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457" r:id="rId2"/>
    <p:sldId id="458" r:id="rId3"/>
    <p:sldId id="261" r:id="rId4"/>
    <p:sldId id="269" r:id="rId5"/>
    <p:sldId id="268" r:id="rId6"/>
    <p:sldId id="267" r:id="rId7"/>
    <p:sldId id="270" r:id="rId8"/>
    <p:sldId id="312" r:id="rId9"/>
    <p:sldId id="266" r:id="rId10"/>
    <p:sldId id="271" r:id="rId11"/>
    <p:sldId id="272" r:id="rId12"/>
    <p:sldId id="273" r:id="rId13"/>
    <p:sldId id="275" r:id="rId14"/>
    <p:sldId id="274" r:id="rId15"/>
    <p:sldId id="313" r:id="rId16"/>
    <p:sldId id="276" r:id="rId17"/>
    <p:sldId id="277" r:id="rId18"/>
    <p:sldId id="278" r:id="rId19"/>
    <p:sldId id="280" r:id="rId20"/>
    <p:sldId id="281" r:id="rId21"/>
    <p:sldId id="282" r:id="rId22"/>
    <p:sldId id="283" r:id="rId23"/>
    <p:sldId id="285" r:id="rId24"/>
    <p:sldId id="286" r:id="rId25"/>
    <p:sldId id="314" r:id="rId26"/>
    <p:sldId id="288" r:id="rId27"/>
    <p:sldId id="316" r:id="rId28"/>
    <p:sldId id="287" r:id="rId29"/>
    <p:sldId id="315" r:id="rId30"/>
    <p:sldId id="284" r:id="rId31"/>
    <p:sldId id="290" r:id="rId32"/>
    <p:sldId id="289" r:id="rId33"/>
    <p:sldId id="291" r:id="rId34"/>
    <p:sldId id="292" r:id="rId35"/>
    <p:sldId id="293" r:id="rId36"/>
    <p:sldId id="294" r:id="rId37"/>
    <p:sldId id="295" r:id="rId38"/>
    <p:sldId id="296" r:id="rId39"/>
    <p:sldId id="298" r:id="rId40"/>
    <p:sldId id="297" r:id="rId41"/>
    <p:sldId id="299" r:id="rId42"/>
    <p:sldId id="300" r:id="rId43"/>
    <p:sldId id="301" r:id="rId44"/>
    <p:sldId id="302" r:id="rId45"/>
    <p:sldId id="303" r:id="rId46"/>
    <p:sldId id="304" r:id="rId47"/>
    <p:sldId id="309" r:id="rId48"/>
    <p:sldId id="305" r:id="rId49"/>
    <p:sldId id="317" r:id="rId50"/>
    <p:sldId id="307" r:id="rId51"/>
    <p:sldId id="308" r:id="rId52"/>
    <p:sldId id="310" r:id="rId53"/>
    <p:sldId id="311" r:id="rId54"/>
    <p:sldId id="319" r:id="rId55"/>
    <p:sldId id="320" r:id="rId56"/>
    <p:sldId id="321" r:id="rId57"/>
    <p:sldId id="322" r:id="rId58"/>
    <p:sldId id="323" r:id="rId59"/>
    <p:sldId id="324"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21" autoAdjust="0"/>
    <p:restoredTop sz="85265" autoAdjust="0"/>
  </p:normalViewPr>
  <p:slideViewPr>
    <p:cSldViewPr>
      <p:cViewPr varScale="1">
        <p:scale>
          <a:sx n="53" d="100"/>
          <a:sy n="53" d="100"/>
        </p:scale>
        <p:origin x="1260"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4ABB6E-8084-45EB-A459-5A0A44341B42}" type="datetimeFigureOut">
              <a:rPr lang="en-US" smtClean="0"/>
              <a:pPr/>
              <a:t>2/26/2022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CEFECD-09E3-40DA-A418-CA04FDBB91E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26 lectures are sufficient to survey the material in the book. However, not every topic in the book is covered, so students should be encouraged to </a:t>
            </a:r>
            <a:r>
              <a:rPr lang="en-US" i="1" dirty="0"/>
              <a:t>read the book</a:t>
            </a:r>
            <a:r>
              <a:rPr lang="en-US" dirty="0"/>
              <a:t>.</a:t>
            </a:r>
          </a:p>
        </p:txBody>
      </p:sp>
      <p:sp>
        <p:nvSpPr>
          <p:cNvPr id="4" name="Slide Number Placeholder 3"/>
          <p:cNvSpPr>
            <a:spLocks noGrp="1"/>
          </p:cNvSpPr>
          <p:nvPr>
            <p:ph type="sldNum" sz="quarter" idx="10"/>
          </p:nvPr>
        </p:nvSpPr>
        <p:spPr/>
        <p:txBody>
          <a:bodyPr/>
          <a:lstStyle/>
          <a:p>
            <a:fld id="{4121009E-8FA7-45D2-B37C-AB405C076F4A}"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number of points</a:t>
            </a:r>
            <a:r>
              <a:rPr lang="en-US" baseline="0" dirty="0"/>
              <a:t> in each bin scales with the amount of probability in that bin.</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covariance</a:t>
            </a:r>
            <a:r>
              <a:rPr lang="en-US" baseline="0" dirty="0"/>
              <a:t> is approximated as follows …</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integral</a:t>
            </a:r>
            <a:r>
              <a:rPr lang="en-US" baseline="0" dirty="0"/>
              <a:t> is approximated as a Riemann sum.</a:t>
            </a:r>
          </a:p>
          <a:p>
            <a:r>
              <a:rPr lang="en-US" baseline="0" dirty="0"/>
              <a:t>The probability is approximated by the number of points in each bin.</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bins are made very small, so that they contain either zero or one point.</a:t>
            </a:r>
          </a:p>
        </p:txBody>
      </p:sp>
      <p:sp>
        <p:nvSpPr>
          <p:cNvPr id="4" name="Slide Number Placeholder 3"/>
          <p:cNvSpPr>
            <a:spLocks noGrp="1"/>
          </p:cNvSpPr>
          <p:nvPr>
            <p:ph type="sldNum" sz="quarter" idx="10"/>
          </p:nvPr>
        </p:nvSpPr>
        <p:spPr/>
        <p:txBody>
          <a:bodyPr/>
          <a:lstStyle/>
          <a:p>
            <a:fld id="{39CEFECD-09E3-40DA-A418-CA04FDBB91E8}"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yields the sample</a:t>
            </a:r>
            <a:r>
              <a:rPr lang="en-US" baseline="0" dirty="0"/>
              <a:t> covariance, a way of estimating the covariance of the underlying</a:t>
            </a:r>
          </a:p>
          <a:p>
            <a:r>
              <a:rPr lang="en-US" baseline="0" dirty="0" err="1"/>
              <a:t>p.d.f</a:t>
            </a:r>
            <a:r>
              <a:rPr lang="en-US" baseline="0" dirty="0"/>
              <a:t>. from the data.</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Here all possible pairs</a:t>
            </a:r>
            <a:r>
              <a:rPr lang="en-US" baseline="0" dirty="0"/>
              <a:t> of elements are correlated.</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a:t>
            </a:r>
            <a:r>
              <a:rPr lang="en-US" baseline="0" dirty="0"/>
              <a:t> is the pair with the largest correlation coefficient.</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what the corresponding scatter plot looks like.</a:t>
            </a:r>
          </a:p>
        </p:txBody>
      </p:sp>
      <p:sp>
        <p:nvSpPr>
          <p:cNvPr id="4" name="Slide Number Placeholder 3"/>
          <p:cNvSpPr>
            <a:spLocks noGrp="1"/>
          </p:cNvSpPr>
          <p:nvPr>
            <p:ph type="sldNum" sz="quarter" idx="10"/>
          </p:nvPr>
        </p:nvSpPr>
        <p:spPr/>
        <p:txBody>
          <a:bodyPr/>
          <a:lstStyle/>
          <a:p>
            <a:fld id="{39CEFECD-09E3-40DA-A418-CA04FDBB91E8}" type="slidenum">
              <a:rPr lang="en-US" smtClean="0"/>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a:t>
            </a:r>
            <a:r>
              <a:rPr lang="en-US" baseline="0" dirty="0"/>
              <a:t> bottom plot is an enlargement of a section of the top plot.</a:t>
            </a:r>
          </a:p>
          <a:p>
            <a:r>
              <a:rPr lang="en-US" baseline="0" dirty="0"/>
              <a:t>Note the annual cycle in the top plot.</a:t>
            </a:r>
          </a:p>
          <a:p>
            <a:r>
              <a:rPr lang="en-US" baseline="0" dirty="0"/>
              <a:t>Note in the lower plot, that if the river is high, it usually stays high for a few days.</a:t>
            </a:r>
          </a:p>
          <a:p>
            <a:r>
              <a:rPr lang="en-US" baseline="0" dirty="0"/>
              <a:t>If it is low, it usually stays low for a few days.</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key idea is that neighboring points</a:t>
            </a:r>
            <a:r>
              <a:rPr lang="en-US" baseline="0" dirty="0"/>
              <a:t> in a</a:t>
            </a:r>
            <a:r>
              <a:rPr lang="en-US" dirty="0"/>
              <a:t> time series can be correlated,</a:t>
            </a:r>
            <a:r>
              <a:rPr lang="en-US" baseline="0" dirty="0"/>
              <a:t> and the</a:t>
            </a:r>
          </a:p>
          <a:p>
            <a:r>
              <a:rPr lang="en-US" baseline="0" dirty="0"/>
              <a:t>idea of covariance can be applied to quantify the correlation.</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Short term = a few days, in this case.</a:t>
            </a:r>
          </a:p>
        </p:txBody>
      </p:sp>
      <p:sp>
        <p:nvSpPr>
          <p:cNvPr id="4" name="Slide Number Placeholder 3"/>
          <p:cNvSpPr>
            <a:spLocks noGrp="1"/>
          </p:cNvSpPr>
          <p:nvPr>
            <p:ph type="sldNum" sz="quarter" idx="10"/>
          </p:nvPr>
        </p:nvSpPr>
        <p:spPr/>
        <p:txBody>
          <a:bodyPr/>
          <a:lstStyle/>
          <a:p>
            <a:fld id="{39CEFECD-09E3-40DA-A418-CA04FDBB91E8}" type="slidenum">
              <a:rPr lang="en-US" smtClean="0"/>
              <a:pPr/>
              <a:t>24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Pairs of points (red) separated by a few days</a:t>
            </a:r>
            <a:r>
              <a:rPr lang="en-US" baseline="0" dirty="0"/>
              <a:t> tend to have the same value.</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25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Intermediate term = a few weeks, in this case.</a:t>
            </a:r>
          </a:p>
        </p:txBody>
      </p:sp>
      <p:sp>
        <p:nvSpPr>
          <p:cNvPr id="4" name="Slide Number Placeholder 3"/>
          <p:cNvSpPr>
            <a:spLocks noGrp="1"/>
          </p:cNvSpPr>
          <p:nvPr>
            <p:ph type="sldNum" sz="quarter" idx="5"/>
          </p:nvPr>
        </p:nvSpPr>
        <p:spPr/>
        <p:txBody>
          <a:bodyPr/>
          <a:lstStyle/>
          <a:p>
            <a:fld id="{39CEFECD-09E3-40DA-A418-CA04FDBB91E8}" type="slidenum">
              <a:rPr lang="en-US" smtClean="0"/>
              <a:pPr/>
              <a:t>26</a:t>
            </a:fld>
            <a:endParaRPr lang="en-US"/>
          </a:p>
        </p:txBody>
      </p:sp>
    </p:spTree>
    <p:extLst>
      <p:ext uri="{BB962C8B-B14F-4D97-AF65-F5344CB8AC3E}">
        <p14:creationId xmlns:p14="http://schemas.microsoft.com/office/powerpoint/2010/main" val="15230583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Pairs of points (red) separated by a month </a:t>
            </a:r>
            <a:r>
              <a:rPr lang="en-US" baseline="0" dirty="0"/>
              <a:t>tend to have different values.</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27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Annual periodicities are ubiquitous in climate data sets.</a:t>
            </a:r>
          </a:p>
        </p:txBody>
      </p:sp>
      <p:sp>
        <p:nvSpPr>
          <p:cNvPr id="4" name="Slide Number Placeholder 3"/>
          <p:cNvSpPr>
            <a:spLocks noGrp="1"/>
          </p:cNvSpPr>
          <p:nvPr>
            <p:ph type="sldNum" sz="quarter" idx="5"/>
          </p:nvPr>
        </p:nvSpPr>
        <p:spPr/>
        <p:txBody>
          <a:bodyPr/>
          <a:lstStyle/>
          <a:p>
            <a:fld id="{39CEFECD-09E3-40DA-A418-CA04FDBB91E8}" type="slidenum">
              <a:rPr lang="en-US" smtClean="0"/>
              <a:pPr/>
              <a:t>28</a:t>
            </a:fld>
            <a:endParaRPr lang="en-US"/>
          </a:p>
        </p:txBody>
      </p:sp>
    </p:spTree>
    <p:extLst>
      <p:ext uri="{BB962C8B-B14F-4D97-AF65-F5344CB8AC3E}">
        <p14:creationId xmlns:p14="http://schemas.microsoft.com/office/powerpoint/2010/main" val="37898866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Pairs of points (red) separated by a year </a:t>
            </a:r>
            <a:r>
              <a:rPr lang="en-US" baseline="0" dirty="0"/>
              <a:t>tend to have similar values.</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29</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scatter plot is more linear (meaning more highly correlated) for the shorter lags.</a:t>
            </a:r>
          </a:p>
        </p:txBody>
      </p:sp>
      <p:sp>
        <p:nvSpPr>
          <p:cNvPr id="4" name="Slide Number Placeholder 3"/>
          <p:cNvSpPr>
            <a:spLocks noGrp="1"/>
          </p:cNvSpPr>
          <p:nvPr>
            <p:ph type="sldNum" sz="quarter" idx="10"/>
          </p:nvPr>
        </p:nvSpPr>
        <p:spPr/>
        <p:txBody>
          <a:bodyPr/>
          <a:lstStyle/>
          <a:p>
            <a:fld id="{39CEFECD-09E3-40DA-A418-CA04FDBB91E8}" type="slidenum">
              <a:rPr lang="en-US" smtClean="0"/>
              <a:pPr/>
              <a:t>30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sense of “randomness” is different than measurement noise.  The events in the time series, like storms, are deterministic.  However, your theory is not good enough to predict them, so you treat them as if they were random.</a:t>
            </a:r>
          </a:p>
        </p:txBody>
      </p:sp>
      <p:sp>
        <p:nvSpPr>
          <p:cNvPr id="4" name="Slide Number Placeholder 3"/>
          <p:cNvSpPr>
            <a:spLocks noGrp="1"/>
          </p:cNvSpPr>
          <p:nvPr>
            <p:ph type="sldNum" sz="quarter" idx="5"/>
          </p:nvPr>
        </p:nvSpPr>
        <p:spPr/>
        <p:txBody>
          <a:bodyPr/>
          <a:lstStyle/>
          <a:p>
            <a:fld id="{39CEFECD-09E3-40DA-A418-CA04FDBB91E8}" type="slidenum">
              <a:rPr lang="en-US" smtClean="0"/>
              <a:pPr/>
              <a:t>31</a:t>
            </a:fld>
            <a:endParaRPr lang="en-US"/>
          </a:p>
        </p:txBody>
      </p:sp>
    </p:spTree>
    <p:extLst>
      <p:ext uri="{BB962C8B-B14F-4D97-AF65-F5344CB8AC3E}">
        <p14:creationId xmlns:p14="http://schemas.microsoft.com/office/powerpoint/2010/main" val="28802332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Very often, a measurement has no “absolute zero”.  Sea level is an example. We defining sea level as the “historic average” height of the ocean, and when something s “above sea level” we mean that it is above this average.</a:t>
            </a:r>
          </a:p>
        </p:txBody>
      </p:sp>
      <p:sp>
        <p:nvSpPr>
          <p:cNvPr id="4" name="Slide Number Placeholder 3"/>
          <p:cNvSpPr>
            <a:spLocks noGrp="1"/>
          </p:cNvSpPr>
          <p:nvPr>
            <p:ph type="sldNum" sz="quarter" idx="5"/>
          </p:nvPr>
        </p:nvSpPr>
        <p:spPr/>
        <p:txBody>
          <a:bodyPr/>
          <a:lstStyle/>
          <a:p>
            <a:fld id="{39CEFECD-09E3-40DA-A418-CA04FDBB91E8}" type="slidenum">
              <a:rPr lang="en-US" smtClean="0"/>
              <a:pPr/>
              <a:t>32</a:t>
            </a:fld>
            <a:endParaRPr lang="en-US"/>
          </a:p>
        </p:txBody>
      </p:sp>
    </p:spTree>
    <p:extLst>
      <p:ext uri="{BB962C8B-B14F-4D97-AF65-F5344CB8AC3E}">
        <p14:creationId xmlns:p14="http://schemas.microsoft.com/office/powerpoint/2010/main" val="31213561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last years’ areal photo of a corn field in Kansas looks very similar to this years, even though different corn plants are growing and the precise position of the furrows are different.</a:t>
            </a:r>
          </a:p>
        </p:txBody>
      </p:sp>
      <p:sp>
        <p:nvSpPr>
          <p:cNvPr id="4" name="Slide Number Placeholder 3"/>
          <p:cNvSpPr>
            <a:spLocks noGrp="1"/>
          </p:cNvSpPr>
          <p:nvPr>
            <p:ph type="sldNum" sz="quarter" idx="5"/>
          </p:nvPr>
        </p:nvSpPr>
        <p:spPr/>
        <p:txBody>
          <a:bodyPr/>
          <a:lstStyle/>
          <a:p>
            <a:fld id="{39CEFECD-09E3-40DA-A418-CA04FDBB91E8}" type="slidenum">
              <a:rPr lang="en-US" smtClean="0"/>
              <a:pPr/>
              <a:t>33</a:t>
            </a:fld>
            <a:endParaRPr lang="en-US"/>
          </a:p>
        </p:txBody>
      </p:sp>
    </p:spTree>
    <p:extLst>
      <p:ext uri="{BB962C8B-B14F-4D97-AF65-F5344CB8AC3E}">
        <p14:creationId xmlns:p14="http://schemas.microsoft.com/office/powerpoint/2010/main" val="2658084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a:t>
            </a:r>
            <a:r>
              <a:rPr lang="en-US" baseline="0" dirty="0"/>
              <a:t> previous chapters, we developed ways of estimating the mean and the variance of a random</a:t>
            </a:r>
          </a:p>
          <a:p>
            <a:r>
              <a:rPr lang="en-US" baseline="0" dirty="0"/>
              <a:t>variable from data, but we neglected developing a corresponding formula for the covariance.  We</a:t>
            </a:r>
          </a:p>
          <a:p>
            <a:r>
              <a:rPr lang="en-US" baseline="0" dirty="0"/>
              <a:t>do it now.</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literature, a common definition is that </a:t>
            </a:r>
            <a:r>
              <a:rPr lang="en-US" dirty="0" err="1"/>
              <a:t>i</a:t>
            </a:r>
            <a:r>
              <a:rPr lang="en-US" dirty="0"/>
              <a:t>=1 corresponds to a lag of zero.  We will use that convention in the discussion, and it is the one that fits in well with MATAB arrays starting at an index of 1.  However, in Python, where array indices start at zero, it makes more sense to define a time lag as </a:t>
            </a:r>
            <a:r>
              <a:rPr lang="en-US" dirty="0" err="1"/>
              <a:t>kDt</a:t>
            </a:r>
            <a:r>
              <a:rPr lang="en-US" dirty="0"/>
              <a:t>.</a:t>
            </a:r>
          </a:p>
        </p:txBody>
      </p:sp>
      <p:sp>
        <p:nvSpPr>
          <p:cNvPr id="4" name="Slide Number Placeholder 3"/>
          <p:cNvSpPr>
            <a:spLocks noGrp="1"/>
          </p:cNvSpPr>
          <p:nvPr>
            <p:ph type="sldNum" sz="quarter" idx="5"/>
          </p:nvPr>
        </p:nvSpPr>
        <p:spPr/>
        <p:txBody>
          <a:bodyPr/>
          <a:lstStyle/>
          <a:p>
            <a:fld id="{39CEFECD-09E3-40DA-A418-CA04FDBB91E8}" type="slidenum">
              <a:rPr lang="en-US" smtClean="0"/>
              <a:pPr/>
              <a:t>34</a:t>
            </a:fld>
            <a:endParaRPr lang="en-US"/>
          </a:p>
        </p:txBody>
      </p:sp>
    </p:spTree>
    <p:extLst>
      <p:ext uri="{BB962C8B-B14F-4D97-AF65-F5344CB8AC3E}">
        <p14:creationId xmlns:p14="http://schemas.microsoft.com/office/powerpoint/2010/main" val="7859874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in the </a:t>
            </a:r>
            <a:r>
              <a:rPr lang="en-US" dirty="0" err="1"/>
              <a:t>Pythin</a:t>
            </a:r>
            <a:r>
              <a:rPr lang="en-US" dirty="0"/>
              <a:t> version, the input vector d appears twice. Too bad about the ravels.  They are needed to convert an Nx1 column-vector into the Nx0 list expected by </a:t>
            </a:r>
            <a:r>
              <a:rPr lang="en-US" dirty="0" err="1"/>
              <a:t>np.correlate</a:t>
            </a:r>
            <a:r>
              <a:rPr lang="en-US" dirty="0"/>
              <a:t>().</a:t>
            </a:r>
          </a:p>
        </p:txBody>
      </p:sp>
      <p:sp>
        <p:nvSpPr>
          <p:cNvPr id="4" name="Slide Number Placeholder 3"/>
          <p:cNvSpPr>
            <a:spLocks noGrp="1"/>
          </p:cNvSpPr>
          <p:nvPr>
            <p:ph type="sldNum" sz="quarter" idx="5"/>
          </p:nvPr>
        </p:nvSpPr>
        <p:spPr/>
        <p:txBody>
          <a:bodyPr/>
          <a:lstStyle/>
          <a:p>
            <a:fld id="{39CEFECD-09E3-40DA-A418-CA04FDBB91E8}" type="slidenum">
              <a:rPr lang="en-US" smtClean="0"/>
              <a:pPr/>
              <a:t>37</a:t>
            </a:fld>
            <a:endParaRPr lang="en-US"/>
          </a:p>
        </p:txBody>
      </p:sp>
    </p:spTree>
    <p:extLst>
      <p:ext uri="{BB962C8B-B14F-4D97-AF65-F5344CB8AC3E}">
        <p14:creationId xmlns:p14="http://schemas.microsoft.com/office/powerpoint/2010/main" val="42187011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latin typeface="Times New Roman" pitchFamily="18" charset="0"/>
                <a:cs typeface="Times New Roman" pitchFamily="18" charset="0"/>
              </a:rPr>
              <a:t>Autocorrelation function of the Neuse River hydrograph. A) Lags up to one month. Note that the autocorrelation decreases with lag. B) Lags up to ten years.  Note that the autocorrelation oscillates with a period of one year, reflecting the seasonal cycle.. The autocorrelation function has been adjusted for the decrease in overlap at the larger lags. </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38</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latin typeface="Times New Roman" pitchFamily="18" charset="0"/>
                <a:cs typeface="Times New Roman" pitchFamily="18" charset="0"/>
              </a:rPr>
              <a:t>The</a:t>
            </a:r>
            <a:r>
              <a:rPr lang="en-US" sz="1200" baseline="0" dirty="0">
                <a:latin typeface="Times New Roman" pitchFamily="18" charset="0"/>
                <a:cs typeface="Times New Roman" pitchFamily="18" charset="0"/>
              </a:rPr>
              <a:t> a</a:t>
            </a:r>
            <a:r>
              <a:rPr lang="en-US" sz="1200" dirty="0">
                <a:latin typeface="Times New Roman" pitchFamily="18" charset="0"/>
                <a:cs typeface="Times New Roman" pitchFamily="18" charset="0"/>
              </a:rPr>
              <a:t>utocorrelation function</a:t>
            </a:r>
            <a:r>
              <a:rPr lang="en-US" sz="1200" baseline="0" dirty="0">
                <a:latin typeface="Times New Roman" pitchFamily="18" charset="0"/>
                <a:cs typeface="Times New Roman" pitchFamily="18" charset="0"/>
              </a:rPr>
              <a:t> is symmetric about a lag of zero.</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39</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latin typeface="Times New Roman" pitchFamily="18" charset="0"/>
                <a:cs typeface="Times New Roman" pitchFamily="18" charset="0"/>
              </a:rPr>
              <a:t>The</a:t>
            </a:r>
            <a:r>
              <a:rPr lang="en-US" sz="1200" baseline="0" dirty="0">
                <a:latin typeface="Times New Roman" pitchFamily="18" charset="0"/>
                <a:cs typeface="Times New Roman" pitchFamily="18" charset="0"/>
              </a:rPr>
              <a:t> a</a:t>
            </a:r>
            <a:r>
              <a:rPr lang="en-US" sz="1200" dirty="0">
                <a:latin typeface="Times New Roman" pitchFamily="18" charset="0"/>
                <a:cs typeface="Times New Roman" pitchFamily="18" charset="0"/>
              </a:rPr>
              <a:t>utocorrelation function</a:t>
            </a:r>
            <a:r>
              <a:rPr lang="en-US" sz="1200" baseline="0" dirty="0">
                <a:latin typeface="Times New Roman" pitchFamily="18" charset="0"/>
                <a:cs typeface="Times New Roman" pitchFamily="18" charset="0"/>
              </a:rPr>
              <a:t> is peaked at a lag of zero.</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40</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latin typeface="Times New Roman" pitchFamily="18" charset="0"/>
                <a:cs typeface="Times New Roman" pitchFamily="18" charset="0"/>
              </a:rPr>
              <a:t>In</a:t>
            </a:r>
            <a:r>
              <a:rPr lang="en-US" sz="1200" baseline="0" dirty="0">
                <a:latin typeface="Times New Roman" pitchFamily="18" charset="0"/>
                <a:cs typeface="Times New Roman" pitchFamily="18" charset="0"/>
              </a:rPr>
              <a:t> the case </a:t>
            </a:r>
            <a:r>
              <a:rPr lang="en-US" sz="1200" dirty="0">
                <a:latin typeface="Times New Roman" pitchFamily="18" charset="0"/>
                <a:cs typeface="Times New Roman" pitchFamily="18" charset="0"/>
              </a:rPr>
              <a:t>of the Neuse River hydrograph, the autocorrelation</a:t>
            </a:r>
            <a:r>
              <a:rPr lang="en-US" sz="1200" baseline="0" dirty="0">
                <a:latin typeface="Times New Roman" pitchFamily="18" charset="0"/>
                <a:cs typeface="Times New Roman" pitchFamily="18" charset="0"/>
              </a:rPr>
              <a:t> function decreases with lag for the first 10-20 days.</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41</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latin typeface="Times New Roman" pitchFamily="18" charset="0"/>
                <a:cs typeface="Times New Roman" pitchFamily="18" charset="0"/>
              </a:rPr>
              <a:t>In</a:t>
            </a:r>
            <a:r>
              <a:rPr lang="en-US" sz="1200" baseline="0" dirty="0">
                <a:latin typeface="Times New Roman" pitchFamily="18" charset="0"/>
                <a:cs typeface="Times New Roman" pitchFamily="18" charset="0"/>
              </a:rPr>
              <a:t> the case </a:t>
            </a:r>
            <a:r>
              <a:rPr lang="en-US" sz="1200" dirty="0">
                <a:latin typeface="Times New Roman" pitchFamily="18" charset="0"/>
                <a:cs typeface="Times New Roman" pitchFamily="18" charset="0"/>
              </a:rPr>
              <a:t>of the Neuse River hydrograph, the autocorrelation</a:t>
            </a:r>
            <a:r>
              <a:rPr lang="en-US" sz="1200" baseline="0" dirty="0">
                <a:latin typeface="Times New Roman" pitchFamily="18" charset="0"/>
                <a:cs typeface="Times New Roman" pitchFamily="18" charset="0"/>
              </a:rPr>
              <a:t> function reaches a minimum at a lag of 182 days = ½ year.</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42</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latin typeface="Times New Roman" pitchFamily="18" charset="0"/>
                <a:cs typeface="Times New Roman" pitchFamily="18" charset="0"/>
              </a:rPr>
              <a:t>In</a:t>
            </a:r>
            <a:r>
              <a:rPr lang="en-US" sz="1200" baseline="0" dirty="0">
                <a:latin typeface="Times New Roman" pitchFamily="18" charset="0"/>
                <a:cs typeface="Times New Roman" pitchFamily="18" charset="0"/>
              </a:rPr>
              <a:t> the case </a:t>
            </a:r>
            <a:r>
              <a:rPr lang="en-US" sz="1200" dirty="0">
                <a:latin typeface="Times New Roman" pitchFamily="18" charset="0"/>
                <a:cs typeface="Times New Roman" pitchFamily="18" charset="0"/>
              </a:rPr>
              <a:t>of the Neuse River hydrograph, the autocorrelation</a:t>
            </a:r>
            <a:r>
              <a:rPr lang="en-US" sz="1200" baseline="0" dirty="0">
                <a:latin typeface="Times New Roman" pitchFamily="18" charset="0"/>
                <a:cs typeface="Times New Roman" pitchFamily="18" charset="0"/>
              </a:rPr>
              <a:t> has a small peak at a lag of one year.</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43</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latin typeface="Times New Roman" pitchFamily="18" charset="0"/>
                <a:cs typeface="Times New Roman" pitchFamily="18" charset="0"/>
              </a:rPr>
              <a:t>In</a:t>
            </a:r>
            <a:r>
              <a:rPr lang="en-US" sz="1200" baseline="0" dirty="0">
                <a:latin typeface="Times New Roman" pitchFamily="18" charset="0"/>
                <a:cs typeface="Times New Roman" pitchFamily="18" charset="0"/>
              </a:rPr>
              <a:t> the case </a:t>
            </a:r>
            <a:r>
              <a:rPr lang="en-US" sz="1200" dirty="0">
                <a:latin typeface="Times New Roman" pitchFamily="18" charset="0"/>
                <a:cs typeface="Times New Roman" pitchFamily="18" charset="0"/>
              </a:rPr>
              <a:t>of the Neuse River hydrograph, the autocorrelation</a:t>
            </a:r>
            <a:r>
              <a:rPr lang="en-US" sz="1200" baseline="0" dirty="0">
                <a:latin typeface="Times New Roman" pitchFamily="18" charset="0"/>
                <a:cs typeface="Times New Roman" pitchFamily="18" charset="0"/>
              </a:rPr>
              <a:t> function oscillates with a period of one year.</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44</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formula</a:t>
            </a:r>
            <a:r>
              <a:rPr lang="en-US" baseline="0" dirty="0"/>
              <a:t> for the autocorrelation is very similar to the formula for the convolution.</a:t>
            </a:r>
          </a:p>
          <a:p>
            <a:r>
              <a:rPr lang="en-US" baseline="0" dirty="0"/>
              <a:t>Note that we have written an integral version, modeled after the integral version of the convolution.</a:t>
            </a:r>
          </a:p>
          <a:p>
            <a:r>
              <a:rPr lang="en-US" dirty="0"/>
              <a:t>We use a five-pointed start to indicate</a:t>
            </a:r>
            <a:r>
              <a:rPr lang="en-US" baseline="0" dirty="0"/>
              <a:t> autocorrelation, an asterisk to indicate convolution.</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45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These two variables are positively correlated.</a:t>
            </a:r>
          </a:p>
        </p:txBody>
      </p:sp>
      <p:sp>
        <p:nvSpPr>
          <p:cNvPr id="4" name="Slide Number Placeholder 3"/>
          <p:cNvSpPr>
            <a:spLocks noGrp="1"/>
          </p:cNvSpPr>
          <p:nvPr>
            <p:ph type="sldNum" sz="quarter" idx="10"/>
          </p:nvPr>
        </p:nvSpPr>
        <p:spPr/>
        <p:txBody>
          <a:bodyPr/>
          <a:lstStyle/>
          <a:p>
            <a:fld id="{39CEFECD-09E3-40DA-A418-CA04FDBB91E8}" type="slidenum">
              <a:rPr lang="en-US" smtClean="0"/>
              <a:pPr/>
              <a:t>5</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a:t>
            </a:r>
            <a:r>
              <a:rPr lang="en-US" baseline="0" dirty="0"/>
              <a:t> only difference is the sign.</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46</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a:t>
            </a:r>
            <a:r>
              <a:rPr lang="en-US" baseline="0" dirty="0"/>
              <a:t> relationship between the two.</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47</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derivation involves writing down the integral</a:t>
            </a:r>
            <a:r>
              <a:rPr lang="en-US" baseline="0" dirty="0"/>
              <a:t> form of the </a:t>
            </a:r>
            <a:r>
              <a:rPr lang="en-US" dirty="0"/>
              <a:t>convolution</a:t>
            </a:r>
            <a:r>
              <a:rPr lang="en-US" baseline="0" dirty="0"/>
              <a:t> and </a:t>
            </a:r>
            <a:r>
              <a:rPr lang="en-US" dirty="0"/>
              <a:t>changing variables so that</a:t>
            </a:r>
          </a:p>
          <a:p>
            <a:r>
              <a:rPr lang="en-US" dirty="0"/>
              <a:t>it</a:t>
            </a:r>
            <a:r>
              <a:rPr lang="en-US" baseline="0" dirty="0"/>
              <a:t> takes on the form of the convolution.</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48</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Write down</a:t>
            </a:r>
            <a:r>
              <a:rPr lang="en-US" baseline="0" dirty="0"/>
              <a:t> the integral form of the autocorrelation.</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49</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Change variables.</a:t>
            </a:r>
          </a:p>
        </p:txBody>
      </p:sp>
      <p:sp>
        <p:nvSpPr>
          <p:cNvPr id="4" name="Slide Number Placeholder 3"/>
          <p:cNvSpPr>
            <a:spLocks noGrp="1"/>
          </p:cNvSpPr>
          <p:nvPr>
            <p:ph type="sldNum" sz="quarter" idx="10"/>
          </p:nvPr>
        </p:nvSpPr>
        <p:spPr/>
        <p:txBody>
          <a:bodyPr/>
          <a:lstStyle/>
          <a:p>
            <a:fld id="{39CEFECD-09E3-40DA-A418-CA04FDBB91E8}" type="slidenum">
              <a:rPr lang="en-US" smtClean="0"/>
              <a:pPr/>
              <a:t>50</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 that the results is a convolution.</a:t>
            </a:r>
          </a:p>
        </p:txBody>
      </p:sp>
      <p:sp>
        <p:nvSpPr>
          <p:cNvPr id="4" name="Slide Number Placeholder 3"/>
          <p:cNvSpPr>
            <a:spLocks noGrp="1"/>
          </p:cNvSpPr>
          <p:nvPr>
            <p:ph type="sldNum" sz="quarter" idx="10"/>
          </p:nvPr>
        </p:nvSpPr>
        <p:spPr/>
        <p:txBody>
          <a:bodyPr/>
          <a:lstStyle/>
          <a:p>
            <a:fld id="{39CEFECD-09E3-40DA-A418-CA04FDBB91E8}" type="slidenum">
              <a:rPr lang="en-US" smtClean="0"/>
              <a:pPr/>
              <a:t>51</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Here the curly-F stands</a:t>
            </a:r>
            <a:r>
              <a:rPr lang="en-US" baseline="0" dirty="0"/>
              <a:t> for taking the Fourier Transform.</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53</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a:t>
            </a:r>
            <a:r>
              <a:rPr lang="en-US" baseline="0" dirty="0"/>
              <a:t> is a simple application  of the convolution theorem.</a:t>
            </a:r>
          </a:p>
        </p:txBody>
      </p:sp>
      <p:sp>
        <p:nvSpPr>
          <p:cNvPr id="4" name="Slide Number Placeholder 3"/>
          <p:cNvSpPr>
            <a:spLocks noGrp="1"/>
          </p:cNvSpPr>
          <p:nvPr>
            <p:ph type="sldNum" sz="quarter" idx="10"/>
          </p:nvPr>
        </p:nvSpPr>
        <p:spPr/>
        <p:txBody>
          <a:bodyPr/>
          <a:lstStyle/>
          <a:p>
            <a:fld id="{39CEFECD-09E3-40DA-A418-CA04FDBB91E8}" type="slidenum">
              <a:rPr lang="en-US" smtClean="0"/>
              <a:pPr/>
              <a:t>54</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Write down the integral version of the Fourier Transform of d(-t).</a:t>
            </a:r>
          </a:p>
        </p:txBody>
      </p:sp>
      <p:sp>
        <p:nvSpPr>
          <p:cNvPr id="4" name="Slide Number Placeholder 3"/>
          <p:cNvSpPr>
            <a:spLocks noGrp="1"/>
          </p:cNvSpPr>
          <p:nvPr>
            <p:ph type="sldNum" sz="quarter" idx="10"/>
          </p:nvPr>
        </p:nvSpPr>
        <p:spPr/>
        <p:txBody>
          <a:bodyPr/>
          <a:lstStyle/>
          <a:p>
            <a:fld id="{39CEFECD-09E3-40DA-A418-CA04FDBB91E8}" type="slidenum">
              <a:rPr lang="en-US" smtClean="0"/>
              <a:pPr/>
              <a:t>55</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Change</a:t>
            </a:r>
            <a:r>
              <a:rPr lang="en-US" baseline="0" dirty="0"/>
              <a:t> variables and identify the results as a function of –</a:t>
            </a:r>
            <a:r>
              <a:rPr lang="el-GR" baseline="0" dirty="0">
                <a:latin typeface="Cambria Math"/>
                <a:ea typeface="Cambria Math"/>
              </a:rPr>
              <a:t>ω</a:t>
            </a:r>
            <a:r>
              <a:rPr lang="en-US" baseline="0" dirty="0"/>
              <a:t>.</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56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When</a:t>
            </a:r>
            <a:r>
              <a:rPr lang="en-US" baseline="0" dirty="0"/>
              <a:t> enough data are present, the scatter plot starts to resemble the </a:t>
            </a:r>
            <a:r>
              <a:rPr lang="en-US" baseline="0" dirty="0" err="1"/>
              <a:t>p.d.f</a:t>
            </a:r>
            <a:r>
              <a:rPr lang="en-US" baseline="0" dirty="0"/>
              <a:t>. of the two random variables.</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6</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For the </a:t>
            </a:r>
            <a:r>
              <a:rPr lang="en-US" baseline="0" dirty="0"/>
              <a:t>Fourier Transform of a real quantity, the negative frequencies are the complex conjugate of the positive frequencies.</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57</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If the time</a:t>
            </a:r>
            <a:r>
              <a:rPr lang="en-US" baseline="0" dirty="0"/>
              <a:t> series is rapidly fluctuating, then only points with small lags are correlated and the autocorrelation function is narrow.</a:t>
            </a:r>
          </a:p>
          <a:p>
            <a:r>
              <a:rPr lang="en-US" baseline="0" dirty="0"/>
              <a:t>The spectrum of a rapidly fluctuating time series is wide.</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58</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If the time</a:t>
            </a:r>
            <a:r>
              <a:rPr lang="en-US" baseline="0" dirty="0"/>
              <a:t> series is slowly fluctuating, then points with large lags are correlated and the autocorrelation function is wide.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spectrum of a slowly fluctuating time series is narrow.</a:t>
            </a:r>
            <a:endParaRPr lang="en-US" dirty="0"/>
          </a:p>
          <a:p>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For</a:t>
            </a:r>
            <a:r>
              <a:rPr lang="en-US" baseline="0" dirty="0"/>
              <a:t> the positive correlation, point out that the right tip of the elliptical cloud occurs with both d</a:t>
            </a:r>
            <a:r>
              <a:rPr lang="en-US" baseline="-25000" dirty="0"/>
              <a:t>1</a:t>
            </a:r>
            <a:r>
              <a:rPr lang="en-US" baseline="0" dirty="0"/>
              <a:t> and d</a:t>
            </a:r>
            <a:r>
              <a:rPr lang="en-US" baseline="-25000" dirty="0"/>
              <a:t>2</a:t>
            </a:r>
            <a:r>
              <a:rPr lang="en-US" baseline="0" dirty="0"/>
              <a:t> greater than their means, and the left tip with both d</a:t>
            </a:r>
            <a:r>
              <a:rPr lang="en-US" baseline="-25000" dirty="0"/>
              <a:t>1</a:t>
            </a:r>
            <a:r>
              <a:rPr lang="en-US" baseline="0" dirty="0"/>
              <a:t> and d</a:t>
            </a:r>
            <a:r>
              <a:rPr lang="en-US" baseline="-25000" dirty="0"/>
              <a:t>2</a:t>
            </a:r>
            <a:r>
              <a:rPr lang="en-US" baseline="0" dirty="0"/>
              <a:t> less than their means.  Point out the opposite for the negative correlation.</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the formula for the covariance matrix that was derived</a:t>
            </a:r>
            <a:r>
              <a:rPr lang="en-US" baseline="0" dirty="0"/>
              <a:t> in Chapter 3.</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off-diagonal</a:t>
            </a:r>
            <a:r>
              <a:rPr lang="en-US" baseline="0" dirty="0"/>
              <a:t> elements are the covariance of pairs of variables.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scatter plot is divided up into bins.</a:t>
            </a:r>
          </a:p>
          <a:p>
            <a:r>
              <a:rPr lang="en-US" dirty="0"/>
              <a:t>The bins are indexed with the s.</a:t>
            </a:r>
          </a:p>
        </p:txBody>
      </p:sp>
      <p:sp>
        <p:nvSpPr>
          <p:cNvPr id="4" name="Slide Number Placeholder 3"/>
          <p:cNvSpPr>
            <a:spLocks noGrp="1"/>
          </p:cNvSpPr>
          <p:nvPr>
            <p:ph type="sldNum" sz="quarter" idx="10"/>
          </p:nvPr>
        </p:nvSpPr>
        <p:spPr/>
        <p:txBody>
          <a:bodyPr/>
          <a:lstStyle/>
          <a:p>
            <a:fld id="{39CEFECD-09E3-40DA-A418-CA04FDBB91E8}"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054ED11-FE75-4B22-B41D-E6EAA17BCC3E}" type="datetimeFigureOut">
              <a:rPr lang="en-US" smtClean="0"/>
              <a:pPr/>
              <a:t>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9FAFE-1520-45A8-906A-AA7CFB193E0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54ED11-FE75-4B22-B41D-E6EAA17BCC3E}" type="datetimeFigureOut">
              <a:rPr lang="en-US" smtClean="0"/>
              <a:pPr/>
              <a:t>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9FAFE-1520-45A8-906A-AA7CFB193E0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54ED11-FE75-4B22-B41D-E6EAA17BCC3E}" type="datetimeFigureOut">
              <a:rPr lang="en-US" smtClean="0"/>
              <a:pPr/>
              <a:t>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9FAFE-1520-45A8-906A-AA7CFB193E0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54ED11-FE75-4B22-B41D-E6EAA17BCC3E}" type="datetimeFigureOut">
              <a:rPr lang="en-US" smtClean="0"/>
              <a:pPr/>
              <a:t>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9FAFE-1520-45A8-906A-AA7CFB193E0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54ED11-FE75-4B22-B41D-E6EAA17BCC3E}" type="datetimeFigureOut">
              <a:rPr lang="en-US" smtClean="0"/>
              <a:pPr/>
              <a:t>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9FAFE-1520-45A8-906A-AA7CFB193E0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054ED11-FE75-4B22-B41D-E6EAA17BCC3E}" type="datetimeFigureOut">
              <a:rPr lang="en-US" smtClean="0"/>
              <a:pPr/>
              <a:t>2/26/2022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F9FAFE-1520-45A8-906A-AA7CFB193E0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054ED11-FE75-4B22-B41D-E6EAA17BCC3E}" type="datetimeFigureOut">
              <a:rPr lang="en-US" smtClean="0"/>
              <a:pPr/>
              <a:t>2/26/2022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F9FAFE-1520-45A8-906A-AA7CFB193E0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054ED11-FE75-4B22-B41D-E6EAA17BCC3E}" type="datetimeFigureOut">
              <a:rPr lang="en-US" smtClean="0"/>
              <a:pPr/>
              <a:t>2/26/2022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F9FAFE-1520-45A8-906A-AA7CFB193E0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54ED11-FE75-4B22-B41D-E6EAA17BCC3E}" type="datetimeFigureOut">
              <a:rPr lang="en-US" smtClean="0"/>
              <a:pPr/>
              <a:t>2/26/2022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F9FAFE-1520-45A8-906A-AA7CFB193E0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54ED11-FE75-4B22-B41D-E6EAA17BCC3E}" type="datetimeFigureOut">
              <a:rPr lang="en-US" smtClean="0"/>
              <a:pPr/>
              <a:t>2/26/2022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F9FAFE-1520-45A8-906A-AA7CFB193E0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54ED11-FE75-4B22-B41D-E6EAA17BCC3E}" type="datetimeFigureOut">
              <a:rPr lang="en-US" smtClean="0"/>
              <a:pPr/>
              <a:t>2/26/2022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F9FAFE-1520-45A8-906A-AA7CFB193E0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54ED11-FE75-4B22-B41D-E6EAA17BCC3E}" type="datetimeFigureOut">
              <a:rPr lang="en-US" smtClean="0"/>
              <a:pPr/>
              <a:t>2/26/2022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F9FAFE-1520-45A8-906A-AA7CFB193E0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6.png"/></Relationships>
</file>

<file path=ppt/slides/_rels/slide5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6.png"/></Relationships>
</file>

<file path=ppt/slides/_rels/slide5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6.png"/></Relationships>
</file>

<file path=ppt/slides/_rels/slide5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6.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0"/>
            <a:ext cx="9144000" cy="3962400"/>
          </a:xfrm>
        </p:spPr>
        <p:txBody>
          <a:bodyPr>
            <a:normAutofit/>
          </a:bodyPr>
          <a:lstStyle/>
          <a:p>
            <a:r>
              <a:rPr lang="en-US" sz="4000" dirty="0">
                <a:latin typeface="Times New Roman" pitchFamily="18" charset="0"/>
                <a:cs typeface="Times New Roman" pitchFamily="18" charset="0"/>
              </a:rPr>
              <a:t>Environmental Data Analysis</a:t>
            </a:r>
            <a:br>
              <a:rPr lang="en-US" sz="4000" dirty="0">
                <a:latin typeface="Times New Roman" pitchFamily="18" charset="0"/>
                <a:cs typeface="Times New Roman" pitchFamily="18" charset="0"/>
              </a:rPr>
            </a:br>
            <a:r>
              <a:rPr lang="en-US" sz="4000" dirty="0">
                <a:latin typeface="Times New Roman" pitchFamily="18" charset="0"/>
                <a:cs typeface="Times New Roman" pitchFamily="18" charset="0"/>
              </a:rPr>
              <a:t>with MATLAB or Python</a:t>
            </a:r>
            <a:br>
              <a:rPr lang="en-US" sz="4000" i="1" dirty="0">
                <a:latin typeface="Times New Roman" pitchFamily="18" charset="0"/>
                <a:cs typeface="Times New Roman" pitchFamily="18" charset="0"/>
              </a:rPr>
            </a:br>
            <a:r>
              <a:rPr lang="en-US" sz="4000" dirty="0">
                <a:latin typeface="Times New Roman" pitchFamily="18" charset="0"/>
                <a:cs typeface="Times New Roman" pitchFamily="18" charset="0"/>
              </a:rPr>
              <a:t>3</a:t>
            </a:r>
            <a:r>
              <a:rPr lang="en-US" sz="4000" baseline="30000" dirty="0">
                <a:latin typeface="Times New Roman" pitchFamily="18" charset="0"/>
                <a:cs typeface="Times New Roman" pitchFamily="18" charset="0"/>
              </a:rPr>
              <a:t>rd</a:t>
            </a:r>
            <a:r>
              <a:rPr lang="en-US" sz="4000" dirty="0">
                <a:latin typeface="Times New Roman" pitchFamily="18" charset="0"/>
                <a:cs typeface="Times New Roman" pitchFamily="18" charset="0"/>
              </a:rPr>
              <a:t> Edition</a:t>
            </a:r>
            <a:br>
              <a:rPr lang="en-US" sz="4000" dirty="0">
                <a:latin typeface="Times New Roman" pitchFamily="18" charset="0"/>
                <a:cs typeface="Times New Roman" pitchFamily="18" charset="0"/>
              </a:rPr>
            </a:br>
            <a:br>
              <a:rPr lang="en-US" sz="4000" dirty="0">
                <a:latin typeface="Times New Roman" pitchFamily="18" charset="0"/>
                <a:cs typeface="Times New Roman" pitchFamily="18" charset="0"/>
              </a:rPr>
            </a:br>
            <a:r>
              <a:rPr lang="en-US" sz="4000" dirty="0">
                <a:latin typeface="Times New Roman" pitchFamily="18" charset="0"/>
                <a:cs typeface="Times New Roman" pitchFamily="18" charset="0"/>
              </a:rPr>
              <a:t>Lecture 17</a:t>
            </a:r>
            <a:br>
              <a:rPr lang="en-US"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0"/>
            <a:ext cx="8229600" cy="3048000"/>
          </a:xfrm>
        </p:spPr>
        <p:txBody>
          <a:bodyPr>
            <a:normAutofit/>
          </a:bodyPr>
          <a:lstStyle/>
          <a:p>
            <a:r>
              <a:rPr lang="en-US" dirty="0">
                <a:latin typeface="Times New Roman" pitchFamily="18" charset="0"/>
                <a:cs typeface="Times New Roman" pitchFamily="18" charset="0"/>
              </a:rPr>
              <a:t>estimating covariance from data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47"/>
          <p:cNvGrpSpPr/>
          <p:nvPr/>
        </p:nvGrpSpPr>
        <p:grpSpPr>
          <a:xfrm>
            <a:off x="1281111" y="1091625"/>
            <a:ext cx="6338889" cy="5690175"/>
            <a:chOff x="915013" y="1447800"/>
            <a:chExt cx="3812703" cy="3416923"/>
          </a:xfrm>
        </p:grpSpPr>
        <p:sp>
          <p:nvSpPr>
            <p:cNvPr id="132" name="Rectangle 131"/>
            <p:cNvSpPr/>
            <p:nvPr/>
          </p:nvSpPr>
          <p:spPr>
            <a:xfrm>
              <a:off x="3243263" y="2024067"/>
              <a:ext cx="338137" cy="34289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9" name="Rectangle 8"/>
            <p:cNvSpPr/>
            <p:nvPr/>
          </p:nvSpPr>
          <p:spPr>
            <a:xfrm>
              <a:off x="1524000" y="2071678"/>
              <a:ext cx="7620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cxnSp>
          <p:nvCxnSpPr>
            <p:cNvPr id="15" name="Straight Arrow Connector 14"/>
            <p:cNvCxnSpPr/>
            <p:nvPr/>
          </p:nvCxnSpPr>
          <p:spPr>
            <a:xfrm rot="5400000" flipH="1" flipV="1">
              <a:off x="190500" y="3086100"/>
              <a:ext cx="26670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1527312" y="4419600"/>
              <a:ext cx="2820194" cy="79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346716" y="4267200"/>
              <a:ext cx="381000" cy="351155"/>
            </a:xfrm>
            <a:prstGeom prst="rect">
              <a:avLst/>
            </a:prstGeom>
            <a:noFill/>
          </p:spPr>
          <p:txBody>
            <a:bodyPr wrap="square" rtlCol="0">
              <a:spAutoFit/>
            </a:bodyPr>
            <a:lstStyle/>
            <a:p>
              <a:r>
                <a:rPr lang="en-US" sz="3200" i="1" dirty="0" err="1">
                  <a:latin typeface="Times New Roman" pitchFamily="18" charset="0"/>
                  <a:cs typeface="Times New Roman" pitchFamily="18" charset="0"/>
                </a:rPr>
                <a:t>d</a:t>
              </a:r>
              <a:r>
                <a:rPr lang="en-US" sz="3200" i="1" baseline="-25000" dirty="0" err="1">
                  <a:latin typeface="Times New Roman" pitchFamily="18" charset="0"/>
                  <a:cs typeface="Times New Roman" pitchFamily="18" charset="0"/>
                </a:rPr>
                <a:t>i</a:t>
              </a:r>
              <a:endParaRPr lang="en-US" sz="3200" i="1" baseline="-25000" dirty="0">
                <a:latin typeface="Times New Roman" pitchFamily="18" charset="0"/>
                <a:cs typeface="Times New Roman" pitchFamily="18" charset="0"/>
              </a:endParaRPr>
            </a:p>
          </p:txBody>
        </p:sp>
        <p:sp>
          <p:nvSpPr>
            <p:cNvPr id="19" name="TextBox 18"/>
            <p:cNvSpPr txBox="1"/>
            <p:nvPr/>
          </p:nvSpPr>
          <p:spPr>
            <a:xfrm>
              <a:off x="1116496" y="1679712"/>
              <a:ext cx="381000" cy="351155"/>
            </a:xfrm>
            <a:prstGeom prst="rect">
              <a:avLst/>
            </a:prstGeom>
            <a:noFill/>
          </p:spPr>
          <p:txBody>
            <a:bodyPr wrap="square" rtlCol="0">
              <a:spAutoFit/>
            </a:bodyPr>
            <a:lstStyle/>
            <a:p>
              <a:r>
                <a:rPr lang="en-US" sz="3200" i="1" dirty="0" err="1">
                  <a:latin typeface="Times New Roman" pitchFamily="18" charset="0"/>
                  <a:cs typeface="Times New Roman" pitchFamily="18" charset="0"/>
                </a:rPr>
                <a:t>d</a:t>
              </a:r>
              <a:r>
                <a:rPr lang="en-US" sz="3200" i="1" baseline="-25000" dirty="0" err="1">
                  <a:latin typeface="Times New Roman" pitchFamily="18" charset="0"/>
                  <a:cs typeface="Times New Roman" pitchFamily="18" charset="0"/>
                </a:rPr>
                <a:t>j</a:t>
              </a:r>
              <a:endParaRPr lang="en-US" sz="3200" i="1" baseline="-25000" dirty="0">
                <a:latin typeface="Times New Roman" pitchFamily="18" charset="0"/>
                <a:cs typeface="Times New Roman" pitchFamily="18" charset="0"/>
              </a:endParaRPr>
            </a:p>
          </p:txBody>
        </p:sp>
        <p:cxnSp>
          <p:nvCxnSpPr>
            <p:cNvPr id="21" name="Straight Connector 20"/>
            <p:cNvCxnSpPr/>
            <p:nvPr/>
          </p:nvCxnSpPr>
          <p:spPr>
            <a:xfrm rot="5400000">
              <a:off x="573156" y="3124200"/>
              <a:ext cx="2590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a:off x="916056" y="3124200"/>
              <a:ext cx="2590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1258956" y="3124200"/>
              <a:ext cx="2590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1555577" y="3168822"/>
              <a:ext cx="2695368" cy="1532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1898682" y="3170272"/>
              <a:ext cx="2695578" cy="126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2287656" y="3124200"/>
              <a:ext cx="2590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5400000">
              <a:off x="2630555" y="3124200"/>
              <a:ext cx="2590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1542224" y="4080015"/>
              <a:ext cx="2590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1542224" y="3737115"/>
              <a:ext cx="2590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1395413" y="3390900"/>
              <a:ext cx="2737611" cy="331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1385888" y="3051315"/>
              <a:ext cx="2747136" cy="14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1542224" y="2708415"/>
              <a:ext cx="2590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1542224" y="2365515"/>
              <a:ext cx="2590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542224" y="2022616"/>
              <a:ext cx="2590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2885816" y="4513568"/>
              <a:ext cx="533400" cy="351155"/>
            </a:xfrm>
            <a:prstGeom prst="rect">
              <a:avLst/>
            </a:prstGeom>
            <a:noFill/>
          </p:spPr>
          <p:txBody>
            <a:bodyPr wrap="square" rtlCol="0">
              <a:spAutoFit/>
            </a:bodyPr>
            <a:lstStyle/>
            <a:p>
              <a:r>
                <a:rPr lang="en-US" sz="3200" i="1" dirty="0" err="1">
                  <a:latin typeface="Symbol" pitchFamily="18" charset="2"/>
                  <a:cs typeface="Times New Roman" pitchFamily="18" charset="0"/>
                </a:rPr>
                <a:t>D</a:t>
              </a:r>
              <a:r>
                <a:rPr lang="en-US" sz="3200" i="1" dirty="0" err="1">
                  <a:latin typeface="Times New Roman" pitchFamily="18" charset="0"/>
                  <a:cs typeface="Times New Roman" pitchFamily="18" charset="0"/>
                </a:rPr>
                <a:t>d</a:t>
              </a:r>
              <a:r>
                <a:rPr lang="en-US" sz="3200" i="1" baseline="-25000" dirty="0" err="1">
                  <a:latin typeface="Times New Roman" pitchFamily="18" charset="0"/>
                  <a:cs typeface="Times New Roman" pitchFamily="18" charset="0"/>
                </a:rPr>
                <a:t>i</a:t>
              </a:r>
              <a:endParaRPr lang="en-US" sz="3200" i="1" baseline="-25000" dirty="0">
                <a:latin typeface="Times New Roman" pitchFamily="18" charset="0"/>
                <a:cs typeface="Times New Roman" pitchFamily="18" charset="0"/>
              </a:endParaRPr>
            </a:p>
          </p:txBody>
        </p:sp>
        <p:sp>
          <p:nvSpPr>
            <p:cNvPr id="98" name="TextBox 97"/>
            <p:cNvSpPr txBox="1"/>
            <p:nvPr/>
          </p:nvSpPr>
          <p:spPr>
            <a:xfrm>
              <a:off x="915013" y="3075801"/>
              <a:ext cx="670898" cy="351155"/>
            </a:xfrm>
            <a:prstGeom prst="rect">
              <a:avLst/>
            </a:prstGeom>
            <a:noFill/>
          </p:spPr>
          <p:txBody>
            <a:bodyPr wrap="square" rtlCol="0">
              <a:spAutoFit/>
            </a:bodyPr>
            <a:lstStyle/>
            <a:p>
              <a:r>
                <a:rPr lang="en-US" sz="3200" i="1" dirty="0" err="1">
                  <a:latin typeface="Symbol" pitchFamily="18" charset="2"/>
                  <a:cs typeface="Times New Roman" pitchFamily="18" charset="0"/>
                </a:rPr>
                <a:t>D</a:t>
              </a:r>
              <a:r>
                <a:rPr lang="en-US" sz="3200" i="1" dirty="0" err="1">
                  <a:latin typeface="Times New Roman" pitchFamily="18" charset="0"/>
                  <a:cs typeface="Times New Roman" pitchFamily="18" charset="0"/>
                </a:rPr>
                <a:t>d</a:t>
              </a:r>
              <a:r>
                <a:rPr lang="en-US" sz="3200" i="1" baseline="-25000" dirty="0" err="1">
                  <a:latin typeface="Times New Roman" pitchFamily="18" charset="0"/>
                  <a:cs typeface="Times New Roman" pitchFamily="18" charset="0"/>
                </a:rPr>
                <a:t>j</a:t>
              </a:r>
              <a:endParaRPr lang="en-US" sz="3200" i="1" baseline="-25000" dirty="0">
                <a:latin typeface="Times New Roman" pitchFamily="18" charset="0"/>
                <a:cs typeface="Times New Roman" pitchFamily="18" charset="0"/>
              </a:endParaRPr>
            </a:p>
          </p:txBody>
        </p:sp>
        <p:sp>
          <p:nvSpPr>
            <p:cNvPr id="105" name="Oval 104"/>
            <p:cNvSpPr/>
            <p:nvPr/>
          </p:nvSpPr>
          <p:spPr>
            <a:xfrm>
              <a:off x="2667000" y="251460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12" name="Oval 111"/>
            <p:cNvSpPr/>
            <p:nvPr/>
          </p:nvSpPr>
          <p:spPr>
            <a:xfrm>
              <a:off x="2809874" y="2709867"/>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13" name="Oval 112"/>
            <p:cNvSpPr/>
            <p:nvPr/>
          </p:nvSpPr>
          <p:spPr>
            <a:xfrm>
              <a:off x="2362200" y="281940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14" name="Oval 113"/>
            <p:cNvSpPr/>
            <p:nvPr/>
          </p:nvSpPr>
          <p:spPr>
            <a:xfrm>
              <a:off x="2962274" y="220980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15" name="Oval 114"/>
            <p:cNvSpPr/>
            <p:nvPr/>
          </p:nvSpPr>
          <p:spPr>
            <a:xfrm>
              <a:off x="3114674" y="249936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16" name="Oval 115"/>
            <p:cNvSpPr/>
            <p:nvPr/>
          </p:nvSpPr>
          <p:spPr>
            <a:xfrm>
              <a:off x="2971800" y="288036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17" name="Oval 116"/>
            <p:cNvSpPr/>
            <p:nvPr/>
          </p:nvSpPr>
          <p:spPr>
            <a:xfrm>
              <a:off x="2667000" y="310896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18" name="Oval 117"/>
            <p:cNvSpPr/>
            <p:nvPr/>
          </p:nvSpPr>
          <p:spPr>
            <a:xfrm>
              <a:off x="2743200" y="348996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19" name="Oval 118"/>
            <p:cNvSpPr/>
            <p:nvPr/>
          </p:nvSpPr>
          <p:spPr>
            <a:xfrm>
              <a:off x="2286000" y="342900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20" name="Oval 119"/>
            <p:cNvSpPr/>
            <p:nvPr/>
          </p:nvSpPr>
          <p:spPr>
            <a:xfrm>
              <a:off x="2438400" y="312420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21" name="Oval 120"/>
            <p:cNvSpPr/>
            <p:nvPr/>
          </p:nvSpPr>
          <p:spPr>
            <a:xfrm>
              <a:off x="2286000" y="327660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22" name="Oval 121"/>
            <p:cNvSpPr/>
            <p:nvPr/>
          </p:nvSpPr>
          <p:spPr>
            <a:xfrm>
              <a:off x="2438400" y="356616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23" name="Oval 122"/>
            <p:cNvSpPr/>
            <p:nvPr/>
          </p:nvSpPr>
          <p:spPr>
            <a:xfrm>
              <a:off x="2286000" y="379476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24" name="Oval 123"/>
            <p:cNvSpPr/>
            <p:nvPr/>
          </p:nvSpPr>
          <p:spPr>
            <a:xfrm>
              <a:off x="1905000" y="394716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25" name="Oval 124"/>
            <p:cNvSpPr/>
            <p:nvPr/>
          </p:nvSpPr>
          <p:spPr>
            <a:xfrm>
              <a:off x="2057400" y="417576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26" name="Oval 125"/>
            <p:cNvSpPr/>
            <p:nvPr/>
          </p:nvSpPr>
          <p:spPr>
            <a:xfrm>
              <a:off x="2057400" y="381000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27" name="Oval 126"/>
            <p:cNvSpPr/>
            <p:nvPr/>
          </p:nvSpPr>
          <p:spPr>
            <a:xfrm>
              <a:off x="2346960" y="396240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28" name="Oval 127"/>
            <p:cNvSpPr/>
            <p:nvPr/>
          </p:nvSpPr>
          <p:spPr>
            <a:xfrm>
              <a:off x="1905000" y="342900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29" name="Oval 128"/>
            <p:cNvSpPr/>
            <p:nvPr/>
          </p:nvSpPr>
          <p:spPr>
            <a:xfrm>
              <a:off x="3337560" y="220980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30" name="Oval 129"/>
            <p:cNvSpPr/>
            <p:nvPr/>
          </p:nvSpPr>
          <p:spPr>
            <a:xfrm>
              <a:off x="3456619" y="205740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31" name="Oval 130"/>
            <p:cNvSpPr/>
            <p:nvPr/>
          </p:nvSpPr>
          <p:spPr>
            <a:xfrm>
              <a:off x="3461382" y="2256471"/>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33" name="Freeform 132"/>
            <p:cNvSpPr/>
            <p:nvPr/>
          </p:nvSpPr>
          <p:spPr>
            <a:xfrm>
              <a:off x="3352800" y="1694656"/>
              <a:ext cx="509588" cy="438944"/>
            </a:xfrm>
            <a:custGeom>
              <a:avLst/>
              <a:gdLst>
                <a:gd name="connsiteX0" fmla="*/ 0 w 509588"/>
                <a:gd name="connsiteY0" fmla="*/ 438944 h 438944"/>
                <a:gd name="connsiteX1" fmla="*/ 195263 w 509588"/>
                <a:gd name="connsiteY1" fmla="*/ 53181 h 438944"/>
                <a:gd name="connsiteX2" fmla="*/ 328613 w 509588"/>
                <a:gd name="connsiteY2" fmla="*/ 119856 h 438944"/>
                <a:gd name="connsiteX3" fmla="*/ 509588 w 509588"/>
                <a:gd name="connsiteY3" fmla="*/ 24606 h 438944"/>
              </a:gdLst>
              <a:ahLst/>
              <a:cxnLst>
                <a:cxn ang="0">
                  <a:pos x="connsiteX0" y="connsiteY0"/>
                </a:cxn>
                <a:cxn ang="0">
                  <a:pos x="connsiteX1" y="connsiteY1"/>
                </a:cxn>
                <a:cxn ang="0">
                  <a:pos x="connsiteX2" y="connsiteY2"/>
                </a:cxn>
                <a:cxn ang="0">
                  <a:pos x="connsiteX3" y="connsiteY3"/>
                </a:cxn>
              </a:cxnLst>
              <a:rect l="l" t="t" r="r" b="b"/>
              <a:pathLst>
                <a:path w="509588" h="438944">
                  <a:moveTo>
                    <a:pt x="0" y="438944"/>
                  </a:moveTo>
                  <a:cubicBezTo>
                    <a:pt x="70247" y="272653"/>
                    <a:pt x="140494" y="106362"/>
                    <a:pt x="195263" y="53181"/>
                  </a:cubicBezTo>
                  <a:cubicBezTo>
                    <a:pt x="250032" y="0"/>
                    <a:pt x="276226" y="124618"/>
                    <a:pt x="328613" y="119856"/>
                  </a:cubicBezTo>
                  <a:cubicBezTo>
                    <a:pt x="381000" y="115094"/>
                    <a:pt x="445294" y="69850"/>
                    <a:pt x="509588" y="24606"/>
                  </a:cubicBezTo>
                </a:path>
              </a:pathLst>
            </a:cu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200"/>
            </a:p>
          </p:txBody>
        </p:sp>
        <p:sp>
          <p:nvSpPr>
            <p:cNvPr id="134" name="TextBox 133"/>
            <p:cNvSpPr txBox="1"/>
            <p:nvPr/>
          </p:nvSpPr>
          <p:spPr>
            <a:xfrm>
              <a:off x="3810000" y="1447800"/>
              <a:ext cx="762000" cy="351155"/>
            </a:xfrm>
            <a:prstGeom prst="rect">
              <a:avLst/>
            </a:prstGeom>
            <a:noFill/>
          </p:spPr>
          <p:txBody>
            <a:bodyPr wrap="square" rtlCol="0">
              <a:spAutoFit/>
            </a:bodyPr>
            <a:lstStyle/>
            <a:p>
              <a:r>
                <a:rPr lang="en-US" sz="3200" i="1" dirty="0">
                  <a:latin typeface="Times New Roman" pitchFamily="18" charset="0"/>
                  <a:cs typeface="Times New Roman" pitchFamily="18" charset="0"/>
                </a:rPr>
                <a:t>bin, s</a:t>
              </a:r>
              <a:endParaRPr lang="en-US" sz="3200" i="1" baseline="-25000" dirty="0">
                <a:latin typeface="Times New Roman" pitchFamily="18" charset="0"/>
                <a:cs typeface="Times New Roman" pitchFamily="18" charset="0"/>
              </a:endParaRPr>
            </a:p>
          </p:txBody>
        </p:sp>
      </p:grpSp>
      <p:sp>
        <p:nvSpPr>
          <p:cNvPr id="49" name="TextBox 48"/>
          <p:cNvSpPr txBox="1"/>
          <p:nvPr/>
        </p:nvSpPr>
        <p:spPr>
          <a:xfrm>
            <a:off x="0" y="0"/>
            <a:ext cx="6096000" cy="584775"/>
          </a:xfrm>
          <a:prstGeom prst="rect">
            <a:avLst/>
          </a:prstGeom>
          <a:noFill/>
        </p:spPr>
        <p:txBody>
          <a:bodyPr wrap="square" rtlCol="0">
            <a:spAutoFit/>
          </a:bodyPr>
          <a:lstStyle/>
          <a:p>
            <a:r>
              <a:rPr lang="en-US" sz="3200" dirty="0">
                <a:latin typeface="Times New Roman" pitchFamily="18" charset="0"/>
                <a:ea typeface="Cambria Math" pitchFamily="18" charset="0"/>
                <a:cs typeface="Times New Roman" pitchFamily="18" charset="0"/>
              </a:rPr>
              <a:t>divide</a:t>
            </a:r>
            <a:r>
              <a:rPr lang="en-US" sz="3200" dirty="0">
                <a:latin typeface="Cambria Math" pitchFamily="18" charset="0"/>
                <a:ea typeface="Cambria Math" pitchFamily="18" charset="0"/>
              </a:rPr>
              <a:t> (</a:t>
            </a:r>
            <a:r>
              <a:rPr lang="en-US" sz="3200" dirty="0" err="1">
                <a:latin typeface="Cambria Math" pitchFamily="18" charset="0"/>
                <a:ea typeface="Cambria Math" pitchFamily="18" charset="0"/>
              </a:rPr>
              <a:t>d</a:t>
            </a:r>
            <a:r>
              <a:rPr lang="en-US" sz="3200" baseline="-25000" dirty="0" err="1">
                <a:latin typeface="Cambria Math" pitchFamily="18" charset="0"/>
                <a:ea typeface="Cambria Math" pitchFamily="18" charset="0"/>
              </a:rPr>
              <a:t>i</a:t>
            </a:r>
            <a:r>
              <a:rPr lang="en-US" sz="3200" dirty="0">
                <a:latin typeface="Cambria Math" pitchFamily="18" charset="0"/>
                <a:ea typeface="Cambria Math" pitchFamily="18" charset="0"/>
              </a:rPr>
              <a:t>, </a:t>
            </a:r>
            <a:r>
              <a:rPr lang="en-US" sz="3200" dirty="0" err="1">
                <a:latin typeface="Cambria Math" pitchFamily="18" charset="0"/>
                <a:ea typeface="Cambria Math" pitchFamily="18" charset="0"/>
              </a:rPr>
              <a:t>d</a:t>
            </a:r>
            <a:r>
              <a:rPr lang="en-US" sz="3200" baseline="-25000" dirty="0" err="1">
                <a:latin typeface="Cambria Math" pitchFamily="18" charset="0"/>
                <a:ea typeface="Cambria Math" pitchFamily="18" charset="0"/>
              </a:rPr>
              <a:t>j</a:t>
            </a:r>
            <a:r>
              <a:rPr lang="en-US" sz="3200" dirty="0">
                <a:latin typeface="Cambria Math" pitchFamily="18" charset="0"/>
                <a:ea typeface="Cambria Math" pitchFamily="18" charset="0"/>
              </a:rPr>
              <a:t>) </a:t>
            </a:r>
            <a:r>
              <a:rPr lang="en-US" sz="3200" dirty="0">
                <a:latin typeface="Times New Roman" pitchFamily="18" charset="0"/>
                <a:ea typeface="Cambria Math" pitchFamily="18" charset="0"/>
                <a:cs typeface="Times New Roman" pitchFamily="18" charset="0"/>
              </a:rPr>
              <a:t>plane into bins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7"/>
          <p:cNvGrpSpPr/>
          <p:nvPr/>
        </p:nvGrpSpPr>
        <p:grpSpPr>
          <a:xfrm>
            <a:off x="1281111" y="990600"/>
            <a:ext cx="7634289" cy="5791200"/>
            <a:chOff x="915013" y="1387135"/>
            <a:chExt cx="4591858" cy="3477588"/>
          </a:xfrm>
        </p:grpSpPr>
        <p:sp>
          <p:nvSpPr>
            <p:cNvPr id="132" name="Rectangle 131"/>
            <p:cNvSpPr/>
            <p:nvPr/>
          </p:nvSpPr>
          <p:spPr>
            <a:xfrm>
              <a:off x="3243263" y="2024067"/>
              <a:ext cx="338137" cy="34289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9" name="Rectangle 8"/>
            <p:cNvSpPr/>
            <p:nvPr/>
          </p:nvSpPr>
          <p:spPr>
            <a:xfrm>
              <a:off x="1524000" y="2071678"/>
              <a:ext cx="7620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cxnSp>
          <p:nvCxnSpPr>
            <p:cNvPr id="15" name="Straight Arrow Connector 14"/>
            <p:cNvCxnSpPr/>
            <p:nvPr/>
          </p:nvCxnSpPr>
          <p:spPr>
            <a:xfrm rot="5400000" flipH="1" flipV="1">
              <a:off x="190500" y="3086100"/>
              <a:ext cx="26670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1527312" y="4419600"/>
              <a:ext cx="2820194" cy="79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346716" y="4267200"/>
              <a:ext cx="381000" cy="351155"/>
            </a:xfrm>
            <a:prstGeom prst="rect">
              <a:avLst/>
            </a:prstGeom>
            <a:noFill/>
          </p:spPr>
          <p:txBody>
            <a:bodyPr wrap="square" rtlCol="0">
              <a:spAutoFit/>
            </a:bodyPr>
            <a:lstStyle/>
            <a:p>
              <a:r>
                <a:rPr lang="en-US" sz="3200" i="1" dirty="0" err="1">
                  <a:latin typeface="Times New Roman" pitchFamily="18" charset="0"/>
                  <a:cs typeface="Times New Roman" pitchFamily="18" charset="0"/>
                </a:rPr>
                <a:t>d</a:t>
              </a:r>
              <a:r>
                <a:rPr lang="en-US" sz="3200" i="1" baseline="-25000" dirty="0" err="1">
                  <a:latin typeface="Times New Roman" pitchFamily="18" charset="0"/>
                  <a:cs typeface="Times New Roman" pitchFamily="18" charset="0"/>
                </a:rPr>
                <a:t>i</a:t>
              </a:r>
              <a:endParaRPr lang="en-US" sz="3200" i="1" baseline="-25000" dirty="0">
                <a:latin typeface="Times New Roman" pitchFamily="18" charset="0"/>
                <a:cs typeface="Times New Roman" pitchFamily="18" charset="0"/>
              </a:endParaRPr>
            </a:p>
          </p:txBody>
        </p:sp>
        <p:sp>
          <p:nvSpPr>
            <p:cNvPr id="19" name="TextBox 18"/>
            <p:cNvSpPr txBox="1"/>
            <p:nvPr/>
          </p:nvSpPr>
          <p:spPr>
            <a:xfrm>
              <a:off x="1116496" y="1679712"/>
              <a:ext cx="381000" cy="351155"/>
            </a:xfrm>
            <a:prstGeom prst="rect">
              <a:avLst/>
            </a:prstGeom>
            <a:noFill/>
          </p:spPr>
          <p:txBody>
            <a:bodyPr wrap="square" rtlCol="0">
              <a:spAutoFit/>
            </a:bodyPr>
            <a:lstStyle/>
            <a:p>
              <a:r>
                <a:rPr lang="en-US" sz="3200" i="1" dirty="0" err="1">
                  <a:latin typeface="Times New Roman" pitchFamily="18" charset="0"/>
                  <a:cs typeface="Times New Roman" pitchFamily="18" charset="0"/>
                </a:rPr>
                <a:t>d</a:t>
              </a:r>
              <a:r>
                <a:rPr lang="en-US" sz="3200" i="1" baseline="-25000" dirty="0" err="1">
                  <a:latin typeface="Times New Roman" pitchFamily="18" charset="0"/>
                  <a:cs typeface="Times New Roman" pitchFamily="18" charset="0"/>
                </a:rPr>
                <a:t>j</a:t>
              </a:r>
              <a:endParaRPr lang="en-US" sz="3200" i="1" baseline="-25000" dirty="0">
                <a:latin typeface="Times New Roman" pitchFamily="18" charset="0"/>
                <a:cs typeface="Times New Roman" pitchFamily="18" charset="0"/>
              </a:endParaRPr>
            </a:p>
          </p:txBody>
        </p:sp>
        <p:cxnSp>
          <p:nvCxnSpPr>
            <p:cNvPr id="21" name="Straight Connector 20"/>
            <p:cNvCxnSpPr/>
            <p:nvPr/>
          </p:nvCxnSpPr>
          <p:spPr>
            <a:xfrm rot="5400000">
              <a:off x="573156" y="3124200"/>
              <a:ext cx="2590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a:off x="916056" y="3124200"/>
              <a:ext cx="2590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1258956" y="3124200"/>
              <a:ext cx="2590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1555577" y="3168822"/>
              <a:ext cx="2695368" cy="1532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1898682" y="3170272"/>
              <a:ext cx="2695578" cy="126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2287656" y="3124200"/>
              <a:ext cx="2590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5400000">
              <a:off x="2630555" y="3124200"/>
              <a:ext cx="2590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1542224" y="4080015"/>
              <a:ext cx="2590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1542224" y="3737115"/>
              <a:ext cx="2590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1395413" y="3390900"/>
              <a:ext cx="2737611" cy="331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1385888" y="3051315"/>
              <a:ext cx="2747136" cy="14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1542224" y="2708415"/>
              <a:ext cx="2590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1542224" y="2365515"/>
              <a:ext cx="2590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542224" y="2022616"/>
              <a:ext cx="2590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2885816" y="4513568"/>
              <a:ext cx="533400" cy="351155"/>
            </a:xfrm>
            <a:prstGeom prst="rect">
              <a:avLst/>
            </a:prstGeom>
            <a:noFill/>
          </p:spPr>
          <p:txBody>
            <a:bodyPr wrap="square" rtlCol="0">
              <a:spAutoFit/>
            </a:bodyPr>
            <a:lstStyle/>
            <a:p>
              <a:r>
                <a:rPr lang="en-US" sz="3200" i="1" dirty="0" err="1">
                  <a:latin typeface="Symbol" pitchFamily="18" charset="2"/>
                  <a:cs typeface="Times New Roman" pitchFamily="18" charset="0"/>
                </a:rPr>
                <a:t>D</a:t>
              </a:r>
              <a:r>
                <a:rPr lang="en-US" sz="3200" i="1" dirty="0" err="1">
                  <a:latin typeface="Times New Roman" pitchFamily="18" charset="0"/>
                  <a:cs typeface="Times New Roman" pitchFamily="18" charset="0"/>
                </a:rPr>
                <a:t>d</a:t>
              </a:r>
              <a:r>
                <a:rPr lang="en-US" sz="3200" i="1" baseline="-25000" dirty="0" err="1">
                  <a:latin typeface="Times New Roman" pitchFamily="18" charset="0"/>
                  <a:cs typeface="Times New Roman" pitchFamily="18" charset="0"/>
                </a:rPr>
                <a:t>i</a:t>
              </a:r>
              <a:endParaRPr lang="en-US" sz="3200" i="1" baseline="-25000" dirty="0">
                <a:latin typeface="Times New Roman" pitchFamily="18" charset="0"/>
                <a:cs typeface="Times New Roman" pitchFamily="18" charset="0"/>
              </a:endParaRPr>
            </a:p>
          </p:txBody>
        </p:sp>
        <p:sp>
          <p:nvSpPr>
            <p:cNvPr id="98" name="TextBox 97"/>
            <p:cNvSpPr txBox="1"/>
            <p:nvPr/>
          </p:nvSpPr>
          <p:spPr>
            <a:xfrm>
              <a:off x="915013" y="3075801"/>
              <a:ext cx="670898" cy="351155"/>
            </a:xfrm>
            <a:prstGeom prst="rect">
              <a:avLst/>
            </a:prstGeom>
            <a:noFill/>
          </p:spPr>
          <p:txBody>
            <a:bodyPr wrap="square" rtlCol="0">
              <a:spAutoFit/>
            </a:bodyPr>
            <a:lstStyle/>
            <a:p>
              <a:r>
                <a:rPr lang="en-US" sz="3200" i="1" dirty="0" err="1">
                  <a:latin typeface="Symbol" pitchFamily="18" charset="2"/>
                  <a:cs typeface="Times New Roman" pitchFamily="18" charset="0"/>
                </a:rPr>
                <a:t>D</a:t>
              </a:r>
              <a:r>
                <a:rPr lang="en-US" sz="3200" i="1" dirty="0" err="1">
                  <a:latin typeface="Times New Roman" pitchFamily="18" charset="0"/>
                  <a:cs typeface="Times New Roman" pitchFamily="18" charset="0"/>
                </a:rPr>
                <a:t>d</a:t>
              </a:r>
              <a:r>
                <a:rPr lang="en-US" sz="3200" i="1" baseline="-25000" dirty="0" err="1">
                  <a:latin typeface="Times New Roman" pitchFamily="18" charset="0"/>
                  <a:cs typeface="Times New Roman" pitchFamily="18" charset="0"/>
                </a:rPr>
                <a:t>j</a:t>
              </a:r>
              <a:endParaRPr lang="en-US" sz="3200" i="1" baseline="-25000" dirty="0">
                <a:latin typeface="Times New Roman" pitchFamily="18" charset="0"/>
                <a:cs typeface="Times New Roman" pitchFamily="18" charset="0"/>
              </a:endParaRPr>
            </a:p>
          </p:txBody>
        </p:sp>
        <p:sp>
          <p:nvSpPr>
            <p:cNvPr id="105" name="Oval 104"/>
            <p:cNvSpPr/>
            <p:nvPr/>
          </p:nvSpPr>
          <p:spPr>
            <a:xfrm>
              <a:off x="2667000" y="251460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12" name="Oval 111"/>
            <p:cNvSpPr/>
            <p:nvPr/>
          </p:nvSpPr>
          <p:spPr>
            <a:xfrm>
              <a:off x="2809874" y="2709867"/>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13" name="Oval 112"/>
            <p:cNvSpPr/>
            <p:nvPr/>
          </p:nvSpPr>
          <p:spPr>
            <a:xfrm>
              <a:off x="2362200" y="281940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14" name="Oval 113"/>
            <p:cNvSpPr/>
            <p:nvPr/>
          </p:nvSpPr>
          <p:spPr>
            <a:xfrm>
              <a:off x="2962274" y="220980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15" name="Oval 114"/>
            <p:cNvSpPr/>
            <p:nvPr/>
          </p:nvSpPr>
          <p:spPr>
            <a:xfrm>
              <a:off x="3114674" y="249936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16" name="Oval 115"/>
            <p:cNvSpPr/>
            <p:nvPr/>
          </p:nvSpPr>
          <p:spPr>
            <a:xfrm>
              <a:off x="2971800" y="288036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17" name="Oval 116"/>
            <p:cNvSpPr/>
            <p:nvPr/>
          </p:nvSpPr>
          <p:spPr>
            <a:xfrm>
              <a:off x="2667000" y="310896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18" name="Oval 117"/>
            <p:cNvSpPr/>
            <p:nvPr/>
          </p:nvSpPr>
          <p:spPr>
            <a:xfrm>
              <a:off x="2743200" y="348996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19" name="Oval 118"/>
            <p:cNvSpPr/>
            <p:nvPr/>
          </p:nvSpPr>
          <p:spPr>
            <a:xfrm>
              <a:off x="2286000" y="342900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20" name="Oval 119"/>
            <p:cNvSpPr/>
            <p:nvPr/>
          </p:nvSpPr>
          <p:spPr>
            <a:xfrm>
              <a:off x="2438400" y="312420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21" name="Oval 120"/>
            <p:cNvSpPr/>
            <p:nvPr/>
          </p:nvSpPr>
          <p:spPr>
            <a:xfrm>
              <a:off x="2286000" y="327660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22" name="Oval 121"/>
            <p:cNvSpPr/>
            <p:nvPr/>
          </p:nvSpPr>
          <p:spPr>
            <a:xfrm>
              <a:off x="2438400" y="356616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23" name="Oval 122"/>
            <p:cNvSpPr/>
            <p:nvPr/>
          </p:nvSpPr>
          <p:spPr>
            <a:xfrm>
              <a:off x="2286000" y="379476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24" name="Oval 123"/>
            <p:cNvSpPr/>
            <p:nvPr/>
          </p:nvSpPr>
          <p:spPr>
            <a:xfrm>
              <a:off x="1905000" y="394716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25" name="Oval 124"/>
            <p:cNvSpPr/>
            <p:nvPr/>
          </p:nvSpPr>
          <p:spPr>
            <a:xfrm>
              <a:off x="2057400" y="417576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26" name="Oval 125"/>
            <p:cNvSpPr/>
            <p:nvPr/>
          </p:nvSpPr>
          <p:spPr>
            <a:xfrm>
              <a:off x="2057400" y="381000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27" name="Oval 126"/>
            <p:cNvSpPr/>
            <p:nvPr/>
          </p:nvSpPr>
          <p:spPr>
            <a:xfrm>
              <a:off x="2346960" y="396240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28" name="Oval 127"/>
            <p:cNvSpPr/>
            <p:nvPr/>
          </p:nvSpPr>
          <p:spPr>
            <a:xfrm>
              <a:off x="1905000" y="342900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29" name="Oval 128"/>
            <p:cNvSpPr/>
            <p:nvPr/>
          </p:nvSpPr>
          <p:spPr>
            <a:xfrm>
              <a:off x="3337560" y="220980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30" name="Oval 129"/>
            <p:cNvSpPr/>
            <p:nvPr/>
          </p:nvSpPr>
          <p:spPr>
            <a:xfrm>
              <a:off x="3456619" y="205740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31" name="Oval 130"/>
            <p:cNvSpPr/>
            <p:nvPr/>
          </p:nvSpPr>
          <p:spPr>
            <a:xfrm>
              <a:off x="3461382" y="2256471"/>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33" name="Freeform 132"/>
            <p:cNvSpPr/>
            <p:nvPr/>
          </p:nvSpPr>
          <p:spPr>
            <a:xfrm>
              <a:off x="3352800" y="1694656"/>
              <a:ext cx="509588" cy="438944"/>
            </a:xfrm>
            <a:custGeom>
              <a:avLst/>
              <a:gdLst>
                <a:gd name="connsiteX0" fmla="*/ 0 w 509588"/>
                <a:gd name="connsiteY0" fmla="*/ 438944 h 438944"/>
                <a:gd name="connsiteX1" fmla="*/ 195263 w 509588"/>
                <a:gd name="connsiteY1" fmla="*/ 53181 h 438944"/>
                <a:gd name="connsiteX2" fmla="*/ 328613 w 509588"/>
                <a:gd name="connsiteY2" fmla="*/ 119856 h 438944"/>
                <a:gd name="connsiteX3" fmla="*/ 509588 w 509588"/>
                <a:gd name="connsiteY3" fmla="*/ 24606 h 438944"/>
              </a:gdLst>
              <a:ahLst/>
              <a:cxnLst>
                <a:cxn ang="0">
                  <a:pos x="connsiteX0" y="connsiteY0"/>
                </a:cxn>
                <a:cxn ang="0">
                  <a:pos x="connsiteX1" y="connsiteY1"/>
                </a:cxn>
                <a:cxn ang="0">
                  <a:pos x="connsiteX2" y="connsiteY2"/>
                </a:cxn>
                <a:cxn ang="0">
                  <a:pos x="connsiteX3" y="connsiteY3"/>
                </a:cxn>
              </a:cxnLst>
              <a:rect l="l" t="t" r="r" b="b"/>
              <a:pathLst>
                <a:path w="509588" h="438944">
                  <a:moveTo>
                    <a:pt x="0" y="438944"/>
                  </a:moveTo>
                  <a:cubicBezTo>
                    <a:pt x="70247" y="272653"/>
                    <a:pt x="140494" y="106362"/>
                    <a:pt x="195263" y="53181"/>
                  </a:cubicBezTo>
                  <a:cubicBezTo>
                    <a:pt x="250032" y="0"/>
                    <a:pt x="276226" y="124618"/>
                    <a:pt x="328613" y="119856"/>
                  </a:cubicBezTo>
                  <a:cubicBezTo>
                    <a:pt x="381000" y="115094"/>
                    <a:pt x="445294" y="69850"/>
                    <a:pt x="509588" y="24606"/>
                  </a:cubicBezTo>
                </a:path>
              </a:pathLst>
            </a:cu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200"/>
            </a:p>
          </p:txBody>
        </p:sp>
        <p:sp>
          <p:nvSpPr>
            <p:cNvPr id="134" name="TextBox 133"/>
            <p:cNvSpPr txBox="1"/>
            <p:nvPr/>
          </p:nvSpPr>
          <p:spPr>
            <a:xfrm>
              <a:off x="3490235" y="1387135"/>
              <a:ext cx="2016636" cy="351155"/>
            </a:xfrm>
            <a:prstGeom prst="rect">
              <a:avLst/>
            </a:prstGeom>
            <a:noFill/>
          </p:spPr>
          <p:txBody>
            <a:bodyPr wrap="square" rtlCol="0">
              <a:spAutoFit/>
            </a:bodyPr>
            <a:lstStyle/>
            <a:p>
              <a:r>
                <a:rPr lang="en-US" sz="3200" i="1" dirty="0">
                  <a:solidFill>
                    <a:srgbClr val="FF0000"/>
                  </a:solidFill>
                  <a:latin typeface="Times New Roman" pitchFamily="18" charset="0"/>
                  <a:cs typeface="Times New Roman" pitchFamily="18" charset="0"/>
                </a:rPr>
                <a:t>bin, s with N</a:t>
              </a:r>
              <a:r>
                <a:rPr lang="en-US" sz="3200" i="1" baseline="-25000" dirty="0">
                  <a:solidFill>
                    <a:srgbClr val="FF0000"/>
                  </a:solidFill>
                  <a:latin typeface="Times New Roman" pitchFamily="18" charset="0"/>
                  <a:cs typeface="Times New Roman" pitchFamily="18" charset="0"/>
                </a:rPr>
                <a:t>s</a:t>
              </a:r>
              <a:r>
                <a:rPr lang="en-US" sz="3200" i="1" dirty="0">
                  <a:solidFill>
                    <a:srgbClr val="FF0000"/>
                  </a:solidFill>
                  <a:latin typeface="Times New Roman" pitchFamily="18" charset="0"/>
                  <a:cs typeface="Times New Roman" pitchFamily="18" charset="0"/>
                </a:rPr>
                <a:t> data</a:t>
              </a:r>
              <a:endParaRPr lang="en-US" sz="3200" i="1" baseline="-25000" dirty="0">
                <a:solidFill>
                  <a:srgbClr val="FF0000"/>
                </a:solidFill>
                <a:latin typeface="Times New Roman" pitchFamily="18" charset="0"/>
                <a:cs typeface="Times New Roman" pitchFamily="18" charset="0"/>
              </a:endParaRPr>
            </a:p>
          </p:txBody>
        </p:sp>
      </p:grpSp>
      <p:sp>
        <p:nvSpPr>
          <p:cNvPr id="48" name="TextBox 47"/>
          <p:cNvSpPr txBox="1"/>
          <p:nvPr/>
        </p:nvSpPr>
        <p:spPr>
          <a:xfrm>
            <a:off x="0" y="0"/>
            <a:ext cx="9144000" cy="1077218"/>
          </a:xfrm>
          <a:prstGeom prst="rect">
            <a:avLst/>
          </a:prstGeom>
          <a:noFill/>
        </p:spPr>
        <p:txBody>
          <a:bodyPr wrap="square" rtlCol="0">
            <a:spAutoFit/>
          </a:bodyPr>
          <a:lstStyle/>
          <a:p>
            <a:r>
              <a:rPr lang="en-US" sz="3200" dirty="0">
                <a:latin typeface="Cambria Math" pitchFamily="18" charset="0"/>
                <a:ea typeface="Cambria Math" pitchFamily="18" charset="0"/>
              </a:rPr>
              <a:t>estimate total probability in bin from the data:</a:t>
            </a:r>
          </a:p>
          <a:p>
            <a:r>
              <a:rPr lang="en-US" sz="3200" dirty="0">
                <a:latin typeface="Cambria Math" pitchFamily="18" charset="0"/>
                <a:ea typeface="Cambria Math" pitchFamily="18" charset="0"/>
              </a:rPr>
              <a:t>P</a:t>
            </a:r>
            <a:r>
              <a:rPr lang="en-US" sz="3200" baseline="-25000" dirty="0">
                <a:latin typeface="Cambria Math" pitchFamily="18" charset="0"/>
                <a:ea typeface="Cambria Math" pitchFamily="18" charset="0"/>
              </a:rPr>
              <a:t>s</a:t>
            </a:r>
            <a:r>
              <a:rPr lang="en-US" sz="3200" dirty="0">
                <a:latin typeface="Cambria Math" pitchFamily="18" charset="0"/>
                <a:ea typeface="Cambria Math" pitchFamily="18" charset="0"/>
              </a:rPr>
              <a:t> = p(</a:t>
            </a:r>
            <a:r>
              <a:rPr lang="en-US" sz="3200" dirty="0" err="1">
                <a:latin typeface="Cambria Math" pitchFamily="18" charset="0"/>
                <a:ea typeface="Cambria Math" pitchFamily="18" charset="0"/>
              </a:rPr>
              <a:t>d</a:t>
            </a:r>
            <a:r>
              <a:rPr lang="en-US" sz="3200" baseline="-25000" dirty="0" err="1">
                <a:latin typeface="Cambria Math" pitchFamily="18" charset="0"/>
                <a:ea typeface="Cambria Math" pitchFamily="18" charset="0"/>
              </a:rPr>
              <a:t>i</a:t>
            </a:r>
            <a:r>
              <a:rPr lang="en-US" sz="3200" dirty="0">
                <a:latin typeface="Cambria Math" pitchFamily="18" charset="0"/>
                <a:ea typeface="Cambria Math" pitchFamily="18" charset="0"/>
              </a:rPr>
              <a:t>, </a:t>
            </a:r>
            <a:r>
              <a:rPr lang="en-US" sz="3200" dirty="0" err="1">
                <a:latin typeface="Cambria Math" pitchFamily="18" charset="0"/>
                <a:ea typeface="Cambria Math" pitchFamily="18" charset="0"/>
              </a:rPr>
              <a:t>d</a:t>
            </a:r>
            <a:r>
              <a:rPr lang="en-US" sz="3200" baseline="-25000" dirty="0" err="1">
                <a:latin typeface="Cambria Math" pitchFamily="18" charset="0"/>
                <a:ea typeface="Cambria Math" pitchFamily="18" charset="0"/>
              </a:rPr>
              <a:t>j</a:t>
            </a:r>
            <a:r>
              <a:rPr lang="en-US" sz="3200" dirty="0">
                <a:latin typeface="Cambria Math" pitchFamily="18" charset="0"/>
                <a:ea typeface="Cambria Math" pitchFamily="18" charset="0"/>
              </a:rPr>
              <a:t>) </a:t>
            </a:r>
            <a:r>
              <a:rPr lang="el-GR" sz="3200" dirty="0">
                <a:latin typeface="Cambria Math"/>
                <a:ea typeface="Cambria Math"/>
              </a:rPr>
              <a:t>Δ</a:t>
            </a:r>
            <a:r>
              <a:rPr lang="en-US" sz="3200" dirty="0" err="1">
                <a:latin typeface="Cambria Math" pitchFamily="18" charset="0"/>
                <a:ea typeface="Cambria Math" pitchFamily="18" charset="0"/>
              </a:rPr>
              <a:t>d</a:t>
            </a:r>
            <a:r>
              <a:rPr lang="en-US" sz="3200" baseline="-25000" dirty="0" err="1">
                <a:latin typeface="Cambria Math" pitchFamily="18" charset="0"/>
                <a:ea typeface="Cambria Math" pitchFamily="18" charset="0"/>
              </a:rPr>
              <a:t>i</a:t>
            </a:r>
            <a:r>
              <a:rPr lang="en-US" sz="3200" dirty="0">
                <a:latin typeface="Cambria Math" pitchFamily="18" charset="0"/>
                <a:ea typeface="Cambria Math" pitchFamily="18" charset="0"/>
              </a:rPr>
              <a:t> </a:t>
            </a:r>
            <a:r>
              <a:rPr lang="el-GR" sz="3200" dirty="0">
                <a:latin typeface="Cambria Math"/>
                <a:ea typeface="Cambria Math"/>
              </a:rPr>
              <a:t>Δ</a:t>
            </a:r>
            <a:r>
              <a:rPr lang="en-US" sz="3200" dirty="0" err="1">
                <a:latin typeface="Cambria Math" pitchFamily="18" charset="0"/>
                <a:ea typeface="Cambria Math" pitchFamily="18" charset="0"/>
              </a:rPr>
              <a:t>d</a:t>
            </a:r>
            <a:r>
              <a:rPr lang="en-US" sz="3200" baseline="-25000" dirty="0" err="1">
                <a:latin typeface="Cambria Math" pitchFamily="18" charset="0"/>
                <a:ea typeface="Cambria Math" pitchFamily="18" charset="0"/>
              </a:rPr>
              <a:t>j</a:t>
            </a:r>
            <a:r>
              <a:rPr lang="en-US" sz="3200" baseline="-25000" dirty="0">
                <a:latin typeface="Cambria Math" pitchFamily="18" charset="0"/>
                <a:ea typeface="Cambria Math" pitchFamily="18" charset="0"/>
              </a:rPr>
              <a:t> </a:t>
            </a:r>
            <a:r>
              <a:rPr lang="en-US" sz="3200" dirty="0">
                <a:latin typeface="Cambria Math" pitchFamily="18" charset="0"/>
                <a:ea typeface="Cambria Math" pitchFamily="18" charset="0"/>
              </a:rPr>
              <a:t>≈ N</a:t>
            </a:r>
            <a:r>
              <a:rPr lang="en-US" sz="3200" baseline="-25000" dirty="0">
                <a:latin typeface="Cambria Math" pitchFamily="18" charset="0"/>
                <a:ea typeface="Cambria Math" pitchFamily="18" charset="0"/>
              </a:rPr>
              <a:t>s</a:t>
            </a:r>
            <a:r>
              <a:rPr lang="en-US" sz="3200" dirty="0">
                <a:latin typeface="Cambria Math" pitchFamily="18" charset="0"/>
                <a:ea typeface="Cambria Math" pitchFamily="18" charset="0"/>
              </a:rPr>
              <a:t>/N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lstStyle/>
          <a:p>
            <a:br>
              <a:rPr lang="en-US" dirty="0">
                <a:latin typeface="Times New Roman" pitchFamily="18" charset="0"/>
                <a:cs typeface="Times New Roman" pitchFamily="18" charset="0"/>
              </a:rPr>
            </a:br>
            <a:br>
              <a:rPr lang="en-US" dirty="0">
                <a:latin typeface="Times New Roman" pitchFamily="18" charset="0"/>
                <a:cs typeface="Times New Roman" pitchFamily="18" charset="0"/>
              </a:rPr>
            </a:br>
            <a:br>
              <a:rPr lang="en-US" dirty="0">
                <a:latin typeface="Times New Roman" pitchFamily="18" charset="0"/>
                <a:cs typeface="Times New Roman" pitchFamily="18" charset="0"/>
              </a:rPr>
            </a:br>
            <a:endParaRPr lang="en-US" sz="2800" dirty="0">
              <a:solidFill>
                <a:srgbClr val="FF000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cstate="print"/>
          <a:srcRect l="18198" t="70365" r="23567" b="14479"/>
          <a:stretch>
            <a:fillRect/>
          </a:stretch>
        </p:blipFill>
        <p:spPr bwMode="auto">
          <a:xfrm>
            <a:off x="457200" y="609600"/>
            <a:ext cx="7837714" cy="13716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l="31301" t="47361" r="32120" b="38836"/>
          <a:stretch>
            <a:fillRect/>
          </a:stretch>
        </p:blipFill>
        <p:spPr bwMode="auto">
          <a:xfrm>
            <a:off x="1219200" y="2743200"/>
            <a:ext cx="5181600" cy="1314734"/>
          </a:xfrm>
          <a:prstGeom prst="rect">
            <a:avLst/>
          </a:prstGeom>
          <a:noFill/>
          <a:ln w="9525">
            <a:noFill/>
            <a:miter lim="800000"/>
            <a:headEnd/>
            <a:tailEnd/>
          </a:ln>
        </p:spPr>
      </p:pic>
      <p:pic>
        <p:nvPicPr>
          <p:cNvPr id="8" name="Picture 2"/>
          <p:cNvPicPr>
            <a:picLocks noChangeAspect="1" noChangeArrowheads="1"/>
          </p:cNvPicPr>
          <p:nvPr/>
        </p:nvPicPr>
        <p:blipFill>
          <a:blip r:embed="rId5" cstate="print"/>
          <a:srcRect l="30573" t="36807" r="30118" b="45872"/>
          <a:stretch>
            <a:fillRect/>
          </a:stretch>
        </p:blipFill>
        <p:spPr bwMode="auto">
          <a:xfrm>
            <a:off x="1219200" y="4495800"/>
            <a:ext cx="5400675" cy="16002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lstStyle/>
          <a:p>
            <a:br>
              <a:rPr lang="en-US" dirty="0">
                <a:latin typeface="Times New Roman" pitchFamily="18" charset="0"/>
                <a:cs typeface="Times New Roman" pitchFamily="18" charset="0"/>
              </a:rPr>
            </a:br>
            <a:br>
              <a:rPr lang="en-US" dirty="0">
                <a:latin typeface="Times New Roman" pitchFamily="18" charset="0"/>
                <a:cs typeface="Times New Roman" pitchFamily="18" charset="0"/>
              </a:rPr>
            </a:br>
            <a:br>
              <a:rPr lang="en-US" dirty="0">
                <a:latin typeface="Times New Roman" pitchFamily="18" charset="0"/>
                <a:cs typeface="Times New Roman" pitchFamily="18" charset="0"/>
              </a:rPr>
            </a:br>
            <a:endParaRPr lang="en-US" sz="2800" dirty="0">
              <a:solidFill>
                <a:srgbClr val="FF000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cstate="print"/>
          <a:srcRect l="18198" t="70365" r="23567" b="14479"/>
          <a:stretch>
            <a:fillRect/>
          </a:stretch>
        </p:blipFill>
        <p:spPr bwMode="auto">
          <a:xfrm>
            <a:off x="457200" y="609600"/>
            <a:ext cx="7837714" cy="13716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l="31301" t="47361" r="32120" b="38836"/>
          <a:stretch>
            <a:fillRect/>
          </a:stretch>
        </p:blipFill>
        <p:spPr bwMode="auto">
          <a:xfrm>
            <a:off x="1219200" y="2743200"/>
            <a:ext cx="5181600" cy="1314734"/>
          </a:xfrm>
          <a:prstGeom prst="rect">
            <a:avLst/>
          </a:prstGeom>
          <a:noFill/>
          <a:ln w="9525">
            <a:noFill/>
            <a:miter lim="800000"/>
            <a:headEnd/>
            <a:tailEnd/>
          </a:ln>
        </p:spPr>
      </p:pic>
      <p:sp>
        <p:nvSpPr>
          <p:cNvPr id="5" name="TextBox 4"/>
          <p:cNvSpPr txBox="1"/>
          <p:nvPr/>
        </p:nvSpPr>
        <p:spPr>
          <a:xfrm>
            <a:off x="3657600" y="1905000"/>
            <a:ext cx="5334000" cy="954107"/>
          </a:xfrm>
          <a:prstGeom prst="rect">
            <a:avLst/>
          </a:prstGeom>
          <a:noFill/>
        </p:spPr>
        <p:txBody>
          <a:bodyPr wrap="square" rtlCol="0">
            <a:spAutoFit/>
          </a:bodyPr>
          <a:lstStyle/>
          <a:p>
            <a:r>
              <a:rPr lang="en-US" sz="2800" dirty="0">
                <a:solidFill>
                  <a:srgbClr val="FF0000"/>
                </a:solidFill>
                <a:latin typeface="Cambria Math" pitchFamily="18" charset="0"/>
                <a:ea typeface="Cambria Math" pitchFamily="18" charset="0"/>
              </a:rPr>
              <a:t>approximate integral with sum and use p(</a:t>
            </a:r>
            <a:r>
              <a:rPr lang="en-US" sz="2800" dirty="0" err="1">
                <a:solidFill>
                  <a:srgbClr val="FF0000"/>
                </a:solidFill>
                <a:latin typeface="Cambria Math" pitchFamily="18" charset="0"/>
                <a:ea typeface="Cambria Math" pitchFamily="18" charset="0"/>
              </a:rPr>
              <a:t>d</a:t>
            </a:r>
            <a:r>
              <a:rPr lang="en-US" sz="2800" baseline="-25000" dirty="0" err="1">
                <a:solidFill>
                  <a:srgbClr val="FF0000"/>
                </a:solidFill>
                <a:latin typeface="Cambria Math" pitchFamily="18" charset="0"/>
                <a:ea typeface="Cambria Math" pitchFamily="18" charset="0"/>
              </a:rPr>
              <a:t>i</a:t>
            </a:r>
            <a:r>
              <a:rPr lang="en-US" sz="2800" dirty="0">
                <a:solidFill>
                  <a:srgbClr val="FF0000"/>
                </a:solidFill>
                <a:latin typeface="Cambria Math" pitchFamily="18" charset="0"/>
                <a:ea typeface="Cambria Math" pitchFamily="18" charset="0"/>
              </a:rPr>
              <a:t>, </a:t>
            </a:r>
            <a:r>
              <a:rPr lang="en-US" sz="2800" dirty="0" err="1">
                <a:solidFill>
                  <a:srgbClr val="FF0000"/>
                </a:solidFill>
                <a:latin typeface="Cambria Math" pitchFamily="18" charset="0"/>
                <a:ea typeface="Cambria Math" pitchFamily="18" charset="0"/>
              </a:rPr>
              <a:t>d</a:t>
            </a:r>
            <a:r>
              <a:rPr lang="en-US" sz="2800" baseline="-25000" dirty="0" err="1">
                <a:solidFill>
                  <a:srgbClr val="FF0000"/>
                </a:solidFill>
                <a:latin typeface="Cambria Math" pitchFamily="18" charset="0"/>
                <a:ea typeface="Cambria Math" pitchFamily="18" charset="0"/>
              </a:rPr>
              <a:t>j</a:t>
            </a:r>
            <a:r>
              <a:rPr lang="en-US" sz="2800" dirty="0">
                <a:solidFill>
                  <a:srgbClr val="FF0000"/>
                </a:solidFill>
                <a:latin typeface="Cambria Math" pitchFamily="18" charset="0"/>
                <a:ea typeface="Cambria Math" pitchFamily="18" charset="0"/>
              </a:rPr>
              <a:t>) </a:t>
            </a:r>
            <a:r>
              <a:rPr lang="el-GR" sz="2800" dirty="0">
                <a:solidFill>
                  <a:srgbClr val="FF0000"/>
                </a:solidFill>
                <a:latin typeface="Cambria Math"/>
                <a:ea typeface="Cambria Math"/>
              </a:rPr>
              <a:t>Δ</a:t>
            </a:r>
            <a:r>
              <a:rPr lang="en-US" sz="2800" dirty="0" err="1">
                <a:solidFill>
                  <a:srgbClr val="FF0000"/>
                </a:solidFill>
                <a:latin typeface="Cambria Math" pitchFamily="18" charset="0"/>
                <a:ea typeface="Cambria Math" pitchFamily="18" charset="0"/>
              </a:rPr>
              <a:t>d</a:t>
            </a:r>
            <a:r>
              <a:rPr lang="en-US" sz="2800" baseline="-25000" dirty="0" err="1">
                <a:solidFill>
                  <a:srgbClr val="FF0000"/>
                </a:solidFill>
                <a:latin typeface="Cambria Math" pitchFamily="18" charset="0"/>
                <a:ea typeface="Cambria Math" pitchFamily="18" charset="0"/>
              </a:rPr>
              <a:t>i</a:t>
            </a:r>
            <a:r>
              <a:rPr lang="en-US" sz="2800" dirty="0">
                <a:solidFill>
                  <a:srgbClr val="FF0000"/>
                </a:solidFill>
                <a:latin typeface="Cambria Math" pitchFamily="18" charset="0"/>
                <a:ea typeface="Cambria Math" pitchFamily="18" charset="0"/>
              </a:rPr>
              <a:t> </a:t>
            </a:r>
            <a:r>
              <a:rPr lang="el-GR" sz="2800" dirty="0">
                <a:solidFill>
                  <a:srgbClr val="FF0000"/>
                </a:solidFill>
                <a:latin typeface="Cambria Math"/>
                <a:ea typeface="Cambria Math"/>
              </a:rPr>
              <a:t>Δ</a:t>
            </a:r>
            <a:r>
              <a:rPr lang="en-US" sz="2800" dirty="0" err="1">
                <a:solidFill>
                  <a:srgbClr val="FF0000"/>
                </a:solidFill>
                <a:latin typeface="Cambria Math" pitchFamily="18" charset="0"/>
                <a:ea typeface="Cambria Math" pitchFamily="18" charset="0"/>
              </a:rPr>
              <a:t>d</a:t>
            </a:r>
            <a:r>
              <a:rPr lang="en-US" sz="2800" baseline="-25000" dirty="0" err="1">
                <a:solidFill>
                  <a:srgbClr val="FF0000"/>
                </a:solidFill>
                <a:latin typeface="Cambria Math" pitchFamily="18" charset="0"/>
                <a:ea typeface="Cambria Math" pitchFamily="18" charset="0"/>
              </a:rPr>
              <a:t>j</a:t>
            </a:r>
            <a:r>
              <a:rPr lang="en-US" sz="2800" dirty="0" err="1">
                <a:solidFill>
                  <a:srgbClr val="FF0000"/>
                </a:solidFill>
                <a:latin typeface="Cambria Math" pitchFamily="18" charset="0"/>
                <a:ea typeface="Cambria Math" pitchFamily="18" charset="0"/>
              </a:rPr>
              <a:t>≈N</a:t>
            </a:r>
            <a:r>
              <a:rPr lang="en-US" sz="2800" baseline="-25000" dirty="0" err="1">
                <a:solidFill>
                  <a:srgbClr val="FF0000"/>
                </a:solidFill>
                <a:latin typeface="Cambria Math" pitchFamily="18" charset="0"/>
                <a:ea typeface="Cambria Math" pitchFamily="18" charset="0"/>
              </a:rPr>
              <a:t>s</a:t>
            </a:r>
            <a:r>
              <a:rPr lang="en-US" sz="2800" dirty="0">
                <a:solidFill>
                  <a:srgbClr val="FF0000"/>
                </a:solidFill>
                <a:latin typeface="Cambria Math" pitchFamily="18" charset="0"/>
                <a:ea typeface="Cambria Math" pitchFamily="18" charset="0"/>
              </a:rPr>
              <a:t>/N</a:t>
            </a:r>
          </a:p>
        </p:txBody>
      </p:sp>
      <p:pic>
        <p:nvPicPr>
          <p:cNvPr id="8" name="Picture 2"/>
          <p:cNvPicPr>
            <a:picLocks noChangeAspect="1" noChangeArrowheads="1"/>
          </p:cNvPicPr>
          <p:nvPr/>
        </p:nvPicPr>
        <p:blipFill>
          <a:blip r:embed="rId5" cstate="print"/>
          <a:srcRect l="30573" t="36807" r="30118" b="45872"/>
          <a:stretch>
            <a:fillRect/>
          </a:stretch>
        </p:blipFill>
        <p:spPr bwMode="auto">
          <a:xfrm>
            <a:off x="1219200" y="4495800"/>
            <a:ext cx="5400675" cy="16002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lstStyle/>
          <a:p>
            <a:br>
              <a:rPr lang="en-US" dirty="0">
                <a:latin typeface="Times New Roman" pitchFamily="18" charset="0"/>
                <a:cs typeface="Times New Roman" pitchFamily="18" charset="0"/>
              </a:rPr>
            </a:br>
            <a:br>
              <a:rPr lang="en-US" dirty="0">
                <a:latin typeface="Times New Roman" pitchFamily="18" charset="0"/>
                <a:cs typeface="Times New Roman" pitchFamily="18" charset="0"/>
              </a:rPr>
            </a:br>
            <a:br>
              <a:rPr lang="en-US" dirty="0">
                <a:latin typeface="Times New Roman" pitchFamily="18" charset="0"/>
                <a:cs typeface="Times New Roman" pitchFamily="18" charset="0"/>
              </a:rPr>
            </a:br>
            <a:endParaRPr lang="en-US" sz="2800" dirty="0">
              <a:solidFill>
                <a:srgbClr val="FF000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cstate="print"/>
          <a:srcRect l="18198" t="70365" r="23567" b="14479"/>
          <a:stretch>
            <a:fillRect/>
          </a:stretch>
        </p:blipFill>
        <p:spPr bwMode="auto">
          <a:xfrm>
            <a:off x="457200" y="609600"/>
            <a:ext cx="7837714" cy="13716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l="31301" t="47361" r="32120" b="38836"/>
          <a:stretch>
            <a:fillRect/>
          </a:stretch>
        </p:blipFill>
        <p:spPr bwMode="auto">
          <a:xfrm>
            <a:off x="1219200" y="2743200"/>
            <a:ext cx="5181600" cy="1314734"/>
          </a:xfrm>
          <a:prstGeom prst="rect">
            <a:avLst/>
          </a:prstGeom>
          <a:noFill/>
          <a:ln w="9525">
            <a:noFill/>
            <a:miter lim="800000"/>
            <a:headEnd/>
            <a:tailEnd/>
          </a:ln>
        </p:spPr>
      </p:pic>
      <p:sp>
        <p:nvSpPr>
          <p:cNvPr id="5" name="TextBox 4"/>
          <p:cNvSpPr txBox="1"/>
          <p:nvPr/>
        </p:nvSpPr>
        <p:spPr>
          <a:xfrm>
            <a:off x="3657600" y="1905000"/>
            <a:ext cx="5334000" cy="954107"/>
          </a:xfrm>
          <a:prstGeom prst="rect">
            <a:avLst/>
          </a:prstGeom>
          <a:noFill/>
        </p:spPr>
        <p:txBody>
          <a:bodyPr wrap="square" rtlCol="0">
            <a:spAutoFit/>
          </a:bodyPr>
          <a:lstStyle/>
          <a:p>
            <a:r>
              <a:rPr lang="en-US" sz="2800" dirty="0">
                <a:solidFill>
                  <a:srgbClr val="FF0000"/>
                </a:solidFill>
                <a:latin typeface="Cambria Math" pitchFamily="18" charset="0"/>
                <a:ea typeface="Cambria Math" pitchFamily="18" charset="0"/>
              </a:rPr>
              <a:t>approximate integral with sum and use p(</a:t>
            </a:r>
            <a:r>
              <a:rPr lang="en-US" sz="2800" dirty="0" err="1">
                <a:solidFill>
                  <a:srgbClr val="FF0000"/>
                </a:solidFill>
                <a:latin typeface="Cambria Math" pitchFamily="18" charset="0"/>
                <a:ea typeface="Cambria Math" pitchFamily="18" charset="0"/>
              </a:rPr>
              <a:t>d</a:t>
            </a:r>
            <a:r>
              <a:rPr lang="en-US" sz="2800" baseline="-25000" dirty="0" err="1">
                <a:solidFill>
                  <a:srgbClr val="FF0000"/>
                </a:solidFill>
                <a:latin typeface="Cambria Math" pitchFamily="18" charset="0"/>
                <a:ea typeface="Cambria Math" pitchFamily="18" charset="0"/>
              </a:rPr>
              <a:t>i</a:t>
            </a:r>
            <a:r>
              <a:rPr lang="en-US" sz="2800" dirty="0">
                <a:solidFill>
                  <a:srgbClr val="FF0000"/>
                </a:solidFill>
                <a:latin typeface="Cambria Math" pitchFamily="18" charset="0"/>
                <a:ea typeface="Cambria Math" pitchFamily="18" charset="0"/>
              </a:rPr>
              <a:t>, </a:t>
            </a:r>
            <a:r>
              <a:rPr lang="en-US" sz="2800" dirty="0" err="1">
                <a:solidFill>
                  <a:srgbClr val="FF0000"/>
                </a:solidFill>
                <a:latin typeface="Cambria Math" pitchFamily="18" charset="0"/>
                <a:ea typeface="Cambria Math" pitchFamily="18" charset="0"/>
              </a:rPr>
              <a:t>d</a:t>
            </a:r>
            <a:r>
              <a:rPr lang="en-US" sz="2800" baseline="-25000" dirty="0" err="1">
                <a:solidFill>
                  <a:srgbClr val="FF0000"/>
                </a:solidFill>
                <a:latin typeface="Cambria Math" pitchFamily="18" charset="0"/>
                <a:ea typeface="Cambria Math" pitchFamily="18" charset="0"/>
              </a:rPr>
              <a:t>j</a:t>
            </a:r>
            <a:r>
              <a:rPr lang="en-US" sz="2800" dirty="0">
                <a:solidFill>
                  <a:srgbClr val="FF0000"/>
                </a:solidFill>
                <a:latin typeface="Cambria Math" pitchFamily="18" charset="0"/>
                <a:ea typeface="Cambria Math" pitchFamily="18" charset="0"/>
              </a:rPr>
              <a:t>) </a:t>
            </a:r>
            <a:r>
              <a:rPr lang="el-GR" sz="2800" dirty="0">
                <a:solidFill>
                  <a:srgbClr val="FF0000"/>
                </a:solidFill>
                <a:latin typeface="Cambria Math"/>
                <a:ea typeface="Cambria Math"/>
              </a:rPr>
              <a:t>Δ</a:t>
            </a:r>
            <a:r>
              <a:rPr lang="en-US" sz="2800" dirty="0" err="1">
                <a:solidFill>
                  <a:srgbClr val="FF0000"/>
                </a:solidFill>
                <a:latin typeface="Cambria Math" pitchFamily="18" charset="0"/>
                <a:ea typeface="Cambria Math" pitchFamily="18" charset="0"/>
              </a:rPr>
              <a:t>d</a:t>
            </a:r>
            <a:r>
              <a:rPr lang="en-US" sz="2800" baseline="-25000" dirty="0" err="1">
                <a:solidFill>
                  <a:srgbClr val="FF0000"/>
                </a:solidFill>
                <a:latin typeface="Cambria Math" pitchFamily="18" charset="0"/>
                <a:ea typeface="Cambria Math" pitchFamily="18" charset="0"/>
              </a:rPr>
              <a:t>i</a:t>
            </a:r>
            <a:r>
              <a:rPr lang="en-US" sz="2800" dirty="0">
                <a:solidFill>
                  <a:srgbClr val="FF0000"/>
                </a:solidFill>
                <a:latin typeface="Cambria Math" pitchFamily="18" charset="0"/>
                <a:ea typeface="Cambria Math" pitchFamily="18" charset="0"/>
              </a:rPr>
              <a:t> </a:t>
            </a:r>
            <a:r>
              <a:rPr lang="el-GR" sz="2800" dirty="0">
                <a:solidFill>
                  <a:srgbClr val="FF0000"/>
                </a:solidFill>
                <a:latin typeface="Cambria Math"/>
                <a:ea typeface="Cambria Math"/>
              </a:rPr>
              <a:t>Δ</a:t>
            </a:r>
            <a:r>
              <a:rPr lang="en-US" sz="2800" dirty="0" err="1">
                <a:solidFill>
                  <a:srgbClr val="FF0000"/>
                </a:solidFill>
                <a:latin typeface="Cambria Math" pitchFamily="18" charset="0"/>
                <a:ea typeface="Cambria Math" pitchFamily="18" charset="0"/>
              </a:rPr>
              <a:t>d</a:t>
            </a:r>
            <a:r>
              <a:rPr lang="en-US" sz="2800" baseline="-25000" dirty="0" err="1">
                <a:solidFill>
                  <a:srgbClr val="FF0000"/>
                </a:solidFill>
                <a:latin typeface="Cambria Math" pitchFamily="18" charset="0"/>
                <a:ea typeface="Cambria Math" pitchFamily="18" charset="0"/>
              </a:rPr>
              <a:t>j</a:t>
            </a:r>
            <a:r>
              <a:rPr lang="en-US" sz="2800" dirty="0" err="1">
                <a:solidFill>
                  <a:srgbClr val="FF0000"/>
                </a:solidFill>
                <a:latin typeface="Cambria Math" pitchFamily="18" charset="0"/>
                <a:ea typeface="Cambria Math" pitchFamily="18" charset="0"/>
              </a:rPr>
              <a:t>≈N</a:t>
            </a:r>
            <a:r>
              <a:rPr lang="en-US" sz="2800" baseline="-25000" dirty="0" err="1">
                <a:solidFill>
                  <a:srgbClr val="FF0000"/>
                </a:solidFill>
                <a:latin typeface="Cambria Math" pitchFamily="18" charset="0"/>
                <a:ea typeface="Cambria Math" pitchFamily="18" charset="0"/>
              </a:rPr>
              <a:t>s</a:t>
            </a:r>
            <a:r>
              <a:rPr lang="en-US" sz="2800" dirty="0">
                <a:solidFill>
                  <a:srgbClr val="FF0000"/>
                </a:solidFill>
                <a:latin typeface="Cambria Math" pitchFamily="18" charset="0"/>
                <a:ea typeface="Cambria Math" pitchFamily="18" charset="0"/>
              </a:rPr>
              <a:t>/N</a:t>
            </a:r>
          </a:p>
        </p:txBody>
      </p:sp>
      <p:pic>
        <p:nvPicPr>
          <p:cNvPr id="8" name="Picture 2"/>
          <p:cNvPicPr>
            <a:picLocks noChangeAspect="1" noChangeArrowheads="1"/>
          </p:cNvPicPr>
          <p:nvPr/>
        </p:nvPicPr>
        <p:blipFill>
          <a:blip r:embed="rId5" cstate="print"/>
          <a:srcRect l="30573" t="36807" r="30118" b="45872"/>
          <a:stretch>
            <a:fillRect/>
          </a:stretch>
        </p:blipFill>
        <p:spPr bwMode="auto">
          <a:xfrm>
            <a:off x="1219200" y="4495800"/>
            <a:ext cx="5400675" cy="1600200"/>
          </a:xfrm>
          <a:prstGeom prst="rect">
            <a:avLst/>
          </a:prstGeom>
          <a:noFill/>
          <a:ln w="9525">
            <a:noFill/>
            <a:miter lim="800000"/>
            <a:headEnd/>
            <a:tailEnd/>
          </a:ln>
        </p:spPr>
      </p:pic>
      <p:sp>
        <p:nvSpPr>
          <p:cNvPr id="9" name="TextBox 8"/>
          <p:cNvSpPr txBox="1"/>
          <p:nvPr/>
        </p:nvSpPr>
        <p:spPr>
          <a:xfrm>
            <a:off x="3810000" y="3998893"/>
            <a:ext cx="5334000" cy="954107"/>
          </a:xfrm>
          <a:prstGeom prst="rect">
            <a:avLst/>
          </a:prstGeom>
          <a:noFill/>
        </p:spPr>
        <p:txBody>
          <a:bodyPr wrap="square" rtlCol="0">
            <a:spAutoFit/>
          </a:bodyPr>
          <a:lstStyle/>
          <a:p>
            <a:r>
              <a:rPr lang="en-US" sz="2800" dirty="0">
                <a:solidFill>
                  <a:srgbClr val="FF0000"/>
                </a:solidFill>
                <a:latin typeface="Cambria Math" pitchFamily="18" charset="0"/>
                <a:ea typeface="Cambria Math" pitchFamily="18" charset="0"/>
              </a:rPr>
              <a:t>shrink bins so no more than one data point in each bin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lstStyle/>
          <a:p>
            <a:r>
              <a:rPr lang="en-US" dirty="0">
                <a:latin typeface="Times New Roman" pitchFamily="18" charset="0"/>
                <a:cs typeface="Times New Roman" pitchFamily="18" charset="0"/>
              </a:rPr>
              <a:t>“sample” covariance</a:t>
            </a:r>
          </a:p>
        </p:txBody>
      </p:sp>
      <p:pic>
        <p:nvPicPr>
          <p:cNvPr id="4" name="Picture 2"/>
          <p:cNvPicPr>
            <a:picLocks noGrp="1" noChangeAspect="1" noChangeArrowheads="1"/>
          </p:cNvPicPr>
          <p:nvPr>
            <p:ph idx="1"/>
          </p:nvPr>
        </p:nvPicPr>
        <p:blipFill>
          <a:blip r:embed="rId3" cstate="print"/>
          <a:srcRect l="23294" t="36807" r="30118" b="45872"/>
          <a:stretch>
            <a:fillRect/>
          </a:stretch>
        </p:blipFill>
        <p:spPr bwMode="auto">
          <a:xfrm>
            <a:off x="914400" y="2667000"/>
            <a:ext cx="7407231" cy="1851829"/>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295400"/>
          </a:xfrm>
        </p:spPr>
        <p:txBody>
          <a:bodyPr>
            <a:normAutofit/>
          </a:bodyPr>
          <a:lstStyle/>
          <a:p>
            <a:r>
              <a:rPr lang="en-US" dirty="0">
                <a:latin typeface="Times New Roman" pitchFamily="18" charset="0"/>
                <a:cs typeface="Times New Roman" pitchFamily="18" charset="0"/>
              </a:rPr>
              <a:t>normalize to range </a:t>
            </a:r>
            <a:r>
              <a:rPr lang="en-US" dirty="0">
                <a:latin typeface="Cambria Math"/>
                <a:ea typeface="Cambria Math"/>
                <a:cs typeface="Times New Roman" pitchFamily="18" charset="0"/>
              </a:rPr>
              <a:t>±</a:t>
            </a:r>
            <a:r>
              <a:rPr lang="en-US" dirty="0">
                <a:latin typeface="Times New Roman" pitchFamily="18" charset="0"/>
                <a:cs typeface="Times New Roman" pitchFamily="18" charset="0"/>
              </a:rPr>
              <a:t>1</a:t>
            </a:r>
          </a:p>
        </p:txBody>
      </p:sp>
      <p:pic>
        <p:nvPicPr>
          <p:cNvPr id="3074" name="Picture 2"/>
          <p:cNvPicPr>
            <a:picLocks noChangeAspect="1" noChangeArrowheads="1"/>
          </p:cNvPicPr>
          <p:nvPr/>
        </p:nvPicPr>
        <p:blipFill>
          <a:blip r:embed="rId3" cstate="print"/>
          <a:srcRect l="51683" t="25205" r="22839" b="57261"/>
          <a:stretch>
            <a:fillRect/>
          </a:stretch>
        </p:blipFill>
        <p:spPr bwMode="auto">
          <a:xfrm>
            <a:off x="1752600" y="2209800"/>
            <a:ext cx="5500688" cy="2514600"/>
          </a:xfrm>
          <a:prstGeom prst="rect">
            <a:avLst/>
          </a:prstGeom>
          <a:noFill/>
          <a:ln w="9525">
            <a:noFill/>
            <a:miter lim="800000"/>
            <a:headEnd/>
            <a:tailEnd/>
          </a:ln>
        </p:spPr>
      </p:pic>
      <p:sp>
        <p:nvSpPr>
          <p:cNvPr id="6" name="Title 1"/>
          <p:cNvSpPr txBox="1">
            <a:spLocks/>
          </p:cNvSpPr>
          <p:nvPr/>
        </p:nvSpPr>
        <p:spPr>
          <a:xfrm>
            <a:off x="381000" y="5334000"/>
            <a:ext cx="8229600" cy="12954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“sample” correlation coefficient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0"/>
          </a:xfrm>
        </p:spPr>
        <p:txBody>
          <a:bodyPr>
            <a:normAutofit/>
          </a:bodyPr>
          <a:lstStyle/>
          <a:p>
            <a:r>
              <a:rPr lang="en-US" dirty="0" err="1">
                <a:latin typeface="Cambria Math" pitchFamily="18" charset="0"/>
                <a:ea typeface="Cambria Math" pitchFamily="18" charset="0"/>
                <a:cs typeface="Times New Roman" pitchFamily="18" charset="0"/>
              </a:rPr>
              <a:t>R</a:t>
            </a:r>
            <a:r>
              <a:rPr lang="en-US" baseline="-25000" dirty="0" err="1">
                <a:latin typeface="Cambria Math" pitchFamily="18" charset="0"/>
                <a:ea typeface="Cambria Math" pitchFamily="18" charset="0"/>
                <a:cs typeface="Times New Roman" pitchFamily="18" charset="0"/>
              </a:rPr>
              <a:t>ij</a:t>
            </a:r>
            <a:br>
              <a:rPr lang="en-US" dirty="0">
                <a:latin typeface="Times New Roman" pitchFamily="18" charset="0"/>
                <a:cs typeface="Times New Roman" pitchFamily="18" charset="0"/>
              </a:rPr>
            </a:br>
            <a:br>
              <a:rPr lang="en-US" sz="2000" dirty="0">
                <a:latin typeface="Times New Roman" pitchFamily="18" charset="0"/>
                <a:cs typeface="Times New Roman" pitchFamily="18" charset="0"/>
              </a:rPr>
            </a:br>
            <a:r>
              <a:rPr lang="en-US" dirty="0">
                <a:latin typeface="Times New Roman" pitchFamily="18" charset="0"/>
                <a:cs typeface="Times New Roman" pitchFamily="18" charset="0"/>
              </a:rPr>
              <a:t>-1</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perfect negative correlation</a:t>
            </a:r>
            <a:br>
              <a:rPr lang="en-US" dirty="0">
                <a:latin typeface="Times New Roman" pitchFamily="18" charset="0"/>
                <a:cs typeface="Times New Roman" pitchFamily="18" charset="0"/>
              </a:rPr>
            </a:br>
            <a:br>
              <a:rPr lang="en-US" dirty="0">
                <a:latin typeface="Times New Roman" pitchFamily="18" charset="0"/>
                <a:cs typeface="Times New Roman" pitchFamily="18" charset="0"/>
              </a:rPr>
            </a:br>
            <a:r>
              <a:rPr lang="en-US" dirty="0">
                <a:latin typeface="Times New Roman" pitchFamily="18" charset="0"/>
                <a:cs typeface="Times New Roman" pitchFamily="18" charset="0"/>
              </a:rPr>
              <a:t>0</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no correlation</a:t>
            </a:r>
            <a:br>
              <a:rPr lang="en-US" dirty="0">
                <a:latin typeface="Times New Roman" pitchFamily="18" charset="0"/>
                <a:cs typeface="Times New Roman" pitchFamily="18" charset="0"/>
              </a:rPr>
            </a:br>
            <a:br>
              <a:rPr lang="en-US" dirty="0">
                <a:latin typeface="Times New Roman" pitchFamily="18" charset="0"/>
                <a:cs typeface="Times New Roman" pitchFamily="18" charset="0"/>
              </a:rPr>
            </a:br>
            <a:r>
              <a:rPr lang="en-US" dirty="0">
                <a:latin typeface="Times New Roman" pitchFamily="18" charset="0"/>
                <a:cs typeface="Times New Roman" pitchFamily="18" charset="0"/>
              </a:rPr>
              <a:t>1</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perfect positive correlation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1143000" y="990600"/>
            <a:ext cx="6705600" cy="5486400"/>
            <a:chOff x="1266825" y="1630484"/>
            <a:chExt cx="3105150" cy="3046290"/>
          </a:xfrm>
        </p:grpSpPr>
        <p:pic>
          <p:nvPicPr>
            <p:cNvPr id="3" name="Picture 3"/>
            <p:cNvPicPr>
              <a:picLocks noChangeAspect="1" noChangeArrowheads="1"/>
            </p:cNvPicPr>
            <p:nvPr/>
          </p:nvPicPr>
          <p:blipFill>
            <a:blip r:embed="rId3" cstate="print"/>
            <a:srcRect l="25976" t="26534" r="27177" b="23051"/>
            <a:stretch>
              <a:fillRect/>
            </a:stretch>
          </p:blipFill>
          <p:spPr bwMode="auto">
            <a:xfrm>
              <a:off x="1704975" y="1630484"/>
              <a:ext cx="2667000" cy="2598615"/>
            </a:xfrm>
            <a:prstGeom prst="rect">
              <a:avLst/>
            </a:prstGeom>
            <a:noFill/>
            <a:ln w="9525">
              <a:noFill/>
              <a:miter lim="800000"/>
              <a:headEnd/>
              <a:tailEnd/>
            </a:ln>
            <a:effectLst/>
          </p:spPr>
        </p:pic>
        <p:sp>
          <p:nvSpPr>
            <p:cNvPr id="7" name="TextBox 6"/>
            <p:cNvSpPr txBox="1"/>
            <p:nvPr/>
          </p:nvSpPr>
          <p:spPr>
            <a:xfrm>
              <a:off x="1266825" y="1637526"/>
              <a:ext cx="609600" cy="264773"/>
            </a:xfrm>
            <a:prstGeom prst="rect">
              <a:avLst/>
            </a:prstGeom>
            <a:noFill/>
          </p:spPr>
          <p:txBody>
            <a:bodyPr wrap="square" rtlCol="0">
              <a:spAutoFit/>
            </a:bodyPr>
            <a:lstStyle/>
            <a:p>
              <a:r>
                <a:rPr lang="en-US" sz="2800" dirty="0">
                  <a:latin typeface="Times New Roman" pitchFamily="18" charset="0"/>
                  <a:cs typeface="Times New Roman" pitchFamily="18" charset="0"/>
                </a:rPr>
                <a:t>SiO</a:t>
              </a:r>
              <a:r>
                <a:rPr lang="en-US" sz="2800" baseline="-25000" dirty="0">
                  <a:latin typeface="Times New Roman" pitchFamily="18" charset="0"/>
                  <a:cs typeface="Times New Roman" pitchFamily="18" charset="0"/>
                </a:rPr>
                <a:t>2</a:t>
              </a:r>
            </a:p>
          </p:txBody>
        </p:sp>
        <p:sp>
          <p:nvSpPr>
            <p:cNvPr id="11" name="TextBox 10"/>
            <p:cNvSpPr txBox="1"/>
            <p:nvPr/>
          </p:nvSpPr>
          <p:spPr>
            <a:xfrm>
              <a:off x="1266825" y="1955933"/>
              <a:ext cx="609600" cy="264773"/>
            </a:xfrm>
            <a:prstGeom prst="rect">
              <a:avLst/>
            </a:prstGeom>
            <a:noFill/>
          </p:spPr>
          <p:txBody>
            <a:bodyPr wrap="square" rtlCol="0">
              <a:spAutoFit/>
            </a:bodyPr>
            <a:lstStyle/>
            <a:p>
              <a:r>
                <a:rPr lang="en-US" sz="2800" dirty="0">
                  <a:latin typeface="Times New Roman" pitchFamily="18" charset="0"/>
                  <a:cs typeface="Times New Roman" pitchFamily="18" charset="0"/>
                </a:rPr>
                <a:t>TiO</a:t>
              </a:r>
              <a:r>
                <a:rPr lang="en-US" sz="2800" baseline="-25000" dirty="0">
                  <a:latin typeface="Times New Roman" pitchFamily="18" charset="0"/>
                  <a:cs typeface="Times New Roman" pitchFamily="18" charset="0"/>
                </a:rPr>
                <a:t>2</a:t>
              </a:r>
            </a:p>
          </p:txBody>
        </p:sp>
        <p:sp>
          <p:nvSpPr>
            <p:cNvPr id="12" name="TextBox 11"/>
            <p:cNvSpPr txBox="1"/>
            <p:nvPr/>
          </p:nvSpPr>
          <p:spPr>
            <a:xfrm>
              <a:off x="1266825" y="2274340"/>
              <a:ext cx="609600" cy="264773"/>
            </a:xfrm>
            <a:prstGeom prst="rect">
              <a:avLst/>
            </a:prstGeom>
            <a:noFill/>
          </p:spPr>
          <p:txBody>
            <a:bodyPr wrap="square" rtlCol="0">
              <a:spAutoFit/>
            </a:bodyPr>
            <a:lstStyle/>
            <a:p>
              <a:r>
                <a:rPr lang="en-US" sz="2800" dirty="0">
                  <a:latin typeface="Times New Roman" pitchFamily="18" charset="0"/>
                  <a:cs typeface="Times New Roman" pitchFamily="18" charset="0"/>
                </a:rPr>
                <a:t>Al</a:t>
              </a:r>
              <a:r>
                <a:rPr lang="en-US" sz="2800" baseline="-25000" dirty="0">
                  <a:latin typeface="Times New Roman" pitchFamily="18" charset="0"/>
                  <a:cs typeface="Times New Roman" pitchFamily="18" charset="0"/>
                </a:rPr>
                <a:t>2</a:t>
              </a:r>
              <a:r>
                <a:rPr lang="en-US" sz="2800" dirty="0">
                  <a:latin typeface="Times New Roman" pitchFamily="18" charset="0"/>
                  <a:cs typeface="Times New Roman" pitchFamily="18" charset="0"/>
                </a:rPr>
                <a:t>O</a:t>
              </a:r>
              <a:r>
                <a:rPr lang="en-US" sz="2800" baseline="-25000" dirty="0">
                  <a:latin typeface="Times New Roman" pitchFamily="18" charset="0"/>
                  <a:cs typeface="Times New Roman" pitchFamily="18" charset="0"/>
                </a:rPr>
                <a:t>2</a:t>
              </a:r>
            </a:p>
          </p:txBody>
        </p:sp>
        <p:sp>
          <p:nvSpPr>
            <p:cNvPr id="13" name="TextBox 12"/>
            <p:cNvSpPr txBox="1"/>
            <p:nvPr/>
          </p:nvSpPr>
          <p:spPr>
            <a:xfrm>
              <a:off x="1266825" y="2592747"/>
              <a:ext cx="609600" cy="264773"/>
            </a:xfrm>
            <a:prstGeom prst="rect">
              <a:avLst/>
            </a:prstGeom>
            <a:noFill/>
          </p:spPr>
          <p:txBody>
            <a:bodyPr wrap="square" rtlCol="0">
              <a:spAutoFit/>
            </a:bodyPr>
            <a:lstStyle/>
            <a:p>
              <a:r>
                <a:rPr lang="en-US" sz="2800" dirty="0" err="1">
                  <a:latin typeface="Times New Roman" pitchFamily="18" charset="0"/>
                  <a:cs typeface="Times New Roman" pitchFamily="18" charset="0"/>
                </a:rPr>
                <a:t>FeO</a:t>
              </a:r>
              <a:endParaRPr lang="en-US" sz="2800" baseline="-25000" dirty="0">
                <a:latin typeface="Times New Roman" pitchFamily="18" charset="0"/>
                <a:cs typeface="Times New Roman" pitchFamily="18" charset="0"/>
              </a:endParaRPr>
            </a:p>
          </p:txBody>
        </p:sp>
        <p:sp>
          <p:nvSpPr>
            <p:cNvPr id="14" name="TextBox 13"/>
            <p:cNvSpPr txBox="1"/>
            <p:nvPr/>
          </p:nvSpPr>
          <p:spPr>
            <a:xfrm>
              <a:off x="1266825" y="2911154"/>
              <a:ext cx="609600" cy="264773"/>
            </a:xfrm>
            <a:prstGeom prst="rect">
              <a:avLst/>
            </a:prstGeom>
            <a:noFill/>
          </p:spPr>
          <p:txBody>
            <a:bodyPr wrap="square" rtlCol="0">
              <a:spAutoFit/>
            </a:bodyPr>
            <a:lstStyle/>
            <a:p>
              <a:r>
                <a:rPr lang="en-US" sz="2800" dirty="0" err="1">
                  <a:latin typeface="Times New Roman" pitchFamily="18" charset="0"/>
                  <a:cs typeface="Times New Roman" pitchFamily="18" charset="0"/>
                </a:rPr>
                <a:t>MgO</a:t>
              </a:r>
              <a:endParaRPr lang="en-US" sz="2800" baseline="-25000" dirty="0">
                <a:latin typeface="Times New Roman" pitchFamily="18" charset="0"/>
                <a:cs typeface="Times New Roman" pitchFamily="18" charset="0"/>
              </a:endParaRPr>
            </a:p>
          </p:txBody>
        </p:sp>
        <p:sp>
          <p:nvSpPr>
            <p:cNvPr id="15" name="TextBox 14"/>
            <p:cNvSpPr txBox="1"/>
            <p:nvPr/>
          </p:nvSpPr>
          <p:spPr>
            <a:xfrm>
              <a:off x="1266825" y="3229561"/>
              <a:ext cx="609600" cy="264773"/>
            </a:xfrm>
            <a:prstGeom prst="rect">
              <a:avLst/>
            </a:prstGeom>
            <a:noFill/>
          </p:spPr>
          <p:txBody>
            <a:bodyPr wrap="square" rtlCol="0">
              <a:spAutoFit/>
            </a:bodyPr>
            <a:lstStyle/>
            <a:p>
              <a:r>
                <a:rPr lang="en-US" sz="2800" dirty="0" err="1">
                  <a:latin typeface="Times New Roman" pitchFamily="18" charset="0"/>
                  <a:cs typeface="Times New Roman" pitchFamily="18" charset="0"/>
                </a:rPr>
                <a:t>CaO</a:t>
              </a:r>
              <a:endParaRPr lang="en-US" sz="2800" baseline="-25000" dirty="0">
                <a:latin typeface="Times New Roman" pitchFamily="18" charset="0"/>
                <a:cs typeface="Times New Roman" pitchFamily="18" charset="0"/>
              </a:endParaRPr>
            </a:p>
          </p:txBody>
        </p:sp>
        <p:sp>
          <p:nvSpPr>
            <p:cNvPr id="16" name="TextBox 15"/>
            <p:cNvSpPr txBox="1"/>
            <p:nvPr/>
          </p:nvSpPr>
          <p:spPr>
            <a:xfrm>
              <a:off x="1266825" y="3547968"/>
              <a:ext cx="609600" cy="264773"/>
            </a:xfrm>
            <a:prstGeom prst="rect">
              <a:avLst/>
            </a:prstGeom>
            <a:noFill/>
          </p:spPr>
          <p:txBody>
            <a:bodyPr wrap="square" rtlCol="0">
              <a:spAutoFit/>
            </a:bodyPr>
            <a:lstStyle/>
            <a:p>
              <a:r>
                <a:rPr lang="en-US" sz="2800" dirty="0">
                  <a:latin typeface="Times New Roman" pitchFamily="18" charset="0"/>
                  <a:cs typeface="Times New Roman" pitchFamily="18" charset="0"/>
                </a:rPr>
                <a:t>Na</a:t>
              </a:r>
              <a:r>
                <a:rPr lang="en-US" sz="2800" baseline="-25000" dirty="0">
                  <a:latin typeface="Times New Roman" pitchFamily="18" charset="0"/>
                  <a:cs typeface="Times New Roman" pitchFamily="18" charset="0"/>
                </a:rPr>
                <a:t>2</a:t>
              </a:r>
              <a:r>
                <a:rPr lang="en-US" sz="2800" dirty="0">
                  <a:latin typeface="Times New Roman" pitchFamily="18" charset="0"/>
                  <a:cs typeface="Times New Roman" pitchFamily="18" charset="0"/>
                </a:rPr>
                <a:t>O</a:t>
              </a:r>
              <a:endParaRPr lang="en-US" sz="2800" baseline="-25000" dirty="0">
                <a:latin typeface="Times New Roman" pitchFamily="18" charset="0"/>
                <a:cs typeface="Times New Roman" pitchFamily="18" charset="0"/>
              </a:endParaRPr>
            </a:p>
          </p:txBody>
        </p:sp>
        <p:sp>
          <p:nvSpPr>
            <p:cNvPr id="18" name="TextBox 17"/>
            <p:cNvSpPr txBox="1"/>
            <p:nvPr/>
          </p:nvSpPr>
          <p:spPr>
            <a:xfrm>
              <a:off x="1266825" y="3866376"/>
              <a:ext cx="609600" cy="264773"/>
            </a:xfrm>
            <a:prstGeom prst="rect">
              <a:avLst/>
            </a:prstGeom>
            <a:noFill/>
          </p:spPr>
          <p:txBody>
            <a:bodyPr wrap="square" rtlCol="0">
              <a:spAutoFit/>
            </a:bodyPr>
            <a:lstStyle/>
            <a:p>
              <a:r>
                <a:rPr lang="en-US" sz="2800" dirty="0">
                  <a:latin typeface="Times New Roman" pitchFamily="18" charset="0"/>
                  <a:cs typeface="Times New Roman" pitchFamily="18" charset="0"/>
                </a:rPr>
                <a:t>K</a:t>
              </a:r>
              <a:r>
                <a:rPr lang="en-US" sz="2800" baseline="-25000" dirty="0">
                  <a:latin typeface="Times New Roman" pitchFamily="18" charset="0"/>
                  <a:cs typeface="Times New Roman" pitchFamily="18" charset="0"/>
                </a:rPr>
                <a:t>2</a:t>
              </a:r>
              <a:r>
                <a:rPr lang="en-US" sz="2800" dirty="0">
                  <a:latin typeface="Times New Roman" pitchFamily="18" charset="0"/>
                  <a:cs typeface="Times New Roman" pitchFamily="18" charset="0"/>
                </a:rPr>
                <a:t>O</a:t>
              </a:r>
              <a:endParaRPr lang="en-US" sz="2800" baseline="-25000" dirty="0">
                <a:latin typeface="Times New Roman" pitchFamily="18" charset="0"/>
                <a:cs typeface="Times New Roman" pitchFamily="18" charset="0"/>
              </a:endParaRPr>
            </a:p>
          </p:txBody>
        </p:sp>
        <p:sp>
          <p:nvSpPr>
            <p:cNvPr id="20" name="TextBox 19"/>
            <p:cNvSpPr txBox="1"/>
            <p:nvPr/>
          </p:nvSpPr>
          <p:spPr>
            <a:xfrm rot="16200000">
              <a:off x="1586300" y="4257344"/>
              <a:ext cx="609600" cy="229260"/>
            </a:xfrm>
            <a:prstGeom prst="rect">
              <a:avLst/>
            </a:prstGeom>
            <a:noFill/>
          </p:spPr>
          <p:txBody>
            <a:bodyPr wrap="square" rtlCol="0">
              <a:spAutoFit/>
            </a:bodyPr>
            <a:lstStyle/>
            <a:p>
              <a:r>
                <a:rPr lang="en-US" sz="2800" dirty="0">
                  <a:latin typeface="Times New Roman" pitchFamily="18" charset="0"/>
                  <a:cs typeface="Times New Roman" pitchFamily="18" charset="0"/>
                </a:rPr>
                <a:t>SiO</a:t>
              </a:r>
              <a:r>
                <a:rPr lang="en-US" sz="2800" baseline="-25000" dirty="0">
                  <a:latin typeface="Times New Roman" pitchFamily="18" charset="0"/>
                  <a:cs typeface="Times New Roman" pitchFamily="18" charset="0"/>
                </a:rPr>
                <a:t>2</a:t>
              </a:r>
            </a:p>
          </p:txBody>
        </p:sp>
        <p:sp>
          <p:nvSpPr>
            <p:cNvPr id="21" name="TextBox 20"/>
            <p:cNvSpPr txBox="1"/>
            <p:nvPr/>
          </p:nvSpPr>
          <p:spPr>
            <a:xfrm rot="16200000">
              <a:off x="1912871" y="4257344"/>
              <a:ext cx="609600" cy="229260"/>
            </a:xfrm>
            <a:prstGeom prst="rect">
              <a:avLst/>
            </a:prstGeom>
            <a:noFill/>
          </p:spPr>
          <p:txBody>
            <a:bodyPr wrap="square" rtlCol="0">
              <a:spAutoFit/>
            </a:bodyPr>
            <a:lstStyle/>
            <a:p>
              <a:r>
                <a:rPr lang="en-US" sz="2800" dirty="0">
                  <a:latin typeface="Times New Roman" pitchFamily="18" charset="0"/>
                  <a:cs typeface="Times New Roman" pitchFamily="18" charset="0"/>
                </a:rPr>
                <a:t>TiO</a:t>
              </a:r>
              <a:r>
                <a:rPr lang="en-US" sz="2800" baseline="-25000" dirty="0">
                  <a:latin typeface="Times New Roman" pitchFamily="18" charset="0"/>
                  <a:cs typeface="Times New Roman" pitchFamily="18" charset="0"/>
                </a:rPr>
                <a:t>2</a:t>
              </a:r>
            </a:p>
          </p:txBody>
        </p:sp>
        <p:sp>
          <p:nvSpPr>
            <p:cNvPr id="22" name="TextBox 21"/>
            <p:cNvSpPr txBox="1"/>
            <p:nvPr/>
          </p:nvSpPr>
          <p:spPr>
            <a:xfrm rot="16200000">
              <a:off x="2239442" y="4257344"/>
              <a:ext cx="609600" cy="229260"/>
            </a:xfrm>
            <a:prstGeom prst="rect">
              <a:avLst/>
            </a:prstGeom>
            <a:noFill/>
          </p:spPr>
          <p:txBody>
            <a:bodyPr wrap="square" rtlCol="0">
              <a:spAutoFit/>
            </a:bodyPr>
            <a:lstStyle/>
            <a:p>
              <a:r>
                <a:rPr lang="en-US" sz="2800" dirty="0">
                  <a:latin typeface="Times New Roman" pitchFamily="18" charset="0"/>
                  <a:cs typeface="Times New Roman" pitchFamily="18" charset="0"/>
                </a:rPr>
                <a:t>Al</a:t>
              </a:r>
              <a:r>
                <a:rPr lang="en-US" sz="2800" baseline="-25000" dirty="0">
                  <a:latin typeface="Times New Roman" pitchFamily="18" charset="0"/>
                  <a:cs typeface="Times New Roman" pitchFamily="18" charset="0"/>
                </a:rPr>
                <a:t>2</a:t>
              </a:r>
              <a:r>
                <a:rPr lang="en-US" sz="2800" dirty="0">
                  <a:latin typeface="Times New Roman" pitchFamily="18" charset="0"/>
                  <a:cs typeface="Times New Roman" pitchFamily="18" charset="0"/>
                </a:rPr>
                <a:t>O</a:t>
              </a:r>
              <a:r>
                <a:rPr lang="en-US" sz="2800" baseline="-25000" dirty="0">
                  <a:latin typeface="Times New Roman" pitchFamily="18" charset="0"/>
                  <a:cs typeface="Times New Roman" pitchFamily="18" charset="0"/>
                </a:rPr>
                <a:t>2</a:t>
              </a:r>
            </a:p>
          </p:txBody>
        </p:sp>
        <p:sp>
          <p:nvSpPr>
            <p:cNvPr id="23" name="TextBox 22"/>
            <p:cNvSpPr txBox="1"/>
            <p:nvPr/>
          </p:nvSpPr>
          <p:spPr>
            <a:xfrm rot="16200000">
              <a:off x="2566013" y="4257344"/>
              <a:ext cx="609600" cy="229260"/>
            </a:xfrm>
            <a:prstGeom prst="rect">
              <a:avLst/>
            </a:prstGeom>
            <a:noFill/>
          </p:spPr>
          <p:txBody>
            <a:bodyPr wrap="square" rtlCol="0">
              <a:spAutoFit/>
            </a:bodyPr>
            <a:lstStyle/>
            <a:p>
              <a:r>
                <a:rPr lang="en-US" sz="2800" dirty="0" err="1">
                  <a:latin typeface="Times New Roman" pitchFamily="18" charset="0"/>
                  <a:cs typeface="Times New Roman" pitchFamily="18" charset="0"/>
                </a:rPr>
                <a:t>FeO</a:t>
              </a:r>
              <a:endParaRPr lang="en-US" sz="2800" baseline="-25000" dirty="0">
                <a:latin typeface="Times New Roman" pitchFamily="18" charset="0"/>
                <a:cs typeface="Times New Roman" pitchFamily="18" charset="0"/>
              </a:endParaRPr>
            </a:p>
          </p:txBody>
        </p:sp>
        <p:sp>
          <p:nvSpPr>
            <p:cNvPr id="24" name="TextBox 23"/>
            <p:cNvSpPr txBox="1"/>
            <p:nvPr/>
          </p:nvSpPr>
          <p:spPr>
            <a:xfrm rot="16200000">
              <a:off x="2892584" y="4257344"/>
              <a:ext cx="609600" cy="229260"/>
            </a:xfrm>
            <a:prstGeom prst="rect">
              <a:avLst/>
            </a:prstGeom>
            <a:noFill/>
          </p:spPr>
          <p:txBody>
            <a:bodyPr wrap="square" rtlCol="0">
              <a:spAutoFit/>
            </a:bodyPr>
            <a:lstStyle/>
            <a:p>
              <a:r>
                <a:rPr lang="en-US" sz="2800" dirty="0" err="1">
                  <a:latin typeface="Times New Roman" pitchFamily="18" charset="0"/>
                  <a:cs typeface="Times New Roman" pitchFamily="18" charset="0"/>
                </a:rPr>
                <a:t>MgO</a:t>
              </a:r>
              <a:endParaRPr lang="en-US" sz="2800" baseline="-25000" dirty="0">
                <a:latin typeface="Times New Roman" pitchFamily="18" charset="0"/>
                <a:cs typeface="Times New Roman" pitchFamily="18" charset="0"/>
              </a:endParaRPr>
            </a:p>
          </p:txBody>
        </p:sp>
        <p:sp>
          <p:nvSpPr>
            <p:cNvPr id="25" name="TextBox 24"/>
            <p:cNvSpPr txBox="1"/>
            <p:nvPr/>
          </p:nvSpPr>
          <p:spPr>
            <a:xfrm rot="16200000">
              <a:off x="3219155" y="4257344"/>
              <a:ext cx="609600" cy="229260"/>
            </a:xfrm>
            <a:prstGeom prst="rect">
              <a:avLst/>
            </a:prstGeom>
            <a:noFill/>
          </p:spPr>
          <p:txBody>
            <a:bodyPr wrap="square" rtlCol="0">
              <a:spAutoFit/>
            </a:bodyPr>
            <a:lstStyle/>
            <a:p>
              <a:r>
                <a:rPr lang="en-US" sz="2800" dirty="0" err="1">
                  <a:latin typeface="Times New Roman" pitchFamily="18" charset="0"/>
                  <a:cs typeface="Times New Roman" pitchFamily="18" charset="0"/>
                </a:rPr>
                <a:t>CaO</a:t>
              </a:r>
              <a:endParaRPr lang="en-US" sz="2800" baseline="-25000" dirty="0">
                <a:latin typeface="Times New Roman" pitchFamily="18" charset="0"/>
                <a:cs typeface="Times New Roman" pitchFamily="18" charset="0"/>
              </a:endParaRPr>
            </a:p>
          </p:txBody>
        </p:sp>
        <p:sp>
          <p:nvSpPr>
            <p:cNvPr id="26" name="TextBox 25"/>
            <p:cNvSpPr txBox="1"/>
            <p:nvPr/>
          </p:nvSpPr>
          <p:spPr>
            <a:xfrm rot="16200000">
              <a:off x="3545726" y="4257344"/>
              <a:ext cx="609600" cy="229260"/>
            </a:xfrm>
            <a:prstGeom prst="rect">
              <a:avLst/>
            </a:prstGeom>
            <a:noFill/>
          </p:spPr>
          <p:txBody>
            <a:bodyPr wrap="square" rtlCol="0">
              <a:spAutoFit/>
            </a:bodyPr>
            <a:lstStyle/>
            <a:p>
              <a:r>
                <a:rPr lang="en-US" sz="2800" dirty="0">
                  <a:latin typeface="Times New Roman" pitchFamily="18" charset="0"/>
                  <a:cs typeface="Times New Roman" pitchFamily="18" charset="0"/>
                </a:rPr>
                <a:t>Na</a:t>
              </a:r>
              <a:r>
                <a:rPr lang="en-US" sz="2800" baseline="-25000" dirty="0">
                  <a:latin typeface="Times New Roman" pitchFamily="18" charset="0"/>
                  <a:cs typeface="Times New Roman" pitchFamily="18" charset="0"/>
                </a:rPr>
                <a:t>2</a:t>
              </a:r>
              <a:r>
                <a:rPr lang="en-US" sz="2800" dirty="0">
                  <a:latin typeface="Times New Roman" pitchFamily="18" charset="0"/>
                  <a:cs typeface="Times New Roman" pitchFamily="18" charset="0"/>
                </a:rPr>
                <a:t>O</a:t>
              </a:r>
              <a:endParaRPr lang="en-US" sz="2800" baseline="-25000" dirty="0">
                <a:latin typeface="Times New Roman" pitchFamily="18" charset="0"/>
                <a:cs typeface="Times New Roman" pitchFamily="18" charset="0"/>
              </a:endParaRPr>
            </a:p>
          </p:txBody>
        </p:sp>
        <p:sp>
          <p:nvSpPr>
            <p:cNvPr id="27" name="TextBox 26"/>
            <p:cNvSpPr txBox="1"/>
            <p:nvPr/>
          </p:nvSpPr>
          <p:spPr>
            <a:xfrm rot="16200000">
              <a:off x="3872300" y="4257344"/>
              <a:ext cx="609600" cy="229260"/>
            </a:xfrm>
            <a:prstGeom prst="rect">
              <a:avLst/>
            </a:prstGeom>
            <a:noFill/>
          </p:spPr>
          <p:txBody>
            <a:bodyPr wrap="square" rtlCol="0">
              <a:spAutoFit/>
            </a:bodyPr>
            <a:lstStyle/>
            <a:p>
              <a:r>
                <a:rPr lang="en-US" sz="2800" dirty="0">
                  <a:latin typeface="Times New Roman" pitchFamily="18" charset="0"/>
                  <a:cs typeface="Times New Roman" pitchFamily="18" charset="0"/>
                </a:rPr>
                <a:t>K</a:t>
              </a:r>
              <a:r>
                <a:rPr lang="en-US" sz="2800" baseline="-25000" dirty="0">
                  <a:latin typeface="Times New Roman" pitchFamily="18" charset="0"/>
                  <a:cs typeface="Times New Roman" pitchFamily="18" charset="0"/>
                </a:rPr>
                <a:t>2</a:t>
              </a:r>
              <a:r>
                <a:rPr lang="en-US" sz="2800" dirty="0">
                  <a:latin typeface="Times New Roman" pitchFamily="18" charset="0"/>
                  <a:cs typeface="Times New Roman" pitchFamily="18" charset="0"/>
                </a:rPr>
                <a:t>O</a:t>
              </a:r>
              <a:endParaRPr lang="en-US" sz="2800" baseline="-25000" dirty="0">
                <a:latin typeface="Times New Roman" pitchFamily="18" charset="0"/>
                <a:cs typeface="Times New Roman" pitchFamily="18" charset="0"/>
              </a:endParaRPr>
            </a:p>
          </p:txBody>
        </p:sp>
      </p:grpSp>
      <p:sp>
        <p:nvSpPr>
          <p:cNvPr id="31" name="TextBox 30"/>
          <p:cNvSpPr txBox="1"/>
          <p:nvPr/>
        </p:nvSpPr>
        <p:spPr>
          <a:xfrm>
            <a:off x="304800" y="228600"/>
            <a:ext cx="6172200" cy="584775"/>
          </a:xfrm>
          <a:prstGeom prst="rect">
            <a:avLst/>
          </a:prstGeom>
          <a:noFill/>
        </p:spPr>
        <p:txBody>
          <a:bodyPr wrap="square" rtlCol="0">
            <a:spAutoFit/>
          </a:bodyPr>
          <a:lstStyle/>
          <a:p>
            <a:r>
              <a:rPr lang="en-US" sz="3200" dirty="0">
                <a:latin typeface="Cambria Math" pitchFamily="18" charset="0"/>
                <a:ea typeface="Cambria Math" pitchFamily="18" charset="0"/>
                <a:cs typeface="Times New Roman" pitchFamily="18" charset="0"/>
              </a:rPr>
              <a:t>|</a:t>
            </a:r>
            <a:r>
              <a:rPr lang="en-US" sz="3200" dirty="0" err="1">
                <a:latin typeface="Cambria Math" pitchFamily="18" charset="0"/>
                <a:ea typeface="Cambria Math" pitchFamily="18" charset="0"/>
                <a:cs typeface="Times New Roman" pitchFamily="18" charset="0"/>
              </a:rPr>
              <a:t>R</a:t>
            </a:r>
            <a:r>
              <a:rPr lang="en-US" sz="3200" baseline="-25000" dirty="0" err="1">
                <a:latin typeface="Cambria Math" pitchFamily="18" charset="0"/>
                <a:ea typeface="Cambria Math" pitchFamily="18" charset="0"/>
                <a:cs typeface="Times New Roman" pitchFamily="18" charset="0"/>
              </a:rPr>
              <a:t>ij</a:t>
            </a:r>
            <a:r>
              <a:rPr lang="en-US" sz="3200" dirty="0">
                <a:latin typeface="Cambria Math" pitchFamily="18" charset="0"/>
                <a:ea typeface="Cambria Math" pitchFamily="18" charset="0"/>
                <a:cs typeface="Times New Roman" pitchFamily="18" charset="0"/>
              </a:rPr>
              <a:t>| </a:t>
            </a:r>
            <a:r>
              <a:rPr lang="en-US" sz="3200" dirty="0">
                <a:latin typeface="Times New Roman" pitchFamily="18" charset="0"/>
                <a:cs typeface="Times New Roman" pitchFamily="18" charset="0"/>
              </a:rPr>
              <a:t>of the Atlantic Rock Dataset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685800"/>
            <a:ext cx="8229600" cy="5943600"/>
          </a:xfrm>
        </p:spPr>
        <p:txBody>
          <a:bodyPr>
            <a:normAutofit lnSpcReduction="10000"/>
          </a:bodyPr>
          <a:lstStyle/>
          <a:p>
            <a:pPr>
              <a:spcBef>
                <a:spcPts val="100"/>
              </a:spcBef>
              <a:buFontTx/>
              <a:buNone/>
            </a:pPr>
            <a:r>
              <a:rPr lang="en-US" sz="1800" dirty="0">
                <a:latin typeface="Times New Roman" pitchFamily="18" charset="0"/>
                <a:cs typeface="Times New Roman" pitchFamily="18" charset="0"/>
              </a:rPr>
              <a:t>	</a:t>
            </a:r>
            <a:r>
              <a:rPr lang="en-US" sz="1600" dirty="0">
                <a:latin typeface="Times New Roman" pitchFamily="18" charset="0"/>
                <a:cs typeface="Times New Roman" pitchFamily="18" charset="0"/>
              </a:rPr>
              <a:t>Lecture 01		Intro; Using MTLAB or Python</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02		Looking At Data</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03		Probability and Measurement Error</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04		Multivariate Distributions</a:t>
            </a:r>
            <a:br>
              <a:rPr lang="en-US" sz="1600" b="1" dirty="0">
                <a:latin typeface="Times New Roman" pitchFamily="18" charset="0"/>
                <a:cs typeface="Times New Roman" pitchFamily="18" charset="0"/>
              </a:rPr>
            </a:br>
            <a:r>
              <a:rPr lang="en-US" sz="1600" dirty="0">
                <a:latin typeface="Times New Roman" pitchFamily="18" charset="0"/>
                <a:cs typeface="Times New Roman" pitchFamily="18" charset="0"/>
              </a:rPr>
              <a:t>Lecture 05		Linear Models</a:t>
            </a:r>
            <a:br>
              <a:rPr lang="en-US" sz="1600" b="1" dirty="0">
                <a:latin typeface="Times New Roman" pitchFamily="18" charset="0"/>
                <a:cs typeface="Times New Roman" pitchFamily="18" charset="0"/>
              </a:rPr>
            </a:br>
            <a:r>
              <a:rPr lang="en-US" sz="1600" dirty="0">
                <a:latin typeface="Times New Roman" pitchFamily="18" charset="0"/>
                <a:cs typeface="Times New Roman" pitchFamily="18" charset="0"/>
              </a:rPr>
              <a:t>Lecture 06		The Principle of Least Squares</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07		Prior Information</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08		Solving Generalized Least Squares Problems </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09		Fourier Series</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10		Complex Fourier Series</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11		Lessons Learned from the Fourier Transform</a:t>
            </a:r>
          </a:p>
          <a:p>
            <a:pPr>
              <a:spcBef>
                <a:spcPts val="100"/>
              </a:spcBef>
              <a:buFontTx/>
              <a:buNone/>
            </a:pPr>
            <a:r>
              <a:rPr lang="en-US" sz="1600" dirty="0">
                <a:latin typeface="Times New Roman" pitchFamily="18" charset="0"/>
                <a:cs typeface="Times New Roman" pitchFamily="18" charset="0"/>
              </a:rPr>
              <a:t>	Lecture 12		Power Spectra</a:t>
            </a:r>
            <a:br>
              <a:rPr lang="en-US" sz="1600" b="1" dirty="0">
                <a:latin typeface="Times New Roman" pitchFamily="18" charset="0"/>
                <a:cs typeface="Times New Roman" pitchFamily="18" charset="0"/>
              </a:rPr>
            </a:br>
            <a:r>
              <a:rPr lang="en-US" sz="1600" dirty="0">
                <a:latin typeface="Times New Roman" pitchFamily="18" charset="0"/>
                <a:cs typeface="Times New Roman" pitchFamily="18" charset="0"/>
              </a:rPr>
              <a:t>Lecture 13		Filter Theory </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14		Applications of Filters </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15		Factor Analysis and Cluster Analysis</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16		Empirical Orthogonal functions and Clusters</a:t>
            </a:r>
            <a:br>
              <a:rPr lang="en-US" sz="1600" dirty="0">
                <a:latin typeface="Times New Roman" pitchFamily="18" charset="0"/>
                <a:cs typeface="Times New Roman" pitchFamily="18" charset="0"/>
              </a:rPr>
            </a:br>
            <a:r>
              <a:rPr lang="en-US" sz="1600" b="1" dirty="0">
                <a:latin typeface="Times New Roman" pitchFamily="18" charset="0"/>
                <a:cs typeface="Times New Roman" pitchFamily="18" charset="0"/>
              </a:rPr>
              <a:t>Lecture 17		Covariance and Autocorrelation</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18		Cross-correlation</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19		Smoothing, Correlation and Spectra</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20		Coherence; Tapering and Spectral Analysis </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21		Interpolation and Gaussian Process Regression</a:t>
            </a:r>
          </a:p>
          <a:p>
            <a:pPr>
              <a:spcBef>
                <a:spcPts val="100"/>
              </a:spcBef>
              <a:buFontTx/>
              <a:buNone/>
            </a:pPr>
            <a:r>
              <a:rPr lang="en-US" sz="1600" b="1" dirty="0">
                <a:latin typeface="Times New Roman" pitchFamily="18" charset="0"/>
                <a:cs typeface="Times New Roman" pitchFamily="18" charset="0"/>
              </a:rPr>
              <a:t>	</a:t>
            </a:r>
            <a:r>
              <a:rPr lang="en-US" sz="1600" dirty="0">
                <a:latin typeface="Times New Roman" pitchFamily="18" charset="0"/>
                <a:cs typeface="Times New Roman" pitchFamily="18" charset="0"/>
              </a:rPr>
              <a:t>Lecture 22		Linear Approximations and Non Linear Least Squares</a:t>
            </a:r>
          </a:p>
          <a:p>
            <a:pPr>
              <a:spcBef>
                <a:spcPts val="100"/>
              </a:spcBef>
              <a:buFontTx/>
              <a:buNone/>
            </a:pPr>
            <a:r>
              <a:rPr lang="en-US" sz="1600" dirty="0">
                <a:latin typeface="Times New Roman" pitchFamily="18" charset="0"/>
                <a:cs typeface="Times New Roman" pitchFamily="18" charset="0"/>
              </a:rPr>
              <a:t>	Lecture 23		Adaptable Approximations with Neural Networks</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24 		Hypothesis testing </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25 		Hypothesis Testing continued; F-Tests</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26 		Confidence Limits of Spectra, Bootstraps</a:t>
            </a:r>
          </a:p>
        </p:txBody>
      </p:sp>
      <p:sp>
        <p:nvSpPr>
          <p:cNvPr id="7172" name="Text Box 4"/>
          <p:cNvSpPr txBox="1">
            <a:spLocks noChangeArrowheads="1"/>
          </p:cNvSpPr>
          <p:nvPr/>
        </p:nvSpPr>
        <p:spPr bwMode="auto">
          <a:xfrm>
            <a:off x="0" y="228600"/>
            <a:ext cx="9144000" cy="457200"/>
          </a:xfrm>
          <a:prstGeom prst="rect">
            <a:avLst/>
          </a:prstGeom>
          <a:noFill/>
          <a:ln w="9525">
            <a:noFill/>
            <a:miter lim="800000"/>
            <a:headEnd/>
            <a:tailEnd/>
          </a:ln>
          <a:effectLst/>
        </p:spPr>
        <p:txBody>
          <a:bodyPr wrap="square">
            <a:spAutoFit/>
          </a:bodyPr>
          <a:lstStyle/>
          <a:p>
            <a:pPr algn="ctr">
              <a:spcBef>
                <a:spcPct val="50000"/>
              </a:spcBef>
            </a:pPr>
            <a:r>
              <a:rPr lang="en-US" sz="2400" dirty="0">
                <a:latin typeface="Times New Roman" pitchFamily="18" charset="0"/>
                <a:cs typeface="Times New Roman" pitchFamily="18" charset="0"/>
              </a:rPr>
              <a:t>SYLLABUS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9"/>
          <p:cNvGrpSpPr/>
          <p:nvPr/>
        </p:nvGrpSpPr>
        <p:grpSpPr>
          <a:xfrm>
            <a:off x="1143000" y="990600"/>
            <a:ext cx="6705600" cy="5486400"/>
            <a:chOff x="1266825" y="1630484"/>
            <a:chExt cx="3105150" cy="3046290"/>
          </a:xfrm>
        </p:grpSpPr>
        <p:pic>
          <p:nvPicPr>
            <p:cNvPr id="3" name="Picture 3"/>
            <p:cNvPicPr>
              <a:picLocks noChangeAspect="1" noChangeArrowheads="1"/>
            </p:cNvPicPr>
            <p:nvPr/>
          </p:nvPicPr>
          <p:blipFill>
            <a:blip r:embed="rId3" cstate="print"/>
            <a:srcRect l="25976" t="26534" r="27177" b="23051"/>
            <a:stretch>
              <a:fillRect/>
            </a:stretch>
          </p:blipFill>
          <p:spPr bwMode="auto">
            <a:xfrm>
              <a:off x="1704975" y="1630484"/>
              <a:ext cx="2667000" cy="2598615"/>
            </a:xfrm>
            <a:prstGeom prst="rect">
              <a:avLst/>
            </a:prstGeom>
            <a:noFill/>
            <a:ln w="9525">
              <a:noFill/>
              <a:miter lim="800000"/>
              <a:headEnd/>
              <a:tailEnd/>
            </a:ln>
            <a:effectLst/>
          </p:spPr>
        </p:pic>
        <p:sp>
          <p:nvSpPr>
            <p:cNvPr id="7" name="TextBox 6"/>
            <p:cNvSpPr txBox="1"/>
            <p:nvPr/>
          </p:nvSpPr>
          <p:spPr>
            <a:xfrm>
              <a:off x="1266825" y="1637526"/>
              <a:ext cx="609600" cy="264773"/>
            </a:xfrm>
            <a:prstGeom prst="rect">
              <a:avLst/>
            </a:prstGeom>
            <a:noFill/>
          </p:spPr>
          <p:txBody>
            <a:bodyPr wrap="square" rtlCol="0">
              <a:spAutoFit/>
            </a:bodyPr>
            <a:lstStyle/>
            <a:p>
              <a:r>
                <a:rPr lang="en-US" sz="2800" dirty="0">
                  <a:latin typeface="Times New Roman" pitchFamily="18" charset="0"/>
                  <a:cs typeface="Times New Roman" pitchFamily="18" charset="0"/>
                </a:rPr>
                <a:t>SiO</a:t>
              </a:r>
              <a:r>
                <a:rPr lang="en-US" sz="2800" baseline="-25000" dirty="0">
                  <a:latin typeface="Times New Roman" pitchFamily="18" charset="0"/>
                  <a:cs typeface="Times New Roman" pitchFamily="18" charset="0"/>
                </a:rPr>
                <a:t>2</a:t>
              </a:r>
            </a:p>
          </p:txBody>
        </p:sp>
        <p:sp>
          <p:nvSpPr>
            <p:cNvPr id="11" name="TextBox 10"/>
            <p:cNvSpPr txBox="1"/>
            <p:nvPr/>
          </p:nvSpPr>
          <p:spPr>
            <a:xfrm>
              <a:off x="1266825" y="1955933"/>
              <a:ext cx="609600" cy="264773"/>
            </a:xfrm>
            <a:prstGeom prst="rect">
              <a:avLst/>
            </a:prstGeom>
            <a:noFill/>
          </p:spPr>
          <p:txBody>
            <a:bodyPr wrap="square" rtlCol="0">
              <a:spAutoFit/>
            </a:bodyPr>
            <a:lstStyle/>
            <a:p>
              <a:r>
                <a:rPr lang="en-US" sz="2800" dirty="0">
                  <a:latin typeface="Times New Roman" pitchFamily="18" charset="0"/>
                  <a:cs typeface="Times New Roman" pitchFamily="18" charset="0"/>
                </a:rPr>
                <a:t>TiO</a:t>
              </a:r>
              <a:r>
                <a:rPr lang="en-US" sz="2800" baseline="-25000" dirty="0">
                  <a:latin typeface="Times New Roman" pitchFamily="18" charset="0"/>
                  <a:cs typeface="Times New Roman" pitchFamily="18" charset="0"/>
                </a:rPr>
                <a:t>2</a:t>
              </a:r>
            </a:p>
          </p:txBody>
        </p:sp>
        <p:sp>
          <p:nvSpPr>
            <p:cNvPr id="12" name="TextBox 11"/>
            <p:cNvSpPr txBox="1"/>
            <p:nvPr/>
          </p:nvSpPr>
          <p:spPr>
            <a:xfrm>
              <a:off x="1266825" y="2274340"/>
              <a:ext cx="609600" cy="264773"/>
            </a:xfrm>
            <a:prstGeom prst="rect">
              <a:avLst/>
            </a:prstGeom>
            <a:noFill/>
          </p:spPr>
          <p:txBody>
            <a:bodyPr wrap="square" rtlCol="0">
              <a:spAutoFit/>
            </a:bodyPr>
            <a:lstStyle/>
            <a:p>
              <a:r>
                <a:rPr lang="en-US" sz="2800" dirty="0">
                  <a:latin typeface="Times New Roman" pitchFamily="18" charset="0"/>
                  <a:cs typeface="Times New Roman" pitchFamily="18" charset="0"/>
                </a:rPr>
                <a:t>Al</a:t>
              </a:r>
              <a:r>
                <a:rPr lang="en-US" sz="2800" baseline="-25000" dirty="0">
                  <a:latin typeface="Times New Roman" pitchFamily="18" charset="0"/>
                  <a:cs typeface="Times New Roman" pitchFamily="18" charset="0"/>
                </a:rPr>
                <a:t>2</a:t>
              </a:r>
              <a:r>
                <a:rPr lang="en-US" sz="2800" dirty="0">
                  <a:latin typeface="Times New Roman" pitchFamily="18" charset="0"/>
                  <a:cs typeface="Times New Roman" pitchFamily="18" charset="0"/>
                </a:rPr>
                <a:t>O</a:t>
              </a:r>
              <a:r>
                <a:rPr lang="en-US" sz="2800" baseline="-25000" dirty="0">
                  <a:latin typeface="Times New Roman" pitchFamily="18" charset="0"/>
                  <a:cs typeface="Times New Roman" pitchFamily="18" charset="0"/>
                </a:rPr>
                <a:t>2</a:t>
              </a:r>
            </a:p>
          </p:txBody>
        </p:sp>
        <p:sp>
          <p:nvSpPr>
            <p:cNvPr id="13" name="TextBox 12"/>
            <p:cNvSpPr txBox="1"/>
            <p:nvPr/>
          </p:nvSpPr>
          <p:spPr>
            <a:xfrm>
              <a:off x="1266825" y="2592747"/>
              <a:ext cx="609600" cy="264773"/>
            </a:xfrm>
            <a:prstGeom prst="rect">
              <a:avLst/>
            </a:prstGeom>
            <a:noFill/>
          </p:spPr>
          <p:txBody>
            <a:bodyPr wrap="square" rtlCol="0">
              <a:spAutoFit/>
            </a:bodyPr>
            <a:lstStyle/>
            <a:p>
              <a:r>
                <a:rPr lang="en-US" sz="2800" dirty="0" err="1">
                  <a:latin typeface="Times New Roman" pitchFamily="18" charset="0"/>
                  <a:cs typeface="Times New Roman" pitchFamily="18" charset="0"/>
                </a:rPr>
                <a:t>FeO</a:t>
              </a:r>
              <a:endParaRPr lang="en-US" sz="2800" baseline="-25000" dirty="0">
                <a:latin typeface="Times New Roman" pitchFamily="18" charset="0"/>
                <a:cs typeface="Times New Roman" pitchFamily="18" charset="0"/>
              </a:endParaRPr>
            </a:p>
          </p:txBody>
        </p:sp>
        <p:sp>
          <p:nvSpPr>
            <p:cNvPr id="14" name="TextBox 13"/>
            <p:cNvSpPr txBox="1"/>
            <p:nvPr/>
          </p:nvSpPr>
          <p:spPr>
            <a:xfrm>
              <a:off x="1266825" y="2911154"/>
              <a:ext cx="609600" cy="264773"/>
            </a:xfrm>
            <a:prstGeom prst="rect">
              <a:avLst/>
            </a:prstGeom>
            <a:noFill/>
          </p:spPr>
          <p:txBody>
            <a:bodyPr wrap="square" rtlCol="0">
              <a:spAutoFit/>
            </a:bodyPr>
            <a:lstStyle/>
            <a:p>
              <a:r>
                <a:rPr lang="en-US" sz="2800" dirty="0" err="1">
                  <a:latin typeface="Times New Roman" pitchFamily="18" charset="0"/>
                  <a:cs typeface="Times New Roman" pitchFamily="18" charset="0"/>
                </a:rPr>
                <a:t>MgO</a:t>
              </a:r>
              <a:endParaRPr lang="en-US" sz="2800" baseline="-25000" dirty="0">
                <a:latin typeface="Times New Roman" pitchFamily="18" charset="0"/>
                <a:cs typeface="Times New Roman" pitchFamily="18" charset="0"/>
              </a:endParaRPr>
            </a:p>
          </p:txBody>
        </p:sp>
        <p:sp>
          <p:nvSpPr>
            <p:cNvPr id="15" name="TextBox 14"/>
            <p:cNvSpPr txBox="1"/>
            <p:nvPr/>
          </p:nvSpPr>
          <p:spPr>
            <a:xfrm>
              <a:off x="1266825" y="3229561"/>
              <a:ext cx="609600" cy="264773"/>
            </a:xfrm>
            <a:prstGeom prst="rect">
              <a:avLst/>
            </a:prstGeom>
            <a:noFill/>
          </p:spPr>
          <p:txBody>
            <a:bodyPr wrap="square" rtlCol="0">
              <a:spAutoFit/>
            </a:bodyPr>
            <a:lstStyle/>
            <a:p>
              <a:r>
                <a:rPr lang="en-US" sz="2800" dirty="0" err="1">
                  <a:latin typeface="Times New Roman" pitchFamily="18" charset="0"/>
                  <a:cs typeface="Times New Roman" pitchFamily="18" charset="0"/>
                </a:rPr>
                <a:t>CaO</a:t>
              </a:r>
              <a:endParaRPr lang="en-US" sz="2800" baseline="-25000" dirty="0">
                <a:latin typeface="Times New Roman" pitchFamily="18" charset="0"/>
                <a:cs typeface="Times New Roman" pitchFamily="18" charset="0"/>
              </a:endParaRPr>
            </a:p>
          </p:txBody>
        </p:sp>
        <p:sp>
          <p:nvSpPr>
            <p:cNvPr id="16" name="TextBox 15"/>
            <p:cNvSpPr txBox="1"/>
            <p:nvPr/>
          </p:nvSpPr>
          <p:spPr>
            <a:xfrm>
              <a:off x="1266825" y="3547968"/>
              <a:ext cx="609600" cy="264773"/>
            </a:xfrm>
            <a:prstGeom prst="rect">
              <a:avLst/>
            </a:prstGeom>
            <a:noFill/>
          </p:spPr>
          <p:txBody>
            <a:bodyPr wrap="square" rtlCol="0">
              <a:spAutoFit/>
            </a:bodyPr>
            <a:lstStyle/>
            <a:p>
              <a:r>
                <a:rPr lang="en-US" sz="2800" dirty="0">
                  <a:latin typeface="Times New Roman" pitchFamily="18" charset="0"/>
                  <a:cs typeface="Times New Roman" pitchFamily="18" charset="0"/>
                </a:rPr>
                <a:t>Na</a:t>
              </a:r>
              <a:r>
                <a:rPr lang="en-US" sz="2800" baseline="-25000" dirty="0">
                  <a:latin typeface="Times New Roman" pitchFamily="18" charset="0"/>
                  <a:cs typeface="Times New Roman" pitchFamily="18" charset="0"/>
                </a:rPr>
                <a:t>2</a:t>
              </a:r>
              <a:r>
                <a:rPr lang="en-US" sz="2800" dirty="0">
                  <a:latin typeface="Times New Roman" pitchFamily="18" charset="0"/>
                  <a:cs typeface="Times New Roman" pitchFamily="18" charset="0"/>
                </a:rPr>
                <a:t>O</a:t>
              </a:r>
              <a:endParaRPr lang="en-US" sz="2800" baseline="-25000" dirty="0">
                <a:latin typeface="Times New Roman" pitchFamily="18" charset="0"/>
                <a:cs typeface="Times New Roman" pitchFamily="18" charset="0"/>
              </a:endParaRPr>
            </a:p>
          </p:txBody>
        </p:sp>
        <p:sp>
          <p:nvSpPr>
            <p:cNvPr id="18" name="TextBox 17"/>
            <p:cNvSpPr txBox="1"/>
            <p:nvPr/>
          </p:nvSpPr>
          <p:spPr>
            <a:xfrm>
              <a:off x="1266825" y="3866376"/>
              <a:ext cx="609600" cy="264773"/>
            </a:xfrm>
            <a:prstGeom prst="rect">
              <a:avLst/>
            </a:prstGeom>
            <a:noFill/>
          </p:spPr>
          <p:txBody>
            <a:bodyPr wrap="square" rtlCol="0">
              <a:spAutoFit/>
            </a:bodyPr>
            <a:lstStyle/>
            <a:p>
              <a:r>
                <a:rPr lang="en-US" sz="2800" dirty="0">
                  <a:latin typeface="Times New Roman" pitchFamily="18" charset="0"/>
                  <a:cs typeface="Times New Roman" pitchFamily="18" charset="0"/>
                </a:rPr>
                <a:t>K</a:t>
              </a:r>
              <a:r>
                <a:rPr lang="en-US" sz="2800" baseline="-25000" dirty="0">
                  <a:latin typeface="Times New Roman" pitchFamily="18" charset="0"/>
                  <a:cs typeface="Times New Roman" pitchFamily="18" charset="0"/>
                </a:rPr>
                <a:t>2</a:t>
              </a:r>
              <a:r>
                <a:rPr lang="en-US" sz="2800" dirty="0">
                  <a:latin typeface="Times New Roman" pitchFamily="18" charset="0"/>
                  <a:cs typeface="Times New Roman" pitchFamily="18" charset="0"/>
                </a:rPr>
                <a:t>O</a:t>
              </a:r>
              <a:endParaRPr lang="en-US" sz="2800" baseline="-25000" dirty="0">
                <a:latin typeface="Times New Roman" pitchFamily="18" charset="0"/>
                <a:cs typeface="Times New Roman" pitchFamily="18" charset="0"/>
              </a:endParaRPr>
            </a:p>
          </p:txBody>
        </p:sp>
        <p:sp>
          <p:nvSpPr>
            <p:cNvPr id="20" name="TextBox 19"/>
            <p:cNvSpPr txBox="1"/>
            <p:nvPr/>
          </p:nvSpPr>
          <p:spPr>
            <a:xfrm rot="16200000">
              <a:off x="1586300" y="4257344"/>
              <a:ext cx="609600" cy="229260"/>
            </a:xfrm>
            <a:prstGeom prst="rect">
              <a:avLst/>
            </a:prstGeom>
            <a:noFill/>
          </p:spPr>
          <p:txBody>
            <a:bodyPr wrap="square" rtlCol="0">
              <a:spAutoFit/>
            </a:bodyPr>
            <a:lstStyle/>
            <a:p>
              <a:r>
                <a:rPr lang="en-US" sz="2800" dirty="0">
                  <a:latin typeface="Times New Roman" pitchFamily="18" charset="0"/>
                  <a:cs typeface="Times New Roman" pitchFamily="18" charset="0"/>
                </a:rPr>
                <a:t>SiO</a:t>
              </a:r>
              <a:r>
                <a:rPr lang="en-US" sz="2800" baseline="-25000" dirty="0">
                  <a:latin typeface="Times New Roman" pitchFamily="18" charset="0"/>
                  <a:cs typeface="Times New Roman" pitchFamily="18" charset="0"/>
                </a:rPr>
                <a:t>2</a:t>
              </a:r>
            </a:p>
          </p:txBody>
        </p:sp>
        <p:sp>
          <p:nvSpPr>
            <p:cNvPr id="21" name="TextBox 20"/>
            <p:cNvSpPr txBox="1"/>
            <p:nvPr/>
          </p:nvSpPr>
          <p:spPr>
            <a:xfrm rot="16200000">
              <a:off x="1912871" y="4257344"/>
              <a:ext cx="609600" cy="229260"/>
            </a:xfrm>
            <a:prstGeom prst="rect">
              <a:avLst/>
            </a:prstGeom>
            <a:noFill/>
          </p:spPr>
          <p:txBody>
            <a:bodyPr wrap="square" rtlCol="0">
              <a:spAutoFit/>
            </a:bodyPr>
            <a:lstStyle/>
            <a:p>
              <a:r>
                <a:rPr lang="en-US" sz="2800" dirty="0">
                  <a:latin typeface="Times New Roman" pitchFamily="18" charset="0"/>
                  <a:cs typeface="Times New Roman" pitchFamily="18" charset="0"/>
                </a:rPr>
                <a:t>TiO</a:t>
              </a:r>
              <a:r>
                <a:rPr lang="en-US" sz="2800" baseline="-25000" dirty="0">
                  <a:latin typeface="Times New Roman" pitchFamily="18" charset="0"/>
                  <a:cs typeface="Times New Roman" pitchFamily="18" charset="0"/>
                </a:rPr>
                <a:t>2</a:t>
              </a:r>
            </a:p>
          </p:txBody>
        </p:sp>
        <p:sp>
          <p:nvSpPr>
            <p:cNvPr id="22" name="TextBox 21"/>
            <p:cNvSpPr txBox="1"/>
            <p:nvPr/>
          </p:nvSpPr>
          <p:spPr>
            <a:xfrm rot="16200000">
              <a:off x="2239442" y="4257344"/>
              <a:ext cx="609600" cy="229260"/>
            </a:xfrm>
            <a:prstGeom prst="rect">
              <a:avLst/>
            </a:prstGeom>
            <a:noFill/>
          </p:spPr>
          <p:txBody>
            <a:bodyPr wrap="square" rtlCol="0">
              <a:spAutoFit/>
            </a:bodyPr>
            <a:lstStyle/>
            <a:p>
              <a:r>
                <a:rPr lang="en-US" sz="2800" dirty="0">
                  <a:latin typeface="Times New Roman" pitchFamily="18" charset="0"/>
                  <a:cs typeface="Times New Roman" pitchFamily="18" charset="0"/>
                </a:rPr>
                <a:t>Al</a:t>
              </a:r>
              <a:r>
                <a:rPr lang="en-US" sz="2800" baseline="-25000" dirty="0">
                  <a:latin typeface="Times New Roman" pitchFamily="18" charset="0"/>
                  <a:cs typeface="Times New Roman" pitchFamily="18" charset="0"/>
                </a:rPr>
                <a:t>2</a:t>
              </a:r>
              <a:r>
                <a:rPr lang="en-US" sz="2800" dirty="0">
                  <a:latin typeface="Times New Roman" pitchFamily="18" charset="0"/>
                  <a:cs typeface="Times New Roman" pitchFamily="18" charset="0"/>
                </a:rPr>
                <a:t>O</a:t>
              </a:r>
              <a:r>
                <a:rPr lang="en-US" sz="2800" baseline="-25000" dirty="0">
                  <a:latin typeface="Times New Roman" pitchFamily="18" charset="0"/>
                  <a:cs typeface="Times New Roman" pitchFamily="18" charset="0"/>
                </a:rPr>
                <a:t>2</a:t>
              </a:r>
            </a:p>
          </p:txBody>
        </p:sp>
        <p:sp>
          <p:nvSpPr>
            <p:cNvPr id="23" name="TextBox 22"/>
            <p:cNvSpPr txBox="1"/>
            <p:nvPr/>
          </p:nvSpPr>
          <p:spPr>
            <a:xfrm rot="16200000">
              <a:off x="2566013" y="4257344"/>
              <a:ext cx="609600" cy="229260"/>
            </a:xfrm>
            <a:prstGeom prst="rect">
              <a:avLst/>
            </a:prstGeom>
            <a:noFill/>
          </p:spPr>
          <p:txBody>
            <a:bodyPr wrap="square" rtlCol="0">
              <a:spAutoFit/>
            </a:bodyPr>
            <a:lstStyle/>
            <a:p>
              <a:r>
                <a:rPr lang="en-US" sz="2800" dirty="0" err="1">
                  <a:latin typeface="Times New Roman" pitchFamily="18" charset="0"/>
                  <a:cs typeface="Times New Roman" pitchFamily="18" charset="0"/>
                </a:rPr>
                <a:t>FeO</a:t>
              </a:r>
              <a:endParaRPr lang="en-US" sz="2800" baseline="-25000" dirty="0">
                <a:latin typeface="Times New Roman" pitchFamily="18" charset="0"/>
                <a:cs typeface="Times New Roman" pitchFamily="18" charset="0"/>
              </a:endParaRPr>
            </a:p>
          </p:txBody>
        </p:sp>
        <p:sp>
          <p:nvSpPr>
            <p:cNvPr id="24" name="TextBox 23"/>
            <p:cNvSpPr txBox="1"/>
            <p:nvPr/>
          </p:nvSpPr>
          <p:spPr>
            <a:xfrm rot="16200000">
              <a:off x="2892584" y="4257344"/>
              <a:ext cx="609600" cy="229260"/>
            </a:xfrm>
            <a:prstGeom prst="rect">
              <a:avLst/>
            </a:prstGeom>
            <a:noFill/>
          </p:spPr>
          <p:txBody>
            <a:bodyPr wrap="square" rtlCol="0">
              <a:spAutoFit/>
            </a:bodyPr>
            <a:lstStyle/>
            <a:p>
              <a:r>
                <a:rPr lang="en-US" sz="2800" dirty="0" err="1">
                  <a:latin typeface="Times New Roman" pitchFamily="18" charset="0"/>
                  <a:cs typeface="Times New Roman" pitchFamily="18" charset="0"/>
                </a:rPr>
                <a:t>MgO</a:t>
              </a:r>
              <a:endParaRPr lang="en-US" sz="2800" baseline="-25000" dirty="0">
                <a:latin typeface="Times New Roman" pitchFamily="18" charset="0"/>
                <a:cs typeface="Times New Roman" pitchFamily="18" charset="0"/>
              </a:endParaRPr>
            </a:p>
          </p:txBody>
        </p:sp>
        <p:sp>
          <p:nvSpPr>
            <p:cNvPr id="25" name="TextBox 24"/>
            <p:cNvSpPr txBox="1"/>
            <p:nvPr/>
          </p:nvSpPr>
          <p:spPr>
            <a:xfrm rot="16200000">
              <a:off x="3219155" y="4257344"/>
              <a:ext cx="609600" cy="229260"/>
            </a:xfrm>
            <a:prstGeom prst="rect">
              <a:avLst/>
            </a:prstGeom>
            <a:noFill/>
          </p:spPr>
          <p:txBody>
            <a:bodyPr wrap="square" rtlCol="0">
              <a:spAutoFit/>
            </a:bodyPr>
            <a:lstStyle/>
            <a:p>
              <a:r>
                <a:rPr lang="en-US" sz="2800" dirty="0" err="1">
                  <a:latin typeface="Times New Roman" pitchFamily="18" charset="0"/>
                  <a:cs typeface="Times New Roman" pitchFamily="18" charset="0"/>
                </a:rPr>
                <a:t>CaO</a:t>
              </a:r>
              <a:endParaRPr lang="en-US" sz="2800" baseline="-25000" dirty="0">
                <a:latin typeface="Times New Roman" pitchFamily="18" charset="0"/>
                <a:cs typeface="Times New Roman" pitchFamily="18" charset="0"/>
              </a:endParaRPr>
            </a:p>
          </p:txBody>
        </p:sp>
        <p:sp>
          <p:nvSpPr>
            <p:cNvPr id="26" name="TextBox 25"/>
            <p:cNvSpPr txBox="1"/>
            <p:nvPr/>
          </p:nvSpPr>
          <p:spPr>
            <a:xfrm rot="16200000">
              <a:off x="3545726" y="4257344"/>
              <a:ext cx="609600" cy="229260"/>
            </a:xfrm>
            <a:prstGeom prst="rect">
              <a:avLst/>
            </a:prstGeom>
            <a:noFill/>
          </p:spPr>
          <p:txBody>
            <a:bodyPr wrap="square" rtlCol="0">
              <a:spAutoFit/>
            </a:bodyPr>
            <a:lstStyle/>
            <a:p>
              <a:r>
                <a:rPr lang="en-US" sz="2800" dirty="0">
                  <a:latin typeface="Times New Roman" pitchFamily="18" charset="0"/>
                  <a:cs typeface="Times New Roman" pitchFamily="18" charset="0"/>
                </a:rPr>
                <a:t>Na</a:t>
              </a:r>
              <a:r>
                <a:rPr lang="en-US" sz="2800" baseline="-25000" dirty="0">
                  <a:latin typeface="Times New Roman" pitchFamily="18" charset="0"/>
                  <a:cs typeface="Times New Roman" pitchFamily="18" charset="0"/>
                </a:rPr>
                <a:t>2</a:t>
              </a:r>
              <a:r>
                <a:rPr lang="en-US" sz="2800" dirty="0">
                  <a:latin typeface="Times New Roman" pitchFamily="18" charset="0"/>
                  <a:cs typeface="Times New Roman" pitchFamily="18" charset="0"/>
                </a:rPr>
                <a:t>O</a:t>
              </a:r>
              <a:endParaRPr lang="en-US" sz="2800" baseline="-25000" dirty="0">
                <a:latin typeface="Times New Roman" pitchFamily="18" charset="0"/>
                <a:cs typeface="Times New Roman" pitchFamily="18" charset="0"/>
              </a:endParaRPr>
            </a:p>
          </p:txBody>
        </p:sp>
        <p:sp>
          <p:nvSpPr>
            <p:cNvPr id="27" name="TextBox 26"/>
            <p:cNvSpPr txBox="1"/>
            <p:nvPr/>
          </p:nvSpPr>
          <p:spPr>
            <a:xfrm rot="16200000">
              <a:off x="3872300" y="4257344"/>
              <a:ext cx="609600" cy="229260"/>
            </a:xfrm>
            <a:prstGeom prst="rect">
              <a:avLst/>
            </a:prstGeom>
            <a:noFill/>
          </p:spPr>
          <p:txBody>
            <a:bodyPr wrap="square" rtlCol="0">
              <a:spAutoFit/>
            </a:bodyPr>
            <a:lstStyle/>
            <a:p>
              <a:r>
                <a:rPr lang="en-US" sz="2800" dirty="0">
                  <a:latin typeface="Times New Roman" pitchFamily="18" charset="0"/>
                  <a:cs typeface="Times New Roman" pitchFamily="18" charset="0"/>
                </a:rPr>
                <a:t>K</a:t>
              </a:r>
              <a:r>
                <a:rPr lang="en-US" sz="2800" baseline="-25000" dirty="0">
                  <a:latin typeface="Times New Roman" pitchFamily="18" charset="0"/>
                  <a:cs typeface="Times New Roman" pitchFamily="18" charset="0"/>
                </a:rPr>
                <a:t>2</a:t>
              </a:r>
              <a:r>
                <a:rPr lang="en-US" sz="2800" dirty="0">
                  <a:latin typeface="Times New Roman" pitchFamily="18" charset="0"/>
                  <a:cs typeface="Times New Roman" pitchFamily="18" charset="0"/>
                </a:rPr>
                <a:t>O</a:t>
              </a:r>
              <a:endParaRPr lang="en-US" sz="2800" baseline="-25000" dirty="0">
                <a:latin typeface="Times New Roman" pitchFamily="18" charset="0"/>
                <a:cs typeface="Times New Roman" pitchFamily="18" charset="0"/>
              </a:endParaRPr>
            </a:p>
          </p:txBody>
        </p:sp>
      </p:grpSp>
      <p:sp>
        <p:nvSpPr>
          <p:cNvPr id="31" name="TextBox 30"/>
          <p:cNvSpPr txBox="1"/>
          <p:nvPr/>
        </p:nvSpPr>
        <p:spPr>
          <a:xfrm>
            <a:off x="304800" y="228600"/>
            <a:ext cx="6172200" cy="584775"/>
          </a:xfrm>
          <a:prstGeom prst="rect">
            <a:avLst/>
          </a:prstGeom>
          <a:noFill/>
        </p:spPr>
        <p:txBody>
          <a:bodyPr wrap="square" rtlCol="0">
            <a:spAutoFit/>
          </a:bodyPr>
          <a:lstStyle/>
          <a:p>
            <a:r>
              <a:rPr lang="en-US" sz="3200" dirty="0">
                <a:latin typeface="Cambria Math" pitchFamily="18" charset="0"/>
                <a:ea typeface="Cambria Math" pitchFamily="18" charset="0"/>
                <a:cs typeface="Times New Roman" pitchFamily="18" charset="0"/>
              </a:rPr>
              <a:t>|</a:t>
            </a:r>
            <a:r>
              <a:rPr lang="en-US" sz="3200" dirty="0" err="1">
                <a:latin typeface="Cambria Math" pitchFamily="18" charset="0"/>
                <a:ea typeface="Cambria Math" pitchFamily="18" charset="0"/>
                <a:cs typeface="Times New Roman" pitchFamily="18" charset="0"/>
              </a:rPr>
              <a:t>R</a:t>
            </a:r>
            <a:r>
              <a:rPr lang="en-US" sz="3200" baseline="-25000" dirty="0" err="1">
                <a:latin typeface="Cambria Math" pitchFamily="18" charset="0"/>
                <a:ea typeface="Cambria Math" pitchFamily="18" charset="0"/>
                <a:cs typeface="Times New Roman" pitchFamily="18" charset="0"/>
              </a:rPr>
              <a:t>ij</a:t>
            </a:r>
            <a:r>
              <a:rPr lang="en-US" sz="3200" dirty="0">
                <a:latin typeface="Cambria Math" pitchFamily="18" charset="0"/>
                <a:ea typeface="Cambria Math" pitchFamily="18" charset="0"/>
                <a:cs typeface="Times New Roman" pitchFamily="18" charset="0"/>
              </a:rPr>
              <a:t>| </a:t>
            </a:r>
            <a:r>
              <a:rPr lang="en-US" sz="3200" dirty="0">
                <a:latin typeface="Times New Roman" pitchFamily="18" charset="0"/>
                <a:cs typeface="Times New Roman" pitchFamily="18" charset="0"/>
              </a:rPr>
              <a:t>of the Atlantic Rock Dataset</a:t>
            </a:r>
          </a:p>
        </p:txBody>
      </p:sp>
      <p:sp>
        <p:nvSpPr>
          <p:cNvPr id="28" name="Oval 27"/>
          <p:cNvSpPr/>
          <p:nvPr/>
        </p:nvSpPr>
        <p:spPr>
          <a:xfrm>
            <a:off x="6172200" y="1447800"/>
            <a:ext cx="990600" cy="990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7924800" y="1143000"/>
            <a:ext cx="1066800" cy="584775"/>
          </a:xfrm>
          <a:prstGeom prst="rect">
            <a:avLst/>
          </a:prstGeom>
          <a:noFill/>
        </p:spPr>
        <p:txBody>
          <a:bodyPr wrap="square" rtlCol="0">
            <a:spAutoFit/>
          </a:bodyPr>
          <a:lstStyle/>
          <a:p>
            <a:r>
              <a:rPr lang="en-US" sz="3200" dirty="0">
                <a:solidFill>
                  <a:srgbClr val="FF0000"/>
                </a:solidFill>
                <a:latin typeface="Cambria Math" pitchFamily="18" charset="0"/>
                <a:ea typeface="Cambria Math" pitchFamily="18" charset="0"/>
                <a:cs typeface="Times New Roman" pitchFamily="18" charset="0"/>
              </a:rPr>
              <a:t>0.73</a:t>
            </a:r>
            <a:endParaRPr lang="en-US" sz="3200" dirty="0">
              <a:solidFill>
                <a:srgbClr val="FF0000"/>
              </a:solidFill>
              <a:latin typeface="Times New Roman" pitchFamily="18" charset="0"/>
              <a:cs typeface="Times New Roman" pitchFamily="18" charset="0"/>
            </a:endParaRPr>
          </a:p>
        </p:txBody>
      </p:sp>
      <p:sp>
        <p:nvSpPr>
          <p:cNvPr id="32" name="Freeform 31"/>
          <p:cNvSpPr/>
          <p:nvPr/>
        </p:nvSpPr>
        <p:spPr>
          <a:xfrm>
            <a:off x="7239000" y="1524000"/>
            <a:ext cx="771525" cy="540544"/>
          </a:xfrm>
          <a:custGeom>
            <a:avLst/>
            <a:gdLst>
              <a:gd name="connsiteX0" fmla="*/ 771525 w 771525"/>
              <a:gd name="connsiteY0" fmla="*/ 0 h 540544"/>
              <a:gd name="connsiteX1" fmla="*/ 428625 w 771525"/>
              <a:gd name="connsiteY1" fmla="*/ 157162 h 540544"/>
              <a:gd name="connsiteX2" fmla="*/ 685800 w 771525"/>
              <a:gd name="connsiteY2" fmla="*/ 485775 h 540544"/>
              <a:gd name="connsiteX3" fmla="*/ 0 w 771525"/>
              <a:gd name="connsiteY3" fmla="*/ 485775 h 540544"/>
            </a:gdLst>
            <a:ahLst/>
            <a:cxnLst>
              <a:cxn ang="0">
                <a:pos x="connsiteX0" y="connsiteY0"/>
              </a:cxn>
              <a:cxn ang="0">
                <a:pos x="connsiteX1" y="connsiteY1"/>
              </a:cxn>
              <a:cxn ang="0">
                <a:pos x="connsiteX2" y="connsiteY2"/>
              </a:cxn>
              <a:cxn ang="0">
                <a:pos x="connsiteX3" y="connsiteY3"/>
              </a:cxn>
            </a:cxnLst>
            <a:rect l="l" t="t" r="r" b="b"/>
            <a:pathLst>
              <a:path w="771525" h="540544">
                <a:moveTo>
                  <a:pt x="771525" y="0"/>
                </a:moveTo>
                <a:cubicBezTo>
                  <a:pt x="607219" y="38100"/>
                  <a:pt x="442913" y="76200"/>
                  <a:pt x="428625" y="157162"/>
                </a:cubicBezTo>
                <a:cubicBezTo>
                  <a:pt x="414338" y="238125"/>
                  <a:pt x="757237" y="431006"/>
                  <a:pt x="685800" y="485775"/>
                </a:cubicBezTo>
                <a:cubicBezTo>
                  <a:pt x="614363" y="540544"/>
                  <a:pt x="307181" y="513159"/>
                  <a:pt x="0" y="485775"/>
                </a:cubicBezTo>
              </a:path>
            </a:pathLst>
          </a:cu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Rectangle 32"/>
          <p:cNvSpPr/>
          <p:nvPr/>
        </p:nvSpPr>
        <p:spPr>
          <a:xfrm>
            <a:off x="1066800" y="1600200"/>
            <a:ext cx="1066800" cy="533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443664" y="5486400"/>
            <a:ext cx="609600" cy="1066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0"/>
            <a:ext cx="9144000" cy="1200329"/>
          </a:xfrm>
          <a:prstGeom prst="rect">
            <a:avLst/>
          </a:prstGeom>
          <a:noFill/>
        </p:spPr>
        <p:txBody>
          <a:bodyPr wrap="square" rtlCol="0">
            <a:spAutoFit/>
          </a:bodyPr>
          <a:lstStyle/>
          <a:p>
            <a:pPr algn="ctr"/>
            <a:r>
              <a:rPr lang="en-US" sz="3600" dirty="0">
                <a:latin typeface="Times New Roman" pitchFamily="18" charset="0"/>
                <a:cs typeface="Times New Roman" pitchFamily="18" charset="0"/>
              </a:rPr>
              <a:t>Atlantic Rock Dataset</a:t>
            </a:r>
          </a:p>
          <a:p>
            <a:pPr algn="ctr"/>
            <a:r>
              <a:rPr lang="en-US" sz="3600" dirty="0">
                <a:latin typeface="Times New Roman" pitchFamily="18" charset="0"/>
                <a:cs typeface="Times New Roman" pitchFamily="18" charset="0"/>
              </a:rPr>
              <a:t>Scatter plot of TiO</a:t>
            </a:r>
            <a:r>
              <a:rPr lang="en-US" sz="3600" baseline="-25000" dirty="0">
                <a:latin typeface="Times New Roman" pitchFamily="18" charset="0"/>
                <a:cs typeface="Times New Roman" pitchFamily="18" charset="0"/>
              </a:rPr>
              <a:t>2</a:t>
            </a:r>
            <a:r>
              <a:rPr lang="en-US" sz="3600" dirty="0">
                <a:latin typeface="Times New Roman" pitchFamily="18" charset="0"/>
                <a:cs typeface="Times New Roman" pitchFamily="18" charset="0"/>
              </a:rPr>
              <a:t> and  Na</a:t>
            </a:r>
            <a:r>
              <a:rPr lang="en-US" sz="3600" baseline="-25000" dirty="0">
                <a:latin typeface="Times New Roman" pitchFamily="18" charset="0"/>
                <a:cs typeface="Times New Roman" pitchFamily="18" charset="0"/>
              </a:rPr>
              <a:t>2</a:t>
            </a:r>
            <a:r>
              <a:rPr lang="en-US" sz="3600" dirty="0">
                <a:latin typeface="Times New Roman" pitchFamily="18" charset="0"/>
                <a:cs typeface="Times New Roman" pitchFamily="18" charset="0"/>
              </a:rPr>
              <a:t>O</a:t>
            </a:r>
          </a:p>
        </p:txBody>
      </p:sp>
      <p:grpSp>
        <p:nvGrpSpPr>
          <p:cNvPr id="2" name="Group 29"/>
          <p:cNvGrpSpPr/>
          <p:nvPr/>
        </p:nvGrpSpPr>
        <p:grpSpPr>
          <a:xfrm>
            <a:off x="1371601" y="1371600"/>
            <a:ext cx="6095998" cy="5171420"/>
            <a:chOff x="4281675" y="1552575"/>
            <a:chExt cx="3424050" cy="3066429"/>
          </a:xfrm>
        </p:grpSpPr>
        <p:pic>
          <p:nvPicPr>
            <p:cNvPr id="1026" name="Picture 2"/>
            <p:cNvPicPr>
              <a:picLocks noChangeAspect="1" noChangeArrowheads="1"/>
            </p:cNvPicPr>
            <p:nvPr/>
          </p:nvPicPr>
          <p:blipFill>
            <a:blip r:embed="rId3" cstate="print"/>
            <a:srcRect l="8135" t="5797" r="6987" b="7684"/>
            <a:stretch>
              <a:fillRect/>
            </a:stretch>
          </p:blipFill>
          <p:spPr bwMode="auto">
            <a:xfrm>
              <a:off x="4581525" y="1552575"/>
              <a:ext cx="3124200" cy="2844473"/>
            </a:xfrm>
            <a:prstGeom prst="rect">
              <a:avLst/>
            </a:prstGeom>
            <a:noFill/>
            <a:ln w="9525">
              <a:noFill/>
              <a:miter lim="800000"/>
              <a:headEnd/>
              <a:tailEnd/>
            </a:ln>
            <a:effectLst/>
          </p:spPr>
        </p:pic>
        <p:sp>
          <p:nvSpPr>
            <p:cNvPr id="28" name="TextBox 27"/>
            <p:cNvSpPr txBox="1"/>
            <p:nvPr/>
          </p:nvSpPr>
          <p:spPr>
            <a:xfrm>
              <a:off x="5993700" y="4308757"/>
              <a:ext cx="609600" cy="310247"/>
            </a:xfrm>
            <a:prstGeom prst="rect">
              <a:avLst/>
            </a:prstGeom>
            <a:noFill/>
          </p:spPr>
          <p:txBody>
            <a:bodyPr wrap="square" rtlCol="0">
              <a:spAutoFit/>
            </a:bodyPr>
            <a:lstStyle/>
            <a:p>
              <a:r>
                <a:rPr lang="en-US" sz="2800" dirty="0">
                  <a:latin typeface="Times New Roman" pitchFamily="18" charset="0"/>
                  <a:cs typeface="Times New Roman" pitchFamily="18" charset="0"/>
                </a:rPr>
                <a:t>TiO</a:t>
              </a:r>
              <a:r>
                <a:rPr lang="en-US" sz="2800" baseline="-25000" dirty="0">
                  <a:latin typeface="Times New Roman" pitchFamily="18" charset="0"/>
                  <a:cs typeface="Times New Roman" pitchFamily="18" charset="0"/>
                </a:rPr>
                <a:t>2</a:t>
              </a:r>
            </a:p>
          </p:txBody>
        </p:sp>
        <p:sp>
          <p:nvSpPr>
            <p:cNvPr id="29" name="TextBox 28"/>
            <p:cNvSpPr txBox="1"/>
            <p:nvPr/>
          </p:nvSpPr>
          <p:spPr>
            <a:xfrm rot="16200000">
              <a:off x="4104767" y="2768698"/>
              <a:ext cx="647701" cy="293886"/>
            </a:xfrm>
            <a:prstGeom prst="rect">
              <a:avLst/>
            </a:prstGeom>
            <a:noFill/>
          </p:spPr>
          <p:txBody>
            <a:bodyPr wrap="square" rtlCol="0">
              <a:spAutoFit/>
            </a:bodyPr>
            <a:lstStyle/>
            <a:p>
              <a:r>
                <a:rPr lang="en-US" sz="2800" dirty="0">
                  <a:latin typeface="Times New Roman" pitchFamily="18" charset="0"/>
                  <a:cs typeface="Times New Roman" pitchFamily="18" charset="0"/>
                </a:rPr>
                <a:t>Na</a:t>
              </a:r>
              <a:r>
                <a:rPr lang="en-US" sz="2800" baseline="-25000" dirty="0">
                  <a:latin typeface="Times New Roman" pitchFamily="18" charset="0"/>
                  <a:cs typeface="Times New Roman" pitchFamily="18" charset="0"/>
                </a:rPr>
                <a:t>2</a:t>
              </a:r>
              <a:r>
                <a:rPr lang="en-US" sz="2800" dirty="0">
                  <a:latin typeface="Times New Roman" pitchFamily="18" charset="0"/>
                  <a:cs typeface="Times New Roman" pitchFamily="18" charset="0"/>
                </a:rPr>
                <a:t>O</a:t>
              </a:r>
              <a:endParaRPr lang="en-US" sz="2800" baseline="-25000" dirty="0">
                <a:latin typeface="Times New Roman" pitchFamily="18" charset="0"/>
                <a:cs typeface="Times New Roman" pitchFamily="18"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0"/>
            <a:ext cx="8229600" cy="3048000"/>
          </a:xfrm>
        </p:spPr>
        <p:txBody>
          <a:bodyPr>
            <a:normAutofit/>
          </a:bodyPr>
          <a:lstStyle/>
          <a:p>
            <a:r>
              <a:rPr lang="en-US" dirty="0">
                <a:latin typeface="Times New Roman" pitchFamily="18" charset="0"/>
                <a:cs typeface="Times New Roman" pitchFamily="18" charset="0"/>
              </a:rPr>
              <a:t>Part 2</a:t>
            </a:r>
            <a:br>
              <a:rPr lang="en-US" dirty="0">
                <a:latin typeface="Times New Roman" pitchFamily="18" charset="0"/>
                <a:cs typeface="Times New Roman" pitchFamily="18" charset="0"/>
              </a:rPr>
            </a:br>
            <a:br>
              <a:rPr lang="en-US" dirty="0">
                <a:latin typeface="Times New Roman" pitchFamily="18" charset="0"/>
                <a:cs typeface="Times New Roman" pitchFamily="18" charset="0"/>
              </a:rPr>
            </a:br>
            <a:r>
              <a:rPr lang="en-US" dirty="0">
                <a:latin typeface="Times New Roman" pitchFamily="18" charset="0"/>
                <a:cs typeface="Times New Roman" pitchFamily="18" charset="0"/>
              </a:rPr>
              <a:t>correlations between samples within a time series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838200"/>
            <a:ext cx="8915400" cy="2971800"/>
            <a:chOff x="1066800" y="1524000"/>
            <a:chExt cx="5334000" cy="1676400"/>
          </a:xfrm>
        </p:grpSpPr>
        <p:pic>
          <p:nvPicPr>
            <p:cNvPr id="1027" name="Picture 3"/>
            <p:cNvPicPr>
              <a:picLocks noChangeAspect="1" noChangeArrowheads="1"/>
            </p:cNvPicPr>
            <p:nvPr/>
          </p:nvPicPr>
          <p:blipFill>
            <a:blip r:embed="rId3" cstate="print"/>
            <a:srcRect b="50296"/>
            <a:stretch>
              <a:fillRect/>
            </a:stretch>
          </p:blipFill>
          <p:spPr bwMode="auto">
            <a:xfrm>
              <a:off x="1066800" y="1524000"/>
              <a:ext cx="5334000" cy="1600200"/>
            </a:xfrm>
            <a:prstGeom prst="rect">
              <a:avLst/>
            </a:prstGeom>
            <a:noFill/>
            <a:ln w="9525">
              <a:noFill/>
              <a:miter lim="800000"/>
              <a:headEnd/>
              <a:tailEnd/>
            </a:ln>
            <a:effectLst/>
          </p:spPr>
        </p:pic>
        <p:sp>
          <p:nvSpPr>
            <p:cNvPr id="18" name="TextBox 17"/>
            <p:cNvSpPr txBox="1"/>
            <p:nvPr/>
          </p:nvSpPr>
          <p:spPr>
            <a:xfrm>
              <a:off x="2286000" y="1628001"/>
              <a:ext cx="1676400" cy="276999"/>
            </a:xfrm>
            <a:prstGeom prst="rect">
              <a:avLst/>
            </a:prstGeom>
            <a:noFill/>
          </p:spPr>
          <p:txBody>
            <a:bodyPr wrap="square" rtlCol="0">
              <a:spAutoFit/>
            </a:bodyPr>
            <a:lstStyle/>
            <a:p>
              <a:r>
                <a:rPr lang="en-US" sz="1200" dirty="0">
                  <a:latin typeface="Times New Roman" pitchFamily="18" charset="0"/>
                  <a:cs typeface="Times New Roman" pitchFamily="18" charset="0"/>
                </a:rPr>
                <a:t>A) time series, </a:t>
              </a:r>
              <a:r>
                <a:rPr lang="en-US" sz="1200" i="1" dirty="0">
                  <a:latin typeface="Times New Roman" pitchFamily="18" charset="0"/>
                  <a:cs typeface="Times New Roman" pitchFamily="18" charset="0"/>
                </a:rPr>
                <a:t>d(t)</a:t>
              </a:r>
              <a:endParaRPr lang="en-US" sz="1200" i="1" baseline="30000" dirty="0">
                <a:latin typeface="Times New Roman" pitchFamily="18" charset="0"/>
                <a:cs typeface="Times New Roman" pitchFamily="18" charset="0"/>
              </a:endParaRPr>
            </a:p>
          </p:txBody>
        </p:sp>
        <p:sp>
          <p:nvSpPr>
            <p:cNvPr id="48" name="Rectangle 47"/>
            <p:cNvSpPr/>
            <p:nvPr/>
          </p:nvSpPr>
          <p:spPr>
            <a:xfrm>
              <a:off x="3429000" y="2971800"/>
              <a:ext cx="762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1219200" y="1752600"/>
              <a:ext cx="381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3124200" y="2895600"/>
              <a:ext cx="1371600" cy="276999"/>
            </a:xfrm>
            <a:prstGeom prst="rect">
              <a:avLst/>
            </a:prstGeom>
            <a:noFill/>
          </p:spPr>
          <p:txBody>
            <a:bodyPr wrap="square" rtlCol="0">
              <a:spAutoFit/>
            </a:bodyPr>
            <a:lstStyle/>
            <a:p>
              <a:r>
                <a:rPr lang="en-US" sz="1200" dirty="0">
                  <a:latin typeface="Times New Roman" pitchFamily="18" charset="0"/>
                  <a:cs typeface="Times New Roman" pitchFamily="18" charset="0"/>
                </a:rPr>
                <a:t>time</a:t>
              </a:r>
              <a:r>
                <a:rPr lang="en-US" sz="1200" i="1" dirty="0">
                  <a:latin typeface="Times New Roman" pitchFamily="18" charset="0"/>
                  <a:cs typeface="Times New Roman" pitchFamily="18" charset="0"/>
                </a:rPr>
                <a:t> t, </a:t>
              </a:r>
              <a:r>
                <a:rPr lang="en-US" sz="1200" dirty="0">
                  <a:latin typeface="Times New Roman" pitchFamily="18" charset="0"/>
                  <a:cs typeface="Times New Roman" pitchFamily="18" charset="0"/>
                </a:rPr>
                <a:t>days</a:t>
              </a:r>
              <a:endParaRPr lang="en-US" sz="1200" baseline="30000" dirty="0">
                <a:latin typeface="Times New Roman" pitchFamily="18" charset="0"/>
                <a:cs typeface="Times New Roman" pitchFamily="18" charset="0"/>
              </a:endParaRPr>
            </a:p>
          </p:txBody>
        </p:sp>
        <p:sp>
          <p:nvSpPr>
            <p:cNvPr id="20" name="TextBox 19"/>
            <p:cNvSpPr txBox="1"/>
            <p:nvPr/>
          </p:nvSpPr>
          <p:spPr>
            <a:xfrm rot="16200000">
              <a:off x="1052899" y="2147501"/>
              <a:ext cx="762000" cy="276999"/>
            </a:xfrm>
            <a:prstGeom prst="rect">
              <a:avLst/>
            </a:prstGeom>
            <a:noFill/>
          </p:spPr>
          <p:txBody>
            <a:bodyPr wrap="square" rtlCol="0">
              <a:spAutoFit/>
            </a:bodyPr>
            <a:lstStyle/>
            <a:p>
              <a:r>
                <a:rPr lang="en-US" sz="1200" i="1" dirty="0">
                  <a:latin typeface="Times New Roman" pitchFamily="18" charset="0"/>
                  <a:cs typeface="Times New Roman" pitchFamily="18" charset="0"/>
                </a:rPr>
                <a:t>d(t), </a:t>
              </a:r>
              <a:r>
                <a:rPr lang="en-US" sz="1200" dirty="0" err="1">
                  <a:latin typeface="Times New Roman" pitchFamily="18" charset="0"/>
                  <a:cs typeface="Times New Roman" pitchFamily="18" charset="0"/>
                </a:rPr>
                <a:t>cfs</a:t>
              </a:r>
              <a:endParaRPr lang="en-US" sz="1200" baseline="30000" dirty="0">
                <a:latin typeface="Times New Roman" pitchFamily="18" charset="0"/>
                <a:cs typeface="Times New Roman" pitchFamily="18" charset="0"/>
              </a:endParaRPr>
            </a:p>
          </p:txBody>
        </p:sp>
      </p:grpSp>
      <p:sp>
        <p:nvSpPr>
          <p:cNvPr id="19" name="Rectangle 18"/>
          <p:cNvSpPr/>
          <p:nvPr/>
        </p:nvSpPr>
        <p:spPr>
          <a:xfrm>
            <a:off x="3948249" y="5995555"/>
            <a:ext cx="1273629" cy="4052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54726" y="3834245"/>
            <a:ext cx="636814" cy="2161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
          <p:cNvPicPr>
            <a:picLocks noChangeAspect="1" noChangeArrowheads="1"/>
          </p:cNvPicPr>
          <p:nvPr/>
        </p:nvPicPr>
        <p:blipFill>
          <a:blip r:embed="rId4" cstate="print"/>
          <a:srcRect l="7143" t="5714" r="68572" b="14286"/>
          <a:stretch>
            <a:fillRect/>
          </a:stretch>
        </p:blipFill>
        <p:spPr bwMode="auto">
          <a:xfrm rot="16200000">
            <a:off x="3924300" y="2247900"/>
            <a:ext cx="1295400" cy="5638800"/>
          </a:xfrm>
          <a:prstGeom prst="rect">
            <a:avLst/>
          </a:prstGeom>
          <a:noFill/>
          <a:ln w="9525">
            <a:noFill/>
            <a:miter lim="800000"/>
            <a:headEnd/>
            <a:tailEnd/>
          </a:ln>
        </p:spPr>
      </p:pic>
      <p:cxnSp>
        <p:nvCxnSpPr>
          <p:cNvPr id="28" name="Straight Arrow Connector 27"/>
          <p:cNvCxnSpPr/>
          <p:nvPr/>
        </p:nvCxnSpPr>
        <p:spPr>
          <a:xfrm rot="5400000">
            <a:off x="1143000" y="4267200"/>
            <a:ext cx="1600200" cy="76200"/>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2743200" y="3429000"/>
            <a:ext cx="4572000" cy="1828800"/>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981200" y="3352800"/>
            <a:ext cx="6096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33400" y="228600"/>
            <a:ext cx="6934200" cy="584775"/>
          </a:xfrm>
          <a:prstGeom prst="rect">
            <a:avLst/>
          </a:prstGeom>
          <a:noFill/>
        </p:spPr>
        <p:txBody>
          <a:bodyPr wrap="square" rtlCol="0">
            <a:spAutoFit/>
          </a:bodyPr>
          <a:lstStyle/>
          <a:p>
            <a:r>
              <a:rPr lang="en-US" sz="3200" dirty="0">
                <a:latin typeface="Times New Roman" pitchFamily="18" charset="0"/>
                <a:cs typeface="Times New Roman" pitchFamily="18" charset="0"/>
              </a:rPr>
              <a:t>Neuse River Hydrograph</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6019800"/>
          </a:xfrm>
        </p:spPr>
        <p:txBody>
          <a:bodyPr>
            <a:normAutofit/>
          </a:bodyPr>
          <a:lstStyle/>
          <a:p>
            <a:r>
              <a:rPr lang="en-US" sz="4000" dirty="0">
                <a:latin typeface="Times New Roman" pitchFamily="18" charset="0"/>
                <a:cs typeface="Times New Roman" pitchFamily="18" charset="0"/>
              </a:rPr>
              <a:t>high degree of short-term correlation</a:t>
            </a:r>
            <a:br>
              <a:rPr lang="en-US" dirty="0">
                <a:latin typeface="Times New Roman" pitchFamily="18" charset="0"/>
                <a:cs typeface="Times New Roman" pitchFamily="18" charset="0"/>
              </a:rPr>
            </a:br>
            <a:br>
              <a:rPr lang="en-US" dirty="0">
                <a:latin typeface="Times New Roman" pitchFamily="18" charset="0"/>
                <a:cs typeface="Times New Roman" pitchFamily="18" charset="0"/>
              </a:rPr>
            </a:br>
            <a:br>
              <a:rPr lang="en-US" dirty="0">
                <a:latin typeface="Times New Roman" pitchFamily="18" charset="0"/>
                <a:cs typeface="Times New Roman" pitchFamily="18" charset="0"/>
              </a:rPr>
            </a:br>
            <a:r>
              <a:rPr lang="en-US" sz="3100" i="1" dirty="0">
                <a:latin typeface="Times New Roman" pitchFamily="18" charset="0"/>
                <a:cs typeface="Times New Roman" pitchFamily="18" charset="0"/>
              </a:rPr>
              <a:t>what ever the river was doing yesterday, its probably doing today, too</a:t>
            </a:r>
            <a:br>
              <a:rPr lang="en-US" sz="3100" i="1" dirty="0">
                <a:latin typeface="Times New Roman" pitchFamily="18" charset="0"/>
                <a:cs typeface="Times New Roman" pitchFamily="18" charset="0"/>
              </a:rPr>
            </a:br>
            <a:br>
              <a:rPr lang="en-US" sz="3100" i="1" dirty="0">
                <a:latin typeface="Times New Roman" pitchFamily="18" charset="0"/>
                <a:cs typeface="Times New Roman" pitchFamily="18" charset="0"/>
              </a:rPr>
            </a:br>
            <a:r>
              <a:rPr lang="en-US" sz="3100" dirty="0">
                <a:latin typeface="Times New Roman" pitchFamily="18" charset="0"/>
                <a:cs typeface="Times New Roman" pitchFamily="18" charset="0"/>
              </a:rPr>
              <a:t>because water takes time to drain away</a:t>
            </a:r>
            <a:endParaRPr lang="en-US" dirty="0">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0" y="838200"/>
            <a:ext cx="8915400" cy="2971800"/>
            <a:chOff x="1066800" y="1524000"/>
            <a:chExt cx="5334000" cy="1676400"/>
          </a:xfrm>
        </p:grpSpPr>
        <p:pic>
          <p:nvPicPr>
            <p:cNvPr id="1027" name="Picture 3"/>
            <p:cNvPicPr>
              <a:picLocks noChangeAspect="1" noChangeArrowheads="1"/>
            </p:cNvPicPr>
            <p:nvPr/>
          </p:nvPicPr>
          <p:blipFill>
            <a:blip r:embed="rId3" cstate="print"/>
            <a:srcRect b="50296"/>
            <a:stretch>
              <a:fillRect/>
            </a:stretch>
          </p:blipFill>
          <p:spPr bwMode="auto">
            <a:xfrm>
              <a:off x="1066800" y="1524000"/>
              <a:ext cx="5334000" cy="1600200"/>
            </a:xfrm>
            <a:prstGeom prst="rect">
              <a:avLst/>
            </a:prstGeom>
            <a:noFill/>
            <a:ln w="9525">
              <a:noFill/>
              <a:miter lim="800000"/>
              <a:headEnd/>
              <a:tailEnd/>
            </a:ln>
            <a:effectLst/>
          </p:spPr>
        </p:pic>
        <p:sp>
          <p:nvSpPr>
            <p:cNvPr id="18" name="TextBox 17"/>
            <p:cNvSpPr txBox="1"/>
            <p:nvPr/>
          </p:nvSpPr>
          <p:spPr>
            <a:xfrm>
              <a:off x="2286000" y="1628001"/>
              <a:ext cx="1676400" cy="276999"/>
            </a:xfrm>
            <a:prstGeom prst="rect">
              <a:avLst/>
            </a:prstGeom>
            <a:noFill/>
          </p:spPr>
          <p:txBody>
            <a:bodyPr wrap="square" rtlCol="0">
              <a:spAutoFit/>
            </a:bodyPr>
            <a:lstStyle/>
            <a:p>
              <a:r>
                <a:rPr lang="en-US" sz="1200" dirty="0">
                  <a:latin typeface="Times New Roman" pitchFamily="18" charset="0"/>
                  <a:cs typeface="Times New Roman" pitchFamily="18" charset="0"/>
                </a:rPr>
                <a:t>A) time series, </a:t>
              </a:r>
              <a:r>
                <a:rPr lang="en-US" sz="1200" i="1" dirty="0">
                  <a:latin typeface="Times New Roman" pitchFamily="18" charset="0"/>
                  <a:cs typeface="Times New Roman" pitchFamily="18" charset="0"/>
                </a:rPr>
                <a:t>d(t)</a:t>
              </a:r>
              <a:endParaRPr lang="en-US" sz="1200" i="1" baseline="30000" dirty="0">
                <a:latin typeface="Times New Roman" pitchFamily="18" charset="0"/>
                <a:cs typeface="Times New Roman" pitchFamily="18" charset="0"/>
              </a:endParaRPr>
            </a:p>
          </p:txBody>
        </p:sp>
        <p:sp>
          <p:nvSpPr>
            <p:cNvPr id="48" name="Rectangle 47"/>
            <p:cNvSpPr/>
            <p:nvPr/>
          </p:nvSpPr>
          <p:spPr>
            <a:xfrm>
              <a:off x="3429000" y="2971800"/>
              <a:ext cx="762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1219200" y="1752600"/>
              <a:ext cx="381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3124200" y="2895600"/>
              <a:ext cx="1371600" cy="276999"/>
            </a:xfrm>
            <a:prstGeom prst="rect">
              <a:avLst/>
            </a:prstGeom>
            <a:noFill/>
          </p:spPr>
          <p:txBody>
            <a:bodyPr wrap="square" rtlCol="0">
              <a:spAutoFit/>
            </a:bodyPr>
            <a:lstStyle/>
            <a:p>
              <a:r>
                <a:rPr lang="en-US" sz="1200" dirty="0">
                  <a:latin typeface="Times New Roman" pitchFamily="18" charset="0"/>
                  <a:cs typeface="Times New Roman" pitchFamily="18" charset="0"/>
                </a:rPr>
                <a:t>time</a:t>
              </a:r>
              <a:r>
                <a:rPr lang="en-US" sz="1200" i="1" dirty="0">
                  <a:latin typeface="Times New Roman" pitchFamily="18" charset="0"/>
                  <a:cs typeface="Times New Roman" pitchFamily="18" charset="0"/>
                </a:rPr>
                <a:t> t, </a:t>
              </a:r>
              <a:r>
                <a:rPr lang="en-US" sz="1200" dirty="0">
                  <a:latin typeface="Times New Roman" pitchFamily="18" charset="0"/>
                  <a:cs typeface="Times New Roman" pitchFamily="18" charset="0"/>
                </a:rPr>
                <a:t>days</a:t>
              </a:r>
              <a:endParaRPr lang="en-US" sz="1200" baseline="30000" dirty="0">
                <a:latin typeface="Times New Roman" pitchFamily="18" charset="0"/>
                <a:cs typeface="Times New Roman" pitchFamily="18" charset="0"/>
              </a:endParaRPr>
            </a:p>
          </p:txBody>
        </p:sp>
        <p:sp>
          <p:nvSpPr>
            <p:cNvPr id="20" name="TextBox 19"/>
            <p:cNvSpPr txBox="1"/>
            <p:nvPr/>
          </p:nvSpPr>
          <p:spPr>
            <a:xfrm rot="16200000">
              <a:off x="1052899" y="2147501"/>
              <a:ext cx="762000" cy="276999"/>
            </a:xfrm>
            <a:prstGeom prst="rect">
              <a:avLst/>
            </a:prstGeom>
            <a:noFill/>
          </p:spPr>
          <p:txBody>
            <a:bodyPr wrap="square" rtlCol="0">
              <a:spAutoFit/>
            </a:bodyPr>
            <a:lstStyle/>
            <a:p>
              <a:r>
                <a:rPr lang="en-US" sz="1200" i="1" dirty="0">
                  <a:latin typeface="Times New Roman" pitchFamily="18" charset="0"/>
                  <a:cs typeface="Times New Roman" pitchFamily="18" charset="0"/>
                </a:rPr>
                <a:t>d(t), </a:t>
              </a:r>
              <a:r>
                <a:rPr lang="en-US" sz="1200" dirty="0" err="1">
                  <a:latin typeface="Times New Roman" pitchFamily="18" charset="0"/>
                  <a:cs typeface="Times New Roman" pitchFamily="18" charset="0"/>
                </a:rPr>
                <a:t>cfs</a:t>
              </a:r>
              <a:endParaRPr lang="en-US" sz="1200" baseline="30000" dirty="0">
                <a:latin typeface="Times New Roman" pitchFamily="18" charset="0"/>
                <a:cs typeface="Times New Roman" pitchFamily="18" charset="0"/>
              </a:endParaRPr>
            </a:p>
          </p:txBody>
        </p:sp>
      </p:grpSp>
      <p:sp>
        <p:nvSpPr>
          <p:cNvPr id="21" name="Rectangle 20"/>
          <p:cNvSpPr/>
          <p:nvPr/>
        </p:nvSpPr>
        <p:spPr>
          <a:xfrm>
            <a:off x="254726" y="3834245"/>
            <a:ext cx="636814" cy="2161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
          <p:cNvPicPr>
            <a:picLocks noChangeAspect="1" noChangeArrowheads="1"/>
          </p:cNvPicPr>
          <p:nvPr/>
        </p:nvPicPr>
        <p:blipFill>
          <a:blip r:embed="rId4" cstate="print"/>
          <a:srcRect l="7143" t="5714" r="68572" b="14286"/>
          <a:stretch>
            <a:fillRect/>
          </a:stretch>
        </p:blipFill>
        <p:spPr bwMode="auto">
          <a:xfrm rot="16200000">
            <a:off x="3924300" y="2247900"/>
            <a:ext cx="1295400" cy="5638800"/>
          </a:xfrm>
          <a:prstGeom prst="rect">
            <a:avLst/>
          </a:prstGeom>
          <a:noFill/>
          <a:ln w="9525">
            <a:noFill/>
            <a:miter lim="800000"/>
            <a:headEnd/>
            <a:tailEnd/>
          </a:ln>
        </p:spPr>
      </p:pic>
      <p:sp>
        <p:nvSpPr>
          <p:cNvPr id="38" name="TextBox 37"/>
          <p:cNvSpPr txBox="1"/>
          <p:nvPr/>
        </p:nvSpPr>
        <p:spPr>
          <a:xfrm>
            <a:off x="533400" y="228600"/>
            <a:ext cx="6934200" cy="584775"/>
          </a:xfrm>
          <a:prstGeom prst="rect">
            <a:avLst/>
          </a:prstGeom>
          <a:noFill/>
        </p:spPr>
        <p:txBody>
          <a:bodyPr wrap="square" rtlCol="0">
            <a:spAutoFit/>
          </a:bodyPr>
          <a:lstStyle/>
          <a:p>
            <a:r>
              <a:rPr lang="en-US" sz="3200" dirty="0">
                <a:latin typeface="Times New Roman" pitchFamily="18" charset="0"/>
                <a:cs typeface="Times New Roman" pitchFamily="18" charset="0"/>
              </a:rPr>
              <a:t>Neuse River Hydrograph</a:t>
            </a:r>
          </a:p>
        </p:txBody>
      </p:sp>
      <p:sp>
        <p:nvSpPr>
          <p:cNvPr id="17" name="Oval 16"/>
          <p:cNvSpPr/>
          <p:nvPr/>
        </p:nvSpPr>
        <p:spPr>
          <a:xfrm>
            <a:off x="2690813" y="4710113"/>
            <a:ext cx="100013" cy="109538"/>
          </a:xfrm>
          <a:prstGeom prst="ellipse">
            <a:avLst/>
          </a:prstGeom>
          <a:solidFill>
            <a:srgbClr val="FF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681288" y="4652963"/>
            <a:ext cx="100013" cy="109538"/>
          </a:xfrm>
          <a:prstGeom prst="ellipse">
            <a:avLst/>
          </a:prstGeom>
          <a:solidFill>
            <a:srgbClr val="FF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667125" y="5281613"/>
            <a:ext cx="100013" cy="109538"/>
          </a:xfrm>
          <a:prstGeom prst="ellipse">
            <a:avLst/>
          </a:prstGeom>
          <a:solidFill>
            <a:srgbClr val="FF00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724275" y="5295901"/>
            <a:ext cx="100013" cy="109538"/>
          </a:xfrm>
          <a:prstGeom prst="ellipse">
            <a:avLst/>
          </a:prstGeom>
          <a:solidFill>
            <a:srgbClr val="FF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648200" y="5181600"/>
            <a:ext cx="100013" cy="109538"/>
          </a:xfrm>
          <a:prstGeom prst="ellipse">
            <a:avLst/>
          </a:prstGeom>
          <a:solidFill>
            <a:srgbClr val="FF00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4705350" y="5195888"/>
            <a:ext cx="100013" cy="109538"/>
          </a:xfrm>
          <a:prstGeom prst="ellipse">
            <a:avLst/>
          </a:prstGeom>
          <a:solidFill>
            <a:srgbClr val="FF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2163875">
            <a:off x="2841388" y="4400923"/>
            <a:ext cx="203353" cy="347415"/>
          </a:xfrm>
          <a:custGeom>
            <a:avLst/>
            <a:gdLst>
              <a:gd name="connsiteX0" fmla="*/ 0 w 211931"/>
              <a:gd name="connsiteY0" fmla="*/ 330994 h 345281"/>
              <a:gd name="connsiteX1" fmla="*/ 57150 w 211931"/>
              <a:gd name="connsiteY1" fmla="*/ 45244 h 345281"/>
              <a:gd name="connsiteX2" fmla="*/ 200025 w 211931"/>
              <a:gd name="connsiteY2" fmla="*/ 59531 h 345281"/>
              <a:gd name="connsiteX3" fmla="*/ 128588 w 211931"/>
              <a:gd name="connsiteY3" fmla="*/ 345281 h 345281"/>
              <a:gd name="connsiteX0" fmla="*/ 0 w 203353"/>
              <a:gd name="connsiteY0" fmla="*/ 330994 h 347415"/>
              <a:gd name="connsiteX1" fmla="*/ 57150 w 203353"/>
              <a:gd name="connsiteY1" fmla="*/ 45244 h 347415"/>
              <a:gd name="connsiteX2" fmla="*/ 200025 w 203353"/>
              <a:gd name="connsiteY2" fmla="*/ 59531 h 347415"/>
              <a:gd name="connsiteX3" fmla="*/ 77118 w 203353"/>
              <a:gd name="connsiteY3" fmla="*/ 347415 h 347415"/>
              <a:gd name="connsiteX0" fmla="*/ 0 w 203353"/>
              <a:gd name="connsiteY0" fmla="*/ 330994 h 347415"/>
              <a:gd name="connsiteX1" fmla="*/ 57150 w 203353"/>
              <a:gd name="connsiteY1" fmla="*/ 45244 h 347415"/>
              <a:gd name="connsiteX2" fmla="*/ 200025 w 203353"/>
              <a:gd name="connsiteY2" fmla="*/ 59531 h 347415"/>
              <a:gd name="connsiteX3" fmla="*/ 77118 w 203353"/>
              <a:gd name="connsiteY3" fmla="*/ 347415 h 347415"/>
            </a:gdLst>
            <a:ahLst/>
            <a:cxnLst>
              <a:cxn ang="0">
                <a:pos x="connsiteX0" y="connsiteY0"/>
              </a:cxn>
              <a:cxn ang="0">
                <a:pos x="connsiteX1" y="connsiteY1"/>
              </a:cxn>
              <a:cxn ang="0">
                <a:pos x="connsiteX2" y="connsiteY2"/>
              </a:cxn>
              <a:cxn ang="0">
                <a:pos x="connsiteX3" y="connsiteY3"/>
              </a:cxn>
            </a:cxnLst>
            <a:rect l="l" t="t" r="r" b="b"/>
            <a:pathLst>
              <a:path w="203353" h="347415">
                <a:moveTo>
                  <a:pt x="0" y="330994"/>
                </a:moveTo>
                <a:cubicBezTo>
                  <a:pt x="11906" y="210741"/>
                  <a:pt x="23813" y="90488"/>
                  <a:pt x="57150" y="45244"/>
                </a:cubicBezTo>
                <a:cubicBezTo>
                  <a:pt x="90487" y="0"/>
                  <a:pt x="196697" y="9169"/>
                  <a:pt x="200025" y="59531"/>
                </a:cubicBezTo>
                <a:cubicBezTo>
                  <a:pt x="203353" y="109893"/>
                  <a:pt x="133142" y="224981"/>
                  <a:pt x="77118" y="347415"/>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p:nvSpPr>
        <p:spPr>
          <a:xfrm rot="20592321">
            <a:off x="3652267" y="4900985"/>
            <a:ext cx="203353" cy="347415"/>
          </a:xfrm>
          <a:custGeom>
            <a:avLst/>
            <a:gdLst>
              <a:gd name="connsiteX0" fmla="*/ 0 w 211931"/>
              <a:gd name="connsiteY0" fmla="*/ 330994 h 345281"/>
              <a:gd name="connsiteX1" fmla="*/ 57150 w 211931"/>
              <a:gd name="connsiteY1" fmla="*/ 45244 h 345281"/>
              <a:gd name="connsiteX2" fmla="*/ 200025 w 211931"/>
              <a:gd name="connsiteY2" fmla="*/ 59531 h 345281"/>
              <a:gd name="connsiteX3" fmla="*/ 128588 w 211931"/>
              <a:gd name="connsiteY3" fmla="*/ 345281 h 345281"/>
              <a:gd name="connsiteX0" fmla="*/ 0 w 203353"/>
              <a:gd name="connsiteY0" fmla="*/ 330994 h 347415"/>
              <a:gd name="connsiteX1" fmla="*/ 57150 w 203353"/>
              <a:gd name="connsiteY1" fmla="*/ 45244 h 347415"/>
              <a:gd name="connsiteX2" fmla="*/ 200025 w 203353"/>
              <a:gd name="connsiteY2" fmla="*/ 59531 h 347415"/>
              <a:gd name="connsiteX3" fmla="*/ 77118 w 203353"/>
              <a:gd name="connsiteY3" fmla="*/ 347415 h 347415"/>
              <a:gd name="connsiteX0" fmla="*/ 0 w 203353"/>
              <a:gd name="connsiteY0" fmla="*/ 330994 h 347415"/>
              <a:gd name="connsiteX1" fmla="*/ 57150 w 203353"/>
              <a:gd name="connsiteY1" fmla="*/ 45244 h 347415"/>
              <a:gd name="connsiteX2" fmla="*/ 200025 w 203353"/>
              <a:gd name="connsiteY2" fmla="*/ 59531 h 347415"/>
              <a:gd name="connsiteX3" fmla="*/ 77118 w 203353"/>
              <a:gd name="connsiteY3" fmla="*/ 347415 h 347415"/>
            </a:gdLst>
            <a:ahLst/>
            <a:cxnLst>
              <a:cxn ang="0">
                <a:pos x="connsiteX0" y="connsiteY0"/>
              </a:cxn>
              <a:cxn ang="0">
                <a:pos x="connsiteX1" y="connsiteY1"/>
              </a:cxn>
              <a:cxn ang="0">
                <a:pos x="connsiteX2" y="connsiteY2"/>
              </a:cxn>
              <a:cxn ang="0">
                <a:pos x="connsiteX3" y="connsiteY3"/>
              </a:cxn>
            </a:cxnLst>
            <a:rect l="l" t="t" r="r" b="b"/>
            <a:pathLst>
              <a:path w="203353" h="347415">
                <a:moveTo>
                  <a:pt x="0" y="330994"/>
                </a:moveTo>
                <a:cubicBezTo>
                  <a:pt x="11906" y="210741"/>
                  <a:pt x="23813" y="90488"/>
                  <a:pt x="57150" y="45244"/>
                </a:cubicBezTo>
                <a:cubicBezTo>
                  <a:pt x="90487" y="0"/>
                  <a:pt x="196697" y="9169"/>
                  <a:pt x="200025" y="59531"/>
                </a:cubicBezTo>
                <a:cubicBezTo>
                  <a:pt x="203353" y="109893"/>
                  <a:pt x="133142" y="224981"/>
                  <a:pt x="77118" y="347415"/>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rot="20070914">
            <a:off x="4621438" y="4812879"/>
            <a:ext cx="203353" cy="347415"/>
          </a:xfrm>
          <a:custGeom>
            <a:avLst/>
            <a:gdLst>
              <a:gd name="connsiteX0" fmla="*/ 0 w 211931"/>
              <a:gd name="connsiteY0" fmla="*/ 330994 h 345281"/>
              <a:gd name="connsiteX1" fmla="*/ 57150 w 211931"/>
              <a:gd name="connsiteY1" fmla="*/ 45244 h 345281"/>
              <a:gd name="connsiteX2" fmla="*/ 200025 w 211931"/>
              <a:gd name="connsiteY2" fmla="*/ 59531 h 345281"/>
              <a:gd name="connsiteX3" fmla="*/ 128588 w 211931"/>
              <a:gd name="connsiteY3" fmla="*/ 345281 h 345281"/>
              <a:gd name="connsiteX0" fmla="*/ 0 w 203353"/>
              <a:gd name="connsiteY0" fmla="*/ 330994 h 347415"/>
              <a:gd name="connsiteX1" fmla="*/ 57150 w 203353"/>
              <a:gd name="connsiteY1" fmla="*/ 45244 h 347415"/>
              <a:gd name="connsiteX2" fmla="*/ 200025 w 203353"/>
              <a:gd name="connsiteY2" fmla="*/ 59531 h 347415"/>
              <a:gd name="connsiteX3" fmla="*/ 77118 w 203353"/>
              <a:gd name="connsiteY3" fmla="*/ 347415 h 347415"/>
              <a:gd name="connsiteX0" fmla="*/ 0 w 203353"/>
              <a:gd name="connsiteY0" fmla="*/ 330994 h 347415"/>
              <a:gd name="connsiteX1" fmla="*/ 57150 w 203353"/>
              <a:gd name="connsiteY1" fmla="*/ 45244 h 347415"/>
              <a:gd name="connsiteX2" fmla="*/ 200025 w 203353"/>
              <a:gd name="connsiteY2" fmla="*/ 59531 h 347415"/>
              <a:gd name="connsiteX3" fmla="*/ 77118 w 203353"/>
              <a:gd name="connsiteY3" fmla="*/ 347415 h 347415"/>
            </a:gdLst>
            <a:ahLst/>
            <a:cxnLst>
              <a:cxn ang="0">
                <a:pos x="connsiteX0" y="connsiteY0"/>
              </a:cxn>
              <a:cxn ang="0">
                <a:pos x="connsiteX1" y="connsiteY1"/>
              </a:cxn>
              <a:cxn ang="0">
                <a:pos x="connsiteX2" y="connsiteY2"/>
              </a:cxn>
              <a:cxn ang="0">
                <a:pos x="connsiteX3" y="connsiteY3"/>
              </a:cxn>
            </a:cxnLst>
            <a:rect l="l" t="t" r="r" b="b"/>
            <a:pathLst>
              <a:path w="203353" h="347415">
                <a:moveTo>
                  <a:pt x="0" y="330994"/>
                </a:moveTo>
                <a:cubicBezTo>
                  <a:pt x="11906" y="210741"/>
                  <a:pt x="23813" y="90488"/>
                  <a:pt x="57150" y="45244"/>
                </a:cubicBezTo>
                <a:cubicBezTo>
                  <a:pt x="90487" y="0"/>
                  <a:pt x="196697" y="9169"/>
                  <a:pt x="200025" y="59531"/>
                </a:cubicBezTo>
                <a:cubicBezTo>
                  <a:pt x="203353" y="109893"/>
                  <a:pt x="133142" y="224981"/>
                  <a:pt x="77118" y="347415"/>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6019800"/>
          </a:xfrm>
        </p:spPr>
        <p:txBody>
          <a:bodyPr>
            <a:normAutofit/>
          </a:bodyPr>
          <a:lstStyle/>
          <a:p>
            <a:r>
              <a:rPr lang="en-US" sz="4000" dirty="0">
                <a:latin typeface="Times New Roman" pitchFamily="18" charset="0"/>
                <a:cs typeface="Times New Roman" pitchFamily="18" charset="0"/>
              </a:rPr>
              <a:t>low degree of intermediate-term correlation</a:t>
            </a:r>
            <a:br>
              <a:rPr lang="en-US" dirty="0">
                <a:latin typeface="Times New Roman" pitchFamily="18" charset="0"/>
                <a:cs typeface="Times New Roman" pitchFamily="18" charset="0"/>
              </a:rPr>
            </a:br>
            <a:br>
              <a:rPr lang="en-US" dirty="0">
                <a:latin typeface="Times New Roman" pitchFamily="18" charset="0"/>
                <a:cs typeface="Times New Roman" pitchFamily="18" charset="0"/>
              </a:rPr>
            </a:br>
            <a:br>
              <a:rPr lang="en-US" dirty="0">
                <a:latin typeface="Times New Roman" pitchFamily="18" charset="0"/>
                <a:cs typeface="Times New Roman" pitchFamily="18" charset="0"/>
              </a:rPr>
            </a:br>
            <a:r>
              <a:rPr lang="en-US" sz="3100" i="1" dirty="0">
                <a:latin typeface="Times New Roman" pitchFamily="18" charset="0"/>
                <a:cs typeface="Times New Roman" pitchFamily="18" charset="0"/>
              </a:rPr>
              <a:t>what ever the river was doing last month, today it could be doing something completely different</a:t>
            </a:r>
            <a:br>
              <a:rPr lang="en-US" sz="3100" i="1" dirty="0">
                <a:latin typeface="Times New Roman" pitchFamily="18" charset="0"/>
                <a:cs typeface="Times New Roman" pitchFamily="18" charset="0"/>
              </a:rPr>
            </a:br>
            <a:br>
              <a:rPr lang="en-US" sz="3100" i="1" dirty="0">
                <a:latin typeface="Times New Roman" pitchFamily="18" charset="0"/>
                <a:cs typeface="Times New Roman" pitchFamily="18" charset="0"/>
              </a:rPr>
            </a:br>
            <a:r>
              <a:rPr lang="en-US" sz="3100" dirty="0">
                <a:latin typeface="Times New Roman" pitchFamily="18" charset="0"/>
                <a:cs typeface="Times New Roman" pitchFamily="18" charset="0"/>
              </a:rPr>
              <a:t>because storms are so unpredictable</a:t>
            </a:r>
            <a:endParaRPr lang="en-US" dirty="0">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0" y="838200"/>
            <a:ext cx="8915400" cy="2971800"/>
            <a:chOff x="1066800" y="1524000"/>
            <a:chExt cx="5334000" cy="1676400"/>
          </a:xfrm>
        </p:grpSpPr>
        <p:pic>
          <p:nvPicPr>
            <p:cNvPr id="1027" name="Picture 3"/>
            <p:cNvPicPr>
              <a:picLocks noChangeAspect="1" noChangeArrowheads="1"/>
            </p:cNvPicPr>
            <p:nvPr/>
          </p:nvPicPr>
          <p:blipFill>
            <a:blip r:embed="rId3" cstate="print"/>
            <a:srcRect b="50296"/>
            <a:stretch>
              <a:fillRect/>
            </a:stretch>
          </p:blipFill>
          <p:spPr bwMode="auto">
            <a:xfrm>
              <a:off x="1066800" y="1524000"/>
              <a:ext cx="5334000" cy="1600200"/>
            </a:xfrm>
            <a:prstGeom prst="rect">
              <a:avLst/>
            </a:prstGeom>
            <a:noFill/>
            <a:ln w="9525">
              <a:noFill/>
              <a:miter lim="800000"/>
              <a:headEnd/>
              <a:tailEnd/>
            </a:ln>
            <a:effectLst/>
          </p:spPr>
        </p:pic>
        <p:sp>
          <p:nvSpPr>
            <p:cNvPr id="18" name="TextBox 17"/>
            <p:cNvSpPr txBox="1"/>
            <p:nvPr/>
          </p:nvSpPr>
          <p:spPr>
            <a:xfrm>
              <a:off x="2286000" y="1628001"/>
              <a:ext cx="1676400" cy="276999"/>
            </a:xfrm>
            <a:prstGeom prst="rect">
              <a:avLst/>
            </a:prstGeom>
            <a:noFill/>
          </p:spPr>
          <p:txBody>
            <a:bodyPr wrap="square" rtlCol="0">
              <a:spAutoFit/>
            </a:bodyPr>
            <a:lstStyle/>
            <a:p>
              <a:r>
                <a:rPr lang="en-US" sz="1200" dirty="0">
                  <a:latin typeface="Times New Roman" pitchFamily="18" charset="0"/>
                  <a:cs typeface="Times New Roman" pitchFamily="18" charset="0"/>
                </a:rPr>
                <a:t>A) time series, </a:t>
              </a:r>
              <a:r>
                <a:rPr lang="en-US" sz="1200" i="1" dirty="0">
                  <a:latin typeface="Times New Roman" pitchFamily="18" charset="0"/>
                  <a:cs typeface="Times New Roman" pitchFamily="18" charset="0"/>
                </a:rPr>
                <a:t>d(t)</a:t>
              </a:r>
              <a:endParaRPr lang="en-US" sz="1200" i="1" baseline="30000" dirty="0">
                <a:latin typeface="Times New Roman" pitchFamily="18" charset="0"/>
                <a:cs typeface="Times New Roman" pitchFamily="18" charset="0"/>
              </a:endParaRPr>
            </a:p>
          </p:txBody>
        </p:sp>
        <p:sp>
          <p:nvSpPr>
            <p:cNvPr id="48" name="Rectangle 47"/>
            <p:cNvSpPr/>
            <p:nvPr/>
          </p:nvSpPr>
          <p:spPr>
            <a:xfrm>
              <a:off x="3429000" y="2971800"/>
              <a:ext cx="762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1219200" y="1752600"/>
              <a:ext cx="381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3124200" y="2895600"/>
              <a:ext cx="1371600" cy="276999"/>
            </a:xfrm>
            <a:prstGeom prst="rect">
              <a:avLst/>
            </a:prstGeom>
            <a:noFill/>
          </p:spPr>
          <p:txBody>
            <a:bodyPr wrap="square" rtlCol="0">
              <a:spAutoFit/>
            </a:bodyPr>
            <a:lstStyle/>
            <a:p>
              <a:r>
                <a:rPr lang="en-US" sz="1200" dirty="0">
                  <a:latin typeface="Times New Roman" pitchFamily="18" charset="0"/>
                  <a:cs typeface="Times New Roman" pitchFamily="18" charset="0"/>
                </a:rPr>
                <a:t>time</a:t>
              </a:r>
              <a:r>
                <a:rPr lang="en-US" sz="1200" i="1" dirty="0">
                  <a:latin typeface="Times New Roman" pitchFamily="18" charset="0"/>
                  <a:cs typeface="Times New Roman" pitchFamily="18" charset="0"/>
                </a:rPr>
                <a:t> t, </a:t>
              </a:r>
              <a:r>
                <a:rPr lang="en-US" sz="1200" dirty="0">
                  <a:latin typeface="Times New Roman" pitchFamily="18" charset="0"/>
                  <a:cs typeface="Times New Roman" pitchFamily="18" charset="0"/>
                </a:rPr>
                <a:t>days</a:t>
              </a:r>
              <a:endParaRPr lang="en-US" sz="1200" baseline="30000" dirty="0">
                <a:latin typeface="Times New Roman" pitchFamily="18" charset="0"/>
                <a:cs typeface="Times New Roman" pitchFamily="18" charset="0"/>
              </a:endParaRPr>
            </a:p>
          </p:txBody>
        </p:sp>
        <p:sp>
          <p:nvSpPr>
            <p:cNvPr id="20" name="TextBox 19"/>
            <p:cNvSpPr txBox="1"/>
            <p:nvPr/>
          </p:nvSpPr>
          <p:spPr>
            <a:xfrm rot="16200000">
              <a:off x="1052899" y="2147501"/>
              <a:ext cx="762000" cy="276999"/>
            </a:xfrm>
            <a:prstGeom prst="rect">
              <a:avLst/>
            </a:prstGeom>
            <a:noFill/>
          </p:spPr>
          <p:txBody>
            <a:bodyPr wrap="square" rtlCol="0">
              <a:spAutoFit/>
            </a:bodyPr>
            <a:lstStyle/>
            <a:p>
              <a:r>
                <a:rPr lang="en-US" sz="1200" i="1" dirty="0">
                  <a:latin typeface="Times New Roman" pitchFamily="18" charset="0"/>
                  <a:cs typeface="Times New Roman" pitchFamily="18" charset="0"/>
                </a:rPr>
                <a:t>d(t), </a:t>
              </a:r>
              <a:r>
                <a:rPr lang="en-US" sz="1200" dirty="0" err="1">
                  <a:latin typeface="Times New Roman" pitchFamily="18" charset="0"/>
                  <a:cs typeface="Times New Roman" pitchFamily="18" charset="0"/>
                </a:rPr>
                <a:t>cfs</a:t>
              </a:r>
              <a:endParaRPr lang="en-US" sz="1200" baseline="30000" dirty="0">
                <a:latin typeface="Times New Roman" pitchFamily="18" charset="0"/>
                <a:cs typeface="Times New Roman" pitchFamily="18" charset="0"/>
              </a:endParaRPr>
            </a:p>
          </p:txBody>
        </p:sp>
      </p:grpSp>
      <p:sp>
        <p:nvSpPr>
          <p:cNvPr id="21" name="Rectangle 20"/>
          <p:cNvSpPr/>
          <p:nvPr/>
        </p:nvSpPr>
        <p:spPr>
          <a:xfrm>
            <a:off x="254726" y="3834245"/>
            <a:ext cx="636814" cy="2161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
          <p:cNvPicPr>
            <a:picLocks noChangeAspect="1" noChangeArrowheads="1"/>
          </p:cNvPicPr>
          <p:nvPr/>
        </p:nvPicPr>
        <p:blipFill>
          <a:blip r:embed="rId4" cstate="print"/>
          <a:srcRect l="7143" t="5714" r="68572" b="14286"/>
          <a:stretch>
            <a:fillRect/>
          </a:stretch>
        </p:blipFill>
        <p:spPr bwMode="auto">
          <a:xfrm rot="16200000">
            <a:off x="3924300" y="2247900"/>
            <a:ext cx="1295400" cy="5638800"/>
          </a:xfrm>
          <a:prstGeom prst="rect">
            <a:avLst/>
          </a:prstGeom>
          <a:noFill/>
          <a:ln w="9525">
            <a:noFill/>
            <a:miter lim="800000"/>
            <a:headEnd/>
            <a:tailEnd/>
          </a:ln>
        </p:spPr>
      </p:pic>
      <p:sp>
        <p:nvSpPr>
          <p:cNvPr id="38" name="TextBox 37"/>
          <p:cNvSpPr txBox="1"/>
          <p:nvPr/>
        </p:nvSpPr>
        <p:spPr>
          <a:xfrm>
            <a:off x="533400" y="228600"/>
            <a:ext cx="6934200" cy="584775"/>
          </a:xfrm>
          <a:prstGeom prst="rect">
            <a:avLst/>
          </a:prstGeom>
          <a:noFill/>
        </p:spPr>
        <p:txBody>
          <a:bodyPr wrap="square" rtlCol="0">
            <a:spAutoFit/>
          </a:bodyPr>
          <a:lstStyle/>
          <a:p>
            <a:r>
              <a:rPr lang="en-US" sz="3200" dirty="0">
                <a:latin typeface="Times New Roman" pitchFamily="18" charset="0"/>
                <a:cs typeface="Times New Roman" pitchFamily="18" charset="0"/>
              </a:rPr>
              <a:t>Neuse River Hydrograph</a:t>
            </a:r>
          </a:p>
        </p:txBody>
      </p:sp>
      <p:sp>
        <p:nvSpPr>
          <p:cNvPr id="17" name="Oval 16"/>
          <p:cNvSpPr/>
          <p:nvPr/>
        </p:nvSpPr>
        <p:spPr>
          <a:xfrm>
            <a:off x="2690813" y="4710113"/>
            <a:ext cx="100013" cy="109538"/>
          </a:xfrm>
          <a:prstGeom prst="ellipse">
            <a:avLst/>
          </a:prstGeom>
          <a:solidFill>
            <a:srgbClr val="FF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971800" y="5334000"/>
            <a:ext cx="100013" cy="109538"/>
          </a:xfrm>
          <a:prstGeom prst="ellipse">
            <a:avLst/>
          </a:prstGeom>
          <a:solidFill>
            <a:srgbClr val="FF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810000" y="5334000"/>
            <a:ext cx="100013" cy="109538"/>
          </a:xfrm>
          <a:prstGeom prst="ellipse">
            <a:avLst/>
          </a:prstGeom>
          <a:solidFill>
            <a:srgbClr val="FF00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429000" y="5005389"/>
            <a:ext cx="100013" cy="109538"/>
          </a:xfrm>
          <a:prstGeom prst="ellipse">
            <a:avLst/>
          </a:prstGeom>
          <a:solidFill>
            <a:srgbClr val="FF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800600" y="5105400"/>
            <a:ext cx="100013" cy="109538"/>
          </a:xfrm>
          <a:prstGeom prst="ellipse">
            <a:avLst/>
          </a:prstGeom>
          <a:solidFill>
            <a:srgbClr val="FF00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4419600" y="5105400"/>
            <a:ext cx="100013" cy="109538"/>
          </a:xfrm>
          <a:prstGeom prst="ellipse">
            <a:avLst/>
          </a:prstGeom>
          <a:solidFill>
            <a:srgbClr val="FF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2828924" y="4767263"/>
            <a:ext cx="195263" cy="538162"/>
          </a:xfrm>
          <a:custGeom>
            <a:avLst/>
            <a:gdLst>
              <a:gd name="connsiteX0" fmla="*/ 0 w 107950"/>
              <a:gd name="connsiteY0" fmla="*/ 0 h 447675"/>
              <a:gd name="connsiteX1" fmla="*/ 90488 w 107950"/>
              <a:gd name="connsiteY1" fmla="*/ 185737 h 447675"/>
              <a:gd name="connsiteX2" fmla="*/ 104775 w 107950"/>
              <a:gd name="connsiteY2" fmla="*/ 447675 h 447675"/>
            </a:gdLst>
            <a:ahLst/>
            <a:cxnLst>
              <a:cxn ang="0">
                <a:pos x="connsiteX0" y="connsiteY0"/>
              </a:cxn>
              <a:cxn ang="0">
                <a:pos x="connsiteX1" y="connsiteY1"/>
              </a:cxn>
              <a:cxn ang="0">
                <a:pos x="connsiteX2" y="connsiteY2"/>
              </a:cxn>
            </a:cxnLst>
            <a:rect l="l" t="t" r="r" b="b"/>
            <a:pathLst>
              <a:path w="107950" h="447675">
                <a:moveTo>
                  <a:pt x="0" y="0"/>
                </a:moveTo>
                <a:cubicBezTo>
                  <a:pt x="36513" y="55562"/>
                  <a:pt x="73026" y="111125"/>
                  <a:pt x="90488" y="185737"/>
                </a:cubicBezTo>
                <a:cubicBezTo>
                  <a:pt x="107950" y="260349"/>
                  <a:pt x="106362" y="354012"/>
                  <a:pt x="104775" y="447675"/>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3557588" y="5048250"/>
            <a:ext cx="252412" cy="285750"/>
          </a:xfrm>
          <a:custGeom>
            <a:avLst/>
            <a:gdLst>
              <a:gd name="connsiteX0" fmla="*/ 0 w 107950"/>
              <a:gd name="connsiteY0" fmla="*/ 0 h 447675"/>
              <a:gd name="connsiteX1" fmla="*/ 90488 w 107950"/>
              <a:gd name="connsiteY1" fmla="*/ 185737 h 447675"/>
              <a:gd name="connsiteX2" fmla="*/ 104775 w 107950"/>
              <a:gd name="connsiteY2" fmla="*/ 447675 h 447675"/>
            </a:gdLst>
            <a:ahLst/>
            <a:cxnLst>
              <a:cxn ang="0">
                <a:pos x="connsiteX0" y="connsiteY0"/>
              </a:cxn>
              <a:cxn ang="0">
                <a:pos x="connsiteX1" y="connsiteY1"/>
              </a:cxn>
              <a:cxn ang="0">
                <a:pos x="connsiteX2" y="connsiteY2"/>
              </a:cxn>
            </a:cxnLst>
            <a:rect l="l" t="t" r="r" b="b"/>
            <a:pathLst>
              <a:path w="107950" h="447675">
                <a:moveTo>
                  <a:pt x="0" y="0"/>
                </a:moveTo>
                <a:cubicBezTo>
                  <a:pt x="36513" y="55562"/>
                  <a:pt x="73026" y="111125"/>
                  <a:pt x="90488" y="185737"/>
                </a:cubicBezTo>
                <a:cubicBezTo>
                  <a:pt x="107950" y="260349"/>
                  <a:pt x="106362" y="354012"/>
                  <a:pt x="104775" y="447675"/>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p:nvSpPr>
        <p:spPr>
          <a:xfrm>
            <a:off x="4476750" y="4975226"/>
            <a:ext cx="295275" cy="125412"/>
          </a:xfrm>
          <a:custGeom>
            <a:avLst/>
            <a:gdLst>
              <a:gd name="connsiteX0" fmla="*/ 0 w 295275"/>
              <a:gd name="connsiteY0" fmla="*/ 58737 h 125412"/>
              <a:gd name="connsiteX1" fmla="*/ 147638 w 295275"/>
              <a:gd name="connsiteY1" fmla="*/ 11112 h 125412"/>
              <a:gd name="connsiteX2" fmla="*/ 295275 w 295275"/>
              <a:gd name="connsiteY2" fmla="*/ 125412 h 125412"/>
            </a:gdLst>
            <a:ahLst/>
            <a:cxnLst>
              <a:cxn ang="0">
                <a:pos x="connsiteX0" y="connsiteY0"/>
              </a:cxn>
              <a:cxn ang="0">
                <a:pos x="connsiteX1" y="connsiteY1"/>
              </a:cxn>
              <a:cxn ang="0">
                <a:pos x="connsiteX2" y="connsiteY2"/>
              </a:cxn>
            </a:cxnLst>
            <a:rect l="l" t="t" r="r" b="b"/>
            <a:pathLst>
              <a:path w="295275" h="125412">
                <a:moveTo>
                  <a:pt x="0" y="58737"/>
                </a:moveTo>
                <a:cubicBezTo>
                  <a:pt x="49213" y="29368"/>
                  <a:pt x="98426" y="0"/>
                  <a:pt x="147638" y="11112"/>
                </a:cubicBezTo>
                <a:cubicBezTo>
                  <a:pt x="196850" y="22224"/>
                  <a:pt x="246062" y="73818"/>
                  <a:pt x="295275" y="125412"/>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6019800"/>
          </a:xfrm>
        </p:spPr>
        <p:txBody>
          <a:bodyPr>
            <a:normAutofit/>
          </a:bodyPr>
          <a:lstStyle/>
          <a:p>
            <a:r>
              <a:rPr lang="en-US" sz="4000" dirty="0">
                <a:latin typeface="Times New Roman" pitchFamily="18" charset="0"/>
                <a:cs typeface="Times New Roman" pitchFamily="18" charset="0"/>
              </a:rPr>
              <a:t>moderate degree of long-term correlation</a:t>
            </a:r>
            <a:br>
              <a:rPr lang="en-US" dirty="0">
                <a:latin typeface="Times New Roman" pitchFamily="18" charset="0"/>
                <a:cs typeface="Times New Roman" pitchFamily="18" charset="0"/>
              </a:rPr>
            </a:br>
            <a:br>
              <a:rPr lang="en-US" dirty="0">
                <a:latin typeface="Times New Roman" pitchFamily="18" charset="0"/>
                <a:cs typeface="Times New Roman" pitchFamily="18" charset="0"/>
              </a:rPr>
            </a:br>
            <a:br>
              <a:rPr lang="en-US" dirty="0">
                <a:latin typeface="Times New Roman" pitchFamily="18" charset="0"/>
                <a:cs typeface="Times New Roman" pitchFamily="18" charset="0"/>
              </a:rPr>
            </a:br>
            <a:r>
              <a:rPr lang="en-US" sz="3100" i="1" dirty="0">
                <a:latin typeface="Times New Roman" pitchFamily="18" charset="0"/>
                <a:cs typeface="Times New Roman" pitchFamily="18" charset="0"/>
              </a:rPr>
              <a:t>what ever the river was doing this time last year, its probably doing today, too</a:t>
            </a:r>
            <a:br>
              <a:rPr lang="en-US" sz="3100" i="1" dirty="0">
                <a:latin typeface="Times New Roman" pitchFamily="18" charset="0"/>
                <a:cs typeface="Times New Roman" pitchFamily="18" charset="0"/>
              </a:rPr>
            </a:br>
            <a:br>
              <a:rPr lang="en-US" sz="3100" i="1" dirty="0">
                <a:latin typeface="Times New Roman" pitchFamily="18" charset="0"/>
                <a:cs typeface="Times New Roman" pitchFamily="18" charset="0"/>
              </a:rPr>
            </a:br>
            <a:r>
              <a:rPr lang="en-US" sz="3100" dirty="0">
                <a:latin typeface="Times New Roman" pitchFamily="18" charset="0"/>
                <a:cs typeface="Times New Roman" pitchFamily="18" charset="0"/>
              </a:rPr>
              <a:t>because seasons repeat</a:t>
            </a:r>
            <a:endParaRPr lang="en-US" dirty="0">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0" y="838200"/>
            <a:ext cx="8915400" cy="2971800"/>
            <a:chOff x="1066800" y="1524000"/>
            <a:chExt cx="5334000" cy="1676400"/>
          </a:xfrm>
        </p:grpSpPr>
        <p:pic>
          <p:nvPicPr>
            <p:cNvPr id="1027" name="Picture 3"/>
            <p:cNvPicPr>
              <a:picLocks noChangeAspect="1" noChangeArrowheads="1"/>
            </p:cNvPicPr>
            <p:nvPr/>
          </p:nvPicPr>
          <p:blipFill>
            <a:blip r:embed="rId3" cstate="print"/>
            <a:srcRect b="50296"/>
            <a:stretch>
              <a:fillRect/>
            </a:stretch>
          </p:blipFill>
          <p:spPr bwMode="auto">
            <a:xfrm>
              <a:off x="1066800" y="1524000"/>
              <a:ext cx="5334000" cy="1600200"/>
            </a:xfrm>
            <a:prstGeom prst="rect">
              <a:avLst/>
            </a:prstGeom>
            <a:noFill/>
            <a:ln w="9525">
              <a:noFill/>
              <a:miter lim="800000"/>
              <a:headEnd/>
              <a:tailEnd/>
            </a:ln>
            <a:effectLst/>
          </p:spPr>
        </p:pic>
        <p:sp>
          <p:nvSpPr>
            <p:cNvPr id="18" name="TextBox 17"/>
            <p:cNvSpPr txBox="1"/>
            <p:nvPr/>
          </p:nvSpPr>
          <p:spPr>
            <a:xfrm>
              <a:off x="2286000" y="1628001"/>
              <a:ext cx="1676400" cy="276999"/>
            </a:xfrm>
            <a:prstGeom prst="rect">
              <a:avLst/>
            </a:prstGeom>
            <a:noFill/>
          </p:spPr>
          <p:txBody>
            <a:bodyPr wrap="square" rtlCol="0">
              <a:spAutoFit/>
            </a:bodyPr>
            <a:lstStyle/>
            <a:p>
              <a:r>
                <a:rPr lang="en-US" sz="1200" dirty="0">
                  <a:latin typeface="Times New Roman" pitchFamily="18" charset="0"/>
                  <a:cs typeface="Times New Roman" pitchFamily="18" charset="0"/>
                </a:rPr>
                <a:t>A) time series, </a:t>
              </a:r>
              <a:r>
                <a:rPr lang="en-US" sz="1200" i="1" dirty="0">
                  <a:latin typeface="Times New Roman" pitchFamily="18" charset="0"/>
                  <a:cs typeface="Times New Roman" pitchFamily="18" charset="0"/>
                </a:rPr>
                <a:t>d(t)</a:t>
              </a:r>
              <a:endParaRPr lang="en-US" sz="1200" i="1" baseline="30000" dirty="0">
                <a:latin typeface="Times New Roman" pitchFamily="18" charset="0"/>
                <a:cs typeface="Times New Roman" pitchFamily="18" charset="0"/>
              </a:endParaRPr>
            </a:p>
          </p:txBody>
        </p:sp>
        <p:sp>
          <p:nvSpPr>
            <p:cNvPr id="48" name="Rectangle 47"/>
            <p:cNvSpPr/>
            <p:nvPr/>
          </p:nvSpPr>
          <p:spPr>
            <a:xfrm>
              <a:off x="3429000" y="2971800"/>
              <a:ext cx="762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1219200" y="1752600"/>
              <a:ext cx="381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3124200" y="2895600"/>
              <a:ext cx="1371600" cy="276999"/>
            </a:xfrm>
            <a:prstGeom prst="rect">
              <a:avLst/>
            </a:prstGeom>
            <a:noFill/>
          </p:spPr>
          <p:txBody>
            <a:bodyPr wrap="square" rtlCol="0">
              <a:spAutoFit/>
            </a:bodyPr>
            <a:lstStyle/>
            <a:p>
              <a:r>
                <a:rPr lang="en-US" sz="1200" dirty="0">
                  <a:latin typeface="Times New Roman" pitchFamily="18" charset="0"/>
                  <a:cs typeface="Times New Roman" pitchFamily="18" charset="0"/>
                </a:rPr>
                <a:t>time</a:t>
              </a:r>
              <a:r>
                <a:rPr lang="en-US" sz="1200" i="1" dirty="0">
                  <a:latin typeface="Times New Roman" pitchFamily="18" charset="0"/>
                  <a:cs typeface="Times New Roman" pitchFamily="18" charset="0"/>
                </a:rPr>
                <a:t> t, </a:t>
              </a:r>
              <a:r>
                <a:rPr lang="en-US" sz="1200" dirty="0">
                  <a:latin typeface="Times New Roman" pitchFamily="18" charset="0"/>
                  <a:cs typeface="Times New Roman" pitchFamily="18" charset="0"/>
                </a:rPr>
                <a:t>days</a:t>
              </a:r>
              <a:endParaRPr lang="en-US" sz="1200" baseline="30000" dirty="0">
                <a:latin typeface="Times New Roman" pitchFamily="18" charset="0"/>
                <a:cs typeface="Times New Roman" pitchFamily="18" charset="0"/>
              </a:endParaRPr>
            </a:p>
          </p:txBody>
        </p:sp>
        <p:sp>
          <p:nvSpPr>
            <p:cNvPr id="20" name="TextBox 19"/>
            <p:cNvSpPr txBox="1"/>
            <p:nvPr/>
          </p:nvSpPr>
          <p:spPr>
            <a:xfrm rot="16200000">
              <a:off x="1052899" y="2147501"/>
              <a:ext cx="762000" cy="276999"/>
            </a:xfrm>
            <a:prstGeom prst="rect">
              <a:avLst/>
            </a:prstGeom>
            <a:noFill/>
          </p:spPr>
          <p:txBody>
            <a:bodyPr wrap="square" rtlCol="0">
              <a:spAutoFit/>
            </a:bodyPr>
            <a:lstStyle/>
            <a:p>
              <a:r>
                <a:rPr lang="en-US" sz="1200" i="1" dirty="0">
                  <a:latin typeface="Times New Roman" pitchFamily="18" charset="0"/>
                  <a:cs typeface="Times New Roman" pitchFamily="18" charset="0"/>
                </a:rPr>
                <a:t>d(t), </a:t>
              </a:r>
              <a:r>
                <a:rPr lang="en-US" sz="1200" dirty="0" err="1">
                  <a:latin typeface="Times New Roman" pitchFamily="18" charset="0"/>
                  <a:cs typeface="Times New Roman" pitchFamily="18" charset="0"/>
                </a:rPr>
                <a:t>cfs</a:t>
              </a:r>
              <a:endParaRPr lang="en-US" sz="1200" baseline="30000" dirty="0">
                <a:latin typeface="Times New Roman" pitchFamily="18" charset="0"/>
                <a:cs typeface="Times New Roman" pitchFamily="18" charset="0"/>
              </a:endParaRPr>
            </a:p>
          </p:txBody>
        </p:sp>
      </p:grpSp>
      <p:sp>
        <p:nvSpPr>
          <p:cNvPr id="21" name="Rectangle 20"/>
          <p:cNvSpPr/>
          <p:nvPr/>
        </p:nvSpPr>
        <p:spPr>
          <a:xfrm>
            <a:off x="254726" y="3834245"/>
            <a:ext cx="636814" cy="2161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
          <p:cNvPicPr>
            <a:picLocks noChangeAspect="1" noChangeArrowheads="1"/>
          </p:cNvPicPr>
          <p:nvPr/>
        </p:nvPicPr>
        <p:blipFill>
          <a:blip r:embed="rId4" cstate="print"/>
          <a:srcRect l="7143" t="5714" r="68572" b="14286"/>
          <a:stretch>
            <a:fillRect/>
          </a:stretch>
        </p:blipFill>
        <p:spPr bwMode="auto">
          <a:xfrm rot="16200000">
            <a:off x="3924300" y="2247900"/>
            <a:ext cx="1295400" cy="5638800"/>
          </a:xfrm>
          <a:prstGeom prst="rect">
            <a:avLst/>
          </a:prstGeom>
          <a:noFill/>
          <a:ln w="9525">
            <a:noFill/>
            <a:miter lim="800000"/>
            <a:headEnd/>
            <a:tailEnd/>
          </a:ln>
        </p:spPr>
      </p:pic>
      <p:sp>
        <p:nvSpPr>
          <p:cNvPr id="38" name="TextBox 37"/>
          <p:cNvSpPr txBox="1"/>
          <p:nvPr/>
        </p:nvSpPr>
        <p:spPr>
          <a:xfrm>
            <a:off x="533400" y="228600"/>
            <a:ext cx="6934200" cy="584775"/>
          </a:xfrm>
          <a:prstGeom prst="rect">
            <a:avLst/>
          </a:prstGeom>
          <a:noFill/>
        </p:spPr>
        <p:txBody>
          <a:bodyPr wrap="square" rtlCol="0">
            <a:spAutoFit/>
          </a:bodyPr>
          <a:lstStyle/>
          <a:p>
            <a:r>
              <a:rPr lang="en-US" sz="3200" dirty="0">
                <a:latin typeface="Times New Roman" pitchFamily="18" charset="0"/>
                <a:cs typeface="Times New Roman" pitchFamily="18" charset="0"/>
              </a:rPr>
              <a:t>Neuse River Hydrograph</a:t>
            </a:r>
          </a:p>
        </p:txBody>
      </p:sp>
      <p:sp>
        <p:nvSpPr>
          <p:cNvPr id="17" name="Oval 16"/>
          <p:cNvSpPr/>
          <p:nvPr/>
        </p:nvSpPr>
        <p:spPr>
          <a:xfrm>
            <a:off x="2286000" y="2667000"/>
            <a:ext cx="100013" cy="109538"/>
          </a:xfrm>
          <a:prstGeom prst="ellipse">
            <a:avLst/>
          </a:prstGeom>
          <a:solidFill>
            <a:srgbClr val="FF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847976" y="2590800"/>
            <a:ext cx="100013" cy="109538"/>
          </a:xfrm>
          <a:prstGeom prst="ellipse">
            <a:avLst/>
          </a:prstGeom>
          <a:solidFill>
            <a:srgbClr val="FF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2286000" y="2204721"/>
            <a:ext cx="609600" cy="386079"/>
          </a:xfrm>
          <a:custGeom>
            <a:avLst/>
            <a:gdLst>
              <a:gd name="connsiteX0" fmla="*/ 0 w 295275"/>
              <a:gd name="connsiteY0" fmla="*/ 58737 h 125412"/>
              <a:gd name="connsiteX1" fmla="*/ 147638 w 295275"/>
              <a:gd name="connsiteY1" fmla="*/ 11112 h 125412"/>
              <a:gd name="connsiteX2" fmla="*/ 295275 w 295275"/>
              <a:gd name="connsiteY2" fmla="*/ 125412 h 125412"/>
              <a:gd name="connsiteX0" fmla="*/ 0 w 295275"/>
              <a:gd name="connsiteY0" fmla="*/ 166320 h 232995"/>
              <a:gd name="connsiteX1" fmla="*/ 147638 w 295275"/>
              <a:gd name="connsiteY1" fmla="*/ 11112 h 232995"/>
              <a:gd name="connsiteX2" fmla="*/ 295275 w 295275"/>
              <a:gd name="connsiteY2" fmla="*/ 232995 h 232995"/>
              <a:gd name="connsiteX0" fmla="*/ 0 w 295275"/>
              <a:gd name="connsiteY0" fmla="*/ 244394 h 244394"/>
              <a:gd name="connsiteX1" fmla="*/ 147638 w 295275"/>
              <a:gd name="connsiteY1" fmla="*/ 3216 h 244394"/>
              <a:gd name="connsiteX2" fmla="*/ 295275 w 295275"/>
              <a:gd name="connsiteY2" fmla="*/ 225099 h 244394"/>
              <a:gd name="connsiteX0" fmla="*/ 0 w 295275"/>
              <a:gd name="connsiteY0" fmla="*/ 244394 h 244394"/>
              <a:gd name="connsiteX1" fmla="*/ 147638 w 295275"/>
              <a:gd name="connsiteY1" fmla="*/ 3216 h 244394"/>
              <a:gd name="connsiteX2" fmla="*/ 295275 w 295275"/>
              <a:gd name="connsiteY2" fmla="*/ 225099 h 244394"/>
              <a:gd name="connsiteX0" fmla="*/ 0 w 295275"/>
              <a:gd name="connsiteY0" fmla="*/ 244394 h 244394"/>
              <a:gd name="connsiteX1" fmla="*/ 147638 w 295275"/>
              <a:gd name="connsiteY1" fmla="*/ 3216 h 244394"/>
              <a:gd name="connsiteX2" fmla="*/ 295275 w 295275"/>
              <a:gd name="connsiteY2" fmla="*/ 225099 h 244394"/>
              <a:gd name="connsiteX0" fmla="*/ 0 w 295275"/>
              <a:gd name="connsiteY0" fmla="*/ 244394 h 244394"/>
              <a:gd name="connsiteX1" fmla="*/ 147638 w 295275"/>
              <a:gd name="connsiteY1" fmla="*/ 3216 h 244394"/>
              <a:gd name="connsiteX2" fmla="*/ 295275 w 295275"/>
              <a:gd name="connsiteY2" fmla="*/ 225099 h 244394"/>
              <a:gd name="connsiteX0" fmla="*/ 0 w 295275"/>
              <a:gd name="connsiteY0" fmla="*/ 244394 h 244394"/>
              <a:gd name="connsiteX1" fmla="*/ 147638 w 295275"/>
              <a:gd name="connsiteY1" fmla="*/ 3216 h 244394"/>
              <a:gd name="connsiteX2" fmla="*/ 295275 w 295275"/>
              <a:gd name="connsiteY2" fmla="*/ 225099 h 244394"/>
            </a:gdLst>
            <a:ahLst/>
            <a:cxnLst>
              <a:cxn ang="0">
                <a:pos x="connsiteX0" y="connsiteY0"/>
              </a:cxn>
              <a:cxn ang="0">
                <a:pos x="connsiteX1" y="connsiteY1"/>
              </a:cxn>
              <a:cxn ang="0">
                <a:pos x="connsiteX2" y="connsiteY2"/>
              </a:cxn>
            </a:cxnLst>
            <a:rect l="l" t="t" r="r" b="b"/>
            <a:pathLst>
              <a:path w="295275" h="244394">
                <a:moveTo>
                  <a:pt x="0" y="244394"/>
                </a:moveTo>
                <a:cubicBezTo>
                  <a:pt x="9998" y="157745"/>
                  <a:pt x="98426" y="6432"/>
                  <a:pt x="147638" y="3216"/>
                </a:cubicBezTo>
                <a:cubicBezTo>
                  <a:pt x="196850" y="0"/>
                  <a:pt x="285278" y="131299"/>
                  <a:pt x="295275" y="225099"/>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Oval 32"/>
          <p:cNvSpPr/>
          <p:nvPr/>
        </p:nvSpPr>
        <p:spPr>
          <a:xfrm>
            <a:off x="6148387" y="2938462"/>
            <a:ext cx="100013" cy="109538"/>
          </a:xfrm>
          <a:prstGeom prst="ellipse">
            <a:avLst/>
          </a:prstGeom>
          <a:solidFill>
            <a:srgbClr val="FF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6615112" y="2909887"/>
            <a:ext cx="100013" cy="109538"/>
          </a:xfrm>
          <a:prstGeom prst="ellipse">
            <a:avLst/>
          </a:prstGeom>
          <a:solidFill>
            <a:srgbClr val="FF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6172199" y="2428878"/>
            <a:ext cx="533401" cy="390522"/>
          </a:xfrm>
          <a:custGeom>
            <a:avLst/>
            <a:gdLst>
              <a:gd name="connsiteX0" fmla="*/ 0 w 295275"/>
              <a:gd name="connsiteY0" fmla="*/ 58737 h 125412"/>
              <a:gd name="connsiteX1" fmla="*/ 147638 w 295275"/>
              <a:gd name="connsiteY1" fmla="*/ 11112 h 125412"/>
              <a:gd name="connsiteX2" fmla="*/ 295275 w 295275"/>
              <a:gd name="connsiteY2" fmla="*/ 125412 h 125412"/>
              <a:gd name="connsiteX0" fmla="*/ 0 w 295275"/>
              <a:gd name="connsiteY0" fmla="*/ 166320 h 232995"/>
              <a:gd name="connsiteX1" fmla="*/ 147638 w 295275"/>
              <a:gd name="connsiteY1" fmla="*/ 11112 h 232995"/>
              <a:gd name="connsiteX2" fmla="*/ 295275 w 295275"/>
              <a:gd name="connsiteY2" fmla="*/ 232995 h 232995"/>
              <a:gd name="connsiteX0" fmla="*/ 0 w 295275"/>
              <a:gd name="connsiteY0" fmla="*/ 244394 h 244394"/>
              <a:gd name="connsiteX1" fmla="*/ 147638 w 295275"/>
              <a:gd name="connsiteY1" fmla="*/ 3216 h 244394"/>
              <a:gd name="connsiteX2" fmla="*/ 295275 w 295275"/>
              <a:gd name="connsiteY2" fmla="*/ 225099 h 244394"/>
              <a:gd name="connsiteX0" fmla="*/ 0 w 295275"/>
              <a:gd name="connsiteY0" fmla="*/ 244394 h 244394"/>
              <a:gd name="connsiteX1" fmla="*/ 147638 w 295275"/>
              <a:gd name="connsiteY1" fmla="*/ 3216 h 244394"/>
              <a:gd name="connsiteX2" fmla="*/ 295275 w 295275"/>
              <a:gd name="connsiteY2" fmla="*/ 225099 h 244394"/>
              <a:gd name="connsiteX0" fmla="*/ 0 w 269900"/>
              <a:gd name="connsiteY0" fmla="*/ 242183 h 248212"/>
              <a:gd name="connsiteX1" fmla="*/ 147638 w 269900"/>
              <a:gd name="connsiteY1" fmla="*/ 1005 h 248212"/>
              <a:gd name="connsiteX2" fmla="*/ 269900 w 269900"/>
              <a:gd name="connsiteY2" fmla="*/ 248212 h 248212"/>
              <a:gd name="connsiteX0" fmla="*/ 0 w 269900"/>
              <a:gd name="connsiteY0" fmla="*/ 242183 h 248212"/>
              <a:gd name="connsiteX1" fmla="*/ 147638 w 269900"/>
              <a:gd name="connsiteY1" fmla="*/ 1005 h 248212"/>
              <a:gd name="connsiteX2" fmla="*/ 269900 w 269900"/>
              <a:gd name="connsiteY2" fmla="*/ 248212 h 248212"/>
              <a:gd name="connsiteX0" fmla="*/ 0 w 258366"/>
              <a:gd name="connsiteY0" fmla="*/ 247207 h 247207"/>
              <a:gd name="connsiteX1" fmla="*/ 136104 w 258366"/>
              <a:gd name="connsiteY1" fmla="*/ 0 h 247207"/>
              <a:gd name="connsiteX2" fmla="*/ 258366 w 258366"/>
              <a:gd name="connsiteY2" fmla="*/ 247207 h 247207"/>
            </a:gdLst>
            <a:ahLst/>
            <a:cxnLst>
              <a:cxn ang="0">
                <a:pos x="connsiteX0" y="connsiteY0"/>
              </a:cxn>
              <a:cxn ang="0">
                <a:pos x="connsiteX1" y="connsiteY1"/>
              </a:cxn>
              <a:cxn ang="0">
                <a:pos x="connsiteX2" y="connsiteY2"/>
              </a:cxn>
            </a:cxnLst>
            <a:rect l="l" t="t" r="r" b="b"/>
            <a:pathLst>
              <a:path w="258366" h="247207">
                <a:moveTo>
                  <a:pt x="0" y="247207"/>
                </a:moveTo>
                <a:cubicBezTo>
                  <a:pt x="5383" y="181661"/>
                  <a:pt x="93043" y="0"/>
                  <a:pt x="136104" y="0"/>
                </a:cubicBezTo>
                <a:cubicBezTo>
                  <a:pt x="179165" y="0"/>
                  <a:pt x="255290" y="195613"/>
                  <a:pt x="258366" y="247207"/>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1143000"/>
          </a:xfrm>
        </p:spPr>
        <p:txBody>
          <a:bodyPr/>
          <a:lstStyle/>
          <a:p>
            <a:r>
              <a:rPr lang="en-US">
                <a:latin typeface="Times New Roman" pitchFamily="18" charset="0"/>
                <a:cs typeface="Times New Roman" pitchFamily="18" charset="0"/>
              </a:rPr>
              <a:t>Goals of </a:t>
            </a:r>
            <a:r>
              <a:rPr lang="en-US" dirty="0">
                <a:latin typeface="Times New Roman" pitchFamily="18" charset="0"/>
                <a:cs typeface="Times New Roman" pitchFamily="18" charset="0"/>
              </a:rPr>
              <a:t>the lecture</a:t>
            </a:r>
          </a:p>
        </p:txBody>
      </p:sp>
      <p:sp>
        <p:nvSpPr>
          <p:cNvPr id="3" name="Content Placeholder 2"/>
          <p:cNvSpPr>
            <a:spLocks noGrp="1"/>
          </p:cNvSpPr>
          <p:nvPr>
            <p:ph idx="1"/>
          </p:nvPr>
        </p:nvSpPr>
        <p:spPr>
          <a:xfrm>
            <a:off x="685800" y="2667000"/>
            <a:ext cx="7772400" cy="1981200"/>
          </a:xfrm>
        </p:spPr>
        <p:txBody>
          <a:bodyPr>
            <a:normAutofit/>
          </a:bodyPr>
          <a:lstStyle/>
          <a:p>
            <a:pPr algn="ctr">
              <a:buNone/>
            </a:pPr>
            <a:r>
              <a:rPr lang="en-US" dirty="0">
                <a:latin typeface="Times New Roman" pitchFamily="18" charset="0"/>
                <a:cs typeface="Times New Roman" pitchFamily="18" charset="0"/>
              </a:rPr>
              <a:t>apply the idea of covariance</a:t>
            </a:r>
          </a:p>
          <a:p>
            <a:pPr algn="ctr">
              <a:buNone/>
            </a:pPr>
            <a:endParaRPr lang="en-US" dirty="0">
              <a:latin typeface="Times New Roman" pitchFamily="18" charset="0"/>
              <a:cs typeface="Times New Roman" pitchFamily="18" charset="0"/>
            </a:endParaRPr>
          </a:p>
          <a:p>
            <a:pPr algn="ctr">
              <a:buNone/>
            </a:pPr>
            <a:r>
              <a:rPr lang="en-US" dirty="0">
                <a:latin typeface="Times New Roman" pitchFamily="18" charset="0"/>
                <a:cs typeface="Times New Roman" pitchFamily="18" charset="0"/>
              </a:rPr>
              <a:t>to time series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52400" y="1371600"/>
            <a:ext cx="8763000" cy="4038600"/>
            <a:chOff x="838200" y="1460267"/>
            <a:chExt cx="7086600" cy="2916765"/>
          </a:xfrm>
        </p:grpSpPr>
        <p:pic>
          <p:nvPicPr>
            <p:cNvPr id="4" name="Picture 3"/>
            <p:cNvPicPr>
              <a:picLocks noChangeAspect="1" noChangeArrowheads="1"/>
            </p:cNvPicPr>
            <p:nvPr/>
          </p:nvPicPr>
          <p:blipFill>
            <a:blip r:embed="rId3" cstate="print"/>
            <a:srcRect l="7339" r="7339"/>
            <a:stretch>
              <a:fillRect/>
            </a:stretch>
          </p:blipFill>
          <p:spPr bwMode="auto">
            <a:xfrm>
              <a:off x="838200" y="2065633"/>
              <a:ext cx="7086600" cy="2311399"/>
            </a:xfrm>
            <a:prstGeom prst="rect">
              <a:avLst/>
            </a:prstGeom>
            <a:noFill/>
            <a:ln w="9525">
              <a:noFill/>
              <a:miter lim="800000"/>
              <a:headEnd/>
              <a:tailEnd/>
            </a:ln>
            <a:effectLst/>
          </p:spPr>
        </p:pic>
        <p:sp>
          <p:nvSpPr>
            <p:cNvPr id="5" name="TextBox 4"/>
            <p:cNvSpPr txBox="1"/>
            <p:nvPr/>
          </p:nvSpPr>
          <p:spPr>
            <a:xfrm>
              <a:off x="1702242" y="1460267"/>
              <a:ext cx="914400" cy="377881"/>
            </a:xfrm>
            <a:prstGeom prst="rect">
              <a:avLst/>
            </a:prstGeom>
            <a:noFill/>
          </p:spPr>
          <p:txBody>
            <a:bodyPr wrap="square" rtlCol="0">
              <a:spAutoFit/>
            </a:bodyPr>
            <a:lstStyle/>
            <a:p>
              <a:r>
                <a:rPr lang="en-US" sz="2800" dirty="0">
                  <a:latin typeface="Times New Roman" pitchFamily="18" charset="0"/>
                  <a:cs typeface="Times New Roman" pitchFamily="18" charset="0"/>
                </a:rPr>
                <a:t>1 day</a:t>
              </a:r>
            </a:p>
          </p:txBody>
        </p:sp>
        <p:sp>
          <p:nvSpPr>
            <p:cNvPr id="6" name="TextBox 5"/>
            <p:cNvSpPr txBox="1"/>
            <p:nvPr/>
          </p:nvSpPr>
          <p:spPr>
            <a:xfrm>
              <a:off x="4064442" y="1460267"/>
              <a:ext cx="1066800" cy="377881"/>
            </a:xfrm>
            <a:prstGeom prst="rect">
              <a:avLst/>
            </a:prstGeom>
            <a:noFill/>
          </p:spPr>
          <p:txBody>
            <a:bodyPr wrap="square" rtlCol="0">
              <a:spAutoFit/>
            </a:bodyPr>
            <a:lstStyle/>
            <a:p>
              <a:r>
                <a:rPr lang="en-US" sz="2800" dirty="0">
                  <a:latin typeface="Times New Roman" pitchFamily="18" charset="0"/>
                  <a:cs typeface="Times New Roman" pitchFamily="18" charset="0"/>
                </a:rPr>
                <a:t>3 days</a:t>
              </a:r>
            </a:p>
          </p:txBody>
        </p:sp>
        <p:sp>
          <p:nvSpPr>
            <p:cNvPr id="7" name="TextBox 6"/>
            <p:cNvSpPr txBox="1"/>
            <p:nvPr/>
          </p:nvSpPr>
          <p:spPr>
            <a:xfrm>
              <a:off x="6350442" y="1460267"/>
              <a:ext cx="1143000" cy="377881"/>
            </a:xfrm>
            <a:prstGeom prst="rect">
              <a:avLst/>
            </a:prstGeom>
            <a:noFill/>
          </p:spPr>
          <p:txBody>
            <a:bodyPr wrap="square" rtlCol="0">
              <a:spAutoFit/>
            </a:bodyPr>
            <a:lstStyle/>
            <a:p>
              <a:r>
                <a:rPr lang="en-US" sz="2800" dirty="0">
                  <a:latin typeface="Times New Roman" pitchFamily="18" charset="0"/>
                  <a:cs typeface="Times New Roman" pitchFamily="18" charset="0"/>
                </a:rPr>
                <a:t>30 days</a:t>
              </a:r>
            </a:p>
          </p:txBody>
        </p:sp>
        <p:sp>
          <p:nvSpPr>
            <p:cNvPr id="9" name="Rectangle 8"/>
            <p:cNvSpPr/>
            <p:nvPr/>
          </p:nvSpPr>
          <p:spPr>
            <a:xfrm>
              <a:off x="1219200" y="2067213"/>
              <a:ext cx="7620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0"/>
            <a:ext cx="8229600" cy="3048000"/>
          </a:xfrm>
        </p:spPr>
        <p:txBody>
          <a:bodyPr>
            <a:normAutofit/>
          </a:bodyPr>
          <a:lstStyle/>
          <a:p>
            <a:r>
              <a:rPr lang="en-US" dirty="0">
                <a:latin typeface="Times New Roman" pitchFamily="18" charset="0"/>
                <a:cs typeface="Times New Roman" pitchFamily="18" charset="0"/>
              </a:rPr>
              <a:t>Let’s assume different samples in time series are random variables and calculate their covariance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3" cstate="print"/>
          <a:srcRect l="1134" t="23571" r="21659" b="59593"/>
          <a:stretch>
            <a:fillRect/>
          </a:stretch>
        </p:blipFill>
        <p:spPr bwMode="auto">
          <a:xfrm>
            <a:off x="685800" y="1371600"/>
            <a:ext cx="7784451" cy="11430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29853" t="74079" r="13465" b="7963"/>
          <a:stretch>
            <a:fillRect/>
          </a:stretch>
        </p:blipFill>
        <p:spPr bwMode="auto">
          <a:xfrm>
            <a:off x="762000" y="4343400"/>
            <a:ext cx="6072188" cy="1295400"/>
          </a:xfrm>
          <a:prstGeom prst="rect">
            <a:avLst/>
          </a:prstGeom>
          <a:noFill/>
          <a:ln w="9525">
            <a:noFill/>
            <a:miter lim="800000"/>
            <a:headEnd/>
            <a:tailEnd/>
          </a:ln>
        </p:spPr>
      </p:pic>
      <p:sp>
        <p:nvSpPr>
          <p:cNvPr id="6" name="TextBox 5"/>
          <p:cNvSpPr txBox="1"/>
          <p:nvPr/>
        </p:nvSpPr>
        <p:spPr>
          <a:xfrm>
            <a:off x="457200" y="457200"/>
            <a:ext cx="6324600" cy="523220"/>
          </a:xfrm>
          <a:prstGeom prst="rect">
            <a:avLst/>
          </a:prstGeom>
          <a:noFill/>
        </p:spPr>
        <p:txBody>
          <a:bodyPr wrap="square" rtlCol="0">
            <a:spAutoFit/>
          </a:bodyPr>
          <a:lstStyle/>
          <a:p>
            <a:r>
              <a:rPr lang="en-US" sz="2800" dirty="0">
                <a:latin typeface="Times New Roman" pitchFamily="18" charset="0"/>
                <a:cs typeface="Times New Roman" pitchFamily="18" charset="0"/>
              </a:rPr>
              <a:t>usual formula for the covariance</a:t>
            </a:r>
          </a:p>
        </p:txBody>
      </p:sp>
      <p:sp>
        <p:nvSpPr>
          <p:cNvPr id="7" name="TextBox 6"/>
          <p:cNvSpPr txBox="1"/>
          <p:nvPr/>
        </p:nvSpPr>
        <p:spPr>
          <a:xfrm>
            <a:off x="533400" y="3429000"/>
            <a:ext cx="5943600" cy="523220"/>
          </a:xfrm>
          <a:prstGeom prst="rect">
            <a:avLst/>
          </a:prstGeom>
          <a:noFill/>
        </p:spPr>
        <p:txBody>
          <a:bodyPr wrap="square" rtlCol="0">
            <a:spAutoFit/>
          </a:bodyPr>
          <a:lstStyle/>
          <a:p>
            <a:r>
              <a:rPr lang="en-US" sz="2800" dirty="0">
                <a:latin typeface="Times New Roman" pitchFamily="18" charset="0"/>
                <a:cs typeface="Times New Roman" pitchFamily="18" charset="0"/>
              </a:rPr>
              <a:t>assuming time series has zero mean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a:bodyPr>
          <a:lstStyle/>
          <a:p>
            <a:r>
              <a:rPr lang="en-US" dirty="0">
                <a:latin typeface="Times New Roman" pitchFamily="18" charset="0"/>
                <a:cs typeface="Times New Roman" pitchFamily="18" charset="0"/>
              </a:rPr>
              <a:t>now assume that the time series is stationary</a:t>
            </a:r>
            <a:br>
              <a:rPr lang="en-US" dirty="0">
                <a:latin typeface="Times New Roman" pitchFamily="18" charset="0"/>
                <a:cs typeface="Times New Roman" pitchFamily="18" charset="0"/>
              </a:rPr>
            </a:br>
            <a:br>
              <a:rPr lang="en-US" dirty="0">
                <a:latin typeface="Times New Roman" pitchFamily="18" charset="0"/>
                <a:cs typeface="Times New Roman" pitchFamily="18" charset="0"/>
              </a:rPr>
            </a:br>
            <a:r>
              <a:rPr lang="en-US" sz="3600" dirty="0">
                <a:latin typeface="Times New Roman" pitchFamily="18" charset="0"/>
                <a:cs typeface="Times New Roman" pitchFamily="18" charset="0"/>
              </a:rPr>
              <a:t>(statistical properties don’t vary with time)</a:t>
            </a:r>
            <a:br>
              <a:rPr lang="en-US" dirty="0">
                <a:latin typeface="Times New Roman" pitchFamily="18" charset="0"/>
                <a:cs typeface="Times New Roman" pitchFamily="18" charset="0"/>
              </a:rPr>
            </a:br>
            <a:br>
              <a:rPr lang="en-US" dirty="0">
                <a:latin typeface="Times New Roman" pitchFamily="18" charset="0"/>
                <a:cs typeface="Times New Roman" pitchFamily="18" charset="0"/>
              </a:rPr>
            </a:br>
            <a:r>
              <a:rPr lang="en-US" dirty="0">
                <a:latin typeface="Times New Roman" pitchFamily="18" charset="0"/>
                <a:cs typeface="Times New Roman" pitchFamily="18" charset="0"/>
              </a:rPr>
              <a:t>so that covariance depends only on</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time lag between samples</a:t>
            </a:r>
            <a:br>
              <a:rPr lang="en-US"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a:bodyPr>
          <a:lstStyle/>
          <a:p>
            <a:r>
              <a:rPr lang="en-US" dirty="0">
                <a:latin typeface="Times New Roman" pitchFamily="18" charset="0"/>
                <a:cs typeface="Times New Roman" pitchFamily="18" charset="0"/>
              </a:rPr>
              <a:t>time series of length N</a:t>
            </a:r>
            <a:br>
              <a:rPr lang="en-US" dirty="0">
                <a:latin typeface="Times New Roman" pitchFamily="18" charset="0"/>
                <a:cs typeface="Times New Roman" pitchFamily="18" charset="0"/>
              </a:rPr>
            </a:br>
            <a:br>
              <a:rPr lang="en-US" dirty="0">
                <a:latin typeface="Times New Roman" pitchFamily="18" charset="0"/>
                <a:cs typeface="Times New Roman" pitchFamily="18" charset="0"/>
              </a:rPr>
            </a:br>
            <a:br>
              <a:rPr lang="en-US" dirty="0">
                <a:latin typeface="Times New Roman" pitchFamily="18" charset="0"/>
                <a:cs typeface="Times New Roman" pitchFamily="18" charset="0"/>
              </a:rPr>
            </a:br>
            <a:r>
              <a:rPr lang="en-US" dirty="0">
                <a:latin typeface="Times New Roman" pitchFamily="18" charset="0"/>
                <a:cs typeface="Times New Roman" pitchFamily="18" charset="0"/>
              </a:rPr>
              <a:t>time lag of </a:t>
            </a:r>
            <a:r>
              <a:rPr lang="en-US" dirty="0">
                <a:latin typeface="Cambria Math" pitchFamily="18" charset="0"/>
                <a:ea typeface="Cambria Math" pitchFamily="18" charset="0"/>
                <a:cs typeface="Times New Roman" pitchFamily="18" charset="0"/>
              </a:rPr>
              <a:t>(k-1)</a:t>
            </a:r>
            <a:r>
              <a:rPr lang="el-GR" dirty="0">
                <a:latin typeface="Cambria Math" pitchFamily="18" charset="0"/>
                <a:ea typeface="Cambria Math" pitchFamily="18" charset="0"/>
                <a:cs typeface="Times New Roman" pitchFamily="18" charset="0"/>
              </a:rPr>
              <a:t>Δ</a:t>
            </a:r>
            <a:r>
              <a:rPr lang="en-US" dirty="0">
                <a:latin typeface="Cambria Math" pitchFamily="18" charset="0"/>
                <a:ea typeface="Cambria Math" pitchFamily="18" charset="0"/>
                <a:cs typeface="Times New Roman" pitchFamily="18" charset="0"/>
              </a:rPr>
              <a:t>t</a:t>
            </a:r>
            <a:br>
              <a:rPr lang="en-US"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srcRect l="2709" t="26938" r="84905" b="61277"/>
          <a:stretch>
            <a:fillRect/>
          </a:stretch>
        </p:blipFill>
        <p:spPr bwMode="auto">
          <a:xfrm>
            <a:off x="228600" y="2438400"/>
            <a:ext cx="1796143" cy="1143000"/>
          </a:xfrm>
          <a:prstGeom prst="rect">
            <a:avLst/>
          </a:prstGeom>
          <a:noFill/>
          <a:ln w="9525">
            <a:noFill/>
            <a:miter lim="800000"/>
            <a:headEnd/>
            <a:tailEnd/>
          </a:ln>
        </p:spPr>
      </p:pic>
      <p:pic>
        <p:nvPicPr>
          <p:cNvPr id="5123" name="Picture 3"/>
          <p:cNvPicPr>
            <a:picLocks noChangeAspect="1" noChangeArrowheads="1"/>
          </p:cNvPicPr>
          <p:nvPr/>
        </p:nvPicPr>
        <p:blipFill>
          <a:blip r:embed="rId2" cstate="print"/>
          <a:srcRect l="79222" t="25918" r="3594" b="61837"/>
          <a:stretch>
            <a:fillRect/>
          </a:stretch>
        </p:blipFill>
        <p:spPr bwMode="auto">
          <a:xfrm>
            <a:off x="6096000" y="2362200"/>
            <a:ext cx="2078592" cy="990600"/>
          </a:xfrm>
          <a:prstGeom prst="rect">
            <a:avLst/>
          </a:prstGeom>
          <a:noFill/>
          <a:ln w="9525">
            <a:noFill/>
            <a:miter lim="800000"/>
            <a:headEnd/>
            <a:tailEnd/>
          </a:ln>
        </p:spPr>
      </p:pic>
      <p:pic>
        <p:nvPicPr>
          <p:cNvPr id="5124" name="Picture 4"/>
          <p:cNvPicPr>
            <a:picLocks noChangeAspect="1" noChangeArrowheads="1"/>
          </p:cNvPicPr>
          <p:nvPr/>
        </p:nvPicPr>
        <p:blipFill>
          <a:blip r:embed="rId2" cstate="print"/>
          <a:srcRect l="25978" t="48912" r="41993" b="32585"/>
          <a:stretch>
            <a:fillRect/>
          </a:stretch>
        </p:blipFill>
        <p:spPr bwMode="auto">
          <a:xfrm>
            <a:off x="2438400" y="4114800"/>
            <a:ext cx="4141694" cy="1600200"/>
          </a:xfrm>
          <a:prstGeom prst="rect">
            <a:avLst/>
          </a:prstGeom>
          <a:noFill/>
          <a:ln w="9525">
            <a:noFill/>
            <a:miter lim="800000"/>
            <a:headEnd/>
            <a:tailEnd/>
          </a:ln>
        </p:spPr>
      </p:pic>
      <p:pic>
        <p:nvPicPr>
          <p:cNvPr id="7" name="Picture 4"/>
          <p:cNvPicPr>
            <a:picLocks noChangeAspect="1" noChangeArrowheads="1"/>
          </p:cNvPicPr>
          <p:nvPr/>
        </p:nvPicPr>
        <p:blipFill>
          <a:blip r:embed="rId2" cstate="print"/>
          <a:srcRect l="40121" t="48912" r="41993" b="32585"/>
          <a:stretch>
            <a:fillRect/>
          </a:stretch>
        </p:blipFill>
        <p:spPr bwMode="auto">
          <a:xfrm>
            <a:off x="3810000" y="1981200"/>
            <a:ext cx="2312894" cy="1600200"/>
          </a:xfrm>
          <a:prstGeom prst="rect">
            <a:avLst/>
          </a:prstGeom>
          <a:noFill/>
          <a:ln w="9525">
            <a:noFill/>
            <a:miter lim="800000"/>
            <a:headEnd/>
            <a:tailEnd/>
          </a:ln>
        </p:spPr>
      </p:pic>
      <p:pic>
        <p:nvPicPr>
          <p:cNvPr id="9" name="Picture 3"/>
          <p:cNvPicPr>
            <a:picLocks noChangeAspect="1" noChangeArrowheads="1"/>
          </p:cNvPicPr>
          <p:nvPr/>
        </p:nvPicPr>
        <p:blipFill>
          <a:blip r:embed="rId2" cstate="print"/>
          <a:srcRect l="81742" t="30628" r="3594" b="61837"/>
          <a:stretch>
            <a:fillRect/>
          </a:stretch>
        </p:blipFill>
        <p:spPr bwMode="auto">
          <a:xfrm>
            <a:off x="2133600" y="2743200"/>
            <a:ext cx="1773792" cy="609600"/>
          </a:xfrm>
          <a:prstGeom prst="rect">
            <a:avLst/>
          </a:prstGeom>
          <a:noFill/>
          <a:ln w="9525">
            <a:noFill/>
            <a:miter lim="800000"/>
            <a:headEnd/>
            <a:tailEnd/>
          </a:ln>
        </p:spPr>
      </p:pic>
      <p:sp>
        <p:nvSpPr>
          <p:cNvPr id="10" name="TextBox 9"/>
          <p:cNvSpPr txBox="1"/>
          <p:nvPr/>
        </p:nvSpPr>
        <p:spPr>
          <a:xfrm>
            <a:off x="2743200" y="2333624"/>
            <a:ext cx="609600" cy="461665"/>
          </a:xfrm>
          <a:prstGeom prst="rect">
            <a:avLst/>
          </a:prstGeom>
          <a:noFill/>
        </p:spPr>
        <p:txBody>
          <a:bodyPr wrap="square" rtlCol="0">
            <a:spAutoFit/>
          </a:bodyPr>
          <a:lstStyle/>
          <a:p>
            <a:r>
              <a:rPr lang="en-US" sz="2400" dirty="0">
                <a:latin typeface="Cambria Math" pitchFamily="18" charset="0"/>
                <a:ea typeface="Cambria Math" pitchFamily="18" charset="0"/>
              </a:rPr>
              <a:t>1</a:t>
            </a:r>
          </a:p>
        </p:txBody>
      </p:sp>
      <p:sp>
        <p:nvSpPr>
          <p:cNvPr id="11" name="TextBox 10"/>
          <p:cNvSpPr txBox="1"/>
          <p:nvPr/>
        </p:nvSpPr>
        <p:spPr>
          <a:xfrm>
            <a:off x="457200" y="304800"/>
            <a:ext cx="8229600" cy="1077218"/>
          </a:xfrm>
          <a:prstGeom prst="rect">
            <a:avLst/>
          </a:prstGeom>
          <a:noFill/>
        </p:spPr>
        <p:txBody>
          <a:bodyPr wrap="square" rtlCol="0">
            <a:spAutoFit/>
          </a:bodyPr>
          <a:lstStyle/>
          <a:p>
            <a:pPr algn="ctr"/>
            <a:r>
              <a:rPr lang="en-US" sz="3200" dirty="0">
                <a:latin typeface="Times New Roman" pitchFamily="18" charset="0"/>
                <a:cs typeface="Times New Roman" pitchFamily="18" charset="0"/>
              </a:rPr>
              <a:t>using the same approximation for the sample covariance as before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srcRect l="2709" t="26938" r="84905" b="61277"/>
          <a:stretch>
            <a:fillRect/>
          </a:stretch>
        </p:blipFill>
        <p:spPr bwMode="auto">
          <a:xfrm>
            <a:off x="228600" y="2438400"/>
            <a:ext cx="1796143" cy="1143000"/>
          </a:xfrm>
          <a:prstGeom prst="rect">
            <a:avLst/>
          </a:prstGeom>
          <a:noFill/>
          <a:ln w="9525">
            <a:noFill/>
            <a:miter lim="800000"/>
            <a:headEnd/>
            <a:tailEnd/>
          </a:ln>
        </p:spPr>
      </p:pic>
      <p:pic>
        <p:nvPicPr>
          <p:cNvPr id="5123" name="Picture 3"/>
          <p:cNvPicPr>
            <a:picLocks noChangeAspect="1" noChangeArrowheads="1"/>
          </p:cNvPicPr>
          <p:nvPr/>
        </p:nvPicPr>
        <p:blipFill>
          <a:blip r:embed="rId2" cstate="print"/>
          <a:srcRect l="79222" t="25918" r="3594" b="61837"/>
          <a:stretch>
            <a:fillRect/>
          </a:stretch>
        </p:blipFill>
        <p:spPr bwMode="auto">
          <a:xfrm>
            <a:off x="6096000" y="2362200"/>
            <a:ext cx="2078592" cy="990600"/>
          </a:xfrm>
          <a:prstGeom prst="rect">
            <a:avLst/>
          </a:prstGeom>
          <a:noFill/>
          <a:ln w="9525">
            <a:noFill/>
            <a:miter lim="800000"/>
            <a:headEnd/>
            <a:tailEnd/>
          </a:ln>
        </p:spPr>
      </p:pic>
      <p:pic>
        <p:nvPicPr>
          <p:cNvPr id="5124" name="Picture 4"/>
          <p:cNvPicPr>
            <a:picLocks noChangeAspect="1" noChangeArrowheads="1"/>
          </p:cNvPicPr>
          <p:nvPr/>
        </p:nvPicPr>
        <p:blipFill>
          <a:blip r:embed="rId2" cstate="print"/>
          <a:srcRect l="25978" t="48912" r="41993" b="32585"/>
          <a:stretch>
            <a:fillRect/>
          </a:stretch>
        </p:blipFill>
        <p:spPr bwMode="auto">
          <a:xfrm>
            <a:off x="2438400" y="4114800"/>
            <a:ext cx="4141694" cy="1600200"/>
          </a:xfrm>
          <a:prstGeom prst="rect">
            <a:avLst/>
          </a:prstGeom>
          <a:noFill/>
          <a:ln w="9525">
            <a:noFill/>
            <a:miter lim="800000"/>
            <a:headEnd/>
            <a:tailEnd/>
          </a:ln>
        </p:spPr>
      </p:pic>
      <p:pic>
        <p:nvPicPr>
          <p:cNvPr id="7" name="Picture 4"/>
          <p:cNvPicPr>
            <a:picLocks noChangeAspect="1" noChangeArrowheads="1"/>
          </p:cNvPicPr>
          <p:nvPr/>
        </p:nvPicPr>
        <p:blipFill>
          <a:blip r:embed="rId2" cstate="print"/>
          <a:srcRect l="40121" t="48912" r="41993" b="32585"/>
          <a:stretch>
            <a:fillRect/>
          </a:stretch>
        </p:blipFill>
        <p:spPr bwMode="auto">
          <a:xfrm>
            <a:off x="3810000" y="1981200"/>
            <a:ext cx="2312894" cy="1600200"/>
          </a:xfrm>
          <a:prstGeom prst="rect">
            <a:avLst/>
          </a:prstGeom>
          <a:noFill/>
          <a:ln w="9525">
            <a:noFill/>
            <a:miter lim="800000"/>
            <a:headEnd/>
            <a:tailEnd/>
          </a:ln>
        </p:spPr>
      </p:pic>
      <p:pic>
        <p:nvPicPr>
          <p:cNvPr id="9" name="Picture 3"/>
          <p:cNvPicPr>
            <a:picLocks noChangeAspect="1" noChangeArrowheads="1"/>
          </p:cNvPicPr>
          <p:nvPr/>
        </p:nvPicPr>
        <p:blipFill>
          <a:blip r:embed="rId2" cstate="print"/>
          <a:srcRect l="81742" t="30628" r="3594" b="61837"/>
          <a:stretch>
            <a:fillRect/>
          </a:stretch>
        </p:blipFill>
        <p:spPr bwMode="auto">
          <a:xfrm>
            <a:off x="2133600" y="2743200"/>
            <a:ext cx="1773792" cy="609600"/>
          </a:xfrm>
          <a:prstGeom prst="rect">
            <a:avLst/>
          </a:prstGeom>
          <a:noFill/>
          <a:ln w="9525">
            <a:noFill/>
            <a:miter lim="800000"/>
            <a:headEnd/>
            <a:tailEnd/>
          </a:ln>
        </p:spPr>
      </p:pic>
      <p:sp>
        <p:nvSpPr>
          <p:cNvPr id="10" name="TextBox 9"/>
          <p:cNvSpPr txBox="1"/>
          <p:nvPr/>
        </p:nvSpPr>
        <p:spPr>
          <a:xfrm>
            <a:off x="2743200" y="2333624"/>
            <a:ext cx="609600" cy="461665"/>
          </a:xfrm>
          <a:prstGeom prst="rect">
            <a:avLst/>
          </a:prstGeom>
          <a:noFill/>
        </p:spPr>
        <p:txBody>
          <a:bodyPr wrap="square" rtlCol="0">
            <a:spAutoFit/>
          </a:bodyPr>
          <a:lstStyle/>
          <a:p>
            <a:r>
              <a:rPr lang="en-US" sz="2400" dirty="0">
                <a:latin typeface="Cambria Math" pitchFamily="18" charset="0"/>
                <a:ea typeface="Cambria Math" pitchFamily="18" charset="0"/>
              </a:rPr>
              <a:t>1</a:t>
            </a:r>
          </a:p>
        </p:txBody>
      </p:sp>
      <p:sp>
        <p:nvSpPr>
          <p:cNvPr id="11" name="TextBox 10"/>
          <p:cNvSpPr txBox="1"/>
          <p:nvPr/>
        </p:nvSpPr>
        <p:spPr>
          <a:xfrm>
            <a:off x="457200" y="304800"/>
            <a:ext cx="8229600" cy="1077218"/>
          </a:xfrm>
          <a:prstGeom prst="rect">
            <a:avLst/>
          </a:prstGeom>
          <a:noFill/>
        </p:spPr>
        <p:txBody>
          <a:bodyPr wrap="square" rtlCol="0">
            <a:spAutoFit/>
          </a:bodyPr>
          <a:lstStyle/>
          <a:p>
            <a:pPr algn="ctr"/>
            <a:r>
              <a:rPr lang="en-US" sz="3200" dirty="0">
                <a:latin typeface="Times New Roman" pitchFamily="18" charset="0"/>
                <a:cs typeface="Times New Roman" pitchFamily="18" charset="0"/>
              </a:rPr>
              <a:t>using the same approximation for the sample covariance as before</a:t>
            </a:r>
          </a:p>
        </p:txBody>
      </p:sp>
      <p:sp>
        <p:nvSpPr>
          <p:cNvPr id="12" name="Oval 11"/>
          <p:cNvSpPr/>
          <p:nvPr/>
        </p:nvSpPr>
        <p:spPr>
          <a:xfrm>
            <a:off x="3276600" y="4191000"/>
            <a:ext cx="3810000" cy="1676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096000" y="5780782"/>
            <a:ext cx="3048000" cy="1077218"/>
          </a:xfrm>
          <a:prstGeom prst="rect">
            <a:avLst/>
          </a:prstGeom>
          <a:noFill/>
        </p:spPr>
        <p:txBody>
          <a:bodyPr wrap="square" rtlCol="0">
            <a:spAutoFit/>
          </a:bodyPr>
          <a:lstStyle/>
          <a:p>
            <a:pPr algn="ctr"/>
            <a:r>
              <a:rPr lang="en-US" sz="3200" dirty="0">
                <a:solidFill>
                  <a:srgbClr val="FF0000"/>
                </a:solidFill>
                <a:latin typeface="Times New Roman" pitchFamily="18" charset="0"/>
                <a:cs typeface="Times New Roman" pitchFamily="18" charset="0"/>
              </a:rPr>
              <a:t>autocorrelation</a:t>
            </a:r>
          </a:p>
          <a:p>
            <a:pPr algn="ctr"/>
            <a:r>
              <a:rPr lang="en-US" sz="3200" dirty="0">
                <a:solidFill>
                  <a:srgbClr val="FF0000"/>
                </a:solidFill>
                <a:latin typeface="Times New Roman" pitchFamily="18" charset="0"/>
                <a:cs typeface="Times New Roman" pitchFamily="18" charset="0"/>
              </a:rPr>
              <a:t>at lag </a:t>
            </a:r>
            <a:r>
              <a:rPr lang="en-US" sz="3200" dirty="0">
                <a:solidFill>
                  <a:srgbClr val="FF0000"/>
                </a:solidFill>
                <a:latin typeface="Cambria Math" pitchFamily="18" charset="0"/>
                <a:ea typeface="Cambria Math" pitchFamily="18" charset="0"/>
                <a:cs typeface="Times New Roman" pitchFamily="18" charset="0"/>
              </a:rPr>
              <a:t>(k-1)</a:t>
            </a:r>
            <a:r>
              <a:rPr lang="el-GR" sz="3200" dirty="0">
                <a:solidFill>
                  <a:srgbClr val="FF0000"/>
                </a:solidFill>
                <a:latin typeface="Cambria Math" pitchFamily="18" charset="0"/>
                <a:ea typeface="Cambria Math" pitchFamily="18" charset="0"/>
                <a:cs typeface="Times New Roman" pitchFamily="18" charset="0"/>
              </a:rPr>
              <a:t>Δ</a:t>
            </a:r>
            <a:r>
              <a:rPr lang="en-US" sz="3200" dirty="0">
                <a:solidFill>
                  <a:srgbClr val="FF0000"/>
                </a:solidFill>
                <a:latin typeface="Cambria Math" pitchFamily="18" charset="0"/>
                <a:ea typeface="Cambria Math" pitchFamily="18" charset="0"/>
                <a:cs typeface="Times New Roman" pitchFamily="18" charset="0"/>
              </a:rPr>
              <a:t>t</a:t>
            </a:r>
            <a:r>
              <a:rPr lang="en-US" sz="3200" dirty="0">
                <a:solidFill>
                  <a:srgbClr val="FF0000"/>
                </a:solidFill>
                <a:latin typeface="Times New Roman" pitchFamily="18" charset="0"/>
                <a:cs typeface="Times New Roman" pitchFamily="18" charset="0"/>
              </a:rPr>
              <a:t> </a:t>
            </a:r>
          </a:p>
        </p:txBody>
      </p:sp>
      <p:sp>
        <p:nvSpPr>
          <p:cNvPr id="14" name="Freeform 13"/>
          <p:cNvSpPr/>
          <p:nvPr/>
        </p:nvSpPr>
        <p:spPr>
          <a:xfrm>
            <a:off x="5429250" y="6057900"/>
            <a:ext cx="714375" cy="300038"/>
          </a:xfrm>
          <a:custGeom>
            <a:avLst/>
            <a:gdLst>
              <a:gd name="connsiteX0" fmla="*/ 714375 w 714375"/>
              <a:gd name="connsiteY0" fmla="*/ 300038 h 300038"/>
              <a:gd name="connsiteX1" fmla="*/ 242888 w 714375"/>
              <a:gd name="connsiteY1" fmla="*/ 242888 h 300038"/>
              <a:gd name="connsiteX2" fmla="*/ 0 w 714375"/>
              <a:gd name="connsiteY2" fmla="*/ 0 h 300038"/>
            </a:gdLst>
            <a:ahLst/>
            <a:cxnLst>
              <a:cxn ang="0">
                <a:pos x="connsiteX0" y="connsiteY0"/>
              </a:cxn>
              <a:cxn ang="0">
                <a:pos x="connsiteX1" y="connsiteY1"/>
              </a:cxn>
              <a:cxn ang="0">
                <a:pos x="connsiteX2" y="connsiteY2"/>
              </a:cxn>
            </a:cxnLst>
            <a:rect l="l" t="t" r="r" b="b"/>
            <a:pathLst>
              <a:path w="714375" h="300038">
                <a:moveTo>
                  <a:pt x="714375" y="300038"/>
                </a:moveTo>
                <a:cubicBezTo>
                  <a:pt x="538162" y="296466"/>
                  <a:pt x="361950" y="292894"/>
                  <a:pt x="242888" y="242888"/>
                </a:cubicBezTo>
                <a:cubicBezTo>
                  <a:pt x="123826" y="192882"/>
                  <a:pt x="61913" y="96441"/>
                  <a:pt x="0" y="0"/>
                </a:cubicBezTo>
              </a:path>
            </a:pathLst>
          </a:cu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0504"/>
            <a:ext cx="8229600" cy="1820010"/>
          </a:xfrm>
        </p:spPr>
        <p:txBody>
          <a:bodyPr>
            <a:normAutofit fontScale="90000"/>
          </a:bodyPr>
          <a:lstStyle/>
          <a:p>
            <a:r>
              <a:rPr lang="en-US" dirty="0">
                <a:latin typeface="Times New Roman" pitchFamily="18" charset="0"/>
                <a:cs typeface="Times New Roman" pitchFamily="18" charset="0"/>
              </a:rPr>
              <a:t>autocorrelation</a:t>
            </a:r>
            <a:br>
              <a:rPr lang="en-US" dirty="0">
                <a:latin typeface="Times New Roman" pitchFamily="18" charset="0"/>
                <a:cs typeface="Times New Roman" pitchFamily="18" charset="0"/>
              </a:rPr>
            </a:br>
            <a:br>
              <a:rPr lang="en-US" dirty="0">
                <a:latin typeface="Times New Roman" pitchFamily="18" charset="0"/>
                <a:cs typeface="Times New Roman" pitchFamily="18" charset="0"/>
              </a:rPr>
            </a:br>
            <a:r>
              <a:rPr lang="en-US" dirty="0">
                <a:latin typeface="Times New Roman" pitchFamily="18" charset="0"/>
                <a:cs typeface="Times New Roman" pitchFamily="18" charset="0"/>
              </a:rPr>
              <a:t>MATLAB</a:t>
            </a:r>
          </a:p>
        </p:txBody>
      </p:sp>
      <p:sp>
        <p:nvSpPr>
          <p:cNvPr id="5" name="TextBox 4">
            <a:extLst>
              <a:ext uri="{FF2B5EF4-FFF2-40B4-BE49-F238E27FC236}">
                <a16:creationId xmlns:a16="http://schemas.microsoft.com/office/drawing/2014/main" id="{17333641-1F14-4C36-AFAC-3E00C4A9F036}"/>
              </a:ext>
            </a:extLst>
          </p:cNvPr>
          <p:cNvSpPr txBox="1"/>
          <p:nvPr/>
        </p:nvSpPr>
        <p:spPr>
          <a:xfrm>
            <a:off x="170688" y="3886200"/>
            <a:ext cx="8991600" cy="1200329"/>
          </a:xfrm>
          <a:prstGeom prst="rect">
            <a:avLst/>
          </a:prstGeom>
          <a:noFill/>
        </p:spPr>
        <p:txBody>
          <a:bodyPr wrap="square">
            <a:spAutoFit/>
          </a:bodyPr>
          <a:lstStyle/>
          <a:p>
            <a:r>
              <a:rPr lang="en-US" sz="2400" dirty="0">
                <a:latin typeface="Courier New" panose="02070309020205020404" pitchFamily="49" charset="0"/>
                <a:cs typeface="Courier New" panose="02070309020205020404" pitchFamily="49" charset="0"/>
              </a:rPr>
              <a:t>a = </a:t>
            </a:r>
            <a:r>
              <a:rPr lang="en-US" sz="2400" dirty="0" err="1">
                <a:latin typeface="Courier New" panose="02070309020205020404" pitchFamily="49" charset="0"/>
                <a:cs typeface="Courier New" panose="02070309020205020404" pitchFamily="49" charset="0"/>
              </a:rPr>
              <a:t>eda_cvec</a:t>
            </a:r>
            <a:r>
              <a:rPr lang="en-US" sz="2400" dirty="0">
                <a:latin typeface="Courier New" panose="02070309020205020404" pitchFamily="49" charset="0"/>
                <a:cs typeface="Courier New" panose="02070309020205020404" pitchFamily="49" charset="0"/>
              </a:rPr>
              <a:t>(</a:t>
            </a:r>
          </a:p>
          <a:p>
            <a:r>
              <a:rPr lang="en-US" sz="2400" dirty="0" err="1">
                <a:latin typeface="Courier New" panose="02070309020205020404" pitchFamily="49" charset="0"/>
                <a:cs typeface="Courier New" panose="02070309020205020404" pitchFamily="49" charset="0"/>
              </a:rPr>
              <a:t>np.correlate</a:t>
            </a:r>
            <a:r>
              <a:rPr lang="en-US" sz="2400" dirty="0">
                <a:latin typeface="Courier New" panose="02070309020205020404" pitchFamily="49" charset="0"/>
                <a:cs typeface="Courier New" panose="02070309020205020404" pitchFamily="49" charset="0"/>
              </a:rPr>
              <a:t>(</a:t>
            </a:r>
            <a:r>
              <a:rPr lang="en-US" sz="2400" dirty="0" err="1">
                <a:latin typeface="Courier New" panose="02070309020205020404" pitchFamily="49" charset="0"/>
                <a:cs typeface="Courier New" panose="02070309020205020404" pitchFamily="49" charset="0"/>
              </a:rPr>
              <a:t>d.ravel</a:t>
            </a:r>
            <a:r>
              <a:rPr lang="en-US" sz="2400" dirty="0">
                <a:latin typeface="Courier New" panose="02070309020205020404" pitchFamily="49" charset="0"/>
                <a:cs typeface="Courier New" panose="02070309020205020404" pitchFamily="49" charset="0"/>
              </a:rPr>
              <a:t>(),</a:t>
            </a:r>
            <a:r>
              <a:rPr lang="en-US" sz="2400" dirty="0" err="1">
                <a:latin typeface="Courier New" panose="02070309020205020404" pitchFamily="49" charset="0"/>
                <a:cs typeface="Courier New" panose="02070309020205020404" pitchFamily="49" charset="0"/>
              </a:rPr>
              <a:t>d.ravel</a:t>
            </a:r>
            <a:r>
              <a:rPr lang="en-US" sz="2400" dirty="0">
                <a:latin typeface="Courier New" panose="02070309020205020404" pitchFamily="49" charset="0"/>
                <a:cs typeface="Courier New" panose="02070309020205020404" pitchFamily="49" charset="0"/>
              </a:rPr>
              <a:t>(),mode='full’)</a:t>
            </a:r>
          </a:p>
          <a:p>
            <a:r>
              <a:rPr lang="en-US" sz="2400" dirty="0">
                <a:latin typeface="Courier New" panose="02070309020205020404" pitchFamily="49" charset="0"/>
                <a:cs typeface="Courier New" panose="02070309020205020404" pitchFamily="49" charset="0"/>
              </a:rPr>
              <a:t>    );</a:t>
            </a:r>
          </a:p>
        </p:txBody>
      </p:sp>
      <p:sp>
        <p:nvSpPr>
          <p:cNvPr id="6" name="TextBox 5">
            <a:extLst>
              <a:ext uri="{FF2B5EF4-FFF2-40B4-BE49-F238E27FC236}">
                <a16:creationId xmlns:a16="http://schemas.microsoft.com/office/drawing/2014/main" id="{2F10C233-9EC7-4087-86A9-20B89A9C4607}"/>
              </a:ext>
            </a:extLst>
          </p:cNvPr>
          <p:cNvSpPr txBox="1"/>
          <p:nvPr/>
        </p:nvSpPr>
        <p:spPr>
          <a:xfrm>
            <a:off x="152400" y="2070514"/>
            <a:ext cx="8991600" cy="461665"/>
          </a:xfrm>
          <a:prstGeom prst="rect">
            <a:avLst/>
          </a:prstGeom>
          <a:noFill/>
        </p:spPr>
        <p:txBody>
          <a:bodyPr wrap="square">
            <a:spAutoFit/>
          </a:bodyPr>
          <a:lstStyle/>
          <a:p>
            <a:r>
              <a:rPr lang="en-US" sz="2400" dirty="0">
                <a:latin typeface="Courier New" panose="02070309020205020404" pitchFamily="49" charset="0"/>
                <a:cs typeface="Courier New" panose="02070309020205020404" pitchFamily="49" charset="0"/>
              </a:rPr>
              <a:t>a = </a:t>
            </a:r>
            <a:r>
              <a:rPr lang="en-US" sz="2400" dirty="0" err="1">
                <a:latin typeface="Courier New" panose="02070309020205020404" pitchFamily="49" charset="0"/>
                <a:cs typeface="Courier New" panose="02070309020205020404" pitchFamily="49" charset="0"/>
              </a:rPr>
              <a:t>xcorr</a:t>
            </a:r>
            <a:r>
              <a:rPr lang="en-US" sz="2400" dirty="0">
                <a:latin typeface="Courier New" panose="02070309020205020404" pitchFamily="49" charset="0"/>
                <a:cs typeface="Courier New" panose="02070309020205020404" pitchFamily="49" charset="0"/>
              </a:rPr>
              <a:t>(d);</a:t>
            </a:r>
          </a:p>
        </p:txBody>
      </p:sp>
      <p:sp>
        <p:nvSpPr>
          <p:cNvPr id="10" name="Title 1">
            <a:extLst>
              <a:ext uri="{FF2B5EF4-FFF2-40B4-BE49-F238E27FC236}">
                <a16:creationId xmlns:a16="http://schemas.microsoft.com/office/drawing/2014/main" id="{37183BDB-BA91-447D-B3ED-3126BF6FBA70}"/>
              </a:ext>
            </a:extLst>
          </p:cNvPr>
          <p:cNvSpPr txBox="1">
            <a:spLocks/>
          </p:cNvSpPr>
          <p:nvPr/>
        </p:nvSpPr>
        <p:spPr>
          <a:xfrm>
            <a:off x="469392" y="2675498"/>
            <a:ext cx="8229600" cy="182001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latin typeface="Times New Roman" pitchFamily="18" charset="0"/>
                <a:cs typeface="Times New Roman" pitchFamily="18" charset="0"/>
              </a:rPr>
              <a:t>Python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l="7339" r="7339"/>
          <a:stretch>
            <a:fillRect/>
          </a:stretch>
        </p:blipFill>
        <p:spPr bwMode="auto">
          <a:xfrm>
            <a:off x="0" y="1752600"/>
            <a:ext cx="9158068" cy="3200400"/>
          </a:xfrm>
          <a:prstGeom prst="rect">
            <a:avLst/>
          </a:prstGeom>
          <a:noFill/>
          <a:ln w="9525">
            <a:noFill/>
            <a:miter lim="800000"/>
            <a:headEnd/>
            <a:tailEnd/>
          </a:ln>
          <a:effectLst/>
        </p:spPr>
      </p:pic>
      <p:sp>
        <p:nvSpPr>
          <p:cNvPr id="6" name="TextBox 5"/>
          <p:cNvSpPr txBox="1"/>
          <p:nvPr/>
        </p:nvSpPr>
        <p:spPr>
          <a:xfrm>
            <a:off x="228600" y="228600"/>
            <a:ext cx="7848600" cy="523220"/>
          </a:xfrm>
          <a:prstGeom prst="rect">
            <a:avLst/>
          </a:prstGeom>
          <a:noFill/>
        </p:spPr>
        <p:txBody>
          <a:bodyPr wrap="square" rtlCol="0">
            <a:spAutoFit/>
          </a:bodyPr>
          <a:lstStyle/>
          <a:p>
            <a:r>
              <a:rPr lang="en-US" sz="2800" dirty="0">
                <a:latin typeface="Times New Roman" pitchFamily="18" charset="0"/>
                <a:cs typeface="Times New Roman" pitchFamily="18" charset="0"/>
              </a:rPr>
              <a:t>Autocorrelation on Neuse River Hydrograph</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l="7339" r="7339"/>
          <a:stretch>
            <a:fillRect/>
          </a:stretch>
        </p:blipFill>
        <p:spPr bwMode="auto">
          <a:xfrm>
            <a:off x="0" y="1752600"/>
            <a:ext cx="9158068" cy="3200400"/>
          </a:xfrm>
          <a:prstGeom prst="rect">
            <a:avLst/>
          </a:prstGeom>
          <a:noFill/>
          <a:ln w="9525">
            <a:noFill/>
            <a:miter lim="800000"/>
            <a:headEnd/>
            <a:tailEnd/>
          </a:ln>
          <a:effectLst/>
        </p:spPr>
      </p:pic>
      <p:sp>
        <p:nvSpPr>
          <p:cNvPr id="6" name="TextBox 5"/>
          <p:cNvSpPr txBox="1"/>
          <p:nvPr/>
        </p:nvSpPr>
        <p:spPr>
          <a:xfrm>
            <a:off x="228600" y="228600"/>
            <a:ext cx="7848600" cy="523220"/>
          </a:xfrm>
          <a:prstGeom prst="rect">
            <a:avLst/>
          </a:prstGeom>
          <a:noFill/>
        </p:spPr>
        <p:txBody>
          <a:bodyPr wrap="square" rtlCol="0">
            <a:spAutoFit/>
          </a:bodyPr>
          <a:lstStyle/>
          <a:p>
            <a:r>
              <a:rPr lang="en-US" sz="2800" dirty="0">
                <a:latin typeface="Times New Roman" pitchFamily="18" charset="0"/>
                <a:cs typeface="Times New Roman" pitchFamily="18" charset="0"/>
              </a:rPr>
              <a:t>Autocorrelation on Neuse River Hydrograph</a:t>
            </a:r>
          </a:p>
        </p:txBody>
      </p:sp>
      <p:sp>
        <p:nvSpPr>
          <p:cNvPr id="7" name="Freeform 6"/>
          <p:cNvSpPr/>
          <p:nvPr/>
        </p:nvSpPr>
        <p:spPr>
          <a:xfrm rot="20870082">
            <a:off x="3608307" y="1496035"/>
            <a:ext cx="824294" cy="894339"/>
          </a:xfrm>
          <a:custGeom>
            <a:avLst/>
            <a:gdLst>
              <a:gd name="connsiteX0" fmla="*/ 0 w 1385887"/>
              <a:gd name="connsiteY0" fmla="*/ 585788 h 695325"/>
              <a:gd name="connsiteX1" fmla="*/ 471487 w 1385887"/>
              <a:gd name="connsiteY1" fmla="*/ 400050 h 695325"/>
              <a:gd name="connsiteX2" fmla="*/ 542925 w 1385887"/>
              <a:gd name="connsiteY2" fmla="*/ 628650 h 695325"/>
              <a:gd name="connsiteX3" fmla="*/ 1385887 w 1385887"/>
              <a:gd name="connsiteY3" fmla="*/ 0 h 695325"/>
            </a:gdLst>
            <a:ahLst/>
            <a:cxnLst>
              <a:cxn ang="0">
                <a:pos x="connsiteX0" y="connsiteY0"/>
              </a:cxn>
              <a:cxn ang="0">
                <a:pos x="connsiteX1" y="connsiteY1"/>
              </a:cxn>
              <a:cxn ang="0">
                <a:pos x="connsiteX2" y="connsiteY2"/>
              </a:cxn>
              <a:cxn ang="0">
                <a:pos x="connsiteX3" y="connsiteY3"/>
              </a:cxn>
            </a:cxnLst>
            <a:rect l="l" t="t" r="r" b="b"/>
            <a:pathLst>
              <a:path w="1385887" h="695325">
                <a:moveTo>
                  <a:pt x="0" y="585788"/>
                </a:moveTo>
                <a:cubicBezTo>
                  <a:pt x="190500" y="489347"/>
                  <a:pt x="381000" y="392906"/>
                  <a:pt x="471487" y="400050"/>
                </a:cubicBezTo>
                <a:cubicBezTo>
                  <a:pt x="561974" y="407194"/>
                  <a:pt x="390525" y="695325"/>
                  <a:pt x="542925" y="628650"/>
                </a:cubicBezTo>
                <a:cubicBezTo>
                  <a:pt x="695325" y="561975"/>
                  <a:pt x="1040606" y="280987"/>
                  <a:pt x="1385887" y="0"/>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3048000" y="990600"/>
            <a:ext cx="3657600" cy="523220"/>
          </a:xfrm>
          <a:prstGeom prst="rect">
            <a:avLst/>
          </a:prstGeom>
          <a:noFill/>
        </p:spPr>
        <p:txBody>
          <a:bodyPr wrap="square" rtlCol="0">
            <a:spAutoFit/>
          </a:bodyPr>
          <a:lstStyle/>
          <a:p>
            <a:r>
              <a:rPr lang="en-US" sz="2800" dirty="0">
                <a:solidFill>
                  <a:srgbClr val="FF0000"/>
                </a:solidFill>
                <a:latin typeface="Times New Roman" pitchFamily="18" charset="0"/>
                <a:cs typeface="Times New Roman" pitchFamily="18" charset="0"/>
              </a:rPr>
              <a:t>symmetric about zero</a:t>
            </a:r>
          </a:p>
        </p:txBody>
      </p:sp>
      <p:sp>
        <p:nvSpPr>
          <p:cNvPr id="10" name="TextBox 9"/>
          <p:cNvSpPr txBox="1"/>
          <p:nvPr/>
        </p:nvSpPr>
        <p:spPr>
          <a:xfrm>
            <a:off x="3352800" y="5181600"/>
            <a:ext cx="5181600" cy="1384995"/>
          </a:xfrm>
          <a:prstGeom prst="rect">
            <a:avLst/>
          </a:prstGeom>
          <a:noFill/>
        </p:spPr>
        <p:txBody>
          <a:bodyPr wrap="square" rtlCol="0">
            <a:spAutoFit/>
          </a:bodyPr>
          <a:lstStyle/>
          <a:p>
            <a:r>
              <a:rPr lang="en-US" sz="2800" dirty="0">
                <a:solidFill>
                  <a:srgbClr val="FF0000"/>
                </a:solidFill>
                <a:latin typeface="Times New Roman" pitchFamily="18" charset="0"/>
                <a:cs typeface="Times New Roman" pitchFamily="18" charset="0"/>
              </a:rPr>
              <a:t>a point in a time series correlates equally well with another in the future and another in the past</a:t>
            </a:r>
          </a:p>
        </p:txBody>
      </p:sp>
      <p:sp>
        <p:nvSpPr>
          <p:cNvPr id="11" name="Freeform 10"/>
          <p:cNvSpPr/>
          <p:nvPr/>
        </p:nvSpPr>
        <p:spPr>
          <a:xfrm rot="729918" flipH="1">
            <a:off x="4859112" y="1528987"/>
            <a:ext cx="855756" cy="799861"/>
          </a:xfrm>
          <a:custGeom>
            <a:avLst/>
            <a:gdLst>
              <a:gd name="connsiteX0" fmla="*/ 0 w 1385887"/>
              <a:gd name="connsiteY0" fmla="*/ 585788 h 695325"/>
              <a:gd name="connsiteX1" fmla="*/ 471487 w 1385887"/>
              <a:gd name="connsiteY1" fmla="*/ 400050 h 695325"/>
              <a:gd name="connsiteX2" fmla="*/ 542925 w 1385887"/>
              <a:gd name="connsiteY2" fmla="*/ 628650 h 695325"/>
              <a:gd name="connsiteX3" fmla="*/ 1385887 w 1385887"/>
              <a:gd name="connsiteY3" fmla="*/ 0 h 695325"/>
            </a:gdLst>
            <a:ahLst/>
            <a:cxnLst>
              <a:cxn ang="0">
                <a:pos x="connsiteX0" y="connsiteY0"/>
              </a:cxn>
              <a:cxn ang="0">
                <a:pos x="connsiteX1" y="connsiteY1"/>
              </a:cxn>
              <a:cxn ang="0">
                <a:pos x="connsiteX2" y="connsiteY2"/>
              </a:cxn>
              <a:cxn ang="0">
                <a:pos x="connsiteX3" y="connsiteY3"/>
              </a:cxn>
            </a:cxnLst>
            <a:rect l="l" t="t" r="r" b="b"/>
            <a:pathLst>
              <a:path w="1385887" h="695325">
                <a:moveTo>
                  <a:pt x="0" y="585788"/>
                </a:moveTo>
                <a:cubicBezTo>
                  <a:pt x="190500" y="489347"/>
                  <a:pt x="381000" y="392906"/>
                  <a:pt x="471487" y="400050"/>
                </a:cubicBezTo>
                <a:cubicBezTo>
                  <a:pt x="561974" y="407194"/>
                  <a:pt x="390525" y="695325"/>
                  <a:pt x="542925" y="628650"/>
                </a:cubicBezTo>
                <a:cubicBezTo>
                  <a:pt x="695325" y="561975"/>
                  <a:pt x="1040606" y="280987"/>
                  <a:pt x="1385887" y="0"/>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0"/>
            <a:ext cx="8229600" cy="3048000"/>
          </a:xfrm>
        </p:spPr>
        <p:txBody>
          <a:bodyPr>
            <a:normAutofit/>
          </a:bodyPr>
          <a:lstStyle/>
          <a:p>
            <a:r>
              <a:rPr lang="en-US" dirty="0">
                <a:latin typeface="Times New Roman" pitchFamily="18" charset="0"/>
                <a:cs typeface="Times New Roman" pitchFamily="18" charset="0"/>
              </a:rPr>
              <a:t>Part 1</a:t>
            </a:r>
            <a:br>
              <a:rPr lang="en-US" dirty="0">
                <a:latin typeface="Times New Roman" pitchFamily="18" charset="0"/>
                <a:cs typeface="Times New Roman" pitchFamily="18" charset="0"/>
              </a:rPr>
            </a:br>
            <a:br>
              <a:rPr lang="en-US" dirty="0">
                <a:latin typeface="Times New Roman" pitchFamily="18" charset="0"/>
                <a:cs typeface="Times New Roman" pitchFamily="18" charset="0"/>
              </a:rPr>
            </a:br>
            <a:r>
              <a:rPr lang="en-US" dirty="0">
                <a:latin typeface="Times New Roman" pitchFamily="18" charset="0"/>
                <a:cs typeface="Times New Roman" pitchFamily="18" charset="0"/>
              </a:rPr>
              <a:t>correlations between random variables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l="7339" r="7339"/>
          <a:stretch>
            <a:fillRect/>
          </a:stretch>
        </p:blipFill>
        <p:spPr bwMode="auto">
          <a:xfrm>
            <a:off x="0" y="1752600"/>
            <a:ext cx="9158068" cy="3200400"/>
          </a:xfrm>
          <a:prstGeom prst="rect">
            <a:avLst/>
          </a:prstGeom>
          <a:noFill/>
          <a:ln w="9525">
            <a:noFill/>
            <a:miter lim="800000"/>
            <a:headEnd/>
            <a:tailEnd/>
          </a:ln>
          <a:effectLst/>
        </p:spPr>
      </p:pic>
      <p:sp>
        <p:nvSpPr>
          <p:cNvPr id="6" name="TextBox 5"/>
          <p:cNvSpPr txBox="1"/>
          <p:nvPr/>
        </p:nvSpPr>
        <p:spPr>
          <a:xfrm>
            <a:off x="228600" y="228600"/>
            <a:ext cx="7848600" cy="523220"/>
          </a:xfrm>
          <a:prstGeom prst="rect">
            <a:avLst/>
          </a:prstGeom>
          <a:noFill/>
        </p:spPr>
        <p:txBody>
          <a:bodyPr wrap="square" rtlCol="0">
            <a:spAutoFit/>
          </a:bodyPr>
          <a:lstStyle/>
          <a:p>
            <a:r>
              <a:rPr lang="en-US" sz="2800" dirty="0">
                <a:latin typeface="Times New Roman" pitchFamily="18" charset="0"/>
                <a:cs typeface="Times New Roman" pitchFamily="18" charset="0"/>
              </a:rPr>
              <a:t>Autocorrelation on Neuse River Hydrograph</a:t>
            </a:r>
          </a:p>
        </p:txBody>
      </p:sp>
      <p:sp>
        <p:nvSpPr>
          <p:cNvPr id="7" name="Freeform 6"/>
          <p:cNvSpPr/>
          <p:nvPr/>
        </p:nvSpPr>
        <p:spPr>
          <a:xfrm rot="20870082">
            <a:off x="4705904" y="1433618"/>
            <a:ext cx="1385887" cy="695325"/>
          </a:xfrm>
          <a:custGeom>
            <a:avLst/>
            <a:gdLst>
              <a:gd name="connsiteX0" fmla="*/ 0 w 1385887"/>
              <a:gd name="connsiteY0" fmla="*/ 585788 h 695325"/>
              <a:gd name="connsiteX1" fmla="*/ 471487 w 1385887"/>
              <a:gd name="connsiteY1" fmla="*/ 400050 h 695325"/>
              <a:gd name="connsiteX2" fmla="*/ 542925 w 1385887"/>
              <a:gd name="connsiteY2" fmla="*/ 628650 h 695325"/>
              <a:gd name="connsiteX3" fmla="*/ 1385887 w 1385887"/>
              <a:gd name="connsiteY3" fmla="*/ 0 h 695325"/>
            </a:gdLst>
            <a:ahLst/>
            <a:cxnLst>
              <a:cxn ang="0">
                <a:pos x="connsiteX0" y="connsiteY0"/>
              </a:cxn>
              <a:cxn ang="0">
                <a:pos x="connsiteX1" y="connsiteY1"/>
              </a:cxn>
              <a:cxn ang="0">
                <a:pos x="connsiteX2" y="connsiteY2"/>
              </a:cxn>
              <a:cxn ang="0">
                <a:pos x="connsiteX3" y="connsiteY3"/>
              </a:cxn>
            </a:cxnLst>
            <a:rect l="l" t="t" r="r" b="b"/>
            <a:pathLst>
              <a:path w="1385887" h="695325">
                <a:moveTo>
                  <a:pt x="0" y="585788"/>
                </a:moveTo>
                <a:cubicBezTo>
                  <a:pt x="190500" y="489347"/>
                  <a:pt x="381000" y="392906"/>
                  <a:pt x="471487" y="400050"/>
                </a:cubicBezTo>
                <a:cubicBezTo>
                  <a:pt x="561974" y="407194"/>
                  <a:pt x="390525" y="695325"/>
                  <a:pt x="542925" y="628650"/>
                </a:cubicBezTo>
                <a:cubicBezTo>
                  <a:pt x="695325" y="561975"/>
                  <a:pt x="1040606" y="280987"/>
                  <a:pt x="1385887" y="0"/>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rot="20870082">
            <a:off x="4632708" y="1671812"/>
            <a:ext cx="1631183" cy="2142775"/>
          </a:xfrm>
          <a:custGeom>
            <a:avLst/>
            <a:gdLst>
              <a:gd name="connsiteX0" fmla="*/ 0 w 1385887"/>
              <a:gd name="connsiteY0" fmla="*/ 585788 h 695325"/>
              <a:gd name="connsiteX1" fmla="*/ 471487 w 1385887"/>
              <a:gd name="connsiteY1" fmla="*/ 400050 h 695325"/>
              <a:gd name="connsiteX2" fmla="*/ 542925 w 1385887"/>
              <a:gd name="connsiteY2" fmla="*/ 628650 h 695325"/>
              <a:gd name="connsiteX3" fmla="*/ 1385887 w 1385887"/>
              <a:gd name="connsiteY3" fmla="*/ 0 h 695325"/>
            </a:gdLst>
            <a:ahLst/>
            <a:cxnLst>
              <a:cxn ang="0">
                <a:pos x="connsiteX0" y="connsiteY0"/>
              </a:cxn>
              <a:cxn ang="0">
                <a:pos x="connsiteX1" y="connsiteY1"/>
              </a:cxn>
              <a:cxn ang="0">
                <a:pos x="connsiteX2" y="connsiteY2"/>
              </a:cxn>
              <a:cxn ang="0">
                <a:pos x="connsiteX3" y="connsiteY3"/>
              </a:cxn>
            </a:cxnLst>
            <a:rect l="l" t="t" r="r" b="b"/>
            <a:pathLst>
              <a:path w="1385887" h="695325">
                <a:moveTo>
                  <a:pt x="0" y="585788"/>
                </a:moveTo>
                <a:cubicBezTo>
                  <a:pt x="190500" y="489347"/>
                  <a:pt x="381000" y="392906"/>
                  <a:pt x="471487" y="400050"/>
                </a:cubicBezTo>
                <a:cubicBezTo>
                  <a:pt x="561974" y="407194"/>
                  <a:pt x="390525" y="695325"/>
                  <a:pt x="542925" y="628650"/>
                </a:cubicBezTo>
                <a:cubicBezTo>
                  <a:pt x="695325" y="561975"/>
                  <a:pt x="1040606" y="280987"/>
                  <a:pt x="1385887" y="0"/>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6172200" y="1066800"/>
            <a:ext cx="2667000" cy="523220"/>
          </a:xfrm>
          <a:prstGeom prst="rect">
            <a:avLst/>
          </a:prstGeom>
          <a:noFill/>
        </p:spPr>
        <p:txBody>
          <a:bodyPr wrap="square" rtlCol="0">
            <a:spAutoFit/>
          </a:bodyPr>
          <a:lstStyle/>
          <a:p>
            <a:r>
              <a:rPr lang="en-US" sz="2800" dirty="0">
                <a:solidFill>
                  <a:srgbClr val="FF0000"/>
                </a:solidFill>
                <a:latin typeface="Times New Roman" pitchFamily="18" charset="0"/>
                <a:cs typeface="Times New Roman" pitchFamily="18" charset="0"/>
              </a:rPr>
              <a:t>peak at zero lag</a:t>
            </a:r>
          </a:p>
        </p:txBody>
      </p:sp>
      <p:sp>
        <p:nvSpPr>
          <p:cNvPr id="10" name="TextBox 9"/>
          <p:cNvSpPr txBox="1"/>
          <p:nvPr/>
        </p:nvSpPr>
        <p:spPr>
          <a:xfrm>
            <a:off x="3352800" y="5410200"/>
            <a:ext cx="5181600" cy="954107"/>
          </a:xfrm>
          <a:prstGeom prst="rect">
            <a:avLst/>
          </a:prstGeom>
          <a:noFill/>
        </p:spPr>
        <p:txBody>
          <a:bodyPr wrap="square" rtlCol="0">
            <a:spAutoFit/>
          </a:bodyPr>
          <a:lstStyle/>
          <a:p>
            <a:r>
              <a:rPr lang="en-US" sz="2800" dirty="0">
                <a:solidFill>
                  <a:srgbClr val="FF0000"/>
                </a:solidFill>
                <a:latin typeface="Times New Roman" pitchFamily="18" charset="0"/>
                <a:cs typeface="Times New Roman" pitchFamily="18" charset="0"/>
              </a:rPr>
              <a:t>a point in time series is perfectly correlated with itself</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l="7339" r="7339"/>
          <a:stretch>
            <a:fillRect/>
          </a:stretch>
        </p:blipFill>
        <p:spPr bwMode="auto">
          <a:xfrm>
            <a:off x="0" y="1752600"/>
            <a:ext cx="9158068" cy="3200400"/>
          </a:xfrm>
          <a:prstGeom prst="rect">
            <a:avLst/>
          </a:prstGeom>
          <a:noFill/>
          <a:ln w="9525">
            <a:noFill/>
            <a:miter lim="800000"/>
            <a:headEnd/>
            <a:tailEnd/>
          </a:ln>
          <a:effectLst/>
        </p:spPr>
      </p:pic>
      <p:sp>
        <p:nvSpPr>
          <p:cNvPr id="6" name="TextBox 5"/>
          <p:cNvSpPr txBox="1"/>
          <p:nvPr/>
        </p:nvSpPr>
        <p:spPr>
          <a:xfrm>
            <a:off x="228600" y="228600"/>
            <a:ext cx="7848600" cy="523220"/>
          </a:xfrm>
          <a:prstGeom prst="rect">
            <a:avLst/>
          </a:prstGeom>
          <a:noFill/>
        </p:spPr>
        <p:txBody>
          <a:bodyPr wrap="square" rtlCol="0">
            <a:spAutoFit/>
          </a:bodyPr>
          <a:lstStyle/>
          <a:p>
            <a:r>
              <a:rPr lang="en-US" sz="2800" dirty="0">
                <a:latin typeface="Times New Roman" pitchFamily="18" charset="0"/>
                <a:cs typeface="Times New Roman" pitchFamily="18" charset="0"/>
              </a:rPr>
              <a:t>Autocorrelation on Neuse River Hydrograph</a:t>
            </a:r>
          </a:p>
        </p:txBody>
      </p:sp>
      <p:sp>
        <p:nvSpPr>
          <p:cNvPr id="7" name="Freeform 6"/>
          <p:cNvSpPr/>
          <p:nvPr/>
        </p:nvSpPr>
        <p:spPr>
          <a:xfrm rot="20870082">
            <a:off x="5467903" y="1509819"/>
            <a:ext cx="1385887" cy="695325"/>
          </a:xfrm>
          <a:custGeom>
            <a:avLst/>
            <a:gdLst>
              <a:gd name="connsiteX0" fmla="*/ 0 w 1385887"/>
              <a:gd name="connsiteY0" fmla="*/ 585788 h 695325"/>
              <a:gd name="connsiteX1" fmla="*/ 471487 w 1385887"/>
              <a:gd name="connsiteY1" fmla="*/ 400050 h 695325"/>
              <a:gd name="connsiteX2" fmla="*/ 542925 w 1385887"/>
              <a:gd name="connsiteY2" fmla="*/ 628650 h 695325"/>
              <a:gd name="connsiteX3" fmla="*/ 1385887 w 1385887"/>
              <a:gd name="connsiteY3" fmla="*/ 0 h 695325"/>
            </a:gdLst>
            <a:ahLst/>
            <a:cxnLst>
              <a:cxn ang="0">
                <a:pos x="connsiteX0" y="connsiteY0"/>
              </a:cxn>
              <a:cxn ang="0">
                <a:pos x="connsiteX1" y="connsiteY1"/>
              </a:cxn>
              <a:cxn ang="0">
                <a:pos x="connsiteX2" y="connsiteY2"/>
              </a:cxn>
              <a:cxn ang="0">
                <a:pos x="connsiteX3" y="connsiteY3"/>
              </a:cxn>
            </a:cxnLst>
            <a:rect l="l" t="t" r="r" b="b"/>
            <a:pathLst>
              <a:path w="1385887" h="695325">
                <a:moveTo>
                  <a:pt x="0" y="585788"/>
                </a:moveTo>
                <a:cubicBezTo>
                  <a:pt x="190500" y="489347"/>
                  <a:pt x="381000" y="392906"/>
                  <a:pt x="471487" y="400050"/>
                </a:cubicBezTo>
                <a:cubicBezTo>
                  <a:pt x="561974" y="407194"/>
                  <a:pt x="390525" y="695325"/>
                  <a:pt x="542925" y="628650"/>
                </a:cubicBezTo>
                <a:cubicBezTo>
                  <a:pt x="695325" y="561975"/>
                  <a:pt x="1040606" y="280987"/>
                  <a:pt x="1385887" y="0"/>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6781800" y="762000"/>
            <a:ext cx="2667000" cy="1384995"/>
          </a:xfrm>
          <a:prstGeom prst="rect">
            <a:avLst/>
          </a:prstGeom>
          <a:noFill/>
        </p:spPr>
        <p:txBody>
          <a:bodyPr wrap="square" rtlCol="0">
            <a:spAutoFit/>
          </a:bodyPr>
          <a:lstStyle/>
          <a:p>
            <a:r>
              <a:rPr lang="en-US" sz="2800" dirty="0">
                <a:solidFill>
                  <a:srgbClr val="FF0000"/>
                </a:solidFill>
                <a:latin typeface="Times New Roman" pitchFamily="18" charset="0"/>
                <a:cs typeface="Times New Roman" pitchFamily="18" charset="0"/>
              </a:rPr>
              <a:t>falls off rapidly in the first few days</a:t>
            </a:r>
          </a:p>
        </p:txBody>
      </p:sp>
      <p:sp>
        <p:nvSpPr>
          <p:cNvPr id="10" name="TextBox 9"/>
          <p:cNvSpPr txBox="1"/>
          <p:nvPr/>
        </p:nvSpPr>
        <p:spPr>
          <a:xfrm>
            <a:off x="2743200" y="5410200"/>
            <a:ext cx="5791200" cy="1384995"/>
          </a:xfrm>
          <a:prstGeom prst="rect">
            <a:avLst/>
          </a:prstGeom>
          <a:noFill/>
        </p:spPr>
        <p:txBody>
          <a:bodyPr wrap="square" rtlCol="0">
            <a:spAutoFit/>
          </a:bodyPr>
          <a:lstStyle/>
          <a:p>
            <a:r>
              <a:rPr lang="en-US" sz="2800" dirty="0">
                <a:solidFill>
                  <a:srgbClr val="FF0000"/>
                </a:solidFill>
                <a:latin typeface="Times New Roman" pitchFamily="18" charset="0"/>
                <a:cs typeface="Times New Roman" pitchFamily="18" charset="0"/>
              </a:rPr>
              <a:t>lags of a few days are highly correlated because the river drains the land over the course of a few days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l="7339" r="7339"/>
          <a:stretch>
            <a:fillRect/>
          </a:stretch>
        </p:blipFill>
        <p:spPr bwMode="auto">
          <a:xfrm>
            <a:off x="0" y="1752600"/>
            <a:ext cx="9158068" cy="3200400"/>
          </a:xfrm>
          <a:prstGeom prst="rect">
            <a:avLst/>
          </a:prstGeom>
          <a:noFill/>
          <a:ln w="9525">
            <a:noFill/>
            <a:miter lim="800000"/>
            <a:headEnd/>
            <a:tailEnd/>
          </a:ln>
          <a:effectLst/>
        </p:spPr>
      </p:pic>
      <p:sp>
        <p:nvSpPr>
          <p:cNvPr id="6" name="TextBox 5"/>
          <p:cNvSpPr txBox="1"/>
          <p:nvPr/>
        </p:nvSpPr>
        <p:spPr>
          <a:xfrm>
            <a:off x="228600" y="228600"/>
            <a:ext cx="7848600" cy="523220"/>
          </a:xfrm>
          <a:prstGeom prst="rect">
            <a:avLst/>
          </a:prstGeom>
          <a:noFill/>
        </p:spPr>
        <p:txBody>
          <a:bodyPr wrap="square" rtlCol="0">
            <a:spAutoFit/>
          </a:bodyPr>
          <a:lstStyle/>
          <a:p>
            <a:r>
              <a:rPr lang="en-US" sz="2800" dirty="0">
                <a:latin typeface="Times New Roman" pitchFamily="18" charset="0"/>
                <a:cs typeface="Times New Roman" pitchFamily="18" charset="0"/>
              </a:rPr>
              <a:t>Autocorrelation on Neuse River Hydrograph</a:t>
            </a:r>
          </a:p>
        </p:txBody>
      </p:sp>
      <p:sp>
        <p:nvSpPr>
          <p:cNvPr id="8" name="Freeform 7"/>
          <p:cNvSpPr/>
          <p:nvPr/>
        </p:nvSpPr>
        <p:spPr>
          <a:xfrm rot="20870082">
            <a:off x="4722083" y="1958969"/>
            <a:ext cx="1445350" cy="1970307"/>
          </a:xfrm>
          <a:custGeom>
            <a:avLst/>
            <a:gdLst>
              <a:gd name="connsiteX0" fmla="*/ 0 w 1385887"/>
              <a:gd name="connsiteY0" fmla="*/ 585788 h 695325"/>
              <a:gd name="connsiteX1" fmla="*/ 471487 w 1385887"/>
              <a:gd name="connsiteY1" fmla="*/ 400050 h 695325"/>
              <a:gd name="connsiteX2" fmla="*/ 542925 w 1385887"/>
              <a:gd name="connsiteY2" fmla="*/ 628650 h 695325"/>
              <a:gd name="connsiteX3" fmla="*/ 1385887 w 1385887"/>
              <a:gd name="connsiteY3" fmla="*/ 0 h 695325"/>
              <a:gd name="connsiteX0" fmla="*/ 0 w 1385887"/>
              <a:gd name="connsiteY0" fmla="*/ 585788 h 585788"/>
              <a:gd name="connsiteX1" fmla="*/ 471487 w 1385887"/>
              <a:gd name="connsiteY1" fmla="*/ 400050 h 585788"/>
              <a:gd name="connsiteX2" fmla="*/ 659233 w 1385887"/>
              <a:gd name="connsiteY2" fmla="*/ 507636 h 585788"/>
              <a:gd name="connsiteX3" fmla="*/ 1385887 w 1385887"/>
              <a:gd name="connsiteY3" fmla="*/ 0 h 585788"/>
            </a:gdLst>
            <a:ahLst/>
            <a:cxnLst>
              <a:cxn ang="0">
                <a:pos x="connsiteX0" y="connsiteY0"/>
              </a:cxn>
              <a:cxn ang="0">
                <a:pos x="connsiteX1" y="connsiteY1"/>
              </a:cxn>
              <a:cxn ang="0">
                <a:pos x="connsiteX2" y="connsiteY2"/>
              </a:cxn>
              <a:cxn ang="0">
                <a:pos x="connsiteX3" y="connsiteY3"/>
              </a:cxn>
            </a:cxnLst>
            <a:rect l="l" t="t" r="r" b="b"/>
            <a:pathLst>
              <a:path w="1385887" h="585788">
                <a:moveTo>
                  <a:pt x="0" y="585788"/>
                </a:moveTo>
                <a:cubicBezTo>
                  <a:pt x="190500" y="489347"/>
                  <a:pt x="361615" y="413075"/>
                  <a:pt x="471487" y="400050"/>
                </a:cubicBezTo>
                <a:cubicBezTo>
                  <a:pt x="581359" y="387025"/>
                  <a:pt x="506833" y="574311"/>
                  <a:pt x="659233" y="507636"/>
                </a:cubicBezTo>
                <a:cubicBezTo>
                  <a:pt x="811633" y="440961"/>
                  <a:pt x="1040606" y="280987"/>
                  <a:pt x="1385887" y="0"/>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6172200" y="1066800"/>
            <a:ext cx="2667000" cy="1384995"/>
          </a:xfrm>
          <a:prstGeom prst="rect">
            <a:avLst/>
          </a:prstGeom>
          <a:noFill/>
        </p:spPr>
        <p:txBody>
          <a:bodyPr wrap="square" rtlCol="0">
            <a:spAutoFit/>
          </a:bodyPr>
          <a:lstStyle/>
          <a:p>
            <a:r>
              <a:rPr lang="en-US" sz="2800" dirty="0">
                <a:solidFill>
                  <a:srgbClr val="FF0000"/>
                </a:solidFill>
                <a:latin typeface="Times New Roman" pitchFamily="18" charset="0"/>
                <a:cs typeface="Times New Roman" pitchFamily="18" charset="0"/>
              </a:rPr>
              <a:t>negative correlation at lag of 182 days</a:t>
            </a:r>
          </a:p>
        </p:txBody>
      </p:sp>
      <p:sp>
        <p:nvSpPr>
          <p:cNvPr id="10" name="TextBox 9"/>
          <p:cNvSpPr txBox="1"/>
          <p:nvPr/>
        </p:nvSpPr>
        <p:spPr>
          <a:xfrm>
            <a:off x="3352800" y="5410200"/>
            <a:ext cx="5181600" cy="954107"/>
          </a:xfrm>
          <a:prstGeom prst="rect">
            <a:avLst/>
          </a:prstGeom>
          <a:noFill/>
        </p:spPr>
        <p:txBody>
          <a:bodyPr wrap="square" rtlCol="0">
            <a:spAutoFit/>
          </a:bodyPr>
          <a:lstStyle/>
          <a:p>
            <a:r>
              <a:rPr lang="en-US" sz="2800" dirty="0">
                <a:solidFill>
                  <a:srgbClr val="FF0000"/>
                </a:solidFill>
                <a:latin typeface="Times New Roman" pitchFamily="18" charset="0"/>
                <a:cs typeface="Times New Roman" pitchFamily="18" charset="0"/>
              </a:rPr>
              <a:t>points separated by a half year are negatively correlated</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l="7339" r="7339"/>
          <a:stretch>
            <a:fillRect/>
          </a:stretch>
        </p:blipFill>
        <p:spPr bwMode="auto">
          <a:xfrm>
            <a:off x="0" y="1752600"/>
            <a:ext cx="9158068" cy="3200400"/>
          </a:xfrm>
          <a:prstGeom prst="rect">
            <a:avLst/>
          </a:prstGeom>
          <a:noFill/>
          <a:ln w="9525">
            <a:noFill/>
            <a:miter lim="800000"/>
            <a:headEnd/>
            <a:tailEnd/>
          </a:ln>
          <a:effectLst/>
        </p:spPr>
      </p:pic>
      <p:sp>
        <p:nvSpPr>
          <p:cNvPr id="6" name="TextBox 5"/>
          <p:cNvSpPr txBox="1"/>
          <p:nvPr/>
        </p:nvSpPr>
        <p:spPr>
          <a:xfrm>
            <a:off x="228600" y="228600"/>
            <a:ext cx="7848600" cy="523220"/>
          </a:xfrm>
          <a:prstGeom prst="rect">
            <a:avLst/>
          </a:prstGeom>
          <a:noFill/>
        </p:spPr>
        <p:txBody>
          <a:bodyPr wrap="square" rtlCol="0">
            <a:spAutoFit/>
          </a:bodyPr>
          <a:lstStyle/>
          <a:p>
            <a:r>
              <a:rPr lang="en-US" sz="2800" dirty="0">
                <a:latin typeface="Times New Roman" pitchFamily="18" charset="0"/>
                <a:cs typeface="Times New Roman" pitchFamily="18" charset="0"/>
              </a:rPr>
              <a:t>Autocorrelation on Neuse River Hydrograph</a:t>
            </a:r>
          </a:p>
        </p:txBody>
      </p:sp>
      <p:sp>
        <p:nvSpPr>
          <p:cNvPr id="8" name="Freeform 7"/>
          <p:cNvSpPr/>
          <p:nvPr/>
        </p:nvSpPr>
        <p:spPr>
          <a:xfrm rot="20870082">
            <a:off x="4944352" y="1806568"/>
            <a:ext cx="1445350" cy="1970307"/>
          </a:xfrm>
          <a:custGeom>
            <a:avLst/>
            <a:gdLst>
              <a:gd name="connsiteX0" fmla="*/ 0 w 1385887"/>
              <a:gd name="connsiteY0" fmla="*/ 585788 h 695325"/>
              <a:gd name="connsiteX1" fmla="*/ 471487 w 1385887"/>
              <a:gd name="connsiteY1" fmla="*/ 400050 h 695325"/>
              <a:gd name="connsiteX2" fmla="*/ 542925 w 1385887"/>
              <a:gd name="connsiteY2" fmla="*/ 628650 h 695325"/>
              <a:gd name="connsiteX3" fmla="*/ 1385887 w 1385887"/>
              <a:gd name="connsiteY3" fmla="*/ 0 h 695325"/>
              <a:gd name="connsiteX0" fmla="*/ 0 w 1385887"/>
              <a:gd name="connsiteY0" fmla="*/ 585788 h 585788"/>
              <a:gd name="connsiteX1" fmla="*/ 471487 w 1385887"/>
              <a:gd name="connsiteY1" fmla="*/ 400050 h 585788"/>
              <a:gd name="connsiteX2" fmla="*/ 659233 w 1385887"/>
              <a:gd name="connsiteY2" fmla="*/ 507636 h 585788"/>
              <a:gd name="connsiteX3" fmla="*/ 1385887 w 1385887"/>
              <a:gd name="connsiteY3" fmla="*/ 0 h 585788"/>
            </a:gdLst>
            <a:ahLst/>
            <a:cxnLst>
              <a:cxn ang="0">
                <a:pos x="connsiteX0" y="connsiteY0"/>
              </a:cxn>
              <a:cxn ang="0">
                <a:pos x="connsiteX1" y="connsiteY1"/>
              </a:cxn>
              <a:cxn ang="0">
                <a:pos x="connsiteX2" y="connsiteY2"/>
              </a:cxn>
              <a:cxn ang="0">
                <a:pos x="connsiteX3" y="connsiteY3"/>
              </a:cxn>
            </a:cxnLst>
            <a:rect l="l" t="t" r="r" b="b"/>
            <a:pathLst>
              <a:path w="1385887" h="585788">
                <a:moveTo>
                  <a:pt x="0" y="585788"/>
                </a:moveTo>
                <a:cubicBezTo>
                  <a:pt x="190500" y="489347"/>
                  <a:pt x="361615" y="413075"/>
                  <a:pt x="471487" y="400050"/>
                </a:cubicBezTo>
                <a:cubicBezTo>
                  <a:pt x="581359" y="387025"/>
                  <a:pt x="506833" y="574311"/>
                  <a:pt x="659233" y="507636"/>
                </a:cubicBezTo>
                <a:cubicBezTo>
                  <a:pt x="811633" y="440961"/>
                  <a:pt x="1040606" y="280987"/>
                  <a:pt x="1385887" y="0"/>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6172200" y="1066800"/>
            <a:ext cx="2667000" cy="1384995"/>
          </a:xfrm>
          <a:prstGeom prst="rect">
            <a:avLst/>
          </a:prstGeom>
          <a:noFill/>
        </p:spPr>
        <p:txBody>
          <a:bodyPr wrap="square" rtlCol="0">
            <a:spAutoFit/>
          </a:bodyPr>
          <a:lstStyle/>
          <a:p>
            <a:r>
              <a:rPr lang="en-US" sz="2800" dirty="0">
                <a:solidFill>
                  <a:srgbClr val="FF0000"/>
                </a:solidFill>
                <a:latin typeface="Times New Roman" pitchFamily="18" charset="0"/>
                <a:cs typeface="Times New Roman" pitchFamily="18" charset="0"/>
              </a:rPr>
              <a:t>positive correlation at lag of 360 days</a:t>
            </a:r>
          </a:p>
        </p:txBody>
      </p:sp>
      <p:sp>
        <p:nvSpPr>
          <p:cNvPr id="10" name="TextBox 9"/>
          <p:cNvSpPr txBox="1"/>
          <p:nvPr/>
        </p:nvSpPr>
        <p:spPr>
          <a:xfrm>
            <a:off x="3352800" y="5410200"/>
            <a:ext cx="5181600" cy="954107"/>
          </a:xfrm>
          <a:prstGeom prst="rect">
            <a:avLst/>
          </a:prstGeom>
          <a:noFill/>
        </p:spPr>
        <p:txBody>
          <a:bodyPr wrap="square" rtlCol="0">
            <a:spAutoFit/>
          </a:bodyPr>
          <a:lstStyle/>
          <a:p>
            <a:r>
              <a:rPr lang="en-US" sz="2800" dirty="0">
                <a:solidFill>
                  <a:srgbClr val="FF0000"/>
                </a:solidFill>
                <a:latin typeface="Times New Roman" pitchFamily="18" charset="0"/>
                <a:cs typeface="Times New Roman" pitchFamily="18" charset="0"/>
              </a:rPr>
              <a:t>points separated by a year are positively correlated</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l="7339" r="7339"/>
          <a:stretch>
            <a:fillRect/>
          </a:stretch>
        </p:blipFill>
        <p:spPr bwMode="auto">
          <a:xfrm>
            <a:off x="0" y="1752600"/>
            <a:ext cx="9158068" cy="3200400"/>
          </a:xfrm>
          <a:prstGeom prst="rect">
            <a:avLst/>
          </a:prstGeom>
          <a:noFill/>
          <a:ln w="9525">
            <a:noFill/>
            <a:miter lim="800000"/>
            <a:headEnd/>
            <a:tailEnd/>
          </a:ln>
          <a:effectLst/>
        </p:spPr>
      </p:pic>
      <p:sp>
        <p:nvSpPr>
          <p:cNvPr id="136" name="TextBox 135"/>
          <p:cNvSpPr txBox="1"/>
          <p:nvPr/>
        </p:nvSpPr>
        <p:spPr>
          <a:xfrm>
            <a:off x="1752600" y="1727537"/>
            <a:ext cx="457200" cy="276999"/>
          </a:xfrm>
          <a:prstGeom prst="rect">
            <a:avLst/>
          </a:prstGeom>
          <a:noFill/>
        </p:spPr>
        <p:txBody>
          <a:bodyPr wrap="square" rtlCol="0">
            <a:spAutoFit/>
          </a:bodyPr>
          <a:lstStyle/>
          <a:p>
            <a:r>
              <a:rPr lang="en-US" sz="1200" b="1" dirty="0">
                <a:latin typeface="Times New Roman" pitchFamily="18" charset="0"/>
                <a:cs typeface="Times New Roman" pitchFamily="18" charset="0"/>
              </a:rPr>
              <a:t>A)</a:t>
            </a:r>
          </a:p>
        </p:txBody>
      </p:sp>
      <p:sp>
        <p:nvSpPr>
          <p:cNvPr id="137" name="TextBox 136"/>
          <p:cNvSpPr txBox="1"/>
          <p:nvPr/>
        </p:nvSpPr>
        <p:spPr>
          <a:xfrm>
            <a:off x="1752600" y="2946737"/>
            <a:ext cx="457200" cy="276999"/>
          </a:xfrm>
          <a:prstGeom prst="rect">
            <a:avLst/>
          </a:prstGeom>
          <a:noFill/>
        </p:spPr>
        <p:txBody>
          <a:bodyPr wrap="square" rtlCol="0">
            <a:spAutoFit/>
          </a:bodyPr>
          <a:lstStyle/>
          <a:p>
            <a:r>
              <a:rPr lang="en-US" sz="1200" dirty="0">
                <a:latin typeface="Times New Roman" pitchFamily="18" charset="0"/>
                <a:cs typeface="Times New Roman" pitchFamily="18" charset="0"/>
              </a:rPr>
              <a:t>B)</a:t>
            </a:r>
          </a:p>
        </p:txBody>
      </p:sp>
      <p:sp>
        <p:nvSpPr>
          <p:cNvPr id="6" name="TextBox 5"/>
          <p:cNvSpPr txBox="1"/>
          <p:nvPr/>
        </p:nvSpPr>
        <p:spPr>
          <a:xfrm>
            <a:off x="228600" y="228600"/>
            <a:ext cx="7848600" cy="523220"/>
          </a:xfrm>
          <a:prstGeom prst="rect">
            <a:avLst/>
          </a:prstGeom>
          <a:noFill/>
        </p:spPr>
        <p:txBody>
          <a:bodyPr wrap="square" rtlCol="0">
            <a:spAutoFit/>
          </a:bodyPr>
          <a:lstStyle/>
          <a:p>
            <a:r>
              <a:rPr lang="en-US" sz="2800" dirty="0">
                <a:latin typeface="Times New Roman" pitchFamily="18" charset="0"/>
                <a:cs typeface="Times New Roman" pitchFamily="18" charset="0"/>
              </a:rPr>
              <a:t>Autocorrelation on Neuse River Hydrograph</a:t>
            </a:r>
          </a:p>
        </p:txBody>
      </p:sp>
      <p:sp>
        <p:nvSpPr>
          <p:cNvPr id="8" name="Freeform 7"/>
          <p:cNvSpPr/>
          <p:nvPr/>
        </p:nvSpPr>
        <p:spPr>
          <a:xfrm rot="20870082">
            <a:off x="4963092" y="1806568"/>
            <a:ext cx="979230" cy="1970307"/>
          </a:xfrm>
          <a:custGeom>
            <a:avLst/>
            <a:gdLst>
              <a:gd name="connsiteX0" fmla="*/ 0 w 1385887"/>
              <a:gd name="connsiteY0" fmla="*/ 585788 h 695325"/>
              <a:gd name="connsiteX1" fmla="*/ 471487 w 1385887"/>
              <a:gd name="connsiteY1" fmla="*/ 400050 h 695325"/>
              <a:gd name="connsiteX2" fmla="*/ 542925 w 1385887"/>
              <a:gd name="connsiteY2" fmla="*/ 628650 h 695325"/>
              <a:gd name="connsiteX3" fmla="*/ 1385887 w 1385887"/>
              <a:gd name="connsiteY3" fmla="*/ 0 h 695325"/>
              <a:gd name="connsiteX0" fmla="*/ 0 w 1385887"/>
              <a:gd name="connsiteY0" fmla="*/ 585788 h 585788"/>
              <a:gd name="connsiteX1" fmla="*/ 471487 w 1385887"/>
              <a:gd name="connsiteY1" fmla="*/ 400050 h 585788"/>
              <a:gd name="connsiteX2" fmla="*/ 659233 w 1385887"/>
              <a:gd name="connsiteY2" fmla="*/ 507636 h 585788"/>
              <a:gd name="connsiteX3" fmla="*/ 1385887 w 1385887"/>
              <a:gd name="connsiteY3" fmla="*/ 0 h 585788"/>
            </a:gdLst>
            <a:ahLst/>
            <a:cxnLst>
              <a:cxn ang="0">
                <a:pos x="connsiteX0" y="connsiteY0"/>
              </a:cxn>
              <a:cxn ang="0">
                <a:pos x="connsiteX1" y="connsiteY1"/>
              </a:cxn>
              <a:cxn ang="0">
                <a:pos x="connsiteX2" y="connsiteY2"/>
              </a:cxn>
              <a:cxn ang="0">
                <a:pos x="connsiteX3" y="connsiteY3"/>
              </a:cxn>
            </a:cxnLst>
            <a:rect l="l" t="t" r="r" b="b"/>
            <a:pathLst>
              <a:path w="1385887" h="585788">
                <a:moveTo>
                  <a:pt x="0" y="585788"/>
                </a:moveTo>
                <a:cubicBezTo>
                  <a:pt x="190500" y="489347"/>
                  <a:pt x="361615" y="413075"/>
                  <a:pt x="471487" y="400050"/>
                </a:cubicBezTo>
                <a:cubicBezTo>
                  <a:pt x="581359" y="387025"/>
                  <a:pt x="506833" y="574311"/>
                  <a:pt x="659233" y="507636"/>
                </a:cubicBezTo>
                <a:cubicBezTo>
                  <a:pt x="811633" y="440961"/>
                  <a:pt x="1040606" y="280987"/>
                  <a:pt x="1385887" y="0"/>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5181600" y="1066800"/>
            <a:ext cx="2667000" cy="523220"/>
          </a:xfrm>
          <a:prstGeom prst="rect">
            <a:avLst/>
          </a:prstGeom>
          <a:noFill/>
        </p:spPr>
        <p:txBody>
          <a:bodyPr wrap="square" rtlCol="0">
            <a:spAutoFit/>
          </a:bodyPr>
          <a:lstStyle/>
          <a:p>
            <a:r>
              <a:rPr lang="en-US" sz="2800" dirty="0">
                <a:solidFill>
                  <a:srgbClr val="FF0000"/>
                </a:solidFill>
                <a:latin typeface="Times New Roman" pitchFamily="18" charset="0"/>
                <a:cs typeface="Times New Roman" pitchFamily="18" charset="0"/>
              </a:rPr>
              <a:t>repeating pattern</a:t>
            </a:r>
          </a:p>
        </p:txBody>
      </p:sp>
      <p:sp>
        <p:nvSpPr>
          <p:cNvPr id="10" name="TextBox 9"/>
          <p:cNvSpPr txBox="1"/>
          <p:nvPr/>
        </p:nvSpPr>
        <p:spPr>
          <a:xfrm>
            <a:off x="3352800" y="5410200"/>
            <a:ext cx="5181600" cy="954107"/>
          </a:xfrm>
          <a:prstGeom prst="rect">
            <a:avLst/>
          </a:prstGeom>
          <a:noFill/>
        </p:spPr>
        <p:txBody>
          <a:bodyPr wrap="square" rtlCol="0">
            <a:spAutoFit/>
          </a:bodyPr>
          <a:lstStyle/>
          <a:p>
            <a:r>
              <a:rPr lang="en-US" sz="2800" dirty="0">
                <a:solidFill>
                  <a:srgbClr val="FF0000"/>
                </a:solidFill>
                <a:latin typeface="Times New Roman" pitchFamily="18" charset="0"/>
                <a:cs typeface="Times New Roman" pitchFamily="18" charset="0"/>
              </a:rPr>
              <a:t>the pattern of rainfall approximately repeats annually</a:t>
            </a:r>
          </a:p>
        </p:txBody>
      </p:sp>
      <p:sp>
        <p:nvSpPr>
          <p:cNvPr id="14" name="Freeform 13"/>
          <p:cNvSpPr/>
          <p:nvPr/>
        </p:nvSpPr>
        <p:spPr>
          <a:xfrm rot="20870082">
            <a:off x="5378210" y="1833656"/>
            <a:ext cx="979230" cy="1970307"/>
          </a:xfrm>
          <a:custGeom>
            <a:avLst/>
            <a:gdLst>
              <a:gd name="connsiteX0" fmla="*/ 0 w 1385887"/>
              <a:gd name="connsiteY0" fmla="*/ 585788 h 695325"/>
              <a:gd name="connsiteX1" fmla="*/ 471487 w 1385887"/>
              <a:gd name="connsiteY1" fmla="*/ 400050 h 695325"/>
              <a:gd name="connsiteX2" fmla="*/ 542925 w 1385887"/>
              <a:gd name="connsiteY2" fmla="*/ 628650 h 695325"/>
              <a:gd name="connsiteX3" fmla="*/ 1385887 w 1385887"/>
              <a:gd name="connsiteY3" fmla="*/ 0 h 695325"/>
              <a:gd name="connsiteX0" fmla="*/ 0 w 1385887"/>
              <a:gd name="connsiteY0" fmla="*/ 585788 h 585788"/>
              <a:gd name="connsiteX1" fmla="*/ 471487 w 1385887"/>
              <a:gd name="connsiteY1" fmla="*/ 400050 h 585788"/>
              <a:gd name="connsiteX2" fmla="*/ 659233 w 1385887"/>
              <a:gd name="connsiteY2" fmla="*/ 507636 h 585788"/>
              <a:gd name="connsiteX3" fmla="*/ 1385887 w 1385887"/>
              <a:gd name="connsiteY3" fmla="*/ 0 h 585788"/>
            </a:gdLst>
            <a:ahLst/>
            <a:cxnLst>
              <a:cxn ang="0">
                <a:pos x="connsiteX0" y="connsiteY0"/>
              </a:cxn>
              <a:cxn ang="0">
                <a:pos x="connsiteX1" y="connsiteY1"/>
              </a:cxn>
              <a:cxn ang="0">
                <a:pos x="connsiteX2" y="connsiteY2"/>
              </a:cxn>
              <a:cxn ang="0">
                <a:pos x="connsiteX3" y="connsiteY3"/>
              </a:cxn>
            </a:cxnLst>
            <a:rect l="l" t="t" r="r" b="b"/>
            <a:pathLst>
              <a:path w="1385887" h="585788">
                <a:moveTo>
                  <a:pt x="0" y="585788"/>
                </a:moveTo>
                <a:cubicBezTo>
                  <a:pt x="190500" y="489347"/>
                  <a:pt x="361615" y="413075"/>
                  <a:pt x="471487" y="400050"/>
                </a:cubicBezTo>
                <a:cubicBezTo>
                  <a:pt x="581359" y="387025"/>
                  <a:pt x="506833" y="574311"/>
                  <a:pt x="659233" y="507636"/>
                </a:cubicBezTo>
                <a:cubicBezTo>
                  <a:pt x="811633" y="440961"/>
                  <a:pt x="1040606" y="280987"/>
                  <a:pt x="1385887" y="0"/>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rot="20870082">
            <a:off x="5829800" y="1833656"/>
            <a:ext cx="979230" cy="1970307"/>
          </a:xfrm>
          <a:custGeom>
            <a:avLst/>
            <a:gdLst>
              <a:gd name="connsiteX0" fmla="*/ 0 w 1385887"/>
              <a:gd name="connsiteY0" fmla="*/ 585788 h 695325"/>
              <a:gd name="connsiteX1" fmla="*/ 471487 w 1385887"/>
              <a:gd name="connsiteY1" fmla="*/ 400050 h 695325"/>
              <a:gd name="connsiteX2" fmla="*/ 542925 w 1385887"/>
              <a:gd name="connsiteY2" fmla="*/ 628650 h 695325"/>
              <a:gd name="connsiteX3" fmla="*/ 1385887 w 1385887"/>
              <a:gd name="connsiteY3" fmla="*/ 0 h 695325"/>
              <a:gd name="connsiteX0" fmla="*/ 0 w 1385887"/>
              <a:gd name="connsiteY0" fmla="*/ 585788 h 585788"/>
              <a:gd name="connsiteX1" fmla="*/ 471487 w 1385887"/>
              <a:gd name="connsiteY1" fmla="*/ 400050 h 585788"/>
              <a:gd name="connsiteX2" fmla="*/ 659233 w 1385887"/>
              <a:gd name="connsiteY2" fmla="*/ 507636 h 585788"/>
              <a:gd name="connsiteX3" fmla="*/ 1385887 w 1385887"/>
              <a:gd name="connsiteY3" fmla="*/ 0 h 585788"/>
            </a:gdLst>
            <a:ahLst/>
            <a:cxnLst>
              <a:cxn ang="0">
                <a:pos x="connsiteX0" y="connsiteY0"/>
              </a:cxn>
              <a:cxn ang="0">
                <a:pos x="connsiteX1" y="connsiteY1"/>
              </a:cxn>
              <a:cxn ang="0">
                <a:pos x="connsiteX2" y="connsiteY2"/>
              </a:cxn>
              <a:cxn ang="0">
                <a:pos x="connsiteX3" y="connsiteY3"/>
              </a:cxn>
            </a:cxnLst>
            <a:rect l="l" t="t" r="r" b="b"/>
            <a:pathLst>
              <a:path w="1385887" h="585788">
                <a:moveTo>
                  <a:pt x="0" y="585788"/>
                </a:moveTo>
                <a:cubicBezTo>
                  <a:pt x="190500" y="489347"/>
                  <a:pt x="361615" y="413075"/>
                  <a:pt x="471487" y="400050"/>
                </a:cubicBezTo>
                <a:cubicBezTo>
                  <a:pt x="581359" y="387025"/>
                  <a:pt x="506833" y="574311"/>
                  <a:pt x="659233" y="507636"/>
                </a:cubicBezTo>
                <a:cubicBezTo>
                  <a:pt x="811633" y="440961"/>
                  <a:pt x="1040606" y="280987"/>
                  <a:pt x="1385887" y="0"/>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rot="20870082">
            <a:off x="6239376" y="1833656"/>
            <a:ext cx="979230" cy="1970307"/>
          </a:xfrm>
          <a:custGeom>
            <a:avLst/>
            <a:gdLst>
              <a:gd name="connsiteX0" fmla="*/ 0 w 1385887"/>
              <a:gd name="connsiteY0" fmla="*/ 585788 h 695325"/>
              <a:gd name="connsiteX1" fmla="*/ 471487 w 1385887"/>
              <a:gd name="connsiteY1" fmla="*/ 400050 h 695325"/>
              <a:gd name="connsiteX2" fmla="*/ 542925 w 1385887"/>
              <a:gd name="connsiteY2" fmla="*/ 628650 h 695325"/>
              <a:gd name="connsiteX3" fmla="*/ 1385887 w 1385887"/>
              <a:gd name="connsiteY3" fmla="*/ 0 h 695325"/>
              <a:gd name="connsiteX0" fmla="*/ 0 w 1385887"/>
              <a:gd name="connsiteY0" fmla="*/ 585788 h 585788"/>
              <a:gd name="connsiteX1" fmla="*/ 471487 w 1385887"/>
              <a:gd name="connsiteY1" fmla="*/ 400050 h 585788"/>
              <a:gd name="connsiteX2" fmla="*/ 659233 w 1385887"/>
              <a:gd name="connsiteY2" fmla="*/ 507636 h 585788"/>
              <a:gd name="connsiteX3" fmla="*/ 1385887 w 1385887"/>
              <a:gd name="connsiteY3" fmla="*/ 0 h 585788"/>
            </a:gdLst>
            <a:ahLst/>
            <a:cxnLst>
              <a:cxn ang="0">
                <a:pos x="connsiteX0" y="connsiteY0"/>
              </a:cxn>
              <a:cxn ang="0">
                <a:pos x="connsiteX1" y="connsiteY1"/>
              </a:cxn>
              <a:cxn ang="0">
                <a:pos x="connsiteX2" y="connsiteY2"/>
              </a:cxn>
              <a:cxn ang="0">
                <a:pos x="connsiteX3" y="connsiteY3"/>
              </a:cxn>
            </a:cxnLst>
            <a:rect l="l" t="t" r="r" b="b"/>
            <a:pathLst>
              <a:path w="1385887" h="585788">
                <a:moveTo>
                  <a:pt x="0" y="585788"/>
                </a:moveTo>
                <a:cubicBezTo>
                  <a:pt x="190500" y="489347"/>
                  <a:pt x="361615" y="413075"/>
                  <a:pt x="471487" y="400050"/>
                </a:cubicBezTo>
                <a:cubicBezTo>
                  <a:pt x="581359" y="387025"/>
                  <a:pt x="506833" y="574311"/>
                  <a:pt x="659233" y="507636"/>
                </a:cubicBezTo>
                <a:cubicBezTo>
                  <a:pt x="811633" y="440961"/>
                  <a:pt x="1040606" y="280987"/>
                  <a:pt x="1385887" y="0"/>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Times New Roman" pitchFamily="18" charset="0"/>
                <a:cs typeface="Times New Roman" pitchFamily="18" charset="0"/>
              </a:rPr>
              <a:t>autocorrelation similar to convolution</a:t>
            </a:r>
          </a:p>
        </p:txBody>
      </p:sp>
      <p:pic>
        <p:nvPicPr>
          <p:cNvPr id="7170" name="Picture 2"/>
          <p:cNvPicPr>
            <a:picLocks noGrp="1" noChangeAspect="1" noChangeArrowheads="1"/>
          </p:cNvPicPr>
          <p:nvPr>
            <p:ph idx="1"/>
          </p:nvPr>
        </p:nvPicPr>
        <p:blipFill>
          <a:blip r:embed="rId3" cstate="print"/>
          <a:srcRect l="7318" t="30305" r="16547" b="30972"/>
          <a:stretch>
            <a:fillRect/>
          </a:stretch>
        </p:blipFill>
        <p:spPr bwMode="auto">
          <a:xfrm>
            <a:off x="228600" y="2438400"/>
            <a:ext cx="8746435" cy="304800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Times New Roman" pitchFamily="18" charset="0"/>
                <a:cs typeface="Times New Roman" pitchFamily="18" charset="0"/>
              </a:rPr>
              <a:t>autocorrelation similar to convolution</a:t>
            </a:r>
          </a:p>
        </p:txBody>
      </p:sp>
      <p:pic>
        <p:nvPicPr>
          <p:cNvPr id="7170" name="Picture 2"/>
          <p:cNvPicPr>
            <a:picLocks noGrp="1" noChangeAspect="1" noChangeArrowheads="1"/>
          </p:cNvPicPr>
          <p:nvPr>
            <p:ph idx="1"/>
          </p:nvPr>
        </p:nvPicPr>
        <p:blipFill>
          <a:blip r:embed="rId3" cstate="print"/>
          <a:srcRect l="7318" t="30305" r="16547" b="30972"/>
          <a:stretch>
            <a:fillRect/>
          </a:stretch>
        </p:blipFill>
        <p:spPr bwMode="auto">
          <a:xfrm>
            <a:off x="228600" y="2438400"/>
            <a:ext cx="8746435" cy="3048000"/>
          </a:xfrm>
          <a:prstGeom prst="rect">
            <a:avLst/>
          </a:prstGeom>
          <a:noFill/>
          <a:ln w="9525">
            <a:noFill/>
            <a:miter lim="800000"/>
            <a:headEnd/>
            <a:tailEnd/>
          </a:ln>
        </p:spPr>
      </p:pic>
      <p:cxnSp>
        <p:nvCxnSpPr>
          <p:cNvPr id="5" name="Straight Arrow Connector 4"/>
          <p:cNvCxnSpPr/>
          <p:nvPr/>
        </p:nvCxnSpPr>
        <p:spPr>
          <a:xfrm rot="16200000" flipV="1">
            <a:off x="2943845" y="4709491"/>
            <a:ext cx="304800" cy="29818"/>
          </a:xfrm>
          <a:prstGeom prst="straightConnector1">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16200000" flipV="1">
            <a:off x="2681909" y="3795091"/>
            <a:ext cx="304800" cy="29818"/>
          </a:xfrm>
          <a:prstGeom prst="straightConnector1">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6200000" flipV="1">
            <a:off x="6949109" y="3795091"/>
            <a:ext cx="304800" cy="29818"/>
          </a:xfrm>
          <a:prstGeom prst="straightConnector1">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6200000" flipV="1">
            <a:off x="7711109" y="4709491"/>
            <a:ext cx="304800" cy="29818"/>
          </a:xfrm>
          <a:prstGeom prst="straightConnector1">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876800" y="5943600"/>
            <a:ext cx="4038600" cy="523220"/>
          </a:xfrm>
          <a:prstGeom prst="rect">
            <a:avLst/>
          </a:prstGeom>
          <a:noFill/>
        </p:spPr>
        <p:txBody>
          <a:bodyPr wrap="square" rtlCol="0">
            <a:spAutoFit/>
          </a:bodyPr>
          <a:lstStyle/>
          <a:p>
            <a:r>
              <a:rPr lang="en-US" sz="2800" dirty="0">
                <a:solidFill>
                  <a:srgbClr val="FF0000"/>
                </a:solidFill>
                <a:latin typeface="Times New Roman" pitchFamily="18" charset="0"/>
                <a:cs typeface="Times New Roman" pitchFamily="18" charset="0"/>
              </a:rPr>
              <a:t>note difference in sign</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44762"/>
          </a:xfrm>
        </p:spPr>
        <p:txBody>
          <a:bodyPr>
            <a:normAutofit fontScale="90000"/>
          </a:bodyPr>
          <a:lstStyle/>
          <a:p>
            <a:r>
              <a:rPr lang="en-US" dirty="0">
                <a:latin typeface="Times New Roman" pitchFamily="18" charset="0"/>
                <a:cs typeface="Times New Roman" pitchFamily="18" charset="0"/>
              </a:rPr>
              <a:t>Important Relation #1</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autocorrelation is the convolution of a time series with its time-reversed self</a:t>
            </a:r>
          </a:p>
        </p:txBody>
      </p:sp>
      <p:pic>
        <p:nvPicPr>
          <p:cNvPr id="4" name="Picture 2"/>
          <p:cNvPicPr>
            <a:picLocks noGrp="1" noChangeAspect="1" noChangeArrowheads="1"/>
          </p:cNvPicPr>
          <p:nvPr>
            <p:ph idx="1"/>
          </p:nvPr>
        </p:nvPicPr>
        <p:blipFill>
          <a:blip r:embed="rId3" cstate="print"/>
          <a:srcRect l="2246" t="30305" r="75296" b="52859"/>
          <a:stretch>
            <a:fillRect/>
          </a:stretch>
        </p:blipFill>
        <p:spPr bwMode="auto">
          <a:xfrm>
            <a:off x="1295400" y="4057650"/>
            <a:ext cx="3352768" cy="16764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78605" t="30305" r="3428" b="52859"/>
          <a:stretch>
            <a:fillRect/>
          </a:stretch>
        </p:blipFill>
        <p:spPr bwMode="auto">
          <a:xfrm>
            <a:off x="4648200" y="3981450"/>
            <a:ext cx="2895600" cy="1809750"/>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3" cstate="print"/>
          <a:srcRect l="2246" t="30305" r="75296" b="52859"/>
          <a:stretch>
            <a:fillRect/>
          </a:stretch>
        </p:blipFill>
        <p:spPr bwMode="auto">
          <a:xfrm>
            <a:off x="533400" y="381000"/>
            <a:ext cx="2895600" cy="14478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50532" t="30305" r="21395" b="52859"/>
          <a:stretch>
            <a:fillRect/>
          </a:stretch>
        </p:blipFill>
        <p:spPr bwMode="auto">
          <a:xfrm>
            <a:off x="1295400" y="2895600"/>
            <a:ext cx="3810000" cy="1524000"/>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l="24634" t="30305" r="49047" b="52859"/>
          <a:stretch>
            <a:fillRect/>
          </a:stretch>
        </p:blipFill>
        <p:spPr bwMode="auto">
          <a:xfrm>
            <a:off x="1295400" y="1447800"/>
            <a:ext cx="3429000" cy="1463040"/>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l="78605" t="30305" r="3428" b="52859"/>
          <a:stretch>
            <a:fillRect/>
          </a:stretch>
        </p:blipFill>
        <p:spPr bwMode="auto">
          <a:xfrm>
            <a:off x="1371600" y="4267200"/>
            <a:ext cx="2560320" cy="1600200"/>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3" cstate="print"/>
          <a:srcRect l="2246" t="30305" r="75296" b="52859"/>
          <a:stretch>
            <a:fillRect/>
          </a:stretch>
        </p:blipFill>
        <p:spPr bwMode="auto">
          <a:xfrm>
            <a:off x="533400" y="381000"/>
            <a:ext cx="2895600" cy="14478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50532" t="30305" r="21395" b="52859"/>
          <a:stretch>
            <a:fillRect/>
          </a:stretch>
        </p:blipFill>
        <p:spPr bwMode="auto">
          <a:xfrm>
            <a:off x="1295400" y="2895600"/>
            <a:ext cx="3810000" cy="1524000"/>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l="24634" t="30305" r="49047" b="52859"/>
          <a:stretch>
            <a:fillRect/>
          </a:stretch>
        </p:blipFill>
        <p:spPr bwMode="auto">
          <a:xfrm>
            <a:off x="1295400" y="1447800"/>
            <a:ext cx="3429000" cy="1463040"/>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l="78605" t="30305" r="3428" b="52859"/>
          <a:stretch>
            <a:fillRect/>
          </a:stretch>
        </p:blipFill>
        <p:spPr bwMode="auto">
          <a:xfrm>
            <a:off x="1371600" y="4267200"/>
            <a:ext cx="2560320" cy="1600200"/>
          </a:xfrm>
          <a:prstGeom prst="rect">
            <a:avLst/>
          </a:prstGeom>
          <a:noFill/>
          <a:ln w="9525">
            <a:noFill/>
            <a:miter lim="800000"/>
            <a:headEnd/>
            <a:tailEnd/>
          </a:ln>
        </p:spPr>
      </p:pic>
      <p:sp>
        <p:nvSpPr>
          <p:cNvPr id="8" name="TextBox 7"/>
          <p:cNvSpPr txBox="1"/>
          <p:nvPr/>
        </p:nvSpPr>
        <p:spPr>
          <a:xfrm>
            <a:off x="5486400" y="1752600"/>
            <a:ext cx="2819400" cy="954107"/>
          </a:xfrm>
          <a:prstGeom prst="rect">
            <a:avLst/>
          </a:prstGeom>
          <a:noFill/>
        </p:spPr>
        <p:txBody>
          <a:bodyPr wrap="square" rtlCol="0">
            <a:spAutoFit/>
          </a:bodyPr>
          <a:lstStyle/>
          <a:p>
            <a:r>
              <a:rPr lang="en-US" sz="2800" dirty="0">
                <a:solidFill>
                  <a:srgbClr val="FF0000"/>
                </a:solidFill>
                <a:latin typeface="Times New Roman" pitchFamily="18" charset="0"/>
                <a:cs typeface="Times New Roman" pitchFamily="18" charset="0"/>
              </a:rPr>
              <a:t>integral form of autocorrelation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0"/>
            <a:ext cx="9144000" cy="1200329"/>
          </a:xfrm>
          <a:prstGeom prst="rect">
            <a:avLst/>
          </a:prstGeom>
          <a:noFill/>
        </p:spPr>
        <p:txBody>
          <a:bodyPr wrap="square" rtlCol="0">
            <a:spAutoFit/>
          </a:bodyPr>
          <a:lstStyle/>
          <a:p>
            <a:pPr algn="ctr"/>
            <a:r>
              <a:rPr lang="en-US" sz="3600" dirty="0">
                <a:latin typeface="Times New Roman" pitchFamily="18" charset="0"/>
                <a:cs typeface="Times New Roman" pitchFamily="18" charset="0"/>
              </a:rPr>
              <a:t>Atlantic Rock Dataset</a:t>
            </a:r>
          </a:p>
          <a:p>
            <a:pPr algn="ctr"/>
            <a:r>
              <a:rPr lang="en-US" sz="3600" dirty="0">
                <a:latin typeface="Times New Roman" pitchFamily="18" charset="0"/>
                <a:cs typeface="Times New Roman" pitchFamily="18" charset="0"/>
              </a:rPr>
              <a:t>Scatter plot of TiO</a:t>
            </a:r>
            <a:r>
              <a:rPr lang="en-US" sz="3600" baseline="-25000" dirty="0">
                <a:latin typeface="Times New Roman" pitchFamily="18" charset="0"/>
                <a:cs typeface="Times New Roman" pitchFamily="18" charset="0"/>
              </a:rPr>
              <a:t>2</a:t>
            </a:r>
            <a:r>
              <a:rPr lang="en-US" sz="3600" dirty="0">
                <a:latin typeface="Times New Roman" pitchFamily="18" charset="0"/>
                <a:cs typeface="Times New Roman" pitchFamily="18" charset="0"/>
              </a:rPr>
              <a:t> and  Na</a:t>
            </a:r>
            <a:r>
              <a:rPr lang="en-US" sz="3600" baseline="-25000" dirty="0">
                <a:latin typeface="Times New Roman" pitchFamily="18" charset="0"/>
                <a:cs typeface="Times New Roman" pitchFamily="18" charset="0"/>
              </a:rPr>
              <a:t>2</a:t>
            </a:r>
            <a:r>
              <a:rPr lang="en-US" sz="3600" dirty="0">
                <a:latin typeface="Times New Roman" pitchFamily="18" charset="0"/>
                <a:cs typeface="Times New Roman" pitchFamily="18" charset="0"/>
              </a:rPr>
              <a:t>O</a:t>
            </a:r>
          </a:p>
        </p:txBody>
      </p:sp>
      <p:grpSp>
        <p:nvGrpSpPr>
          <p:cNvPr id="30" name="Group 29"/>
          <p:cNvGrpSpPr/>
          <p:nvPr/>
        </p:nvGrpSpPr>
        <p:grpSpPr>
          <a:xfrm>
            <a:off x="1371601" y="1371600"/>
            <a:ext cx="6095998" cy="5171420"/>
            <a:chOff x="4281675" y="1552575"/>
            <a:chExt cx="3424050" cy="3066429"/>
          </a:xfrm>
        </p:grpSpPr>
        <p:pic>
          <p:nvPicPr>
            <p:cNvPr id="1026" name="Picture 2"/>
            <p:cNvPicPr>
              <a:picLocks noChangeAspect="1" noChangeArrowheads="1"/>
            </p:cNvPicPr>
            <p:nvPr/>
          </p:nvPicPr>
          <p:blipFill>
            <a:blip r:embed="rId3" cstate="print"/>
            <a:srcRect l="8135" t="5797" r="6987" b="7684"/>
            <a:stretch>
              <a:fillRect/>
            </a:stretch>
          </p:blipFill>
          <p:spPr bwMode="auto">
            <a:xfrm>
              <a:off x="4581525" y="1552575"/>
              <a:ext cx="3124200" cy="2844473"/>
            </a:xfrm>
            <a:prstGeom prst="rect">
              <a:avLst/>
            </a:prstGeom>
            <a:noFill/>
            <a:ln w="9525">
              <a:noFill/>
              <a:miter lim="800000"/>
              <a:headEnd/>
              <a:tailEnd/>
            </a:ln>
            <a:effectLst/>
          </p:spPr>
        </p:pic>
        <p:sp>
          <p:nvSpPr>
            <p:cNvPr id="28" name="TextBox 27"/>
            <p:cNvSpPr txBox="1"/>
            <p:nvPr/>
          </p:nvSpPr>
          <p:spPr>
            <a:xfrm>
              <a:off x="5993700" y="4308757"/>
              <a:ext cx="609600" cy="310247"/>
            </a:xfrm>
            <a:prstGeom prst="rect">
              <a:avLst/>
            </a:prstGeom>
            <a:noFill/>
          </p:spPr>
          <p:txBody>
            <a:bodyPr wrap="square" rtlCol="0">
              <a:spAutoFit/>
            </a:bodyPr>
            <a:lstStyle/>
            <a:p>
              <a:r>
                <a:rPr lang="en-US" sz="2800" dirty="0">
                  <a:latin typeface="Times New Roman" pitchFamily="18" charset="0"/>
                  <a:cs typeface="Times New Roman" pitchFamily="18" charset="0"/>
                </a:rPr>
                <a:t>TiO</a:t>
              </a:r>
              <a:r>
                <a:rPr lang="en-US" sz="2800" baseline="-25000" dirty="0">
                  <a:latin typeface="Times New Roman" pitchFamily="18" charset="0"/>
                  <a:cs typeface="Times New Roman" pitchFamily="18" charset="0"/>
                </a:rPr>
                <a:t>2</a:t>
              </a:r>
            </a:p>
          </p:txBody>
        </p:sp>
        <p:sp>
          <p:nvSpPr>
            <p:cNvPr id="29" name="TextBox 28"/>
            <p:cNvSpPr txBox="1"/>
            <p:nvPr/>
          </p:nvSpPr>
          <p:spPr>
            <a:xfrm rot="16200000">
              <a:off x="4104767" y="2768698"/>
              <a:ext cx="647701" cy="293886"/>
            </a:xfrm>
            <a:prstGeom prst="rect">
              <a:avLst/>
            </a:prstGeom>
            <a:noFill/>
          </p:spPr>
          <p:txBody>
            <a:bodyPr wrap="square" rtlCol="0">
              <a:spAutoFit/>
            </a:bodyPr>
            <a:lstStyle/>
            <a:p>
              <a:r>
                <a:rPr lang="en-US" sz="2800" dirty="0">
                  <a:latin typeface="Times New Roman" pitchFamily="18" charset="0"/>
                  <a:cs typeface="Times New Roman" pitchFamily="18" charset="0"/>
                </a:rPr>
                <a:t>Na</a:t>
              </a:r>
              <a:r>
                <a:rPr lang="en-US" sz="2800" baseline="-25000" dirty="0">
                  <a:latin typeface="Times New Roman" pitchFamily="18" charset="0"/>
                  <a:cs typeface="Times New Roman" pitchFamily="18" charset="0"/>
                </a:rPr>
                <a:t>2</a:t>
              </a:r>
              <a:r>
                <a:rPr lang="en-US" sz="2800" dirty="0">
                  <a:latin typeface="Times New Roman" pitchFamily="18" charset="0"/>
                  <a:cs typeface="Times New Roman" pitchFamily="18" charset="0"/>
                </a:rPr>
                <a:t>O</a:t>
              </a:r>
              <a:endParaRPr lang="en-US" sz="2800" baseline="-25000" dirty="0">
                <a:latin typeface="Times New Roman" pitchFamily="18" charset="0"/>
                <a:cs typeface="Times New Roman" pitchFamily="18"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3" cstate="print"/>
          <a:srcRect l="2246" t="30305" r="75296" b="52859"/>
          <a:stretch>
            <a:fillRect/>
          </a:stretch>
        </p:blipFill>
        <p:spPr bwMode="auto">
          <a:xfrm>
            <a:off x="533400" y="381000"/>
            <a:ext cx="2895600" cy="14478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50532" t="30305" r="21395" b="52859"/>
          <a:stretch>
            <a:fillRect/>
          </a:stretch>
        </p:blipFill>
        <p:spPr bwMode="auto">
          <a:xfrm>
            <a:off x="1295400" y="2895600"/>
            <a:ext cx="3810000" cy="1524000"/>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l="24634" t="30305" r="49047" b="52859"/>
          <a:stretch>
            <a:fillRect/>
          </a:stretch>
        </p:blipFill>
        <p:spPr bwMode="auto">
          <a:xfrm>
            <a:off x="1295400" y="1447800"/>
            <a:ext cx="3429000" cy="1463040"/>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l="78605" t="30305" r="3428" b="52859"/>
          <a:stretch>
            <a:fillRect/>
          </a:stretch>
        </p:blipFill>
        <p:spPr bwMode="auto">
          <a:xfrm>
            <a:off x="1371600" y="4267200"/>
            <a:ext cx="2560320" cy="1600200"/>
          </a:xfrm>
          <a:prstGeom prst="rect">
            <a:avLst/>
          </a:prstGeom>
          <a:noFill/>
          <a:ln w="9525">
            <a:noFill/>
            <a:miter lim="800000"/>
            <a:headEnd/>
            <a:tailEnd/>
          </a:ln>
        </p:spPr>
      </p:pic>
      <p:sp>
        <p:nvSpPr>
          <p:cNvPr id="9" name="TextBox 8"/>
          <p:cNvSpPr txBox="1"/>
          <p:nvPr/>
        </p:nvSpPr>
        <p:spPr>
          <a:xfrm>
            <a:off x="5486400" y="1752600"/>
            <a:ext cx="2819400" cy="954107"/>
          </a:xfrm>
          <a:prstGeom prst="rect">
            <a:avLst/>
          </a:prstGeom>
          <a:noFill/>
        </p:spPr>
        <p:txBody>
          <a:bodyPr wrap="square" rtlCol="0">
            <a:spAutoFit/>
          </a:bodyPr>
          <a:lstStyle/>
          <a:p>
            <a:r>
              <a:rPr lang="en-US" sz="2800" dirty="0">
                <a:solidFill>
                  <a:srgbClr val="FF0000"/>
                </a:solidFill>
                <a:latin typeface="Times New Roman" pitchFamily="18" charset="0"/>
                <a:cs typeface="Times New Roman" pitchFamily="18" charset="0"/>
              </a:rPr>
              <a:t>integral form of autocorrelation</a:t>
            </a:r>
          </a:p>
        </p:txBody>
      </p:sp>
      <p:sp>
        <p:nvSpPr>
          <p:cNvPr id="8" name="TextBox 7"/>
          <p:cNvSpPr txBox="1"/>
          <p:nvPr/>
        </p:nvSpPr>
        <p:spPr>
          <a:xfrm>
            <a:off x="5486400" y="3048000"/>
            <a:ext cx="2819400" cy="954107"/>
          </a:xfrm>
          <a:prstGeom prst="rect">
            <a:avLst/>
          </a:prstGeom>
          <a:noFill/>
        </p:spPr>
        <p:txBody>
          <a:bodyPr wrap="square" rtlCol="0">
            <a:spAutoFit/>
          </a:bodyPr>
          <a:lstStyle/>
          <a:p>
            <a:r>
              <a:rPr lang="en-US" sz="2800" dirty="0">
                <a:solidFill>
                  <a:srgbClr val="FF0000"/>
                </a:solidFill>
                <a:latin typeface="Times New Roman" pitchFamily="18" charset="0"/>
                <a:cs typeface="Times New Roman" pitchFamily="18" charset="0"/>
              </a:rPr>
              <a:t>change of variables, </a:t>
            </a:r>
            <a:r>
              <a:rPr lang="en-US" sz="2800" dirty="0">
                <a:solidFill>
                  <a:srgbClr val="FF0000"/>
                </a:solidFill>
                <a:latin typeface="Cambria Math" pitchFamily="18" charset="0"/>
                <a:ea typeface="Cambria Math" pitchFamily="18" charset="0"/>
                <a:cs typeface="Times New Roman" pitchFamily="18" charset="0"/>
              </a:rPr>
              <a:t>t’=-t</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3" cstate="print"/>
          <a:srcRect l="2246" t="30305" r="75296" b="52859"/>
          <a:stretch>
            <a:fillRect/>
          </a:stretch>
        </p:blipFill>
        <p:spPr bwMode="auto">
          <a:xfrm>
            <a:off x="533400" y="381000"/>
            <a:ext cx="2895600" cy="14478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50532" t="30305" r="21395" b="52859"/>
          <a:stretch>
            <a:fillRect/>
          </a:stretch>
        </p:blipFill>
        <p:spPr bwMode="auto">
          <a:xfrm>
            <a:off x="1295400" y="2895600"/>
            <a:ext cx="3810000" cy="1524000"/>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l="24634" t="30305" r="49047" b="52859"/>
          <a:stretch>
            <a:fillRect/>
          </a:stretch>
        </p:blipFill>
        <p:spPr bwMode="auto">
          <a:xfrm>
            <a:off x="1295400" y="1447800"/>
            <a:ext cx="3429000" cy="1463040"/>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l="78605" t="30305" r="3428" b="52859"/>
          <a:stretch>
            <a:fillRect/>
          </a:stretch>
        </p:blipFill>
        <p:spPr bwMode="auto">
          <a:xfrm>
            <a:off x="1371600" y="4267200"/>
            <a:ext cx="2560320" cy="1600200"/>
          </a:xfrm>
          <a:prstGeom prst="rect">
            <a:avLst/>
          </a:prstGeom>
          <a:noFill/>
          <a:ln w="9525">
            <a:noFill/>
            <a:miter lim="800000"/>
            <a:headEnd/>
            <a:tailEnd/>
          </a:ln>
        </p:spPr>
      </p:pic>
      <p:sp>
        <p:nvSpPr>
          <p:cNvPr id="9" name="TextBox 8"/>
          <p:cNvSpPr txBox="1"/>
          <p:nvPr/>
        </p:nvSpPr>
        <p:spPr>
          <a:xfrm>
            <a:off x="5486400" y="1752600"/>
            <a:ext cx="2819400" cy="954107"/>
          </a:xfrm>
          <a:prstGeom prst="rect">
            <a:avLst/>
          </a:prstGeom>
          <a:noFill/>
        </p:spPr>
        <p:txBody>
          <a:bodyPr wrap="square" rtlCol="0">
            <a:spAutoFit/>
          </a:bodyPr>
          <a:lstStyle/>
          <a:p>
            <a:r>
              <a:rPr lang="en-US" sz="2800" dirty="0">
                <a:solidFill>
                  <a:srgbClr val="FF0000"/>
                </a:solidFill>
                <a:latin typeface="Times New Roman" pitchFamily="18" charset="0"/>
                <a:cs typeface="Times New Roman" pitchFamily="18" charset="0"/>
              </a:rPr>
              <a:t>integral form of autocorrelation</a:t>
            </a:r>
          </a:p>
        </p:txBody>
      </p:sp>
      <p:sp>
        <p:nvSpPr>
          <p:cNvPr id="8" name="TextBox 7"/>
          <p:cNvSpPr txBox="1"/>
          <p:nvPr/>
        </p:nvSpPr>
        <p:spPr>
          <a:xfrm>
            <a:off x="5486400" y="3048000"/>
            <a:ext cx="2819400" cy="954107"/>
          </a:xfrm>
          <a:prstGeom prst="rect">
            <a:avLst/>
          </a:prstGeom>
          <a:noFill/>
        </p:spPr>
        <p:txBody>
          <a:bodyPr wrap="square" rtlCol="0">
            <a:spAutoFit/>
          </a:bodyPr>
          <a:lstStyle/>
          <a:p>
            <a:r>
              <a:rPr lang="en-US" sz="2800" dirty="0">
                <a:solidFill>
                  <a:srgbClr val="FF0000"/>
                </a:solidFill>
                <a:latin typeface="Times New Roman" pitchFamily="18" charset="0"/>
                <a:cs typeface="Times New Roman" pitchFamily="18" charset="0"/>
              </a:rPr>
              <a:t>change of variables, </a:t>
            </a:r>
            <a:r>
              <a:rPr lang="en-US" sz="2800" dirty="0">
                <a:solidFill>
                  <a:srgbClr val="FF0000"/>
                </a:solidFill>
                <a:latin typeface="Cambria Math" pitchFamily="18" charset="0"/>
                <a:ea typeface="Cambria Math" pitchFamily="18" charset="0"/>
                <a:cs typeface="Times New Roman" pitchFamily="18" charset="0"/>
              </a:rPr>
              <a:t>t’=-t</a:t>
            </a:r>
          </a:p>
        </p:txBody>
      </p:sp>
      <p:sp>
        <p:nvSpPr>
          <p:cNvPr id="10" name="TextBox 9"/>
          <p:cNvSpPr txBox="1"/>
          <p:nvPr/>
        </p:nvSpPr>
        <p:spPr>
          <a:xfrm>
            <a:off x="5600704" y="4614864"/>
            <a:ext cx="2819400" cy="954107"/>
          </a:xfrm>
          <a:prstGeom prst="rect">
            <a:avLst/>
          </a:prstGeom>
          <a:noFill/>
        </p:spPr>
        <p:txBody>
          <a:bodyPr wrap="square" rtlCol="0">
            <a:spAutoFit/>
          </a:bodyPr>
          <a:lstStyle/>
          <a:p>
            <a:r>
              <a:rPr lang="en-US" sz="2800" dirty="0">
                <a:solidFill>
                  <a:srgbClr val="FF0000"/>
                </a:solidFill>
                <a:latin typeface="Times New Roman" pitchFamily="18" charset="0"/>
                <a:cs typeface="Times New Roman" pitchFamily="18" charset="0"/>
              </a:rPr>
              <a:t>write as convolution</a:t>
            </a:r>
            <a:endParaRPr lang="en-US" sz="2800" dirty="0">
              <a:solidFill>
                <a:srgbClr val="FF0000"/>
              </a:solidFill>
              <a:latin typeface="Cambria Math" pitchFamily="18" charset="0"/>
              <a:ea typeface="Cambria Math" pitchFamily="18" charset="0"/>
              <a:cs typeface="Times New Roman"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2544762"/>
          </a:xfrm>
        </p:spPr>
        <p:txBody>
          <a:bodyPr>
            <a:normAutofit fontScale="90000"/>
          </a:bodyPr>
          <a:lstStyle/>
          <a:p>
            <a:r>
              <a:rPr lang="en-US" dirty="0">
                <a:latin typeface="Times New Roman" pitchFamily="18" charset="0"/>
                <a:cs typeface="Times New Roman" pitchFamily="18" charset="0"/>
              </a:rPr>
              <a:t>Important Relationship #2</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Fourier Transform of an autocorrelation</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is proportional to the</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Power Spectral Density of time series</a:t>
            </a:r>
          </a:p>
        </p:txBody>
      </p:sp>
      <p:pic>
        <p:nvPicPr>
          <p:cNvPr id="10243" name="Picture 3"/>
          <p:cNvPicPr>
            <a:picLocks noChangeAspect="1" noChangeArrowheads="1"/>
          </p:cNvPicPr>
          <p:nvPr/>
        </p:nvPicPr>
        <p:blipFill>
          <a:blip r:embed="rId2" cstate="print"/>
          <a:srcRect l="29618" t="59836" r="31074" b="27049"/>
          <a:stretch>
            <a:fillRect/>
          </a:stretch>
        </p:blipFill>
        <p:spPr bwMode="auto">
          <a:xfrm>
            <a:off x="1524000" y="3733800"/>
            <a:ext cx="6172200" cy="1371600"/>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3" cstate="print"/>
          <a:srcRect l="35422" t="47142" r="35422" b="41073"/>
          <a:stretch>
            <a:fillRect/>
          </a:stretch>
        </p:blipFill>
        <p:spPr bwMode="auto">
          <a:xfrm>
            <a:off x="228600" y="1600200"/>
            <a:ext cx="4245429" cy="1143000"/>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l="2246" t="32792" r="88056" b="58790"/>
          <a:stretch>
            <a:fillRect/>
          </a:stretch>
        </p:blipFill>
        <p:spPr bwMode="auto">
          <a:xfrm>
            <a:off x="228600" y="304800"/>
            <a:ext cx="1447800" cy="838200"/>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l="81442" t="33140" r="3428" b="58353"/>
          <a:stretch>
            <a:fillRect/>
          </a:stretch>
        </p:blipFill>
        <p:spPr bwMode="auto">
          <a:xfrm>
            <a:off x="1676400" y="285744"/>
            <a:ext cx="2438400" cy="914400"/>
          </a:xfrm>
          <a:prstGeom prst="rect">
            <a:avLst/>
          </a:prstGeom>
          <a:noFill/>
          <a:ln w="9525">
            <a:noFill/>
            <a:miter lim="800000"/>
            <a:headEnd/>
            <a:tailEnd/>
          </a:ln>
        </p:spPr>
      </p:pic>
      <p:sp>
        <p:nvSpPr>
          <p:cNvPr id="7" name="TextBox 6"/>
          <p:cNvSpPr txBox="1"/>
          <p:nvPr/>
        </p:nvSpPr>
        <p:spPr>
          <a:xfrm>
            <a:off x="457200" y="1219200"/>
            <a:ext cx="3200400" cy="523220"/>
          </a:xfrm>
          <a:prstGeom prst="rect">
            <a:avLst/>
          </a:prstGeom>
          <a:noFill/>
        </p:spPr>
        <p:txBody>
          <a:bodyPr wrap="square" rtlCol="0">
            <a:spAutoFit/>
          </a:bodyPr>
          <a:lstStyle/>
          <a:p>
            <a:r>
              <a:rPr lang="en-US" sz="2800" dirty="0">
                <a:latin typeface="Times New Roman" pitchFamily="18" charset="0"/>
                <a:cs typeface="Times New Roman" pitchFamily="18" charset="0"/>
              </a:rPr>
              <a:t>so</a:t>
            </a:r>
          </a:p>
        </p:txBody>
      </p:sp>
      <p:pic>
        <p:nvPicPr>
          <p:cNvPr id="11267" name="Picture 3"/>
          <p:cNvPicPr>
            <a:picLocks noChangeAspect="1" noChangeArrowheads="1"/>
          </p:cNvPicPr>
          <p:nvPr/>
        </p:nvPicPr>
        <p:blipFill>
          <a:blip r:embed="rId5" cstate="print"/>
          <a:srcRect l="1456" t="51366" r="57052" b="32241"/>
          <a:stretch>
            <a:fillRect/>
          </a:stretch>
        </p:blipFill>
        <p:spPr bwMode="auto">
          <a:xfrm>
            <a:off x="209552" y="3048000"/>
            <a:ext cx="5501640" cy="1447800"/>
          </a:xfrm>
          <a:prstGeom prst="rect">
            <a:avLst/>
          </a:prstGeom>
          <a:noFill/>
          <a:ln w="9525">
            <a:noFill/>
            <a:miter lim="800000"/>
            <a:headEnd/>
            <a:tailEnd/>
          </a:ln>
        </p:spPr>
      </p:pic>
      <p:pic>
        <p:nvPicPr>
          <p:cNvPr id="9" name="Picture 3"/>
          <p:cNvPicPr>
            <a:picLocks noChangeAspect="1" noChangeArrowheads="1"/>
          </p:cNvPicPr>
          <p:nvPr/>
        </p:nvPicPr>
        <p:blipFill>
          <a:blip r:embed="rId5" cstate="print"/>
          <a:srcRect l="42220" t="51366" r="2457" b="32241"/>
          <a:stretch>
            <a:fillRect/>
          </a:stretch>
        </p:blipFill>
        <p:spPr bwMode="auto">
          <a:xfrm>
            <a:off x="1524000" y="4572000"/>
            <a:ext cx="6949440" cy="1371600"/>
          </a:xfrm>
          <a:prstGeom prst="rect">
            <a:avLst/>
          </a:prstGeom>
          <a:noFill/>
          <a:ln w="9525">
            <a:noFill/>
            <a:miter lim="800000"/>
            <a:headEnd/>
            <a:tailEnd/>
          </a:ln>
        </p:spPr>
      </p:pic>
      <p:sp>
        <p:nvSpPr>
          <p:cNvPr id="11" name="TextBox 10"/>
          <p:cNvSpPr txBox="1"/>
          <p:nvPr/>
        </p:nvSpPr>
        <p:spPr>
          <a:xfrm>
            <a:off x="457200" y="2590800"/>
            <a:ext cx="3200400" cy="523220"/>
          </a:xfrm>
          <a:prstGeom prst="rect">
            <a:avLst/>
          </a:prstGeom>
          <a:noFill/>
        </p:spPr>
        <p:txBody>
          <a:bodyPr wrap="square" rtlCol="0">
            <a:spAutoFit/>
          </a:bodyPr>
          <a:lstStyle/>
          <a:p>
            <a:r>
              <a:rPr lang="en-US" sz="2800" dirty="0">
                <a:latin typeface="Times New Roman" pitchFamily="18" charset="0"/>
                <a:cs typeface="Times New Roman" pitchFamily="18" charset="0"/>
              </a:rPr>
              <a:t>since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3" cstate="print"/>
          <a:srcRect l="35422" t="47142" r="35422" b="41073"/>
          <a:stretch>
            <a:fillRect/>
          </a:stretch>
        </p:blipFill>
        <p:spPr bwMode="auto">
          <a:xfrm>
            <a:off x="228600" y="1600200"/>
            <a:ext cx="4245429" cy="1143000"/>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l="2246" t="32792" r="88056" b="58790"/>
          <a:stretch>
            <a:fillRect/>
          </a:stretch>
        </p:blipFill>
        <p:spPr bwMode="auto">
          <a:xfrm>
            <a:off x="228600" y="304800"/>
            <a:ext cx="1447800" cy="838200"/>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l="81442" t="33140" r="3428" b="58353"/>
          <a:stretch>
            <a:fillRect/>
          </a:stretch>
        </p:blipFill>
        <p:spPr bwMode="auto">
          <a:xfrm>
            <a:off x="1676400" y="285744"/>
            <a:ext cx="2438400" cy="914400"/>
          </a:xfrm>
          <a:prstGeom prst="rect">
            <a:avLst/>
          </a:prstGeom>
          <a:noFill/>
          <a:ln w="9525">
            <a:noFill/>
            <a:miter lim="800000"/>
            <a:headEnd/>
            <a:tailEnd/>
          </a:ln>
        </p:spPr>
      </p:pic>
      <p:sp>
        <p:nvSpPr>
          <p:cNvPr id="7" name="TextBox 6"/>
          <p:cNvSpPr txBox="1"/>
          <p:nvPr/>
        </p:nvSpPr>
        <p:spPr>
          <a:xfrm>
            <a:off x="457200" y="1219200"/>
            <a:ext cx="3200400" cy="523220"/>
          </a:xfrm>
          <a:prstGeom prst="rect">
            <a:avLst/>
          </a:prstGeom>
          <a:noFill/>
        </p:spPr>
        <p:txBody>
          <a:bodyPr wrap="square" rtlCol="0">
            <a:spAutoFit/>
          </a:bodyPr>
          <a:lstStyle/>
          <a:p>
            <a:r>
              <a:rPr lang="en-US" sz="2800" dirty="0">
                <a:latin typeface="Times New Roman" pitchFamily="18" charset="0"/>
                <a:cs typeface="Times New Roman" pitchFamily="18" charset="0"/>
              </a:rPr>
              <a:t>so</a:t>
            </a:r>
          </a:p>
        </p:txBody>
      </p:sp>
      <p:pic>
        <p:nvPicPr>
          <p:cNvPr id="11267" name="Picture 3"/>
          <p:cNvPicPr>
            <a:picLocks noChangeAspect="1" noChangeArrowheads="1"/>
          </p:cNvPicPr>
          <p:nvPr/>
        </p:nvPicPr>
        <p:blipFill>
          <a:blip r:embed="rId5" cstate="print"/>
          <a:srcRect l="1456" t="51366" r="57052" b="32241"/>
          <a:stretch>
            <a:fillRect/>
          </a:stretch>
        </p:blipFill>
        <p:spPr bwMode="auto">
          <a:xfrm>
            <a:off x="209552" y="3048000"/>
            <a:ext cx="5501640" cy="1447800"/>
          </a:xfrm>
          <a:prstGeom prst="rect">
            <a:avLst/>
          </a:prstGeom>
          <a:noFill/>
          <a:ln w="9525">
            <a:noFill/>
            <a:miter lim="800000"/>
            <a:headEnd/>
            <a:tailEnd/>
          </a:ln>
        </p:spPr>
      </p:pic>
      <p:pic>
        <p:nvPicPr>
          <p:cNvPr id="9" name="Picture 3"/>
          <p:cNvPicPr>
            <a:picLocks noChangeAspect="1" noChangeArrowheads="1"/>
          </p:cNvPicPr>
          <p:nvPr/>
        </p:nvPicPr>
        <p:blipFill>
          <a:blip r:embed="rId5" cstate="print"/>
          <a:srcRect l="42220" t="51366" r="2457" b="32241"/>
          <a:stretch>
            <a:fillRect/>
          </a:stretch>
        </p:blipFill>
        <p:spPr bwMode="auto">
          <a:xfrm>
            <a:off x="1524000" y="4572000"/>
            <a:ext cx="6949440" cy="1371600"/>
          </a:xfrm>
          <a:prstGeom prst="rect">
            <a:avLst/>
          </a:prstGeom>
          <a:noFill/>
          <a:ln w="9525">
            <a:noFill/>
            <a:miter lim="800000"/>
            <a:headEnd/>
            <a:tailEnd/>
          </a:ln>
        </p:spPr>
      </p:pic>
      <p:sp>
        <p:nvSpPr>
          <p:cNvPr id="11" name="TextBox 10"/>
          <p:cNvSpPr txBox="1"/>
          <p:nvPr/>
        </p:nvSpPr>
        <p:spPr>
          <a:xfrm>
            <a:off x="457200" y="2590800"/>
            <a:ext cx="3200400" cy="523220"/>
          </a:xfrm>
          <a:prstGeom prst="rect">
            <a:avLst/>
          </a:prstGeom>
          <a:noFill/>
        </p:spPr>
        <p:txBody>
          <a:bodyPr wrap="square" rtlCol="0">
            <a:spAutoFit/>
          </a:bodyPr>
          <a:lstStyle/>
          <a:p>
            <a:r>
              <a:rPr lang="en-US" sz="2800" dirty="0">
                <a:latin typeface="Times New Roman" pitchFamily="18" charset="0"/>
                <a:cs typeface="Times New Roman" pitchFamily="18" charset="0"/>
              </a:rPr>
              <a:t>since</a:t>
            </a:r>
          </a:p>
        </p:txBody>
      </p:sp>
      <p:sp>
        <p:nvSpPr>
          <p:cNvPr id="10" name="TextBox 9"/>
          <p:cNvSpPr txBox="1"/>
          <p:nvPr/>
        </p:nvSpPr>
        <p:spPr>
          <a:xfrm>
            <a:off x="4495800" y="1600200"/>
            <a:ext cx="4419600" cy="1384995"/>
          </a:xfrm>
          <a:prstGeom prst="rect">
            <a:avLst/>
          </a:prstGeom>
          <a:noFill/>
        </p:spPr>
        <p:txBody>
          <a:bodyPr wrap="square" rtlCol="0">
            <a:spAutoFit/>
          </a:bodyPr>
          <a:lstStyle/>
          <a:p>
            <a:r>
              <a:rPr lang="en-US" sz="2800" dirty="0">
                <a:solidFill>
                  <a:srgbClr val="FF0000"/>
                </a:solidFill>
                <a:latin typeface="Times New Roman" pitchFamily="18" charset="0"/>
                <a:cs typeface="Times New Roman" pitchFamily="18" charset="0"/>
              </a:rPr>
              <a:t>Fourier Transform of a convolution is product of the transforms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3" cstate="print"/>
          <a:srcRect l="35422" t="47142" r="35422" b="41073"/>
          <a:stretch>
            <a:fillRect/>
          </a:stretch>
        </p:blipFill>
        <p:spPr bwMode="auto">
          <a:xfrm>
            <a:off x="228600" y="1600200"/>
            <a:ext cx="4245429" cy="1143000"/>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l="2246" t="32792" r="88056" b="58790"/>
          <a:stretch>
            <a:fillRect/>
          </a:stretch>
        </p:blipFill>
        <p:spPr bwMode="auto">
          <a:xfrm>
            <a:off x="228600" y="304800"/>
            <a:ext cx="1447800" cy="838200"/>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l="81442" t="33140" r="3428" b="58353"/>
          <a:stretch>
            <a:fillRect/>
          </a:stretch>
        </p:blipFill>
        <p:spPr bwMode="auto">
          <a:xfrm>
            <a:off x="1676400" y="285744"/>
            <a:ext cx="2438400" cy="914400"/>
          </a:xfrm>
          <a:prstGeom prst="rect">
            <a:avLst/>
          </a:prstGeom>
          <a:noFill/>
          <a:ln w="9525">
            <a:noFill/>
            <a:miter lim="800000"/>
            <a:headEnd/>
            <a:tailEnd/>
          </a:ln>
        </p:spPr>
      </p:pic>
      <p:sp>
        <p:nvSpPr>
          <p:cNvPr id="7" name="TextBox 6"/>
          <p:cNvSpPr txBox="1"/>
          <p:nvPr/>
        </p:nvSpPr>
        <p:spPr>
          <a:xfrm>
            <a:off x="457200" y="1219200"/>
            <a:ext cx="3200400" cy="523220"/>
          </a:xfrm>
          <a:prstGeom prst="rect">
            <a:avLst/>
          </a:prstGeom>
          <a:noFill/>
        </p:spPr>
        <p:txBody>
          <a:bodyPr wrap="square" rtlCol="0">
            <a:spAutoFit/>
          </a:bodyPr>
          <a:lstStyle/>
          <a:p>
            <a:r>
              <a:rPr lang="en-US" sz="2800" dirty="0">
                <a:latin typeface="Times New Roman" pitchFamily="18" charset="0"/>
                <a:cs typeface="Times New Roman" pitchFamily="18" charset="0"/>
              </a:rPr>
              <a:t>so</a:t>
            </a:r>
          </a:p>
        </p:txBody>
      </p:sp>
      <p:pic>
        <p:nvPicPr>
          <p:cNvPr id="11267" name="Picture 3"/>
          <p:cNvPicPr>
            <a:picLocks noChangeAspect="1" noChangeArrowheads="1"/>
          </p:cNvPicPr>
          <p:nvPr/>
        </p:nvPicPr>
        <p:blipFill>
          <a:blip r:embed="rId5" cstate="print"/>
          <a:srcRect l="1456" t="51366" r="57052" b="32241"/>
          <a:stretch>
            <a:fillRect/>
          </a:stretch>
        </p:blipFill>
        <p:spPr bwMode="auto">
          <a:xfrm>
            <a:off x="209552" y="3048000"/>
            <a:ext cx="5501640" cy="1447800"/>
          </a:xfrm>
          <a:prstGeom prst="rect">
            <a:avLst/>
          </a:prstGeom>
          <a:noFill/>
          <a:ln w="9525">
            <a:noFill/>
            <a:miter lim="800000"/>
            <a:headEnd/>
            <a:tailEnd/>
          </a:ln>
        </p:spPr>
      </p:pic>
      <p:pic>
        <p:nvPicPr>
          <p:cNvPr id="9" name="Picture 3"/>
          <p:cNvPicPr>
            <a:picLocks noChangeAspect="1" noChangeArrowheads="1"/>
          </p:cNvPicPr>
          <p:nvPr/>
        </p:nvPicPr>
        <p:blipFill>
          <a:blip r:embed="rId5" cstate="print"/>
          <a:srcRect l="42220" t="51366" r="2457" b="32241"/>
          <a:stretch>
            <a:fillRect/>
          </a:stretch>
        </p:blipFill>
        <p:spPr bwMode="auto">
          <a:xfrm>
            <a:off x="1524000" y="4572000"/>
            <a:ext cx="6949440" cy="1371600"/>
          </a:xfrm>
          <a:prstGeom prst="rect">
            <a:avLst/>
          </a:prstGeom>
          <a:noFill/>
          <a:ln w="9525">
            <a:noFill/>
            <a:miter lim="800000"/>
            <a:headEnd/>
            <a:tailEnd/>
          </a:ln>
        </p:spPr>
      </p:pic>
      <p:sp>
        <p:nvSpPr>
          <p:cNvPr id="11" name="TextBox 10"/>
          <p:cNvSpPr txBox="1"/>
          <p:nvPr/>
        </p:nvSpPr>
        <p:spPr>
          <a:xfrm>
            <a:off x="457200" y="2590800"/>
            <a:ext cx="3200400" cy="523220"/>
          </a:xfrm>
          <a:prstGeom prst="rect">
            <a:avLst/>
          </a:prstGeom>
          <a:noFill/>
        </p:spPr>
        <p:txBody>
          <a:bodyPr wrap="square" rtlCol="0">
            <a:spAutoFit/>
          </a:bodyPr>
          <a:lstStyle/>
          <a:p>
            <a:r>
              <a:rPr lang="en-US" sz="2800" dirty="0">
                <a:latin typeface="Times New Roman" pitchFamily="18" charset="0"/>
                <a:cs typeface="Times New Roman" pitchFamily="18" charset="0"/>
              </a:rPr>
              <a:t>since</a:t>
            </a:r>
          </a:p>
        </p:txBody>
      </p:sp>
      <p:sp>
        <p:nvSpPr>
          <p:cNvPr id="10" name="TextBox 9"/>
          <p:cNvSpPr txBox="1"/>
          <p:nvPr/>
        </p:nvSpPr>
        <p:spPr>
          <a:xfrm>
            <a:off x="4495800" y="1600200"/>
            <a:ext cx="4419600" cy="1384995"/>
          </a:xfrm>
          <a:prstGeom prst="rect">
            <a:avLst/>
          </a:prstGeom>
          <a:noFill/>
        </p:spPr>
        <p:txBody>
          <a:bodyPr wrap="square" rtlCol="0">
            <a:spAutoFit/>
          </a:bodyPr>
          <a:lstStyle/>
          <a:p>
            <a:r>
              <a:rPr lang="en-US" sz="2800" dirty="0">
                <a:solidFill>
                  <a:srgbClr val="FF0000"/>
                </a:solidFill>
                <a:latin typeface="Times New Roman" pitchFamily="18" charset="0"/>
                <a:cs typeface="Times New Roman" pitchFamily="18" charset="0"/>
              </a:rPr>
              <a:t>Fourier Transform of a convolution is product of the transforms</a:t>
            </a:r>
          </a:p>
        </p:txBody>
      </p:sp>
      <p:sp>
        <p:nvSpPr>
          <p:cNvPr id="12" name="TextBox 11"/>
          <p:cNvSpPr txBox="1"/>
          <p:nvPr/>
        </p:nvSpPr>
        <p:spPr>
          <a:xfrm>
            <a:off x="6019800" y="3124200"/>
            <a:ext cx="2743200" cy="1384995"/>
          </a:xfrm>
          <a:prstGeom prst="rect">
            <a:avLst/>
          </a:prstGeom>
          <a:noFill/>
        </p:spPr>
        <p:txBody>
          <a:bodyPr wrap="square" rtlCol="0">
            <a:spAutoFit/>
          </a:bodyPr>
          <a:lstStyle/>
          <a:p>
            <a:r>
              <a:rPr lang="en-US" sz="2800" dirty="0">
                <a:solidFill>
                  <a:srgbClr val="FF0000"/>
                </a:solidFill>
                <a:latin typeface="Times New Roman" pitchFamily="18" charset="0"/>
                <a:cs typeface="Times New Roman" pitchFamily="18" charset="0"/>
              </a:rPr>
              <a:t>Fourier Transform integral</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3" cstate="print"/>
          <a:srcRect l="35422" t="47142" r="35422" b="41073"/>
          <a:stretch>
            <a:fillRect/>
          </a:stretch>
        </p:blipFill>
        <p:spPr bwMode="auto">
          <a:xfrm>
            <a:off x="228600" y="1600200"/>
            <a:ext cx="4245429" cy="1143000"/>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l="2246" t="32792" r="88056" b="58790"/>
          <a:stretch>
            <a:fillRect/>
          </a:stretch>
        </p:blipFill>
        <p:spPr bwMode="auto">
          <a:xfrm>
            <a:off x="228600" y="304800"/>
            <a:ext cx="1447800" cy="838200"/>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l="81442" t="33140" r="3428" b="58353"/>
          <a:stretch>
            <a:fillRect/>
          </a:stretch>
        </p:blipFill>
        <p:spPr bwMode="auto">
          <a:xfrm>
            <a:off x="1676400" y="285744"/>
            <a:ext cx="2438400" cy="914400"/>
          </a:xfrm>
          <a:prstGeom prst="rect">
            <a:avLst/>
          </a:prstGeom>
          <a:noFill/>
          <a:ln w="9525">
            <a:noFill/>
            <a:miter lim="800000"/>
            <a:headEnd/>
            <a:tailEnd/>
          </a:ln>
        </p:spPr>
      </p:pic>
      <p:sp>
        <p:nvSpPr>
          <p:cNvPr id="7" name="TextBox 6"/>
          <p:cNvSpPr txBox="1"/>
          <p:nvPr/>
        </p:nvSpPr>
        <p:spPr>
          <a:xfrm>
            <a:off x="457200" y="1219200"/>
            <a:ext cx="3200400" cy="523220"/>
          </a:xfrm>
          <a:prstGeom prst="rect">
            <a:avLst/>
          </a:prstGeom>
          <a:noFill/>
        </p:spPr>
        <p:txBody>
          <a:bodyPr wrap="square" rtlCol="0">
            <a:spAutoFit/>
          </a:bodyPr>
          <a:lstStyle/>
          <a:p>
            <a:r>
              <a:rPr lang="en-US" sz="2800" dirty="0">
                <a:latin typeface="Times New Roman" pitchFamily="18" charset="0"/>
                <a:cs typeface="Times New Roman" pitchFamily="18" charset="0"/>
              </a:rPr>
              <a:t>so</a:t>
            </a:r>
          </a:p>
        </p:txBody>
      </p:sp>
      <p:pic>
        <p:nvPicPr>
          <p:cNvPr id="11267" name="Picture 3"/>
          <p:cNvPicPr>
            <a:picLocks noChangeAspect="1" noChangeArrowheads="1"/>
          </p:cNvPicPr>
          <p:nvPr/>
        </p:nvPicPr>
        <p:blipFill>
          <a:blip r:embed="rId5" cstate="print"/>
          <a:srcRect l="1456" t="51366" r="57052" b="32241"/>
          <a:stretch>
            <a:fillRect/>
          </a:stretch>
        </p:blipFill>
        <p:spPr bwMode="auto">
          <a:xfrm>
            <a:off x="209552" y="3048000"/>
            <a:ext cx="5501640" cy="1447800"/>
          </a:xfrm>
          <a:prstGeom prst="rect">
            <a:avLst/>
          </a:prstGeom>
          <a:noFill/>
          <a:ln w="9525">
            <a:noFill/>
            <a:miter lim="800000"/>
            <a:headEnd/>
            <a:tailEnd/>
          </a:ln>
        </p:spPr>
      </p:pic>
      <p:pic>
        <p:nvPicPr>
          <p:cNvPr id="9" name="Picture 3"/>
          <p:cNvPicPr>
            <a:picLocks noChangeAspect="1" noChangeArrowheads="1"/>
          </p:cNvPicPr>
          <p:nvPr/>
        </p:nvPicPr>
        <p:blipFill>
          <a:blip r:embed="rId5" cstate="print"/>
          <a:srcRect l="42220" t="51366" r="2457" b="32241"/>
          <a:stretch>
            <a:fillRect/>
          </a:stretch>
        </p:blipFill>
        <p:spPr bwMode="auto">
          <a:xfrm>
            <a:off x="1524000" y="4572000"/>
            <a:ext cx="6949440" cy="1371600"/>
          </a:xfrm>
          <a:prstGeom prst="rect">
            <a:avLst/>
          </a:prstGeom>
          <a:noFill/>
          <a:ln w="9525">
            <a:noFill/>
            <a:miter lim="800000"/>
            <a:headEnd/>
            <a:tailEnd/>
          </a:ln>
        </p:spPr>
      </p:pic>
      <p:sp>
        <p:nvSpPr>
          <p:cNvPr id="11" name="TextBox 10"/>
          <p:cNvSpPr txBox="1"/>
          <p:nvPr/>
        </p:nvSpPr>
        <p:spPr>
          <a:xfrm>
            <a:off x="457200" y="2590800"/>
            <a:ext cx="3200400" cy="523220"/>
          </a:xfrm>
          <a:prstGeom prst="rect">
            <a:avLst/>
          </a:prstGeom>
          <a:noFill/>
        </p:spPr>
        <p:txBody>
          <a:bodyPr wrap="square" rtlCol="0">
            <a:spAutoFit/>
          </a:bodyPr>
          <a:lstStyle/>
          <a:p>
            <a:r>
              <a:rPr lang="en-US" sz="2800" dirty="0">
                <a:latin typeface="Times New Roman" pitchFamily="18" charset="0"/>
                <a:cs typeface="Times New Roman" pitchFamily="18" charset="0"/>
              </a:rPr>
              <a:t>since</a:t>
            </a:r>
          </a:p>
        </p:txBody>
      </p:sp>
      <p:sp>
        <p:nvSpPr>
          <p:cNvPr id="10" name="TextBox 9"/>
          <p:cNvSpPr txBox="1"/>
          <p:nvPr/>
        </p:nvSpPr>
        <p:spPr>
          <a:xfrm>
            <a:off x="4495800" y="1600200"/>
            <a:ext cx="4419600" cy="1384995"/>
          </a:xfrm>
          <a:prstGeom prst="rect">
            <a:avLst/>
          </a:prstGeom>
          <a:noFill/>
        </p:spPr>
        <p:txBody>
          <a:bodyPr wrap="square" rtlCol="0">
            <a:spAutoFit/>
          </a:bodyPr>
          <a:lstStyle/>
          <a:p>
            <a:r>
              <a:rPr lang="en-US" sz="2800" dirty="0">
                <a:solidFill>
                  <a:srgbClr val="FF0000"/>
                </a:solidFill>
                <a:latin typeface="Times New Roman" pitchFamily="18" charset="0"/>
                <a:cs typeface="Times New Roman" pitchFamily="18" charset="0"/>
              </a:rPr>
              <a:t>Fourier Transform of a convolution is product of the transforms</a:t>
            </a:r>
          </a:p>
        </p:txBody>
      </p:sp>
      <p:sp>
        <p:nvSpPr>
          <p:cNvPr id="12" name="TextBox 11"/>
          <p:cNvSpPr txBox="1"/>
          <p:nvPr/>
        </p:nvSpPr>
        <p:spPr>
          <a:xfrm>
            <a:off x="6019800" y="3124200"/>
            <a:ext cx="2743200" cy="1384995"/>
          </a:xfrm>
          <a:prstGeom prst="rect">
            <a:avLst/>
          </a:prstGeom>
          <a:noFill/>
        </p:spPr>
        <p:txBody>
          <a:bodyPr wrap="square" rtlCol="0">
            <a:spAutoFit/>
          </a:bodyPr>
          <a:lstStyle/>
          <a:p>
            <a:r>
              <a:rPr lang="en-US" sz="2800" dirty="0">
                <a:solidFill>
                  <a:srgbClr val="FF0000"/>
                </a:solidFill>
                <a:latin typeface="Times New Roman" pitchFamily="18" charset="0"/>
                <a:cs typeface="Times New Roman" pitchFamily="18" charset="0"/>
              </a:rPr>
              <a:t>Fourier Transform integral</a:t>
            </a:r>
          </a:p>
        </p:txBody>
      </p:sp>
      <p:sp>
        <p:nvSpPr>
          <p:cNvPr id="14" name="TextBox 13"/>
          <p:cNvSpPr txBox="1"/>
          <p:nvPr/>
        </p:nvSpPr>
        <p:spPr>
          <a:xfrm>
            <a:off x="2133600" y="5562600"/>
            <a:ext cx="2590800" cy="954107"/>
          </a:xfrm>
          <a:prstGeom prst="rect">
            <a:avLst/>
          </a:prstGeom>
          <a:noFill/>
        </p:spPr>
        <p:txBody>
          <a:bodyPr wrap="square" rtlCol="0">
            <a:spAutoFit/>
          </a:bodyPr>
          <a:lstStyle/>
          <a:p>
            <a:r>
              <a:rPr lang="en-US" sz="2800" dirty="0">
                <a:solidFill>
                  <a:srgbClr val="FF0000"/>
                </a:solidFill>
                <a:latin typeface="Times New Roman" pitchFamily="18" charset="0"/>
                <a:cs typeface="Times New Roman" pitchFamily="18" charset="0"/>
              </a:rPr>
              <a:t>transform of variables, </a:t>
            </a:r>
            <a:r>
              <a:rPr lang="en-US" sz="2800" dirty="0">
                <a:solidFill>
                  <a:srgbClr val="FF0000"/>
                </a:solidFill>
                <a:latin typeface="Cambria Math" pitchFamily="18" charset="0"/>
                <a:ea typeface="Cambria Math" pitchFamily="18" charset="0"/>
                <a:cs typeface="Times New Roman" pitchFamily="18" charset="0"/>
              </a:rPr>
              <a:t>t’=-t</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3" cstate="print"/>
          <a:srcRect l="35422" t="47142" r="35422" b="41073"/>
          <a:stretch>
            <a:fillRect/>
          </a:stretch>
        </p:blipFill>
        <p:spPr bwMode="auto">
          <a:xfrm>
            <a:off x="228600" y="1600200"/>
            <a:ext cx="4245429" cy="1143000"/>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l="2246" t="32792" r="88056" b="58790"/>
          <a:stretch>
            <a:fillRect/>
          </a:stretch>
        </p:blipFill>
        <p:spPr bwMode="auto">
          <a:xfrm>
            <a:off x="228600" y="304800"/>
            <a:ext cx="1447800" cy="838200"/>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l="81442" t="33140" r="3428" b="58353"/>
          <a:stretch>
            <a:fillRect/>
          </a:stretch>
        </p:blipFill>
        <p:spPr bwMode="auto">
          <a:xfrm>
            <a:off x="1676400" y="285744"/>
            <a:ext cx="2438400" cy="914400"/>
          </a:xfrm>
          <a:prstGeom prst="rect">
            <a:avLst/>
          </a:prstGeom>
          <a:noFill/>
          <a:ln w="9525">
            <a:noFill/>
            <a:miter lim="800000"/>
            <a:headEnd/>
            <a:tailEnd/>
          </a:ln>
        </p:spPr>
      </p:pic>
      <p:sp>
        <p:nvSpPr>
          <p:cNvPr id="7" name="TextBox 6"/>
          <p:cNvSpPr txBox="1"/>
          <p:nvPr/>
        </p:nvSpPr>
        <p:spPr>
          <a:xfrm>
            <a:off x="457200" y="1219200"/>
            <a:ext cx="3200400" cy="523220"/>
          </a:xfrm>
          <a:prstGeom prst="rect">
            <a:avLst/>
          </a:prstGeom>
          <a:noFill/>
        </p:spPr>
        <p:txBody>
          <a:bodyPr wrap="square" rtlCol="0">
            <a:spAutoFit/>
          </a:bodyPr>
          <a:lstStyle/>
          <a:p>
            <a:r>
              <a:rPr lang="en-US" sz="2800" dirty="0">
                <a:latin typeface="Times New Roman" pitchFamily="18" charset="0"/>
                <a:cs typeface="Times New Roman" pitchFamily="18" charset="0"/>
              </a:rPr>
              <a:t>so</a:t>
            </a:r>
          </a:p>
        </p:txBody>
      </p:sp>
      <p:pic>
        <p:nvPicPr>
          <p:cNvPr id="11267" name="Picture 3"/>
          <p:cNvPicPr>
            <a:picLocks noChangeAspect="1" noChangeArrowheads="1"/>
          </p:cNvPicPr>
          <p:nvPr/>
        </p:nvPicPr>
        <p:blipFill>
          <a:blip r:embed="rId5" cstate="print"/>
          <a:srcRect l="1456" t="51366" r="57052" b="32241"/>
          <a:stretch>
            <a:fillRect/>
          </a:stretch>
        </p:blipFill>
        <p:spPr bwMode="auto">
          <a:xfrm>
            <a:off x="209552" y="3048000"/>
            <a:ext cx="5501640" cy="1447800"/>
          </a:xfrm>
          <a:prstGeom prst="rect">
            <a:avLst/>
          </a:prstGeom>
          <a:noFill/>
          <a:ln w="9525">
            <a:noFill/>
            <a:miter lim="800000"/>
            <a:headEnd/>
            <a:tailEnd/>
          </a:ln>
        </p:spPr>
      </p:pic>
      <p:pic>
        <p:nvPicPr>
          <p:cNvPr id="9" name="Picture 3"/>
          <p:cNvPicPr>
            <a:picLocks noChangeAspect="1" noChangeArrowheads="1"/>
          </p:cNvPicPr>
          <p:nvPr/>
        </p:nvPicPr>
        <p:blipFill>
          <a:blip r:embed="rId5" cstate="print"/>
          <a:srcRect l="42220" t="51366" r="2457" b="32241"/>
          <a:stretch>
            <a:fillRect/>
          </a:stretch>
        </p:blipFill>
        <p:spPr bwMode="auto">
          <a:xfrm>
            <a:off x="1524000" y="4572000"/>
            <a:ext cx="6949440" cy="1371600"/>
          </a:xfrm>
          <a:prstGeom prst="rect">
            <a:avLst/>
          </a:prstGeom>
          <a:noFill/>
          <a:ln w="9525">
            <a:noFill/>
            <a:miter lim="800000"/>
            <a:headEnd/>
            <a:tailEnd/>
          </a:ln>
        </p:spPr>
      </p:pic>
      <p:sp>
        <p:nvSpPr>
          <p:cNvPr id="11" name="TextBox 10"/>
          <p:cNvSpPr txBox="1"/>
          <p:nvPr/>
        </p:nvSpPr>
        <p:spPr>
          <a:xfrm>
            <a:off x="457200" y="2590800"/>
            <a:ext cx="3200400" cy="523220"/>
          </a:xfrm>
          <a:prstGeom prst="rect">
            <a:avLst/>
          </a:prstGeom>
          <a:noFill/>
        </p:spPr>
        <p:txBody>
          <a:bodyPr wrap="square" rtlCol="0">
            <a:spAutoFit/>
          </a:bodyPr>
          <a:lstStyle/>
          <a:p>
            <a:r>
              <a:rPr lang="en-US" sz="2800" dirty="0">
                <a:latin typeface="Times New Roman" pitchFamily="18" charset="0"/>
                <a:cs typeface="Times New Roman" pitchFamily="18" charset="0"/>
              </a:rPr>
              <a:t>since</a:t>
            </a:r>
          </a:p>
        </p:txBody>
      </p:sp>
      <p:sp>
        <p:nvSpPr>
          <p:cNvPr id="10" name="TextBox 9"/>
          <p:cNvSpPr txBox="1"/>
          <p:nvPr/>
        </p:nvSpPr>
        <p:spPr>
          <a:xfrm>
            <a:off x="4495800" y="1600200"/>
            <a:ext cx="4419600" cy="1384995"/>
          </a:xfrm>
          <a:prstGeom prst="rect">
            <a:avLst/>
          </a:prstGeom>
          <a:noFill/>
        </p:spPr>
        <p:txBody>
          <a:bodyPr wrap="square" rtlCol="0">
            <a:spAutoFit/>
          </a:bodyPr>
          <a:lstStyle/>
          <a:p>
            <a:r>
              <a:rPr lang="en-US" sz="2800" dirty="0">
                <a:solidFill>
                  <a:srgbClr val="FF0000"/>
                </a:solidFill>
                <a:latin typeface="Times New Roman" pitchFamily="18" charset="0"/>
                <a:cs typeface="Times New Roman" pitchFamily="18" charset="0"/>
              </a:rPr>
              <a:t>Fourier Transform of a convolution is product of the transforms</a:t>
            </a:r>
          </a:p>
        </p:txBody>
      </p:sp>
      <p:sp>
        <p:nvSpPr>
          <p:cNvPr id="12" name="TextBox 11"/>
          <p:cNvSpPr txBox="1"/>
          <p:nvPr/>
        </p:nvSpPr>
        <p:spPr>
          <a:xfrm>
            <a:off x="6019800" y="3124200"/>
            <a:ext cx="2743200" cy="1384995"/>
          </a:xfrm>
          <a:prstGeom prst="rect">
            <a:avLst/>
          </a:prstGeom>
          <a:noFill/>
        </p:spPr>
        <p:txBody>
          <a:bodyPr wrap="square" rtlCol="0">
            <a:spAutoFit/>
          </a:bodyPr>
          <a:lstStyle/>
          <a:p>
            <a:r>
              <a:rPr lang="en-US" sz="2800" dirty="0">
                <a:solidFill>
                  <a:srgbClr val="FF0000"/>
                </a:solidFill>
                <a:latin typeface="Times New Roman" pitchFamily="18" charset="0"/>
                <a:cs typeface="Times New Roman" pitchFamily="18" charset="0"/>
              </a:rPr>
              <a:t>Fourier Transform integral</a:t>
            </a:r>
          </a:p>
        </p:txBody>
      </p:sp>
      <p:sp>
        <p:nvSpPr>
          <p:cNvPr id="13" name="TextBox 12"/>
          <p:cNvSpPr txBox="1"/>
          <p:nvPr/>
        </p:nvSpPr>
        <p:spPr>
          <a:xfrm>
            <a:off x="2133600" y="5562600"/>
            <a:ext cx="2590800" cy="954107"/>
          </a:xfrm>
          <a:prstGeom prst="rect">
            <a:avLst/>
          </a:prstGeom>
          <a:noFill/>
        </p:spPr>
        <p:txBody>
          <a:bodyPr wrap="square" rtlCol="0">
            <a:spAutoFit/>
          </a:bodyPr>
          <a:lstStyle/>
          <a:p>
            <a:r>
              <a:rPr lang="en-US" sz="2800" dirty="0">
                <a:solidFill>
                  <a:srgbClr val="FF0000"/>
                </a:solidFill>
                <a:latin typeface="Times New Roman" pitchFamily="18" charset="0"/>
                <a:cs typeface="Times New Roman" pitchFamily="18" charset="0"/>
              </a:rPr>
              <a:t>transform of variables, </a:t>
            </a:r>
            <a:r>
              <a:rPr lang="en-US" sz="2800" dirty="0">
                <a:solidFill>
                  <a:srgbClr val="FF0000"/>
                </a:solidFill>
                <a:latin typeface="Cambria Math" pitchFamily="18" charset="0"/>
                <a:ea typeface="Cambria Math" pitchFamily="18" charset="0"/>
                <a:cs typeface="Times New Roman" pitchFamily="18" charset="0"/>
              </a:rPr>
              <a:t>t’=-t</a:t>
            </a:r>
          </a:p>
        </p:txBody>
      </p:sp>
      <p:sp>
        <p:nvSpPr>
          <p:cNvPr id="14" name="TextBox 13"/>
          <p:cNvSpPr txBox="1"/>
          <p:nvPr/>
        </p:nvSpPr>
        <p:spPr>
          <a:xfrm>
            <a:off x="5715000" y="5562600"/>
            <a:ext cx="3429000" cy="954107"/>
          </a:xfrm>
          <a:prstGeom prst="rect">
            <a:avLst/>
          </a:prstGeom>
          <a:noFill/>
        </p:spPr>
        <p:txBody>
          <a:bodyPr wrap="square" rtlCol="0">
            <a:spAutoFit/>
          </a:bodyPr>
          <a:lstStyle/>
          <a:p>
            <a:r>
              <a:rPr lang="en-US" sz="2800" dirty="0">
                <a:solidFill>
                  <a:srgbClr val="FF0000"/>
                </a:solidFill>
                <a:latin typeface="Times New Roman" pitchFamily="18" charset="0"/>
                <a:cs typeface="Times New Roman" pitchFamily="18" charset="0"/>
              </a:rPr>
              <a:t>symmetry properties of Fourier Transform</a:t>
            </a:r>
            <a:endParaRPr lang="en-US" sz="2800" dirty="0">
              <a:solidFill>
                <a:srgbClr val="FF0000"/>
              </a:solidFill>
              <a:latin typeface="Cambria Math" pitchFamily="18" charset="0"/>
              <a:ea typeface="Cambria Math" pitchFamily="18" charset="0"/>
              <a:cs typeface="Times New Roman" pitchFamily="18"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838200"/>
          </a:xfrm>
        </p:spPr>
        <p:txBody>
          <a:bodyPr/>
          <a:lstStyle/>
          <a:p>
            <a:r>
              <a:rPr lang="en-US" dirty="0">
                <a:latin typeface="Times New Roman" pitchFamily="18" charset="0"/>
                <a:cs typeface="Times New Roman" pitchFamily="18" charset="0"/>
              </a:rPr>
              <a:t>Summary</a:t>
            </a:r>
          </a:p>
        </p:txBody>
      </p:sp>
      <p:cxnSp>
        <p:nvCxnSpPr>
          <p:cNvPr id="5" name="Straight Connector 4"/>
          <p:cNvCxnSpPr/>
          <p:nvPr/>
        </p:nvCxnSpPr>
        <p:spPr>
          <a:xfrm>
            <a:off x="533400" y="2276475"/>
            <a:ext cx="2971800" cy="0"/>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Freeform 9"/>
          <p:cNvSpPr/>
          <p:nvPr/>
        </p:nvSpPr>
        <p:spPr>
          <a:xfrm>
            <a:off x="585788" y="1824038"/>
            <a:ext cx="2648395" cy="842962"/>
          </a:xfrm>
          <a:custGeom>
            <a:avLst/>
            <a:gdLst>
              <a:gd name="connsiteX0" fmla="*/ 0 w 2648395"/>
              <a:gd name="connsiteY0" fmla="*/ 328612 h 842962"/>
              <a:gd name="connsiteX1" fmla="*/ 9525 w 2648395"/>
              <a:gd name="connsiteY1" fmla="*/ 314325 h 842962"/>
              <a:gd name="connsiteX2" fmla="*/ 57150 w 2648395"/>
              <a:gd name="connsiteY2" fmla="*/ 252412 h 842962"/>
              <a:gd name="connsiteX3" fmla="*/ 114300 w 2648395"/>
              <a:gd name="connsiteY3" fmla="*/ 123825 h 842962"/>
              <a:gd name="connsiteX4" fmla="*/ 133350 w 2648395"/>
              <a:gd name="connsiteY4" fmla="*/ 76200 h 842962"/>
              <a:gd name="connsiteX5" fmla="*/ 152400 w 2648395"/>
              <a:gd name="connsiteY5" fmla="*/ 171450 h 842962"/>
              <a:gd name="connsiteX6" fmla="*/ 161925 w 2648395"/>
              <a:gd name="connsiteY6" fmla="*/ 214312 h 842962"/>
              <a:gd name="connsiteX7" fmla="*/ 176212 w 2648395"/>
              <a:gd name="connsiteY7" fmla="*/ 257175 h 842962"/>
              <a:gd name="connsiteX8" fmla="*/ 195262 w 2648395"/>
              <a:gd name="connsiteY8" fmla="*/ 423862 h 842962"/>
              <a:gd name="connsiteX9" fmla="*/ 200025 w 2648395"/>
              <a:gd name="connsiteY9" fmla="*/ 461962 h 842962"/>
              <a:gd name="connsiteX10" fmla="*/ 204787 w 2648395"/>
              <a:gd name="connsiteY10" fmla="*/ 438150 h 842962"/>
              <a:gd name="connsiteX11" fmla="*/ 214312 w 2648395"/>
              <a:gd name="connsiteY11" fmla="*/ 395287 h 842962"/>
              <a:gd name="connsiteX12" fmla="*/ 223837 w 2648395"/>
              <a:gd name="connsiteY12" fmla="*/ 328612 h 842962"/>
              <a:gd name="connsiteX13" fmla="*/ 242887 w 2648395"/>
              <a:gd name="connsiteY13" fmla="*/ 266700 h 842962"/>
              <a:gd name="connsiteX14" fmla="*/ 276225 w 2648395"/>
              <a:gd name="connsiteY14" fmla="*/ 128587 h 842962"/>
              <a:gd name="connsiteX15" fmla="*/ 285750 w 2648395"/>
              <a:gd name="connsiteY15" fmla="*/ 114300 h 842962"/>
              <a:gd name="connsiteX16" fmla="*/ 295275 w 2648395"/>
              <a:gd name="connsiteY16" fmla="*/ 157162 h 842962"/>
              <a:gd name="connsiteX17" fmla="*/ 314325 w 2648395"/>
              <a:gd name="connsiteY17" fmla="*/ 228600 h 842962"/>
              <a:gd name="connsiteX18" fmla="*/ 342900 w 2648395"/>
              <a:gd name="connsiteY18" fmla="*/ 404812 h 842962"/>
              <a:gd name="connsiteX19" fmla="*/ 347662 w 2648395"/>
              <a:gd name="connsiteY19" fmla="*/ 471487 h 842962"/>
              <a:gd name="connsiteX20" fmla="*/ 352425 w 2648395"/>
              <a:gd name="connsiteY20" fmla="*/ 614362 h 842962"/>
              <a:gd name="connsiteX21" fmla="*/ 357187 w 2648395"/>
              <a:gd name="connsiteY21" fmla="*/ 561975 h 842962"/>
              <a:gd name="connsiteX22" fmla="*/ 366712 w 2648395"/>
              <a:gd name="connsiteY22" fmla="*/ 490537 h 842962"/>
              <a:gd name="connsiteX23" fmla="*/ 381000 w 2648395"/>
              <a:gd name="connsiteY23" fmla="*/ 309562 h 842962"/>
              <a:gd name="connsiteX24" fmla="*/ 385762 w 2648395"/>
              <a:gd name="connsiteY24" fmla="*/ 280987 h 842962"/>
              <a:gd name="connsiteX25" fmla="*/ 404812 w 2648395"/>
              <a:gd name="connsiteY25" fmla="*/ 319087 h 842962"/>
              <a:gd name="connsiteX26" fmla="*/ 485775 w 2648395"/>
              <a:gd name="connsiteY26" fmla="*/ 561975 h 842962"/>
              <a:gd name="connsiteX27" fmla="*/ 509587 w 2648395"/>
              <a:gd name="connsiteY27" fmla="*/ 652462 h 842962"/>
              <a:gd name="connsiteX28" fmla="*/ 523875 w 2648395"/>
              <a:gd name="connsiteY28" fmla="*/ 738187 h 842962"/>
              <a:gd name="connsiteX29" fmla="*/ 538162 w 2648395"/>
              <a:gd name="connsiteY29" fmla="*/ 795337 h 842962"/>
              <a:gd name="connsiteX30" fmla="*/ 552450 w 2648395"/>
              <a:gd name="connsiteY30" fmla="*/ 842962 h 842962"/>
              <a:gd name="connsiteX31" fmla="*/ 561975 w 2648395"/>
              <a:gd name="connsiteY31" fmla="*/ 800100 h 842962"/>
              <a:gd name="connsiteX32" fmla="*/ 571500 w 2648395"/>
              <a:gd name="connsiteY32" fmla="*/ 747712 h 842962"/>
              <a:gd name="connsiteX33" fmla="*/ 590550 w 2648395"/>
              <a:gd name="connsiteY33" fmla="*/ 690562 h 842962"/>
              <a:gd name="connsiteX34" fmla="*/ 638175 w 2648395"/>
              <a:gd name="connsiteY34" fmla="*/ 533400 h 842962"/>
              <a:gd name="connsiteX35" fmla="*/ 685800 w 2648395"/>
              <a:gd name="connsiteY35" fmla="*/ 390525 h 842962"/>
              <a:gd name="connsiteX36" fmla="*/ 700087 w 2648395"/>
              <a:gd name="connsiteY36" fmla="*/ 314325 h 842962"/>
              <a:gd name="connsiteX37" fmla="*/ 704850 w 2648395"/>
              <a:gd name="connsiteY37" fmla="*/ 352425 h 842962"/>
              <a:gd name="connsiteX38" fmla="*/ 714375 w 2648395"/>
              <a:gd name="connsiteY38" fmla="*/ 266700 h 842962"/>
              <a:gd name="connsiteX39" fmla="*/ 733425 w 2648395"/>
              <a:gd name="connsiteY39" fmla="*/ 328612 h 842962"/>
              <a:gd name="connsiteX40" fmla="*/ 747712 w 2648395"/>
              <a:gd name="connsiteY40" fmla="*/ 361950 h 842962"/>
              <a:gd name="connsiteX41" fmla="*/ 838200 w 2648395"/>
              <a:gd name="connsiteY41" fmla="*/ 490537 h 842962"/>
              <a:gd name="connsiteX42" fmla="*/ 881062 w 2648395"/>
              <a:gd name="connsiteY42" fmla="*/ 552450 h 842962"/>
              <a:gd name="connsiteX43" fmla="*/ 885825 w 2648395"/>
              <a:gd name="connsiteY43" fmla="*/ 566737 h 842962"/>
              <a:gd name="connsiteX44" fmla="*/ 914400 w 2648395"/>
              <a:gd name="connsiteY44" fmla="*/ 466725 h 842962"/>
              <a:gd name="connsiteX45" fmla="*/ 938212 w 2648395"/>
              <a:gd name="connsiteY45" fmla="*/ 357187 h 842962"/>
              <a:gd name="connsiteX46" fmla="*/ 947737 w 2648395"/>
              <a:gd name="connsiteY46" fmla="*/ 257175 h 842962"/>
              <a:gd name="connsiteX47" fmla="*/ 952500 w 2648395"/>
              <a:gd name="connsiteY47" fmla="*/ 238125 h 842962"/>
              <a:gd name="connsiteX48" fmla="*/ 942975 w 2648395"/>
              <a:gd name="connsiteY48" fmla="*/ 304800 h 842962"/>
              <a:gd name="connsiteX49" fmla="*/ 933450 w 2648395"/>
              <a:gd name="connsiteY49" fmla="*/ 433387 h 842962"/>
              <a:gd name="connsiteX50" fmla="*/ 923925 w 2648395"/>
              <a:gd name="connsiteY50" fmla="*/ 566737 h 842962"/>
              <a:gd name="connsiteX51" fmla="*/ 928687 w 2648395"/>
              <a:gd name="connsiteY51" fmla="*/ 747712 h 842962"/>
              <a:gd name="connsiteX52" fmla="*/ 952500 w 2648395"/>
              <a:gd name="connsiteY52" fmla="*/ 666750 h 842962"/>
              <a:gd name="connsiteX53" fmla="*/ 981075 w 2648395"/>
              <a:gd name="connsiteY53" fmla="*/ 595312 h 842962"/>
              <a:gd name="connsiteX54" fmla="*/ 985837 w 2648395"/>
              <a:gd name="connsiteY54" fmla="*/ 566737 h 842962"/>
              <a:gd name="connsiteX55" fmla="*/ 995362 w 2648395"/>
              <a:gd name="connsiteY55" fmla="*/ 538162 h 842962"/>
              <a:gd name="connsiteX56" fmla="*/ 1004887 w 2648395"/>
              <a:gd name="connsiteY56" fmla="*/ 471487 h 842962"/>
              <a:gd name="connsiteX57" fmla="*/ 1009650 w 2648395"/>
              <a:gd name="connsiteY57" fmla="*/ 438150 h 842962"/>
              <a:gd name="connsiteX58" fmla="*/ 1014412 w 2648395"/>
              <a:gd name="connsiteY58" fmla="*/ 423862 h 842962"/>
              <a:gd name="connsiteX59" fmla="*/ 1019175 w 2648395"/>
              <a:gd name="connsiteY59" fmla="*/ 400050 h 842962"/>
              <a:gd name="connsiteX60" fmla="*/ 1028700 w 2648395"/>
              <a:gd name="connsiteY60" fmla="*/ 328612 h 842962"/>
              <a:gd name="connsiteX61" fmla="*/ 1047750 w 2648395"/>
              <a:gd name="connsiteY61" fmla="*/ 280987 h 842962"/>
              <a:gd name="connsiteX62" fmla="*/ 1081087 w 2648395"/>
              <a:gd name="connsiteY62" fmla="*/ 238125 h 842962"/>
              <a:gd name="connsiteX63" fmla="*/ 1085850 w 2648395"/>
              <a:gd name="connsiteY63" fmla="*/ 271462 h 842962"/>
              <a:gd name="connsiteX64" fmla="*/ 1104900 w 2648395"/>
              <a:gd name="connsiteY64" fmla="*/ 323850 h 842962"/>
              <a:gd name="connsiteX65" fmla="*/ 1123950 w 2648395"/>
              <a:gd name="connsiteY65" fmla="*/ 419100 h 842962"/>
              <a:gd name="connsiteX66" fmla="*/ 1143000 w 2648395"/>
              <a:gd name="connsiteY66" fmla="*/ 509587 h 842962"/>
              <a:gd name="connsiteX67" fmla="*/ 1152525 w 2648395"/>
              <a:gd name="connsiteY67" fmla="*/ 595312 h 842962"/>
              <a:gd name="connsiteX68" fmla="*/ 1162050 w 2648395"/>
              <a:gd name="connsiteY68" fmla="*/ 661987 h 842962"/>
              <a:gd name="connsiteX69" fmla="*/ 1171575 w 2648395"/>
              <a:gd name="connsiteY69" fmla="*/ 742950 h 842962"/>
              <a:gd name="connsiteX70" fmla="*/ 1185862 w 2648395"/>
              <a:gd name="connsiteY70" fmla="*/ 709612 h 842962"/>
              <a:gd name="connsiteX71" fmla="*/ 1195387 w 2648395"/>
              <a:gd name="connsiteY71" fmla="*/ 690562 h 842962"/>
              <a:gd name="connsiteX72" fmla="*/ 1266825 w 2648395"/>
              <a:gd name="connsiteY72" fmla="*/ 395287 h 842962"/>
              <a:gd name="connsiteX73" fmla="*/ 1300162 w 2648395"/>
              <a:gd name="connsiteY73" fmla="*/ 233362 h 842962"/>
              <a:gd name="connsiteX74" fmla="*/ 1319212 w 2648395"/>
              <a:gd name="connsiteY74" fmla="*/ 38100 h 842962"/>
              <a:gd name="connsiteX75" fmla="*/ 1333500 w 2648395"/>
              <a:gd name="connsiteY75" fmla="*/ 133350 h 842962"/>
              <a:gd name="connsiteX76" fmla="*/ 1338262 w 2648395"/>
              <a:gd name="connsiteY76" fmla="*/ 233362 h 842962"/>
              <a:gd name="connsiteX77" fmla="*/ 1352550 w 2648395"/>
              <a:gd name="connsiteY77" fmla="*/ 366712 h 842962"/>
              <a:gd name="connsiteX78" fmla="*/ 1357312 w 2648395"/>
              <a:gd name="connsiteY78" fmla="*/ 485775 h 842962"/>
              <a:gd name="connsiteX79" fmla="*/ 1371600 w 2648395"/>
              <a:gd name="connsiteY79" fmla="*/ 547687 h 842962"/>
              <a:gd name="connsiteX80" fmla="*/ 1376362 w 2648395"/>
              <a:gd name="connsiteY80" fmla="*/ 576262 h 842962"/>
              <a:gd name="connsiteX81" fmla="*/ 1381125 w 2648395"/>
              <a:gd name="connsiteY81" fmla="*/ 600075 h 842962"/>
              <a:gd name="connsiteX82" fmla="*/ 1457325 w 2648395"/>
              <a:gd name="connsiteY82" fmla="*/ 423862 h 842962"/>
              <a:gd name="connsiteX83" fmla="*/ 1495425 w 2648395"/>
              <a:gd name="connsiteY83" fmla="*/ 319087 h 842962"/>
              <a:gd name="connsiteX84" fmla="*/ 1524000 w 2648395"/>
              <a:gd name="connsiteY84" fmla="*/ 190500 h 842962"/>
              <a:gd name="connsiteX85" fmla="*/ 1543050 w 2648395"/>
              <a:gd name="connsiteY85" fmla="*/ 80962 h 842962"/>
              <a:gd name="connsiteX86" fmla="*/ 1557337 w 2648395"/>
              <a:gd name="connsiteY86" fmla="*/ 542925 h 842962"/>
              <a:gd name="connsiteX87" fmla="*/ 1566862 w 2648395"/>
              <a:gd name="connsiteY87" fmla="*/ 676275 h 842962"/>
              <a:gd name="connsiteX88" fmla="*/ 1571625 w 2648395"/>
              <a:gd name="connsiteY88" fmla="*/ 700087 h 842962"/>
              <a:gd name="connsiteX89" fmla="*/ 1595437 w 2648395"/>
              <a:gd name="connsiteY89" fmla="*/ 657225 h 842962"/>
              <a:gd name="connsiteX90" fmla="*/ 1604962 w 2648395"/>
              <a:gd name="connsiteY90" fmla="*/ 609600 h 842962"/>
              <a:gd name="connsiteX91" fmla="*/ 1628775 w 2648395"/>
              <a:gd name="connsiteY91" fmla="*/ 552450 h 842962"/>
              <a:gd name="connsiteX92" fmla="*/ 1647825 w 2648395"/>
              <a:gd name="connsiteY92" fmla="*/ 466725 h 842962"/>
              <a:gd name="connsiteX93" fmla="*/ 1662112 w 2648395"/>
              <a:gd name="connsiteY93" fmla="*/ 419100 h 842962"/>
              <a:gd name="connsiteX94" fmla="*/ 1671637 w 2648395"/>
              <a:gd name="connsiteY94" fmla="*/ 376237 h 842962"/>
              <a:gd name="connsiteX95" fmla="*/ 1676400 w 2648395"/>
              <a:gd name="connsiteY95" fmla="*/ 352425 h 842962"/>
              <a:gd name="connsiteX96" fmla="*/ 1681162 w 2648395"/>
              <a:gd name="connsiteY96" fmla="*/ 338137 h 842962"/>
              <a:gd name="connsiteX97" fmla="*/ 1704975 w 2648395"/>
              <a:gd name="connsiteY97" fmla="*/ 361950 h 842962"/>
              <a:gd name="connsiteX98" fmla="*/ 1709737 w 2648395"/>
              <a:gd name="connsiteY98" fmla="*/ 376237 h 842962"/>
              <a:gd name="connsiteX99" fmla="*/ 1733550 w 2648395"/>
              <a:gd name="connsiteY99" fmla="*/ 419100 h 842962"/>
              <a:gd name="connsiteX100" fmla="*/ 1743075 w 2648395"/>
              <a:gd name="connsiteY100" fmla="*/ 490537 h 842962"/>
              <a:gd name="connsiteX101" fmla="*/ 1752600 w 2648395"/>
              <a:gd name="connsiteY101" fmla="*/ 528637 h 842962"/>
              <a:gd name="connsiteX102" fmla="*/ 1762125 w 2648395"/>
              <a:gd name="connsiteY102" fmla="*/ 481012 h 842962"/>
              <a:gd name="connsiteX103" fmla="*/ 1776412 w 2648395"/>
              <a:gd name="connsiteY103" fmla="*/ 442912 h 842962"/>
              <a:gd name="connsiteX104" fmla="*/ 1804987 w 2648395"/>
              <a:gd name="connsiteY104" fmla="*/ 314325 h 842962"/>
              <a:gd name="connsiteX105" fmla="*/ 1819275 w 2648395"/>
              <a:gd name="connsiteY105" fmla="*/ 261937 h 842962"/>
              <a:gd name="connsiteX106" fmla="*/ 1824037 w 2648395"/>
              <a:gd name="connsiteY106" fmla="*/ 238125 h 842962"/>
              <a:gd name="connsiteX107" fmla="*/ 1828800 w 2648395"/>
              <a:gd name="connsiteY107" fmla="*/ 219075 h 842962"/>
              <a:gd name="connsiteX108" fmla="*/ 1833562 w 2648395"/>
              <a:gd name="connsiteY108" fmla="*/ 233362 h 842962"/>
              <a:gd name="connsiteX109" fmla="*/ 1847850 w 2648395"/>
              <a:gd name="connsiteY109" fmla="*/ 247650 h 842962"/>
              <a:gd name="connsiteX110" fmla="*/ 1866900 w 2648395"/>
              <a:gd name="connsiteY110" fmla="*/ 271462 h 842962"/>
              <a:gd name="connsiteX111" fmla="*/ 1895475 w 2648395"/>
              <a:gd name="connsiteY111" fmla="*/ 319087 h 842962"/>
              <a:gd name="connsiteX112" fmla="*/ 1900237 w 2648395"/>
              <a:gd name="connsiteY112" fmla="*/ 333375 h 842962"/>
              <a:gd name="connsiteX113" fmla="*/ 1914525 w 2648395"/>
              <a:gd name="connsiteY113" fmla="*/ 266700 h 842962"/>
              <a:gd name="connsiteX114" fmla="*/ 1928812 w 2648395"/>
              <a:gd name="connsiteY114" fmla="*/ 219075 h 842962"/>
              <a:gd name="connsiteX115" fmla="*/ 1962150 w 2648395"/>
              <a:gd name="connsiteY115" fmla="*/ 71437 h 842962"/>
              <a:gd name="connsiteX116" fmla="*/ 2024062 w 2648395"/>
              <a:gd name="connsiteY116" fmla="*/ 295275 h 842962"/>
              <a:gd name="connsiteX117" fmla="*/ 2081212 w 2648395"/>
              <a:gd name="connsiteY117" fmla="*/ 500062 h 842962"/>
              <a:gd name="connsiteX118" fmla="*/ 2095500 w 2648395"/>
              <a:gd name="connsiteY118" fmla="*/ 566737 h 842962"/>
              <a:gd name="connsiteX119" fmla="*/ 2114550 w 2648395"/>
              <a:gd name="connsiteY119" fmla="*/ 614362 h 842962"/>
              <a:gd name="connsiteX120" fmla="*/ 2124075 w 2648395"/>
              <a:gd name="connsiteY120" fmla="*/ 647700 h 842962"/>
              <a:gd name="connsiteX121" fmla="*/ 2133600 w 2648395"/>
              <a:gd name="connsiteY121" fmla="*/ 681037 h 842962"/>
              <a:gd name="connsiteX122" fmla="*/ 2152650 w 2648395"/>
              <a:gd name="connsiteY122" fmla="*/ 352425 h 842962"/>
              <a:gd name="connsiteX123" fmla="*/ 2157412 w 2648395"/>
              <a:gd name="connsiteY123" fmla="*/ 204787 h 842962"/>
              <a:gd name="connsiteX124" fmla="*/ 2162175 w 2648395"/>
              <a:gd name="connsiteY124" fmla="*/ 76200 h 842962"/>
              <a:gd name="connsiteX125" fmla="*/ 2166937 w 2648395"/>
              <a:gd name="connsiteY125" fmla="*/ 109537 h 842962"/>
              <a:gd name="connsiteX126" fmla="*/ 2171700 w 2648395"/>
              <a:gd name="connsiteY126" fmla="*/ 138112 h 842962"/>
              <a:gd name="connsiteX127" fmla="*/ 2185987 w 2648395"/>
              <a:gd name="connsiteY127" fmla="*/ 238125 h 842962"/>
              <a:gd name="connsiteX128" fmla="*/ 2205037 w 2648395"/>
              <a:gd name="connsiteY128" fmla="*/ 295275 h 842962"/>
              <a:gd name="connsiteX129" fmla="*/ 2228850 w 2648395"/>
              <a:gd name="connsiteY129" fmla="*/ 390525 h 842962"/>
              <a:gd name="connsiteX130" fmla="*/ 2247900 w 2648395"/>
              <a:gd name="connsiteY130" fmla="*/ 466725 h 842962"/>
              <a:gd name="connsiteX131" fmla="*/ 2262187 w 2648395"/>
              <a:gd name="connsiteY131" fmla="*/ 481012 h 842962"/>
              <a:gd name="connsiteX132" fmla="*/ 2286000 w 2648395"/>
              <a:gd name="connsiteY132" fmla="*/ 528637 h 842962"/>
              <a:gd name="connsiteX133" fmla="*/ 2300287 w 2648395"/>
              <a:gd name="connsiteY133" fmla="*/ 542925 h 842962"/>
              <a:gd name="connsiteX134" fmla="*/ 2333625 w 2648395"/>
              <a:gd name="connsiteY134" fmla="*/ 571500 h 842962"/>
              <a:gd name="connsiteX135" fmla="*/ 2352675 w 2648395"/>
              <a:gd name="connsiteY135" fmla="*/ 561975 h 842962"/>
              <a:gd name="connsiteX136" fmla="*/ 2371725 w 2648395"/>
              <a:gd name="connsiteY136" fmla="*/ 509587 h 842962"/>
              <a:gd name="connsiteX137" fmla="*/ 2381250 w 2648395"/>
              <a:gd name="connsiteY137" fmla="*/ 457200 h 842962"/>
              <a:gd name="connsiteX138" fmla="*/ 2386012 w 2648395"/>
              <a:gd name="connsiteY138" fmla="*/ 385762 h 842962"/>
              <a:gd name="connsiteX139" fmla="*/ 2390775 w 2648395"/>
              <a:gd name="connsiteY139" fmla="*/ 352425 h 842962"/>
              <a:gd name="connsiteX140" fmla="*/ 2395537 w 2648395"/>
              <a:gd name="connsiteY140" fmla="*/ 314325 h 842962"/>
              <a:gd name="connsiteX141" fmla="*/ 2414587 w 2648395"/>
              <a:gd name="connsiteY141" fmla="*/ 371475 h 842962"/>
              <a:gd name="connsiteX142" fmla="*/ 2424112 w 2648395"/>
              <a:gd name="connsiteY142" fmla="*/ 414337 h 842962"/>
              <a:gd name="connsiteX143" fmla="*/ 2443162 w 2648395"/>
              <a:gd name="connsiteY143" fmla="*/ 457200 h 842962"/>
              <a:gd name="connsiteX144" fmla="*/ 2462212 w 2648395"/>
              <a:gd name="connsiteY144" fmla="*/ 504825 h 842962"/>
              <a:gd name="connsiteX145" fmla="*/ 2481262 w 2648395"/>
              <a:gd name="connsiteY145" fmla="*/ 561975 h 842962"/>
              <a:gd name="connsiteX146" fmla="*/ 2495550 w 2648395"/>
              <a:gd name="connsiteY146" fmla="*/ 514350 h 842962"/>
              <a:gd name="connsiteX147" fmla="*/ 2519362 w 2648395"/>
              <a:gd name="connsiteY147" fmla="*/ 390525 h 842962"/>
              <a:gd name="connsiteX148" fmla="*/ 2557462 w 2648395"/>
              <a:gd name="connsiteY148" fmla="*/ 271462 h 842962"/>
              <a:gd name="connsiteX149" fmla="*/ 2571750 w 2648395"/>
              <a:gd name="connsiteY149" fmla="*/ 209550 h 842962"/>
              <a:gd name="connsiteX150" fmla="*/ 2605087 w 2648395"/>
              <a:gd name="connsiteY150" fmla="*/ 114300 h 842962"/>
              <a:gd name="connsiteX151" fmla="*/ 2614612 w 2648395"/>
              <a:gd name="connsiteY151" fmla="*/ 76200 h 842962"/>
              <a:gd name="connsiteX152" fmla="*/ 2628900 w 2648395"/>
              <a:gd name="connsiteY152" fmla="*/ 14287 h 842962"/>
              <a:gd name="connsiteX153" fmla="*/ 2633662 w 2648395"/>
              <a:gd name="connsiteY153" fmla="*/ 0 h 842962"/>
              <a:gd name="connsiteX154" fmla="*/ 2638425 w 2648395"/>
              <a:gd name="connsiteY154" fmla="*/ 152400 h 842962"/>
              <a:gd name="connsiteX155" fmla="*/ 2643187 w 2648395"/>
              <a:gd name="connsiteY155" fmla="*/ 252412 h 842962"/>
              <a:gd name="connsiteX156" fmla="*/ 2647950 w 2648395"/>
              <a:gd name="connsiteY156" fmla="*/ 752475 h 84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2648395" h="842962">
                <a:moveTo>
                  <a:pt x="0" y="328612"/>
                </a:moveTo>
                <a:cubicBezTo>
                  <a:pt x="3175" y="323850"/>
                  <a:pt x="6091" y="318904"/>
                  <a:pt x="9525" y="314325"/>
                </a:cubicBezTo>
                <a:cubicBezTo>
                  <a:pt x="25147" y="293495"/>
                  <a:pt x="43219" y="274409"/>
                  <a:pt x="57150" y="252412"/>
                </a:cubicBezTo>
                <a:cubicBezTo>
                  <a:pt x="119382" y="154151"/>
                  <a:pt x="84933" y="202137"/>
                  <a:pt x="114300" y="123825"/>
                </a:cubicBezTo>
                <a:cubicBezTo>
                  <a:pt x="140123" y="54964"/>
                  <a:pt x="120713" y="126745"/>
                  <a:pt x="133350" y="76200"/>
                </a:cubicBezTo>
                <a:cubicBezTo>
                  <a:pt x="148021" y="164228"/>
                  <a:pt x="136161" y="102436"/>
                  <a:pt x="152400" y="171450"/>
                </a:cubicBezTo>
                <a:cubicBezTo>
                  <a:pt x="155752" y="185697"/>
                  <a:pt x="158008" y="200210"/>
                  <a:pt x="161925" y="214312"/>
                </a:cubicBezTo>
                <a:cubicBezTo>
                  <a:pt x="165956" y="228823"/>
                  <a:pt x="172724" y="242524"/>
                  <a:pt x="176212" y="257175"/>
                </a:cubicBezTo>
                <a:cubicBezTo>
                  <a:pt x="189832" y="314383"/>
                  <a:pt x="187726" y="363581"/>
                  <a:pt x="195262" y="423862"/>
                </a:cubicBezTo>
                <a:lnTo>
                  <a:pt x="200025" y="461962"/>
                </a:lnTo>
                <a:cubicBezTo>
                  <a:pt x="201612" y="454025"/>
                  <a:pt x="203091" y="446065"/>
                  <a:pt x="204787" y="438150"/>
                </a:cubicBezTo>
                <a:cubicBezTo>
                  <a:pt x="207854" y="423839"/>
                  <a:pt x="211804" y="409707"/>
                  <a:pt x="214312" y="395287"/>
                </a:cubicBezTo>
                <a:cubicBezTo>
                  <a:pt x="218159" y="373168"/>
                  <a:pt x="218967" y="350528"/>
                  <a:pt x="223837" y="328612"/>
                </a:cubicBezTo>
                <a:cubicBezTo>
                  <a:pt x="228521" y="307534"/>
                  <a:pt x="237650" y="287647"/>
                  <a:pt x="242887" y="266700"/>
                </a:cubicBezTo>
                <a:cubicBezTo>
                  <a:pt x="243689" y="263494"/>
                  <a:pt x="261640" y="161402"/>
                  <a:pt x="276225" y="128587"/>
                </a:cubicBezTo>
                <a:cubicBezTo>
                  <a:pt x="278550" y="123357"/>
                  <a:pt x="282575" y="119062"/>
                  <a:pt x="285750" y="114300"/>
                </a:cubicBezTo>
                <a:cubicBezTo>
                  <a:pt x="288925" y="128587"/>
                  <a:pt x="291725" y="142963"/>
                  <a:pt x="295275" y="157162"/>
                </a:cubicBezTo>
                <a:cubicBezTo>
                  <a:pt x="303135" y="188603"/>
                  <a:pt x="307956" y="195694"/>
                  <a:pt x="314325" y="228600"/>
                </a:cubicBezTo>
                <a:cubicBezTo>
                  <a:pt x="329937" y="309260"/>
                  <a:pt x="332547" y="332342"/>
                  <a:pt x="342900" y="404812"/>
                </a:cubicBezTo>
                <a:cubicBezTo>
                  <a:pt x="344487" y="427037"/>
                  <a:pt x="346650" y="449228"/>
                  <a:pt x="347662" y="471487"/>
                </a:cubicBezTo>
                <a:cubicBezTo>
                  <a:pt x="349826" y="519089"/>
                  <a:pt x="347437" y="566972"/>
                  <a:pt x="352425" y="614362"/>
                </a:cubicBezTo>
                <a:cubicBezTo>
                  <a:pt x="354261" y="631800"/>
                  <a:pt x="355177" y="579394"/>
                  <a:pt x="357187" y="561975"/>
                </a:cubicBezTo>
                <a:cubicBezTo>
                  <a:pt x="359941" y="538110"/>
                  <a:pt x="364487" y="514457"/>
                  <a:pt x="366712" y="490537"/>
                </a:cubicBezTo>
                <a:cubicBezTo>
                  <a:pt x="371299" y="441223"/>
                  <a:pt x="373977" y="365746"/>
                  <a:pt x="381000" y="309562"/>
                </a:cubicBezTo>
                <a:cubicBezTo>
                  <a:pt x="382198" y="299980"/>
                  <a:pt x="384175" y="290512"/>
                  <a:pt x="385762" y="280987"/>
                </a:cubicBezTo>
                <a:cubicBezTo>
                  <a:pt x="392112" y="293687"/>
                  <a:pt x="399279" y="306010"/>
                  <a:pt x="404812" y="319087"/>
                </a:cubicBezTo>
                <a:cubicBezTo>
                  <a:pt x="439279" y="400554"/>
                  <a:pt x="462666" y="474160"/>
                  <a:pt x="485775" y="561975"/>
                </a:cubicBezTo>
                <a:cubicBezTo>
                  <a:pt x="493712" y="592137"/>
                  <a:pt x="502996" y="621977"/>
                  <a:pt x="509587" y="652462"/>
                </a:cubicBezTo>
                <a:cubicBezTo>
                  <a:pt x="515709" y="680777"/>
                  <a:pt x="518194" y="709780"/>
                  <a:pt x="523875" y="738187"/>
                </a:cubicBezTo>
                <a:cubicBezTo>
                  <a:pt x="527726" y="757442"/>
                  <a:pt x="534117" y="776122"/>
                  <a:pt x="538162" y="795337"/>
                </a:cubicBezTo>
                <a:cubicBezTo>
                  <a:pt x="547591" y="840126"/>
                  <a:pt x="534732" y="816385"/>
                  <a:pt x="552450" y="842962"/>
                </a:cubicBezTo>
                <a:cubicBezTo>
                  <a:pt x="555625" y="828675"/>
                  <a:pt x="559105" y="814452"/>
                  <a:pt x="561975" y="800100"/>
                </a:cubicBezTo>
                <a:cubicBezTo>
                  <a:pt x="565456" y="782696"/>
                  <a:pt x="567020" y="764886"/>
                  <a:pt x="571500" y="747712"/>
                </a:cubicBezTo>
                <a:cubicBezTo>
                  <a:pt x="576569" y="728282"/>
                  <a:pt x="584585" y="709736"/>
                  <a:pt x="590550" y="690562"/>
                </a:cubicBezTo>
                <a:cubicBezTo>
                  <a:pt x="606811" y="638293"/>
                  <a:pt x="619957" y="585019"/>
                  <a:pt x="638175" y="533400"/>
                </a:cubicBezTo>
                <a:cubicBezTo>
                  <a:pt x="652699" y="492249"/>
                  <a:pt x="674356" y="434392"/>
                  <a:pt x="685800" y="390525"/>
                </a:cubicBezTo>
                <a:cubicBezTo>
                  <a:pt x="691072" y="370316"/>
                  <a:pt x="696330" y="336869"/>
                  <a:pt x="700087" y="314325"/>
                </a:cubicBezTo>
                <a:cubicBezTo>
                  <a:pt x="701675" y="327025"/>
                  <a:pt x="701172" y="364684"/>
                  <a:pt x="704850" y="352425"/>
                </a:cubicBezTo>
                <a:cubicBezTo>
                  <a:pt x="713112" y="324887"/>
                  <a:pt x="714375" y="266700"/>
                  <a:pt x="714375" y="266700"/>
                </a:cubicBezTo>
                <a:cubicBezTo>
                  <a:pt x="719916" y="286093"/>
                  <a:pt x="726103" y="309573"/>
                  <a:pt x="733425" y="328612"/>
                </a:cubicBezTo>
                <a:cubicBezTo>
                  <a:pt x="737765" y="339896"/>
                  <a:pt x="741376" y="351653"/>
                  <a:pt x="747712" y="361950"/>
                </a:cubicBezTo>
                <a:cubicBezTo>
                  <a:pt x="833301" y="501032"/>
                  <a:pt x="781307" y="407782"/>
                  <a:pt x="838200" y="490537"/>
                </a:cubicBezTo>
                <a:cubicBezTo>
                  <a:pt x="888167" y="563218"/>
                  <a:pt x="838560" y="499322"/>
                  <a:pt x="881062" y="552450"/>
                </a:cubicBezTo>
                <a:cubicBezTo>
                  <a:pt x="882650" y="557212"/>
                  <a:pt x="883040" y="562560"/>
                  <a:pt x="885825" y="566737"/>
                </a:cubicBezTo>
                <a:cubicBezTo>
                  <a:pt x="925220" y="625830"/>
                  <a:pt x="910913" y="487067"/>
                  <a:pt x="914400" y="466725"/>
                </a:cubicBezTo>
                <a:cubicBezTo>
                  <a:pt x="940224" y="316084"/>
                  <a:pt x="918823" y="517145"/>
                  <a:pt x="938212" y="357187"/>
                </a:cubicBezTo>
                <a:cubicBezTo>
                  <a:pt x="942242" y="323942"/>
                  <a:pt x="939614" y="289663"/>
                  <a:pt x="947737" y="257175"/>
                </a:cubicBezTo>
                <a:cubicBezTo>
                  <a:pt x="949325" y="250825"/>
                  <a:pt x="953151" y="231612"/>
                  <a:pt x="952500" y="238125"/>
                </a:cubicBezTo>
                <a:cubicBezTo>
                  <a:pt x="950266" y="260464"/>
                  <a:pt x="945548" y="282497"/>
                  <a:pt x="942975" y="304800"/>
                </a:cubicBezTo>
                <a:cubicBezTo>
                  <a:pt x="939537" y="334598"/>
                  <a:pt x="935355" y="406715"/>
                  <a:pt x="933450" y="433387"/>
                </a:cubicBezTo>
                <a:cubicBezTo>
                  <a:pt x="920264" y="617987"/>
                  <a:pt x="937664" y="360626"/>
                  <a:pt x="923925" y="566737"/>
                </a:cubicBezTo>
                <a:cubicBezTo>
                  <a:pt x="925512" y="627062"/>
                  <a:pt x="912109" y="689688"/>
                  <a:pt x="928687" y="747712"/>
                </a:cubicBezTo>
                <a:cubicBezTo>
                  <a:pt x="936415" y="774760"/>
                  <a:pt x="939920" y="691911"/>
                  <a:pt x="952500" y="666750"/>
                </a:cubicBezTo>
                <a:cubicBezTo>
                  <a:pt x="970827" y="630096"/>
                  <a:pt x="972445" y="632712"/>
                  <a:pt x="981075" y="595312"/>
                </a:cubicBezTo>
                <a:cubicBezTo>
                  <a:pt x="983246" y="585903"/>
                  <a:pt x="983495" y="576105"/>
                  <a:pt x="985837" y="566737"/>
                </a:cubicBezTo>
                <a:cubicBezTo>
                  <a:pt x="988272" y="556997"/>
                  <a:pt x="995362" y="538162"/>
                  <a:pt x="995362" y="538162"/>
                </a:cubicBezTo>
                <a:cubicBezTo>
                  <a:pt x="1004354" y="466236"/>
                  <a:pt x="995734" y="530979"/>
                  <a:pt x="1004887" y="471487"/>
                </a:cubicBezTo>
                <a:cubicBezTo>
                  <a:pt x="1006594" y="460392"/>
                  <a:pt x="1007449" y="449157"/>
                  <a:pt x="1009650" y="438150"/>
                </a:cubicBezTo>
                <a:cubicBezTo>
                  <a:pt x="1010635" y="433227"/>
                  <a:pt x="1013194" y="428732"/>
                  <a:pt x="1014412" y="423862"/>
                </a:cubicBezTo>
                <a:cubicBezTo>
                  <a:pt x="1016375" y="416009"/>
                  <a:pt x="1017587" y="407987"/>
                  <a:pt x="1019175" y="400050"/>
                </a:cubicBezTo>
                <a:cubicBezTo>
                  <a:pt x="1020997" y="380011"/>
                  <a:pt x="1021003" y="350164"/>
                  <a:pt x="1028700" y="328612"/>
                </a:cubicBezTo>
                <a:cubicBezTo>
                  <a:pt x="1034451" y="312510"/>
                  <a:pt x="1037253" y="294483"/>
                  <a:pt x="1047750" y="280987"/>
                </a:cubicBezTo>
                <a:lnTo>
                  <a:pt x="1081087" y="238125"/>
                </a:lnTo>
                <a:cubicBezTo>
                  <a:pt x="1082675" y="249237"/>
                  <a:pt x="1083326" y="260524"/>
                  <a:pt x="1085850" y="271462"/>
                </a:cubicBezTo>
                <a:cubicBezTo>
                  <a:pt x="1097193" y="320613"/>
                  <a:pt x="1092400" y="280100"/>
                  <a:pt x="1104900" y="323850"/>
                </a:cubicBezTo>
                <a:cubicBezTo>
                  <a:pt x="1112697" y="351140"/>
                  <a:pt x="1118572" y="392209"/>
                  <a:pt x="1123950" y="419100"/>
                </a:cubicBezTo>
                <a:cubicBezTo>
                  <a:pt x="1129995" y="449325"/>
                  <a:pt x="1138066" y="479161"/>
                  <a:pt x="1143000" y="509587"/>
                </a:cubicBezTo>
                <a:cubicBezTo>
                  <a:pt x="1147602" y="537967"/>
                  <a:pt x="1148959" y="566783"/>
                  <a:pt x="1152525" y="595312"/>
                </a:cubicBezTo>
                <a:cubicBezTo>
                  <a:pt x="1155310" y="617589"/>
                  <a:pt x="1159375" y="639696"/>
                  <a:pt x="1162050" y="661987"/>
                </a:cubicBezTo>
                <a:cubicBezTo>
                  <a:pt x="1174127" y="762633"/>
                  <a:pt x="1160382" y="675799"/>
                  <a:pt x="1171575" y="742950"/>
                </a:cubicBezTo>
                <a:cubicBezTo>
                  <a:pt x="1203165" y="679770"/>
                  <a:pt x="1164840" y="758665"/>
                  <a:pt x="1185862" y="709612"/>
                </a:cubicBezTo>
                <a:cubicBezTo>
                  <a:pt x="1188659" y="703086"/>
                  <a:pt x="1192838" y="697188"/>
                  <a:pt x="1195387" y="690562"/>
                </a:cubicBezTo>
                <a:cubicBezTo>
                  <a:pt x="1227690" y="606577"/>
                  <a:pt x="1259428" y="429157"/>
                  <a:pt x="1266825" y="395287"/>
                </a:cubicBezTo>
                <a:cubicBezTo>
                  <a:pt x="1278583" y="341449"/>
                  <a:pt x="1293845" y="288106"/>
                  <a:pt x="1300162" y="233362"/>
                </a:cubicBezTo>
                <a:cubicBezTo>
                  <a:pt x="1317186" y="85829"/>
                  <a:pt x="1311686" y="150994"/>
                  <a:pt x="1319212" y="38100"/>
                </a:cubicBezTo>
                <a:cubicBezTo>
                  <a:pt x="1323809" y="65679"/>
                  <a:pt x="1331577" y="110917"/>
                  <a:pt x="1333500" y="133350"/>
                </a:cubicBezTo>
                <a:cubicBezTo>
                  <a:pt x="1336350" y="166603"/>
                  <a:pt x="1335547" y="200098"/>
                  <a:pt x="1338262" y="233362"/>
                </a:cubicBezTo>
                <a:cubicBezTo>
                  <a:pt x="1341899" y="277918"/>
                  <a:pt x="1347787" y="322262"/>
                  <a:pt x="1352550" y="366712"/>
                </a:cubicBezTo>
                <a:cubicBezTo>
                  <a:pt x="1354137" y="406400"/>
                  <a:pt x="1353154" y="446274"/>
                  <a:pt x="1357312" y="485775"/>
                </a:cubicBezTo>
                <a:cubicBezTo>
                  <a:pt x="1359529" y="506838"/>
                  <a:pt x="1367237" y="526962"/>
                  <a:pt x="1371600" y="547687"/>
                </a:cubicBezTo>
                <a:cubicBezTo>
                  <a:pt x="1373589" y="557136"/>
                  <a:pt x="1374635" y="566761"/>
                  <a:pt x="1376362" y="576262"/>
                </a:cubicBezTo>
                <a:cubicBezTo>
                  <a:pt x="1377810" y="584226"/>
                  <a:pt x="1379537" y="592137"/>
                  <a:pt x="1381125" y="600075"/>
                </a:cubicBezTo>
                <a:cubicBezTo>
                  <a:pt x="1432756" y="514024"/>
                  <a:pt x="1404408" y="567915"/>
                  <a:pt x="1457325" y="423862"/>
                </a:cubicBezTo>
                <a:cubicBezTo>
                  <a:pt x="1470139" y="388979"/>
                  <a:pt x="1487363" y="355364"/>
                  <a:pt x="1495425" y="319087"/>
                </a:cubicBezTo>
                <a:cubicBezTo>
                  <a:pt x="1504950" y="276225"/>
                  <a:pt x="1515784" y="233632"/>
                  <a:pt x="1524000" y="190500"/>
                </a:cubicBezTo>
                <a:cubicBezTo>
                  <a:pt x="1555515" y="25047"/>
                  <a:pt x="1516659" y="186528"/>
                  <a:pt x="1543050" y="80962"/>
                </a:cubicBezTo>
                <a:cubicBezTo>
                  <a:pt x="1550066" y="586140"/>
                  <a:pt x="1538104" y="267260"/>
                  <a:pt x="1557337" y="542925"/>
                </a:cubicBezTo>
                <a:cubicBezTo>
                  <a:pt x="1561018" y="595689"/>
                  <a:pt x="1560349" y="627428"/>
                  <a:pt x="1566862" y="676275"/>
                </a:cubicBezTo>
                <a:cubicBezTo>
                  <a:pt x="1567932" y="684299"/>
                  <a:pt x="1570037" y="692150"/>
                  <a:pt x="1571625" y="700087"/>
                </a:cubicBezTo>
                <a:cubicBezTo>
                  <a:pt x="1585051" y="682185"/>
                  <a:pt x="1589416" y="679804"/>
                  <a:pt x="1595437" y="657225"/>
                </a:cubicBezTo>
                <a:cubicBezTo>
                  <a:pt x="1599608" y="641582"/>
                  <a:pt x="1600053" y="625027"/>
                  <a:pt x="1604962" y="609600"/>
                </a:cubicBezTo>
                <a:cubicBezTo>
                  <a:pt x="1611219" y="589934"/>
                  <a:pt x="1622845" y="572217"/>
                  <a:pt x="1628775" y="552450"/>
                </a:cubicBezTo>
                <a:cubicBezTo>
                  <a:pt x="1637186" y="524412"/>
                  <a:pt x="1640726" y="495123"/>
                  <a:pt x="1647825" y="466725"/>
                </a:cubicBezTo>
                <a:cubicBezTo>
                  <a:pt x="1651845" y="450646"/>
                  <a:pt x="1657894" y="435128"/>
                  <a:pt x="1662112" y="419100"/>
                </a:cubicBezTo>
                <a:cubicBezTo>
                  <a:pt x="1665837" y="404946"/>
                  <a:pt x="1668570" y="390548"/>
                  <a:pt x="1671637" y="376237"/>
                </a:cubicBezTo>
                <a:cubicBezTo>
                  <a:pt x="1673333" y="368322"/>
                  <a:pt x="1674437" y="360278"/>
                  <a:pt x="1676400" y="352425"/>
                </a:cubicBezTo>
                <a:cubicBezTo>
                  <a:pt x="1677618" y="347555"/>
                  <a:pt x="1679575" y="342900"/>
                  <a:pt x="1681162" y="338137"/>
                </a:cubicBezTo>
                <a:cubicBezTo>
                  <a:pt x="1689100" y="346075"/>
                  <a:pt x="1698240" y="352970"/>
                  <a:pt x="1704975" y="361950"/>
                </a:cubicBezTo>
                <a:cubicBezTo>
                  <a:pt x="1707987" y="365966"/>
                  <a:pt x="1707246" y="371879"/>
                  <a:pt x="1709737" y="376237"/>
                </a:cubicBezTo>
                <a:cubicBezTo>
                  <a:pt x="1739942" y="429094"/>
                  <a:pt x="1709459" y="358872"/>
                  <a:pt x="1733550" y="419100"/>
                </a:cubicBezTo>
                <a:cubicBezTo>
                  <a:pt x="1736725" y="442912"/>
                  <a:pt x="1738959" y="466869"/>
                  <a:pt x="1743075" y="490537"/>
                </a:cubicBezTo>
                <a:cubicBezTo>
                  <a:pt x="1745318" y="503434"/>
                  <a:pt x="1740891" y="534491"/>
                  <a:pt x="1752600" y="528637"/>
                </a:cubicBezTo>
                <a:cubicBezTo>
                  <a:pt x="1767080" y="521397"/>
                  <a:pt x="1757792" y="496611"/>
                  <a:pt x="1762125" y="481012"/>
                </a:cubicBezTo>
                <a:cubicBezTo>
                  <a:pt x="1765755" y="467943"/>
                  <a:pt x="1773034" y="456048"/>
                  <a:pt x="1776412" y="442912"/>
                </a:cubicBezTo>
                <a:cubicBezTo>
                  <a:pt x="1787347" y="400387"/>
                  <a:pt x="1793434" y="356686"/>
                  <a:pt x="1804987" y="314325"/>
                </a:cubicBezTo>
                <a:cubicBezTo>
                  <a:pt x="1809750" y="296862"/>
                  <a:pt x="1814885" y="279497"/>
                  <a:pt x="1819275" y="261937"/>
                </a:cubicBezTo>
                <a:cubicBezTo>
                  <a:pt x="1821238" y="254084"/>
                  <a:pt x="1822281" y="246027"/>
                  <a:pt x="1824037" y="238125"/>
                </a:cubicBezTo>
                <a:cubicBezTo>
                  <a:pt x="1825457" y="231735"/>
                  <a:pt x="1827212" y="225425"/>
                  <a:pt x="1828800" y="219075"/>
                </a:cubicBezTo>
                <a:cubicBezTo>
                  <a:pt x="1830387" y="223837"/>
                  <a:pt x="1830777" y="229185"/>
                  <a:pt x="1833562" y="233362"/>
                </a:cubicBezTo>
                <a:cubicBezTo>
                  <a:pt x="1837298" y="238966"/>
                  <a:pt x="1843415" y="242581"/>
                  <a:pt x="1847850" y="247650"/>
                </a:cubicBezTo>
                <a:cubicBezTo>
                  <a:pt x="1854544" y="255300"/>
                  <a:pt x="1860921" y="263241"/>
                  <a:pt x="1866900" y="271462"/>
                </a:cubicBezTo>
                <a:cubicBezTo>
                  <a:pt x="1878675" y="287652"/>
                  <a:pt x="1887785" y="301142"/>
                  <a:pt x="1895475" y="319087"/>
                </a:cubicBezTo>
                <a:cubicBezTo>
                  <a:pt x="1897452" y="323701"/>
                  <a:pt x="1898650" y="328612"/>
                  <a:pt x="1900237" y="333375"/>
                </a:cubicBezTo>
                <a:cubicBezTo>
                  <a:pt x="1924805" y="259672"/>
                  <a:pt x="1894500" y="356812"/>
                  <a:pt x="1914525" y="266700"/>
                </a:cubicBezTo>
                <a:cubicBezTo>
                  <a:pt x="1918120" y="250521"/>
                  <a:pt x="1925373" y="235288"/>
                  <a:pt x="1928812" y="219075"/>
                </a:cubicBezTo>
                <a:cubicBezTo>
                  <a:pt x="1960996" y="67349"/>
                  <a:pt x="1930893" y="154787"/>
                  <a:pt x="1962150" y="71437"/>
                </a:cubicBezTo>
                <a:cubicBezTo>
                  <a:pt x="2042900" y="323782"/>
                  <a:pt x="1963740" y="64629"/>
                  <a:pt x="2024062" y="295275"/>
                </a:cubicBezTo>
                <a:cubicBezTo>
                  <a:pt x="2041994" y="363839"/>
                  <a:pt x="2066362" y="430765"/>
                  <a:pt x="2081212" y="500062"/>
                </a:cubicBezTo>
                <a:cubicBezTo>
                  <a:pt x="2085975" y="522287"/>
                  <a:pt x="2089136" y="544917"/>
                  <a:pt x="2095500" y="566737"/>
                </a:cubicBezTo>
                <a:cubicBezTo>
                  <a:pt x="2100287" y="583151"/>
                  <a:pt x="2108860" y="598239"/>
                  <a:pt x="2114550" y="614362"/>
                </a:cubicBezTo>
                <a:cubicBezTo>
                  <a:pt x="2118396" y="625260"/>
                  <a:pt x="2120754" y="636630"/>
                  <a:pt x="2124075" y="647700"/>
                </a:cubicBezTo>
                <a:cubicBezTo>
                  <a:pt x="2134324" y="681866"/>
                  <a:pt x="2123163" y="639294"/>
                  <a:pt x="2133600" y="681037"/>
                </a:cubicBezTo>
                <a:cubicBezTo>
                  <a:pt x="2145830" y="179568"/>
                  <a:pt x="2127047" y="730077"/>
                  <a:pt x="2152650" y="352425"/>
                </a:cubicBezTo>
                <a:cubicBezTo>
                  <a:pt x="2155981" y="303300"/>
                  <a:pt x="2155715" y="253996"/>
                  <a:pt x="2157412" y="204787"/>
                </a:cubicBezTo>
                <a:cubicBezTo>
                  <a:pt x="2158890" y="161921"/>
                  <a:pt x="2160587" y="119062"/>
                  <a:pt x="2162175" y="76200"/>
                </a:cubicBezTo>
                <a:cubicBezTo>
                  <a:pt x="2163762" y="87312"/>
                  <a:pt x="2165230" y="98442"/>
                  <a:pt x="2166937" y="109537"/>
                </a:cubicBezTo>
                <a:cubicBezTo>
                  <a:pt x="2168405" y="119081"/>
                  <a:pt x="2170424" y="128540"/>
                  <a:pt x="2171700" y="138112"/>
                </a:cubicBezTo>
                <a:cubicBezTo>
                  <a:pt x="2176495" y="174072"/>
                  <a:pt x="2176920" y="201856"/>
                  <a:pt x="2185987" y="238125"/>
                </a:cubicBezTo>
                <a:cubicBezTo>
                  <a:pt x="2190857" y="257606"/>
                  <a:pt x="2199968" y="275845"/>
                  <a:pt x="2205037" y="295275"/>
                </a:cubicBezTo>
                <a:cubicBezTo>
                  <a:pt x="2241692" y="435787"/>
                  <a:pt x="2188214" y="268620"/>
                  <a:pt x="2228850" y="390525"/>
                </a:cubicBezTo>
                <a:cubicBezTo>
                  <a:pt x="2234887" y="429763"/>
                  <a:pt x="2227988" y="442830"/>
                  <a:pt x="2247900" y="466725"/>
                </a:cubicBezTo>
                <a:cubicBezTo>
                  <a:pt x="2252212" y="471899"/>
                  <a:pt x="2257425" y="476250"/>
                  <a:pt x="2262187" y="481012"/>
                </a:cubicBezTo>
                <a:cubicBezTo>
                  <a:pt x="2270220" y="501096"/>
                  <a:pt x="2272651" y="510838"/>
                  <a:pt x="2286000" y="528637"/>
                </a:cubicBezTo>
                <a:cubicBezTo>
                  <a:pt x="2290041" y="534025"/>
                  <a:pt x="2295852" y="537856"/>
                  <a:pt x="2300287" y="542925"/>
                </a:cubicBezTo>
                <a:cubicBezTo>
                  <a:pt x="2325408" y="571636"/>
                  <a:pt x="2308244" y="563039"/>
                  <a:pt x="2333625" y="571500"/>
                </a:cubicBezTo>
                <a:cubicBezTo>
                  <a:pt x="2339975" y="568325"/>
                  <a:pt x="2347285" y="566595"/>
                  <a:pt x="2352675" y="561975"/>
                </a:cubicBezTo>
                <a:cubicBezTo>
                  <a:pt x="2372291" y="545161"/>
                  <a:pt x="2367828" y="534920"/>
                  <a:pt x="2371725" y="509587"/>
                </a:cubicBezTo>
                <a:cubicBezTo>
                  <a:pt x="2375790" y="483164"/>
                  <a:pt x="2376293" y="481984"/>
                  <a:pt x="2381250" y="457200"/>
                </a:cubicBezTo>
                <a:cubicBezTo>
                  <a:pt x="2382837" y="433387"/>
                  <a:pt x="2383851" y="409530"/>
                  <a:pt x="2386012" y="385762"/>
                </a:cubicBezTo>
                <a:cubicBezTo>
                  <a:pt x="2387028" y="374583"/>
                  <a:pt x="2389291" y="363552"/>
                  <a:pt x="2390775" y="352425"/>
                </a:cubicBezTo>
                <a:cubicBezTo>
                  <a:pt x="2392467" y="339738"/>
                  <a:pt x="2393950" y="327025"/>
                  <a:pt x="2395537" y="314325"/>
                </a:cubicBezTo>
                <a:cubicBezTo>
                  <a:pt x="2406427" y="341550"/>
                  <a:pt x="2406671" y="339810"/>
                  <a:pt x="2414587" y="371475"/>
                </a:cubicBezTo>
                <a:cubicBezTo>
                  <a:pt x="2418137" y="385674"/>
                  <a:pt x="2419484" y="400452"/>
                  <a:pt x="2424112" y="414337"/>
                </a:cubicBezTo>
                <a:cubicBezTo>
                  <a:pt x="2429056" y="429170"/>
                  <a:pt x="2437095" y="442790"/>
                  <a:pt x="2443162" y="457200"/>
                </a:cubicBezTo>
                <a:cubicBezTo>
                  <a:pt x="2449797" y="472958"/>
                  <a:pt x="2456521" y="488702"/>
                  <a:pt x="2462212" y="504825"/>
                </a:cubicBezTo>
                <a:cubicBezTo>
                  <a:pt x="2497837" y="605761"/>
                  <a:pt x="2449875" y="483507"/>
                  <a:pt x="2481262" y="561975"/>
                </a:cubicBezTo>
                <a:cubicBezTo>
                  <a:pt x="2497405" y="537760"/>
                  <a:pt x="2489209" y="554505"/>
                  <a:pt x="2495550" y="514350"/>
                </a:cubicBezTo>
                <a:cubicBezTo>
                  <a:pt x="2500961" y="480082"/>
                  <a:pt x="2510268" y="422767"/>
                  <a:pt x="2519362" y="390525"/>
                </a:cubicBezTo>
                <a:cubicBezTo>
                  <a:pt x="2530674" y="350420"/>
                  <a:pt x="2548092" y="312065"/>
                  <a:pt x="2557462" y="271462"/>
                </a:cubicBezTo>
                <a:cubicBezTo>
                  <a:pt x="2562225" y="250825"/>
                  <a:pt x="2565608" y="229820"/>
                  <a:pt x="2571750" y="209550"/>
                </a:cubicBezTo>
                <a:cubicBezTo>
                  <a:pt x="2581505" y="177357"/>
                  <a:pt x="2596928" y="146934"/>
                  <a:pt x="2605087" y="114300"/>
                </a:cubicBezTo>
                <a:cubicBezTo>
                  <a:pt x="2608262" y="101600"/>
                  <a:pt x="2611614" y="88943"/>
                  <a:pt x="2614612" y="76200"/>
                </a:cubicBezTo>
                <a:cubicBezTo>
                  <a:pt x="2616823" y="66803"/>
                  <a:pt x="2624493" y="29712"/>
                  <a:pt x="2628900" y="14287"/>
                </a:cubicBezTo>
                <a:cubicBezTo>
                  <a:pt x="2630279" y="9460"/>
                  <a:pt x="2632075" y="4762"/>
                  <a:pt x="2633662" y="0"/>
                </a:cubicBezTo>
                <a:cubicBezTo>
                  <a:pt x="2635250" y="50800"/>
                  <a:pt x="2636508" y="101611"/>
                  <a:pt x="2638425" y="152400"/>
                </a:cubicBezTo>
                <a:cubicBezTo>
                  <a:pt x="2639684" y="185751"/>
                  <a:pt x="2642539" y="219043"/>
                  <a:pt x="2643187" y="252412"/>
                </a:cubicBezTo>
                <a:cubicBezTo>
                  <a:pt x="2648395" y="520639"/>
                  <a:pt x="2647950" y="557293"/>
                  <a:pt x="2647950" y="752475"/>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 name="Straight Connector 11"/>
          <p:cNvCxnSpPr/>
          <p:nvPr/>
        </p:nvCxnSpPr>
        <p:spPr>
          <a:xfrm>
            <a:off x="533400" y="3962400"/>
            <a:ext cx="2971800" cy="0"/>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1743075" y="3976688"/>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557214" y="3084513"/>
            <a:ext cx="2709862" cy="887412"/>
          </a:xfrm>
          <a:custGeom>
            <a:avLst/>
            <a:gdLst>
              <a:gd name="connsiteX0" fmla="*/ 0 w 1343025"/>
              <a:gd name="connsiteY0" fmla="*/ 871537 h 931068"/>
              <a:gd name="connsiteX1" fmla="*/ 328612 w 1343025"/>
              <a:gd name="connsiteY1" fmla="*/ 871537 h 931068"/>
              <a:gd name="connsiteX2" fmla="*/ 571500 w 1343025"/>
              <a:gd name="connsiteY2" fmla="*/ 514350 h 931068"/>
              <a:gd name="connsiteX3" fmla="*/ 657225 w 1343025"/>
              <a:gd name="connsiteY3" fmla="*/ 14287 h 931068"/>
              <a:gd name="connsiteX4" fmla="*/ 728662 w 1343025"/>
              <a:gd name="connsiteY4" fmla="*/ 428625 h 931068"/>
              <a:gd name="connsiteX5" fmla="*/ 842962 w 1343025"/>
              <a:gd name="connsiteY5" fmla="*/ 728662 h 931068"/>
              <a:gd name="connsiteX6" fmla="*/ 1014412 w 1343025"/>
              <a:gd name="connsiteY6" fmla="*/ 871537 h 931068"/>
              <a:gd name="connsiteX7" fmla="*/ 1343025 w 1343025"/>
              <a:gd name="connsiteY7" fmla="*/ 885825 h 931068"/>
              <a:gd name="connsiteX0" fmla="*/ 0 w 1343025"/>
              <a:gd name="connsiteY0" fmla="*/ 859631 h 919162"/>
              <a:gd name="connsiteX1" fmla="*/ 328612 w 1343025"/>
              <a:gd name="connsiteY1" fmla="*/ 859631 h 919162"/>
              <a:gd name="connsiteX2" fmla="*/ 571500 w 1343025"/>
              <a:gd name="connsiteY2" fmla="*/ 502444 h 919162"/>
              <a:gd name="connsiteX3" fmla="*/ 657225 w 1343025"/>
              <a:gd name="connsiteY3" fmla="*/ 2381 h 919162"/>
              <a:gd name="connsiteX4" fmla="*/ 757237 w 1343025"/>
              <a:gd name="connsiteY4" fmla="*/ 488157 h 919162"/>
              <a:gd name="connsiteX5" fmla="*/ 842962 w 1343025"/>
              <a:gd name="connsiteY5" fmla="*/ 716756 h 919162"/>
              <a:gd name="connsiteX6" fmla="*/ 1014412 w 1343025"/>
              <a:gd name="connsiteY6" fmla="*/ 859631 h 919162"/>
              <a:gd name="connsiteX7" fmla="*/ 1343025 w 1343025"/>
              <a:gd name="connsiteY7" fmla="*/ 873919 h 919162"/>
              <a:gd name="connsiteX0" fmla="*/ 0 w 1343025"/>
              <a:gd name="connsiteY0" fmla="*/ 858837 h 918368"/>
              <a:gd name="connsiteX1" fmla="*/ 328612 w 1343025"/>
              <a:gd name="connsiteY1" fmla="*/ 858837 h 918368"/>
              <a:gd name="connsiteX2" fmla="*/ 571500 w 1343025"/>
              <a:gd name="connsiteY2" fmla="*/ 501650 h 918368"/>
              <a:gd name="connsiteX3" fmla="*/ 657225 w 1343025"/>
              <a:gd name="connsiteY3" fmla="*/ 1587 h 918368"/>
              <a:gd name="connsiteX4" fmla="*/ 757237 w 1343025"/>
              <a:gd name="connsiteY4" fmla="*/ 492126 h 918368"/>
              <a:gd name="connsiteX5" fmla="*/ 842962 w 1343025"/>
              <a:gd name="connsiteY5" fmla="*/ 715962 h 918368"/>
              <a:gd name="connsiteX6" fmla="*/ 1014412 w 1343025"/>
              <a:gd name="connsiteY6" fmla="*/ 858837 h 918368"/>
              <a:gd name="connsiteX7" fmla="*/ 1343025 w 1343025"/>
              <a:gd name="connsiteY7" fmla="*/ 873125 h 918368"/>
              <a:gd name="connsiteX0" fmla="*/ 0 w 1343025"/>
              <a:gd name="connsiteY0" fmla="*/ 858837 h 888602"/>
              <a:gd name="connsiteX1" fmla="*/ 490537 w 1343025"/>
              <a:gd name="connsiteY1" fmla="*/ 696912 h 888602"/>
              <a:gd name="connsiteX2" fmla="*/ 571500 w 1343025"/>
              <a:gd name="connsiteY2" fmla="*/ 501650 h 888602"/>
              <a:gd name="connsiteX3" fmla="*/ 657225 w 1343025"/>
              <a:gd name="connsiteY3" fmla="*/ 1587 h 888602"/>
              <a:gd name="connsiteX4" fmla="*/ 757237 w 1343025"/>
              <a:gd name="connsiteY4" fmla="*/ 492126 h 888602"/>
              <a:gd name="connsiteX5" fmla="*/ 842962 w 1343025"/>
              <a:gd name="connsiteY5" fmla="*/ 715962 h 888602"/>
              <a:gd name="connsiteX6" fmla="*/ 1014412 w 1343025"/>
              <a:gd name="connsiteY6" fmla="*/ 858837 h 888602"/>
              <a:gd name="connsiteX7" fmla="*/ 1343025 w 1343025"/>
              <a:gd name="connsiteY7" fmla="*/ 873125 h 888602"/>
              <a:gd name="connsiteX0" fmla="*/ 0 w 1343025"/>
              <a:gd name="connsiteY0" fmla="*/ 858837 h 888602"/>
              <a:gd name="connsiteX1" fmla="*/ 490537 w 1343025"/>
              <a:gd name="connsiteY1" fmla="*/ 696912 h 888602"/>
              <a:gd name="connsiteX2" fmla="*/ 571500 w 1343025"/>
              <a:gd name="connsiteY2" fmla="*/ 501650 h 888602"/>
              <a:gd name="connsiteX3" fmla="*/ 657225 w 1343025"/>
              <a:gd name="connsiteY3" fmla="*/ 1587 h 888602"/>
              <a:gd name="connsiteX4" fmla="*/ 757237 w 1343025"/>
              <a:gd name="connsiteY4" fmla="*/ 492126 h 888602"/>
              <a:gd name="connsiteX5" fmla="*/ 842962 w 1343025"/>
              <a:gd name="connsiteY5" fmla="*/ 715962 h 888602"/>
              <a:gd name="connsiteX6" fmla="*/ 1014412 w 1343025"/>
              <a:gd name="connsiteY6" fmla="*/ 858837 h 888602"/>
              <a:gd name="connsiteX7" fmla="*/ 1343025 w 1343025"/>
              <a:gd name="connsiteY7" fmla="*/ 873125 h 888602"/>
              <a:gd name="connsiteX0" fmla="*/ 0 w 1343025"/>
              <a:gd name="connsiteY0" fmla="*/ 858837 h 888602"/>
              <a:gd name="connsiteX1" fmla="*/ 490537 w 1343025"/>
              <a:gd name="connsiteY1" fmla="*/ 696912 h 888602"/>
              <a:gd name="connsiteX2" fmla="*/ 571500 w 1343025"/>
              <a:gd name="connsiteY2" fmla="*/ 501650 h 888602"/>
              <a:gd name="connsiteX3" fmla="*/ 657225 w 1343025"/>
              <a:gd name="connsiteY3" fmla="*/ 1587 h 888602"/>
              <a:gd name="connsiteX4" fmla="*/ 757237 w 1343025"/>
              <a:gd name="connsiteY4" fmla="*/ 492126 h 888602"/>
              <a:gd name="connsiteX5" fmla="*/ 842962 w 1343025"/>
              <a:gd name="connsiteY5" fmla="*/ 715962 h 888602"/>
              <a:gd name="connsiteX6" fmla="*/ 1014412 w 1343025"/>
              <a:gd name="connsiteY6" fmla="*/ 858837 h 888602"/>
              <a:gd name="connsiteX7" fmla="*/ 1343025 w 1343025"/>
              <a:gd name="connsiteY7" fmla="*/ 873125 h 888602"/>
              <a:gd name="connsiteX0" fmla="*/ 0 w 1624012"/>
              <a:gd name="connsiteY0" fmla="*/ 858837 h 888602"/>
              <a:gd name="connsiteX1" fmla="*/ 490537 w 1624012"/>
              <a:gd name="connsiteY1" fmla="*/ 696912 h 888602"/>
              <a:gd name="connsiteX2" fmla="*/ 571500 w 1624012"/>
              <a:gd name="connsiteY2" fmla="*/ 501650 h 888602"/>
              <a:gd name="connsiteX3" fmla="*/ 657225 w 1624012"/>
              <a:gd name="connsiteY3" fmla="*/ 1587 h 888602"/>
              <a:gd name="connsiteX4" fmla="*/ 757237 w 1624012"/>
              <a:gd name="connsiteY4" fmla="*/ 492126 h 888602"/>
              <a:gd name="connsiteX5" fmla="*/ 842962 w 1624012"/>
              <a:gd name="connsiteY5" fmla="*/ 715962 h 888602"/>
              <a:gd name="connsiteX6" fmla="*/ 1014412 w 1624012"/>
              <a:gd name="connsiteY6" fmla="*/ 858837 h 888602"/>
              <a:gd name="connsiteX7" fmla="*/ 1624012 w 1624012"/>
              <a:gd name="connsiteY7" fmla="*/ 877887 h 888602"/>
              <a:gd name="connsiteX0" fmla="*/ 0 w 1624012"/>
              <a:gd name="connsiteY0" fmla="*/ 858837 h 904875"/>
              <a:gd name="connsiteX1" fmla="*/ 490537 w 1624012"/>
              <a:gd name="connsiteY1" fmla="*/ 696912 h 904875"/>
              <a:gd name="connsiteX2" fmla="*/ 571500 w 1624012"/>
              <a:gd name="connsiteY2" fmla="*/ 501650 h 904875"/>
              <a:gd name="connsiteX3" fmla="*/ 657225 w 1624012"/>
              <a:gd name="connsiteY3" fmla="*/ 1587 h 904875"/>
              <a:gd name="connsiteX4" fmla="*/ 757237 w 1624012"/>
              <a:gd name="connsiteY4" fmla="*/ 492126 h 904875"/>
              <a:gd name="connsiteX5" fmla="*/ 842962 w 1624012"/>
              <a:gd name="connsiteY5" fmla="*/ 715962 h 904875"/>
              <a:gd name="connsiteX6" fmla="*/ 1166811 w 1624012"/>
              <a:gd name="connsiteY6" fmla="*/ 877887 h 904875"/>
              <a:gd name="connsiteX7" fmla="*/ 1624012 w 1624012"/>
              <a:gd name="connsiteY7" fmla="*/ 877887 h 904875"/>
              <a:gd name="connsiteX0" fmla="*/ 0 w 1624012"/>
              <a:gd name="connsiteY0" fmla="*/ 858837 h 904875"/>
              <a:gd name="connsiteX1" fmla="*/ 490537 w 1624012"/>
              <a:gd name="connsiteY1" fmla="*/ 696912 h 904875"/>
              <a:gd name="connsiteX2" fmla="*/ 571500 w 1624012"/>
              <a:gd name="connsiteY2" fmla="*/ 501650 h 904875"/>
              <a:gd name="connsiteX3" fmla="*/ 657225 w 1624012"/>
              <a:gd name="connsiteY3" fmla="*/ 1587 h 904875"/>
              <a:gd name="connsiteX4" fmla="*/ 757237 w 1624012"/>
              <a:gd name="connsiteY4" fmla="*/ 492126 h 904875"/>
              <a:gd name="connsiteX5" fmla="*/ 842962 w 1624012"/>
              <a:gd name="connsiteY5" fmla="*/ 715962 h 904875"/>
              <a:gd name="connsiteX6" fmla="*/ 1166811 w 1624012"/>
              <a:gd name="connsiteY6" fmla="*/ 877887 h 904875"/>
              <a:gd name="connsiteX7" fmla="*/ 1624012 w 1624012"/>
              <a:gd name="connsiteY7" fmla="*/ 877887 h 904875"/>
              <a:gd name="connsiteX0" fmla="*/ 0 w 1624012"/>
              <a:gd name="connsiteY0" fmla="*/ 858837 h 904875"/>
              <a:gd name="connsiteX1" fmla="*/ 490537 w 1624012"/>
              <a:gd name="connsiteY1" fmla="*/ 696912 h 904875"/>
              <a:gd name="connsiteX2" fmla="*/ 571500 w 1624012"/>
              <a:gd name="connsiteY2" fmla="*/ 501650 h 904875"/>
              <a:gd name="connsiteX3" fmla="*/ 657225 w 1624012"/>
              <a:gd name="connsiteY3" fmla="*/ 1587 h 904875"/>
              <a:gd name="connsiteX4" fmla="*/ 757237 w 1624012"/>
              <a:gd name="connsiteY4" fmla="*/ 492126 h 904875"/>
              <a:gd name="connsiteX5" fmla="*/ 842962 w 1624012"/>
              <a:gd name="connsiteY5" fmla="*/ 715962 h 904875"/>
              <a:gd name="connsiteX6" fmla="*/ 1166811 w 1624012"/>
              <a:gd name="connsiteY6" fmla="*/ 877887 h 904875"/>
              <a:gd name="connsiteX7" fmla="*/ 1624012 w 1624012"/>
              <a:gd name="connsiteY7" fmla="*/ 877887 h 904875"/>
              <a:gd name="connsiteX0" fmla="*/ 0 w 1624012"/>
              <a:gd name="connsiteY0" fmla="*/ 858837 h 904875"/>
              <a:gd name="connsiteX1" fmla="*/ 490537 w 1624012"/>
              <a:gd name="connsiteY1" fmla="*/ 696912 h 904875"/>
              <a:gd name="connsiteX2" fmla="*/ 571500 w 1624012"/>
              <a:gd name="connsiteY2" fmla="*/ 501650 h 904875"/>
              <a:gd name="connsiteX3" fmla="*/ 657225 w 1624012"/>
              <a:gd name="connsiteY3" fmla="*/ 1587 h 904875"/>
              <a:gd name="connsiteX4" fmla="*/ 757237 w 1624012"/>
              <a:gd name="connsiteY4" fmla="*/ 492126 h 904875"/>
              <a:gd name="connsiteX5" fmla="*/ 842962 w 1624012"/>
              <a:gd name="connsiteY5" fmla="*/ 715962 h 904875"/>
              <a:gd name="connsiteX6" fmla="*/ 1243011 w 1624012"/>
              <a:gd name="connsiteY6" fmla="*/ 877887 h 904875"/>
              <a:gd name="connsiteX7" fmla="*/ 1624012 w 1624012"/>
              <a:gd name="connsiteY7" fmla="*/ 877887 h 904875"/>
              <a:gd name="connsiteX0" fmla="*/ 0 w 1624012"/>
              <a:gd name="connsiteY0" fmla="*/ 858837 h 904875"/>
              <a:gd name="connsiteX1" fmla="*/ 161924 w 1624012"/>
              <a:gd name="connsiteY1" fmla="*/ 858837 h 904875"/>
              <a:gd name="connsiteX2" fmla="*/ 490537 w 1624012"/>
              <a:gd name="connsiteY2" fmla="*/ 696912 h 904875"/>
              <a:gd name="connsiteX3" fmla="*/ 571500 w 1624012"/>
              <a:gd name="connsiteY3" fmla="*/ 501650 h 904875"/>
              <a:gd name="connsiteX4" fmla="*/ 657225 w 1624012"/>
              <a:gd name="connsiteY4" fmla="*/ 1587 h 904875"/>
              <a:gd name="connsiteX5" fmla="*/ 757237 w 1624012"/>
              <a:gd name="connsiteY5" fmla="*/ 492126 h 904875"/>
              <a:gd name="connsiteX6" fmla="*/ 842962 w 1624012"/>
              <a:gd name="connsiteY6" fmla="*/ 715962 h 904875"/>
              <a:gd name="connsiteX7" fmla="*/ 1243011 w 1624012"/>
              <a:gd name="connsiteY7" fmla="*/ 877887 h 904875"/>
              <a:gd name="connsiteX8" fmla="*/ 1624012 w 1624012"/>
              <a:gd name="connsiteY8" fmla="*/ 877887 h 904875"/>
              <a:gd name="connsiteX0" fmla="*/ 714376 w 2338388"/>
              <a:gd name="connsiteY0" fmla="*/ 858837 h 904875"/>
              <a:gd name="connsiteX1" fmla="*/ 0 w 2338388"/>
              <a:gd name="connsiteY1" fmla="*/ 863600 h 904875"/>
              <a:gd name="connsiteX2" fmla="*/ 876300 w 2338388"/>
              <a:gd name="connsiteY2" fmla="*/ 858837 h 904875"/>
              <a:gd name="connsiteX3" fmla="*/ 1204913 w 2338388"/>
              <a:gd name="connsiteY3" fmla="*/ 696912 h 904875"/>
              <a:gd name="connsiteX4" fmla="*/ 1285876 w 2338388"/>
              <a:gd name="connsiteY4" fmla="*/ 501650 h 904875"/>
              <a:gd name="connsiteX5" fmla="*/ 1371601 w 2338388"/>
              <a:gd name="connsiteY5" fmla="*/ 1587 h 904875"/>
              <a:gd name="connsiteX6" fmla="*/ 1471613 w 2338388"/>
              <a:gd name="connsiteY6" fmla="*/ 492126 h 904875"/>
              <a:gd name="connsiteX7" fmla="*/ 1557338 w 2338388"/>
              <a:gd name="connsiteY7" fmla="*/ 715962 h 904875"/>
              <a:gd name="connsiteX8" fmla="*/ 1957387 w 2338388"/>
              <a:gd name="connsiteY8" fmla="*/ 877887 h 904875"/>
              <a:gd name="connsiteX9" fmla="*/ 2338388 w 2338388"/>
              <a:gd name="connsiteY9" fmla="*/ 877887 h 904875"/>
              <a:gd name="connsiteX0" fmla="*/ 714376 w 2338388"/>
              <a:gd name="connsiteY0" fmla="*/ 858837 h 904875"/>
              <a:gd name="connsiteX1" fmla="*/ 0 w 2338388"/>
              <a:gd name="connsiteY1" fmla="*/ 863600 h 904875"/>
              <a:gd name="connsiteX2" fmla="*/ 876300 w 2338388"/>
              <a:gd name="connsiteY2" fmla="*/ 858837 h 904875"/>
              <a:gd name="connsiteX3" fmla="*/ 1204913 w 2338388"/>
              <a:gd name="connsiteY3" fmla="*/ 696912 h 904875"/>
              <a:gd name="connsiteX4" fmla="*/ 1285876 w 2338388"/>
              <a:gd name="connsiteY4" fmla="*/ 501650 h 904875"/>
              <a:gd name="connsiteX5" fmla="*/ 1371601 w 2338388"/>
              <a:gd name="connsiteY5" fmla="*/ 1587 h 904875"/>
              <a:gd name="connsiteX6" fmla="*/ 1471613 w 2338388"/>
              <a:gd name="connsiteY6" fmla="*/ 492126 h 904875"/>
              <a:gd name="connsiteX7" fmla="*/ 1557338 w 2338388"/>
              <a:gd name="connsiteY7" fmla="*/ 715962 h 904875"/>
              <a:gd name="connsiteX8" fmla="*/ 1957387 w 2338388"/>
              <a:gd name="connsiteY8" fmla="*/ 877887 h 904875"/>
              <a:gd name="connsiteX9" fmla="*/ 2338388 w 2338388"/>
              <a:gd name="connsiteY9" fmla="*/ 877887 h 904875"/>
              <a:gd name="connsiteX0" fmla="*/ 661987 w 2338388"/>
              <a:gd name="connsiteY0" fmla="*/ 801687 h 904875"/>
              <a:gd name="connsiteX1" fmla="*/ 0 w 2338388"/>
              <a:gd name="connsiteY1" fmla="*/ 863600 h 904875"/>
              <a:gd name="connsiteX2" fmla="*/ 876300 w 2338388"/>
              <a:gd name="connsiteY2" fmla="*/ 858837 h 904875"/>
              <a:gd name="connsiteX3" fmla="*/ 1204913 w 2338388"/>
              <a:gd name="connsiteY3" fmla="*/ 696912 h 904875"/>
              <a:gd name="connsiteX4" fmla="*/ 1285876 w 2338388"/>
              <a:gd name="connsiteY4" fmla="*/ 501650 h 904875"/>
              <a:gd name="connsiteX5" fmla="*/ 1371601 w 2338388"/>
              <a:gd name="connsiteY5" fmla="*/ 1587 h 904875"/>
              <a:gd name="connsiteX6" fmla="*/ 1471613 w 2338388"/>
              <a:gd name="connsiteY6" fmla="*/ 492126 h 904875"/>
              <a:gd name="connsiteX7" fmla="*/ 1557338 w 2338388"/>
              <a:gd name="connsiteY7" fmla="*/ 715962 h 904875"/>
              <a:gd name="connsiteX8" fmla="*/ 1957387 w 2338388"/>
              <a:gd name="connsiteY8" fmla="*/ 877887 h 904875"/>
              <a:gd name="connsiteX9" fmla="*/ 2338388 w 2338388"/>
              <a:gd name="connsiteY9" fmla="*/ 877887 h 904875"/>
              <a:gd name="connsiteX0" fmla="*/ 0 w 2338388"/>
              <a:gd name="connsiteY0" fmla="*/ 863600 h 904875"/>
              <a:gd name="connsiteX1" fmla="*/ 876300 w 2338388"/>
              <a:gd name="connsiteY1" fmla="*/ 858837 h 904875"/>
              <a:gd name="connsiteX2" fmla="*/ 1204913 w 2338388"/>
              <a:gd name="connsiteY2" fmla="*/ 696912 h 904875"/>
              <a:gd name="connsiteX3" fmla="*/ 1285876 w 2338388"/>
              <a:gd name="connsiteY3" fmla="*/ 501650 h 904875"/>
              <a:gd name="connsiteX4" fmla="*/ 1371601 w 2338388"/>
              <a:gd name="connsiteY4" fmla="*/ 1587 h 904875"/>
              <a:gd name="connsiteX5" fmla="*/ 1471613 w 2338388"/>
              <a:gd name="connsiteY5" fmla="*/ 492126 h 904875"/>
              <a:gd name="connsiteX6" fmla="*/ 1557338 w 2338388"/>
              <a:gd name="connsiteY6" fmla="*/ 715962 h 904875"/>
              <a:gd name="connsiteX7" fmla="*/ 1957387 w 2338388"/>
              <a:gd name="connsiteY7" fmla="*/ 877887 h 904875"/>
              <a:gd name="connsiteX8" fmla="*/ 2338388 w 2338388"/>
              <a:gd name="connsiteY8" fmla="*/ 877887 h 904875"/>
              <a:gd name="connsiteX0" fmla="*/ 0 w 2871787"/>
              <a:gd name="connsiteY0" fmla="*/ 863600 h 904875"/>
              <a:gd name="connsiteX1" fmla="*/ 876300 w 2871787"/>
              <a:gd name="connsiteY1" fmla="*/ 858837 h 904875"/>
              <a:gd name="connsiteX2" fmla="*/ 1204913 w 2871787"/>
              <a:gd name="connsiteY2" fmla="*/ 696912 h 904875"/>
              <a:gd name="connsiteX3" fmla="*/ 1285876 w 2871787"/>
              <a:gd name="connsiteY3" fmla="*/ 501650 h 904875"/>
              <a:gd name="connsiteX4" fmla="*/ 1371601 w 2871787"/>
              <a:gd name="connsiteY4" fmla="*/ 1587 h 904875"/>
              <a:gd name="connsiteX5" fmla="*/ 1471613 w 2871787"/>
              <a:gd name="connsiteY5" fmla="*/ 492126 h 904875"/>
              <a:gd name="connsiteX6" fmla="*/ 1557338 w 2871787"/>
              <a:gd name="connsiteY6" fmla="*/ 715962 h 904875"/>
              <a:gd name="connsiteX7" fmla="*/ 1957387 w 2871787"/>
              <a:gd name="connsiteY7" fmla="*/ 877887 h 904875"/>
              <a:gd name="connsiteX8" fmla="*/ 2871787 w 2871787"/>
              <a:gd name="connsiteY8" fmla="*/ 877887 h 904875"/>
              <a:gd name="connsiteX0" fmla="*/ 0 w 2871787"/>
              <a:gd name="connsiteY0" fmla="*/ 863600 h 886618"/>
              <a:gd name="connsiteX1" fmla="*/ 876300 w 2871787"/>
              <a:gd name="connsiteY1" fmla="*/ 858837 h 886618"/>
              <a:gd name="connsiteX2" fmla="*/ 1204913 w 2871787"/>
              <a:gd name="connsiteY2" fmla="*/ 696912 h 886618"/>
              <a:gd name="connsiteX3" fmla="*/ 1285876 w 2871787"/>
              <a:gd name="connsiteY3" fmla="*/ 501650 h 886618"/>
              <a:gd name="connsiteX4" fmla="*/ 1371601 w 2871787"/>
              <a:gd name="connsiteY4" fmla="*/ 1587 h 886618"/>
              <a:gd name="connsiteX5" fmla="*/ 1471613 w 2871787"/>
              <a:gd name="connsiteY5" fmla="*/ 492126 h 886618"/>
              <a:gd name="connsiteX6" fmla="*/ 1557338 w 2871787"/>
              <a:gd name="connsiteY6" fmla="*/ 715962 h 886618"/>
              <a:gd name="connsiteX7" fmla="*/ 1957387 w 2871787"/>
              <a:gd name="connsiteY7" fmla="*/ 854075 h 886618"/>
              <a:gd name="connsiteX8" fmla="*/ 2871787 w 2871787"/>
              <a:gd name="connsiteY8" fmla="*/ 877887 h 886618"/>
              <a:gd name="connsiteX0" fmla="*/ 0 w 2871787"/>
              <a:gd name="connsiteY0" fmla="*/ 863600 h 886618"/>
              <a:gd name="connsiteX1" fmla="*/ 876300 w 2871787"/>
              <a:gd name="connsiteY1" fmla="*/ 858837 h 886618"/>
              <a:gd name="connsiteX2" fmla="*/ 1204913 w 2871787"/>
              <a:gd name="connsiteY2" fmla="*/ 696912 h 886618"/>
              <a:gd name="connsiteX3" fmla="*/ 1285876 w 2871787"/>
              <a:gd name="connsiteY3" fmla="*/ 501650 h 886618"/>
              <a:gd name="connsiteX4" fmla="*/ 1371601 w 2871787"/>
              <a:gd name="connsiteY4" fmla="*/ 1587 h 886618"/>
              <a:gd name="connsiteX5" fmla="*/ 1471613 w 2871787"/>
              <a:gd name="connsiteY5" fmla="*/ 492126 h 886618"/>
              <a:gd name="connsiteX6" fmla="*/ 1557338 w 2871787"/>
              <a:gd name="connsiteY6" fmla="*/ 715962 h 886618"/>
              <a:gd name="connsiteX7" fmla="*/ 1957387 w 2871787"/>
              <a:gd name="connsiteY7" fmla="*/ 854075 h 886618"/>
              <a:gd name="connsiteX8" fmla="*/ 2871787 w 2871787"/>
              <a:gd name="connsiteY8" fmla="*/ 877887 h 886618"/>
              <a:gd name="connsiteX0" fmla="*/ 0 w 2871787"/>
              <a:gd name="connsiteY0" fmla="*/ 863600 h 886618"/>
              <a:gd name="connsiteX1" fmla="*/ 876300 w 2871787"/>
              <a:gd name="connsiteY1" fmla="*/ 858837 h 886618"/>
              <a:gd name="connsiteX2" fmla="*/ 1204913 w 2871787"/>
              <a:gd name="connsiteY2" fmla="*/ 696912 h 886618"/>
              <a:gd name="connsiteX3" fmla="*/ 1285876 w 2871787"/>
              <a:gd name="connsiteY3" fmla="*/ 501650 h 886618"/>
              <a:gd name="connsiteX4" fmla="*/ 1371601 w 2871787"/>
              <a:gd name="connsiteY4" fmla="*/ 1587 h 886618"/>
              <a:gd name="connsiteX5" fmla="*/ 1471613 w 2871787"/>
              <a:gd name="connsiteY5" fmla="*/ 492126 h 886618"/>
              <a:gd name="connsiteX6" fmla="*/ 1557338 w 2871787"/>
              <a:gd name="connsiteY6" fmla="*/ 715962 h 886618"/>
              <a:gd name="connsiteX7" fmla="*/ 1957387 w 2871787"/>
              <a:gd name="connsiteY7" fmla="*/ 854075 h 886618"/>
              <a:gd name="connsiteX8" fmla="*/ 2871787 w 2871787"/>
              <a:gd name="connsiteY8" fmla="*/ 877887 h 886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1787" h="886618">
                <a:moveTo>
                  <a:pt x="0" y="863600"/>
                </a:moveTo>
                <a:cubicBezTo>
                  <a:pt x="26987" y="863600"/>
                  <a:pt x="675481" y="886618"/>
                  <a:pt x="876300" y="858837"/>
                </a:cubicBezTo>
                <a:cubicBezTo>
                  <a:pt x="1077119" y="831056"/>
                  <a:pt x="1136650" y="756443"/>
                  <a:pt x="1204913" y="696912"/>
                </a:cubicBezTo>
                <a:cubicBezTo>
                  <a:pt x="1252538" y="608806"/>
                  <a:pt x="1258095" y="617538"/>
                  <a:pt x="1285876" y="501650"/>
                </a:cubicBezTo>
                <a:cubicBezTo>
                  <a:pt x="1313657" y="385763"/>
                  <a:pt x="1340645" y="3174"/>
                  <a:pt x="1371601" y="1587"/>
                </a:cubicBezTo>
                <a:cubicBezTo>
                  <a:pt x="1402557" y="0"/>
                  <a:pt x="1440657" y="373064"/>
                  <a:pt x="1471613" y="492126"/>
                </a:cubicBezTo>
                <a:cubicBezTo>
                  <a:pt x="1502569" y="611188"/>
                  <a:pt x="1491518" y="655637"/>
                  <a:pt x="1557338" y="715962"/>
                </a:cubicBezTo>
                <a:cubicBezTo>
                  <a:pt x="1592877" y="781046"/>
                  <a:pt x="1793875" y="827088"/>
                  <a:pt x="1957387" y="854075"/>
                </a:cubicBezTo>
                <a:cubicBezTo>
                  <a:pt x="2087562" y="881063"/>
                  <a:pt x="2749152" y="883840"/>
                  <a:pt x="2871787" y="877887"/>
                </a:cubicBezTo>
              </a:path>
            </a:pathLst>
          </a:cu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p:cNvSpPr txBox="1"/>
          <p:nvPr/>
        </p:nvSpPr>
        <p:spPr>
          <a:xfrm>
            <a:off x="3505200" y="2057400"/>
            <a:ext cx="614271" cy="369332"/>
          </a:xfrm>
          <a:prstGeom prst="rect">
            <a:avLst/>
          </a:prstGeom>
          <a:noFill/>
        </p:spPr>
        <p:txBody>
          <a:bodyPr wrap="none" rtlCol="0">
            <a:spAutoFit/>
          </a:bodyPr>
          <a:lstStyle/>
          <a:p>
            <a:r>
              <a:rPr lang="en-US" dirty="0">
                <a:latin typeface="Times New Roman" pitchFamily="18" charset="0"/>
                <a:cs typeface="Times New Roman" pitchFamily="18" charset="0"/>
              </a:rPr>
              <a:t>time</a:t>
            </a:r>
          </a:p>
        </p:txBody>
      </p:sp>
      <p:sp>
        <p:nvSpPr>
          <p:cNvPr id="18" name="TextBox 17"/>
          <p:cNvSpPr txBox="1"/>
          <p:nvPr/>
        </p:nvSpPr>
        <p:spPr>
          <a:xfrm>
            <a:off x="3581400" y="3733800"/>
            <a:ext cx="466794" cy="369332"/>
          </a:xfrm>
          <a:prstGeom prst="rect">
            <a:avLst/>
          </a:prstGeom>
          <a:noFill/>
        </p:spPr>
        <p:txBody>
          <a:bodyPr wrap="none" rtlCol="0">
            <a:spAutoFit/>
          </a:bodyPr>
          <a:lstStyle/>
          <a:p>
            <a:r>
              <a:rPr lang="en-US" dirty="0">
                <a:latin typeface="Times New Roman" pitchFamily="18" charset="0"/>
                <a:cs typeface="Times New Roman" pitchFamily="18" charset="0"/>
              </a:rPr>
              <a:t>lag</a:t>
            </a:r>
          </a:p>
        </p:txBody>
      </p:sp>
      <p:sp>
        <p:nvSpPr>
          <p:cNvPr id="19" name="TextBox 18"/>
          <p:cNvSpPr txBox="1"/>
          <p:nvPr/>
        </p:nvSpPr>
        <p:spPr>
          <a:xfrm>
            <a:off x="1709694" y="4114800"/>
            <a:ext cx="300082" cy="369332"/>
          </a:xfrm>
          <a:prstGeom prst="rect">
            <a:avLst/>
          </a:prstGeom>
          <a:noFill/>
        </p:spPr>
        <p:txBody>
          <a:bodyPr wrap="none" rtlCol="0">
            <a:spAutoFit/>
          </a:bodyPr>
          <a:lstStyle/>
          <a:p>
            <a:r>
              <a:rPr lang="en-US" dirty="0">
                <a:latin typeface="Times New Roman" pitchFamily="18" charset="0"/>
                <a:cs typeface="Times New Roman" pitchFamily="18" charset="0"/>
              </a:rPr>
              <a:t>0</a:t>
            </a:r>
          </a:p>
        </p:txBody>
      </p:sp>
      <p:cxnSp>
        <p:nvCxnSpPr>
          <p:cNvPr id="20" name="Straight Connector 19"/>
          <p:cNvCxnSpPr/>
          <p:nvPr/>
        </p:nvCxnSpPr>
        <p:spPr>
          <a:xfrm>
            <a:off x="685800" y="5955268"/>
            <a:ext cx="2971800" cy="0"/>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743200" y="6019800"/>
            <a:ext cx="1371600" cy="369332"/>
          </a:xfrm>
          <a:prstGeom prst="rect">
            <a:avLst/>
          </a:prstGeom>
          <a:noFill/>
        </p:spPr>
        <p:txBody>
          <a:bodyPr wrap="square" rtlCol="0">
            <a:spAutoFit/>
          </a:bodyPr>
          <a:lstStyle/>
          <a:p>
            <a:r>
              <a:rPr lang="en-US" dirty="0">
                <a:latin typeface="Times New Roman" pitchFamily="18" charset="0"/>
                <a:cs typeface="Times New Roman" pitchFamily="18" charset="0"/>
              </a:rPr>
              <a:t>frequency</a:t>
            </a:r>
          </a:p>
        </p:txBody>
      </p:sp>
      <p:sp>
        <p:nvSpPr>
          <p:cNvPr id="24" name="TextBox 23"/>
          <p:cNvSpPr txBox="1"/>
          <p:nvPr/>
        </p:nvSpPr>
        <p:spPr>
          <a:xfrm>
            <a:off x="609600" y="6019800"/>
            <a:ext cx="300082" cy="369332"/>
          </a:xfrm>
          <a:prstGeom prst="rect">
            <a:avLst/>
          </a:prstGeom>
          <a:noFill/>
        </p:spPr>
        <p:txBody>
          <a:bodyPr wrap="none" rtlCol="0">
            <a:spAutoFit/>
          </a:bodyPr>
          <a:lstStyle/>
          <a:p>
            <a:r>
              <a:rPr lang="en-US" dirty="0">
                <a:latin typeface="Times New Roman" pitchFamily="18" charset="0"/>
                <a:cs typeface="Times New Roman" pitchFamily="18" charset="0"/>
              </a:rPr>
              <a:t>0</a:t>
            </a:r>
          </a:p>
        </p:txBody>
      </p:sp>
      <p:cxnSp>
        <p:nvCxnSpPr>
          <p:cNvPr id="25" name="Straight Connector 24"/>
          <p:cNvCxnSpPr/>
          <p:nvPr/>
        </p:nvCxnSpPr>
        <p:spPr>
          <a:xfrm rot="5400000" flipH="1" flipV="1">
            <a:off x="156091" y="5406509"/>
            <a:ext cx="1078468" cy="0"/>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Freeform 26"/>
          <p:cNvSpPr/>
          <p:nvPr/>
        </p:nvSpPr>
        <p:spPr>
          <a:xfrm>
            <a:off x="709613" y="5117307"/>
            <a:ext cx="2771775" cy="812006"/>
          </a:xfrm>
          <a:custGeom>
            <a:avLst/>
            <a:gdLst>
              <a:gd name="connsiteX0" fmla="*/ 0 w 2771775"/>
              <a:gd name="connsiteY0" fmla="*/ 26193 h 812006"/>
              <a:gd name="connsiteX1" fmla="*/ 1114425 w 2771775"/>
              <a:gd name="connsiteY1" fmla="*/ 40481 h 812006"/>
              <a:gd name="connsiteX2" fmla="*/ 1771650 w 2771775"/>
              <a:gd name="connsiteY2" fmla="*/ 269081 h 812006"/>
              <a:gd name="connsiteX3" fmla="*/ 2386012 w 2771775"/>
              <a:gd name="connsiteY3" fmla="*/ 683418 h 812006"/>
              <a:gd name="connsiteX4" fmla="*/ 2771775 w 2771775"/>
              <a:gd name="connsiteY4" fmla="*/ 812006 h 812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1775" h="812006">
                <a:moveTo>
                  <a:pt x="0" y="26193"/>
                </a:moveTo>
                <a:cubicBezTo>
                  <a:pt x="409575" y="13096"/>
                  <a:pt x="819150" y="0"/>
                  <a:pt x="1114425" y="40481"/>
                </a:cubicBezTo>
                <a:cubicBezTo>
                  <a:pt x="1409700" y="80962"/>
                  <a:pt x="1559719" y="161925"/>
                  <a:pt x="1771650" y="269081"/>
                </a:cubicBezTo>
                <a:cubicBezTo>
                  <a:pt x="1983581" y="376237"/>
                  <a:pt x="2219325" y="592931"/>
                  <a:pt x="2386012" y="683418"/>
                </a:cubicBezTo>
                <a:cubicBezTo>
                  <a:pt x="2552699" y="773905"/>
                  <a:pt x="2662237" y="792955"/>
                  <a:pt x="2771775" y="812006"/>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itle 1"/>
          <p:cNvSpPr txBox="1">
            <a:spLocks/>
          </p:cNvSpPr>
          <p:nvPr/>
        </p:nvSpPr>
        <p:spPr>
          <a:xfrm>
            <a:off x="4953000" y="1600200"/>
            <a:ext cx="29718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rapidly fluctuating</a:t>
            </a:r>
            <a:r>
              <a:rPr kumimoji="0" lang="en-US" sz="2800" b="0" i="0" u="none" strike="noStrike" kern="1200" cap="none" spc="0" normalizeH="0" noProof="0" dirty="0">
                <a:ln>
                  <a:noFill/>
                </a:ln>
                <a:solidFill>
                  <a:schemeClr val="tx1"/>
                </a:solidFill>
                <a:effectLst/>
                <a:uLnTx/>
                <a:uFillTx/>
                <a:latin typeface="Times New Roman" pitchFamily="18" charset="0"/>
                <a:ea typeface="+mj-ea"/>
                <a:cs typeface="Times New Roman" pitchFamily="18" charset="0"/>
              </a:rPr>
              <a:t> time series</a:t>
            </a:r>
            <a:endParaRPr kumimoji="0" lang="en-US" sz="28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32" name="Title 1"/>
          <p:cNvSpPr txBox="1">
            <a:spLocks/>
          </p:cNvSpPr>
          <p:nvPr/>
        </p:nvSpPr>
        <p:spPr>
          <a:xfrm>
            <a:off x="5029200" y="3352800"/>
            <a:ext cx="2971800" cy="1143000"/>
          </a:xfrm>
          <a:prstGeom prst="rect">
            <a:avLst/>
          </a:prstGeom>
        </p:spPr>
        <p:txBody>
          <a:bodyPr vert="horz" lIns="91440" tIns="45720" rIns="91440" bIns="45720" rtlCol="0" anchor="ctr">
            <a:normAutofit fontScale="6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a:latin typeface="Times New Roman" pitchFamily="18" charset="0"/>
                <a:ea typeface="+mj-ea"/>
                <a:cs typeface="Times New Roman" pitchFamily="18" charset="0"/>
              </a:rPr>
              <a:t>narrow autocorrelation function</a:t>
            </a:r>
            <a:endParaRPr kumimoji="0" lang="en-US" sz="4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33" name="Title 1"/>
          <p:cNvSpPr txBox="1">
            <a:spLocks/>
          </p:cNvSpPr>
          <p:nvPr/>
        </p:nvSpPr>
        <p:spPr>
          <a:xfrm>
            <a:off x="5181600" y="5029200"/>
            <a:ext cx="29718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dirty="0">
                <a:latin typeface="Times New Roman" pitchFamily="18" charset="0"/>
                <a:ea typeface="+mj-ea"/>
                <a:cs typeface="Times New Roman" pitchFamily="18" charset="0"/>
              </a:rPr>
              <a:t>wide spectrum</a:t>
            </a:r>
            <a:endParaRPr kumimoji="0" lang="en-US" sz="28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838200"/>
          </a:xfrm>
        </p:spPr>
        <p:txBody>
          <a:bodyPr/>
          <a:lstStyle/>
          <a:p>
            <a:r>
              <a:rPr lang="en-US" dirty="0">
                <a:latin typeface="Times New Roman" pitchFamily="18" charset="0"/>
                <a:cs typeface="Times New Roman" pitchFamily="18" charset="0"/>
              </a:rPr>
              <a:t>Summary</a:t>
            </a:r>
          </a:p>
        </p:txBody>
      </p:sp>
      <p:cxnSp>
        <p:nvCxnSpPr>
          <p:cNvPr id="5" name="Straight Connector 4"/>
          <p:cNvCxnSpPr/>
          <p:nvPr/>
        </p:nvCxnSpPr>
        <p:spPr>
          <a:xfrm>
            <a:off x="533400" y="2276475"/>
            <a:ext cx="2971800" cy="0"/>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33400" y="3962400"/>
            <a:ext cx="2971800" cy="0"/>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1743075" y="3976688"/>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485776" y="3015458"/>
            <a:ext cx="2776537" cy="846930"/>
          </a:xfrm>
          <a:custGeom>
            <a:avLst/>
            <a:gdLst>
              <a:gd name="connsiteX0" fmla="*/ 0 w 1343025"/>
              <a:gd name="connsiteY0" fmla="*/ 871537 h 931068"/>
              <a:gd name="connsiteX1" fmla="*/ 328612 w 1343025"/>
              <a:gd name="connsiteY1" fmla="*/ 871537 h 931068"/>
              <a:gd name="connsiteX2" fmla="*/ 571500 w 1343025"/>
              <a:gd name="connsiteY2" fmla="*/ 514350 h 931068"/>
              <a:gd name="connsiteX3" fmla="*/ 657225 w 1343025"/>
              <a:gd name="connsiteY3" fmla="*/ 14287 h 931068"/>
              <a:gd name="connsiteX4" fmla="*/ 728662 w 1343025"/>
              <a:gd name="connsiteY4" fmla="*/ 428625 h 931068"/>
              <a:gd name="connsiteX5" fmla="*/ 842962 w 1343025"/>
              <a:gd name="connsiteY5" fmla="*/ 728662 h 931068"/>
              <a:gd name="connsiteX6" fmla="*/ 1014412 w 1343025"/>
              <a:gd name="connsiteY6" fmla="*/ 871537 h 931068"/>
              <a:gd name="connsiteX7" fmla="*/ 1343025 w 1343025"/>
              <a:gd name="connsiteY7" fmla="*/ 885825 h 931068"/>
              <a:gd name="connsiteX0" fmla="*/ 0 w 1343025"/>
              <a:gd name="connsiteY0" fmla="*/ 859631 h 919162"/>
              <a:gd name="connsiteX1" fmla="*/ 328612 w 1343025"/>
              <a:gd name="connsiteY1" fmla="*/ 859631 h 919162"/>
              <a:gd name="connsiteX2" fmla="*/ 571500 w 1343025"/>
              <a:gd name="connsiteY2" fmla="*/ 502444 h 919162"/>
              <a:gd name="connsiteX3" fmla="*/ 657225 w 1343025"/>
              <a:gd name="connsiteY3" fmla="*/ 2381 h 919162"/>
              <a:gd name="connsiteX4" fmla="*/ 757237 w 1343025"/>
              <a:gd name="connsiteY4" fmla="*/ 488157 h 919162"/>
              <a:gd name="connsiteX5" fmla="*/ 842962 w 1343025"/>
              <a:gd name="connsiteY5" fmla="*/ 716756 h 919162"/>
              <a:gd name="connsiteX6" fmla="*/ 1014412 w 1343025"/>
              <a:gd name="connsiteY6" fmla="*/ 859631 h 919162"/>
              <a:gd name="connsiteX7" fmla="*/ 1343025 w 1343025"/>
              <a:gd name="connsiteY7" fmla="*/ 873919 h 919162"/>
              <a:gd name="connsiteX0" fmla="*/ 0 w 1343025"/>
              <a:gd name="connsiteY0" fmla="*/ 858837 h 918368"/>
              <a:gd name="connsiteX1" fmla="*/ 328612 w 1343025"/>
              <a:gd name="connsiteY1" fmla="*/ 858837 h 918368"/>
              <a:gd name="connsiteX2" fmla="*/ 571500 w 1343025"/>
              <a:gd name="connsiteY2" fmla="*/ 501650 h 918368"/>
              <a:gd name="connsiteX3" fmla="*/ 657225 w 1343025"/>
              <a:gd name="connsiteY3" fmla="*/ 1587 h 918368"/>
              <a:gd name="connsiteX4" fmla="*/ 757237 w 1343025"/>
              <a:gd name="connsiteY4" fmla="*/ 492126 h 918368"/>
              <a:gd name="connsiteX5" fmla="*/ 842962 w 1343025"/>
              <a:gd name="connsiteY5" fmla="*/ 715962 h 918368"/>
              <a:gd name="connsiteX6" fmla="*/ 1014412 w 1343025"/>
              <a:gd name="connsiteY6" fmla="*/ 858837 h 918368"/>
              <a:gd name="connsiteX7" fmla="*/ 1343025 w 1343025"/>
              <a:gd name="connsiteY7" fmla="*/ 873125 h 918368"/>
              <a:gd name="connsiteX0" fmla="*/ 0 w 1343025"/>
              <a:gd name="connsiteY0" fmla="*/ 858837 h 888602"/>
              <a:gd name="connsiteX1" fmla="*/ 490537 w 1343025"/>
              <a:gd name="connsiteY1" fmla="*/ 696912 h 888602"/>
              <a:gd name="connsiteX2" fmla="*/ 571500 w 1343025"/>
              <a:gd name="connsiteY2" fmla="*/ 501650 h 888602"/>
              <a:gd name="connsiteX3" fmla="*/ 657225 w 1343025"/>
              <a:gd name="connsiteY3" fmla="*/ 1587 h 888602"/>
              <a:gd name="connsiteX4" fmla="*/ 757237 w 1343025"/>
              <a:gd name="connsiteY4" fmla="*/ 492126 h 888602"/>
              <a:gd name="connsiteX5" fmla="*/ 842962 w 1343025"/>
              <a:gd name="connsiteY5" fmla="*/ 715962 h 888602"/>
              <a:gd name="connsiteX6" fmla="*/ 1014412 w 1343025"/>
              <a:gd name="connsiteY6" fmla="*/ 858837 h 888602"/>
              <a:gd name="connsiteX7" fmla="*/ 1343025 w 1343025"/>
              <a:gd name="connsiteY7" fmla="*/ 873125 h 888602"/>
              <a:gd name="connsiteX0" fmla="*/ 0 w 1343025"/>
              <a:gd name="connsiteY0" fmla="*/ 858837 h 888602"/>
              <a:gd name="connsiteX1" fmla="*/ 490537 w 1343025"/>
              <a:gd name="connsiteY1" fmla="*/ 696912 h 888602"/>
              <a:gd name="connsiteX2" fmla="*/ 571500 w 1343025"/>
              <a:gd name="connsiteY2" fmla="*/ 501650 h 888602"/>
              <a:gd name="connsiteX3" fmla="*/ 657225 w 1343025"/>
              <a:gd name="connsiteY3" fmla="*/ 1587 h 888602"/>
              <a:gd name="connsiteX4" fmla="*/ 757237 w 1343025"/>
              <a:gd name="connsiteY4" fmla="*/ 492126 h 888602"/>
              <a:gd name="connsiteX5" fmla="*/ 842962 w 1343025"/>
              <a:gd name="connsiteY5" fmla="*/ 715962 h 888602"/>
              <a:gd name="connsiteX6" fmla="*/ 1014412 w 1343025"/>
              <a:gd name="connsiteY6" fmla="*/ 858837 h 888602"/>
              <a:gd name="connsiteX7" fmla="*/ 1343025 w 1343025"/>
              <a:gd name="connsiteY7" fmla="*/ 873125 h 888602"/>
              <a:gd name="connsiteX0" fmla="*/ 0 w 1343025"/>
              <a:gd name="connsiteY0" fmla="*/ 858837 h 888602"/>
              <a:gd name="connsiteX1" fmla="*/ 490537 w 1343025"/>
              <a:gd name="connsiteY1" fmla="*/ 696912 h 888602"/>
              <a:gd name="connsiteX2" fmla="*/ 571500 w 1343025"/>
              <a:gd name="connsiteY2" fmla="*/ 501650 h 888602"/>
              <a:gd name="connsiteX3" fmla="*/ 657225 w 1343025"/>
              <a:gd name="connsiteY3" fmla="*/ 1587 h 888602"/>
              <a:gd name="connsiteX4" fmla="*/ 757237 w 1343025"/>
              <a:gd name="connsiteY4" fmla="*/ 492126 h 888602"/>
              <a:gd name="connsiteX5" fmla="*/ 842962 w 1343025"/>
              <a:gd name="connsiteY5" fmla="*/ 715962 h 888602"/>
              <a:gd name="connsiteX6" fmla="*/ 1014412 w 1343025"/>
              <a:gd name="connsiteY6" fmla="*/ 858837 h 888602"/>
              <a:gd name="connsiteX7" fmla="*/ 1343025 w 1343025"/>
              <a:gd name="connsiteY7" fmla="*/ 873125 h 888602"/>
              <a:gd name="connsiteX0" fmla="*/ 0 w 1624012"/>
              <a:gd name="connsiteY0" fmla="*/ 858837 h 888602"/>
              <a:gd name="connsiteX1" fmla="*/ 490537 w 1624012"/>
              <a:gd name="connsiteY1" fmla="*/ 696912 h 888602"/>
              <a:gd name="connsiteX2" fmla="*/ 571500 w 1624012"/>
              <a:gd name="connsiteY2" fmla="*/ 501650 h 888602"/>
              <a:gd name="connsiteX3" fmla="*/ 657225 w 1624012"/>
              <a:gd name="connsiteY3" fmla="*/ 1587 h 888602"/>
              <a:gd name="connsiteX4" fmla="*/ 757237 w 1624012"/>
              <a:gd name="connsiteY4" fmla="*/ 492126 h 888602"/>
              <a:gd name="connsiteX5" fmla="*/ 842962 w 1624012"/>
              <a:gd name="connsiteY5" fmla="*/ 715962 h 888602"/>
              <a:gd name="connsiteX6" fmla="*/ 1014412 w 1624012"/>
              <a:gd name="connsiteY6" fmla="*/ 858837 h 888602"/>
              <a:gd name="connsiteX7" fmla="*/ 1624012 w 1624012"/>
              <a:gd name="connsiteY7" fmla="*/ 877887 h 888602"/>
              <a:gd name="connsiteX0" fmla="*/ 0 w 1624012"/>
              <a:gd name="connsiteY0" fmla="*/ 858837 h 904875"/>
              <a:gd name="connsiteX1" fmla="*/ 490537 w 1624012"/>
              <a:gd name="connsiteY1" fmla="*/ 696912 h 904875"/>
              <a:gd name="connsiteX2" fmla="*/ 571500 w 1624012"/>
              <a:gd name="connsiteY2" fmla="*/ 501650 h 904875"/>
              <a:gd name="connsiteX3" fmla="*/ 657225 w 1624012"/>
              <a:gd name="connsiteY3" fmla="*/ 1587 h 904875"/>
              <a:gd name="connsiteX4" fmla="*/ 757237 w 1624012"/>
              <a:gd name="connsiteY4" fmla="*/ 492126 h 904875"/>
              <a:gd name="connsiteX5" fmla="*/ 842962 w 1624012"/>
              <a:gd name="connsiteY5" fmla="*/ 715962 h 904875"/>
              <a:gd name="connsiteX6" fmla="*/ 1166811 w 1624012"/>
              <a:gd name="connsiteY6" fmla="*/ 877887 h 904875"/>
              <a:gd name="connsiteX7" fmla="*/ 1624012 w 1624012"/>
              <a:gd name="connsiteY7" fmla="*/ 877887 h 904875"/>
              <a:gd name="connsiteX0" fmla="*/ 0 w 1624012"/>
              <a:gd name="connsiteY0" fmla="*/ 858837 h 904875"/>
              <a:gd name="connsiteX1" fmla="*/ 490537 w 1624012"/>
              <a:gd name="connsiteY1" fmla="*/ 696912 h 904875"/>
              <a:gd name="connsiteX2" fmla="*/ 571500 w 1624012"/>
              <a:gd name="connsiteY2" fmla="*/ 501650 h 904875"/>
              <a:gd name="connsiteX3" fmla="*/ 657225 w 1624012"/>
              <a:gd name="connsiteY3" fmla="*/ 1587 h 904875"/>
              <a:gd name="connsiteX4" fmla="*/ 757237 w 1624012"/>
              <a:gd name="connsiteY4" fmla="*/ 492126 h 904875"/>
              <a:gd name="connsiteX5" fmla="*/ 842962 w 1624012"/>
              <a:gd name="connsiteY5" fmla="*/ 715962 h 904875"/>
              <a:gd name="connsiteX6" fmla="*/ 1166811 w 1624012"/>
              <a:gd name="connsiteY6" fmla="*/ 877887 h 904875"/>
              <a:gd name="connsiteX7" fmla="*/ 1624012 w 1624012"/>
              <a:gd name="connsiteY7" fmla="*/ 877887 h 904875"/>
              <a:gd name="connsiteX0" fmla="*/ 0 w 1624012"/>
              <a:gd name="connsiteY0" fmla="*/ 858837 h 904875"/>
              <a:gd name="connsiteX1" fmla="*/ 490537 w 1624012"/>
              <a:gd name="connsiteY1" fmla="*/ 696912 h 904875"/>
              <a:gd name="connsiteX2" fmla="*/ 571500 w 1624012"/>
              <a:gd name="connsiteY2" fmla="*/ 501650 h 904875"/>
              <a:gd name="connsiteX3" fmla="*/ 657225 w 1624012"/>
              <a:gd name="connsiteY3" fmla="*/ 1587 h 904875"/>
              <a:gd name="connsiteX4" fmla="*/ 757237 w 1624012"/>
              <a:gd name="connsiteY4" fmla="*/ 492126 h 904875"/>
              <a:gd name="connsiteX5" fmla="*/ 842962 w 1624012"/>
              <a:gd name="connsiteY5" fmla="*/ 715962 h 904875"/>
              <a:gd name="connsiteX6" fmla="*/ 1166811 w 1624012"/>
              <a:gd name="connsiteY6" fmla="*/ 877887 h 904875"/>
              <a:gd name="connsiteX7" fmla="*/ 1624012 w 1624012"/>
              <a:gd name="connsiteY7" fmla="*/ 877887 h 904875"/>
              <a:gd name="connsiteX0" fmla="*/ 0 w 1624012"/>
              <a:gd name="connsiteY0" fmla="*/ 858837 h 904875"/>
              <a:gd name="connsiteX1" fmla="*/ 490537 w 1624012"/>
              <a:gd name="connsiteY1" fmla="*/ 696912 h 904875"/>
              <a:gd name="connsiteX2" fmla="*/ 571500 w 1624012"/>
              <a:gd name="connsiteY2" fmla="*/ 501650 h 904875"/>
              <a:gd name="connsiteX3" fmla="*/ 657225 w 1624012"/>
              <a:gd name="connsiteY3" fmla="*/ 1587 h 904875"/>
              <a:gd name="connsiteX4" fmla="*/ 757237 w 1624012"/>
              <a:gd name="connsiteY4" fmla="*/ 492126 h 904875"/>
              <a:gd name="connsiteX5" fmla="*/ 842962 w 1624012"/>
              <a:gd name="connsiteY5" fmla="*/ 715962 h 904875"/>
              <a:gd name="connsiteX6" fmla="*/ 1243011 w 1624012"/>
              <a:gd name="connsiteY6" fmla="*/ 877887 h 904875"/>
              <a:gd name="connsiteX7" fmla="*/ 1624012 w 1624012"/>
              <a:gd name="connsiteY7" fmla="*/ 877887 h 904875"/>
              <a:gd name="connsiteX0" fmla="*/ 0 w 1624012"/>
              <a:gd name="connsiteY0" fmla="*/ 858837 h 904875"/>
              <a:gd name="connsiteX1" fmla="*/ 161924 w 1624012"/>
              <a:gd name="connsiteY1" fmla="*/ 858837 h 904875"/>
              <a:gd name="connsiteX2" fmla="*/ 490537 w 1624012"/>
              <a:gd name="connsiteY2" fmla="*/ 696912 h 904875"/>
              <a:gd name="connsiteX3" fmla="*/ 571500 w 1624012"/>
              <a:gd name="connsiteY3" fmla="*/ 501650 h 904875"/>
              <a:gd name="connsiteX4" fmla="*/ 657225 w 1624012"/>
              <a:gd name="connsiteY4" fmla="*/ 1587 h 904875"/>
              <a:gd name="connsiteX5" fmla="*/ 757237 w 1624012"/>
              <a:gd name="connsiteY5" fmla="*/ 492126 h 904875"/>
              <a:gd name="connsiteX6" fmla="*/ 842962 w 1624012"/>
              <a:gd name="connsiteY6" fmla="*/ 715962 h 904875"/>
              <a:gd name="connsiteX7" fmla="*/ 1243011 w 1624012"/>
              <a:gd name="connsiteY7" fmla="*/ 877887 h 904875"/>
              <a:gd name="connsiteX8" fmla="*/ 1624012 w 1624012"/>
              <a:gd name="connsiteY8" fmla="*/ 877887 h 904875"/>
              <a:gd name="connsiteX0" fmla="*/ 714376 w 2338388"/>
              <a:gd name="connsiteY0" fmla="*/ 858837 h 904875"/>
              <a:gd name="connsiteX1" fmla="*/ 0 w 2338388"/>
              <a:gd name="connsiteY1" fmla="*/ 863600 h 904875"/>
              <a:gd name="connsiteX2" fmla="*/ 876300 w 2338388"/>
              <a:gd name="connsiteY2" fmla="*/ 858837 h 904875"/>
              <a:gd name="connsiteX3" fmla="*/ 1204913 w 2338388"/>
              <a:gd name="connsiteY3" fmla="*/ 696912 h 904875"/>
              <a:gd name="connsiteX4" fmla="*/ 1285876 w 2338388"/>
              <a:gd name="connsiteY4" fmla="*/ 501650 h 904875"/>
              <a:gd name="connsiteX5" fmla="*/ 1371601 w 2338388"/>
              <a:gd name="connsiteY5" fmla="*/ 1587 h 904875"/>
              <a:gd name="connsiteX6" fmla="*/ 1471613 w 2338388"/>
              <a:gd name="connsiteY6" fmla="*/ 492126 h 904875"/>
              <a:gd name="connsiteX7" fmla="*/ 1557338 w 2338388"/>
              <a:gd name="connsiteY7" fmla="*/ 715962 h 904875"/>
              <a:gd name="connsiteX8" fmla="*/ 1957387 w 2338388"/>
              <a:gd name="connsiteY8" fmla="*/ 877887 h 904875"/>
              <a:gd name="connsiteX9" fmla="*/ 2338388 w 2338388"/>
              <a:gd name="connsiteY9" fmla="*/ 877887 h 904875"/>
              <a:gd name="connsiteX0" fmla="*/ 714376 w 2338388"/>
              <a:gd name="connsiteY0" fmla="*/ 858837 h 904875"/>
              <a:gd name="connsiteX1" fmla="*/ 0 w 2338388"/>
              <a:gd name="connsiteY1" fmla="*/ 863600 h 904875"/>
              <a:gd name="connsiteX2" fmla="*/ 876300 w 2338388"/>
              <a:gd name="connsiteY2" fmla="*/ 858837 h 904875"/>
              <a:gd name="connsiteX3" fmla="*/ 1204913 w 2338388"/>
              <a:gd name="connsiteY3" fmla="*/ 696912 h 904875"/>
              <a:gd name="connsiteX4" fmla="*/ 1285876 w 2338388"/>
              <a:gd name="connsiteY4" fmla="*/ 501650 h 904875"/>
              <a:gd name="connsiteX5" fmla="*/ 1371601 w 2338388"/>
              <a:gd name="connsiteY5" fmla="*/ 1587 h 904875"/>
              <a:gd name="connsiteX6" fmla="*/ 1471613 w 2338388"/>
              <a:gd name="connsiteY6" fmla="*/ 492126 h 904875"/>
              <a:gd name="connsiteX7" fmla="*/ 1557338 w 2338388"/>
              <a:gd name="connsiteY7" fmla="*/ 715962 h 904875"/>
              <a:gd name="connsiteX8" fmla="*/ 1957387 w 2338388"/>
              <a:gd name="connsiteY8" fmla="*/ 877887 h 904875"/>
              <a:gd name="connsiteX9" fmla="*/ 2338388 w 2338388"/>
              <a:gd name="connsiteY9" fmla="*/ 877887 h 904875"/>
              <a:gd name="connsiteX0" fmla="*/ 661987 w 2338388"/>
              <a:gd name="connsiteY0" fmla="*/ 801687 h 904875"/>
              <a:gd name="connsiteX1" fmla="*/ 0 w 2338388"/>
              <a:gd name="connsiteY1" fmla="*/ 863600 h 904875"/>
              <a:gd name="connsiteX2" fmla="*/ 876300 w 2338388"/>
              <a:gd name="connsiteY2" fmla="*/ 858837 h 904875"/>
              <a:gd name="connsiteX3" fmla="*/ 1204913 w 2338388"/>
              <a:gd name="connsiteY3" fmla="*/ 696912 h 904875"/>
              <a:gd name="connsiteX4" fmla="*/ 1285876 w 2338388"/>
              <a:gd name="connsiteY4" fmla="*/ 501650 h 904875"/>
              <a:gd name="connsiteX5" fmla="*/ 1371601 w 2338388"/>
              <a:gd name="connsiteY5" fmla="*/ 1587 h 904875"/>
              <a:gd name="connsiteX6" fmla="*/ 1471613 w 2338388"/>
              <a:gd name="connsiteY6" fmla="*/ 492126 h 904875"/>
              <a:gd name="connsiteX7" fmla="*/ 1557338 w 2338388"/>
              <a:gd name="connsiteY7" fmla="*/ 715962 h 904875"/>
              <a:gd name="connsiteX8" fmla="*/ 1957387 w 2338388"/>
              <a:gd name="connsiteY8" fmla="*/ 877887 h 904875"/>
              <a:gd name="connsiteX9" fmla="*/ 2338388 w 2338388"/>
              <a:gd name="connsiteY9" fmla="*/ 877887 h 904875"/>
              <a:gd name="connsiteX0" fmla="*/ 0 w 2338388"/>
              <a:gd name="connsiteY0" fmla="*/ 863600 h 904875"/>
              <a:gd name="connsiteX1" fmla="*/ 876300 w 2338388"/>
              <a:gd name="connsiteY1" fmla="*/ 858837 h 904875"/>
              <a:gd name="connsiteX2" fmla="*/ 1204913 w 2338388"/>
              <a:gd name="connsiteY2" fmla="*/ 696912 h 904875"/>
              <a:gd name="connsiteX3" fmla="*/ 1285876 w 2338388"/>
              <a:gd name="connsiteY3" fmla="*/ 501650 h 904875"/>
              <a:gd name="connsiteX4" fmla="*/ 1371601 w 2338388"/>
              <a:gd name="connsiteY4" fmla="*/ 1587 h 904875"/>
              <a:gd name="connsiteX5" fmla="*/ 1471613 w 2338388"/>
              <a:gd name="connsiteY5" fmla="*/ 492126 h 904875"/>
              <a:gd name="connsiteX6" fmla="*/ 1557338 w 2338388"/>
              <a:gd name="connsiteY6" fmla="*/ 715962 h 904875"/>
              <a:gd name="connsiteX7" fmla="*/ 1957387 w 2338388"/>
              <a:gd name="connsiteY7" fmla="*/ 877887 h 904875"/>
              <a:gd name="connsiteX8" fmla="*/ 2338388 w 2338388"/>
              <a:gd name="connsiteY8" fmla="*/ 877887 h 904875"/>
              <a:gd name="connsiteX0" fmla="*/ 0 w 2871787"/>
              <a:gd name="connsiteY0" fmla="*/ 863600 h 904875"/>
              <a:gd name="connsiteX1" fmla="*/ 876300 w 2871787"/>
              <a:gd name="connsiteY1" fmla="*/ 858837 h 904875"/>
              <a:gd name="connsiteX2" fmla="*/ 1204913 w 2871787"/>
              <a:gd name="connsiteY2" fmla="*/ 696912 h 904875"/>
              <a:gd name="connsiteX3" fmla="*/ 1285876 w 2871787"/>
              <a:gd name="connsiteY3" fmla="*/ 501650 h 904875"/>
              <a:gd name="connsiteX4" fmla="*/ 1371601 w 2871787"/>
              <a:gd name="connsiteY4" fmla="*/ 1587 h 904875"/>
              <a:gd name="connsiteX5" fmla="*/ 1471613 w 2871787"/>
              <a:gd name="connsiteY5" fmla="*/ 492126 h 904875"/>
              <a:gd name="connsiteX6" fmla="*/ 1557338 w 2871787"/>
              <a:gd name="connsiteY6" fmla="*/ 715962 h 904875"/>
              <a:gd name="connsiteX7" fmla="*/ 1957387 w 2871787"/>
              <a:gd name="connsiteY7" fmla="*/ 877887 h 904875"/>
              <a:gd name="connsiteX8" fmla="*/ 2871787 w 2871787"/>
              <a:gd name="connsiteY8" fmla="*/ 877887 h 904875"/>
              <a:gd name="connsiteX0" fmla="*/ 0 w 2871787"/>
              <a:gd name="connsiteY0" fmla="*/ 863600 h 886618"/>
              <a:gd name="connsiteX1" fmla="*/ 876300 w 2871787"/>
              <a:gd name="connsiteY1" fmla="*/ 858837 h 886618"/>
              <a:gd name="connsiteX2" fmla="*/ 1204913 w 2871787"/>
              <a:gd name="connsiteY2" fmla="*/ 696912 h 886618"/>
              <a:gd name="connsiteX3" fmla="*/ 1285876 w 2871787"/>
              <a:gd name="connsiteY3" fmla="*/ 501650 h 886618"/>
              <a:gd name="connsiteX4" fmla="*/ 1371601 w 2871787"/>
              <a:gd name="connsiteY4" fmla="*/ 1587 h 886618"/>
              <a:gd name="connsiteX5" fmla="*/ 1471613 w 2871787"/>
              <a:gd name="connsiteY5" fmla="*/ 492126 h 886618"/>
              <a:gd name="connsiteX6" fmla="*/ 1557338 w 2871787"/>
              <a:gd name="connsiteY6" fmla="*/ 715962 h 886618"/>
              <a:gd name="connsiteX7" fmla="*/ 1957387 w 2871787"/>
              <a:gd name="connsiteY7" fmla="*/ 854075 h 886618"/>
              <a:gd name="connsiteX8" fmla="*/ 2871787 w 2871787"/>
              <a:gd name="connsiteY8" fmla="*/ 877887 h 886618"/>
              <a:gd name="connsiteX0" fmla="*/ 0 w 2871787"/>
              <a:gd name="connsiteY0" fmla="*/ 863600 h 886618"/>
              <a:gd name="connsiteX1" fmla="*/ 876300 w 2871787"/>
              <a:gd name="connsiteY1" fmla="*/ 858837 h 886618"/>
              <a:gd name="connsiteX2" fmla="*/ 1204913 w 2871787"/>
              <a:gd name="connsiteY2" fmla="*/ 696912 h 886618"/>
              <a:gd name="connsiteX3" fmla="*/ 1285876 w 2871787"/>
              <a:gd name="connsiteY3" fmla="*/ 501650 h 886618"/>
              <a:gd name="connsiteX4" fmla="*/ 1371601 w 2871787"/>
              <a:gd name="connsiteY4" fmla="*/ 1587 h 886618"/>
              <a:gd name="connsiteX5" fmla="*/ 1471613 w 2871787"/>
              <a:gd name="connsiteY5" fmla="*/ 492126 h 886618"/>
              <a:gd name="connsiteX6" fmla="*/ 1557338 w 2871787"/>
              <a:gd name="connsiteY6" fmla="*/ 715962 h 886618"/>
              <a:gd name="connsiteX7" fmla="*/ 1957387 w 2871787"/>
              <a:gd name="connsiteY7" fmla="*/ 854075 h 886618"/>
              <a:gd name="connsiteX8" fmla="*/ 2871787 w 2871787"/>
              <a:gd name="connsiteY8" fmla="*/ 877887 h 886618"/>
              <a:gd name="connsiteX0" fmla="*/ 0 w 2871787"/>
              <a:gd name="connsiteY0" fmla="*/ 863600 h 886618"/>
              <a:gd name="connsiteX1" fmla="*/ 876300 w 2871787"/>
              <a:gd name="connsiteY1" fmla="*/ 858837 h 886618"/>
              <a:gd name="connsiteX2" fmla="*/ 1204913 w 2871787"/>
              <a:gd name="connsiteY2" fmla="*/ 696912 h 886618"/>
              <a:gd name="connsiteX3" fmla="*/ 1285876 w 2871787"/>
              <a:gd name="connsiteY3" fmla="*/ 501650 h 886618"/>
              <a:gd name="connsiteX4" fmla="*/ 1371601 w 2871787"/>
              <a:gd name="connsiteY4" fmla="*/ 1587 h 886618"/>
              <a:gd name="connsiteX5" fmla="*/ 1471613 w 2871787"/>
              <a:gd name="connsiteY5" fmla="*/ 492126 h 886618"/>
              <a:gd name="connsiteX6" fmla="*/ 1557338 w 2871787"/>
              <a:gd name="connsiteY6" fmla="*/ 715962 h 886618"/>
              <a:gd name="connsiteX7" fmla="*/ 1957387 w 2871787"/>
              <a:gd name="connsiteY7" fmla="*/ 854075 h 886618"/>
              <a:gd name="connsiteX8" fmla="*/ 2871787 w 2871787"/>
              <a:gd name="connsiteY8" fmla="*/ 877887 h 886618"/>
              <a:gd name="connsiteX0" fmla="*/ 0 w 2871787"/>
              <a:gd name="connsiteY0" fmla="*/ 863600 h 897745"/>
              <a:gd name="connsiteX1" fmla="*/ 876300 w 2871787"/>
              <a:gd name="connsiteY1" fmla="*/ 858837 h 897745"/>
              <a:gd name="connsiteX2" fmla="*/ 1204913 w 2871787"/>
              <a:gd name="connsiteY2" fmla="*/ 696912 h 897745"/>
              <a:gd name="connsiteX3" fmla="*/ 1285876 w 2871787"/>
              <a:gd name="connsiteY3" fmla="*/ 501650 h 897745"/>
              <a:gd name="connsiteX4" fmla="*/ 1371601 w 2871787"/>
              <a:gd name="connsiteY4" fmla="*/ 1587 h 897745"/>
              <a:gd name="connsiteX5" fmla="*/ 1471613 w 2871787"/>
              <a:gd name="connsiteY5" fmla="*/ 492126 h 897745"/>
              <a:gd name="connsiteX6" fmla="*/ 1557338 w 2871787"/>
              <a:gd name="connsiteY6" fmla="*/ 715962 h 897745"/>
              <a:gd name="connsiteX7" fmla="*/ 1732320 w 2871787"/>
              <a:gd name="connsiteY7" fmla="*/ 870757 h 897745"/>
              <a:gd name="connsiteX8" fmla="*/ 2871787 w 2871787"/>
              <a:gd name="connsiteY8" fmla="*/ 877887 h 897745"/>
              <a:gd name="connsiteX0" fmla="*/ 0 w 1732320"/>
              <a:gd name="connsiteY0" fmla="*/ 863600 h 886618"/>
              <a:gd name="connsiteX1" fmla="*/ 876300 w 1732320"/>
              <a:gd name="connsiteY1" fmla="*/ 858837 h 886618"/>
              <a:gd name="connsiteX2" fmla="*/ 1204913 w 1732320"/>
              <a:gd name="connsiteY2" fmla="*/ 696912 h 886618"/>
              <a:gd name="connsiteX3" fmla="*/ 1285876 w 1732320"/>
              <a:gd name="connsiteY3" fmla="*/ 501650 h 886618"/>
              <a:gd name="connsiteX4" fmla="*/ 1371601 w 1732320"/>
              <a:gd name="connsiteY4" fmla="*/ 1587 h 886618"/>
              <a:gd name="connsiteX5" fmla="*/ 1471613 w 1732320"/>
              <a:gd name="connsiteY5" fmla="*/ 492126 h 886618"/>
              <a:gd name="connsiteX6" fmla="*/ 1557338 w 1732320"/>
              <a:gd name="connsiteY6" fmla="*/ 715962 h 886618"/>
              <a:gd name="connsiteX7" fmla="*/ 1732320 w 1732320"/>
              <a:gd name="connsiteY7" fmla="*/ 870757 h 886618"/>
              <a:gd name="connsiteX0" fmla="*/ 0 w 1864433"/>
              <a:gd name="connsiteY0" fmla="*/ 863600 h 946889"/>
              <a:gd name="connsiteX1" fmla="*/ 876300 w 1864433"/>
              <a:gd name="connsiteY1" fmla="*/ 858837 h 946889"/>
              <a:gd name="connsiteX2" fmla="*/ 1204913 w 1864433"/>
              <a:gd name="connsiteY2" fmla="*/ 696912 h 946889"/>
              <a:gd name="connsiteX3" fmla="*/ 1285876 w 1864433"/>
              <a:gd name="connsiteY3" fmla="*/ 501650 h 946889"/>
              <a:gd name="connsiteX4" fmla="*/ 1371601 w 1864433"/>
              <a:gd name="connsiteY4" fmla="*/ 1587 h 946889"/>
              <a:gd name="connsiteX5" fmla="*/ 1471613 w 1864433"/>
              <a:gd name="connsiteY5" fmla="*/ 492126 h 946889"/>
              <a:gd name="connsiteX6" fmla="*/ 1557338 w 1864433"/>
              <a:gd name="connsiteY6" fmla="*/ 715962 h 946889"/>
              <a:gd name="connsiteX7" fmla="*/ 1864433 w 1864433"/>
              <a:gd name="connsiteY7" fmla="*/ 946889 h 946889"/>
              <a:gd name="connsiteX0" fmla="*/ 0 w 988133"/>
              <a:gd name="connsiteY0" fmla="*/ 858837 h 946889"/>
              <a:gd name="connsiteX1" fmla="*/ 328613 w 988133"/>
              <a:gd name="connsiteY1" fmla="*/ 696912 h 946889"/>
              <a:gd name="connsiteX2" fmla="*/ 409576 w 988133"/>
              <a:gd name="connsiteY2" fmla="*/ 501650 h 946889"/>
              <a:gd name="connsiteX3" fmla="*/ 495301 w 988133"/>
              <a:gd name="connsiteY3" fmla="*/ 1587 h 946889"/>
              <a:gd name="connsiteX4" fmla="*/ 595313 w 988133"/>
              <a:gd name="connsiteY4" fmla="*/ 492126 h 946889"/>
              <a:gd name="connsiteX5" fmla="*/ 681038 w 988133"/>
              <a:gd name="connsiteY5" fmla="*/ 715962 h 946889"/>
              <a:gd name="connsiteX6" fmla="*/ 988133 w 988133"/>
              <a:gd name="connsiteY6" fmla="*/ 946889 h 946889"/>
              <a:gd name="connsiteX0" fmla="*/ 0 w 988133"/>
              <a:gd name="connsiteY0" fmla="*/ 858837 h 946889"/>
              <a:gd name="connsiteX1" fmla="*/ 63348 w 988133"/>
              <a:gd name="connsiteY1" fmla="*/ 870757 h 946889"/>
              <a:gd name="connsiteX2" fmla="*/ 328613 w 988133"/>
              <a:gd name="connsiteY2" fmla="*/ 696912 h 946889"/>
              <a:gd name="connsiteX3" fmla="*/ 409576 w 988133"/>
              <a:gd name="connsiteY3" fmla="*/ 501650 h 946889"/>
              <a:gd name="connsiteX4" fmla="*/ 495301 w 988133"/>
              <a:gd name="connsiteY4" fmla="*/ 1587 h 946889"/>
              <a:gd name="connsiteX5" fmla="*/ 595313 w 988133"/>
              <a:gd name="connsiteY5" fmla="*/ 492126 h 946889"/>
              <a:gd name="connsiteX6" fmla="*/ 681038 w 988133"/>
              <a:gd name="connsiteY6" fmla="*/ 715962 h 946889"/>
              <a:gd name="connsiteX7" fmla="*/ 988133 w 988133"/>
              <a:gd name="connsiteY7" fmla="*/ 946889 h 946889"/>
              <a:gd name="connsiteX0" fmla="*/ 0 w 988133"/>
              <a:gd name="connsiteY0" fmla="*/ 858837 h 946889"/>
              <a:gd name="connsiteX1" fmla="*/ 63348 w 988133"/>
              <a:gd name="connsiteY1" fmla="*/ 870757 h 946889"/>
              <a:gd name="connsiteX2" fmla="*/ 301149 w 988133"/>
              <a:gd name="connsiteY2" fmla="*/ 718494 h 946889"/>
              <a:gd name="connsiteX3" fmla="*/ 409576 w 988133"/>
              <a:gd name="connsiteY3" fmla="*/ 501650 h 946889"/>
              <a:gd name="connsiteX4" fmla="*/ 495301 w 988133"/>
              <a:gd name="connsiteY4" fmla="*/ 1587 h 946889"/>
              <a:gd name="connsiteX5" fmla="*/ 595313 w 988133"/>
              <a:gd name="connsiteY5" fmla="*/ 492126 h 946889"/>
              <a:gd name="connsiteX6" fmla="*/ 681038 w 988133"/>
              <a:gd name="connsiteY6" fmla="*/ 715962 h 946889"/>
              <a:gd name="connsiteX7" fmla="*/ 988133 w 988133"/>
              <a:gd name="connsiteY7" fmla="*/ 946889 h 946889"/>
              <a:gd name="connsiteX0" fmla="*/ 0 w 924785"/>
              <a:gd name="connsiteY0" fmla="*/ 870757 h 946889"/>
              <a:gd name="connsiteX1" fmla="*/ 237801 w 924785"/>
              <a:gd name="connsiteY1" fmla="*/ 718494 h 946889"/>
              <a:gd name="connsiteX2" fmla="*/ 346228 w 924785"/>
              <a:gd name="connsiteY2" fmla="*/ 501650 h 946889"/>
              <a:gd name="connsiteX3" fmla="*/ 431953 w 924785"/>
              <a:gd name="connsiteY3" fmla="*/ 1587 h 946889"/>
              <a:gd name="connsiteX4" fmla="*/ 531965 w 924785"/>
              <a:gd name="connsiteY4" fmla="*/ 492126 h 946889"/>
              <a:gd name="connsiteX5" fmla="*/ 617690 w 924785"/>
              <a:gd name="connsiteY5" fmla="*/ 715962 h 946889"/>
              <a:gd name="connsiteX6" fmla="*/ 924785 w 924785"/>
              <a:gd name="connsiteY6" fmla="*/ 946889 h 946889"/>
              <a:gd name="connsiteX0" fmla="*/ 0 w 967721"/>
              <a:gd name="connsiteY0" fmla="*/ 827934 h 946889"/>
              <a:gd name="connsiteX1" fmla="*/ 280737 w 967721"/>
              <a:gd name="connsiteY1" fmla="*/ 718494 h 946889"/>
              <a:gd name="connsiteX2" fmla="*/ 389164 w 967721"/>
              <a:gd name="connsiteY2" fmla="*/ 501650 h 946889"/>
              <a:gd name="connsiteX3" fmla="*/ 474889 w 967721"/>
              <a:gd name="connsiteY3" fmla="*/ 1587 h 946889"/>
              <a:gd name="connsiteX4" fmla="*/ 574901 w 967721"/>
              <a:gd name="connsiteY4" fmla="*/ 492126 h 946889"/>
              <a:gd name="connsiteX5" fmla="*/ 660626 w 967721"/>
              <a:gd name="connsiteY5" fmla="*/ 715962 h 946889"/>
              <a:gd name="connsiteX6" fmla="*/ 967721 w 967721"/>
              <a:gd name="connsiteY6" fmla="*/ 946889 h 946889"/>
              <a:gd name="connsiteX0" fmla="*/ 0 w 967721"/>
              <a:gd name="connsiteY0" fmla="*/ 827934 h 946889"/>
              <a:gd name="connsiteX1" fmla="*/ 226240 w 967721"/>
              <a:gd name="connsiteY1" fmla="*/ 661396 h 946889"/>
              <a:gd name="connsiteX2" fmla="*/ 389164 w 967721"/>
              <a:gd name="connsiteY2" fmla="*/ 501650 h 946889"/>
              <a:gd name="connsiteX3" fmla="*/ 474889 w 967721"/>
              <a:gd name="connsiteY3" fmla="*/ 1587 h 946889"/>
              <a:gd name="connsiteX4" fmla="*/ 574901 w 967721"/>
              <a:gd name="connsiteY4" fmla="*/ 492126 h 946889"/>
              <a:gd name="connsiteX5" fmla="*/ 660626 w 967721"/>
              <a:gd name="connsiteY5" fmla="*/ 715962 h 946889"/>
              <a:gd name="connsiteX6" fmla="*/ 967721 w 967721"/>
              <a:gd name="connsiteY6" fmla="*/ 946889 h 946889"/>
              <a:gd name="connsiteX0" fmla="*/ 0 w 967721"/>
              <a:gd name="connsiteY0" fmla="*/ 831897 h 950852"/>
              <a:gd name="connsiteX1" fmla="*/ 226240 w 967721"/>
              <a:gd name="connsiteY1" fmla="*/ 665359 h 950852"/>
              <a:gd name="connsiteX2" fmla="*/ 354484 w 967721"/>
              <a:gd name="connsiteY2" fmla="*/ 462789 h 950852"/>
              <a:gd name="connsiteX3" fmla="*/ 474889 w 967721"/>
              <a:gd name="connsiteY3" fmla="*/ 5550 h 950852"/>
              <a:gd name="connsiteX4" fmla="*/ 574901 w 967721"/>
              <a:gd name="connsiteY4" fmla="*/ 496089 h 950852"/>
              <a:gd name="connsiteX5" fmla="*/ 660626 w 967721"/>
              <a:gd name="connsiteY5" fmla="*/ 719925 h 950852"/>
              <a:gd name="connsiteX6" fmla="*/ 967721 w 967721"/>
              <a:gd name="connsiteY6" fmla="*/ 950852 h 950852"/>
              <a:gd name="connsiteX0" fmla="*/ 0 w 967721"/>
              <a:gd name="connsiteY0" fmla="*/ 831897 h 950852"/>
              <a:gd name="connsiteX1" fmla="*/ 226240 w 967721"/>
              <a:gd name="connsiteY1" fmla="*/ 665359 h 950852"/>
              <a:gd name="connsiteX2" fmla="*/ 354484 w 967721"/>
              <a:gd name="connsiteY2" fmla="*/ 462789 h 950852"/>
              <a:gd name="connsiteX3" fmla="*/ 474889 w 967721"/>
              <a:gd name="connsiteY3" fmla="*/ 5550 h 950852"/>
              <a:gd name="connsiteX4" fmla="*/ 594718 w 967721"/>
              <a:gd name="connsiteY4" fmla="*/ 496089 h 950852"/>
              <a:gd name="connsiteX5" fmla="*/ 660626 w 967721"/>
              <a:gd name="connsiteY5" fmla="*/ 719925 h 950852"/>
              <a:gd name="connsiteX6" fmla="*/ 967721 w 967721"/>
              <a:gd name="connsiteY6" fmla="*/ 950852 h 950852"/>
              <a:gd name="connsiteX0" fmla="*/ 0 w 967721"/>
              <a:gd name="connsiteY0" fmla="*/ 831897 h 950852"/>
              <a:gd name="connsiteX1" fmla="*/ 226240 w 967721"/>
              <a:gd name="connsiteY1" fmla="*/ 665359 h 950852"/>
              <a:gd name="connsiteX2" fmla="*/ 354484 w 967721"/>
              <a:gd name="connsiteY2" fmla="*/ 462789 h 950852"/>
              <a:gd name="connsiteX3" fmla="*/ 474889 w 967721"/>
              <a:gd name="connsiteY3" fmla="*/ 5550 h 950852"/>
              <a:gd name="connsiteX4" fmla="*/ 594718 w 967721"/>
              <a:gd name="connsiteY4" fmla="*/ 496089 h 950852"/>
              <a:gd name="connsiteX5" fmla="*/ 710168 w 967721"/>
              <a:gd name="connsiteY5" fmla="*/ 705650 h 950852"/>
              <a:gd name="connsiteX6" fmla="*/ 967721 w 967721"/>
              <a:gd name="connsiteY6" fmla="*/ 950852 h 950852"/>
              <a:gd name="connsiteX0" fmla="*/ 0 w 962767"/>
              <a:gd name="connsiteY0" fmla="*/ 831897 h 850930"/>
              <a:gd name="connsiteX1" fmla="*/ 226240 w 962767"/>
              <a:gd name="connsiteY1" fmla="*/ 665359 h 850930"/>
              <a:gd name="connsiteX2" fmla="*/ 354484 w 962767"/>
              <a:gd name="connsiteY2" fmla="*/ 462789 h 850930"/>
              <a:gd name="connsiteX3" fmla="*/ 474889 w 962767"/>
              <a:gd name="connsiteY3" fmla="*/ 5550 h 850930"/>
              <a:gd name="connsiteX4" fmla="*/ 594718 w 962767"/>
              <a:gd name="connsiteY4" fmla="*/ 496089 h 850930"/>
              <a:gd name="connsiteX5" fmla="*/ 710168 w 962767"/>
              <a:gd name="connsiteY5" fmla="*/ 705650 h 850930"/>
              <a:gd name="connsiteX6" fmla="*/ 962767 w 962767"/>
              <a:gd name="connsiteY6" fmla="*/ 850930 h 850930"/>
              <a:gd name="connsiteX0" fmla="*/ 0 w 962767"/>
              <a:gd name="connsiteY0" fmla="*/ 827139 h 846172"/>
              <a:gd name="connsiteX1" fmla="*/ 226240 w 962767"/>
              <a:gd name="connsiteY1" fmla="*/ 660601 h 846172"/>
              <a:gd name="connsiteX2" fmla="*/ 354484 w 962767"/>
              <a:gd name="connsiteY2" fmla="*/ 458031 h 846172"/>
              <a:gd name="connsiteX3" fmla="*/ 474889 w 962767"/>
              <a:gd name="connsiteY3" fmla="*/ 792 h 846172"/>
              <a:gd name="connsiteX4" fmla="*/ 604627 w 962767"/>
              <a:gd name="connsiteY4" fmla="*/ 462781 h 846172"/>
              <a:gd name="connsiteX5" fmla="*/ 710168 w 962767"/>
              <a:gd name="connsiteY5" fmla="*/ 700892 h 846172"/>
              <a:gd name="connsiteX6" fmla="*/ 962767 w 962767"/>
              <a:gd name="connsiteY6" fmla="*/ 846172 h 846172"/>
              <a:gd name="connsiteX0" fmla="*/ 0 w 962767"/>
              <a:gd name="connsiteY0" fmla="*/ 827139 h 846172"/>
              <a:gd name="connsiteX1" fmla="*/ 226240 w 962767"/>
              <a:gd name="connsiteY1" fmla="*/ 660601 h 846172"/>
              <a:gd name="connsiteX2" fmla="*/ 354484 w 962767"/>
              <a:gd name="connsiteY2" fmla="*/ 458031 h 846172"/>
              <a:gd name="connsiteX3" fmla="*/ 474889 w 962767"/>
              <a:gd name="connsiteY3" fmla="*/ 792 h 846172"/>
              <a:gd name="connsiteX4" fmla="*/ 604627 w 962767"/>
              <a:gd name="connsiteY4" fmla="*/ 462781 h 846172"/>
              <a:gd name="connsiteX5" fmla="*/ 725030 w 962767"/>
              <a:gd name="connsiteY5" fmla="*/ 672343 h 846172"/>
              <a:gd name="connsiteX6" fmla="*/ 962767 w 962767"/>
              <a:gd name="connsiteY6" fmla="*/ 846172 h 846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2767" h="846172">
                <a:moveTo>
                  <a:pt x="0" y="827139"/>
                </a:moveTo>
                <a:cubicBezTo>
                  <a:pt x="50191" y="803749"/>
                  <a:pt x="159728" y="717361"/>
                  <a:pt x="226240" y="660601"/>
                </a:cubicBezTo>
                <a:cubicBezTo>
                  <a:pt x="273865" y="572495"/>
                  <a:pt x="313043" y="567999"/>
                  <a:pt x="354484" y="458031"/>
                </a:cubicBezTo>
                <a:cubicBezTo>
                  <a:pt x="395925" y="348063"/>
                  <a:pt x="433199" y="0"/>
                  <a:pt x="474889" y="792"/>
                </a:cubicBezTo>
                <a:cubicBezTo>
                  <a:pt x="516579" y="1584"/>
                  <a:pt x="562937" y="350856"/>
                  <a:pt x="604627" y="462781"/>
                </a:cubicBezTo>
                <a:cubicBezTo>
                  <a:pt x="646317" y="574706"/>
                  <a:pt x="659210" y="612018"/>
                  <a:pt x="725030" y="672343"/>
                </a:cubicBezTo>
                <a:cubicBezTo>
                  <a:pt x="760569" y="737427"/>
                  <a:pt x="799255" y="819185"/>
                  <a:pt x="962767" y="846172"/>
                </a:cubicBezTo>
              </a:path>
            </a:pathLst>
          </a:cu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p:cNvSpPr txBox="1"/>
          <p:nvPr/>
        </p:nvSpPr>
        <p:spPr>
          <a:xfrm>
            <a:off x="3505200" y="2057400"/>
            <a:ext cx="614271" cy="369332"/>
          </a:xfrm>
          <a:prstGeom prst="rect">
            <a:avLst/>
          </a:prstGeom>
          <a:noFill/>
        </p:spPr>
        <p:txBody>
          <a:bodyPr wrap="none" rtlCol="0">
            <a:spAutoFit/>
          </a:bodyPr>
          <a:lstStyle/>
          <a:p>
            <a:r>
              <a:rPr lang="en-US" dirty="0">
                <a:latin typeface="Times New Roman" pitchFamily="18" charset="0"/>
                <a:cs typeface="Times New Roman" pitchFamily="18" charset="0"/>
              </a:rPr>
              <a:t>time</a:t>
            </a:r>
          </a:p>
        </p:txBody>
      </p:sp>
      <p:sp>
        <p:nvSpPr>
          <p:cNvPr id="18" name="TextBox 17"/>
          <p:cNvSpPr txBox="1"/>
          <p:nvPr/>
        </p:nvSpPr>
        <p:spPr>
          <a:xfrm>
            <a:off x="3581400" y="3733800"/>
            <a:ext cx="466794" cy="369332"/>
          </a:xfrm>
          <a:prstGeom prst="rect">
            <a:avLst/>
          </a:prstGeom>
          <a:noFill/>
        </p:spPr>
        <p:txBody>
          <a:bodyPr wrap="none" rtlCol="0">
            <a:spAutoFit/>
          </a:bodyPr>
          <a:lstStyle/>
          <a:p>
            <a:r>
              <a:rPr lang="en-US" dirty="0">
                <a:latin typeface="Times New Roman" pitchFamily="18" charset="0"/>
                <a:cs typeface="Times New Roman" pitchFamily="18" charset="0"/>
              </a:rPr>
              <a:t>lag</a:t>
            </a:r>
          </a:p>
        </p:txBody>
      </p:sp>
      <p:sp>
        <p:nvSpPr>
          <p:cNvPr id="19" name="TextBox 18"/>
          <p:cNvSpPr txBox="1"/>
          <p:nvPr/>
        </p:nvSpPr>
        <p:spPr>
          <a:xfrm>
            <a:off x="1709694" y="4114800"/>
            <a:ext cx="300082" cy="369332"/>
          </a:xfrm>
          <a:prstGeom prst="rect">
            <a:avLst/>
          </a:prstGeom>
          <a:noFill/>
        </p:spPr>
        <p:txBody>
          <a:bodyPr wrap="none" rtlCol="0">
            <a:spAutoFit/>
          </a:bodyPr>
          <a:lstStyle/>
          <a:p>
            <a:r>
              <a:rPr lang="en-US" dirty="0">
                <a:latin typeface="Times New Roman" pitchFamily="18" charset="0"/>
                <a:cs typeface="Times New Roman" pitchFamily="18" charset="0"/>
              </a:rPr>
              <a:t>0</a:t>
            </a:r>
          </a:p>
        </p:txBody>
      </p:sp>
      <p:cxnSp>
        <p:nvCxnSpPr>
          <p:cNvPr id="20" name="Straight Connector 19"/>
          <p:cNvCxnSpPr/>
          <p:nvPr/>
        </p:nvCxnSpPr>
        <p:spPr>
          <a:xfrm>
            <a:off x="685800" y="5955268"/>
            <a:ext cx="2971800" cy="0"/>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743200" y="6019800"/>
            <a:ext cx="1371600" cy="369332"/>
          </a:xfrm>
          <a:prstGeom prst="rect">
            <a:avLst/>
          </a:prstGeom>
          <a:noFill/>
        </p:spPr>
        <p:txBody>
          <a:bodyPr wrap="square" rtlCol="0">
            <a:spAutoFit/>
          </a:bodyPr>
          <a:lstStyle/>
          <a:p>
            <a:r>
              <a:rPr lang="en-US" dirty="0">
                <a:latin typeface="Times New Roman" pitchFamily="18" charset="0"/>
                <a:cs typeface="Times New Roman" pitchFamily="18" charset="0"/>
              </a:rPr>
              <a:t>frequency</a:t>
            </a:r>
          </a:p>
        </p:txBody>
      </p:sp>
      <p:sp>
        <p:nvSpPr>
          <p:cNvPr id="24" name="TextBox 23"/>
          <p:cNvSpPr txBox="1"/>
          <p:nvPr/>
        </p:nvSpPr>
        <p:spPr>
          <a:xfrm>
            <a:off x="609600" y="6019800"/>
            <a:ext cx="300082" cy="369332"/>
          </a:xfrm>
          <a:prstGeom prst="rect">
            <a:avLst/>
          </a:prstGeom>
          <a:noFill/>
        </p:spPr>
        <p:txBody>
          <a:bodyPr wrap="none" rtlCol="0">
            <a:spAutoFit/>
          </a:bodyPr>
          <a:lstStyle/>
          <a:p>
            <a:r>
              <a:rPr lang="en-US" dirty="0">
                <a:latin typeface="Times New Roman" pitchFamily="18" charset="0"/>
                <a:cs typeface="Times New Roman" pitchFamily="18" charset="0"/>
              </a:rPr>
              <a:t>0</a:t>
            </a:r>
          </a:p>
        </p:txBody>
      </p:sp>
      <p:cxnSp>
        <p:nvCxnSpPr>
          <p:cNvPr id="25" name="Straight Connector 24"/>
          <p:cNvCxnSpPr/>
          <p:nvPr/>
        </p:nvCxnSpPr>
        <p:spPr>
          <a:xfrm rot="5400000" flipH="1" flipV="1">
            <a:off x="156091" y="5406509"/>
            <a:ext cx="1078468" cy="0"/>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Freeform 26"/>
          <p:cNvSpPr/>
          <p:nvPr/>
        </p:nvSpPr>
        <p:spPr>
          <a:xfrm>
            <a:off x="709613" y="5130404"/>
            <a:ext cx="2719387" cy="882254"/>
          </a:xfrm>
          <a:custGeom>
            <a:avLst/>
            <a:gdLst>
              <a:gd name="connsiteX0" fmla="*/ 0 w 2771775"/>
              <a:gd name="connsiteY0" fmla="*/ 26193 h 812006"/>
              <a:gd name="connsiteX1" fmla="*/ 1114425 w 2771775"/>
              <a:gd name="connsiteY1" fmla="*/ 40481 h 812006"/>
              <a:gd name="connsiteX2" fmla="*/ 1771650 w 2771775"/>
              <a:gd name="connsiteY2" fmla="*/ 269081 h 812006"/>
              <a:gd name="connsiteX3" fmla="*/ 2386012 w 2771775"/>
              <a:gd name="connsiteY3" fmla="*/ 683418 h 812006"/>
              <a:gd name="connsiteX4" fmla="*/ 2771775 w 2771775"/>
              <a:gd name="connsiteY4" fmla="*/ 812006 h 812006"/>
              <a:gd name="connsiteX0" fmla="*/ 0 w 2771775"/>
              <a:gd name="connsiteY0" fmla="*/ 13097 h 798910"/>
              <a:gd name="connsiteX1" fmla="*/ 1174247 w 2771775"/>
              <a:gd name="connsiteY1" fmla="*/ 98823 h 798910"/>
              <a:gd name="connsiteX2" fmla="*/ 1771650 w 2771775"/>
              <a:gd name="connsiteY2" fmla="*/ 255985 h 798910"/>
              <a:gd name="connsiteX3" fmla="*/ 2386012 w 2771775"/>
              <a:gd name="connsiteY3" fmla="*/ 670322 h 798910"/>
              <a:gd name="connsiteX4" fmla="*/ 2771775 w 2771775"/>
              <a:gd name="connsiteY4" fmla="*/ 798910 h 798910"/>
              <a:gd name="connsiteX0" fmla="*/ 0 w 11386219"/>
              <a:gd name="connsiteY0" fmla="*/ 13097 h 813197"/>
              <a:gd name="connsiteX1" fmla="*/ 1174247 w 11386219"/>
              <a:gd name="connsiteY1" fmla="*/ 98823 h 813197"/>
              <a:gd name="connsiteX2" fmla="*/ 1771650 w 11386219"/>
              <a:gd name="connsiteY2" fmla="*/ 255985 h 813197"/>
              <a:gd name="connsiteX3" fmla="*/ 2386012 w 11386219"/>
              <a:gd name="connsiteY3" fmla="*/ 670322 h 813197"/>
              <a:gd name="connsiteX4" fmla="*/ 11386219 w 11386219"/>
              <a:gd name="connsiteY4" fmla="*/ 813197 h 813197"/>
              <a:gd name="connsiteX0" fmla="*/ 0 w 11386219"/>
              <a:gd name="connsiteY0" fmla="*/ 13097 h 882254"/>
              <a:gd name="connsiteX1" fmla="*/ 1174247 w 11386219"/>
              <a:gd name="connsiteY1" fmla="*/ 98823 h 882254"/>
              <a:gd name="connsiteX2" fmla="*/ 1771650 w 11386219"/>
              <a:gd name="connsiteY2" fmla="*/ 255985 h 882254"/>
              <a:gd name="connsiteX3" fmla="*/ 2386012 w 11386219"/>
              <a:gd name="connsiteY3" fmla="*/ 670322 h 882254"/>
              <a:gd name="connsiteX4" fmla="*/ 11386219 w 11386219"/>
              <a:gd name="connsiteY4" fmla="*/ 813197 h 882254"/>
              <a:gd name="connsiteX0" fmla="*/ 0 w 11386219"/>
              <a:gd name="connsiteY0" fmla="*/ 13097 h 882254"/>
              <a:gd name="connsiteX1" fmla="*/ 1174247 w 11386219"/>
              <a:gd name="connsiteY1" fmla="*/ 98823 h 882254"/>
              <a:gd name="connsiteX2" fmla="*/ 1771650 w 11386219"/>
              <a:gd name="connsiteY2" fmla="*/ 255985 h 882254"/>
              <a:gd name="connsiteX3" fmla="*/ 2386012 w 11386219"/>
              <a:gd name="connsiteY3" fmla="*/ 670322 h 882254"/>
              <a:gd name="connsiteX4" fmla="*/ 11386219 w 11386219"/>
              <a:gd name="connsiteY4" fmla="*/ 813197 h 882254"/>
              <a:gd name="connsiteX0" fmla="*/ 0 w 11386219"/>
              <a:gd name="connsiteY0" fmla="*/ 13097 h 882254"/>
              <a:gd name="connsiteX1" fmla="*/ 1174247 w 11386219"/>
              <a:gd name="connsiteY1" fmla="*/ 98823 h 882254"/>
              <a:gd name="connsiteX2" fmla="*/ 1771650 w 11386219"/>
              <a:gd name="connsiteY2" fmla="*/ 255985 h 882254"/>
              <a:gd name="connsiteX3" fmla="*/ 2386012 w 11386219"/>
              <a:gd name="connsiteY3" fmla="*/ 670322 h 882254"/>
              <a:gd name="connsiteX4" fmla="*/ 11386219 w 11386219"/>
              <a:gd name="connsiteY4" fmla="*/ 813197 h 882254"/>
              <a:gd name="connsiteX0" fmla="*/ 0 w 11386219"/>
              <a:gd name="connsiteY0" fmla="*/ 13097 h 882254"/>
              <a:gd name="connsiteX1" fmla="*/ 1174247 w 11386219"/>
              <a:gd name="connsiteY1" fmla="*/ 98823 h 882254"/>
              <a:gd name="connsiteX2" fmla="*/ 1771650 w 11386219"/>
              <a:gd name="connsiteY2" fmla="*/ 255985 h 882254"/>
              <a:gd name="connsiteX3" fmla="*/ 2386012 w 11386219"/>
              <a:gd name="connsiteY3" fmla="*/ 670322 h 882254"/>
              <a:gd name="connsiteX4" fmla="*/ 11386219 w 11386219"/>
              <a:gd name="connsiteY4" fmla="*/ 813197 h 882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6219" h="882254">
                <a:moveTo>
                  <a:pt x="0" y="13097"/>
                </a:moveTo>
                <a:cubicBezTo>
                  <a:pt x="409575" y="0"/>
                  <a:pt x="878972" y="58342"/>
                  <a:pt x="1174247" y="98823"/>
                </a:cubicBezTo>
                <a:cubicBezTo>
                  <a:pt x="1469522" y="139304"/>
                  <a:pt x="1569689" y="160735"/>
                  <a:pt x="1771650" y="255985"/>
                </a:cubicBezTo>
                <a:cubicBezTo>
                  <a:pt x="2232843" y="617935"/>
                  <a:pt x="1680926" y="248841"/>
                  <a:pt x="2386012" y="670322"/>
                </a:cubicBezTo>
                <a:cubicBezTo>
                  <a:pt x="3370277" y="882254"/>
                  <a:pt x="11276681" y="794146"/>
                  <a:pt x="11386219" y="813197"/>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itle 1"/>
          <p:cNvSpPr txBox="1">
            <a:spLocks/>
          </p:cNvSpPr>
          <p:nvPr/>
        </p:nvSpPr>
        <p:spPr>
          <a:xfrm>
            <a:off x="4953000" y="1600200"/>
            <a:ext cx="29718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slowly fluctuating</a:t>
            </a:r>
            <a:r>
              <a:rPr kumimoji="0" lang="en-US" sz="2800" b="0" i="0" u="none" strike="noStrike" kern="1200" cap="none" spc="0" normalizeH="0" noProof="0" dirty="0">
                <a:ln>
                  <a:noFill/>
                </a:ln>
                <a:solidFill>
                  <a:schemeClr val="tx1"/>
                </a:solidFill>
                <a:effectLst/>
                <a:uLnTx/>
                <a:uFillTx/>
                <a:latin typeface="Times New Roman" pitchFamily="18" charset="0"/>
                <a:ea typeface="+mj-ea"/>
                <a:cs typeface="Times New Roman" pitchFamily="18" charset="0"/>
              </a:rPr>
              <a:t> time series</a:t>
            </a:r>
            <a:endParaRPr kumimoji="0" lang="en-US" sz="28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32" name="Title 1"/>
          <p:cNvSpPr txBox="1">
            <a:spLocks/>
          </p:cNvSpPr>
          <p:nvPr/>
        </p:nvSpPr>
        <p:spPr>
          <a:xfrm>
            <a:off x="5029200" y="3352800"/>
            <a:ext cx="2971800" cy="1143000"/>
          </a:xfrm>
          <a:prstGeom prst="rect">
            <a:avLst/>
          </a:prstGeom>
        </p:spPr>
        <p:txBody>
          <a:bodyPr vert="horz" lIns="91440" tIns="45720" rIns="91440" bIns="45720" rtlCol="0" anchor="ctr">
            <a:normAutofit fontScale="6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a:latin typeface="Times New Roman" pitchFamily="18" charset="0"/>
                <a:ea typeface="+mj-ea"/>
                <a:cs typeface="Times New Roman" pitchFamily="18" charset="0"/>
              </a:rPr>
              <a:t>wide autocorrelation function</a:t>
            </a:r>
            <a:endParaRPr kumimoji="0" lang="en-US" sz="4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33" name="Title 1"/>
          <p:cNvSpPr txBox="1">
            <a:spLocks/>
          </p:cNvSpPr>
          <p:nvPr/>
        </p:nvSpPr>
        <p:spPr>
          <a:xfrm>
            <a:off x="5181600" y="5029200"/>
            <a:ext cx="29718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dirty="0">
                <a:latin typeface="Times New Roman" pitchFamily="18" charset="0"/>
                <a:ea typeface="+mj-ea"/>
                <a:cs typeface="Times New Roman" pitchFamily="18" charset="0"/>
              </a:rPr>
              <a:t>narrow spectrum</a:t>
            </a:r>
            <a:endParaRPr kumimoji="0" lang="en-US" sz="28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22" name="Freeform 21"/>
          <p:cNvSpPr/>
          <p:nvPr/>
        </p:nvSpPr>
        <p:spPr>
          <a:xfrm>
            <a:off x="528638" y="1857375"/>
            <a:ext cx="2871787" cy="781050"/>
          </a:xfrm>
          <a:custGeom>
            <a:avLst/>
            <a:gdLst>
              <a:gd name="connsiteX0" fmla="*/ 0 w 2871787"/>
              <a:gd name="connsiteY0" fmla="*/ 0 h 781050"/>
              <a:gd name="connsiteX1" fmla="*/ 271462 w 2871787"/>
              <a:gd name="connsiteY1" fmla="*/ 142875 h 781050"/>
              <a:gd name="connsiteX2" fmla="*/ 457200 w 2871787"/>
              <a:gd name="connsiteY2" fmla="*/ 571500 h 781050"/>
              <a:gd name="connsiteX3" fmla="*/ 742950 w 2871787"/>
              <a:gd name="connsiteY3" fmla="*/ 742950 h 781050"/>
              <a:gd name="connsiteX4" fmla="*/ 1100137 w 2871787"/>
              <a:gd name="connsiteY4" fmla="*/ 357188 h 781050"/>
              <a:gd name="connsiteX5" fmla="*/ 1285875 w 2871787"/>
              <a:gd name="connsiteY5" fmla="*/ 85725 h 781050"/>
              <a:gd name="connsiteX6" fmla="*/ 1385887 w 2871787"/>
              <a:gd name="connsiteY6" fmla="*/ 171450 h 781050"/>
              <a:gd name="connsiteX7" fmla="*/ 1457325 w 2871787"/>
              <a:gd name="connsiteY7" fmla="*/ 328613 h 781050"/>
              <a:gd name="connsiteX8" fmla="*/ 1700212 w 2871787"/>
              <a:gd name="connsiteY8" fmla="*/ 600075 h 781050"/>
              <a:gd name="connsiteX9" fmla="*/ 2028825 w 2871787"/>
              <a:gd name="connsiteY9" fmla="*/ 500063 h 781050"/>
              <a:gd name="connsiteX10" fmla="*/ 2228850 w 2871787"/>
              <a:gd name="connsiteY10" fmla="*/ 185738 h 781050"/>
              <a:gd name="connsiteX11" fmla="*/ 2386012 w 2871787"/>
              <a:gd name="connsiteY11" fmla="*/ 200025 h 781050"/>
              <a:gd name="connsiteX12" fmla="*/ 2557462 w 2871787"/>
              <a:gd name="connsiteY12" fmla="*/ 585788 h 781050"/>
              <a:gd name="connsiteX13" fmla="*/ 2700337 w 2871787"/>
              <a:gd name="connsiteY13" fmla="*/ 685800 h 781050"/>
              <a:gd name="connsiteX14" fmla="*/ 2871787 w 2871787"/>
              <a:gd name="connsiteY14" fmla="*/ 14288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71787" h="781050">
                <a:moveTo>
                  <a:pt x="0" y="0"/>
                </a:moveTo>
                <a:cubicBezTo>
                  <a:pt x="97631" y="23812"/>
                  <a:pt x="195262" y="47625"/>
                  <a:pt x="271462" y="142875"/>
                </a:cubicBezTo>
                <a:cubicBezTo>
                  <a:pt x="347662" y="238125"/>
                  <a:pt x="378619" y="471488"/>
                  <a:pt x="457200" y="571500"/>
                </a:cubicBezTo>
                <a:cubicBezTo>
                  <a:pt x="535781" y="671512"/>
                  <a:pt x="635794" y="778669"/>
                  <a:pt x="742950" y="742950"/>
                </a:cubicBezTo>
                <a:cubicBezTo>
                  <a:pt x="850106" y="707231"/>
                  <a:pt x="1009650" y="466725"/>
                  <a:pt x="1100137" y="357188"/>
                </a:cubicBezTo>
                <a:cubicBezTo>
                  <a:pt x="1190624" y="247651"/>
                  <a:pt x="1238250" y="116681"/>
                  <a:pt x="1285875" y="85725"/>
                </a:cubicBezTo>
                <a:cubicBezTo>
                  <a:pt x="1333500" y="54769"/>
                  <a:pt x="1357312" y="130969"/>
                  <a:pt x="1385887" y="171450"/>
                </a:cubicBezTo>
                <a:cubicBezTo>
                  <a:pt x="1414462" y="211931"/>
                  <a:pt x="1404938" y="257176"/>
                  <a:pt x="1457325" y="328613"/>
                </a:cubicBezTo>
                <a:cubicBezTo>
                  <a:pt x="1509712" y="400050"/>
                  <a:pt x="1604962" y="571500"/>
                  <a:pt x="1700212" y="600075"/>
                </a:cubicBezTo>
                <a:cubicBezTo>
                  <a:pt x="1795462" y="628650"/>
                  <a:pt x="1940719" y="569119"/>
                  <a:pt x="2028825" y="500063"/>
                </a:cubicBezTo>
                <a:cubicBezTo>
                  <a:pt x="2116931" y="431007"/>
                  <a:pt x="2169319" y="235744"/>
                  <a:pt x="2228850" y="185738"/>
                </a:cubicBezTo>
                <a:cubicBezTo>
                  <a:pt x="2288381" y="135732"/>
                  <a:pt x="2331243" y="133350"/>
                  <a:pt x="2386012" y="200025"/>
                </a:cubicBezTo>
                <a:cubicBezTo>
                  <a:pt x="2440781" y="266700"/>
                  <a:pt x="2505075" y="504826"/>
                  <a:pt x="2557462" y="585788"/>
                </a:cubicBezTo>
                <a:cubicBezTo>
                  <a:pt x="2609850" y="666751"/>
                  <a:pt x="2647950" y="781050"/>
                  <a:pt x="2700337" y="685800"/>
                </a:cubicBezTo>
                <a:cubicBezTo>
                  <a:pt x="2752724" y="590550"/>
                  <a:pt x="2812255" y="302419"/>
                  <a:pt x="2871787" y="14288"/>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28575">
                <a:solidFill>
                  <a:schemeClr val="tx1"/>
                </a:solidFill>
              </a:l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642936" y="2476504"/>
            <a:ext cx="3581400" cy="3418820"/>
            <a:chOff x="4048217" y="1552575"/>
            <a:chExt cx="3657508" cy="3275706"/>
          </a:xfrm>
        </p:grpSpPr>
        <p:pic>
          <p:nvPicPr>
            <p:cNvPr id="26" name="Picture 2"/>
            <p:cNvPicPr>
              <a:picLocks noChangeAspect="1" noChangeArrowheads="1"/>
            </p:cNvPicPr>
            <p:nvPr/>
          </p:nvPicPr>
          <p:blipFill>
            <a:blip r:embed="rId3" cstate="print"/>
            <a:srcRect l="8135" t="5797" r="6987" b="7684"/>
            <a:stretch>
              <a:fillRect/>
            </a:stretch>
          </p:blipFill>
          <p:spPr bwMode="auto">
            <a:xfrm>
              <a:off x="4581525" y="1552575"/>
              <a:ext cx="3124200" cy="2844473"/>
            </a:xfrm>
            <a:prstGeom prst="rect">
              <a:avLst/>
            </a:prstGeom>
            <a:noFill/>
            <a:ln w="9525">
              <a:noFill/>
              <a:miter lim="800000"/>
              <a:headEnd/>
              <a:tailEnd/>
            </a:ln>
            <a:effectLst/>
          </p:spPr>
        </p:pic>
        <p:sp>
          <p:nvSpPr>
            <p:cNvPr id="27" name="TextBox 26"/>
            <p:cNvSpPr txBox="1"/>
            <p:nvPr/>
          </p:nvSpPr>
          <p:spPr>
            <a:xfrm>
              <a:off x="5682423" y="4326963"/>
              <a:ext cx="1011651" cy="501318"/>
            </a:xfrm>
            <a:prstGeom prst="rect">
              <a:avLst/>
            </a:prstGeom>
            <a:noFill/>
          </p:spPr>
          <p:txBody>
            <a:bodyPr wrap="square" rtlCol="0">
              <a:spAutoFit/>
            </a:bodyPr>
            <a:lstStyle/>
            <a:p>
              <a:r>
                <a:rPr lang="en-US" sz="2800" dirty="0">
                  <a:latin typeface="Times New Roman" pitchFamily="18" charset="0"/>
                  <a:cs typeface="Times New Roman" pitchFamily="18" charset="0"/>
                </a:rPr>
                <a:t>TiO</a:t>
              </a:r>
              <a:r>
                <a:rPr lang="en-US" sz="2800" baseline="-25000" dirty="0">
                  <a:latin typeface="Times New Roman" pitchFamily="18" charset="0"/>
                  <a:cs typeface="Times New Roman" pitchFamily="18" charset="0"/>
                </a:rPr>
                <a:t>2</a:t>
              </a:r>
            </a:p>
          </p:txBody>
        </p:sp>
        <p:sp>
          <p:nvSpPr>
            <p:cNvPr id="28" name="TextBox 27"/>
            <p:cNvSpPr txBox="1"/>
            <p:nvPr/>
          </p:nvSpPr>
          <p:spPr>
            <a:xfrm rot="16200000">
              <a:off x="3763969" y="2566925"/>
              <a:ext cx="1102835" cy="534339"/>
            </a:xfrm>
            <a:prstGeom prst="rect">
              <a:avLst/>
            </a:prstGeom>
            <a:noFill/>
          </p:spPr>
          <p:txBody>
            <a:bodyPr wrap="square" rtlCol="0">
              <a:spAutoFit/>
            </a:bodyPr>
            <a:lstStyle/>
            <a:p>
              <a:r>
                <a:rPr lang="en-US" sz="2800" dirty="0">
                  <a:latin typeface="Times New Roman" pitchFamily="18" charset="0"/>
                  <a:cs typeface="Times New Roman" pitchFamily="18" charset="0"/>
                </a:rPr>
                <a:t>Na</a:t>
              </a:r>
              <a:r>
                <a:rPr lang="en-US" sz="2800" baseline="-25000" dirty="0">
                  <a:latin typeface="Times New Roman" pitchFamily="18" charset="0"/>
                  <a:cs typeface="Times New Roman" pitchFamily="18" charset="0"/>
                </a:rPr>
                <a:t>2</a:t>
              </a:r>
              <a:r>
                <a:rPr lang="en-US" sz="2800" dirty="0">
                  <a:latin typeface="Times New Roman" pitchFamily="18" charset="0"/>
                  <a:cs typeface="Times New Roman" pitchFamily="18" charset="0"/>
                </a:rPr>
                <a:t>O</a:t>
              </a:r>
              <a:endParaRPr lang="en-US" sz="2800" baseline="-25000" dirty="0">
                <a:latin typeface="Times New Roman" pitchFamily="18" charset="0"/>
                <a:cs typeface="Times New Roman" pitchFamily="18" charset="0"/>
              </a:endParaRPr>
            </a:p>
          </p:txBody>
        </p:sp>
      </p:grpSp>
      <p:grpSp>
        <p:nvGrpSpPr>
          <p:cNvPr id="35" name="Group 34"/>
          <p:cNvGrpSpPr/>
          <p:nvPr/>
        </p:nvGrpSpPr>
        <p:grpSpPr>
          <a:xfrm>
            <a:off x="4591048" y="2201405"/>
            <a:ext cx="3810000" cy="3571220"/>
            <a:chOff x="4591048" y="2201405"/>
            <a:chExt cx="3810000" cy="3571220"/>
          </a:xfrm>
        </p:grpSpPr>
        <p:pic>
          <p:nvPicPr>
            <p:cNvPr id="30" name="Picture 2"/>
            <p:cNvPicPr>
              <a:picLocks noChangeAspect="1" noChangeArrowheads="1"/>
            </p:cNvPicPr>
            <p:nvPr/>
          </p:nvPicPr>
          <p:blipFill>
            <a:blip r:embed="rId4" cstate="print"/>
            <a:srcRect l="45291" t="17982" r="35720" b="36214"/>
            <a:stretch>
              <a:fillRect/>
            </a:stretch>
          </p:blipFill>
          <p:spPr bwMode="auto">
            <a:xfrm>
              <a:off x="5257800" y="2514600"/>
              <a:ext cx="2914648" cy="2717453"/>
            </a:xfrm>
            <a:prstGeom prst="rect">
              <a:avLst/>
            </a:prstGeom>
            <a:noFill/>
            <a:ln w="9525">
              <a:noFill/>
              <a:miter lim="800000"/>
              <a:headEnd/>
              <a:tailEnd/>
            </a:ln>
          </p:spPr>
        </p:pic>
        <p:sp>
          <p:nvSpPr>
            <p:cNvPr id="31" name="TextBox 30"/>
            <p:cNvSpPr txBox="1"/>
            <p:nvPr/>
          </p:nvSpPr>
          <p:spPr>
            <a:xfrm>
              <a:off x="4591048" y="3420605"/>
              <a:ext cx="648630" cy="523220"/>
            </a:xfrm>
            <a:prstGeom prst="rect">
              <a:avLst/>
            </a:prstGeom>
            <a:noFill/>
          </p:spPr>
          <p:txBody>
            <a:bodyPr wrap="square" rtlCol="0">
              <a:spAutoFit/>
            </a:bodyPr>
            <a:lstStyle/>
            <a:p>
              <a:r>
                <a:rPr lang="en-US" sz="2800" i="1" dirty="0">
                  <a:latin typeface="Times New Roman" pitchFamily="18" charset="0"/>
                  <a:cs typeface="Times New Roman" pitchFamily="18" charset="0"/>
                </a:rPr>
                <a:t>d</a:t>
              </a:r>
              <a:r>
                <a:rPr lang="en-US" sz="2800" i="1" baseline="-25000" dirty="0">
                  <a:latin typeface="Times New Roman" pitchFamily="18" charset="0"/>
                  <a:cs typeface="Times New Roman" pitchFamily="18" charset="0"/>
                </a:rPr>
                <a:t>1</a:t>
              </a:r>
            </a:p>
          </p:txBody>
        </p:sp>
        <p:cxnSp>
          <p:nvCxnSpPr>
            <p:cNvPr id="32" name="Straight Arrow Connector 31"/>
            <p:cNvCxnSpPr/>
            <p:nvPr/>
          </p:nvCxnSpPr>
          <p:spPr>
            <a:xfrm rot="5400000" flipH="1" flipV="1">
              <a:off x="3733733" y="3714020"/>
              <a:ext cx="3055730" cy="305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5276848" y="5249405"/>
              <a:ext cx="3124200" cy="839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343648" y="5249405"/>
              <a:ext cx="648630" cy="523220"/>
            </a:xfrm>
            <a:prstGeom prst="rect">
              <a:avLst/>
            </a:prstGeom>
            <a:noFill/>
          </p:spPr>
          <p:txBody>
            <a:bodyPr wrap="square" rtlCol="0">
              <a:spAutoFit/>
            </a:bodyPr>
            <a:lstStyle/>
            <a:p>
              <a:r>
                <a:rPr lang="en-US" sz="2800" i="1" dirty="0">
                  <a:latin typeface="Times New Roman" pitchFamily="18" charset="0"/>
                  <a:cs typeface="Times New Roman" pitchFamily="18" charset="0"/>
                </a:rPr>
                <a:t>d</a:t>
              </a:r>
              <a:r>
                <a:rPr lang="en-US" sz="2800" i="1" baseline="-25000" dirty="0">
                  <a:latin typeface="Times New Roman" pitchFamily="18" charset="0"/>
                  <a:cs typeface="Times New Roman" pitchFamily="18" charset="0"/>
                </a:rPr>
                <a:t>2</a:t>
              </a:r>
            </a:p>
          </p:txBody>
        </p:sp>
      </p:grpSp>
      <p:sp>
        <p:nvSpPr>
          <p:cNvPr id="36" name="TextBox 35"/>
          <p:cNvSpPr txBox="1"/>
          <p:nvPr/>
        </p:nvSpPr>
        <p:spPr>
          <a:xfrm>
            <a:off x="1676400" y="990600"/>
            <a:ext cx="1981200" cy="584775"/>
          </a:xfrm>
          <a:prstGeom prst="rect">
            <a:avLst/>
          </a:prstGeom>
          <a:noFill/>
        </p:spPr>
        <p:txBody>
          <a:bodyPr wrap="square" rtlCol="0">
            <a:spAutoFit/>
          </a:bodyPr>
          <a:lstStyle/>
          <a:p>
            <a:r>
              <a:rPr lang="en-US" sz="3200" dirty="0">
                <a:latin typeface="Times New Roman" pitchFamily="18" charset="0"/>
                <a:cs typeface="Times New Roman" pitchFamily="18" charset="0"/>
              </a:rPr>
              <a:t>scatter plot</a:t>
            </a:r>
          </a:p>
        </p:txBody>
      </p:sp>
      <p:sp>
        <p:nvSpPr>
          <p:cNvPr id="37" name="TextBox 36"/>
          <p:cNvSpPr txBox="1"/>
          <p:nvPr/>
        </p:nvSpPr>
        <p:spPr>
          <a:xfrm>
            <a:off x="5410200" y="685800"/>
            <a:ext cx="2667000" cy="1077218"/>
          </a:xfrm>
          <a:prstGeom prst="rect">
            <a:avLst/>
          </a:prstGeom>
          <a:noFill/>
        </p:spPr>
        <p:txBody>
          <a:bodyPr wrap="square" rtlCol="0">
            <a:spAutoFit/>
          </a:bodyPr>
          <a:lstStyle/>
          <a:p>
            <a:pPr algn="ctr"/>
            <a:r>
              <a:rPr lang="en-US" sz="3200" dirty="0">
                <a:latin typeface="Times New Roman" pitchFamily="18" charset="0"/>
                <a:cs typeface="Times New Roman" pitchFamily="18" charset="0"/>
              </a:rPr>
              <a:t>idealization as a </a:t>
            </a:r>
            <a:r>
              <a:rPr lang="en-US" sz="3200" dirty="0" err="1">
                <a:latin typeface="Times New Roman" pitchFamily="18" charset="0"/>
                <a:cs typeface="Times New Roman" pitchFamily="18" charset="0"/>
              </a:rPr>
              <a:t>p.d.f</a:t>
            </a:r>
            <a:r>
              <a:rPr lang="en-US" sz="3200" dirty="0">
                <a:latin typeface="Times New Roman" pitchFamily="18" charset="0"/>
                <a:cs typeface="Times New Roman" pitchFamily="18" charset="0"/>
              </a:rPr>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flipV="1">
            <a:off x="268109" y="2484328"/>
            <a:ext cx="8324998" cy="2914554"/>
          </a:xfrm>
          <a:prstGeom prst="rect">
            <a:avLst/>
          </a:prstGeom>
          <a:noFill/>
          <a:ln w="9525">
            <a:noFill/>
            <a:miter lim="800000"/>
            <a:headEnd/>
            <a:tailEnd/>
          </a:ln>
        </p:spPr>
      </p:pic>
      <p:sp>
        <p:nvSpPr>
          <p:cNvPr id="18" name="TextBox 17"/>
          <p:cNvSpPr txBox="1"/>
          <p:nvPr/>
        </p:nvSpPr>
        <p:spPr>
          <a:xfrm>
            <a:off x="2438400" y="5181600"/>
            <a:ext cx="648630" cy="523220"/>
          </a:xfrm>
          <a:prstGeom prst="rect">
            <a:avLst/>
          </a:prstGeom>
          <a:noFill/>
        </p:spPr>
        <p:txBody>
          <a:bodyPr wrap="square" rtlCol="0">
            <a:spAutoFit/>
          </a:bodyPr>
          <a:lstStyle/>
          <a:p>
            <a:r>
              <a:rPr lang="en-US" sz="2800" i="1" dirty="0">
                <a:latin typeface="Times New Roman" pitchFamily="18" charset="0"/>
                <a:cs typeface="Times New Roman" pitchFamily="18" charset="0"/>
              </a:rPr>
              <a:t>d</a:t>
            </a:r>
            <a:r>
              <a:rPr lang="en-US" sz="2800" i="1" baseline="-25000" dirty="0">
                <a:latin typeface="Times New Roman" pitchFamily="18" charset="0"/>
                <a:cs typeface="Times New Roman" pitchFamily="18" charset="0"/>
              </a:rPr>
              <a:t>1</a:t>
            </a:r>
          </a:p>
        </p:txBody>
      </p:sp>
      <p:cxnSp>
        <p:nvCxnSpPr>
          <p:cNvPr id="69" name="Straight Arrow Connector 68"/>
          <p:cNvCxnSpPr/>
          <p:nvPr/>
        </p:nvCxnSpPr>
        <p:spPr>
          <a:xfrm rot="5400000" flipH="1" flipV="1">
            <a:off x="-945038" y="3788256"/>
            <a:ext cx="2744085" cy="627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414336" y="5181600"/>
            <a:ext cx="2594522" cy="209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228600" y="1905000"/>
            <a:ext cx="648630" cy="523220"/>
          </a:xfrm>
          <a:prstGeom prst="rect">
            <a:avLst/>
          </a:prstGeom>
          <a:noFill/>
        </p:spPr>
        <p:txBody>
          <a:bodyPr wrap="square" rtlCol="0">
            <a:spAutoFit/>
          </a:bodyPr>
          <a:lstStyle/>
          <a:p>
            <a:r>
              <a:rPr lang="en-US" sz="2800" i="1" dirty="0">
                <a:latin typeface="Times New Roman" pitchFamily="18" charset="0"/>
                <a:cs typeface="Times New Roman" pitchFamily="18" charset="0"/>
              </a:rPr>
              <a:t>d</a:t>
            </a:r>
            <a:r>
              <a:rPr lang="en-US" sz="2800" i="1" baseline="-25000" dirty="0">
                <a:latin typeface="Times New Roman" pitchFamily="18" charset="0"/>
                <a:cs typeface="Times New Roman" pitchFamily="18" charset="0"/>
              </a:rPr>
              <a:t>2</a:t>
            </a:r>
          </a:p>
        </p:txBody>
      </p:sp>
      <p:sp>
        <p:nvSpPr>
          <p:cNvPr id="61" name="TextBox 60"/>
          <p:cNvSpPr txBox="1"/>
          <p:nvPr/>
        </p:nvSpPr>
        <p:spPr>
          <a:xfrm>
            <a:off x="341969" y="1594720"/>
            <a:ext cx="2501860" cy="954107"/>
          </a:xfrm>
          <a:prstGeom prst="rect">
            <a:avLst/>
          </a:prstGeom>
          <a:noFill/>
        </p:spPr>
        <p:txBody>
          <a:bodyPr wrap="square" rtlCol="0">
            <a:spAutoFit/>
          </a:bodyPr>
          <a:lstStyle/>
          <a:p>
            <a:pPr algn="ctr"/>
            <a:r>
              <a:rPr lang="en-US" sz="2800" i="1" dirty="0">
                <a:latin typeface="Times New Roman" pitchFamily="18" charset="0"/>
                <a:cs typeface="Times New Roman" pitchFamily="18" charset="0"/>
              </a:rPr>
              <a:t>positive correlation</a:t>
            </a:r>
          </a:p>
        </p:txBody>
      </p:sp>
      <p:sp>
        <p:nvSpPr>
          <p:cNvPr id="27" name="TextBox 26"/>
          <p:cNvSpPr txBox="1"/>
          <p:nvPr/>
        </p:nvSpPr>
        <p:spPr>
          <a:xfrm>
            <a:off x="5334000" y="5181600"/>
            <a:ext cx="648630" cy="523220"/>
          </a:xfrm>
          <a:prstGeom prst="rect">
            <a:avLst/>
          </a:prstGeom>
          <a:noFill/>
        </p:spPr>
        <p:txBody>
          <a:bodyPr wrap="square" rtlCol="0">
            <a:spAutoFit/>
          </a:bodyPr>
          <a:lstStyle/>
          <a:p>
            <a:r>
              <a:rPr lang="en-US" sz="2800" i="1" dirty="0">
                <a:latin typeface="Times New Roman" pitchFamily="18" charset="0"/>
                <a:cs typeface="Times New Roman" pitchFamily="18" charset="0"/>
              </a:rPr>
              <a:t>d</a:t>
            </a:r>
            <a:r>
              <a:rPr lang="en-US" sz="2800" i="1" baseline="-25000" dirty="0">
                <a:latin typeface="Times New Roman" pitchFamily="18" charset="0"/>
                <a:cs typeface="Times New Roman" pitchFamily="18" charset="0"/>
              </a:rPr>
              <a:t>1</a:t>
            </a:r>
          </a:p>
        </p:txBody>
      </p:sp>
      <p:cxnSp>
        <p:nvCxnSpPr>
          <p:cNvPr id="28" name="Straight Arrow Connector 27"/>
          <p:cNvCxnSpPr/>
          <p:nvPr/>
        </p:nvCxnSpPr>
        <p:spPr>
          <a:xfrm rot="5400000" flipH="1" flipV="1">
            <a:off x="1755297" y="3835879"/>
            <a:ext cx="2744085" cy="627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3152776" y="5195888"/>
            <a:ext cx="2594522" cy="209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895600" y="1981200"/>
            <a:ext cx="648630" cy="523220"/>
          </a:xfrm>
          <a:prstGeom prst="rect">
            <a:avLst/>
          </a:prstGeom>
          <a:noFill/>
        </p:spPr>
        <p:txBody>
          <a:bodyPr wrap="square" rtlCol="0">
            <a:spAutoFit/>
          </a:bodyPr>
          <a:lstStyle/>
          <a:p>
            <a:r>
              <a:rPr lang="en-US" sz="2800" i="1" dirty="0">
                <a:latin typeface="Times New Roman" pitchFamily="18" charset="0"/>
                <a:cs typeface="Times New Roman" pitchFamily="18" charset="0"/>
              </a:rPr>
              <a:t>d</a:t>
            </a:r>
            <a:r>
              <a:rPr lang="en-US" sz="2800" i="1" baseline="-25000" dirty="0">
                <a:latin typeface="Times New Roman" pitchFamily="18" charset="0"/>
                <a:cs typeface="Times New Roman" pitchFamily="18" charset="0"/>
              </a:rPr>
              <a:t>2</a:t>
            </a:r>
          </a:p>
        </p:txBody>
      </p:sp>
      <p:sp>
        <p:nvSpPr>
          <p:cNvPr id="40" name="TextBox 39"/>
          <p:cNvSpPr txBox="1"/>
          <p:nvPr/>
        </p:nvSpPr>
        <p:spPr>
          <a:xfrm>
            <a:off x="8153400" y="5181600"/>
            <a:ext cx="648630" cy="523220"/>
          </a:xfrm>
          <a:prstGeom prst="rect">
            <a:avLst/>
          </a:prstGeom>
          <a:noFill/>
        </p:spPr>
        <p:txBody>
          <a:bodyPr wrap="square" rtlCol="0">
            <a:spAutoFit/>
          </a:bodyPr>
          <a:lstStyle/>
          <a:p>
            <a:r>
              <a:rPr lang="en-US" sz="2800" i="1" dirty="0">
                <a:latin typeface="Times New Roman" pitchFamily="18" charset="0"/>
                <a:cs typeface="Times New Roman" pitchFamily="18" charset="0"/>
              </a:rPr>
              <a:t>d</a:t>
            </a:r>
            <a:r>
              <a:rPr lang="en-US" sz="2800" i="1" baseline="-25000" dirty="0">
                <a:latin typeface="Times New Roman" pitchFamily="18" charset="0"/>
                <a:cs typeface="Times New Roman" pitchFamily="18" charset="0"/>
              </a:rPr>
              <a:t>1</a:t>
            </a:r>
          </a:p>
        </p:txBody>
      </p:sp>
      <p:cxnSp>
        <p:nvCxnSpPr>
          <p:cNvPr id="42" name="Straight Arrow Connector 41"/>
          <p:cNvCxnSpPr/>
          <p:nvPr/>
        </p:nvCxnSpPr>
        <p:spPr>
          <a:xfrm rot="5400000" flipH="1" flipV="1">
            <a:off x="4574697" y="3802543"/>
            <a:ext cx="2744085" cy="627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5943600" y="5181600"/>
            <a:ext cx="2619854" cy="209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5710240" y="1952624"/>
            <a:ext cx="648630" cy="523220"/>
          </a:xfrm>
          <a:prstGeom prst="rect">
            <a:avLst/>
          </a:prstGeom>
          <a:noFill/>
        </p:spPr>
        <p:txBody>
          <a:bodyPr wrap="square" rtlCol="0">
            <a:spAutoFit/>
          </a:bodyPr>
          <a:lstStyle/>
          <a:p>
            <a:r>
              <a:rPr lang="en-US" sz="2800" i="1" dirty="0">
                <a:latin typeface="Times New Roman" pitchFamily="18" charset="0"/>
                <a:cs typeface="Times New Roman" pitchFamily="18" charset="0"/>
              </a:rPr>
              <a:t>d</a:t>
            </a:r>
            <a:r>
              <a:rPr lang="en-US" sz="2800" i="1" baseline="-25000" dirty="0">
                <a:latin typeface="Times New Roman" pitchFamily="18" charset="0"/>
                <a:cs typeface="Times New Roman" pitchFamily="18" charset="0"/>
              </a:rPr>
              <a:t>2</a:t>
            </a:r>
          </a:p>
        </p:txBody>
      </p:sp>
      <p:sp>
        <p:nvSpPr>
          <p:cNvPr id="20" name="TextBox 19"/>
          <p:cNvSpPr txBox="1"/>
          <p:nvPr/>
        </p:nvSpPr>
        <p:spPr>
          <a:xfrm>
            <a:off x="3237569" y="1594720"/>
            <a:ext cx="2479576" cy="954107"/>
          </a:xfrm>
          <a:prstGeom prst="rect">
            <a:avLst/>
          </a:prstGeom>
          <a:noFill/>
        </p:spPr>
        <p:txBody>
          <a:bodyPr wrap="square" rtlCol="0">
            <a:spAutoFit/>
          </a:bodyPr>
          <a:lstStyle/>
          <a:p>
            <a:pPr algn="ctr"/>
            <a:r>
              <a:rPr lang="en-US" sz="2800" i="1" dirty="0">
                <a:latin typeface="Times New Roman" pitchFamily="18" charset="0"/>
                <a:cs typeface="Times New Roman" pitchFamily="18" charset="0"/>
              </a:rPr>
              <a:t>negative correlation</a:t>
            </a:r>
          </a:p>
        </p:txBody>
      </p:sp>
      <p:sp>
        <p:nvSpPr>
          <p:cNvPr id="21" name="TextBox 20"/>
          <p:cNvSpPr txBox="1"/>
          <p:nvPr/>
        </p:nvSpPr>
        <p:spPr>
          <a:xfrm>
            <a:off x="5904569" y="1823320"/>
            <a:ext cx="2501860" cy="523220"/>
          </a:xfrm>
          <a:prstGeom prst="rect">
            <a:avLst/>
          </a:prstGeom>
          <a:noFill/>
        </p:spPr>
        <p:txBody>
          <a:bodyPr wrap="square" rtlCol="0">
            <a:spAutoFit/>
          </a:bodyPr>
          <a:lstStyle/>
          <a:p>
            <a:pPr algn="ctr"/>
            <a:r>
              <a:rPr lang="en-US" sz="2800" i="1" dirty="0">
                <a:latin typeface="Times New Roman" pitchFamily="18" charset="0"/>
                <a:cs typeface="Times New Roman" pitchFamily="18" charset="0"/>
              </a:rPr>
              <a:t>uncorrelated</a:t>
            </a:r>
          </a:p>
        </p:txBody>
      </p:sp>
      <p:sp>
        <p:nvSpPr>
          <p:cNvPr id="22" name="Title 1"/>
          <p:cNvSpPr txBox="1">
            <a:spLocks/>
          </p:cNvSpPr>
          <p:nvPr/>
        </p:nvSpPr>
        <p:spPr bwMode="auto">
          <a:xfrm>
            <a:off x="0" y="228600"/>
            <a:ext cx="91440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kern="0" dirty="0">
                <a:solidFill>
                  <a:schemeClr val="tx2"/>
                </a:solidFill>
                <a:latin typeface="Times New Roman" pitchFamily="18" charset="0"/>
                <a:ea typeface="+mj-ea"/>
                <a:cs typeface="Times New Roman" pitchFamily="18" charset="0"/>
              </a:rPr>
              <a:t>types of correlations</a:t>
            </a:r>
            <a:endParaRPr kumimoji="0" lang="en-US" sz="40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914400"/>
          </a:xfrm>
        </p:spPr>
        <p:txBody>
          <a:bodyPr/>
          <a:lstStyle/>
          <a:p>
            <a:r>
              <a:rPr lang="en-US" dirty="0">
                <a:latin typeface="Times New Roman" pitchFamily="18" charset="0"/>
                <a:ea typeface="Cambria Math" pitchFamily="18" charset="0"/>
                <a:cs typeface="Times New Roman" pitchFamily="18" charset="0"/>
              </a:rPr>
              <a:t>the covariance matrix</a:t>
            </a:r>
            <a:endParaRPr lang="en-US" b="1" dirty="0">
              <a:latin typeface="Cambria Math" pitchFamily="18" charset="0"/>
              <a:ea typeface="Cambria Math" pitchFamily="18" charset="0"/>
            </a:endParaRPr>
          </a:p>
        </p:txBody>
      </p:sp>
      <p:sp>
        <p:nvSpPr>
          <p:cNvPr id="5" name="Double Bracket 4"/>
          <p:cNvSpPr/>
          <p:nvPr/>
        </p:nvSpPr>
        <p:spPr>
          <a:xfrm>
            <a:off x="1676400" y="1173162"/>
            <a:ext cx="6324600" cy="3886200"/>
          </a:xfrm>
          <a:prstGeom prst="bracketPair">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itle 1"/>
          <p:cNvSpPr txBox="1">
            <a:spLocks/>
          </p:cNvSpPr>
          <p:nvPr/>
        </p:nvSpPr>
        <p:spPr bwMode="auto">
          <a:xfrm>
            <a:off x="0" y="2316162"/>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a:ln>
                  <a:noFill/>
                </a:ln>
                <a:solidFill>
                  <a:schemeClr val="tx2"/>
                </a:solidFill>
                <a:effectLst/>
                <a:uLnTx/>
                <a:uFillTx/>
                <a:latin typeface="Cambria Math" pitchFamily="18" charset="0"/>
                <a:ea typeface="Cambria Math" pitchFamily="18" charset="0"/>
                <a:cs typeface="+mj-cs"/>
              </a:rPr>
              <a:t>C =</a:t>
            </a:r>
          </a:p>
        </p:txBody>
      </p:sp>
      <p:sp>
        <p:nvSpPr>
          <p:cNvPr id="7" name="Title 1"/>
          <p:cNvSpPr txBox="1">
            <a:spLocks/>
          </p:cNvSpPr>
          <p:nvPr/>
        </p:nvSpPr>
        <p:spPr bwMode="auto">
          <a:xfrm>
            <a:off x="1676400" y="1392242"/>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4400" b="1" i="1" u="none" strike="noStrike" kern="0" cap="none" spc="0" normalizeH="0" baseline="0" noProof="0" dirty="0">
                <a:ln>
                  <a:noFill/>
                </a:ln>
                <a:solidFill>
                  <a:schemeClr val="tx2"/>
                </a:solidFill>
                <a:effectLst/>
                <a:uLnTx/>
                <a:uFillTx/>
                <a:latin typeface="Cambria Math"/>
                <a:ea typeface="Cambria Math"/>
                <a:cs typeface="+mj-cs"/>
              </a:rPr>
              <a:t>σ</a:t>
            </a:r>
            <a:r>
              <a:rPr kumimoji="0" lang="en-US" sz="4400" b="1" i="1" u="none" strike="noStrike" kern="0" cap="none" spc="0" normalizeH="0" baseline="-25000" noProof="0" dirty="0">
                <a:ln>
                  <a:noFill/>
                </a:ln>
                <a:solidFill>
                  <a:schemeClr val="tx2"/>
                </a:solidFill>
                <a:effectLst/>
                <a:uLnTx/>
                <a:uFillTx/>
                <a:latin typeface="Cambria Math" pitchFamily="18" charset="0"/>
                <a:ea typeface="Cambria Math" pitchFamily="18" charset="0"/>
                <a:cs typeface="+mj-cs"/>
              </a:rPr>
              <a:t>1</a:t>
            </a:r>
            <a:r>
              <a:rPr kumimoji="0" lang="en-US" sz="4400" b="1" i="1" u="none" strike="noStrike" kern="0" cap="none" spc="0" normalizeH="0" baseline="30000" noProof="0" dirty="0">
                <a:ln>
                  <a:noFill/>
                </a:ln>
                <a:solidFill>
                  <a:schemeClr val="tx2"/>
                </a:solidFill>
                <a:effectLst/>
                <a:uLnTx/>
                <a:uFillTx/>
                <a:latin typeface="Cambria Math" pitchFamily="18" charset="0"/>
                <a:ea typeface="Cambria Math" pitchFamily="18" charset="0"/>
                <a:cs typeface="+mj-cs"/>
              </a:rPr>
              <a:t>2</a:t>
            </a:r>
          </a:p>
        </p:txBody>
      </p:sp>
      <p:sp>
        <p:nvSpPr>
          <p:cNvPr id="8" name="Title 1"/>
          <p:cNvSpPr txBox="1">
            <a:spLocks/>
          </p:cNvSpPr>
          <p:nvPr/>
        </p:nvSpPr>
        <p:spPr bwMode="auto">
          <a:xfrm>
            <a:off x="3214684" y="2149474"/>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4400" b="1" i="1" u="none" strike="noStrike" kern="0" cap="none" spc="0" normalizeH="0" baseline="0" noProof="0" dirty="0">
                <a:ln>
                  <a:noFill/>
                </a:ln>
                <a:solidFill>
                  <a:schemeClr val="tx2"/>
                </a:solidFill>
                <a:effectLst/>
                <a:uLnTx/>
                <a:uFillTx/>
                <a:latin typeface="Cambria Math"/>
                <a:ea typeface="Cambria Math"/>
                <a:cs typeface="+mj-cs"/>
              </a:rPr>
              <a:t>σ</a:t>
            </a:r>
            <a:r>
              <a:rPr kumimoji="0" lang="en-US" sz="4400" b="1" i="1" u="none" strike="noStrike" kern="0" cap="none" spc="0" normalizeH="0" baseline="-25000" noProof="0" dirty="0">
                <a:ln>
                  <a:noFill/>
                </a:ln>
                <a:solidFill>
                  <a:schemeClr val="tx2"/>
                </a:solidFill>
                <a:effectLst/>
                <a:uLnTx/>
                <a:uFillTx/>
                <a:latin typeface="Cambria Math" pitchFamily="18" charset="0"/>
                <a:ea typeface="Cambria Math" pitchFamily="18" charset="0"/>
                <a:cs typeface="+mj-cs"/>
              </a:rPr>
              <a:t>2</a:t>
            </a:r>
            <a:r>
              <a:rPr kumimoji="0" lang="en-US" sz="4400" b="1" i="1" u="none" strike="noStrike" kern="0" cap="none" spc="0" normalizeH="0" baseline="30000" noProof="0" dirty="0">
                <a:ln>
                  <a:noFill/>
                </a:ln>
                <a:solidFill>
                  <a:schemeClr val="tx2"/>
                </a:solidFill>
                <a:effectLst/>
                <a:uLnTx/>
                <a:uFillTx/>
                <a:latin typeface="Cambria Math" pitchFamily="18" charset="0"/>
                <a:ea typeface="Cambria Math" pitchFamily="18" charset="0"/>
                <a:cs typeface="+mj-cs"/>
              </a:rPr>
              <a:t>2</a:t>
            </a:r>
          </a:p>
        </p:txBody>
      </p:sp>
      <p:sp>
        <p:nvSpPr>
          <p:cNvPr id="9" name="Title 1"/>
          <p:cNvSpPr txBox="1">
            <a:spLocks/>
          </p:cNvSpPr>
          <p:nvPr/>
        </p:nvSpPr>
        <p:spPr bwMode="auto">
          <a:xfrm>
            <a:off x="3214684" y="1292226"/>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4400" b="1" i="1" u="none" strike="noStrike" kern="0" cap="none" spc="0" normalizeH="0" baseline="0" noProof="0" dirty="0">
                <a:ln>
                  <a:noFill/>
                </a:ln>
                <a:solidFill>
                  <a:schemeClr val="tx2"/>
                </a:solidFill>
                <a:effectLst/>
                <a:uLnTx/>
                <a:uFillTx/>
                <a:latin typeface="Cambria Math"/>
                <a:ea typeface="Cambria Math"/>
                <a:cs typeface="+mj-cs"/>
              </a:rPr>
              <a:t>σ</a:t>
            </a:r>
            <a:r>
              <a:rPr lang="en-US" sz="4400" b="1" i="1" kern="0" baseline="-25000" dirty="0">
                <a:solidFill>
                  <a:schemeClr val="tx2"/>
                </a:solidFill>
                <a:latin typeface="Cambria Math"/>
                <a:ea typeface="Cambria Math"/>
                <a:cs typeface="+mj-cs"/>
              </a:rPr>
              <a:t>1,2</a:t>
            </a:r>
            <a:endParaRPr kumimoji="0" lang="en-US" sz="4400" b="1" i="1" u="none" strike="noStrike" kern="0" cap="none" spc="0" normalizeH="0" baseline="-25000" noProof="0" dirty="0">
              <a:ln>
                <a:noFill/>
              </a:ln>
              <a:solidFill>
                <a:schemeClr val="tx2"/>
              </a:solidFill>
              <a:effectLst/>
              <a:uLnTx/>
              <a:uFillTx/>
              <a:latin typeface="Cambria Math" pitchFamily="18" charset="0"/>
              <a:ea typeface="Cambria Math" pitchFamily="18" charset="0"/>
              <a:cs typeface="+mj-cs"/>
            </a:endParaRPr>
          </a:p>
        </p:txBody>
      </p:sp>
      <p:sp>
        <p:nvSpPr>
          <p:cNvPr id="13" name="Title 1"/>
          <p:cNvSpPr txBox="1">
            <a:spLocks/>
          </p:cNvSpPr>
          <p:nvPr/>
        </p:nvSpPr>
        <p:spPr bwMode="auto">
          <a:xfrm>
            <a:off x="4495800" y="3063874"/>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4400" b="1" i="1" u="none" strike="noStrike" kern="0" cap="none" spc="0" normalizeH="0" baseline="0" noProof="0" dirty="0">
                <a:ln>
                  <a:noFill/>
                </a:ln>
                <a:solidFill>
                  <a:schemeClr val="tx2"/>
                </a:solidFill>
                <a:effectLst/>
                <a:uLnTx/>
                <a:uFillTx/>
                <a:latin typeface="Cambria Math"/>
                <a:ea typeface="Cambria Math"/>
                <a:cs typeface="+mj-cs"/>
              </a:rPr>
              <a:t>σ</a:t>
            </a:r>
            <a:r>
              <a:rPr kumimoji="0" lang="en-US" sz="4400" b="1" i="1" u="none" strike="noStrike" kern="0" cap="none" spc="0" normalizeH="0" baseline="-25000" noProof="0" dirty="0">
                <a:ln>
                  <a:noFill/>
                </a:ln>
                <a:solidFill>
                  <a:schemeClr val="tx2"/>
                </a:solidFill>
                <a:effectLst/>
                <a:uLnTx/>
                <a:uFillTx/>
                <a:latin typeface="Cambria Math" pitchFamily="18" charset="0"/>
                <a:ea typeface="Cambria Math" pitchFamily="18" charset="0"/>
                <a:cs typeface="+mj-cs"/>
              </a:rPr>
              <a:t>3</a:t>
            </a:r>
            <a:r>
              <a:rPr kumimoji="0" lang="en-US" sz="4400" b="1" i="1" u="none" strike="noStrike" kern="0" cap="none" spc="0" normalizeH="0" baseline="30000" noProof="0" dirty="0">
                <a:ln>
                  <a:noFill/>
                </a:ln>
                <a:solidFill>
                  <a:schemeClr val="tx2"/>
                </a:solidFill>
                <a:effectLst/>
                <a:uLnTx/>
                <a:uFillTx/>
                <a:latin typeface="Cambria Math" pitchFamily="18" charset="0"/>
                <a:ea typeface="Cambria Math" pitchFamily="18" charset="0"/>
                <a:cs typeface="+mj-cs"/>
              </a:rPr>
              <a:t>2</a:t>
            </a:r>
          </a:p>
        </p:txBody>
      </p:sp>
      <p:sp>
        <p:nvSpPr>
          <p:cNvPr id="14" name="Title 1"/>
          <p:cNvSpPr txBox="1">
            <a:spLocks/>
          </p:cNvSpPr>
          <p:nvPr/>
        </p:nvSpPr>
        <p:spPr bwMode="auto">
          <a:xfrm>
            <a:off x="5715000" y="3873490"/>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1" u="none" strike="noStrike" kern="0" cap="none" spc="0" normalizeH="0" baseline="0" noProof="0" dirty="0">
                <a:ln>
                  <a:noFill/>
                </a:ln>
                <a:solidFill>
                  <a:schemeClr val="tx2"/>
                </a:solidFill>
                <a:effectLst/>
                <a:uLnTx/>
                <a:uFillTx/>
                <a:latin typeface="Cambria Math"/>
                <a:ea typeface="Cambria Math"/>
                <a:cs typeface="+mj-cs"/>
              </a:rPr>
              <a:t>…</a:t>
            </a:r>
            <a:endParaRPr kumimoji="0" lang="en-US" sz="4400" b="1" i="1" u="none" strike="noStrike" kern="0" cap="none" spc="0" normalizeH="0" baseline="30000" noProof="0" dirty="0">
              <a:ln>
                <a:noFill/>
              </a:ln>
              <a:solidFill>
                <a:schemeClr val="tx2"/>
              </a:solidFill>
              <a:effectLst/>
              <a:uLnTx/>
              <a:uFillTx/>
              <a:latin typeface="Cambria Math" pitchFamily="18" charset="0"/>
              <a:ea typeface="Cambria Math" pitchFamily="18" charset="0"/>
              <a:cs typeface="+mj-cs"/>
            </a:endParaRPr>
          </a:p>
        </p:txBody>
      </p:sp>
      <p:sp>
        <p:nvSpPr>
          <p:cNvPr id="15" name="Title 1"/>
          <p:cNvSpPr txBox="1">
            <a:spLocks/>
          </p:cNvSpPr>
          <p:nvPr/>
        </p:nvSpPr>
        <p:spPr bwMode="auto">
          <a:xfrm>
            <a:off x="4495800" y="1311274"/>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4400" b="1" i="1" u="none" strike="noStrike" kern="0" cap="none" spc="0" normalizeH="0" baseline="0" noProof="0" dirty="0">
                <a:ln>
                  <a:noFill/>
                </a:ln>
                <a:solidFill>
                  <a:schemeClr val="tx2"/>
                </a:solidFill>
                <a:effectLst/>
                <a:uLnTx/>
                <a:uFillTx/>
                <a:latin typeface="Cambria Math"/>
                <a:ea typeface="Cambria Math"/>
                <a:cs typeface="+mj-cs"/>
              </a:rPr>
              <a:t>σ</a:t>
            </a:r>
            <a:r>
              <a:rPr lang="en-US" sz="4400" b="1" i="1" kern="0" baseline="-25000" dirty="0">
                <a:solidFill>
                  <a:schemeClr val="tx2"/>
                </a:solidFill>
                <a:latin typeface="Cambria Math"/>
                <a:ea typeface="Cambria Math"/>
                <a:cs typeface="+mj-cs"/>
              </a:rPr>
              <a:t>1,3</a:t>
            </a:r>
            <a:endParaRPr kumimoji="0" lang="en-US" sz="4400" b="1" i="1" u="none" strike="noStrike" kern="0" cap="none" spc="0" normalizeH="0" baseline="-25000" noProof="0" dirty="0">
              <a:ln>
                <a:noFill/>
              </a:ln>
              <a:solidFill>
                <a:schemeClr val="tx2"/>
              </a:solidFill>
              <a:effectLst/>
              <a:uLnTx/>
              <a:uFillTx/>
              <a:latin typeface="Cambria Math" pitchFamily="18" charset="0"/>
              <a:ea typeface="Cambria Math" pitchFamily="18" charset="0"/>
              <a:cs typeface="+mj-cs"/>
            </a:endParaRPr>
          </a:p>
        </p:txBody>
      </p:sp>
      <p:sp>
        <p:nvSpPr>
          <p:cNvPr id="16" name="Title 1"/>
          <p:cNvSpPr txBox="1">
            <a:spLocks/>
          </p:cNvSpPr>
          <p:nvPr/>
        </p:nvSpPr>
        <p:spPr bwMode="auto">
          <a:xfrm>
            <a:off x="4495800" y="2301874"/>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4400" b="1" i="1" u="none" strike="noStrike" kern="0" cap="none" spc="0" normalizeH="0" baseline="0" noProof="0" dirty="0">
                <a:ln>
                  <a:noFill/>
                </a:ln>
                <a:solidFill>
                  <a:schemeClr val="tx2"/>
                </a:solidFill>
                <a:effectLst/>
                <a:uLnTx/>
                <a:uFillTx/>
                <a:latin typeface="Cambria Math"/>
                <a:ea typeface="Cambria Math"/>
                <a:cs typeface="+mj-cs"/>
              </a:rPr>
              <a:t>σ</a:t>
            </a:r>
            <a:r>
              <a:rPr lang="en-US" sz="4400" b="1" i="1" kern="0" baseline="-25000" dirty="0">
                <a:solidFill>
                  <a:schemeClr val="tx2"/>
                </a:solidFill>
                <a:latin typeface="Cambria Math"/>
                <a:ea typeface="Cambria Math"/>
                <a:cs typeface="+mj-cs"/>
              </a:rPr>
              <a:t>2,3</a:t>
            </a:r>
            <a:endParaRPr kumimoji="0" lang="en-US" sz="4400" b="1" i="1" u="none" strike="noStrike" kern="0" cap="none" spc="0" normalizeH="0" baseline="-25000" noProof="0" dirty="0">
              <a:ln>
                <a:noFill/>
              </a:ln>
              <a:solidFill>
                <a:schemeClr val="tx2"/>
              </a:solidFill>
              <a:effectLst/>
              <a:uLnTx/>
              <a:uFillTx/>
              <a:latin typeface="Cambria Math" pitchFamily="18" charset="0"/>
              <a:ea typeface="Cambria Math" pitchFamily="18" charset="0"/>
              <a:cs typeface="+mj-cs"/>
            </a:endParaRPr>
          </a:p>
        </p:txBody>
      </p:sp>
      <p:sp>
        <p:nvSpPr>
          <p:cNvPr id="17" name="Title 1"/>
          <p:cNvSpPr txBox="1">
            <a:spLocks/>
          </p:cNvSpPr>
          <p:nvPr/>
        </p:nvSpPr>
        <p:spPr bwMode="auto">
          <a:xfrm>
            <a:off x="1676400" y="2163762"/>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4400" b="1" i="1" u="none" strike="noStrike" kern="0" cap="none" spc="0" normalizeH="0" baseline="0" noProof="0" dirty="0">
                <a:ln>
                  <a:noFill/>
                </a:ln>
                <a:solidFill>
                  <a:schemeClr val="tx2"/>
                </a:solidFill>
                <a:effectLst/>
                <a:uLnTx/>
                <a:uFillTx/>
                <a:latin typeface="Cambria Math"/>
                <a:ea typeface="Cambria Math"/>
                <a:cs typeface="+mj-cs"/>
              </a:rPr>
              <a:t>σ</a:t>
            </a:r>
            <a:r>
              <a:rPr lang="en-US" sz="4400" b="1" i="1" kern="0" baseline="-25000" dirty="0">
                <a:solidFill>
                  <a:schemeClr val="tx2"/>
                </a:solidFill>
                <a:latin typeface="Cambria Math"/>
                <a:ea typeface="Cambria Math"/>
                <a:cs typeface="+mj-cs"/>
              </a:rPr>
              <a:t>1,2</a:t>
            </a:r>
            <a:endParaRPr kumimoji="0" lang="en-US" sz="4400" b="1" i="1" u="none" strike="noStrike" kern="0" cap="none" spc="0" normalizeH="0" baseline="-25000" noProof="0" dirty="0">
              <a:ln>
                <a:noFill/>
              </a:ln>
              <a:solidFill>
                <a:schemeClr val="tx2"/>
              </a:solidFill>
              <a:effectLst/>
              <a:uLnTx/>
              <a:uFillTx/>
              <a:latin typeface="Cambria Math" pitchFamily="18" charset="0"/>
              <a:ea typeface="Cambria Math" pitchFamily="18" charset="0"/>
              <a:cs typeface="+mj-cs"/>
            </a:endParaRPr>
          </a:p>
        </p:txBody>
      </p:sp>
      <p:sp>
        <p:nvSpPr>
          <p:cNvPr id="18" name="Title 1"/>
          <p:cNvSpPr txBox="1">
            <a:spLocks/>
          </p:cNvSpPr>
          <p:nvPr/>
        </p:nvSpPr>
        <p:spPr bwMode="auto">
          <a:xfrm>
            <a:off x="3214684" y="3063874"/>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4400" b="1" i="1" u="none" strike="noStrike" kern="0" cap="none" spc="0" normalizeH="0" baseline="0" noProof="0" dirty="0">
                <a:ln>
                  <a:noFill/>
                </a:ln>
                <a:solidFill>
                  <a:schemeClr val="tx2"/>
                </a:solidFill>
                <a:effectLst/>
                <a:uLnTx/>
                <a:uFillTx/>
                <a:latin typeface="Cambria Math"/>
                <a:ea typeface="Cambria Math"/>
                <a:cs typeface="+mj-cs"/>
              </a:rPr>
              <a:t>σ</a:t>
            </a:r>
            <a:r>
              <a:rPr lang="en-US" sz="4400" b="1" i="1" kern="0" baseline="-25000" dirty="0">
                <a:solidFill>
                  <a:schemeClr val="tx2"/>
                </a:solidFill>
                <a:latin typeface="Cambria Math"/>
                <a:ea typeface="Cambria Math"/>
                <a:cs typeface="+mj-cs"/>
              </a:rPr>
              <a:t>2,3</a:t>
            </a:r>
            <a:endParaRPr kumimoji="0" lang="en-US" sz="4400" b="1" i="1" u="none" strike="noStrike" kern="0" cap="none" spc="0" normalizeH="0" baseline="-25000" noProof="0" dirty="0">
              <a:ln>
                <a:noFill/>
              </a:ln>
              <a:solidFill>
                <a:schemeClr val="tx2"/>
              </a:solidFill>
              <a:effectLst/>
              <a:uLnTx/>
              <a:uFillTx/>
              <a:latin typeface="Cambria Math" pitchFamily="18" charset="0"/>
              <a:ea typeface="Cambria Math" pitchFamily="18" charset="0"/>
              <a:cs typeface="+mj-cs"/>
            </a:endParaRPr>
          </a:p>
        </p:txBody>
      </p:sp>
      <p:sp>
        <p:nvSpPr>
          <p:cNvPr id="19" name="Title 1"/>
          <p:cNvSpPr txBox="1">
            <a:spLocks/>
          </p:cNvSpPr>
          <p:nvPr/>
        </p:nvSpPr>
        <p:spPr bwMode="auto">
          <a:xfrm>
            <a:off x="1676400" y="3154362"/>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4400" b="1" i="1" u="none" strike="noStrike" kern="0" cap="none" spc="0" normalizeH="0" baseline="0" noProof="0" dirty="0">
                <a:ln>
                  <a:noFill/>
                </a:ln>
                <a:solidFill>
                  <a:schemeClr val="tx2"/>
                </a:solidFill>
                <a:effectLst/>
                <a:uLnTx/>
                <a:uFillTx/>
                <a:latin typeface="Cambria Math"/>
                <a:ea typeface="Cambria Math"/>
                <a:cs typeface="+mj-cs"/>
              </a:rPr>
              <a:t>σ</a:t>
            </a:r>
            <a:r>
              <a:rPr lang="en-US" sz="4400" b="1" i="1" kern="0" baseline="-25000" dirty="0">
                <a:solidFill>
                  <a:schemeClr val="tx2"/>
                </a:solidFill>
                <a:latin typeface="Cambria Math"/>
                <a:ea typeface="Cambria Math"/>
                <a:cs typeface="+mj-cs"/>
              </a:rPr>
              <a:t>1,3</a:t>
            </a:r>
            <a:endParaRPr kumimoji="0" lang="en-US" sz="4400" b="1" i="1" u="none" strike="noStrike" kern="0" cap="none" spc="0" normalizeH="0" baseline="-25000" noProof="0" dirty="0">
              <a:ln>
                <a:noFill/>
              </a:ln>
              <a:solidFill>
                <a:schemeClr val="tx2"/>
              </a:solidFill>
              <a:effectLst/>
              <a:uLnTx/>
              <a:uFillTx/>
              <a:latin typeface="Cambria Math" pitchFamily="18" charset="0"/>
              <a:ea typeface="Cambria Math" pitchFamily="18" charset="0"/>
              <a:cs typeface="+mj-cs"/>
            </a:endParaRPr>
          </a:p>
        </p:txBody>
      </p:sp>
      <p:sp>
        <p:nvSpPr>
          <p:cNvPr id="21" name="Title 1"/>
          <p:cNvSpPr txBox="1">
            <a:spLocks/>
          </p:cNvSpPr>
          <p:nvPr/>
        </p:nvSpPr>
        <p:spPr bwMode="auto">
          <a:xfrm>
            <a:off x="5715000" y="1282690"/>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1" u="none" strike="noStrike" kern="0" cap="none" spc="0" normalizeH="0" baseline="0" noProof="0" dirty="0">
                <a:ln>
                  <a:noFill/>
                </a:ln>
                <a:solidFill>
                  <a:schemeClr val="tx2"/>
                </a:solidFill>
                <a:effectLst/>
                <a:uLnTx/>
                <a:uFillTx/>
                <a:latin typeface="Cambria Math"/>
                <a:ea typeface="Cambria Math"/>
                <a:cs typeface="+mj-cs"/>
              </a:rPr>
              <a:t>…</a:t>
            </a:r>
            <a:endParaRPr kumimoji="0" lang="en-US" sz="4400" b="1" i="1" u="none" strike="noStrike" kern="0" cap="none" spc="0" normalizeH="0" baseline="30000" noProof="0" dirty="0">
              <a:ln>
                <a:noFill/>
              </a:ln>
              <a:solidFill>
                <a:schemeClr val="tx2"/>
              </a:solidFill>
              <a:effectLst/>
              <a:uLnTx/>
              <a:uFillTx/>
              <a:latin typeface="Cambria Math" pitchFamily="18" charset="0"/>
              <a:ea typeface="Cambria Math" pitchFamily="18" charset="0"/>
              <a:cs typeface="+mj-cs"/>
            </a:endParaRPr>
          </a:p>
        </p:txBody>
      </p:sp>
      <p:sp>
        <p:nvSpPr>
          <p:cNvPr id="22" name="Title 1"/>
          <p:cNvSpPr txBox="1">
            <a:spLocks/>
          </p:cNvSpPr>
          <p:nvPr/>
        </p:nvSpPr>
        <p:spPr bwMode="auto">
          <a:xfrm>
            <a:off x="5715000" y="2120890"/>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1" u="none" strike="noStrike" kern="0" cap="none" spc="0" normalizeH="0" baseline="0" noProof="0" dirty="0">
                <a:ln>
                  <a:noFill/>
                </a:ln>
                <a:solidFill>
                  <a:schemeClr val="tx2"/>
                </a:solidFill>
                <a:effectLst/>
                <a:uLnTx/>
                <a:uFillTx/>
                <a:latin typeface="Cambria Math"/>
                <a:ea typeface="Cambria Math"/>
                <a:cs typeface="+mj-cs"/>
              </a:rPr>
              <a:t>…</a:t>
            </a:r>
            <a:endParaRPr kumimoji="0" lang="en-US" sz="4400" b="1" i="1" u="none" strike="noStrike" kern="0" cap="none" spc="0" normalizeH="0" baseline="30000" noProof="0" dirty="0">
              <a:ln>
                <a:noFill/>
              </a:ln>
              <a:solidFill>
                <a:schemeClr val="tx2"/>
              </a:solidFill>
              <a:effectLst/>
              <a:uLnTx/>
              <a:uFillTx/>
              <a:latin typeface="Cambria Math" pitchFamily="18" charset="0"/>
              <a:ea typeface="Cambria Math" pitchFamily="18" charset="0"/>
              <a:cs typeface="+mj-cs"/>
            </a:endParaRPr>
          </a:p>
        </p:txBody>
      </p:sp>
      <p:sp>
        <p:nvSpPr>
          <p:cNvPr id="23" name="Title 1"/>
          <p:cNvSpPr txBox="1">
            <a:spLocks/>
          </p:cNvSpPr>
          <p:nvPr/>
        </p:nvSpPr>
        <p:spPr bwMode="auto">
          <a:xfrm>
            <a:off x="5715000" y="3111490"/>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1" u="none" strike="noStrike" kern="0" cap="none" spc="0" normalizeH="0" baseline="0" noProof="0" dirty="0">
                <a:ln>
                  <a:noFill/>
                </a:ln>
                <a:solidFill>
                  <a:schemeClr val="tx2"/>
                </a:solidFill>
                <a:effectLst/>
                <a:uLnTx/>
                <a:uFillTx/>
                <a:latin typeface="Cambria Math"/>
                <a:ea typeface="Cambria Math"/>
                <a:cs typeface="+mj-cs"/>
              </a:rPr>
              <a:t>…</a:t>
            </a:r>
            <a:endParaRPr kumimoji="0" lang="en-US" sz="4400" b="1" i="1" u="none" strike="noStrike" kern="0" cap="none" spc="0" normalizeH="0" baseline="30000" noProof="0" dirty="0">
              <a:ln>
                <a:noFill/>
              </a:ln>
              <a:solidFill>
                <a:schemeClr val="tx2"/>
              </a:solidFill>
              <a:effectLst/>
              <a:uLnTx/>
              <a:uFillTx/>
              <a:latin typeface="Cambria Math" pitchFamily="18" charset="0"/>
              <a:ea typeface="Cambria Math" pitchFamily="18" charset="0"/>
              <a:cs typeface="+mj-cs"/>
            </a:endParaRPr>
          </a:p>
        </p:txBody>
      </p:sp>
      <p:sp>
        <p:nvSpPr>
          <p:cNvPr id="24" name="Title 1"/>
          <p:cNvSpPr txBox="1">
            <a:spLocks/>
          </p:cNvSpPr>
          <p:nvPr/>
        </p:nvSpPr>
        <p:spPr bwMode="auto">
          <a:xfrm>
            <a:off x="1676400" y="3892546"/>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1" u="none" strike="noStrike" kern="0" cap="none" spc="0" normalizeH="0" baseline="0" noProof="0" dirty="0">
                <a:ln>
                  <a:noFill/>
                </a:ln>
                <a:solidFill>
                  <a:schemeClr val="tx2"/>
                </a:solidFill>
                <a:effectLst/>
                <a:uLnTx/>
                <a:uFillTx/>
                <a:latin typeface="Cambria Math"/>
                <a:ea typeface="Cambria Math"/>
                <a:cs typeface="+mj-cs"/>
              </a:rPr>
              <a:t>…</a:t>
            </a:r>
            <a:endParaRPr kumimoji="0" lang="en-US" sz="4400" b="1" i="1" u="none" strike="noStrike" kern="0" cap="none" spc="0" normalizeH="0" baseline="30000" noProof="0" dirty="0">
              <a:ln>
                <a:noFill/>
              </a:ln>
              <a:solidFill>
                <a:schemeClr val="tx2"/>
              </a:solidFill>
              <a:effectLst/>
              <a:uLnTx/>
              <a:uFillTx/>
              <a:latin typeface="Cambria Math" pitchFamily="18" charset="0"/>
              <a:ea typeface="Cambria Math" pitchFamily="18" charset="0"/>
              <a:cs typeface="+mj-cs"/>
            </a:endParaRPr>
          </a:p>
        </p:txBody>
      </p:sp>
      <p:sp>
        <p:nvSpPr>
          <p:cNvPr id="25" name="Title 1"/>
          <p:cNvSpPr txBox="1">
            <a:spLocks/>
          </p:cNvSpPr>
          <p:nvPr/>
        </p:nvSpPr>
        <p:spPr bwMode="auto">
          <a:xfrm>
            <a:off x="3214684" y="3897306"/>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1" u="none" strike="noStrike" kern="0" cap="none" spc="0" normalizeH="0" baseline="0" noProof="0" dirty="0">
                <a:ln>
                  <a:noFill/>
                </a:ln>
                <a:solidFill>
                  <a:schemeClr val="tx2"/>
                </a:solidFill>
                <a:effectLst/>
                <a:uLnTx/>
                <a:uFillTx/>
                <a:latin typeface="Cambria Math"/>
                <a:ea typeface="Cambria Math"/>
                <a:cs typeface="+mj-cs"/>
              </a:rPr>
              <a:t>…</a:t>
            </a:r>
            <a:endParaRPr kumimoji="0" lang="en-US" sz="4400" b="1" i="1" u="none" strike="noStrike" kern="0" cap="none" spc="0" normalizeH="0" baseline="30000" noProof="0" dirty="0">
              <a:ln>
                <a:noFill/>
              </a:ln>
              <a:solidFill>
                <a:schemeClr val="tx2"/>
              </a:solidFill>
              <a:effectLst/>
              <a:uLnTx/>
              <a:uFillTx/>
              <a:latin typeface="Cambria Math" pitchFamily="18" charset="0"/>
              <a:ea typeface="Cambria Math" pitchFamily="18" charset="0"/>
              <a:cs typeface="+mj-cs"/>
            </a:endParaRPr>
          </a:p>
        </p:txBody>
      </p:sp>
      <p:sp>
        <p:nvSpPr>
          <p:cNvPr id="26" name="Title 1"/>
          <p:cNvSpPr txBox="1">
            <a:spLocks/>
          </p:cNvSpPr>
          <p:nvPr/>
        </p:nvSpPr>
        <p:spPr bwMode="auto">
          <a:xfrm>
            <a:off x="4495800" y="3902074"/>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1" u="none" strike="noStrike" kern="0" cap="none" spc="0" normalizeH="0" baseline="0" noProof="0" dirty="0">
                <a:ln>
                  <a:noFill/>
                </a:ln>
                <a:solidFill>
                  <a:schemeClr val="tx2"/>
                </a:solidFill>
                <a:effectLst/>
                <a:uLnTx/>
                <a:uFillTx/>
                <a:latin typeface="Cambria Math"/>
                <a:ea typeface="Cambria Math"/>
                <a:cs typeface="+mj-cs"/>
              </a:rPr>
              <a:t>…</a:t>
            </a:r>
            <a:endParaRPr kumimoji="0" lang="en-US" sz="4400" b="1" i="1" u="none" strike="noStrike" kern="0" cap="none" spc="0" normalizeH="0" baseline="30000" noProof="0" dirty="0">
              <a:ln>
                <a:noFill/>
              </a:ln>
              <a:solidFill>
                <a:schemeClr val="tx2"/>
              </a:solidFill>
              <a:effectLst/>
              <a:uLnTx/>
              <a:uFillTx/>
              <a:latin typeface="Cambria Math" pitchFamily="18" charset="0"/>
              <a:ea typeface="Cambria Math" pitchFamily="18" charset="0"/>
              <a:cs typeface="+mj-cs"/>
            </a:endParaRPr>
          </a:p>
        </p:txBody>
      </p:sp>
      <p:pic>
        <p:nvPicPr>
          <p:cNvPr id="28" name="Picture 2"/>
          <p:cNvPicPr>
            <a:picLocks noGrp="1" noChangeAspect="1" noChangeArrowheads="1"/>
          </p:cNvPicPr>
          <p:nvPr>
            <p:ph idx="1"/>
          </p:nvPr>
        </p:nvPicPr>
        <p:blipFill>
          <a:blip r:embed="rId3" cstate="print"/>
          <a:srcRect l="29397" t="30305" r="29397" b="56226"/>
          <a:stretch>
            <a:fillRect/>
          </a:stretch>
        </p:blipFill>
        <p:spPr bwMode="auto">
          <a:xfrm>
            <a:off x="533400" y="5105400"/>
            <a:ext cx="8001000" cy="15240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914400"/>
          </a:xfrm>
        </p:spPr>
        <p:txBody>
          <a:bodyPr/>
          <a:lstStyle/>
          <a:p>
            <a:r>
              <a:rPr lang="en-US" dirty="0">
                <a:latin typeface="Times New Roman" pitchFamily="18" charset="0"/>
                <a:ea typeface="Cambria Math" pitchFamily="18" charset="0"/>
                <a:cs typeface="Times New Roman" pitchFamily="18" charset="0"/>
              </a:rPr>
              <a:t>recall the covariance matrix</a:t>
            </a:r>
            <a:endParaRPr lang="en-US" b="1" dirty="0">
              <a:latin typeface="Cambria Math" pitchFamily="18" charset="0"/>
              <a:ea typeface="Cambria Math" pitchFamily="18" charset="0"/>
            </a:endParaRPr>
          </a:p>
        </p:txBody>
      </p:sp>
      <p:sp>
        <p:nvSpPr>
          <p:cNvPr id="5" name="Double Bracket 4"/>
          <p:cNvSpPr/>
          <p:nvPr/>
        </p:nvSpPr>
        <p:spPr>
          <a:xfrm>
            <a:off x="1676400" y="1173162"/>
            <a:ext cx="6324600" cy="3886200"/>
          </a:xfrm>
          <a:prstGeom prst="bracketPair">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itle 1"/>
          <p:cNvSpPr txBox="1">
            <a:spLocks/>
          </p:cNvSpPr>
          <p:nvPr/>
        </p:nvSpPr>
        <p:spPr bwMode="auto">
          <a:xfrm>
            <a:off x="0" y="2316162"/>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a:ln>
                  <a:noFill/>
                </a:ln>
                <a:solidFill>
                  <a:schemeClr val="tx2"/>
                </a:solidFill>
                <a:effectLst/>
                <a:uLnTx/>
                <a:uFillTx/>
                <a:latin typeface="Cambria Math" pitchFamily="18" charset="0"/>
                <a:ea typeface="Cambria Math" pitchFamily="18" charset="0"/>
                <a:cs typeface="+mj-cs"/>
              </a:rPr>
              <a:t>C =</a:t>
            </a:r>
          </a:p>
        </p:txBody>
      </p:sp>
      <p:sp>
        <p:nvSpPr>
          <p:cNvPr id="7" name="Title 1"/>
          <p:cNvSpPr txBox="1">
            <a:spLocks/>
          </p:cNvSpPr>
          <p:nvPr/>
        </p:nvSpPr>
        <p:spPr bwMode="auto">
          <a:xfrm>
            <a:off x="1676400" y="1392242"/>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4400" b="1" i="1" u="none" strike="noStrike" kern="0" cap="none" spc="0" normalizeH="0" baseline="0" noProof="0" dirty="0">
                <a:ln>
                  <a:noFill/>
                </a:ln>
                <a:solidFill>
                  <a:schemeClr val="tx2"/>
                </a:solidFill>
                <a:effectLst/>
                <a:uLnTx/>
                <a:uFillTx/>
                <a:latin typeface="Cambria Math"/>
                <a:ea typeface="Cambria Math"/>
                <a:cs typeface="+mj-cs"/>
              </a:rPr>
              <a:t>σ</a:t>
            </a:r>
            <a:r>
              <a:rPr kumimoji="0" lang="en-US" sz="4400" b="1" i="1" u="none" strike="noStrike" kern="0" cap="none" spc="0" normalizeH="0" baseline="-25000" noProof="0" dirty="0">
                <a:ln>
                  <a:noFill/>
                </a:ln>
                <a:solidFill>
                  <a:schemeClr val="tx2"/>
                </a:solidFill>
                <a:effectLst/>
                <a:uLnTx/>
                <a:uFillTx/>
                <a:latin typeface="Cambria Math" pitchFamily="18" charset="0"/>
                <a:ea typeface="Cambria Math" pitchFamily="18" charset="0"/>
                <a:cs typeface="+mj-cs"/>
              </a:rPr>
              <a:t>1</a:t>
            </a:r>
            <a:r>
              <a:rPr kumimoji="0" lang="en-US" sz="4400" b="1" i="1" u="none" strike="noStrike" kern="0" cap="none" spc="0" normalizeH="0" baseline="30000" noProof="0" dirty="0">
                <a:ln>
                  <a:noFill/>
                </a:ln>
                <a:solidFill>
                  <a:schemeClr val="tx2"/>
                </a:solidFill>
                <a:effectLst/>
                <a:uLnTx/>
                <a:uFillTx/>
                <a:latin typeface="Cambria Math" pitchFamily="18" charset="0"/>
                <a:ea typeface="Cambria Math" pitchFamily="18" charset="0"/>
                <a:cs typeface="+mj-cs"/>
              </a:rPr>
              <a:t>2</a:t>
            </a:r>
          </a:p>
        </p:txBody>
      </p:sp>
      <p:sp>
        <p:nvSpPr>
          <p:cNvPr id="8" name="Title 1"/>
          <p:cNvSpPr txBox="1">
            <a:spLocks/>
          </p:cNvSpPr>
          <p:nvPr/>
        </p:nvSpPr>
        <p:spPr bwMode="auto">
          <a:xfrm>
            <a:off x="3214684" y="2149474"/>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4400" b="1" i="1" u="none" strike="noStrike" kern="0" cap="none" spc="0" normalizeH="0" baseline="0" noProof="0" dirty="0">
                <a:ln>
                  <a:noFill/>
                </a:ln>
                <a:solidFill>
                  <a:schemeClr val="tx2"/>
                </a:solidFill>
                <a:effectLst/>
                <a:uLnTx/>
                <a:uFillTx/>
                <a:latin typeface="Cambria Math"/>
                <a:ea typeface="Cambria Math"/>
                <a:cs typeface="+mj-cs"/>
              </a:rPr>
              <a:t>σ</a:t>
            </a:r>
            <a:r>
              <a:rPr kumimoji="0" lang="en-US" sz="4400" b="1" i="1" u="none" strike="noStrike" kern="0" cap="none" spc="0" normalizeH="0" baseline="-25000" noProof="0" dirty="0">
                <a:ln>
                  <a:noFill/>
                </a:ln>
                <a:solidFill>
                  <a:schemeClr val="tx2"/>
                </a:solidFill>
                <a:effectLst/>
                <a:uLnTx/>
                <a:uFillTx/>
                <a:latin typeface="Cambria Math" pitchFamily="18" charset="0"/>
                <a:ea typeface="Cambria Math" pitchFamily="18" charset="0"/>
                <a:cs typeface="+mj-cs"/>
              </a:rPr>
              <a:t>2</a:t>
            </a:r>
            <a:r>
              <a:rPr kumimoji="0" lang="en-US" sz="4400" b="1" i="1" u="none" strike="noStrike" kern="0" cap="none" spc="0" normalizeH="0" baseline="30000" noProof="0" dirty="0">
                <a:ln>
                  <a:noFill/>
                </a:ln>
                <a:solidFill>
                  <a:schemeClr val="tx2"/>
                </a:solidFill>
                <a:effectLst/>
                <a:uLnTx/>
                <a:uFillTx/>
                <a:latin typeface="Cambria Math" pitchFamily="18" charset="0"/>
                <a:ea typeface="Cambria Math" pitchFamily="18" charset="0"/>
                <a:cs typeface="+mj-cs"/>
              </a:rPr>
              <a:t>2</a:t>
            </a:r>
          </a:p>
        </p:txBody>
      </p:sp>
      <p:sp>
        <p:nvSpPr>
          <p:cNvPr id="9" name="Title 1"/>
          <p:cNvSpPr txBox="1">
            <a:spLocks/>
          </p:cNvSpPr>
          <p:nvPr/>
        </p:nvSpPr>
        <p:spPr bwMode="auto">
          <a:xfrm>
            <a:off x="3214684" y="1292226"/>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4400" b="1" i="1" u="none" strike="noStrike" kern="0" cap="none" spc="0" normalizeH="0" baseline="0" noProof="0" dirty="0">
                <a:ln>
                  <a:noFill/>
                </a:ln>
                <a:solidFill>
                  <a:schemeClr val="tx2"/>
                </a:solidFill>
                <a:effectLst/>
                <a:uLnTx/>
                <a:uFillTx/>
                <a:latin typeface="Cambria Math"/>
                <a:ea typeface="Cambria Math"/>
                <a:cs typeface="+mj-cs"/>
              </a:rPr>
              <a:t>σ</a:t>
            </a:r>
            <a:r>
              <a:rPr lang="en-US" sz="4400" b="1" i="1" kern="0" baseline="-25000" dirty="0">
                <a:solidFill>
                  <a:schemeClr val="tx2"/>
                </a:solidFill>
                <a:latin typeface="Cambria Math"/>
                <a:ea typeface="Cambria Math"/>
                <a:cs typeface="+mj-cs"/>
              </a:rPr>
              <a:t>1,2</a:t>
            </a:r>
            <a:endParaRPr kumimoji="0" lang="en-US" sz="4400" b="1" i="1" u="none" strike="noStrike" kern="0" cap="none" spc="0" normalizeH="0" baseline="-25000" noProof="0" dirty="0">
              <a:ln>
                <a:noFill/>
              </a:ln>
              <a:solidFill>
                <a:schemeClr val="tx2"/>
              </a:solidFill>
              <a:effectLst/>
              <a:uLnTx/>
              <a:uFillTx/>
              <a:latin typeface="Cambria Math" pitchFamily="18" charset="0"/>
              <a:ea typeface="Cambria Math" pitchFamily="18" charset="0"/>
              <a:cs typeface="+mj-cs"/>
            </a:endParaRPr>
          </a:p>
        </p:txBody>
      </p:sp>
      <p:sp>
        <p:nvSpPr>
          <p:cNvPr id="13" name="Title 1"/>
          <p:cNvSpPr txBox="1">
            <a:spLocks/>
          </p:cNvSpPr>
          <p:nvPr/>
        </p:nvSpPr>
        <p:spPr bwMode="auto">
          <a:xfrm>
            <a:off x="4495800" y="3063874"/>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4400" b="1" i="1" u="none" strike="noStrike" kern="0" cap="none" spc="0" normalizeH="0" baseline="0" noProof="0" dirty="0">
                <a:ln>
                  <a:noFill/>
                </a:ln>
                <a:solidFill>
                  <a:schemeClr val="tx2"/>
                </a:solidFill>
                <a:effectLst/>
                <a:uLnTx/>
                <a:uFillTx/>
                <a:latin typeface="Cambria Math"/>
                <a:ea typeface="Cambria Math"/>
                <a:cs typeface="+mj-cs"/>
              </a:rPr>
              <a:t>σ</a:t>
            </a:r>
            <a:r>
              <a:rPr kumimoji="0" lang="en-US" sz="4400" b="1" i="1" u="none" strike="noStrike" kern="0" cap="none" spc="0" normalizeH="0" baseline="-25000" noProof="0" dirty="0">
                <a:ln>
                  <a:noFill/>
                </a:ln>
                <a:solidFill>
                  <a:schemeClr val="tx2"/>
                </a:solidFill>
                <a:effectLst/>
                <a:uLnTx/>
                <a:uFillTx/>
                <a:latin typeface="Cambria Math" pitchFamily="18" charset="0"/>
                <a:ea typeface="Cambria Math" pitchFamily="18" charset="0"/>
                <a:cs typeface="+mj-cs"/>
              </a:rPr>
              <a:t>3</a:t>
            </a:r>
            <a:r>
              <a:rPr kumimoji="0" lang="en-US" sz="4400" b="1" i="1" u="none" strike="noStrike" kern="0" cap="none" spc="0" normalizeH="0" baseline="30000" noProof="0" dirty="0">
                <a:ln>
                  <a:noFill/>
                </a:ln>
                <a:solidFill>
                  <a:schemeClr val="tx2"/>
                </a:solidFill>
                <a:effectLst/>
                <a:uLnTx/>
                <a:uFillTx/>
                <a:latin typeface="Cambria Math" pitchFamily="18" charset="0"/>
                <a:ea typeface="Cambria Math" pitchFamily="18" charset="0"/>
                <a:cs typeface="+mj-cs"/>
              </a:rPr>
              <a:t>2</a:t>
            </a:r>
          </a:p>
        </p:txBody>
      </p:sp>
      <p:sp>
        <p:nvSpPr>
          <p:cNvPr id="14" name="Title 1"/>
          <p:cNvSpPr txBox="1">
            <a:spLocks/>
          </p:cNvSpPr>
          <p:nvPr/>
        </p:nvSpPr>
        <p:spPr bwMode="auto">
          <a:xfrm>
            <a:off x="5715000" y="3873490"/>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1" u="none" strike="noStrike" kern="0" cap="none" spc="0" normalizeH="0" baseline="0" noProof="0" dirty="0">
                <a:ln>
                  <a:noFill/>
                </a:ln>
                <a:solidFill>
                  <a:schemeClr val="tx2"/>
                </a:solidFill>
                <a:effectLst/>
                <a:uLnTx/>
                <a:uFillTx/>
                <a:latin typeface="Cambria Math"/>
                <a:ea typeface="Cambria Math"/>
                <a:cs typeface="+mj-cs"/>
              </a:rPr>
              <a:t>…</a:t>
            </a:r>
            <a:endParaRPr kumimoji="0" lang="en-US" sz="4400" b="1" i="1" u="none" strike="noStrike" kern="0" cap="none" spc="0" normalizeH="0" baseline="30000" noProof="0" dirty="0">
              <a:ln>
                <a:noFill/>
              </a:ln>
              <a:solidFill>
                <a:schemeClr val="tx2"/>
              </a:solidFill>
              <a:effectLst/>
              <a:uLnTx/>
              <a:uFillTx/>
              <a:latin typeface="Cambria Math" pitchFamily="18" charset="0"/>
              <a:ea typeface="Cambria Math" pitchFamily="18" charset="0"/>
              <a:cs typeface="+mj-cs"/>
            </a:endParaRPr>
          </a:p>
        </p:txBody>
      </p:sp>
      <p:sp>
        <p:nvSpPr>
          <p:cNvPr id="15" name="Title 1"/>
          <p:cNvSpPr txBox="1">
            <a:spLocks/>
          </p:cNvSpPr>
          <p:nvPr/>
        </p:nvSpPr>
        <p:spPr bwMode="auto">
          <a:xfrm>
            <a:off x="4495800" y="1311274"/>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4400" b="1" i="1" u="none" strike="noStrike" kern="0" cap="none" spc="0" normalizeH="0" baseline="0" noProof="0" dirty="0">
                <a:ln>
                  <a:noFill/>
                </a:ln>
                <a:solidFill>
                  <a:schemeClr val="tx2"/>
                </a:solidFill>
                <a:effectLst/>
                <a:uLnTx/>
                <a:uFillTx/>
                <a:latin typeface="Cambria Math"/>
                <a:ea typeface="Cambria Math"/>
                <a:cs typeface="+mj-cs"/>
              </a:rPr>
              <a:t>σ</a:t>
            </a:r>
            <a:r>
              <a:rPr lang="en-US" sz="4400" b="1" i="1" kern="0" baseline="-25000" dirty="0">
                <a:solidFill>
                  <a:schemeClr val="tx2"/>
                </a:solidFill>
                <a:latin typeface="Cambria Math"/>
                <a:ea typeface="Cambria Math"/>
                <a:cs typeface="+mj-cs"/>
              </a:rPr>
              <a:t>1,3</a:t>
            </a:r>
            <a:endParaRPr kumimoji="0" lang="en-US" sz="4400" b="1" i="1" u="none" strike="noStrike" kern="0" cap="none" spc="0" normalizeH="0" baseline="-25000" noProof="0" dirty="0">
              <a:ln>
                <a:noFill/>
              </a:ln>
              <a:solidFill>
                <a:schemeClr val="tx2"/>
              </a:solidFill>
              <a:effectLst/>
              <a:uLnTx/>
              <a:uFillTx/>
              <a:latin typeface="Cambria Math" pitchFamily="18" charset="0"/>
              <a:ea typeface="Cambria Math" pitchFamily="18" charset="0"/>
              <a:cs typeface="+mj-cs"/>
            </a:endParaRPr>
          </a:p>
        </p:txBody>
      </p:sp>
      <p:sp>
        <p:nvSpPr>
          <p:cNvPr id="16" name="Title 1"/>
          <p:cNvSpPr txBox="1">
            <a:spLocks/>
          </p:cNvSpPr>
          <p:nvPr/>
        </p:nvSpPr>
        <p:spPr bwMode="auto">
          <a:xfrm>
            <a:off x="4495800" y="2301874"/>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4400" b="1" i="1" u="none" strike="noStrike" kern="0" cap="none" spc="0" normalizeH="0" baseline="0" noProof="0" dirty="0">
                <a:ln>
                  <a:noFill/>
                </a:ln>
                <a:solidFill>
                  <a:schemeClr val="tx2"/>
                </a:solidFill>
                <a:effectLst/>
                <a:uLnTx/>
                <a:uFillTx/>
                <a:latin typeface="Cambria Math"/>
                <a:ea typeface="Cambria Math"/>
                <a:cs typeface="+mj-cs"/>
              </a:rPr>
              <a:t>σ</a:t>
            </a:r>
            <a:r>
              <a:rPr lang="en-US" sz="4400" b="1" i="1" kern="0" baseline="-25000" dirty="0">
                <a:solidFill>
                  <a:schemeClr val="tx2"/>
                </a:solidFill>
                <a:latin typeface="Cambria Math"/>
                <a:ea typeface="Cambria Math"/>
                <a:cs typeface="+mj-cs"/>
              </a:rPr>
              <a:t>2,3</a:t>
            </a:r>
            <a:endParaRPr kumimoji="0" lang="en-US" sz="4400" b="1" i="1" u="none" strike="noStrike" kern="0" cap="none" spc="0" normalizeH="0" baseline="-25000" noProof="0" dirty="0">
              <a:ln>
                <a:noFill/>
              </a:ln>
              <a:solidFill>
                <a:schemeClr val="tx2"/>
              </a:solidFill>
              <a:effectLst/>
              <a:uLnTx/>
              <a:uFillTx/>
              <a:latin typeface="Cambria Math" pitchFamily="18" charset="0"/>
              <a:ea typeface="Cambria Math" pitchFamily="18" charset="0"/>
              <a:cs typeface="+mj-cs"/>
            </a:endParaRPr>
          </a:p>
        </p:txBody>
      </p:sp>
      <p:sp>
        <p:nvSpPr>
          <p:cNvPr id="17" name="Title 1"/>
          <p:cNvSpPr txBox="1">
            <a:spLocks/>
          </p:cNvSpPr>
          <p:nvPr/>
        </p:nvSpPr>
        <p:spPr bwMode="auto">
          <a:xfrm>
            <a:off x="1676400" y="2163762"/>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4400" b="1" i="1" u="none" strike="noStrike" kern="0" cap="none" spc="0" normalizeH="0" baseline="0" noProof="0" dirty="0">
                <a:ln>
                  <a:noFill/>
                </a:ln>
                <a:solidFill>
                  <a:schemeClr val="tx2"/>
                </a:solidFill>
                <a:effectLst/>
                <a:uLnTx/>
                <a:uFillTx/>
                <a:latin typeface="Cambria Math"/>
                <a:ea typeface="Cambria Math"/>
                <a:cs typeface="+mj-cs"/>
              </a:rPr>
              <a:t>σ</a:t>
            </a:r>
            <a:r>
              <a:rPr lang="en-US" sz="4400" b="1" i="1" kern="0" baseline="-25000" dirty="0">
                <a:solidFill>
                  <a:schemeClr val="tx2"/>
                </a:solidFill>
                <a:latin typeface="Cambria Math"/>
                <a:ea typeface="Cambria Math"/>
                <a:cs typeface="+mj-cs"/>
              </a:rPr>
              <a:t>1,2</a:t>
            </a:r>
            <a:endParaRPr kumimoji="0" lang="en-US" sz="4400" b="1" i="1" u="none" strike="noStrike" kern="0" cap="none" spc="0" normalizeH="0" baseline="-25000" noProof="0" dirty="0">
              <a:ln>
                <a:noFill/>
              </a:ln>
              <a:solidFill>
                <a:schemeClr val="tx2"/>
              </a:solidFill>
              <a:effectLst/>
              <a:uLnTx/>
              <a:uFillTx/>
              <a:latin typeface="Cambria Math" pitchFamily="18" charset="0"/>
              <a:ea typeface="Cambria Math" pitchFamily="18" charset="0"/>
              <a:cs typeface="+mj-cs"/>
            </a:endParaRPr>
          </a:p>
        </p:txBody>
      </p:sp>
      <p:sp>
        <p:nvSpPr>
          <p:cNvPr id="18" name="Title 1"/>
          <p:cNvSpPr txBox="1">
            <a:spLocks/>
          </p:cNvSpPr>
          <p:nvPr/>
        </p:nvSpPr>
        <p:spPr bwMode="auto">
          <a:xfrm>
            <a:off x="3214684" y="3063874"/>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4400" b="1" i="1" u="none" strike="noStrike" kern="0" cap="none" spc="0" normalizeH="0" baseline="0" noProof="0" dirty="0">
                <a:ln>
                  <a:noFill/>
                </a:ln>
                <a:solidFill>
                  <a:schemeClr val="tx2"/>
                </a:solidFill>
                <a:effectLst/>
                <a:uLnTx/>
                <a:uFillTx/>
                <a:latin typeface="Cambria Math"/>
                <a:ea typeface="Cambria Math"/>
                <a:cs typeface="+mj-cs"/>
              </a:rPr>
              <a:t>σ</a:t>
            </a:r>
            <a:r>
              <a:rPr lang="en-US" sz="4400" b="1" i="1" kern="0" baseline="-25000" dirty="0">
                <a:solidFill>
                  <a:schemeClr val="tx2"/>
                </a:solidFill>
                <a:latin typeface="Cambria Math"/>
                <a:ea typeface="Cambria Math"/>
                <a:cs typeface="+mj-cs"/>
              </a:rPr>
              <a:t>2,3</a:t>
            </a:r>
            <a:endParaRPr kumimoji="0" lang="en-US" sz="4400" b="1" i="1" u="none" strike="noStrike" kern="0" cap="none" spc="0" normalizeH="0" baseline="-25000" noProof="0" dirty="0">
              <a:ln>
                <a:noFill/>
              </a:ln>
              <a:solidFill>
                <a:schemeClr val="tx2"/>
              </a:solidFill>
              <a:effectLst/>
              <a:uLnTx/>
              <a:uFillTx/>
              <a:latin typeface="Cambria Math" pitchFamily="18" charset="0"/>
              <a:ea typeface="Cambria Math" pitchFamily="18" charset="0"/>
              <a:cs typeface="+mj-cs"/>
            </a:endParaRPr>
          </a:p>
        </p:txBody>
      </p:sp>
      <p:sp>
        <p:nvSpPr>
          <p:cNvPr id="19" name="Title 1"/>
          <p:cNvSpPr txBox="1">
            <a:spLocks/>
          </p:cNvSpPr>
          <p:nvPr/>
        </p:nvSpPr>
        <p:spPr bwMode="auto">
          <a:xfrm>
            <a:off x="1676400" y="3154362"/>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4400" b="1" i="1" u="none" strike="noStrike" kern="0" cap="none" spc="0" normalizeH="0" baseline="0" noProof="0" dirty="0">
                <a:ln>
                  <a:noFill/>
                </a:ln>
                <a:solidFill>
                  <a:schemeClr val="tx2"/>
                </a:solidFill>
                <a:effectLst/>
                <a:uLnTx/>
                <a:uFillTx/>
                <a:latin typeface="Cambria Math"/>
                <a:ea typeface="Cambria Math"/>
                <a:cs typeface="+mj-cs"/>
              </a:rPr>
              <a:t>σ</a:t>
            </a:r>
            <a:r>
              <a:rPr lang="en-US" sz="4400" b="1" i="1" kern="0" baseline="-25000" dirty="0">
                <a:solidFill>
                  <a:schemeClr val="tx2"/>
                </a:solidFill>
                <a:latin typeface="Cambria Math"/>
                <a:ea typeface="Cambria Math"/>
                <a:cs typeface="+mj-cs"/>
              </a:rPr>
              <a:t>1,3</a:t>
            </a:r>
            <a:endParaRPr kumimoji="0" lang="en-US" sz="4400" b="1" i="1" u="none" strike="noStrike" kern="0" cap="none" spc="0" normalizeH="0" baseline="-25000" noProof="0" dirty="0">
              <a:ln>
                <a:noFill/>
              </a:ln>
              <a:solidFill>
                <a:schemeClr val="tx2"/>
              </a:solidFill>
              <a:effectLst/>
              <a:uLnTx/>
              <a:uFillTx/>
              <a:latin typeface="Cambria Math" pitchFamily="18" charset="0"/>
              <a:ea typeface="Cambria Math" pitchFamily="18" charset="0"/>
              <a:cs typeface="+mj-cs"/>
            </a:endParaRPr>
          </a:p>
        </p:txBody>
      </p:sp>
      <p:sp>
        <p:nvSpPr>
          <p:cNvPr id="21" name="Title 1"/>
          <p:cNvSpPr txBox="1">
            <a:spLocks/>
          </p:cNvSpPr>
          <p:nvPr/>
        </p:nvSpPr>
        <p:spPr bwMode="auto">
          <a:xfrm>
            <a:off x="5715000" y="1282690"/>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1" u="none" strike="noStrike" kern="0" cap="none" spc="0" normalizeH="0" baseline="0" noProof="0" dirty="0">
                <a:ln>
                  <a:noFill/>
                </a:ln>
                <a:solidFill>
                  <a:schemeClr val="tx2"/>
                </a:solidFill>
                <a:effectLst/>
                <a:uLnTx/>
                <a:uFillTx/>
                <a:latin typeface="Cambria Math"/>
                <a:ea typeface="Cambria Math"/>
                <a:cs typeface="+mj-cs"/>
              </a:rPr>
              <a:t>…</a:t>
            </a:r>
            <a:endParaRPr kumimoji="0" lang="en-US" sz="4400" b="1" i="1" u="none" strike="noStrike" kern="0" cap="none" spc="0" normalizeH="0" baseline="30000" noProof="0" dirty="0">
              <a:ln>
                <a:noFill/>
              </a:ln>
              <a:solidFill>
                <a:schemeClr val="tx2"/>
              </a:solidFill>
              <a:effectLst/>
              <a:uLnTx/>
              <a:uFillTx/>
              <a:latin typeface="Cambria Math" pitchFamily="18" charset="0"/>
              <a:ea typeface="Cambria Math" pitchFamily="18" charset="0"/>
              <a:cs typeface="+mj-cs"/>
            </a:endParaRPr>
          </a:p>
        </p:txBody>
      </p:sp>
      <p:sp>
        <p:nvSpPr>
          <p:cNvPr id="22" name="Title 1"/>
          <p:cNvSpPr txBox="1">
            <a:spLocks/>
          </p:cNvSpPr>
          <p:nvPr/>
        </p:nvSpPr>
        <p:spPr bwMode="auto">
          <a:xfrm>
            <a:off x="5715000" y="2120890"/>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1" u="none" strike="noStrike" kern="0" cap="none" spc="0" normalizeH="0" baseline="0" noProof="0" dirty="0">
                <a:ln>
                  <a:noFill/>
                </a:ln>
                <a:solidFill>
                  <a:schemeClr val="tx2"/>
                </a:solidFill>
                <a:effectLst/>
                <a:uLnTx/>
                <a:uFillTx/>
                <a:latin typeface="Cambria Math"/>
                <a:ea typeface="Cambria Math"/>
                <a:cs typeface="+mj-cs"/>
              </a:rPr>
              <a:t>…</a:t>
            </a:r>
            <a:endParaRPr kumimoji="0" lang="en-US" sz="4400" b="1" i="1" u="none" strike="noStrike" kern="0" cap="none" spc="0" normalizeH="0" baseline="30000" noProof="0" dirty="0">
              <a:ln>
                <a:noFill/>
              </a:ln>
              <a:solidFill>
                <a:schemeClr val="tx2"/>
              </a:solidFill>
              <a:effectLst/>
              <a:uLnTx/>
              <a:uFillTx/>
              <a:latin typeface="Cambria Math" pitchFamily="18" charset="0"/>
              <a:ea typeface="Cambria Math" pitchFamily="18" charset="0"/>
              <a:cs typeface="+mj-cs"/>
            </a:endParaRPr>
          </a:p>
        </p:txBody>
      </p:sp>
      <p:sp>
        <p:nvSpPr>
          <p:cNvPr id="23" name="Title 1"/>
          <p:cNvSpPr txBox="1">
            <a:spLocks/>
          </p:cNvSpPr>
          <p:nvPr/>
        </p:nvSpPr>
        <p:spPr bwMode="auto">
          <a:xfrm>
            <a:off x="5715000" y="3111490"/>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1" u="none" strike="noStrike" kern="0" cap="none" spc="0" normalizeH="0" baseline="0" noProof="0" dirty="0">
                <a:ln>
                  <a:noFill/>
                </a:ln>
                <a:solidFill>
                  <a:schemeClr val="tx2"/>
                </a:solidFill>
                <a:effectLst/>
                <a:uLnTx/>
                <a:uFillTx/>
                <a:latin typeface="Cambria Math"/>
                <a:ea typeface="Cambria Math"/>
                <a:cs typeface="+mj-cs"/>
              </a:rPr>
              <a:t>…</a:t>
            </a:r>
            <a:endParaRPr kumimoji="0" lang="en-US" sz="4400" b="1" i="1" u="none" strike="noStrike" kern="0" cap="none" spc="0" normalizeH="0" baseline="30000" noProof="0" dirty="0">
              <a:ln>
                <a:noFill/>
              </a:ln>
              <a:solidFill>
                <a:schemeClr val="tx2"/>
              </a:solidFill>
              <a:effectLst/>
              <a:uLnTx/>
              <a:uFillTx/>
              <a:latin typeface="Cambria Math" pitchFamily="18" charset="0"/>
              <a:ea typeface="Cambria Math" pitchFamily="18" charset="0"/>
              <a:cs typeface="+mj-cs"/>
            </a:endParaRPr>
          </a:p>
        </p:txBody>
      </p:sp>
      <p:sp>
        <p:nvSpPr>
          <p:cNvPr id="24" name="Title 1"/>
          <p:cNvSpPr txBox="1">
            <a:spLocks/>
          </p:cNvSpPr>
          <p:nvPr/>
        </p:nvSpPr>
        <p:spPr bwMode="auto">
          <a:xfrm>
            <a:off x="1676400" y="3892546"/>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1" u="none" strike="noStrike" kern="0" cap="none" spc="0" normalizeH="0" baseline="0" noProof="0" dirty="0">
                <a:ln>
                  <a:noFill/>
                </a:ln>
                <a:solidFill>
                  <a:schemeClr val="tx2"/>
                </a:solidFill>
                <a:effectLst/>
                <a:uLnTx/>
                <a:uFillTx/>
                <a:latin typeface="Cambria Math"/>
                <a:ea typeface="Cambria Math"/>
                <a:cs typeface="+mj-cs"/>
              </a:rPr>
              <a:t>…</a:t>
            </a:r>
            <a:endParaRPr kumimoji="0" lang="en-US" sz="4400" b="1" i="1" u="none" strike="noStrike" kern="0" cap="none" spc="0" normalizeH="0" baseline="30000" noProof="0" dirty="0">
              <a:ln>
                <a:noFill/>
              </a:ln>
              <a:solidFill>
                <a:schemeClr val="tx2"/>
              </a:solidFill>
              <a:effectLst/>
              <a:uLnTx/>
              <a:uFillTx/>
              <a:latin typeface="Cambria Math" pitchFamily="18" charset="0"/>
              <a:ea typeface="Cambria Math" pitchFamily="18" charset="0"/>
              <a:cs typeface="+mj-cs"/>
            </a:endParaRPr>
          </a:p>
        </p:txBody>
      </p:sp>
      <p:sp>
        <p:nvSpPr>
          <p:cNvPr id="25" name="Title 1"/>
          <p:cNvSpPr txBox="1">
            <a:spLocks/>
          </p:cNvSpPr>
          <p:nvPr/>
        </p:nvSpPr>
        <p:spPr bwMode="auto">
          <a:xfrm>
            <a:off x="3214684" y="3897306"/>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1" u="none" strike="noStrike" kern="0" cap="none" spc="0" normalizeH="0" baseline="0" noProof="0" dirty="0">
                <a:ln>
                  <a:noFill/>
                </a:ln>
                <a:solidFill>
                  <a:schemeClr val="tx2"/>
                </a:solidFill>
                <a:effectLst/>
                <a:uLnTx/>
                <a:uFillTx/>
                <a:latin typeface="Cambria Math"/>
                <a:ea typeface="Cambria Math"/>
                <a:cs typeface="+mj-cs"/>
              </a:rPr>
              <a:t>…</a:t>
            </a:r>
            <a:endParaRPr kumimoji="0" lang="en-US" sz="4400" b="1" i="1" u="none" strike="noStrike" kern="0" cap="none" spc="0" normalizeH="0" baseline="30000" noProof="0" dirty="0">
              <a:ln>
                <a:noFill/>
              </a:ln>
              <a:solidFill>
                <a:schemeClr val="tx2"/>
              </a:solidFill>
              <a:effectLst/>
              <a:uLnTx/>
              <a:uFillTx/>
              <a:latin typeface="Cambria Math" pitchFamily="18" charset="0"/>
              <a:ea typeface="Cambria Math" pitchFamily="18" charset="0"/>
              <a:cs typeface="+mj-cs"/>
            </a:endParaRPr>
          </a:p>
        </p:txBody>
      </p:sp>
      <p:sp>
        <p:nvSpPr>
          <p:cNvPr id="26" name="Title 1"/>
          <p:cNvSpPr txBox="1">
            <a:spLocks/>
          </p:cNvSpPr>
          <p:nvPr/>
        </p:nvSpPr>
        <p:spPr bwMode="auto">
          <a:xfrm>
            <a:off x="4495800" y="3902074"/>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1" u="none" strike="noStrike" kern="0" cap="none" spc="0" normalizeH="0" baseline="0" noProof="0" dirty="0">
                <a:ln>
                  <a:noFill/>
                </a:ln>
                <a:solidFill>
                  <a:schemeClr val="tx2"/>
                </a:solidFill>
                <a:effectLst/>
                <a:uLnTx/>
                <a:uFillTx/>
                <a:latin typeface="Cambria Math"/>
                <a:ea typeface="Cambria Math"/>
                <a:cs typeface="+mj-cs"/>
              </a:rPr>
              <a:t>…</a:t>
            </a:r>
            <a:endParaRPr kumimoji="0" lang="en-US" sz="4400" b="1" i="1" u="none" strike="noStrike" kern="0" cap="none" spc="0" normalizeH="0" baseline="30000" noProof="0" dirty="0">
              <a:ln>
                <a:noFill/>
              </a:ln>
              <a:solidFill>
                <a:schemeClr val="tx2"/>
              </a:solidFill>
              <a:effectLst/>
              <a:uLnTx/>
              <a:uFillTx/>
              <a:latin typeface="Cambria Math" pitchFamily="18" charset="0"/>
              <a:ea typeface="Cambria Math" pitchFamily="18" charset="0"/>
              <a:cs typeface="+mj-cs"/>
            </a:endParaRPr>
          </a:p>
        </p:txBody>
      </p:sp>
      <p:sp>
        <p:nvSpPr>
          <p:cNvPr id="29" name="Oval 28"/>
          <p:cNvSpPr/>
          <p:nvPr/>
        </p:nvSpPr>
        <p:spPr>
          <a:xfrm>
            <a:off x="4800600" y="1447800"/>
            <a:ext cx="12192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itle 1"/>
          <p:cNvSpPr txBox="1">
            <a:spLocks/>
          </p:cNvSpPr>
          <p:nvPr/>
        </p:nvSpPr>
        <p:spPr>
          <a:xfrm>
            <a:off x="4191000" y="5638800"/>
            <a:ext cx="4724400" cy="6858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Times New Roman" pitchFamily="18" charset="0"/>
                <a:ea typeface="Cambria Math" pitchFamily="18" charset="0"/>
                <a:cs typeface="Times New Roman" pitchFamily="18" charset="0"/>
              </a:rPr>
              <a:t>covariance of </a:t>
            </a:r>
            <a:r>
              <a:rPr kumimoji="0" lang="en-US" sz="2800" b="0" i="0" u="none" strike="noStrike" kern="1200" cap="none" spc="0" normalizeH="0" baseline="0" noProof="0" dirty="0">
                <a:ln>
                  <a:noFill/>
                </a:ln>
                <a:solidFill>
                  <a:srgbClr val="FF0000"/>
                </a:solidFill>
                <a:effectLst/>
                <a:uLnTx/>
                <a:uFillTx/>
                <a:latin typeface="Cambria Math" pitchFamily="18" charset="0"/>
                <a:ea typeface="Cambria Math" pitchFamily="18" charset="0"/>
                <a:cs typeface="Times New Roman" pitchFamily="18" charset="0"/>
              </a:rPr>
              <a:t>d</a:t>
            </a:r>
            <a:r>
              <a:rPr kumimoji="0" lang="en-US" sz="2800" b="0" i="0" u="none" strike="noStrike" kern="1200" cap="none" spc="0" normalizeH="0" baseline="-25000" noProof="0" dirty="0">
                <a:ln>
                  <a:noFill/>
                </a:ln>
                <a:solidFill>
                  <a:srgbClr val="FF0000"/>
                </a:solidFill>
                <a:effectLst/>
                <a:uLnTx/>
                <a:uFillTx/>
                <a:latin typeface="Cambria Math" pitchFamily="18" charset="0"/>
                <a:ea typeface="Cambria Math" pitchFamily="18" charset="0"/>
                <a:cs typeface="Times New Roman" pitchFamily="18" charset="0"/>
              </a:rPr>
              <a:t>1</a:t>
            </a:r>
            <a:r>
              <a:rPr kumimoji="0" lang="en-US" sz="2800" b="0" i="0" u="none" strike="noStrike" kern="1200" cap="none" spc="0" normalizeH="0" baseline="0" noProof="0" dirty="0">
                <a:ln>
                  <a:noFill/>
                </a:ln>
                <a:solidFill>
                  <a:srgbClr val="FF0000"/>
                </a:solidFill>
                <a:effectLst/>
                <a:uLnTx/>
                <a:uFillTx/>
                <a:latin typeface="Times New Roman" pitchFamily="18" charset="0"/>
                <a:ea typeface="Cambria Math" pitchFamily="18" charset="0"/>
                <a:cs typeface="Times New Roman" pitchFamily="18" charset="0"/>
              </a:rPr>
              <a:t> and </a:t>
            </a:r>
            <a:r>
              <a:rPr kumimoji="0" lang="en-US" sz="2800" b="0" i="0" u="none" strike="noStrike" kern="1200" cap="none" spc="0" normalizeH="0" baseline="0" noProof="0" dirty="0">
                <a:ln>
                  <a:noFill/>
                </a:ln>
                <a:solidFill>
                  <a:srgbClr val="FF0000"/>
                </a:solidFill>
                <a:effectLst/>
                <a:uLnTx/>
                <a:uFillTx/>
                <a:latin typeface="Cambria Math" pitchFamily="18" charset="0"/>
                <a:ea typeface="Cambria Math" pitchFamily="18" charset="0"/>
                <a:cs typeface="Times New Roman" pitchFamily="18" charset="0"/>
              </a:rPr>
              <a:t>d</a:t>
            </a:r>
            <a:r>
              <a:rPr kumimoji="0" lang="en-US" sz="2800" b="0" i="0" u="none" strike="noStrike" kern="1200" cap="none" spc="0" normalizeH="0" baseline="-25000" noProof="0" dirty="0">
                <a:ln>
                  <a:noFill/>
                </a:ln>
                <a:solidFill>
                  <a:srgbClr val="FF0000"/>
                </a:solidFill>
                <a:effectLst/>
                <a:uLnTx/>
                <a:uFillTx/>
                <a:latin typeface="Cambria Math" pitchFamily="18" charset="0"/>
                <a:ea typeface="Cambria Math" pitchFamily="18" charset="0"/>
                <a:cs typeface="Times New Roman" pitchFamily="18" charset="0"/>
              </a:rPr>
              <a:t>2</a:t>
            </a:r>
            <a:endParaRPr kumimoji="0" lang="en-US" sz="2800" b="1" i="0" u="none" strike="noStrike" kern="1200" cap="none" spc="0" normalizeH="0" baseline="-25000" noProof="0" dirty="0">
              <a:ln>
                <a:noFill/>
              </a:ln>
              <a:solidFill>
                <a:srgbClr val="FF0000"/>
              </a:solidFill>
              <a:effectLst/>
              <a:uLnTx/>
              <a:uFillTx/>
              <a:latin typeface="Cambria Math" pitchFamily="18" charset="0"/>
              <a:ea typeface="Cambria Math" pitchFamily="18" charset="0"/>
              <a:cs typeface="+mj-cs"/>
            </a:endParaRPr>
          </a:p>
        </p:txBody>
      </p:sp>
      <p:sp>
        <p:nvSpPr>
          <p:cNvPr id="32" name="Freeform 31"/>
          <p:cNvSpPr/>
          <p:nvPr/>
        </p:nvSpPr>
        <p:spPr>
          <a:xfrm>
            <a:off x="5812632" y="2300288"/>
            <a:ext cx="831056" cy="3486150"/>
          </a:xfrm>
          <a:custGeom>
            <a:avLst/>
            <a:gdLst>
              <a:gd name="connsiteX0" fmla="*/ 2381 w 831056"/>
              <a:gd name="connsiteY0" fmla="*/ 0 h 3486150"/>
              <a:gd name="connsiteX1" fmla="*/ 645318 w 831056"/>
              <a:gd name="connsiteY1" fmla="*/ 1042987 h 3486150"/>
              <a:gd name="connsiteX2" fmla="*/ 30956 w 831056"/>
              <a:gd name="connsiteY2" fmla="*/ 1771650 h 3486150"/>
              <a:gd name="connsiteX3" fmla="*/ 831056 w 831056"/>
              <a:gd name="connsiteY3" fmla="*/ 3486150 h 3486150"/>
            </a:gdLst>
            <a:ahLst/>
            <a:cxnLst>
              <a:cxn ang="0">
                <a:pos x="connsiteX0" y="connsiteY0"/>
              </a:cxn>
              <a:cxn ang="0">
                <a:pos x="connsiteX1" y="connsiteY1"/>
              </a:cxn>
              <a:cxn ang="0">
                <a:pos x="connsiteX2" y="connsiteY2"/>
              </a:cxn>
              <a:cxn ang="0">
                <a:pos x="connsiteX3" y="connsiteY3"/>
              </a:cxn>
            </a:cxnLst>
            <a:rect l="l" t="t" r="r" b="b"/>
            <a:pathLst>
              <a:path w="831056" h="3486150">
                <a:moveTo>
                  <a:pt x="2381" y="0"/>
                </a:moveTo>
                <a:cubicBezTo>
                  <a:pt x="321468" y="373856"/>
                  <a:pt x="640556" y="747712"/>
                  <a:pt x="645318" y="1042987"/>
                </a:cubicBezTo>
                <a:cubicBezTo>
                  <a:pt x="650081" y="1338262"/>
                  <a:pt x="0" y="1364456"/>
                  <a:pt x="30956" y="1771650"/>
                </a:cubicBezTo>
                <a:cubicBezTo>
                  <a:pt x="61912" y="2178844"/>
                  <a:pt x="446484" y="2832497"/>
                  <a:pt x="831056" y="3486150"/>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2900</TotalTime>
  <Words>2460</Words>
  <Application>Microsoft Office PowerPoint</Application>
  <PresentationFormat>On-screen Show (4:3)</PresentationFormat>
  <Paragraphs>358</Paragraphs>
  <Slides>59</Slides>
  <Notes>52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59</vt:i4>
      </vt:variant>
    </vt:vector>
  </HeadingPairs>
  <TitlesOfParts>
    <vt:vector size="66" baseType="lpstr">
      <vt:lpstr>Arial</vt:lpstr>
      <vt:lpstr>Calibri</vt:lpstr>
      <vt:lpstr>Cambria Math</vt:lpstr>
      <vt:lpstr>Courier New</vt:lpstr>
      <vt:lpstr>Symbol</vt:lpstr>
      <vt:lpstr>Times New Roman</vt:lpstr>
      <vt:lpstr>Office Theme</vt:lpstr>
      <vt:lpstr>Environmental Data Analysis with MATLAB or Python 3rd Edition  Lecture 17 </vt:lpstr>
      <vt:lpstr>PowerPoint Presentation</vt:lpstr>
      <vt:lpstr>Goals of the lecture</vt:lpstr>
      <vt:lpstr>Part 1  correlations between random variables</vt:lpstr>
      <vt:lpstr>PowerPoint Presentation</vt:lpstr>
      <vt:lpstr>PowerPoint Presentation</vt:lpstr>
      <vt:lpstr>PowerPoint Presentation</vt:lpstr>
      <vt:lpstr>the covariance matrix</vt:lpstr>
      <vt:lpstr>recall the covariance matrix</vt:lpstr>
      <vt:lpstr>estimating covariance from data</vt:lpstr>
      <vt:lpstr>PowerPoint Presentation</vt:lpstr>
      <vt:lpstr>PowerPoint Presentation</vt:lpstr>
      <vt:lpstr>   </vt:lpstr>
      <vt:lpstr>   </vt:lpstr>
      <vt:lpstr>   </vt:lpstr>
      <vt:lpstr>“sample” covariance</vt:lpstr>
      <vt:lpstr>normalize to range ±1</vt:lpstr>
      <vt:lpstr>Rij  -1 perfect negative correlation  0 no correlation  1 perfect positive correlation </vt:lpstr>
      <vt:lpstr>PowerPoint Presentation</vt:lpstr>
      <vt:lpstr>PowerPoint Presentation</vt:lpstr>
      <vt:lpstr>PowerPoint Presentation</vt:lpstr>
      <vt:lpstr>Part 2  correlations between samples within a time series</vt:lpstr>
      <vt:lpstr>PowerPoint Presentation</vt:lpstr>
      <vt:lpstr>high degree of short-term correlation   what ever the river was doing yesterday, its probably doing today, too  because water takes time to drain away</vt:lpstr>
      <vt:lpstr>PowerPoint Presentation</vt:lpstr>
      <vt:lpstr>low degree of intermediate-term correlation   what ever the river was doing last month, today it could be doing something completely different  because storms are so unpredictable</vt:lpstr>
      <vt:lpstr>PowerPoint Presentation</vt:lpstr>
      <vt:lpstr>moderate degree of long-term correlation   what ever the river was doing this time last year, its probably doing today, too  because seasons repeat</vt:lpstr>
      <vt:lpstr>PowerPoint Presentation</vt:lpstr>
      <vt:lpstr>PowerPoint Presentation</vt:lpstr>
      <vt:lpstr>Let’s assume different samples in time series are random variables and calculate their covariance</vt:lpstr>
      <vt:lpstr>PowerPoint Presentation</vt:lpstr>
      <vt:lpstr>now assume that the time series is stationary  (statistical properties don’t vary with time)  so that covariance depends only on time lag between samples </vt:lpstr>
      <vt:lpstr>time series of length N   time lag of (k-1)Δt </vt:lpstr>
      <vt:lpstr>PowerPoint Presentation</vt:lpstr>
      <vt:lpstr>PowerPoint Presentation</vt:lpstr>
      <vt:lpstr>autocorrelation  MATLAB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autocorrelation similar to convolution</vt:lpstr>
      <vt:lpstr>autocorrelation similar to convolution</vt:lpstr>
      <vt:lpstr>Important Relation #1 autocorrelation is the convolution of a time series with its time-reversed self</vt:lpstr>
      <vt:lpstr>PowerPoint Presentation</vt:lpstr>
      <vt:lpstr>PowerPoint Presentation</vt:lpstr>
      <vt:lpstr>PowerPoint Presentation</vt:lpstr>
      <vt:lpstr>PowerPoint Presentation</vt:lpstr>
      <vt:lpstr>Important Relationship #2 Fourier Transform of an autocorrelation is proportional to the Power Spectral Density of time series</vt:lpstr>
      <vt:lpstr>PowerPoint Presentation</vt:lpstr>
      <vt:lpstr>PowerPoint Presentation</vt:lpstr>
      <vt:lpstr>PowerPoint Presentation</vt:lpstr>
      <vt:lpstr>PowerPoint Presentation</vt:lpstr>
      <vt:lpstr>PowerPoint Presentation</vt:lpstr>
      <vt:lpstr>Summary</vt:lpstr>
      <vt:lpstr>Summary</vt:lpstr>
    </vt:vector>
  </TitlesOfParts>
  <Company>Columbia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Bill Menke</dc:creator>
  <cp:lastModifiedBy>AU</cp:lastModifiedBy>
  <cp:revision>169</cp:revision>
  <dcterms:created xsi:type="dcterms:W3CDTF">2011-06-08T22:04:27Z</dcterms:created>
  <dcterms:modified xsi:type="dcterms:W3CDTF">2022-02-26T22:49:09Z</dcterms:modified>
</cp:coreProperties>
</file>