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457" r:id="rId2"/>
    <p:sldId id="458" r:id="rId3"/>
    <p:sldId id="261" r:id="rId4"/>
    <p:sldId id="283" r:id="rId5"/>
    <p:sldId id="286" r:id="rId6"/>
    <p:sldId id="314" r:id="rId7"/>
    <p:sldId id="288" r:id="rId8"/>
    <p:sldId id="316" r:id="rId9"/>
    <p:sldId id="287" r:id="rId10"/>
    <p:sldId id="315" r:id="rId11"/>
    <p:sldId id="284" r:id="rId12"/>
    <p:sldId id="296" r:id="rId13"/>
    <p:sldId id="294" r:id="rId14"/>
    <p:sldId id="325" r:id="rId15"/>
    <p:sldId id="303" r:id="rId16"/>
    <p:sldId id="304" r:id="rId17"/>
    <p:sldId id="459" r:id="rId18"/>
    <p:sldId id="309" r:id="rId19"/>
    <p:sldId id="310" r:id="rId20"/>
    <p:sldId id="326" r:id="rId21"/>
    <p:sldId id="328" r:id="rId22"/>
    <p:sldId id="329" r:id="rId23"/>
    <p:sldId id="331" r:id="rId24"/>
    <p:sldId id="332" r:id="rId25"/>
    <p:sldId id="333" r:id="rId26"/>
    <p:sldId id="327" r:id="rId27"/>
    <p:sldId id="334" r:id="rId28"/>
    <p:sldId id="336" r:id="rId29"/>
    <p:sldId id="335" r:id="rId30"/>
    <p:sldId id="337" r:id="rId31"/>
    <p:sldId id="338" r:id="rId32"/>
    <p:sldId id="295" r:id="rId33"/>
    <p:sldId id="340" r:id="rId34"/>
    <p:sldId id="356" r:id="rId35"/>
    <p:sldId id="341" r:id="rId36"/>
    <p:sldId id="346" r:id="rId37"/>
    <p:sldId id="353" r:id="rId38"/>
    <p:sldId id="347" r:id="rId39"/>
    <p:sldId id="348" r:id="rId40"/>
    <p:sldId id="351" r:id="rId41"/>
    <p:sldId id="352" r:id="rId42"/>
    <p:sldId id="460" r:id="rId43"/>
    <p:sldId id="345" r:id="rId44"/>
    <p:sldId id="342" r:id="rId45"/>
    <p:sldId id="354" r:id="rId46"/>
    <p:sldId id="343" r:id="rId47"/>
    <p:sldId id="355"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21" autoAdjust="0"/>
    <p:restoredTop sz="85265" autoAdjust="0"/>
  </p:normalViewPr>
  <p:slideViewPr>
    <p:cSldViewPr>
      <p:cViewPr varScale="1">
        <p:scale>
          <a:sx n="53" d="100"/>
          <a:sy n="53" d="100"/>
        </p:scale>
        <p:origin x="1260"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ABB6E-8084-45EB-A459-5A0A44341B42}" type="datetimeFigureOut">
              <a:rPr lang="en-US" smtClean="0"/>
              <a:pPr/>
              <a:t>2/26/2022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CEFECD-09E3-40DA-A418-CA04FDBB91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26 lectures are sufficient to survey the material in the book. However, not every topic in the book is covered, so students should be encouraged to </a:t>
            </a:r>
            <a:r>
              <a:rPr lang="en-US" i="1" dirty="0"/>
              <a:t>read the book</a:t>
            </a:r>
            <a:r>
              <a:rPr lang="en-US" dirty="0"/>
              <a:t>.</a:t>
            </a:r>
          </a:p>
        </p:txBody>
      </p:sp>
      <p:sp>
        <p:nvSpPr>
          <p:cNvPr id="4" name="Slide Number Placeholder 3"/>
          <p:cNvSpPr>
            <a:spLocks noGrp="1"/>
          </p:cNvSpPr>
          <p:nvPr>
            <p:ph type="sldNum" sz="quarter" idx="10"/>
          </p:nvPr>
        </p:nvSpPr>
        <p:spPr/>
        <p:txBody>
          <a:bodyPr/>
          <a:lstStyle/>
          <a:p>
            <a:fld id="{4121009E-8FA7-45D2-B37C-AB405C076F4A}"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scatter plot is more linear (meaning more highly correlated) for the shorter lags.</a:t>
            </a:r>
          </a:p>
        </p:txBody>
      </p:sp>
      <p:sp>
        <p:nvSpPr>
          <p:cNvPr id="4" name="Slide Number Placeholder 3"/>
          <p:cNvSpPr>
            <a:spLocks noGrp="1"/>
          </p:cNvSpPr>
          <p:nvPr>
            <p:ph type="sldNum" sz="quarter" idx="10"/>
          </p:nvPr>
        </p:nvSpPr>
        <p:spPr/>
        <p:txBody>
          <a:bodyPr/>
          <a:lstStyle/>
          <a:p>
            <a:fld id="{39CEFECD-09E3-40DA-A418-CA04FDBB91E8}"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Times New Roman" pitchFamily="18" charset="0"/>
                <a:cs typeface="Times New Roman" pitchFamily="18" charset="0"/>
              </a:rPr>
              <a:t>Autocorrelation function of the Neuse River hydrograph. </a:t>
            </a:r>
            <a:r>
              <a:rPr lang="en-US" sz="1200" baseline="0" dirty="0">
                <a:latin typeface="Times New Roman" pitchFamily="18" charset="0"/>
                <a:cs typeface="Times New Roman" pitchFamily="18" charset="0"/>
              </a:rPr>
              <a:t>  The 1, 3, and 30 day correlations</a:t>
            </a:r>
          </a:p>
          <a:p>
            <a:r>
              <a:rPr lang="en-US" sz="1200" baseline="0" dirty="0">
                <a:latin typeface="Times New Roman" pitchFamily="18" charset="0"/>
                <a:cs typeface="Times New Roman" pitchFamily="18" charset="0"/>
              </a:rPr>
              <a:t>from the previous slide are highlighted in red.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the formula</a:t>
            </a:r>
            <a:r>
              <a:rPr lang="en-US" baseline="0" dirty="0"/>
              <a:t> for the autocorrelation.  Point out that two data values, lagged by time (k-1)</a:t>
            </a:r>
            <a:r>
              <a:rPr lang="el-GR" baseline="0" dirty="0">
                <a:latin typeface="Cambria Math"/>
                <a:ea typeface="Cambria Math"/>
              </a:rPr>
              <a:t>Δ</a:t>
            </a:r>
            <a:r>
              <a:rPr lang="en-US" baseline="0" dirty="0">
                <a:latin typeface="+mn-lt"/>
                <a:ea typeface="+mn-ea"/>
              </a:rPr>
              <a:t>t are multiplies,</a:t>
            </a:r>
          </a:p>
          <a:p>
            <a:r>
              <a:rPr lang="en-US" baseline="0" dirty="0">
                <a:latin typeface="+mn-lt"/>
                <a:ea typeface="+mn-ea"/>
              </a:rPr>
              <a:t>and then all such data values are summed.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autocorrelation is</a:t>
            </a:r>
            <a:r>
              <a:rPr lang="en-US" baseline="0" dirty="0"/>
              <a:t> itself a time series, where the interpretation of time is lag-time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formula</a:t>
            </a:r>
            <a:r>
              <a:rPr lang="en-US" baseline="0" dirty="0"/>
              <a:t> for the autocorrelation is very similar to the formula for the convolution.</a:t>
            </a:r>
          </a:p>
          <a:p>
            <a:r>
              <a:rPr lang="en-US" baseline="0" dirty="0"/>
              <a:t>Note that we have written an integral version, modeled after the integral version of the convolution.</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We use a five-pointed start to indicate</a:t>
            </a:r>
            <a:r>
              <a:rPr lang="en-US" baseline="0" dirty="0"/>
              <a:t> autocorrelation, an asterisk to indicate convolution.</a:t>
            </a:r>
            <a:endParaRPr lang="en-US" dirty="0"/>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only difference is the sign.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in the </a:t>
            </a:r>
            <a:r>
              <a:rPr lang="en-US" dirty="0" err="1"/>
              <a:t>Pythin</a:t>
            </a:r>
            <a:r>
              <a:rPr lang="en-US" dirty="0"/>
              <a:t> version, the input vector d appears twice. Too bad about the ravels.  They are needed to convert an Nx1 column-vector into the Nx0 list expected by </a:t>
            </a:r>
            <a:r>
              <a:rPr lang="en-US" dirty="0" err="1"/>
              <a:t>np.correlate</a:t>
            </a:r>
            <a:r>
              <a:rPr lang="en-US" dirty="0"/>
              <a:t>().</a:t>
            </a:r>
          </a:p>
        </p:txBody>
      </p:sp>
      <p:sp>
        <p:nvSpPr>
          <p:cNvPr id="4" name="Slide Number Placeholder 3"/>
          <p:cNvSpPr>
            <a:spLocks noGrp="1"/>
          </p:cNvSpPr>
          <p:nvPr>
            <p:ph type="sldNum" sz="quarter" idx="5"/>
          </p:nvPr>
        </p:nvSpPr>
        <p:spPr/>
        <p:txBody>
          <a:bodyPr/>
          <a:lstStyle/>
          <a:p>
            <a:fld id="{39CEFECD-09E3-40DA-A418-CA04FDBB91E8}" type="slidenum">
              <a:rPr lang="en-US" smtClean="0"/>
              <a:pPr/>
              <a:t>17</a:t>
            </a:fld>
            <a:endParaRPr lang="en-US"/>
          </a:p>
        </p:txBody>
      </p:sp>
    </p:spTree>
    <p:extLst>
      <p:ext uri="{BB962C8B-B14F-4D97-AF65-F5344CB8AC3E}">
        <p14:creationId xmlns:p14="http://schemas.microsoft.com/office/powerpoint/2010/main" val="4218701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Because</a:t>
            </a:r>
            <a:r>
              <a:rPr lang="en-US" baseline="0" dirty="0"/>
              <a:t> the formula for the autocorrelation is so similar to the formula for the convolution,</a:t>
            </a:r>
          </a:p>
          <a:p>
            <a:r>
              <a:rPr lang="en-US" baseline="0" dirty="0"/>
              <a:t>there is a really simple relationship between the two.</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very similar to the convolution theorem.</a:t>
            </a:r>
          </a:p>
        </p:txBody>
      </p:sp>
      <p:sp>
        <p:nvSpPr>
          <p:cNvPr id="4" name="Slide Number Placeholder 3"/>
          <p:cNvSpPr>
            <a:spLocks noGrp="1"/>
          </p:cNvSpPr>
          <p:nvPr>
            <p:ph type="sldNum" sz="quarter" idx="10"/>
          </p:nvPr>
        </p:nvSpPr>
        <p:spPr/>
        <p:txBody>
          <a:bodyPr/>
          <a:lstStyle/>
          <a:p>
            <a:fld id="{39CEFECD-09E3-40DA-A418-CA04FDBB91E8}"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Ask</a:t>
            </a:r>
            <a:r>
              <a:rPr lang="en-US" baseline="0" dirty="0"/>
              <a:t> the class to imagine the rain and discharge time series that correspond to this scenario.</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key idea is that points</a:t>
            </a:r>
            <a:r>
              <a:rPr lang="en-US" baseline="0" dirty="0"/>
              <a:t> in one</a:t>
            </a:r>
            <a:r>
              <a:rPr lang="en-US" dirty="0"/>
              <a:t> time series can be correlated to points in a</a:t>
            </a:r>
            <a:r>
              <a:rPr lang="en-US" baseline="0" dirty="0"/>
              <a:t> different time series</a:t>
            </a:r>
            <a:r>
              <a:rPr lang="en-US" dirty="0"/>
              <a:t>,</a:t>
            </a:r>
            <a:r>
              <a:rPr lang="en-US" baseline="0" dirty="0"/>
              <a:t> and the</a:t>
            </a:r>
          </a:p>
          <a:p>
            <a:r>
              <a:rPr lang="en-US" baseline="0" dirty="0"/>
              <a:t>idea of covariance can be applied to quantify the correlation.</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Here’s a hypothetical version.</a:t>
            </a:r>
          </a:p>
        </p:txBody>
      </p:sp>
      <p:sp>
        <p:nvSpPr>
          <p:cNvPr id="4" name="Slide Number Placeholder 3"/>
          <p:cNvSpPr>
            <a:spLocks noGrp="1"/>
          </p:cNvSpPr>
          <p:nvPr>
            <p:ph type="sldNum" sz="quarter" idx="10"/>
          </p:nvPr>
        </p:nvSpPr>
        <p:spPr/>
        <p:txBody>
          <a:bodyPr/>
          <a:lstStyle/>
          <a:p>
            <a:fld id="{39CEFECD-09E3-40DA-A418-CA04FDBB91E8}"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peak in discharge is delayed behind the peak in rain.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shape of the two time</a:t>
            </a:r>
            <a:r>
              <a:rPr lang="en-US" baseline="0" dirty="0"/>
              <a:t> series is not exactly the same.  Rain tend to be spikier.</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Point</a:t>
            </a:r>
            <a:r>
              <a:rPr lang="en-US" baseline="0" dirty="0"/>
              <a:t> out that the time series must be stationary for the covariance to depend only on the lag.</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autocorrelation</a:t>
            </a:r>
            <a:r>
              <a:rPr lang="en-US" baseline="0" dirty="0"/>
              <a:t> is just a time-series cross-correlated with itself.</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We use a five-pointed start to indicate</a:t>
            </a:r>
            <a:r>
              <a:rPr lang="en-US" baseline="0" dirty="0"/>
              <a:t> cross-correlation, an asterisk to indicate convolution.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 might</a:t>
            </a:r>
            <a:r>
              <a:rPr lang="en-US" baseline="0" dirty="0"/>
              <a:t> show on the board that if you set u=v=d, that is, use the same time series</a:t>
            </a:r>
          </a:p>
          <a:p>
            <a:r>
              <a:rPr lang="en-US" baseline="0" dirty="0"/>
              <a:t>for both u and v, you get the rules that we worked out previously for the autocorrelation.</a:t>
            </a:r>
          </a:p>
          <a:p>
            <a:r>
              <a:rPr lang="en-US" baseline="0" dirty="0"/>
              <a:t>Emphasize that autocorrelation is just a special case of cross-correlation.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a:t>
            </a:r>
            <a:r>
              <a:rPr lang="en-US" baseline="0" dirty="0"/>
              <a:t> will demonstrate one of the uses of the cross-spectral density when we talk about coherence.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31</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in the Python version, the input vector d appears twice. Too bad about the ravels.  They are needed to convert an Nx1 column-vector into the Nx0 list expected by </a:t>
            </a:r>
            <a:r>
              <a:rPr lang="en-US" dirty="0" err="1"/>
              <a:t>np.correlate</a:t>
            </a:r>
            <a:r>
              <a:rPr lang="en-US" dirty="0"/>
              <a:t>().</a:t>
            </a:r>
          </a:p>
        </p:txBody>
      </p:sp>
      <p:sp>
        <p:nvSpPr>
          <p:cNvPr id="4" name="Slide Number Placeholder 3"/>
          <p:cNvSpPr>
            <a:spLocks noGrp="1"/>
          </p:cNvSpPr>
          <p:nvPr>
            <p:ph type="sldNum" sz="quarter" idx="5"/>
          </p:nvPr>
        </p:nvSpPr>
        <p:spPr/>
        <p:txBody>
          <a:bodyPr/>
          <a:lstStyle/>
          <a:p>
            <a:fld id="{39CEFECD-09E3-40DA-A418-CA04FDBB91E8}" type="slidenum">
              <a:rPr lang="en-US" smtClean="0"/>
              <a:pPr/>
              <a:t>32</a:t>
            </a:fld>
            <a:endParaRPr lang="en-US"/>
          </a:p>
        </p:txBody>
      </p:sp>
    </p:spTree>
    <p:extLst>
      <p:ext uri="{BB962C8B-B14F-4D97-AF65-F5344CB8AC3E}">
        <p14:creationId xmlns:p14="http://schemas.microsoft.com/office/powerpoint/2010/main" val="42187011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a:t>
            </a:r>
            <a:r>
              <a:rPr lang="en-US" baseline="0" dirty="0"/>
              <a:t> many cases, you want to know the delay of one time series behind another.</a:t>
            </a:r>
          </a:p>
          <a:p>
            <a:r>
              <a:rPr lang="en-US" baseline="0" dirty="0"/>
              <a:t>Once you know the delay, you can plot the time series so that they are lined up.</a:t>
            </a:r>
          </a:p>
        </p:txBody>
      </p:sp>
      <p:sp>
        <p:nvSpPr>
          <p:cNvPr id="4" name="Slide Number Placeholder 3"/>
          <p:cNvSpPr>
            <a:spLocks noGrp="1"/>
          </p:cNvSpPr>
          <p:nvPr>
            <p:ph type="sldNum" sz="quarter" idx="10"/>
          </p:nvPr>
        </p:nvSpPr>
        <p:spPr/>
        <p:txBody>
          <a:bodyPr/>
          <a:lstStyle/>
          <a:p>
            <a:fld id="{39CEFECD-09E3-40DA-A418-CA04FDBB91E8}"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Last</a:t>
            </a:r>
            <a:r>
              <a:rPr lang="en-US" baseline="0" dirty="0"/>
              <a:t> lecture we derived the autocorrelation function.</a:t>
            </a:r>
          </a:p>
          <a:p>
            <a:r>
              <a:rPr lang="en-US" baseline="0" dirty="0"/>
              <a:t>It expresses the degree of correlation of two points in a time series, separated by a lag,</a:t>
            </a:r>
          </a:p>
          <a:p>
            <a:r>
              <a:rPr lang="en-US" baseline="0" dirty="0"/>
              <a:t>Up to a multiplicative constant, it is just the covariance.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Point</a:t>
            </a:r>
            <a:r>
              <a:rPr lang="en-US" baseline="0" dirty="0"/>
              <a:t> out that the two time series don’t have to be identical for this to work.</a:t>
            </a:r>
          </a:p>
          <a:p>
            <a:r>
              <a:rPr lang="en-US" baseline="0" dirty="0"/>
              <a:t>The merely have to track each other approximately, once aligned:</a:t>
            </a:r>
          </a:p>
          <a:p>
            <a:r>
              <a:rPr lang="en-US" baseline="0" dirty="0"/>
              <a:t>high values on average line up with high values.</a:t>
            </a:r>
          </a:p>
          <a:p>
            <a:r>
              <a:rPr lang="en-US" baseline="0" dirty="0"/>
              <a:t>low values on average line up with low values.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Point</a:t>
            </a:r>
            <a:r>
              <a:rPr lang="en-US" baseline="0" dirty="0"/>
              <a:t> out the importance of testing a method with a “test” or “synthetic” dataset with known properties.  Here the</a:t>
            </a:r>
          </a:p>
          <a:p>
            <a:r>
              <a:rPr lang="en-US" baseline="0" dirty="0"/>
              <a:t>times series contain a simple oscillatory function with known time lags superimposed upon random noise.</a:t>
            </a:r>
            <a:endParaRPr lang="en-US" dirty="0"/>
          </a:p>
        </p:txBody>
      </p:sp>
      <p:sp>
        <p:nvSpPr>
          <p:cNvPr id="4" name="Slide Number Placeholder 3"/>
          <p:cNvSpPr>
            <a:spLocks noGrp="1"/>
          </p:cNvSpPr>
          <p:nvPr>
            <p:ph type="sldNum" sz="quarter" idx="10"/>
          </p:nvPr>
        </p:nvSpPr>
        <p:spPr/>
        <p:txBody>
          <a:bodyPr/>
          <a:lstStyle/>
          <a:p>
            <a:fld id="{DF432B8F-38F4-43CB-B572-DFD0040CD537}" type="slidenum">
              <a:rPr lang="en-US" smtClean="0"/>
              <a:pPr/>
              <a:t>35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Here’s</a:t>
            </a:r>
            <a:r>
              <a:rPr lang="en-US" baseline="0" dirty="0"/>
              <a:t> the cross-correlation, computed with the </a:t>
            </a:r>
            <a:r>
              <a:rPr lang="en-US" baseline="0" dirty="0" err="1"/>
              <a:t>MatLab</a:t>
            </a:r>
            <a:r>
              <a:rPr lang="en-US" baseline="0" dirty="0"/>
              <a:t> </a:t>
            </a:r>
            <a:r>
              <a:rPr lang="en-US" baseline="0" dirty="0" err="1"/>
              <a:t>xcorr</a:t>
            </a:r>
            <a:r>
              <a:rPr lang="en-US" baseline="0" dirty="0"/>
              <a:t>() function.</a:t>
            </a:r>
            <a:endParaRPr lang="en-US" dirty="0"/>
          </a:p>
        </p:txBody>
      </p:sp>
      <p:sp>
        <p:nvSpPr>
          <p:cNvPr id="4" name="Slide Number Placeholder 3"/>
          <p:cNvSpPr>
            <a:spLocks noGrp="1"/>
          </p:cNvSpPr>
          <p:nvPr>
            <p:ph type="sldNum" sz="quarter" idx="10"/>
          </p:nvPr>
        </p:nvSpPr>
        <p:spPr/>
        <p:txBody>
          <a:bodyPr/>
          <a:lstStyle/>
          <a:p>
            <a:fld id="{DF432B8F-38F4-43CB-B572-DFD0040CD537}" type="slidenum">
              <a:rPr lang="en-US" smtClean="0"/>
              <a:pPr/>
              <a:t>36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It’s the time lag of the maximum that’s of interest.</a:t>
            </a:r>
          </a:p>
        </p:txBody>
      </p:sp>
      <p:sp>
        <p:nvSpPr>
          <p:cNvPr id="4" name="Slide Number Placeholder 3"/>
          <p:cNvSpPr>
            <a:spLocks noGrp="1"/>
          </p:cNvSpPr>
          <p:nvPr>
            <p:ph type="sldNum" sz="quarter" idx="10"/>
          </p:nvPr>
        </p:nvSpPr>
        <p:spPr/>
        <p:txBody>
          <a:bodyPr/>
          <a:lstStyle/>
          <a:p>
            <a:fld id="{DF432B8F-38F4-43CB-B572-DFD0040CD537}" type="slidenum">
              <a:rPr lang="en-US" smtClean="0"/>
              <a:pPr/>
              <a:t>37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Here’s the </a:t>
            </a:r>
            <a:r>
              <a:rPr lang="en-US" dirty="0" err="1"/>
              <a:t>MatLab</a:t>
            </a:r>
            <a:r>
              <a:rPr lang="en-US" dirty="0"/>
              <a:t> script that computes the time lag</a:t>
            </a:r>
            <a:r>
              <a:rPr lang="en-US" baseline="0" dirty="0"/>
              <a:t> needed to best-align the time series.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38</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Point</a:t>
            </a:r>
            <a:r>
              <a:rPr lang="en-US" baseline="0" dirty="0"/>
              <a:t> out that it makes a difference whether you compute </a:t>
            </a:r>
            <a:r>
              <a:rPr lang="en-US" baseline="0" dirty="0" err="1"/>
              <a:t>xcorr</a:t>
            </a:r>
            <a:r>
              <a:rPr lang="en-US" baseline="0" dirty="0"/>
              <a:t>(</a:t>
            </a:r>
            <a:r>
              <a:rPr lang="en-US" baseline="0" dirty="0" err="1"/>
              <a:t>u,v</a:t>
            </a:r>
            <a:r>
              <a:rPr lang="en-US" baseline="0" dirty="0"/>
              <a:t>) or </a:t>
            </a:r>
            <a:r>
              <a:rPr lang="en-US" baseline="0" dirty="0" err="1"/>
              <a:t>xcorr</a:t>
            </a:r>
            <a:r>
              <a:rPr lang="en-US" baseline="0" dirty="0"/>
              <a:t>(</a:t>
            </a:r>
            <a:r>
              <a:rPr lang="en-US" baseline="0" dirty="0" err="1"/>
              <a:t>v,u</a:t>
            </a:r>
            <a:r>
              <a:rPr lang="en-US" baseline="0" dirty="0"/>
              <a:t>).</a:t>
            </a:r>
          </a:p>
          <a:p>
            <a:r>
              <a:rPr lang="en-US" baseline="0" dirty="0"/>
              <a:t>One is the time-reversed version of the other.</a:t>
            </a:r>
          </a:p>
        </p:txBody>
      </p:sp>
      <p:sp>
        <p:nvSpPr>
          <p:cNvPr id="4" name="Slide Number Placeholder 3"/>
          <p:cNvSpPr>
            <a:spLocks noGrp="1"/>
          </p:cNvSpPr>
          <p:nvPr>
            <p:ph type="sldNum" sz="quarter" idx="10"/>
          </p:nvPr>
        </p:nvSpPr>
        <p:spPr/>
        <p:txBody>
          <a:bodyPr/>
          <a:lstStyle/>
          <a:p>
            <a:fld id="{39CEFECD-09E3-40DA-A418-CA04FDBB91E8}" type="slidenum">
              <a:rPr lang="en-US" smtClean="0"/>
              <a:pPr/>
              <a:t>39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Remind students that the max()</a:t>
            </a:r>
            <a:r>
              <a:rPr lang="en-US" baseline="0" dirty="0"/>
              <a:t> function returns both the value of the maximum and the</a:t>
            </a:r>
          </a:p>
          <a:p>
            <a:r>
              <a:rPr lang="en-US" baseline="0" dirty="0"/>
              <a:t>index at which the maximum value occurs.  In our case, it is the latter value, the lag, that is</a:t>
            </a:r>
          </a:p>
          <a:p>
            <a:r>
              <a:rPr lang="en-US" baseline="0" dirty="0"/>
              <a:t>of interest.</a:t>
            </a:r>
          </a:p>
        </p:txBody>
      </p:sp>
      <p:sp>
        <p:nvSpPr>
          <p:cNvPr id="4" name="Slide Number Placeholder 3"/>
          <p:cNvSpPr>
            <a:spLocks noGrp="1"/>
          </p:cNvSpPr>
          <p:nvPr>
            <p:ph type="sldNum" sz="quarter" idx="10"/>
          </p:nvPr>
        </p:nvSpPr>
        <p:spPr/>
        <p:txBody>
          <a:bodyPr/>
          <a:lstStyle/>
          <a:p>
            <a:fld id="{39CEFECD-09E3-40DA-A418-CA04FDBB91E8}" type="slidenum">
              <a:rPr lang="en-US" smtClean="0"/>
              <a:pPr/>
              <a:t>40</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The zero-lag element is in the middle of the cross-correlation time series</a:t>
            </a:r>
          </a:p>
          <a:p>
            <a:r>
              <a:rPr lang="en-US" baseline="0" dirty="0"/>
              <a:t>c, hence the somewhat complicated formula for the time lag.</a:t>
            </a:r>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The zero-lag element is in the middle of the cross-correlation time series</a:t>
            </a:r>
          </a:p>
          <a:p>
            <a:r>
              <a:rPr lang="en-US" baseline="0" dirty="0"/>
              <a:t>c, hence the somewhat complicated formula for the time lag.</a:t>
            </a:r>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42</a:t>
            </a:fld>
            <a:endParaRPr lang="en-US"/>
          </a:p>
        </p:txBody>
      </p:sp>
    </p:spTree>
    <p:extLst>
      <p:ext uri="{BB962C8B-B14F-4D97-AF65-F5344CB8AC3E}">
        <p14:creationId xmlns:p14="http://schemas.microsoft.com/office/powerpoint/2010/main" val="42547755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this</a:t>
            </a:r>
            <a:r>
              <a:rPr lang="en-US" baseline="0" dirty="0"/>
              <a:t> case the procedure recovers exactly the known time lag.</a:t>
            </a:r>
            <a:endParaRPr lang="en-US" dirty="0"/>
          </a:p>
        </p:txBody>
      </p:sp>
      <p:sp>
        <p:nvSpPr>
          <p:cNvPr id="4" name="Slide Number Placeholder 3"/>
          <p:cNvSpPr>
            <a:spLocks noGrp="1"/>
          </p:cNvSpPr>
          <p:nvPr>
            <p:ph type="sldNum" sz="quarter" idx="10"/>
          </p:nvPr>
        </p:nvSpPr>
        <p:spPr/>
        <p:txBody>
          <a:bodyPr/>
          <a:lstStyle/>
          <a:p>
            <a:fld id="{DF432B8F-38F4-43CB-B572-DFD0040CD537}" type="slidenum">
              <a:rPr lang="en-US" smtClean="0"/>
              <a:pPr/>
              <a:t>43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Time</a:t>
            </a:r>
            <a:r>
              <a:rPr lang="en-US" baseline="0" dirty="0"/>
              <a:t> series usually differ in the degree of correlation of points with different lags.</a:t>
            </a:r>
          </a:p>
          <a:p>
            <a:r>
              <a:rPr lang="en-US" baseline="0" dirty="0"/>
              <a:t>Usually, points with small lags are highly correlated.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dirty="0">
                <a:latin typeface="Times New Roman" pitchFamily="18" charset="0"/>
                <a:cs typeface="Times New Roman" pitchFamily="18" charset="0"/>
              </a:rPr>
              <a:t>Introduce</a:t>
            </a:r>
            <a:r>
              <a:rPr lang="en-US" sz="1200" baseline="0" dirty="0">
                <a:latin typeface="Times New Roman" pitchFamily="18" charset="0"/>
                <a:cs typeface="Times New Roman" pitchFamily="18" charset="0"/>
              </a:rPr>
              <a:t> this </a:t>
            </a:r>
            <a:r>
              <a:rPr lang="en-US" sz="1200" baseline="0" dirty="0" err="1">
                <a:latin typeface="Times New Roman" pitchFamily="18" charset="0"/>
                <a:cs typeface="Times New Roman" pitchFamily="18" charset="0"/>
              </a:rPr>
              <a:t>datset</a:t>
            </a:r>
            <a:r>
              <a:rPr lang="en-US" sz="1200" baseline="0" dirty="0">
                <a:latin typeface="Times New Roman" pitchFamily="18" charset="0"/>
                <a:cs typeface="Times New Roman" pitchFamily="18" charset="0"/>
              </a:rPr>
              <a:t>:</a:t>
            </a:r>
            <a:endParaRPr lang="en-US" sz="1200" dirty="0">
              <a:latin typeface="Times New Roman" pitchFamily="18" charset="0"/>
              <a:cs typeface="Times New Roman" pitchFamily="18" charset="0"/>
            </a:endParaRPr>
          </a:p>
          <a:p>
            <a:r>
              <a:rPr lang="en-US" sz="1200" dirty="0">
                <a:latin typeface="Times New Roman" pitchFamily="18" charset="0"/>
                <a:cs typeface="Times New Roman" pitchFamily="18" charset="0"/>
              </a:rPr>
              <a:t>(Top)</a:t>
            </a:r>
            <a:r>
              <a:rPr lang="en-US" sz="1200" baseline="0" dirty="0">
                <a:latin typeface="Times New Roman" pitchFamily="18" charset="0"/>
                <a:cs typeface="Times New Roman" pitchFamily="18" charset="0"/>
              </a:rPr>
              <a:t> </a:t>
            </a:r>
            <a:r>
              <a:rPr lang="en-US" sz="1200" dirty="0">
                <a:latin typeface="Times New Roman" pitchFamily="18" charset="0"/>
                <a:cs typeface="Times New Roman" pitchFamily="18" charset="0"/>
              </a:rPr>
              <a:t>Hourly solar radiation data, in W/m</a:t>
            </a:r>
            <a:r>
              <a:rPr lang="en-US" sz="1200" baseline="30000" dirty="0">
                <a:latin typeface="Times New Roman" pitchFamily="18" charset="0"/>
                <a:cs typeface="Times New Roman" pitchFamily="18" charset="0"/>
              </a:rPr>
              <a:t>2</a:t>
            </a:r>
            <a:r>
              <a:rPr lang="en-US" sz="1200" dirty="0">
                <a:latin typeface="Times New Roman" pitchFamily="18" charset="0"/>
                <a:cs typeface="Times New Roman" pitchFamily="18" charset="0"/>
              </a:rPr>
              <a:t>, from West Point, NY, for fifteen days starting August 1, 1993.</a:t>
            </a:r>
          </a:p>
          <a:p>
            <a:r>
              <a:rPr lang="en-US" sz="1200" dirty="0">
                <a:latin typeface="Times New Roman" pitchFamily="18" charset="0"/>
                <a:cs typeface="Times New Roman" pitchFamily="18" charset="0"/>
              </a:rPr>
              <a:t>Point</a:t>
            </a:r>
            <a:r>
              <a:rPr lang="en-US" sz="1200" baseline="0" dirty="0">
                <a:latin typeface="Times New Roman" pitchFamily="18" charset="0"/>
                <a:cs typeface="Times New Roman" pitchFamily="18" charset="0"/>
              </a:rPr>
              <a:t> out that the energy delivered by the sun to the top of the atmosphere is 1366 W/</a:t>
            </a:r>
            <a:r>
              <a:rPr lang="en-US" sz="1200" dirty="0">
                <a:latin typeface="Times New Roman" pitchFamily="18" charset="0"/>
                <a:cs typeface="Times New Roman" pitchFamily="18" charset="0"/>
              </a:rPr>
              <a:t>m</a:t>
            </a:r>
            <a:r>
              <a:rPr lang="en-US" sz="1200" baseline="30000" dirty="0">
                <a:latin typeface="Times New Roman" pitchFamily="18" charset="0"/>
                <a:cs typeface="Times New Roman" pitchFamily="18" charset="0"/>
              </a:rPr>
              <a:t>2</a:t>
            </a:r>
            <a:r>
              <a:rPr lang="en-US" sz="1200" dirty="0">
                <a:latin typeface="Times New Roman" pitchFamily="18" charset="0"/>
                <a:cs typeface="Times New Roman" pitchFamily="18" charset="0"/>
              </a:rPr>
              <a:t>. </a:t>
            </a:r>
            <a:r>
              <a:rPr lang="en-US" sz="1200" baseline="0" dirty="0">
                <a:latin typeface="Times New Roman" pitchFamily="18" charset="0"/>
                <a:cs typeface="Times New Roman" pitchFamily="18" charset="0"/>
              </a:rPr>
              <a:t> These</a:t>
            </a:r>
          </a:p>
          <a:p>
            <a:r>
              <a:rPr lang="en-US" sz="1200" baseline="0" dirty="0">
                <a:latin typeface="Times New Roman" pitchFamily="18" charset="0"/>
                <a:cs typeface="Times New Roman" pitchFamily="18" charset="0"/>
              </a:rPr>
              <a:t>values are somewhat less, presumably because the sun is not directly overhead at the latitude of NY,</a:t>
            </a:r>
          </a:p>
          <a:p>
            <a:r>
              <a:rPr lang="en-US" sz="1200" baseline="0" dirty="0">
                <a:latin typeface="Times New Roman" pitchFamily="18" charset="0"/>
                <a:cs typeface="Times New Roman" pitchFamily="18" charset="0"/>
              </a:rPr>
              <a:t>and because of shading by clouds.</a:t>
            </a:r>
            <a:endParaRPr lang="en-US" sz="1200" baseline="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a:p>
            <a:r>
              <a:rPr lang="en-US" sz="1200" dirty="0">
                <a:latin typeface="Times New Roman" pitchFamily="18" charset="0"/>
                <a:cs typeface="Times New Roman" pitchFamily="18" charset="0"/>
              </a:rPr>
              <a:t>(Bottom)</a:t>
            </a:r>
            <a:r>
              <a:rPr lang="en-US" sz="1200" baseline="0" dirty="0">
                <a:latin typeface="Times New Roman" pitchFamily="18" charset="0"/>
                <a:cs typeface="Times New Roman" pitchFamily="18" charset="0"/>
              </a:rPr>
              <a:t> </a:t>
            </a:r>
            <a:r>
              <a:rPr lang="en-US" sz="1200" dirty="0">
                <a:latin typeface="Times New Roman" pitchFamily="18" charset="0"/>
                <a:cs typeface="Times New Roman" pitchFamily="18" charset="0"/>
              </a:rPr>
              <a:t>Hourly </a:t>
            </a:r>
            <a:r>
              <a:rPr lang="en-US" sz="1200" dirty="0" err="1">
                <a:latin typeface="Times New Roman" pitchFamily="18" charset="0"/>
                <a:cs typeface="Times New Roman" pitchFamily="18" charset="0"/>
              </a:rPr>
              <a:t>tropospheric</a:t>
            </a:r>
            <a:r>
              <a:rPr lang="en-US" sz="1200" dirty="0">
                <a:latin typeface="Times New Roman" pitchFamily="18" charset="0"/>
                <a:cs typeface="Times New Roman" pitchFamily="18" charset="0"/>
              </a:rPr>
              <a:t> ozone data, in parts per billion, from the same location and time period.</a:t>
            </a:r>
          </a:p>
          <a:p>
            <a:endParaRPr lang="en-US" sz="1200" dirty="0">
              <a:latin typeface="Times New Roman" pitchFamily="18" charset="0"/>
              <a:cs typeface="Times New Roman" pitchFamily="18" charset="0"/>
            </a:endParaRPr>
          </a:p>
          <a:p>
            <a:r>
              <a:rPr lang="en-US" sz="1200" dirty="0">
                <a:latin typeface="Times New Roman" pitchFamily="18" charset="0"/>
                <a:cs typeface="Times New Roman" pitchFamily="18" charset="0"/>
              </a:rPr>
              <a:t>Ask for</a:t>
            </a:r>
            <a:r>
              <a:rPr lang="en-US" sz="1200" baseline="0" dirty="0">
                <a:latin typeface="Times New Roman" pitchFamily="18" charset="0"/>
                <a:cs typeface="Times New Roman" pitchFamily="18" charset="0"/>
              </a:rPr>
              <a:t> a volunteer to describe what ozone is and why we care about it.  The text provides this synopsis:</a:t>
            </a:r>
          </a:p>
          <a:p>
            <a:endParaRPr lang="en-US" sz="1200" baseline="0" dirty="0">
              <a:latin typeface="Times New Roman" pitchFamily="18" charset="0"/>
              <a:cs typeface="Times New Roman" pitchFamily="18" charset="0"/>
            </a:endParaRPr>
          </a:p>
          <a:p>
            <a:r>
              <a:rPr lang="en-US" sz="1200" kern="1200" dirty="0">
                <a:solidFill>
                  <a:schemeClr val="tx1"/>
                </a:solidFill>
                <a:latin typeface="+mn-lt"/>
                <a:ea typeface="+mn-ea"/>
                <a:cs typeface="+mn-cs"/>
              </a:rPr>
              <a:t>We apply this technique to an air quality dataset, in which the objective is to understand the diurnal fluctuations</a:t>
            </a:r>
          </a:p>
          <a:p>
            <a:r>
              <a:rPr lang="en-US" sz="1200" kern="1200" dirty="0">
                <a:solidFill>
                  <a:schemeClr val="tx1"/>
                </a:solidFill>
                <a:latin typeface="+mn-lt"/>
                <a:ea typeface="+mn-ea"/>
                <a:cs typeface="+mn-cs"/>
              </a:rPr>
              <a:t>of ozone (O</a:t>
            </a:r>
            <a:r>
              <a:rPr lang="en-US" sz="1200" kern="1200" baseline="-25000" dirty="0">
                <a:solidFill>
                  <a:schemeClr val="tx1"/>
                </a:solidFill>
                <a:latin typeface="+mn-lt"/>
                <a:ea typeface="+mn-ea"/>
                <a:cs typeface="+mn-cs"/>
              </a:rPr>
              <a:t>3</a:t>
            </a:r>
            <a:r>
              <a:rPr lang="en-US" sz="1200" kern="1200" dirty="0">
                <a:solidFill>
                  <a:schemeClr val="tx1"/>
                </a:solidFill>
                <a:latin typeface="+mn-lt"/>
                <a:ea typeface="+mn-ea"/>
                <a:cs typeface="+mn-cs"/>
              </a:rPr>
              <a:t>). Ozone is a highly reactive gas that occurs in small (parts per billion) concentrations in the earth’s</a:t>
            </a:r>
          </a:p>
          <a:p>
            <a:r>
              <a:rPr lang="en-US" sz="1200" kern="1200" dirty="0">
                <a:solidFill>
                  <a:schemeClr val="tx1"/>
                </a:solidFill>
                <a:latin typeface="+mn-lt"/>
                <a:ea typeface="+mn-ea"/>
                <a:cs typeface="+mn-cs"/>
              </a:rPr>
              <a:t>atmosphere.  Ozone in the stratosphere plays an important role in shielding the earth’s surface from</a:t>
            </a:r>
          </a:p>
          <a:p>
            <a:r>
              <a:rPr lang="en-US" sz="1200" kern="1200" dirty="0">
                <a:solidFill>
                  <a:schemeClr val="tx1"/>
                </a:solidFill>
                <a:latin typeface="+mn-lt"/>
                <a:ea typeface="+mn-ea"/>
                <a:cs typeface="+mn-cs"/>
              </a:rPr>
              <a:t>ultraviolet (UV) light from the sun, for it is a strong UV absorber.  But its presence in the troposphere at ground</a:t>
            </a:r>
          </a:p>
          <a:p>
            <a:r>
              <a:rPr lang="en-US" sz="1200" kern="1200" dirty="0">
                <a:solidFill>
                  <a:schemeClr val="tx1"/>
                </a:solidFill>
                <a:latin typeface="+mn-lt"/>
                <a:ea typeface="+mn-ea"/>
                <a:cs typeface="+mn-cs"/>
              </a:rPr>
              <a:t>level is problematical. It is a major ingredient in smog and a health risk, increasing susceptibility to</a:t>
            </a:r>
          </a:p>
          <a:p>
            <a:r>
              <a:rPr lang="en-US" sz="1200" kern="1200" dirty="0">
                <a:solidFill>
                  <a:schemeClr val="tx1"/>
                </a:solidFill>
                <a:latin typeface="+mn-lt"/>
                <a:ea typeface="+mn-ea"/>
                <a:cs typeface="+mn-cs"/>
              </a:rPr>
              <a:t>respiratory diseases.  </a:t>
            </a:r>
            <a:r>
              <a:rPr lang="en-US" sz="1200" kern="1200" dirty="0" err="1">
                <a:solidFill>
                  <a:schemeClr val="tx1"/>
                </a:solidFill>
                <a:latin typeface="+mn-lt"/>
                <a:ea typeface="+mn-ea"/>
                <a:cs typeface="+mn-cs"/>
              </a:rPr>
              <a:t>Tropospheric</a:t>
            </a:r>
            <a:r>
              <a:rPr lang="en-US" sz="1200" kern="1200" dirty="0">
                <a:solidFill>
                  <a:schemeClr val="tx1"/>
                </a:solidFill>
                <a:latin typeface="+mn-lt"/>
                <a:ea typeface="+mn-ea"/>
                <a:cs typeface="+mn-cs"/>
              </a:rPr>
              <a:t> ozone has several sources, including chemical reactions between</a:t>
            </a:r>
          </a:p>
          <a:p>
            <a:r>
              <a:rPr lang="en-US" sz="1200" kern="1200" dirty="0">
                <a:solidFill>
                  <a:schemeClr val="tx1"/>
                </a:solidFill>
                <a:latin typeface="+mn-lt"/>
                <a:ea typeface="+mn-ea"/>
                <a:cs typeface="+mn-cs"/>
              </a:rPr>
              <a:t>oxides of nitrogen and volatile organic compounds in the presence of sunlight and high temperatures.</a:t>
            </a:r>
          </a:p>
          <a:p>
            <a:r>
              <a:rPr lang="en-US" sz="1200" kern="1200" dirty="0">
                <a:solidFill>
                  <a:schemeClr val="tx1"/>
                </a:solidFill>
                <a:latin typeface="+mn-lt"/>
                <a:ea typeface="+mn-ea"/>
                <a:cs typeface="+mn-cs"/>
              </a:rPr>
              <a:t>We thus focus on the relationship between ozone concentration and the intensity of sunlight (that is,</a:t>
            </a:r>
          </a:p>
          <a:p>
            <a:r>
              <a:rPr lang="en-US" sz="1200" kern="1200" dirty="0">
                <a:solidFill>
                  <a:schemeClr val="tx1"/>
                </a:solidFill>
                <a:latin typeface="+mn-lt"/>
                <a:ea typeface="+mn-ea"/>
                <a:cs typeface="+mn-cs"/>
              </a:rPr>
              <a:t>of solar radiation). </a:t>
            </a:r>
            <a:endParaRPr lang="en-US" sz="1200" dirty="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a:p>
            <a:r>
              <a:rPr lang="en-US" sz="1200" dirty="0">
                <a:latin typeface="Times New Roman" pitchFamily="18" charset="0"/>
                <a:cs typeface="Times New Roman" pitchFamily="18" charset="0"/>
              </a:rPr>
              <a:t>Note the strong diurnal periodicity in both time series. Peaks in the ozone lag peaks in solar radiation (see vertical line)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44</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Times New Roman" pitchFamily="18" charset="0"/>
                <a:cs typeface="Times New Roman" pitchFamily="18" charset="0"/>
              </a:rPr>
              <a:t>Ask for a volunteer from the class to</a:t>
            </a:r>
            <a:r>
              <a:rPr lang="en-US" sz="1200" baseline="0" dirty="0">
                <a:latin typeface="Times New Roman" pitchFamily="18" charset="0"/>
                <a:cs typeface="Times New Roman" pitchFamily="18" charset="0"/>
              </a:rPr>
              <a:t> explain what ozone is and why we care about it.</a:t>
            </a:r>
          </a:p>
          <a:p>
            <a:r>
              <a:rPr lang="en-US" sz="1200" baseline="0" dirty="0">
                <a:latin typeface="Times New Roman" pitchFamily="18" charset="0"/>
                <a:cs typeface="Times New Roman" pitchFamily="18" charset="0"/>
              </a:rPr>
              <a:t>Ozone is produced by solar radiation interacting with the atmosphere.  Ozone builds up during the course of the day,</a:t>
            </a:r>
          </a:p>
          <a:p>
            <a:r>
              <a:rPr lang="en-US" sz="1200" baseline="0" dirty="0">
                <a:latin typeface="Times New Roman" pitchFamily="18" charset="0"/>
                <a:cs typeface="Times New Roman" pitchFamily="18" charset="0"/>
              </a:rPr>
              <a:t>so its concentration lags sunlight (as quantified by solar </a:t>
            </a:r>
            <a:r>
              <a:rPr lang="en-US" sz="1200" baseline="0" dirty="0" err="1">
                <a:latin typeface="Times New Roman" pitchFamily="18" charset="0"/>
                <a:cs typeface="Times New Roman" pitchFamily="18" charset="0"/>
              </a:rPr>
              <a:t>insolation</a:t>
            </a:r>
            <a:r>
              <a:rPr lang="en-US" sz="1200" baseline="0" dirty="0">
                <a:latin typeface="Times New Roman" pitchFamily="18" charset="0"/>
                <a:cs typeface="Times New Roman" pitchFamily="18" charset="0"/>
              </a:rPr>
              <a:t>).</a:t>
            </a:r>
            <a:endParaRPr lang="en-US" sz="1200" dirty="0">
              <a:latin typeface="Times New Roman" pitchFamily="18" charset="0"/>
              <a:cs typeface="Times New Roman" pitchFamily="18" charset="0"/>
            </a:endParaRPr>
          </a:p>
          <a:p>
            <a:endParaRPr lang="en-US" sz="1200" dirty="0">
              <a:latin typeface="Times New Roman" pitchFamily="18" charset="0"/>
              <a:cs typeface="Times New Roman" pitchFamily="18" charset="0"/>
            </a:endParaRPr>
          </a:p>
          <a:p>
            <a:r>
              <a:rPr lang="en-US" sz="1200" dirty="0">
                <a:latin typeface="Times New Roman" pitchFamily="18" charset="0"/>
                <a:cs typeface="Times New Roman" pitchFamily="18" charset="0"/>
              </a:rPr>
              <a:t>Hourly solar radiation data, in W/m</a:t>
            </a:r>
            <a:r>
              <a:rPr lang="en-US" sz="1200" baseline="30000" dirty="0">
                <a:latin typeface="Times New Roman" pitchFamily="18" charset="0"/>
                <a:cs typeface="Times New Roman" pitchFamily="18" charset="0"/>
              </a:rPr>
              <a:t>2</a:t>
            </a:r>
            <a:r>
              <a:rPr lang="en-US" sz="1200" dirty="0">
                <a:latin typeface="Times New Roman" pitchFamily="18" charset="0"/>
                <a:cs typeface="Times New Roman" pitchFamily="18" charset="0"/>
              </a:rPr>
              <a:t>, from West Point, NY, for fifteen days starting August 1, 1993. B) Hourly </a:t>
            </a:r>
            <a:r>
              <a:rPr lang="en-US" sz="1200" dirty="0" err="1">
                <a:latin typeface="Times New Roman" pitchFamily="18" charset="0"/>
                <a:cs typeface="Times New Roman" pitchFamily="18" charset="0"/>
              </a:rPr>
              <a:t>tropospheric</a:t>
            </a:r>
            <a:r>
              <a:rPr lang="en-US" sz="1200" dirty="0">
                <a:latin typeface="Times New Roman" pitchFamily="18" charset="0"/>
                <a:cs typeface="Times New Roman" pitchFamily="18" charset="0"/>
              </a:rPr>
              <a:t>  ozone data, in parts per billion, from the same location and time period.  Note the strong diurnal periodicity in both time series. Peaks in the ozone lag peaks in solar radiation (see vertical line)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45</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the</a:t>
            </a:r>
            <a:r>
              <a:rPr lang="en-US" baseline="0" dirty="0"/>
              <a:t> same procedure as was applied to the synthetic data.</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46</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dotted curve</a:t>
            </a:r>
            <a:r>
              <a:rPr lang="en-US" baseline="0" dirty="0"/>
              <a:t> is the “</a:t>
            </a:r>
            <a:r>
              <a:rPr lang="en-US" baseline="0" dirty="0" err="1"/>
              <a:t>delagged</a:t>
            </a:r>
            <a:r>
              <a:rPr lang="en-US" baseline="0" dirty="0"/>
              <a:t>” version of the ozone data.</a:t>
            </a:r>
          </a:p>
          <a:p>
            <a:r>
              <a:rPr lang="en-US" baseline="0" dirty="0"/>
              <a:t>Point out that it now lines up pretty </a:t>
            </a:r>
            <a:r>
              <a:rPr lang="en-US" baseline="0" dirty="0" err="1"/>
              <a:t>welll</a:t>
            </a:r>
            <a:r>
              <a:rPr lang="en-US" baseline="0" dirty="0"/>
              <a:t> with the solar radiation.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Pairs of points (red) separated by a few days</a:t>
            </a:r>
            <a:r>
              <a:rPr lang="en-US" baseline="0" dirty="0"/>
              <a:t> tend to have the same value.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correlation</a:t>
            </a:r>
            <a:r>
              <a:rPr lang="en-US" baseline="0" dirty="0"/>
              <a:t> decreases as the lag increases.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Pairs of points (red) separated by a month </a:t>
            </a:r>
            <a:r>
              <a:rPr lang="en-US" baseline="0" dirty="0"/>
              <a:t>tend to have different values.</a:t>
            </a:r>
          </a:p>
          <a:p>
            <a:r>
              <a:rPr lang="en-US" baseline="0" dirty="0"/>
              <a:t>Some are high-high, some hi-low, so the correlation averages out to near-zero.</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Correlation rises in amplitude at annual lags.</a:t>
            </a:r>
          </a:p>
        </p:txBody>
      </p:sp>
      <p:sp>
        <p:nvSpPr>
          <p:cNvPr id="4" name="Slide Number Placeholder 3"/>
          <p:cNvSpPr>
            <a:spLocks noGrp="1"/>
          </p:cNvSpPr>
          <p:nvPr>
            <p:ph type="sldNum" sz="quarter" idx="5"/>
          </p:nvPr>
        </p:nvSpPr>
        <p:spPr/>
        <p:txBody>
          <a:bodyPr/>
          <a:lstStyle/>
          <a:p>
            <a:fld id="{39CEFECD-09E3-40DA-A418-CA04FDBB91E8}" type="slidenum">
              <a:rPr lang="en-US" smtClean="0"/>
              <a:pPr/>
              <a:t>9</a:t>
            </a:fld>
            <a:endParaRPr lang="en-US"/>
          </a:p>
        </p:txBody>
      </p:sp>
    </p:spTree>
    <p:extLst>
      <p:ext uri="{BB962C8B-B14F-4D97-AF65-F5344CB8AC3E}">
        <p14:creationId xmlns:p14="http://schemas.microsoft.com/office/powerpoint/2010/main" val="901272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Pairs of points (red) separated by a year </a:t>
            </a:r>
            <a:r>
              <a:rPr lang="en-US" baseline="0" dirty="0"/>
              <a:t>tend to have similar values.</a:t>
            </a:r>
          </a:p>
          <a:p>
            <a:r>
              <a:rPr lang="en-US" baseline="0" dirty="0"/>
              <a:t>Because of the precipitation has an annual cycle.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054ED11-FE75-4B22-B41D-E6EAA17BCC3E}" type="datetimeFigureOut">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54ED11-FE75-4B22-B41D-E6EAA17BCC3E}" type="datetimeFigureOut">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54ED11-FE75-4B22-B41D-E6EAA17BCC3E}" type="datetimeFigureOut">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54ED11-FE75-4B22-B41D-E6EAA17BCC3E}" type="datetimeFigureOut">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54ED11-FE75-4B22-B41D-E6EAA17BCC3E}" type="datetimeFigureOut">
              <a:rPr lang="en-US" smtClean="0"/>
              <a:pPr/>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054ED11-FE75-4B22-B41D-E6EAA17BCC3E}" type="datetimeFigureOut">
              <a:rPr lang="en-US" smtClean="0"/>
              <a:pPr/>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054ED11-FE75-4B22-B41D-E6EAA17BCC3E}" type="datetimeFigureOut">
              <a:rPr lang="en-US" smtClean="0"/>
              <a:pPr/>
              <a:t>2/26/2022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054ED11-FE75-4B22-B41D-E6EAA17BCC3E}" type="datetimeFigureOut">
              <a:rPr lang="en-US" smtClean="0"/>
              <a:pPr/>
              <a:t>2/26/2022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4ED11-FE75-4B22-B41D-E6EAA17BCC3E}" type="datetimeFigureOut">
              <a:rPr lang="en-US" smtClean="0"/>
              <a:pPr/>
              <a:t>2/26/2022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54ED11-FE75-4B22-B41D-E6EAA17BCC3E}" type="datetimeFigureOut">
              <a:rPr lang="en-US" smtClean="0"/>
              <a:pPr/>
              <a:t>2/26/2022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9FAFE-1520-45A8-906A-AA7CFB193E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0"/>
            <a:ext cx="9144000" cy="3962400"/>
          </a:xfrm>
        </p:spPr>
        <p:txBody>
          <a:bodyPr>
            <a:normAutofit/>
          </a:bodyPr>
          <a:lstStyle/>
          <a:p>
            <a:r>
              <a:rPr lang="en-US" sz="4000" dirty="0">
                <a:latin typeface="Times New Roman" pitchFamily="18" charset="0"/>
                <a:cs typeface="Times New Roman" pitchFamily="18" charset="0"/>
              </a:rPr>
              <a:t>Environmental Data Analysis</a:t>
            </a: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with MATLAB or Python</a:t>
            </a:r>
            <a:br>
              <a:rPr lang="en-US" sz="4000" i="1" dirty="0">
                <a:latin typeface="Times New Roman" pitchFamily="18" charset="0"/>
                <a:cs typeface="Times New Roman" pitchFamily="18" charset="0"/>
              </a:rPr>
            </a:br>
            <a:r>
              <a:rPr lang="en-US" sz="4000" dirty="0">
                <a:latin typeface="Times New Roman" pitchFamily="18" charset="0"/>
                <a:cs typeface="Times New Roman" pitchFamily="18" charset="0"/>
              </a:rPr>
              <a:t>3</a:t>
            </a:r>
            <a:r>
              <a:rPr lang="en-US" sz="4000" baseline="30000" dirty="0">
                <a:latin typeface="Times New Roman" pitchFamily="18" charset="0"/>
                <a:cs typeface="Times New Roman" pitchFamily="18" charset="0"/>
              </a:rPr>
              <a:t>rd</a:t>
            </a:r>
            <a:r>
              <a:rPr lang="en-US" sz="4000" dirty="0">
                <a:latin typeface="Times New Roman" pitchFamily="18" charset="0"/>
                <a:cs typeface="Times New Roman" pitchFamily="18" charset="0"/>
              </a:rPr>
              <a:t> Edition</a:t>
            </a:r>
            <a:br>
              <a:rPr lang="en-US" sz="4000" dirty="0">
                <a:latin typeface="Times New Roman" pitchFamily="18" charset="0"/>
                <a:cs typeface="Times New Roman" pitchFamily="18" charset="0"/>
              </a:rPr>
            </a:b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Lecture 18</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p:nvPr/>
        </p:nvGrpSpPr>
        <p:grpSpPr>
          <a:xfrm>
            <a:off x="0" y="838200"/>
            <a:ext cx="8915400" cy="2971800"/>
            <a:chOff x="1066800" y="1524000"/>
            <a:chExt cx="5334000" cy="1676400"/>
          </a:xfrm>
        </p:grpSpPr>
        <p:pic>
          <p:nvPicPr>
            <p:cNvPr id="1027" name="Picture 3"/>
            <p:cNvPicPr>
              <a:picLocks noChangeAspect="1" noChangeArrowheads="1"/>
            </p:cNvPicPr>
            <p:nvPr/>
          </p:nvPicPr>
          <p:blipFill>
            <a:blip r:embed="rId3" cstate="print"/>
            <a:srcRect b="50296"/>
            <a:stretch>
              <a:fillRect/>
            </a:stretch>
          </p:blipFill>
          <p:spPr bwMode="auto">
            <a:xfrm>
              <a:off x="1066800" y="1524000"/>
              <a:ext cx="5334000" cy="1600200"/>
            </a:xfrm>
            <a:prstGeom prst="rect">
              <a:avLst/>
            </a:prstGeom>
            <a:noFill/>
            <a:ln w="9525">
              <a:noFill/>
              <a:miter lim="800000"/>
              <a:headEnd/>
              <a:tailEnd/>
            </a:ln>
            <a:effectLst/>
          </p:spPr>
        </p:pic>
        <p:sp>
          <p:nvSpPr>
            <p:cNvPr id="18" name="TextBox 17"/>
            <p:cNvSpPr txBox="1"/>
            <p:nvPr/>
          </p:nvSpPr>
          <p:spPr>
            <a:xfrm>
              <a:off x="2286000" y="1628001"/>
              <a:ext cx="1676400" cy="276999"/>
            </a:xfrm>
            <a:prstGeom prst="rect">
              <a:avLst/>
            </a:prstGeom>
            <a:noFill/>
          </p:spPr>
          <p:txBody>
            <a:bodyPr wrap="square" rtlCol="0">
              <a:spAutoFit/>
            </a:bodyPr>
            <a:lstStyle/>
            <a:p>
              <a:r>
                <a:rPr lang="en-US" sz="1200" dirty="0">
                  <a:latin typeface="Times New Roman" pitchFamily="18" charset="0"/>
                  <a:cs typeface="Times New Roman" pitchFamily="18" charset="0"/>
                </a:rPr>
                <a:t>A) time series, </a:t>
              </a:r>
              <a:r>
                <a:rPr lang="en-US" sz="1200" i="1" dirty="0">
                  <a:latin typeface="Times New Roman" pitchFamily="18" charset="0"/>
                  <a:cs typeface="Times New Roman" pitchFamily="18" charset="0"/>
                </a:rPr>
                <a:t>d(t)</a:t>
              </a:r>
              <a:endParaRPr lang="en-US" sz="1200" i="1" baseline="30000" dirty="0">
                <a:latin typeface="Times New Roman" pitchFamily="18" charset="0"/>
                <a:cs typeface="Times New Roman" pitchFamily="18" charset="0"/>
              </a:endParaRPr>
            </a:p>
          </p:txBody>
        </p:sp>
        <p:sp>
          <p:nvSpPr>
            <p:cNvPr id="48" name="Rectangle 47"/>
            <p:cNvSpPr/>
            <p:nvPr/>
          </p:nvSpPr>
          <p:spPr>
            <a:xfrm>
              <a:off x="3429000" y="29718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1219200" y="1752600"/>
              <a:ext cx="3810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3124200" y="2895600"/>
              <a:ext cx="1371600" cy="276999"/>
            </a:xfrm>
            <a:prstGeom prst="rect">
              <a:avLst/>
            </a:prstGeom>
            <a:noFill/>
          </p:spPr>
          <p:txBody>
            <a:bodyPr wrap="square" rtlCol="0">
              <a:spAutoFit/>
            </a:bodyPr>
            <a:lstStyle/>
            <a:p>
              <a:r>
                <a:rPr lang="en-US" sz="1200" dirty="0">
                  <a:latin typeface="Times New Roman" pitchFamily="18" charset="0"/>
                  <a:cs typeface="Times New Roman" pitchFamily="18" charset="0"/>
                </a:rPr>
                <a:t>time</a:t>
              </a:r>
              <a:r>
                <a:rPr lang="en-US" sz="1200" i="1" dirty="0">
                  <a:latin typeface="Times New Roman" pitchFamily="18" charset="0"/>
                  <a:cs typeface="Times New Roman" pitchFamily="18" charset="0"/>
                </a:rPr>
                <a:t> t, </a:t>
              </a:r>
              <a:r>
                <a:rPr lang="en-US" sz="1200" dirty="0">
                  <a:latin typeface="Times New Roman" pitchFamily="18" charset="0"/>
                  <a:cs typeface="Times New Roman" pitchFamily="18" charset="0"/>
                </a:rPr>
                <a:t>days</a:t>
              </a:r>
              <a:endParaRPr lang="en-US" sz="1200" baseline="30000" dirty="0">
                <a:latin typeface="Times New Roman" pitchFamily="18" charset="0"/>
                <a:cs typeface="Times New Roman" pitchFamily="18" charset="0"/>
              </a:endParaRPr>
            </a:p>
          </p:txBody>
        </p:sp>
        <p:sp>
          <p:nvSpPr>
            <p:cNvPr id="20" name="TextBox 19"/>
            <p:cNvSpPr txBox="1"/>
            <p:nvPr/>
          </p:nvSpPr>
          <p:spPr>
            <a:xfrm rot="16200000">
              <a:off x="1052899" y="2147501"/>
              <a:ext cx="762000" cy="276999"/>
            </a:xfrm>
            <a:prstGeom prst="rect">
              <a:avLst/>
            </a:prstGeom>
            <a:noFill/>
          </p:spPr>
          <p:txBody>
            <a:bodyPr wrap="square" rtlCol="0">
              <a:spAutoFit/>
            </a:bodyPr>
            <a:lstStyle/>
            <a:p>
              <a:r>
                <a:rPr lang="en-US" sz="1200" i="1" dirty="0">
                  <a:latin typeface="Times New Roman" pitchFamily="18" charset="0"/>
                  <a:cs typeface="Times New Roman" pitchFamily="18" charset="0"/>
                </a:rPr>
                <a:t>d(t), </a:t>
              </a:r>
              <a:r>
                <a:rPr lang="en-US" sz="1200" dirty="0" err="1">
                  <a:latin typeface="Times New Roman" pitchFamily="18" charset="0"/>
                  <a:cs typeface="Times New Roman" pitchFamily="18" charset="0"/>
                </a:rPr>
                <a:t>cfs</a:t>
              </a:r>
              <a:endParaRPr lang="en-US" sz="1200" baseline="30000" dirty="0">
                <a:latin typeface="Times New Roman" pitchFamily="18" charset="0"/>
                <a:cs typeface="Times New Roman" pitchFamily="18" charset="0"/>
              </a:endParaRPr>
            </a:p>
          </p:txBody>
        </p:sp>
      </p:grpSp>
      <p:sp>
        <p:nvSpPr>
          <p:cNvPr id="21" name="Rectangle 20"/>
          <p:cNvSpPr/>
          <p:nvPr/>
        </p:nvSpPr>
        <p:spPr>
          <a:xfrm>
            <a:off x="254726" y="3834245"/>
            <a:ext cx="636814" cy="216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
          <p:cNvPicPr>
            <a:picLocks noChangeAspect="1" noChangeArrowheads="1"/>
          </p:cNvPicPr>
          <p:nvPr/>
        </p:nvPicPr>
        <p:blipFill>
          <a:blip r:embed="rId4" cstate="print"/>
          <a:srcRect l="7143" t="5714" r="68572" b="14286"/>
          <a:stretch>
            <a:fillRect/>
          </a:stretch>
        </p:blipFill>
        <p:spPr bwMode="auto">
          <a:xfrm rot="16200000">
            <a:off x="3924300" y="2247900"/>
            <a:ext cx="1295400" cy="5638800"/>
          </a:xfrm>
          <a:prstGeom prst="rect">
            <a:avLst/>
          </a:prstGeom>
          <a:noFill/>
          <a:ln w="9525">
            <a:noFill/>
            <a:miter lim="800000"/>
            <a:headEnd/>
            <a:tailEnd/>
          </a:ln>
        </p:spPr>
      </p:pic>
      <p:sp>
        <p:nvSpPr>
          <p:cNvPr id="38" name="TextBox 37"/>
          <p:cNvSpPr txBox="1"/>
          <p:nvPr/>
        </p:nvSpPr>
        <p:spPr>
          <a:xfrm>
            <a:off x="533400" y="228600"/>
            <a:ext cx="6934200" cy="584775"/>
          </a:xfrm>
          <a:prstGeom prst="rect">
            <a:avLst/>
          </a:prstGeom>
          <a:noFill/>
        </p:spPr>
        <p:txBody>
          <a:bodyPr wrap="square" rtlCol="0">
            <a:spAutoFit/>
          </a:bodyPr>
          <a:lstStyle/>
          <a:p>
            <a:r>
              <a:rPr lang="en-US" sz="3200" dirty="0">
                <a:latin typeface="Times New Roman" pitchFamily="18" charset="0"/>
                <a:cs typeface="Times New Roman" pitchFamily="18" charset="0"/>
              </a:rPr>
              <a:t>Neuse River Hydrograph</a:t>
            </a:r>
          </a:p>
        </p:txBody>
      </p:sp>
      <p:sp>
        <p:nvSpPr>
          <p:cNvPr id="17" name="Oval 16"/>
          <p:cNvSpPr/>
          <p:nvPr/>
        </p:nvSpPr>
        <p:spPr>
          <a:xfrm>
            <a:off x="2286000" y="2667000"/>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847976" y="2590800"/>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2286000" y="2204721"/>
            <a:ext cx="609600" cy="386079"/>
          </a:xfrm>
          <a:custGeom>
            <a:avLst/>
            <a:gdLst>
              <a:gd name="connsiteX0" fmla="*/ 0 w 295275"/>
              <a:gd name="connsiteY0" fmla="*/ 58737 h 125412"/>
              <a:gd name="connsiteX1" fmla="*/ 147638 w 295275"/>
              <a:gd name="connsiteY1" fmla="*/ 11112 h 125412"/>
              <a:gd name="connsiteX2" fmla="*/ 295275 w 295275"/>
              <a:gd name="connsiteY2" fmla="*/ 125412 h 125412"/>
              <a:gd name="connsiteX0" fmla="*/ 0 w 295275"/>
              <a:gd name="connsiteY0" fmla="*/ 166320 h 232995"/>
              <a:gd name="connsiteX1" fmla="*/ 147638 w 295275"/>
              <a:gd name="connsiteY1" fmla="*/ 11112 h 232995"/>
              <a:gd name="connsiteX2" fmla="*/ 295275 w 295275"/>
              <a:gd name="connsiteY2" fmla="*/ 232995 h 232995"/>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Lst>
            <a:ahLst/>
            <a:cxnLst>
              <a:cxn ang="0">
                <a:pos x="connsiteX0" y="connsiteY0"/>
              </a:cxn>
              <a:cxn ang="0">
                <a:pos x="connsiteX1" y="connsiteY1"/>
              </a:cxn>
              <a:cxn ang="0">
                <a:pos x="connsiteX2" y="connsiteY2"/>
              </a:cxn>
            </a:cxnLst>
            <a:rect l="l" t="t" r="r" b="b"/>
            <a:pathLst>
              <a:path w="295275" h="244394">
                <a:moveTo>
                  <a:pt x="0" y="244394"/>
                </a:moveTo>
                <a:cubicBezTo>
                  <a:pt x="9998" y="157745"/>
                  <a:pt x="98426" y="6432"/>
                  <a:pt x="147638" y="3216"/>
                </a:cubicBezTo>
                <a:cubicBezTo>
                  <a:pt x="196850" y="0"/>
                  <a:pt x="285278" y="131299"/>
                  <a:pt x="295275" y="225099"/>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Oval 32"/>
          <p:cNvSpPr/>
          <p:nvPr/>
        </p:nvSpPr>
        <p:spPr>
          <a:xfrm>
            <a:off x="6148387" y="2938462"/>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6615112" y="2909887"/>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6172199" y="2428878"/>
            <a:ext cx="533401" cy="390522"/>
          </a:xfrm>
          <a:custGeom>
            <a:avLst/>
            <a:gdLst>
              <a:gd name="connsiteX0" fmla="*/ 0 w 295275"/>
              <a:gd name="connsiteY0" fmla="*/ 58737 h 125412"/>
              <a:gd name="connsiteX1" fmla="*/ 147638 w 295275"/>
              <a:gd name="connsiteY1" fmla="*/ 11112 h 125412"/>
              <a:gd name="connsiteX2" fmla="*/ 295275 w 295275"/>
              <a:gd name="connsiteY2" fmla="*/ 125412 h 125412"/>
              <a:gd name="connsiteX0" fmla="*/ 0 w 295275"/>
              <a:gd name="connsiteY0" fmla="*/ 166320 h 232995"/>
              <a:gd name="connsiteX1" fmla="*/ 147638 w 295275"/>
              <a:gd name="connsiteY1" fmla="*/ 11112 h 232995"/>
              <a:gd name="connsiteX2" fmla="*/ 295275 w 295275"/>
              <a:gd name="connsiteY2" fmla="*/ 232995 h 232995"/>
              <a:gd name="connsiteX0" fmla="*/ 0 w 295275"/>
              <a:gd name="connsiteY0" fmla="*/ 244394 h 244394"/>
              <a:gd name="connsiteX1" fmla="*/ 147638 w 295275"/>
              <a:gd name="connsiteY1" fmla="*/ 3216 h 244394"/>
              <a:gd name="connsiteX2" fmla="*/ 295275 w 295275"/>
              <a:gd name="connsiteY2" fmla="*/ 225099 h 244394"/>
              <a:gd name="connsiteX0" fmla="*/ 0 w 295275"/>
              <a:gd name="connsiteY0" fmla="*/ 244394 h 244394"/>
              <a:gd name="connsiteX1" fmla="*/ 147638 w 295275"/>
              <a:gd name="connsiteY1" fmla="*/ 3216 h 244394"/>
              <a:gd name="connsiteX2" fmla="*/ 295275 w 295275"/>
              <a:gd name="connsiteY2" fmla="*/ 225099 h 244394"/>
              <a:gd name="connsiteX0" fmla="*/ 0 w 269900"/>
              <a:gd name="connsiteY0" fmla="*/ 242183 h 248212"/>
              <a:gd name="connsiteX1" fmla="*/ 147638 w 269900"/>
              <a:gd name="connsiteY1" fmla="*/ 1005 h 248212"/>
              <a:gd name="connsiteX2" fmla="*/ 269900 w 269900"/>
              <a:gd name="connsiteY2" fmla="*/ 248212 h 248212"/>
              <a:gd name="connsiteX0" fmla="*/ 0 w 269900"/>
              <a:gd name="connsiteY0" fmla="*/ 242183 h 248212"/>
              <a:gd name="connsiteX1" fmla="*/ 147638 w 269900"/>
              <a:gd name="connsiteY1" fmla="*/ 1005 h 248212"/>
              <a:gd name="connsiteX2" fmla="*/ 269900 w 269900"/>
              <a:gd name="connsiteY2" fmla="*/ 248212 h 248212"/>
              <a:gd name="connsiteX0" fmla="*/ 0 w 258366"/>
              <a:gd name="connsiteY0" fmla="*/ 247207 h 247207"/>
              <a:gd name="connsiteX1" fmla="*/ 136104 w 258366"/>
              <a:gd name="connsiteY1" fmla="*/ 0 h 247207"/>
              <a:gd name="connsiteX2" fmla="*/ 258366 w 258366"/>
              <a:gd name="connsiteY2" fmla="*/ 247207 h 247207"/>
            </a:gdLst>
            <a:ahLst/>
            <a:cxnLst>
              <a:cxn ang="0">
                <a:pos x="connsiteX0" y="connsiteY0"/>
              </a:cxn>
              <a:cxn ang="0">
                <a:pos x="connsiteX1" y="connsiteY1"/>
              </a:cxn>
              <a:cxn ang="0">
                <a:pos x="connsiteX2" y="connsiteY2"/>
              </a:cxn>
            </a:cxnLst>
            <a:rect l="l" t="t" r="r" b="b"/>
            <a:pathLst>
              <a:path w="258366" h="247207">
                <a:moveTo>
                  <a:pt x="0" y="247207"/>
                </a:moveTo>
                <a:cubicBezTo>
                  <a:pt x="5383" y="181661"/>
                  <a:pt x="93043" y="0"/>
                  <a:pt x="136104" y="0"/>
                </a:cubicBezTo>
                <a:cubicBezTo>
                  <a:pt x="179165" y="0"/>
                  <a:pt x="255290" y="195613"/>
                  <a:pt x="258366" y="247207"/>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52400" y="1371600"/>
            <a:ext cx="8763000" cy="4038600"/>
            <a:chOff x="838200" y="1460267"/>
            <a:chExt cx="7086600" cy="2916765"/>
          </a:xfrm>
        </p:grpSpPr>
        <p:pic>
          <p:nvPicPr>
            <p:cNvPr id="4" name="Picture 3"/>
            <p:cNvPicPr>
              <a:picLocks noChangeAspect="1" noChangeArrowheads="1"/>
            </p:cNvPicPr>
            <p:nvPr/>
          </p:nvPicPr>
          <p:blipFill>
            <a:blip r:embed="rId3" cstate="print"/>
            <a:srcRect l="7339" r="7339"/>
            <a:stretch>
              <a:fillRect/>
            </a:stretch>
          </p:blipFill>
          <p:spPr bwMode="auto">
            <a:xfrm>
              <a:off x="838200" y="2065633"/>
              <a:ext cx="7086600" cy="2311399"/>
            </a:xfrm>
            <a:prstGeom prst="rect">
              <a:avLst/>
            </a:prstGeom>
            <a:noFill/>
            <a:ln w="9525">
              <a:noFill/>
              <a:miter lim="800000"/>
              <a:headEnd/>
              <a:tailEnd/>
            </a:ln>
            <a:effectLst/>
          </p:spPr>
        </p:pic>
        <p:sp>
          <p:nvSpPr>
            <p:cNvPr id="5" name="TextBox 4"/>
            <p:cNvSpPr txBox="1"/>
            <p:nvPr/>
          </p:nvSpPr>
          <p:spPr>
            <a:xfrm>
              <a:off x="1702242" y="1460267"/>
              <a:ext cx="914400" cy="377881"/>
            </a:xfrm>
            <a:prstGeom prst="rect">
              <a:avLst/>
            </a:prstGeom>
            <a:noFill/>
          </p:spPr>
          <p:txBody>
            <a:bodyPr wrap="square" rtlCol="0">
              <a:spAutoFit/>
            </a:bodyPr>
            <a:lstStyle/>
            <a:p>
              <a:r>
                <a:rPr lang="en-US" sz="2800" dirty="0">
                  <a:latin typeface="Times New Roman" pitchFamily="18" charset="0"/>
                  <a:cs typeface="Times New Roman" pitchFamily="18" charset="0"/>
                </a:rPr>
                <a:t>1 day</a:t>
              </a:r>
            </a:p>
          </p:txBody>
        </p:sp>
        <p:sp>
          <p:nvSpPr>
            <p:cNvPr id="6" name="TextBox 5"/>
            <p:cNvSpPr txBox="1"/>
            <p:nvPr/>
          </p:nvSpPr>
          <p:spPr>
            <a:xfrm>
              <a:off x="4064442" y="1460267"/>
              <a:ext cx="1066800" cy="377881"/>
            </a:xfrm>
            <a:prstGeom prst="rect">
              <a:avLst/>
            </a:prstGeom>
            <a:noFill/>
          </p:spPr>
          <p:txBody>
            <a:bodyPr wrap="square" rtlCol="0">
              <a:spAutoFit/>
            </a:bodyPr>
            <a:lstStyle/>
            <a:p>
              <a:r>
                <a:rPr lang="en-US" sz="2800" dirty="0">
                  <a:latin typeface="Times New Roman" pitchFamily="18" charset="0"/>
                  <a:cs typeface="Times New Roman" pitchFamily="18" charset="0"/>
                </a:rPr>
                <a:t>3 days</a:t>
              </a:r>
            </a:p>
          </p:txBody>
        </p:sp>
        <p:sp>
          <p:nvSpPr>
            <p:cNvPr id="7" name="TextBox 6"/>
            <p:cNvSpPr txBox="1"/>
            <p:nvPr/>
          </p:nvSpPr>
          <p:spPr>
            <a:xfrm>
              <a:off x="6350442" y="1460267"/>
              <a:ext cx="1143000" cy="377881"/>
            </a:xfrm>
            <a:prstGeom prst="rect">
              <a:avLst/>
            </a:prstGeom>
            <a:noFill/>
          </p:spPr>
          <p:txBody>
            <a:bodyPr wrap="square" rtlCol="0">
              <a:spAutoFit/>
            </a:bodyPr>
            <a:lstStyle/>
            <a:p>
              <a:r>
                <a:rPr lang="en-US" sz="2800" dirty="0">
                  <a:latin typeface="Times New Roman" pitchFamily="18" charset="0"/>
                  <a:cs typeface="Times New Roman" pitchFamily="18" charset="0"/>
                </a:rPr>
                <a:t>30 days</a:t>
              </a:r>
            </a:p>
          </p:txBody>
        </p:sp>
        <p:sp>
          <p:nvSpPr>
            <p:cNvPr id="9" name="Rectangle 8"/>
            <p:cNvSpPr/>
            <p:nvPr/>
          </p:nvSpPr>
          <p:spPr>
            <a:xfrm>
              <a:off x="1219200" y="2067213"/>
              <a:ext cx="76200" cy="76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l="7339" r="7339" b="50000"/>
          <a:stretch>
            <a:fillRect/>
          </a:stretch>
        </p:blipFill>
        <p:spPr bwMode="auto">
          <a:xfrm>
            <a:off x="-14068" y="2819400"/>
            <a:ext cx="9158068" cy="1600200"/>
          </a:xfrm>
          <a:prstGeom prst="rect">
            <a:avLst/>
          </a:prstGeom>
          <a:noFill/>
          <a:ln w="9525">
            <a:noFill/>
            <a:miter lim="800000"/>
            <a:headEnd/>
            <a:tailEnd/>
          </a:ln>
          <a:effectLst/>
        </p:spPr>
      </p:pic>
      <p:sp>
        <p:nvSpPr>
          <p:cNvPr id="6" name="TextBox 5"/>
          <p:cNvSpPr txBox="1"/>
          <p:nvPr/>
        </p:nvSpPr>
        <p:spPr>
          <a:xfrm>
            <a:off x="2590800" y="609600"/>
            <a:ext cx="3962400" cy="523220"/>
          </a:xfrm>
          <a:prstGeom prst="rect">
            <a:avLst/>
          </a:prstGeom>
          <a:noFill/>
        </p:spPr>
        <p:txBody>
          <a:bodyPr wrap="square" rtlCol="0">
            <a:spAutoFit/>
          </a:bodyPr>
          <a:lstStyle/>
          <a:p>
            <a:r>
              <a:rPr lang="en-US" sz="2800" dirty="0">
                <a:latin typeface="Times New Roman" pitchFamily="18" charset="0"/>
                <a:cs typeface="Times New Roman" pitchFamily="18" charset="0"/>
              </a:rPr>
              <a:t>Autocorrelation Function</a:t>
            </a:r>
          </a:p>
        </p:txBody>
      </p:sp>
      <p:sp>
        <p:nvSpPr>
          <p:cNvPr id="4" name="Oval 3"/>
          <p:cNvSpPr/>
          <p:nvPr/>
        </p:nvSpPr>
        <p:spPr>
          <a:xfrm>
            <a:off x="8782051" y="3690938"/>
            <a:ext cx="138112" cy="13811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238751" y="3319463"/>
            <a:ext cx="138112" cy="13811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824413" y="3205163"/>
            <a:ext cx="138112" cy="13811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rot="16200000" flipH="1">
            <a:off x="4007644" y="4193381"/>
            <a:ext cx="1771650" cy="142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4448175" y="4219574"/>
            <a:ext cx="1700213" cy="476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8146257" y="4369594"/>
            <a:ext cx="1400175" cy="47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181600" y="5105400"/>
            <a:ext cx="3810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3</a:t>
            </a:r>
          </a:p>
        </p:txBody>
      </p:sp>
      <p:sp>
        <p:nvSpPr>
          <p:cNvPr id="18" name="TextBox 17"/>
          <p:cNvSpPr txBox="1"/>
          <p:nvPr/>
        </p:nvSpPr>
        <p:spPr>
          <a:xfrm>
            <a:off x="4724400" y="5105400"/>
            <a:ext cx="3810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1</a:t>
            </a:r>
          </a:p>
        </p:txBody>
      </p:sp>
      <p:sp>
        <p:nvSpPr>
          <p:cNvPr id="19" name="TextBox 18"/>
          <p:cNvSpPr txBox="1"/>
          <p:nvPr/>
        </p:nvSpPr>
        <p:spPr>
          <a:xfrm>
            <a:off x="8534400" y="5105400"/>
            <a:ext cx="609600" cy="523220"/>
          </a:xfrm>
          <a:prstGeom prst="rect">
            <a:avLst/>
          </a:prstGeom>
          <a:noFill/>
          <a:ln>
            <a:noFill/>
          </a:ln>
        </p:spPr>
        <p:txBody>
          <a:bodyPr wrap="square" rtlCol="0">
            <a:spAutoFit/>
          </a:bodyPr>
          <a:lstStyle/>
          <a:p>
            <a:r>
              <a:rPr lang="en-US" sz="2800" dirty="0">
                <a:solidFill>
                  <a:srgbClr val="FF0000"/>
                </a:solidFill>
                <a:latin typeface="Times New Roman" pitchFamily="18" charset="0"/>
                <a:cs typeface="Times New Roman" pitchFamily="18" charset="0"/>
              </a:rPr>
              <a:t>30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3" cstate="print"/>
          <a:srcRect l="33639" t="48912" r="41993" b="32585"/>
          <a:stretch>
            <a:fillRect/>
          </a:stretch>
        </p:blipFill>
        <p:spPr bwMode="auto">
          <a:xfrm>
            <a:off x="1905000" y="1828800"/>
            <a:ext cx="5852032" cy="2971800"/>
          </a:xfrm>
          <a:prstGeom prst="rect">
            <a:avLst/>
          </a:prstGeom>
          <a:noFill/>
          <a:ln w="9525">
            <a:noFill/>
            <a:miter lim="800000"/>
            <a:headEnd/>
            <a:tailEnd/>
          </a:ln>
        </p:spPr>
      </p:pic>
      <p:sp>
        <p:nvSpPr>
          <p:cNvPr id="11" name="TextBox 10"/>
          <p:cNvSpPr txBox="1"/>
          <p:nvPr/>
        </p:nvSpPr>
        <p:spPr>
          <a:xfrm>
            <a:off x="457200" y="304800"/>
            <a:ext cx="8229600" cy="584775"/>
          </a:xfrm>
          <a:prstGeom prst="rect">
            <a:avLst/>
          </a:prstGeom>
          <a:noFill/>
        </p:spPr>
        <p:txBody>
          <a:bodyPr wrap="square" rtlCol="0">
            <a:spAutoFit/>
          </a:bodyPr>
          <a:lstStyle/>
          <a:p>
            <a:pPr algn="ctr"/>
            <a:r>
              <a:rPr lang="en-US" sz="3200" dirty="0">
                <a:latin typeface="Times New Roman" pitchFamily="18" charset="0"/>
                <a:cs typeface="Times New Roman" pitchFamily="18" charset="0"/>
              </a:rPr>
              <a:t>formula for covariance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3" cstate="print"/>
          <a:srcRect l="33639" t="48912" r="41993" b="32585"/>
          <a:stretch>
            <a:fillRect/>
          </a:stretch>
        </p:blipFill>
        <p:spPr bwMode="auto">
          <a:xfrm>
            <a:off x="1905000" y="1828800"/>
            <a:ext cx="5852032" cy="2971800"/>
          </a:xfrm>
          <a:prstGeom prst="rect">
            <a:avLst/>
          </a:prstGeom>
          <a:noFill/>
          <a:ln w="9525">
            <a:noFill/>
            <a:miter lim="800000"/>
            <a:headEnd/>
            <a:tailEnd/>
          </a:ln>
        </p:spPr>
      </p:pic>
      <p:sp>
        <p:nvSpPr>
          <p:cNvPr id="11" name="TextBox 10"/>
          <p:cNvSpPr txBox="1"/>
          <p:nvPr/>
        </p:nvSpPr>
        <p:spPr>
          <a:xfrm>
            <a:off x="457200" y="304800"/>
            <a:ext cx="8229600" cy="707886"/>
          </a:xfrm>
          <a:prstGeom prst="rect">
            <a:avLst/>
          </a:prstGeom>
          <a:noFill/>
        </p:spPr>
        <p:txBody>
          <a:bodyPr wrap="square" rtlCol="0">
            <a:spAutoFit/>
          </a:bodyPr>
          <a:lstStyle/>
          <a:p>
            <a:pPr algn="ctr"/>
            <a:r>
              <a:rPr lang="en-US" sz="4000" dirty="0">
                <a:latin typeface="Times New Roman" pitchFamily="18" charset="0"/>
                <a:cs typeface="Times New Roman" pitchFamily="18" charset="0"/>
              </a:rPr>
              <a:t>formula for autocorrelation</a:t>
            </a:r>
          </a:p>
        </p:txBody>
      </p:sp>
      <p:sp>
        <p:nvSpPr>
          <p:cNvPr id="13" name="TextBox 12"/>
          <p:cNvSpPr txBox="1"/>
          <p:nvPr/>
        </p:nvSpPr>
        <p:spPr>
          <a:xfrm>
            <a:off x="4495800" y="5257800"/>
            <a:ext cx="3048000" cy="1077218"/>
          </a:xfrm>
          <a:prstGeom prst="rect">
            <a:avLst/>
          </a:prstGeom>
          <a:noFill/>
        </p:spPr>
        <p:txBody>
          <a:bodyPr wrap="square" rtlCol="0">
            <a:spAutoFit/>
          </a:bodyPr>
          <a:lstStyle/>
          <a:p>
            <a:pPr algn="ctr"/>
            <a:r>
              <a:rPr lang="en-US" sz="3200" dirty="0">
                <a:solidFill>
                  <a:srgbClr val="FF0000"/>
                </a:solidFill>
                <a:latin typeface="Times New Roman" pitchFamily="18" charset="0"/>
                <a:cs typeface="Times New Roman" pitchFamily="18" charset="0"/>
              </a:rPr>
              <a:t>autocorrelation</a:t>
            </a:r>
          </a:p>
          <a:p>
            <a:pPr algn="ctr"/>
            <a:r>
              <a:rPr lang="en-US" sz="3200" dirty="0">
                <a:solidFill>
                  <a:srgbClr val="FF0000"/>
                </a:solidFill>
                <a:latin typeface="Times New Roman" pitchFamily="18" charset="0"/>
                <a:cs typeface="Times New Roman" pitchFamily="18" charset="0"/>
              </a:rPr>
              <a:t>at lag </a:t>
            </a:r>
            <a:r>
              <a:rPr lang="en-US" sz="3200" dirty="0">
                <a:solidFill>
                  <a:srgbClr val="FF0000"/>
                </a:solidFill>
                <a:latin typeface="Cambria Math" pitchFamily="18" charset="0"/>
                <a:ea typeface="Cambria Math" pitchFamily="18" charset="0"/>
                <a:cs typeface="Times New Roman" pitchFamily="18" charset="0"/>
              </a:rPr>
              <a:t>(k-1)</a:t>
            </a:r>
            <a:r>
              <a:rPr lang="el-GR" sz="3200" dirty="0">
                <a:solidFill>
                  <a:srgbClr val="FF0000"/>
                </a:solidFill>
                <a:latin typeface="Cambria Math" pitchFamily="18" charset="0"/>
                <a:ea typeface="Cambria Math" pitchFamily="18" charset="0"/>
                <a:cs typeface="Times New Roman" pitchFamily="18" charset="0"/>
              </a:rPr>
              <a:t>Δ</a:t>
            </a:r>
            <a:r>
              <a:rPr lang="en-US" sz="3200" dirty="0">
                <a:solidFill>
                  <a:srgbClr val="FF0000"/>
                </a:solidFill>
                <a:latin typeface="Cambria Math" pitchFamily="18" charset="0"/>
                <a:ea typeface="Cambria Math" pitchFamily="18" charset="0"/>
                <a:cs typeface="Times New Roman" pitchFamily="18" charset="0"/>
              </a:rPr>
              <a:t>t</a:t>
            </a:r>
            <a:r>
              <a:rPr lang="en-US" sz="3200" dirty="0">
                <a:solidFill>
                  <a:srgbClr val="FF0000"/>
                </a:solidFill>
                <a:latin typeface="Times New Roman" pitchFamily="18" charset="0"/>
                <a:cs typeface="Times New Roman" pitchFamily="18" charset="0"/>
              </a:rPr>
              <a:t> </a:t>
            </a:r>
          </a:p>
        </p:txBody>
      </p:sp>
      <p:sp>
        <p:nvSpPr>
          <p:cNvPr id="14" name="Freeform 13"/>
          <p:cNvSpPr/>
          <p:nvPr/>
        </p:nvSpPr>
        <p:spPr>
          <a:xfrm>
            <a:off x="2590800" y="3733800"/>
            <a:ext cx="1752600" cy="1981200"/>
          </a:xfrm>
          <a:custGeom>
            <a:avLst/>
            <a:gdLst>
              <a:gd name="connsiteX0" fmla="*/ 714375 w 714375"/>
              <a:gd name="connsiteY0" fmla="*/ 300038 h 300038"/>
              <a:gd name="connsiteX1" fmla="*/ 242888 w 714375"/>
              <a:gd name="connsiteY1" fmla="*/ 242888 h 300038"/>
              <a:gd name="connsiteX2" fmla="*/ 0 w 714375"/>
              <a:gd name="connsiteY2" fmla="*/ 0 h 300038"/>
            </a:gdLst>
            <a:ahLst/>
            <a:cxnLst>
              <a:cxn ang="0">
                <a:pos x="connsiteX0" y="connsiteY0"/>
              </a:cxn>
              <a:cxn ang="0">
                <a:pos x="connsiteX1" y="connsiteY1"/>
              </a:cxn>
              <a:cxn ang="0">
                <a:pos x="connsiteX2" y="connsiteY2"/>
              </a:cxn>
            </a:cxnLst>
            <a:rect l="l" t="t" r="r" b="b"/>
            <a:pathLst>
              <a:path w="714375" h="300038">
                <a:moveTo>
                  <a:pt x="714375" y="300038"/>
                </a:moveTo>
                <a:cubicBezTo>
                  <a:pt x="538162" y="296466"/>
                  <a:pt x="361950" y="292894"/>
                  <a:pt x="242888" y="242888"/>
                </a:cubicBezTo>
                <a:cubicBezTo>
                  <a:pt x="123826" y="192882"/>
                  <a:pt x="61913" y="96441"/>
                  <a:pt x="0" y="0"/>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autocorrelation similar to convolution</a:t>
            </a:r>
          </a:p>
        </p:txBody>
      </p:sp>
      <p:pic>
        <p:nvPicPr>
          <p:cNvPr id="7170" name="Picture 2"/>
          <p:cNvPicPr>
            <a:picLocks noGrp="1" noChangeAspect="1" noChangeArrowheads="1"/>
          </p:cNvPicPr>
          <p:nvPr>
            <p:ph idx="1"/>
          </p:nvPr>
        </p:nvPicPr>
        <p:blipFill>
          <a:blip r:embed="rId3" cstate="print"/>
          <a:srcRect l="7318" t="30305" r="16547" b="30972"/>
          <a:stretch>
            <a:fillRect/>
          </a:stretch>
        </p:blipFill>
        <p:spPr bwMode="auto">
          <a:xfrm>
            <a:off x="228600" y="2209800"/>
            <a:ext cx="8746435" cy="3048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itchFamily="18" charset="0"/>
                <a:cs typeface="Times New Roman" pitchFamily="18" charset="0"/>
              </a:rPr>
              <a:t>autocorrelation similar to convolution</a:t>
            </a:r>
          </a:p>
        </p:txBody>
      </p:sp>
      <p:pic>
        <p:nvPicPr>
          <p:cNvPr id="7170" name="Picture 2"/>
          <p:cNvPicPr>
            <a:picLocks noGrp="1" noChangeAspect="1" noChangeArrowheads="1"/>
          </p:cNvPicPr>
          <p:nvPr>
            <p:ph idx="1"/>
          </p:nvPr>
        </p:nvPicPr>
        <p:blipFill>
          <a:blip r:embed="rId3" cstate="print"/>
          <a:srcRect l="7318" t="30305" r="16547" b="30972"/>
          <a:stretch>
            <a:fillRect/>
          </a:stretch>
        </p:blipFill>
        <p:spPr bwMode="auto">
          <a:xfrm>
            <a:off x="228600" y="2438400"/>
            <a:ext cx="8746435" cy="3048000"/>
          </a:xfrm>
          <a:prstGeom prst="rect">
            <a:avLst/>
          </a:prstGeom>
          <a:noFill/>
          <a:ln w="9525">
            <a:noFill/>
            <a:miter lim="800000"/>
            <a:headEnd/>
            <a:tailEnd/>
          </a:ln>
        </p:spPr>
      </p:pic>
      <p:cxnSp>
        <p:nvCxnSpPr>
          <p:cNvPr id="5" name="Straight Arrow Connector 4"/>
          <p:cNvCxnSpPr/>
          <p:nvPr/>
        </p:nvCxnSpPr>
        <p:spPr>
          <a:xfrm rot="16200000" flipV="1">
            <a:off x="2943845" y="4709491"/>
            <a:ext cx="304800" cy="29818"/>
          </a:xfrm>
          <a:prstGeom prst="straightConnector1">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6200000" flipV="1">
            <a:off x="2681909" y="3795091"/>
            <a:ext cx="304800" cy="29818"/>
          </a:xfrm>
          <a:prstGeom prst="straightConnector1">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6200000" flipV="1">
            <a:off x="6949109" y="3795091"/>
            <a:ext cx="304800" cy="29818"/>
          </a:xfrm>
          <a:prstGeom prst="straightConnector1">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6200000" flipV="1">
            <a:off x="7711109" y="4709491"/>
            <a:ext cx="304800" cy="29818"/>
          </a:xfrm>
          <a:prstGeom prst="straightConnector1">
            <a:avLst/>
          </a:prstGeom>
          <a:ln w="190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876800" y="5943600"/>
            <a:ext cx="40386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note difference in sign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504"/>
            <a:ext cx="8229600" cy="1820010"/>
          </a:xfrm>
        </p:spPr>
        <p:txBody>
          <a:bodyPr>
            <a:normAutofit fontScale="90000"/>
          </a:bodyPr>
          <a:lstStyle/>
          <a:p>
            <a:r>
              <a:rPr lang="en-US" dirty="0">
                <a:latin typeface="Times New Roman" pitchFamily="18" charset="0"/>
                <a:cs typeface="Times New Roman" pitchFamily="18" charset="0"/>
              </a:rPr>
              <a:t>autocorrelation</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MATLAB</a:t>
            </a:r>
          </a:p>
        </p:txBody>
      </p:sp>
      <p:sp>
        <p:nvSpPr>
          <p:cNvPr id="5" name="TextBox 4">
            <a:extLst>
              <a:ext uri="{FF2B5EF4-FFF2-40B4-BE49-F238E27FC236}">
                <a16:creationId xmlns:a16="http://schemas.microsoft.com/office/drawing/2014/main" id="{17333641-1F14-4C36-AFAC-3E00C4A9F036}"/>
              </a:ext>
            </a:extLst>
          </p:cNvPr>
          <p:cNvSpPr txBox="1"/>
          <p:nvPr/>
        </p:nvSpPr>
        <p:spPr>
          <a:xfrm>
            <a:off x="170688" y="3886200"/>
            <a:ext cx="8991600" cy="1200329"/>
          </a:xfrm>
          <a:prstGeom prst="rect">
            <a:avLst/>
          </a:prstGeom>
          <a:noFill/>
        </p:spPr>
        <p:txBody>
          <a:bodyPr wrap="square">
            <a:spAutoFit/>
          </a:bodyPr>
          <a:lstStyle/>
          <a:p>
            <a:r>
              <a:rPr lang="en-US" sz="2400" dirty="0">
                <a:latin typeface="Courier New" panose="02070309020205020404" pitchFamily="49" charset="0"/>
                <a:cs typeface="Courier New" panose="02070309020205020404" pitchFamily="49" charset="0"/>
              </a:rPr>
              <a:t>a = </a:t>
            </a:r>
            <a:r>
              <a:rPr lang="en-US" sz="2400" dirty="0" err="1">
                <a:latin typeface="Courier New" panose="02070309020205020404" pitchFamily="49" charset="0"/>
                <a:cs typeface="Courier New" panose="02070309020205020404" pitchFamily="49" charset="0"/>
              </a:rPr>
              <a:t>eda_cvec</a:t>
            </a:r>
            <a:r>
              <a:rPr lang="en-US" sz="2400" dirty="0">
                <a:latin typeface="Courier New" panose="02070309020205020404" pitchFamily="49" charset="0"/>
                <a:cs typeface="Courier New" panose="02070309020205020404" pitchFamily="49" charset="0"/>
              </a:rPr>
              <a:t>(</a:t>
            </a:r>
          </a:p>
          <a:p>
            <a:r>
              <a:rPr lang="en-US" sz="2400" dirty="0" err="1">
                <a:latin typeface="Courier New" panose="02070309020205020404" pitchFamily="49" charset="0"/>
                <a:cs typeface="Courier New" panose="02070309020205020404" pitchFamily="49" charset="0"/>
              </a:rPr>
              <a:t>np.correlate</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d.ravel</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d.ravel</a:t>
            </a:r>
            <a:r>
              <a:rPr lang="en-US" sz="2400" dirty="0">
                <a:latin typeface="Courier New" panose="02070309020205020404" pitchFamily="49" charset="0"/>
                <a:cs typeface="Courier New" panose="02070309020205020404" pitchFamily="49" charset="0"/>
              </a:rPr>
              <a:t>(),mode='full’)</a:t>
            </a:r>
          </a:p>
          <a:p>
            <a:r>
              <a:rPr lang="en-US" sz="2400" dirty="0">
                <a:latin typeface="Courier New" panose="02070309020205020404" pitchFamily="49" charset="0"/>
                <a:cs typeface="Courier New" panose="02070309020205020404" pitchFamily="49" charset="0"/>
              </a:rPr>
              <a:t>    );</a:t>
            </a:r>
          </a:p>
        </p:txBody>
      </p:sp>
      <p:sp>
        <p:nvSpPr>
          <p:cNvPr id="6" name="TextBox 5">
            <a:extLst>
              <a:ext uri="{FF2B5EF4-FFF2-40B4-BE49-F238E27FC236}">
                <a16:creationId xmlns:a16="http://schemas.microsoft.com/office/drawing/2014/main" id="{2F10C233-9EC7-4087-86A9-20B89A9C4607}"/>
              </a:ext>
            </a:extLst>
          </p:cNvPr>
          <p:cNvSpPr txBox="1"/>
          <p:nvPr/>
        </p:nvSpPr>
        <p:spPr>
          <a:xfrm>
            <a:off x="152400" y="2070514"/>
            <a:ext cx="8991600" cy="461665"/>
          </a:xfrm>
          <a:prstGeom prst="rect">
            <a:avLst/>
          </a:prstGeom>
          <a:noFill/>
        </p:spPr>
        <p:txBody>
          <a:bodyPr wrap="square">
            <a:spAutoFit/>
          </a:bodyPr>
          <a:lstStyle/>
          <a:p>
            <a:r>
              <a:rPr lang="en-US" sz="2400" dirty="0">
                <a:latin typeface="Courier New" panose="02070309020205020404" pitchFamily="49" charset="0"/>
                <a:cs typeface="Courier New" panose="02070309020205020404" pitchFamily="49" charset="0"/>
              </a:rPr>
              <a:t>a = </a:t>
            </a:r>
            <a:r>
              <a:rPr lang="en-US" sz="2400" dirty="0" err="1">
                <a:latin typeface="Courier New" panose="02070309020205020404" pitchFamily="49" charset="0"/>
                <a:cs typeface="Courier New" panose="02070309020205020404" pitchFamily="49" charset="0"/>
              </a:rPr>
              <a:t>xcorr</a:t>
            </a:r>
            <a:r>
              <a:rPr lang="en-US" sz="2400" dirty="0">
                <a:latin typeface="Courier New" panose="02070309020205020404" pitchFamily="49" charset="0"/>
                <a:cs typeface="Courier New" panose="02070309020205020404" pitchFamily="49" charset="0"/>
              </a:rPr>
              <a:t>(d);</a:t>
            </a:r>
          </a:p>
        </p:txBody>
      </p:sp>
      <p:sp>
        <p:nvSpPr>
          <p:cNvPr id="10" name="Title 1">
            <a:extLst>
              <a:ext uri="{FF2B5EF4-FFF2-40B4-BE49-F238E27FC236}">
                <a16:creationId xmlns:a16="http://schemas.microsoft.com/office/drawing/2014/main" id="{37183BDB-BA91-447D-B3ED-3126BF6FBA70}"/>
              </a:ext>
            </a:extLst>
          </p:cNvPr>
          <p:cNvSpPr txBox="1">
            <a:spLocks/>
          </p:cNvSpPr>
          <p:nvPr/>
        </p:nvSpPr>
        <p:spPr>
          <a:xfrm>
            <a:off x="469392" y="2675498"/>
            <a:ext cx="8229600" cy="182001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latin typeface="Times New Roman" pitchFamily="18" charset="0"/>
                <a:cs typeface="Times New Roman" pitchFamily="18" charset="0"/>
              </a:rPr>
              <a:t>Python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44762"/>
          </a:xfrm>
        </p:spPr>
        <p:txBody>
          <a:bodyPr>
            <a:normAutofit fontScale="90000"/>
          </a:bodyPr>
          <a:lstStyle/>
          <a:p>
            <a:r>
              <a:rPr lang="en-US" dirty="0">
                <a:latin typeface="Times New Roman" pitchFamily="18" charset="0"/>
                <a:cs typeface="Times New Roman" pitchFamily="18" charset="0"/>
              </a:rPr>
              <a:t>Important Relation #1</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autocorrelation is the convolution of a time series with its time-reversed self</a:t>
            </a:r>
          </a:p>
        </p:txBody>
      </p:sp>
      <p:pic>
        <p:nvPicPr>
          <p:cNvPr id="4" name="Picture 2"/>
          <p:cNvPicPr>
            <a:picLocks noGrp="1" noChangeAspect="1" noChangeArrowheads="1"/>
          </p:cNvPicPr>
          <p:nvPr>
            <p:ph idx="1"/>
          </p:nvPr>
        </p:nvPicPr>
        <p:blipFill>
          <a:blip r:embed="rId3" cstate="print"/>
          <a:srcRect l="2246" t="30305" r="75296" b="52859"/>
          <a:stretch>
            <a:fillRect/>
          </a:stretch>
        </p:blipFill>
        <p:spPr bwMode="auto">
          <a:xfrm>
            <a:off x="1295400" y="4057650"/>
            <a:ext cx="3352768" cy="1676400"/>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l="78605" t="30305" r="3428" b="52859"/>
          <a:stretch>
            <a:fillRect/>
          </a:stretch>
        </p:blipFill>
        <p:spPr bwMode="auto">
          <a:xfrm>
            <a:off x="4648200" y="3981450"/>
            <a:ext cx="2895600" cy="18097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544762"/>
          </a:xfrm>
        </p:spPr>
        <p:txBody>
          <a:bodyPr>
            <a:normAutofit fontScale="90000"/>
          </a:bodyPr>
          <a:lstStyle/>
          <a:p>
            <a:r>
              <a:rPr lang="en-US" dirty="0">
                <a:latin typeface="Times New Roman" pitchFamily="18" charset="0"/>
                <a:cs typeface="Times New Roman" pitchFamily="18" charset="0"/>
              </a:rPr>
              <a:t>Important Relationship #2</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Fourier Transform of an autocorrelation</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is proportional to the</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Power Spectral Density of time series</a:t>
            </a:r>
          </a:p>
        </p:txBody>
      </p:sp>
      <p:pic>
        <p:nvPicPr>
          <p:cNvPr id="10243" name="Picture 3"/>
          <p:cNvPicPr>
            <a:picLocks noChangeAspect="1" noChangeArrowheads="1"/>
          </p:cNvPicPr>
          <p:nvPr/>
        </p:nvPicPr>
        <p:blipFill>
          <a:blip r:embed="rId3" cstate="print"/>
          <a:srcRect l="29618" t="59836" r="31074" b="27049"/>
          <a:stretch>
            <a:fillRect/>
          </a:stretch>
        </p:blipFill>
        <p:spPr bwMode="auto">
          <a:xfrm>
            <a:off x="1524000" y="3733800"/>
            <a:ext cx="6172200" cy="13716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FontTx/>
              <a:buNone/>
            </a:pPr>
            <a:r>
              <a:rPr lang="en-US" sz="1800" dirty="0">
                <a:latin typeface="Times New Roman" pitchFamily="18" charset="0"/>
                <a:cs typeface="Times New Roman" pitchFamily="18" charset="0"/>
              </a:rPr>
              <a:t>	</a:t>
            </a:r>
            <a:r>
              <a:rPr lang="en-US" sz="1600" dirty="0">
                <a:latin typeface="Times New Roman" pitchFamily="18" charset="0"/>
                <a:cs typeface="Times New Roman" pitchFamily="18" charset="0"/>
              </a:rPr>
              <a:t>Lecture 01		Intro; Using MTLAB or Python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02		Looking At Data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03		Probability and Measurement Error</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04		Multivariate Distributions</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05		Linear Models</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06		The Principle of Least Squares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07		Prior Information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08		Solving Generalized Least Squares Problems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09		Fourier Series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10		Complex Fourier Series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11		Lessons Learned from the Fourier Transform</a:t>
            </a:r>
          </a:p>
          <a:p>
            <a:pPr>
              <a:spcBef>
                <a:spcPts val="100"/>
              </a:spcBef>
              <a:buFontTx/>
              <a:buNone/>
            </a:pPr>
            <a:r>
              <a:rPr lang="en-US" sz="1600" dirty="0">
                <a:latin typeface="Times New Roman" pitchFamily="18" charset="0"/>
                <a:cs typeface="Times New Roman" pitchFamily="18" charset="0"/>
              </a:rPr>
              <a:t>	Lecture 12		Power Spectra</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13		Filter Theory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14		Applications of Filters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15		Factor Analysis and Cluster Analysis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16		Empirical Orthogonal functions and Clusters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17		Covariance and Autocorrelation</a:t>
            </a:r>
            <a:br>
              <a:rPr lang="en-US" sz="1600" dirty="0">
                <a:latin typeface="Times New Roman" pitchFamily="18" charset="0"/>
                <a:cs typeface="Times New Roman" pitchFamily="18" charset="0"/>
              </a:rPr>
            </a:br>
            <a:r>
              <a:rPr lang="en-US" sz="1600" b="1" dirty="0">
                <a:latin typeface="Times New Roman" pitchFamily="18" charset="0"/>
                <a:cs typeface="Times New Roman" pitchFamily="18" charset="0"/>
              </a:rPr>
              <a:t>Lecture 18		Cross-correlation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19		Smoothing, Correlation and Spectra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20		Coherence; Tapering and Spectral Analysis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21		Interpolation and Gaussian Process Regression</a:t>
            </a:r>
          </a:p>
          <a:p>
            <a:pPr>
              <a:spcBef>
                <a:spcPts val="100"/>
              </a:spcBef>
              <a:buFontTx/>
              <a:buNone/>
            </a:pP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Lecture 22		Linear Approximations and Non Linear Least Squares</a:t>
            </a:r>
          </a:p>
          <a:p>
            <a:pPr>
              <a:spcBef>
                <a:spcPts val="100"/>
              </a:spcBef>
              <a:buFontTx/>
              <a:buNone/>
            </a:pPr>
            <a:r>
              <a:rPr lang="en-US" sz="1600" dirty="0">
                <a:latin typeface="Times New Roman" pitchFamily="18" charset="0"/>
                <a:cs typeface="Times New Roman" pitchFamily="18" charset="0"/>
              </a:rPr>
              <a:t>	Lecture 23		Adaptable Approximations with Neural Networks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24 		Hypothesis testing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25 		Hypothesis Testing continued; F-Tests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26 		Confidence Limits of Spectra, Bootstraps</a:t>
            </a: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3048000"/>
          </a:xfrm>
        </p:spPr>
        <p:txBody>
          <a:bodyPr>
            <a:normAutofit/>
          </a:bodyPr>
          <a:lstStyle/>
          <a:p>
            <a:r>
              <a:rPr lang="en-US" dirty="0">
                <a:latin typeface="Times New Roman" pitchFamily="18" charset="0"/>
                <a:cs typeface="Times New Roman" pitchFamily="18" charset="0"/>
              </a:rPr>
              <a:t>End of Review</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3048000"/>
          </a:xfrm>
        </p:spPr>
        <p:txBody>
          <a:bodyPr>
            <a:normAutofit/>
          </a:bodyPr>
          <a:lstStyle/>
          <a:p>
            <a:r>
              <a:rPr lang="en-US" dirty="0">
                <a:latin typeface="Times New Roman" pitchFamily="18" charset="0"/>
                <a:cs typeface="Times New Roman" pitchFamily="18" charset="0"/>
              </a:rPr>
              <a:t>Part 1</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correlations between time-series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0"/>
          </a:xfrm>
        </p:spPr>
        <p:txBody>
          <a:bodyPr>
            <a:normAutofit/>
          </a:bodyPr>
          <a:lstStyle/>
          <a:p>
            <a:r>
              <a:rPr lang="en-US" dirty="0">
                <a:latin typeface="Times New Roman" pitchFamily="18" charset="0"/>
                <a:cs typeface="Times New Roman" pitchFamily="18" charset="0"/>
              </a:rPr>
              <a:t>scenario</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discharge correlated with rain</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but discharge is delayed behind rain</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because rain takes time to drain from the land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933451" y="1086505"/>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914400" y="4061919"/>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352800" y="5648980"/>
            <a:ext cx="1828800" cy="523220"/>
          </a:xfrm>
          <a:prstGeom prst="rect">
            <a:avLst/>
          </a:prstGeom>
          <a:noFill/>
        </p:spPr>
        <p:txBody>
          <a:bodyPr wrap="square" rtlCol="0">
            <a:spAutoFit/>
          </a:bodyPr>
          <a:lstStyle/>
          <a:p>
            <a:r>
              <a:rPr lang="en-US" sz="2800" dirty="0">
                <a:latin typeface="Times New Roman" pitchFamily="18" charset="0"/>
                <a:cs typeface="Times New Roman" pitchFamily="18" charset="0"/>
              </a:rPr>
              <a:t>time, days</a:t>
            </a:r>
          </a:p>
        </p:txBody>
      </p:sp>
      <p:sp>
        <p:nvSpPr>
          <p:cNvPr id="7" name="TextBox 6"/>
          <p:cNvSpPr txBox="1"/>
          <p:nvPr/>
        </p:nvSpPr>
        <p:spPr>
          <a:xfrm>
            <a:off x="3357560" y="2600980"/>
            <a:ext cx="1828800" cy="523220"/>
          </a:xfrm>
          <a:prstGeom prst="rect">
            <a:avLst/>
          </a:prstGeom>
          <a:noFill/>
        </p:spPr>
        <p:txBody>
          <a:bodyPr wrap="square" rtlCol="0">
            <a:spAutoFit/>
          </a:bodyPr>
          <a:lstStyle/>
          <a:p>
            <a:r>
              <a:rPr lang="en-US" sz="2800" dirty="0">
                <a:latin typeface="Times New Roman" pitchFamily="18" charset="0"/>
                <a:cs typeface="Times New Roman" pitchFamily="18" charset="0"/>
              </a:rPr>
              <a:t>time, days</a:t>
            </a:r>
          </a:p>
        </p:txBody>
      </p:sp>
      <p:sp>
        <p:nvSpPr>
          <p:cNvPr id="8" name="TextBox 7"/>
          <p:cNvSpPr txBox="1"/>
          <p:nvPr/>
        </p:nvSpPr>
        <p:spPr>
          <a:xfrm rot="16200000">
            <a:off x="-614689" y="1452890"/>
            <a:ext cx="2209799" cy="523220"/>
          </a:xfrm>
          <a:prstGeom prst="rect">
            <a:avLst/>
          </a:prstGeom>
          <a:noFill/>
        </p:spPr>
        <p:txBody>
          <a:bodyPr wrap="square" rtlCol="0">
            <a:spAutoFit/>
          </a:bodyPr>
          <a:lstStyle/>
          <a:p>
            <a:r>
              <a:rPr lang="en-US" sz="2800" dirty="0">
                <a:latin typeface="Times New Roman" pitchFamily="18" charset="0"/>
                <a:cs typeface="Times New Roman" pitchFamily="18" charset="0"/>
              </a:rPr>
              <a:t>rain, mm/day</a:t>
            </a:r>
          </a:p>
        </p:txBody>
      </p:sp>
      <p:sp>
        <p:nvSpPr>
          <p:cNvPr id="9" name="TextBox 8"/>
          <p:cNvSpPr txBox="1"/>
          <p:nvPr/>
        </p:nvSpPr>
        <p:spPr>
          <a:xfrm rot="16200000">
            <a:off x="-783594" y="4288796"/>
            <a:ext cx="2700011" cy="523220"/>
          </a:xfrm>
          <a:prstGeom prst="rect">
            <a:avLst/>
          </a:prstGeom>
          <a:noFill/>
        </p:spPr>
        <p:txBody>
          <a:bodyPr wrap="square" rtlCol="0">
            <a:spAutoFit/>
          </a:bodyPr>
          <a:lstStyle/>
          <a:p>
            <a:r>
              <a:rPr lang="en-US" sz="2800" dirty="0" err="1">
                <a:latin typeface="Times New Roman" pitchFamily="18" charset="0"/>
                <a:cs typeface="Times New Roman" pitchFamily="18" charset="0"/>
              </a:rPr>
              <a:t>dischagre</a:t>
            </a:r>
            <a:r>
              <a:rPr lang="en-US" sz="2800" dirty="0">
                <a:latin typeface="Times New Roman" pitchFamily="18" charset="0"/>
                <a:cs typeface="Times New Roman" pitchFamily="18" charset="0"/>
              </a:rPr>
              <a:t>, m</a:t>
            </a:r>
            <a:r>
              <a:rPr lang="en-US" sz="2800" baseline="30000" dirty="0">
                <a:latin typeface="Times New Roman" pitchFamily="18" charset="0"/>
                <a:cs typeface="Times New Roman" pitchFamily="18" charset="0"/>
              </a:rPr>
              <a:t>3</a:t>
            </a:r>
            <a:r>
              <a:rPr lang="en-US" sz="2800" dirty="0">
                <a:latin typeface="Times New Roman" pitchFamily="18" charset="0"/>
                <a:cs typeface="Times New Roman" pitchFamily="18" charset="0"/>
              </a:rPr>
              <a:t>/s</a:t>
            </a:r>
          </a:p>
        </p:txBody>
      </p:sp>
      <p:sp>
        <p:nvSpPr>
          <p:cNvPr id="10" name="Freeform 9"/>
          <p:cNvSpPr/>
          <p:nvPr/>
        </p:nvSpPr>
        <p:spPr>
          <a:xfrm>
            <a:off x="981075" y="791230"/>
            <a:ext cx="6715125" cy="1859756"/>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15125" h="1859756">
                <a:moveTo>
                  <a:pt x="33337" y="1762125"/>
                </a:moveTo>
                <a:cubicBezTo>
                  <a:pt x="119062" y="1859756"/>
                  <a:pt x="0" y="1785938"/>
                  <a:pt x="319087" y="1776413"/>
                </a:cubicBezTo>
                <a:cubicBezTo>
                  <a:pt x="519112" y="1276351"/>
                  <a:pt x="631031" y="746919"/>
                  <a:pt x="719137" y="676275"/>
                </a:cubicBezTo>
                <a:cubicBezTo>
                  <a:pt x="807243" y="605631"/>
                  <a:pt x="776288" y="1166814"/>
                  <a:pt x="847725" y="1352551"/>
                </a:cubicBezTo>
                <a:cubicBezTo>
                  <a:pt x="919162" y="1538288"/>
                  <a:pt x="862012" y="1560513"/>
                  <a:pt x="1147762" y="1790700"/>
                </a:cubicBezTo>
                <a:cubicBezTo>
                  <a:pt x="1552575" y="1782763"/>
                  <a:pt x="2790825" y="1802606"/>
                  <a:pt x="3190874" y="1790700"/>
                </a:cubicBezTo>
                <a:cubicBezTo>
                  <a:pt x="3595687" y="1688307"/>
                  <a:pt x="3559968" y="1769269"/>
                  <a:pt x="3690937" y="1604963"/>
                </a:cubicBezTo>
                <a:cubicBezTo>
                  <a:pt x="3821906" y="1440657"/>
                  <a:pt x="3902868" y="1069182"/>
                  <a:pt x="3976687" y="804863"/>
                </a:cubicBezTo>
                <a:cubicBezTo>
                  <a:pt x="4050506" y="540544"/>
                  <a:pt x="4083843" y="0"/>
                  <a:pt x="4133849" y="19050"/>
                </a:cubicBezTo>
                <a:cubicBezTo>
                  <a:pt x="4183855" y="38100"/>
                  <a:pt x="4241005" y="652463"/>
                  <a:pt x="4276724" y="919163"/>
                </a:cubicBezTo>
                <a:cubicBezTo>
                  <a:pt x="4312443" y="1185863"/>
                  <a:pt x="4252912" y="1473994"/>
                  <a:pt x="4348162" y="1619250"/>
                </a:cubicBezTo>
                <a:cubicBezTo>
                  <a:pt x="4562475" y="1707356"/>
                  <a:pt x="4617243" y="1762125"/>
                  <a:pt x="4848224" y="1790700"/>
                </a:cubicBezTo>
                <a:cubicBezTo>
                  <a:pt x="4983955" y="1826419"/>
                  <a:pt x="4967288" y="1809751"/>
                  <a:pt x="5114925" y="1809751"/>
                </a:cubicBezTo>
                <a:cubicBezTo>
                  <a:pt x="5457825" y="1762126"/>
                  <a:pt x="5318918" y="1777206"/>
                  <a:pt x="5734049" y="1790700"/>
                </a:cubicBezTo>
                <a:cubicBezTo>
                  <a:pt x="5911055" y="1708944"/>
                  <a:pt x="6065043" y="1345407"/>
                  <a:pt x="6176962" y="1319213"/>
                </a:cubicBezTo>
                <a:cubicBezTo>
                  <a:pt x="6288881" y="1293019"/>
                  <a:pt x="6267450" y="1552576"/>
                  <a:pt x="6405562" y="1633538"/>
                </a:cubicBezTo>
                <a:cubicBezTo>
                  <a:pt x="6700837" y="1690688"/>
                  <a:pt x="6484143" y="1764506"/>
                  <a:pt x="6715125" y="1809750"/>
                </a:cubicBezTo>
              </a:path>
            </a:pathLst>
          </a:custGeom>
          <a:ln w="571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990599" y="3780740"/>
            <a:ext cx="7162801" cy="1792040"/>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1295400 w 6715125"/>
              <a:gd name="connsiteY3" fmla="*/ 1295400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348162 w 6715125"/>
              <a:gd name="connsiteY10" fmla="*/ 163115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114925 w 6715125"/>
              <a:gd name="connsiteY11" fmla="*/ 1821657 h 1871662"/>
              <a:gd name="connsiteX12" fmla="*/ 5734049 w 6715125"/>
              <a:gd name="connsiteY12" fmla="*/ 1802606 h 1871662"/>
              <a:gd name="connsiteX13" fmla="*/ 6176962 w 6715125"/>
              <a:gd name="connsiteY13" fmla="*/ 1331119 h 1871662"/>
              <a:gd name="connsiteX14" fmla="*/ 6405562 w 6715125"/>
              <a:gd name="connsiteY14" fmla="*/ 1645444 h 1871662"/>
              <a:gd name="connsiteX15" fmla="*/ 6715125 w 6715125"/>
              <a:gd name="connsiteY15"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5029200 w 6715125"/>
              <a:gd name="connsiteY10" fmla="*/ 16121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86731 h 1884362"/>
              <a:gd name="connsiteX1" fmla="*/ 319087 w 6715125"/>
              <a:gd name="connsiteY1" fmla="*/ 1801019 h 1884362"/>
              <a:gd name="connsiteX2" fmla="*/ 719137 w 6715125"/>
              <a:gd name="connsiteY2" fmla="*/ 700881 h 1884362"/>
              <a:gd name="connsiteX3" fmla="*/ 1295400 w 6715125"/>
              <a:gd name="connsiteY3" fmla="*/ 1320006 h 1884362"/>
              <a:gd name="connsiteX4" fmla="*/ 2209800 w 6715125"/>
              <a:gd name="connsiteY4" fmla="*/ 1853406 h 1884362"/>
              <a:gd name="connsiteX5" fmla="*/ 3190874 w 6715125"/>
              <a:gd name="connsiteY5" fmla="*/ 1815306 h 1884362"/>
              <a:gd name="connsiteX6" fmla="*/ 3690937 w 6715125"/>
              <a:gd name="connsiteY6" fmla="*/ 1629569 h 1884362"/>
              <a:gd name="connsiteX7" fmla="*/ 3976687 w 6715125"/>
              <a:gd name="connsiteY7" fmla="*/ 829469 h 1884362"/>
              <a:gd name="connsiteX8" fmla="*/ 4133849 w 6715125"/>
              <a:gd name="connsiteY8" fmla="*/ 43656 h 1884362"/>
              <a:gd name="connsiteX9" fmla="*/ 4572000 w 6715125"/>
              <a:gd name="connsiteY9" fmla="*/ 1091406 h 1884362"/>
              <a:gd name="connsiteX10" fmla="*/ 5029200 w 6715125"/>
              <a:gd name="connsiteY10" fmla="*/ 1624806 h 1884362"/>
              <a:gd name="connsiteX11" fmla="*/ 5734049 w 6715125"/>
              <a:gd name="connsiteY11" fmla="*/ 1815306 h 1884362"/>
              <a:gd name="connsiteX12" fmla="*/ 6176962 w 6715125"/>
              <a:gd name="connsiteY12" fmla="*/ 1343819 h 1884362"/>
              <a:gd name="connsiteX13" fmla="*/ 6405562 w 6715125"/>
              <a:gd name="connsiteY13" fmla="*/ 1658144 h 1884362"/>
              <a:gd name="connsiteX14" fmla="*/ 6715125 w 6715125"/>
              <a:gd name="connsiteY14" fmla="*/ 1834356 h 1884362"/>
              <a:gd name="connsiteX0" fmla="*/ 33337 w 6772275"/>
              <a:gd name="connsiteY0" fmla="*/ 1786731 h 1884362"/>
              <a:gd name="connsiteX1" fmla="*/ 319087 w 6772275"/>
              <a:gd name="connsiteY1" fmla="*/ 1801019 h 1884362"/>
              <a:gd name="connsiteX2" fmla="*/ 719137 w 6772275"/>
              <a:gd name="connsiteY2" fmla="*/ 700881 h 1884362"/>
              <a:gd name="connsiteX3" fmla="*/ 1295400 w 6772275"/>
              <a:gd name="connsiteY3" fmla="*/ 1320006 h 1884362"/>
              <a:gd name="connsiteX4" fmla="*/ 2209800 w 6772275"/>
              <a:gd name="connsiteY4" fmla="*/ 1853406 h 1884362"/>
              <a:gd name="connsiteX5" fmla="*/ 3190874 w 6772275"/>
              <a:gd name="connsiteY5" fmla="*/ 1815306 h 1884362"/>
              <a:gd name="connsiteX6" fmla="*/ 3690937 w 6772275"/>
              <a:gd name="connsiteY6" fmla="*/ 1629569 h 1884362"/>
              <a:gd name="connsiteX7" fmla="*/ 3976687 w 6772275"/>
              <a:gd name="connsiteY7" fmla="*/ 829469 h 1884362"/>
              <a:gd name="connsiteX8" fmla="*/ 4133849 w 6772275"/>
              <a:gd name="connsiteY8" fmla="*/ 43656 h 1884362"/>
              <a:gd name="connsiteX9" fmla="*/ 4572000 w 6772275"/>
              <a:gd name="connsiteY9" fmla="*/ 1091406 h 1884362"/>
              <a:gd name="connsiteX10" fmla="*/ 5029200 w 6772275"/>
              <a:gd name="connsiteY10" fmla="*/ 1624806 h 1884362"/>
              <a:gd name="connsiteX11" fmla="*/ 5734049 w 6772275"/>
              <a:gd name="connsiteY11" fmla="*/ 1815306 h 1884362"/>
              <a:gd name="connsiteX12" fmla="*/ 6176962 w 6772275"/>
              <a:gd name="connsiteY12" fmla="*/ 1343819 h 1884362"/>
              <a:gd name="connsiteX13" fmla="*/ 6477000 w 6772275"/>
              <a:gd name="connsiteY13" fmla="*/ 1624806 h 1884362"/>
              <a:gd name="connsiteX14" fmla="*/ 6715125 w 6772275"/>
              <a:gd name="connsiteY14" fmla="*/ 183435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477000 w 6858000"/>
              <a:gd name="connsiteY13" fmla="*/ 1624806 h 1884362"/>
              <a:gd name="connsiteX14" fmla="*/ 6858000 w 6858000"/>
              <a:gd name="connsiteY14"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14999 w 6858000"/>
              <a:gd name="connsiteY11" fmla="*/ 1548606 h 1884362"/>
              <a:gd name="connsiteX12" fmla="*/ 6176962 w 6858000"/>
              <a:gd name="connsiteY12" fmla="*/ 1343819 h 1884362"/>
              <a:gd name="connsiteX13" fmla="*/ 6858000 w 6858000"/>
              <a:gd name="connsiteY13" fmla="*/ 1853406 h 1884362"/>
              <a:gd name="connsiteX0" fmla="*/ 0 w 7010401"/>
              <a:gd name="connsiteY0" fmla="*/ 1853406 h 1951037"/>
              <a:gd name="connsiteX1" fmla="*/ 471488 w 7010401"/>
              <a:gd name="connsiteY1" fmla="*/ 1801019 h 1951037"/>
              <a:gd name="connsiteX2" fmla="*/ 871538 w 7010401"/>
              <a:gd name="connsiteY2" fmla="*/ 700881 h 1951037"/>
              <a:gd name="connsiteX3" fmla="*/ 1447801 w 7010401"/>
              <a:gd name="connsiteY3" fmla="*/ 1320006 h 1951037"/>
              <a:gd name="connsiteX4" fmla="*/ 2362201 w 7010401"/>
              <a:gd name="connsiteY4" fmla="*/ 1853406 h 1951037"/>
              <a:gd name="connsiteX5" fmla="*/ 3343275 w 7010401"/>
              <a:gd name="connsiteY5" fmla="*/ 1815306 h 1951037"/>
              <a:gd name="connsiteX6" fmla="*/ 3843338 w 7010401"/>
              <a:gd name="connsiteY6" fmla="*/ 1629569 h 1951037"/>
              <a:gd name="connsiteX7" fmla="*/ 4129088 w 7010401"/>
              <a:gd name="connsiteY7" fmla="*/ 829469 h 1951037"/>
              <a:gd name="connsiteX8" fmla="*/ 4286250 w 7010401"/>
              <a:gd name="connsiteY8" fmla="*/ 43656 h 1951037"/>
              <a:gd name="connsiteX9" fmla="*/ 4724401 w 7010401"/>
              <a:gd name="connsiteY9" fmla="*/ 1091406 h 1951037"/>
              <a:gd name="connsiteX10" fmla="*/ 5334000 w 7010401"/>
              <a:gd name="connsiteY10" fmla="*/ 1624806 h 1951037"/>
              <a:gd name="connsiteX11" fmla="*/ 5867400 w 7010401"/>
              <a:gd name="connsiteY11" fmla="*/ 1548606 h 1951037"/>
              <a:gd name="connsiteX12" fmla="*/ 6329363 w 7010401"/>
              <a:gd name="connsiteY12" fmla="*/ 1343819 h 1951037"/>
              <a:gd name="connsiteX13" fmla="*/ 7010401 w 7010401"/>
              <a:gd name="connsiteY13" fmla="*/ 1853406 h 1951037"/>
              <a:gd name="connsiteX0" fmla="*/ 0 w 7010401"/>
              <a:gd name="connsiteY0" fmla="*/ 1853406 h 1853406"/>
              <a:gd name="connsiteX1" fmla="*/ 471488 w 7010401"/>
              <a:gd name="connsiteY1" fmla="*/ 1801019 h 1853406"/>
              <a:gd name="connsiteX2" fmla="*/ 871538 w 7010401"/>
              <a:gd name="connsiteY2" fmla="*/ 700881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144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906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06436 h 1806436"/>
              <a:gd name="connsiteX1" fmla="*/ 471488 w 7010401"/>
              <a:gd name="connsiteY1" fmla="*/ 1754049 h 1806436"/>
              <a:gd name="connsiteX2" fmla="*/ 990601 w 7010401"/>
              <a:gd name="connsiteY2" fmla="*/ 577056 h 1806436"/>
              <a:gd name="connsiteX3" fmla="*/ 1447801 w 7010401"/>
              <a:gd name="connsiteY3" fmla="*/ 1273036 h 1806436"/>
              <a:gd name="connsiteX4" fmla="*/ 2362201 w 7010401"/>
              <a:gd name="connsiteY4" fmla="*/ 1806436 h 1806436"/>
              <a:gd name="connsiteX5" fmla="*/ 3343275 w 7010401"/>
              <a:gd name="connsiteY5" fmla="*/ 1768336 h 1806436"/>
              <a:gd name="connsiteX6" fmla="*/ 3843338 w 7010401"/>
              <a:gd name="connsiteY6" fmla="*/ 1582599 h 1806436"/>
              <a:gd name="connsiteX7" fmla="*/ 4129088 w 7010401"/>
              <a:gd name="connsiteY7" fmla="*/ 782499 h 1806436"/>
              <a:gd name="connsiteX8" fmla="*/ 4419601 w 7010401"/>
              <a:gd name="connsiteY8" fmla="*/ 43656 h 1806436"/>
              <a:gd name="connsiteX9" fmla="*/ 4724401 w 7010401"/>
              <a:gd name="connsiteY9" fmla="*/ 1044436 h 1806436"/>
              <a:gd name="connsiteX10" fmla="*/ 5334000 w 7010401"/>
              <a:gd name="connsiteY10" fmla="*/ 1577836 h 1806436"/>
              <a:gd name="connsiteX11" fmla="*/ 5867400 w 7010401"/>
              <a:gd name="connsiteY11" fmla="*/ 1501636 h 1806436"/>
              <a:gd name="connsiteX12" fmla="*/ 6329363 w 7010401"/>
              <a:gd name="connsiteY12" fmla="*/ 1296849 h 1806436"/>
              <a:gd name="connsiteX13" fmla="*/ 7010401 w 7010401"/>
              <a:gd name="connsiteY13" fmla="*/ 1806436 h 1806436"/>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329363 w 7010401"/>
              <a:gd name="connsiteY12" fmla="*/ 1282453 h 1792040"/>
              <a:gd name="connsiteX13" fmla="*/ 7010401 w 7010401"/>
              <a:gd name="connsiteY13" fmla="*/ 1792040 h 1792040"/>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477001 w 7010401"/>
              <a:gd name="connsiteY12" fmla="*/ 1172260 h 1792040"/>
              <a:gd name="connsiteX13" fmla="*/ 7010401 w 7010401"/>
              <a:gd name="connsiteY13" fmla="*/ 179204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2801" h="1792040">
                <a:moveTo>
                  <a:pt x="0" y="1792040"/>
                </a:moveTo>
                <a:cubicBezTo>
                  <a:pt x="204788" y="1775371"/>
                  <a:pt x="152401" y="1749178"/>
                  <a:pt x="471488" y="1739653"/>
                </a:cubicBezTo>
                <a:cubicBezTo>
                  <a:pt x="671513" y="1239591"/>
                  <a:pt x="827882" y="642829"/>
                  <a:pt x="990601" y="562660"/>
                </a:cubicBezTo>
                <a:cubicBezTo>
                  <a:pt x="1153320" y="482491"/>
                  <a:pt x="1219201" y="1053743"/>
                  <a:pt x="1447801" y="1258640"/>
                </a:cubicBezTo>
                <a:cubicBezTo>
                  <a:pt x="1676401" y="1463537"/>
                  <a:pt x="1838326" y="1638053"/>
                  <a:pt x="2362201" y="1792040"/>
                </a:cubicBezTo>
                <a:cubicBezTo>
                  <a:pt x="2767014" y="1784103"/>
                  <a:pt x="2943226" y="1765846"/>
                  <a:pt x="3343275" y="1753940"/>
                </a:cubicBezTo>
                <a:cubicBezTo>
                  <a:pt x="3748088" y="1651547"/>
                  <a:pt x="3712369" y="1732509"/>
                  <a:pt x="3843338" y="1568203"/>
                </a:cubicBezTo>
                <a:cubicBezTo>
                  <a:pt x="3974307" y="1403897"/>
                  <a:pt x="4033044" y="1024593"/>
                  <a:pt x="4129088" y="768103"/>
                </a:cubicBezTo>
                <a:cubicBezTo>
                  <a:pt x="4225132" y="511613"/>
                  <a:pt x="4294982" y="0"/>
                  <a:pt x="4419601" y="29260"/>
                </a:cubicBezTo>
                <a:cubicBezTo>
                  <a:pt x="4544220" y="58520"/>
                  <a:pt x="4699001" y="702360"/>
                  <a:pt x="4876801" y="943660"/>
                </a:cubicBezTo>
                <a:cubicBezTo>
                  <a:pt x="5054601" y="1184960"/>
                  <a:pt x="5391151" y="1331804"/>
                  <a:pt x="5486401" y="1477060"/>
                </a:cubicBezTo>
                <a:cubicBezTo>
                  <a:pt x="5799139" y="1562785"/>
                  <a:pt x="5702300" y="1538040"/>
                  <a:pt x="5867400" y="1487240"/>
                </a:cubicBezTo>
                <a:cubicBezTo>
                  <a:pt x="6032500" y="1436440"/>
                  <a:pt x="6261101" y="1161257"/>
                  <a:pt x="6477001" y="1172260"/>
                </a:cubicBezTo>
                <a:cubicBezTo>
                  <a:pt x="6692901" y="1183263"/>
                  <a:pt x="6935193" y="1537584"/>
                  <a:pt x="7162801" y="1553260"/>
                </a:cubicBezTo>
              </a:path>
            </a:pathLst>
          </a:custGeom>
          <a:ln w="5715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933451" y="1086505"/>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914400" y="4061919"/>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352800" y="5648980"/>
            <a:ext cx="1828800" cy="523220"/>
          </a:xfrm>
          <a:prstGeom prst="rect">
            <a:avLst/>
          </a:prstGeom>
          <a:noFill/>
        </p:spPr>
        <p:txBody>
          <a:bodyPr wrap="square" rtlCol="0">
            <a:spAutoFit/>
          </a:bodyPr>
          <a:lstStyle/>
          <a:p>
            <a:r>
              <a:rPr lang="en-US" sz="2800" dirty="0">
                <a:latin typeface="Times New Roman" pitchFamily="18" charset="0"/>
                <a:cs typeface="Times New Roman" pitchFamily="18" charset="0"/>
              </a:rPr>
              <a:t>time, days</a:t>
            </a:r>
          </a:p>
        </p:txBody>
      </p:sp>
      <p:sp>
        <p:nvSpPr>
          <p:cNvPr id="7" name="TextBox 6"/>
          <p:cNvSpPr txBox="1"/>
          <p:nvPr/>
        </p:nvSpPr>
        <p:spPr>
          <a:xfrm>
            <a:off x="3357560" y="2600980"/>
            <a:ext cx="1828800" cy="523220"/>
          </a:xfrm>
          <a:prstGeom prst="rect">
            <a:avLst/>
          </a:prstGeom>
          <a:noFill/>
        </p:spPr>
        <p:txBody>
          <a:bodyPr wrap="square" rtlCol="0">
            <a:spAutoFit/>
          </a:bodyPr>
          <a:lstStyle/>
          <a:p>
            <a:r>
              <a:rPr lang="en-US" sz="2800" dirty="0">
                <a:latin typeface="Times New Roman" pitchFamily="18" charset="0"/>
                <a:cs typeface="Times New Roman" pitchFamily="18" charset="0"/>
              </a:rPr>
              <a:t>time, days</a:t>
            </a:r>
          </a:p>
        </p:txBody>
      </p:sp>
      <p:sp>
        <p:nvSpPr>
          <p:cNvPr id="8" name="TextBox 7"/>
          <p:cNvSpPr txBox="1"/>
          <p:nvPr/>
        </p:nvSpPr>
        <p:spPr>
          <a:xfrm rot="16200000">
            <a:off x="-614689" y="1452890"/>
            <a:ext cx="2209799" cy="523220"/>
          </a:xfrm>
          <a:prstGeom prst="rect">
            <a:avLst/>
          </a:prstGeom>
          <a:noFill/>
        </p:spPr>
        <p:txBody>
          <a:bodyPr wrap="square" rtlCol="0">
            <a:spAutoFit/>
          </a:bodyPr>
          <a:lstStyle/>
          <a:p>
            <a:r>
              <a:rPr lang="en-US" sz="2800" dirty="0">
                <a:latin typeface="Times New Roman" pitchFamily="18" charset="0"/>
                <a:cs typeface="Times New Roman" pitchFamily="18" charset="0"/>
              </a:rPr>
              <a:t>rain, mm/day</a:t>
            </a:r>
          </a:p>
        </p:txBody>
      </p:sp>
      <p:sp>
        <p:nvSpPr>
          <p:cNvPr id="9" name="TextBox 8"/>
          <p:cNvSpPr txBox="1"/>
          <p:nvPr/>
        </p:nvSpPr>
        <p:spPr>
          <a:xfrm rot="16200000">
            <a:off x="-783594" y="4288796"/>
            <a:ext cx="2700011" cy="523220"/>
          </a:xfrm>
          <a:prstGeom prst="rect">
            <a:avLst/>
          </a:prstGeom>
          <a:noFill/>
        </p:spPr>
        <p:txBody>
          <a:bodyPr wrap="square" rtlCol="0">
            <a:spAutoFit/>
          </a:bodyPr>
          <a:lstStyle/>
          <a:p>
            <a:r>
              <a:rPr lang="en-US" sz="2800" dirty="0" err="1">
                <a:latin typeface="Times New Roman" pitchFamily="18" charset="0"/>
                <a:cs typeface="Times New Roman" pitchFamily="18" charset="0"/>
              </a:rPr>
              <a:t>dischagre</a:t>
            </a:r>
            <a:r>
              <a:rPr lang="en-US" sz="2800" dirty="0">
                <a:latin typeface="Times New Roman" pitchFamily="18" charset="0"/>
                <a:cs typeface="Times New Roman" pitchFamily="18" charset="0"/>
              </a:rPr>
              <a:t>, m</a:t>
            </a:r>
            <a:r>
              <a:rPr lang="en-US" sz="2800" baseline="30000" dirty="0">
                <a:latin typeface="Times New Roman" pitchFamily="18" charset="0"/>
                <a:cs typeface="Times New Roman" pitchFamily="18" charset="0"/>
              </a:rPr>
              <a:t>3</a:t>
            </a:r>
            <a:r>
              <a:rPr lang="en-US" sz="2800" dirty="0">
                <a:latin typeface="Times New Roman" pitchFamily="18" charset="0"/>
                <a:cs typeface="Times New Roman" pitchFamily="18" charset="0"/>
              </a:rPr>
              <a:t>/s</a:t>
            </a:r>
          </a:p>
        </p:txBody>
      </p:sp>
      <p:sp>
        <p:nvSpPr>
          <p:cNvPr id="10" name="Freeform 9"/>
          <p:cNvSpPr/>
          <p:nvPr/>
        </p:nvSpPr>
        <p:spPr>
          <a:xfrm>
            <a:off x="981075" y="791230"/>
            <a:ext cx="6715125" cy="1859756"/>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15125" h="1859756">
                <a:moveTo>
                  <a:pt x="33337" y="1762125"/>
                </a:moveTo>
                <a:cubicBezTo>
                  <a:pt x="119062" y="1859756"/>
                  <a:pt x="0" y="1785938"/>
                  <a:pt x="319087" y="1776413"/>
                </a:cubicBezTo>
                <a:cubicBezTo>
                  <a:pt x="519112" y="1276351"/>
                  <a:pt x="631031" y="746919"/>
                  <a:pt x="719137" y="676275"/>
                </a:cubicBezTo>
                <a:cubicBezTo>
                  <a:pt x="807243" y="605631"/>
                  <a:pt x="776288" y="1166814"/>
                  <a:pt x="847725" y="1352551"/>
                </a:cubicBezTo>
                <a:cubicBezTo>
                  <a:pt x="919162" y="1538288"/>
                  <a:pt x="862012" y="1560513"/>
                  <a:pt x="1147762" y="1790700"/>
                </a:cubicBezTo>
                <a:cubicBezTo>
                  <a:pt x="1552575" y="1782763"/>
                  <a:pt x="2790825" y="1802606"/>
                  <a:pt x="3190874" y="1790700"/>
                </a:cubicBezTo>
                <a:cubicBezTo>
                  <a:pt x="3595687" y="1688307"/>
                  <a:pt x="3559968" y="1769269"/>
                  <a:pt x="3690937" y="1604963"/>
                </a:cubicBezTo>
                <a:cubicBezTo>
                  <a:pt x="3821906" y="1440657"/>
                  <a:pt x="3902868" y="1069182"/>
                  <a:pt x="3976687" y="804863"/>
                </a:cubicBezTo>
                <a:cubicBezTo>
                  <a:pt x="4050506" y="540544"/>
                  <a:pt x="4083843" y="0"/>
                  <a:pt x="4133849" y="19050"/>
                </a:cubicBezTo>
                <a:cubicBezTo>
                  <a:pt x="4183855" y="38100"/>
                  <a:pt x="4241005" y="652463"/>
                  <a:pt x="4276724" y="919163"/>
                </a:cubicBezTo>
                <a:cubicBezTo>
                  <a:pt x="4312443" y="1185863"/>
                  <a:pt x="4252912" y="1473994"/>
                  <a:pt x="4348162" y="1619250"/>
                </a:cubicBezTo>
                <a:cubicBezTo>
                  <a:pt x="4562475" y="1707356"/>
                  <a:pt x="4617243" y="1762125"/>
                  <a:pt x="4848224" y="1790700"/>
                </a:cubicBezTo>
                <a:cubicBezTo>
                  <a:pt x="4983955" y="1826419"/>
                  <a:pt x="4967288" y="1809751"/>
                  <a:pt x="5114925" y="1809751"/>
                </a:cubicBezTo>
                <a:cubicBezTo>
                  <a:pt x="5457825" y="1762126"/>
                  <a:pt x="5318918" y="1777206"/>
                  <a:pt x="5734049" y="1790700"/>
                </a:cubicBezTo>
                <a:cubicBezTo>
                  <a:pt x="5911055" y="1708944"/>
                  <a:pt x="6065043" y="1345407"/>
                  <a:pt x="6176962" y="1319213"/>
                </a:cubicBezTo>
                <a:cubicBezTo>
                  <a:pt x="6288881" y="1293019"/>
                  <a:pt x="6267450" y="1552576"/>
                  <a:pt x="6405562" y="1633538"/>
                </a:cubicBezTo>
                <a:cubicBezTo>
                  <a:pt x="6700837" y="1690688"/>
                  <a:pt x="6484143" y="1764506"/>
                  <a:pt x="6715125" y="1809750"/>
                </a:cubicBezTo>
              </a:path>
            </a:pathLst>
          </a:custGeom>
          <a:ln w="571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990599" y="3780740"/>
            <a:ext cx="7162801" cy="1792040"/>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1295400 w 6715125"/>
              <a:gd name="connsiteY3" fmla="*/ 1295400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348162 w 6715125"/>
              <a:gd name="connsiteY10" fmla="*/ 163115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114925 w 6715125"/>
              <a:gd name="connsiteY11" fmla="*/ 1821657 h 1871662"/>
              <a:gd name="connsiteX12" fmla="*/ 5734049 w 6715125"/>
              <a:gd name="connsiteY12" fmla="*/ 1802606 h 1871662"/>
              <a:gd name="connsiteX13" fmla="*/ 6176962 w 6715125"/>
              <a:gd name="connsiteY13" fmla="*/ 1331119 h 1871662"/>
              <a:gd name="connsiteX14" fmla="*/ 6405562 w 6715125"/>
              <a:gd name="connsiteY14" fmla="*/ 1645444 h 1871662"/>
              <a:gd name="connsiteX15" fmla="*/ 6715125 w 6715125"/>
              <a:gd name="connsiteY15"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5029200 w 6715125"/>
              <a:gd name="connsiteY10" fmla="*/ 16121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86731 h 1884362"/>
              <a:gd name="connsiteX1" fmla="*/ 319087 w 6715125"/>
              <a:gd name="connsiteY1" fmla="*/ 1801019 h 1884362"/>
              <a:gd name="connsiteX2" fmla="*/ 719137 w 6715125"/>
              <a:gd name="connsiteY2" fmla="*/ 700881 h 1884362"/>
              <a:gd name="connsiteX3" fmla="*/ 1295400 w 6715125"/>
              <a:gd name="connsiteY3" fmla="*/ 1320006 h 1884362"/>
              <a:gd name="connsiteX4" fmla="*/ 2209800 w 6715125"/>
              <a:gd name="connsiteY4" fmla="*/ 1853406 h 1884362"/>
              <a:gd name="connsiteX5" fmla="*/ 3190874 w 6715125"/>
              <a:gd name="connsiteY5" fmla="*/ 1815306 h 1884362"/>
              <a:gd name="connsiteX6" fmla="*/ 3690937 w 6715125"/>
              <a:gd name="connsiteY6" fmla="*/ 1629569 h 1884362"/>
              <a:gd name="connsiteX7" fmla="*/ 3976687 w 6715125"/>
              <a:gd name="connsiteY7" fmla="*/ 829469 h 1884362"/>
              <a:gd name="connsiteX8" fmla="*/ 4133849 w 6715125"/>
              <a:gd name="connsiteY8" fmla="*/ 43656 h 1884362"/>
              <a:gd name="connsiteX9" fmla="*/ 4572000 w 6715125"/>
              <a:gd name="connsiteY9" fmla="*/ 1091406 h 1884362"/>
              <a:gd name="connsiteX10" fmla="*/ 5029200 w 6715125"/>
              <a:gd name="connsiteY10" fmla="*/ 1624806 h 1884362"/>
              <a:gd name="connsiteX11" fmla="*/ 5734049 w 6715125"/>
              <a:gd name="connsiteY11" fmla="*/ 1815306 h 1884362"/>
              <a:gd name="connsiteX12" fmla="*/ 6176962 w 6715125"/>
              <a:gd name="connsiteY12" fmla="*/ 1343819 h 1884362"/>
              <a:gd name="connsiteX13" fmla="*/ 6405562 w 6715125"/>
              <a:gd name="connsiteY13" fmla="*/ 1658144 h 1884362"/>
              <a:gd name="connsiteX14" fmla="*/ 6715125 w 6715125"/>
              <a:gd name="connsiteY14" fmla="*/ 1834356 h 1884362"/>
              <a:gd name="connsiteX0" fmla="*/ 33337 w 6772275"/>
              <a:gd name="connsiteY0" fmla="*/ 1786731 h 1884362"/>
              <a:gd name="connsiteX1" fmla="*/ 319087 w 6772275"/>
              <a:gd name="connsiteY1" fmla="*/ 1801019 h 1884362"/>
              <a:gd name="connsiteX2" fmla="*/ 719137 w 6772275"/>
              <a:gd name="connsiteY2" fmla="*/ 700881 h 1884362"/>
              <a:gd name="connsiteX3" fmla="*/ 1295400 w 6772275"/>
              <a:gd name="connsiteY3" fmla="*/ 1320006 h 1884362"/>
              <a:gd name="connsiteX4" fmla="*/ 2209800 w 6772275"/>
              <a:gd name="connsiteY4" fmla="*/ 1853406 h 1884362"/>
              <a:gd name="connsiteX5" fmla="*/ 3190874 w 6772275"/>
              <a:gd name="connsiteY5" fmla="*/ 1815306 h 1884362"/>
              <a:gd name="connsiteX6" fmla="*/ 3690937 w 6772275"/>
              <a:gd name="connsiteY6" fmla="*/ 1629569 h 1884362"/>
              <a:gd name="connsiteX7" fmla="*/ 3976687 w 6772275"/>
              <a:gd name="connsiteY7" fmla="*/ 829469 h 1884362"/>
              <a:gd name="connsiteX8" fmla="*/ 4133849 w 6772275"/>
              <a:gd name="connsiteY8" fmla="*/ 43656 h 1884362"/>
              <a:gd name="connsiteX9" fmla="*/ 4572000 w 6772275"/>
              <a:gd name="connsiteY9" fmla="*/ 1091406 h 1884362"/>
              <a:gd name="connsiteX10" fmla="*/ 5029200 w 6772275"/>
              <a:gd name="connsiteY10" fmla="*/ 1624806 h 1884362"/>
              <a:gd name="connsiteX11" fmla="*/ 5734049 w 6772275"/>
              <a:gd name="connsiteY11" fmla="*/ 1815306 h 1884362"/>
              <a:gd name="connsiteX12" fmla="*/ 6176962 w 6772275"/>
              <a:gd name="connsiteY12" fmla="*/ 1343819 h 1884362"/>
              <a:gd name="connsiteX13" fmla="*/ 6477000 w 6772275"/>
              <a:gd name="connsiteY13" fmla="*/ 1624806 h 1884362"/>
              <a:gd name="connsiteX14" fmla="*/ 6715125 w 6772275"/>
              <a:gd name="connsiteY14" fmla="*/ 183435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477000 w 6858000"/>
              <a:gd name="connsiteY13" fmla="*/ 1624806 h 1884362"/>
              <a:gd name="connsiteX14" fmla="*/ 6858000 w 6858000"/>
              <a:gd name="connsiteY14"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14999 w 6858000"/>
              <a:gd name="connsiteY11" fmla="*/ 1548606 h 1884362"/>
              <a:gd name="connsiteX12" fmla="*/ 6176962 w 6858000"/>
              <a:gd name="connsiteY12" fmla="*/ 1343819 h 1884362"/>
              <a:gd name="connsiteX13" fmla="*/ 6858000 w 6858000"/>
              <a:gd name="connsiteY13" fmla="*/ 1853406 h 1884362"/>
              <a:gd name="connsiteX0" fmla="*/ 0 w 7010401"/>
              <a:gd name="connsiteY0" fmla="*/ 1853406 h 1951037"/>
              <a:gd name="connsiteX1" fmla="*/ 471488 w 7010401"/>
              <a:gd name="connsiteY1" fmla="*/ 1801019 h 1951037"/>
              <a:gd name="connsiteX2" fmla="*/ 871538 w 7010401"/>
              <a:gd name="connsiteY2" fmla="*/ 700881 h 1951037"/>
              <a:gd name="connsiteX3" fmla="*/ 1447801 w 7010401"/>
              <a:gd name="connsiteY3" fmla="*/ 1320006 h 1951037"/>
              <a:gd name="connsiteX4" fmla="*/ 2362201 w 7010401"/>
              <a:gd name="connsiteY4" fmla="*/ 1853406 h 1951037"/>
              <a:gd name="connsiteX5" fmla="*/ 3343275 w 7010401"/>
              <a:gd name="connsiteY5" fmla="*/ 1815306 h 1951037"/>
              <a:gd name="connsiteX6" fmla="*/ 3843338 w 7010401"/>
              <a:gd name="connsiteY6" fmla="*/ 1629569 h 1951037"/>
              <a:gd name="connsiteX7" fmla="*/ 4129088 w 7010401"/>
              <a:gd name="connsiteY7" fmla="*/ 829469 h 1951037"/>
              <a:gd name="connsiteX8" fmla="*/ 4286250 w 7010401"/>
              <a:gd name="connsiteY8" fmla="*/ 43656 h 1951037"/>
              <a:gd name="connsiteX9" fmla="*/ 4724401 w 7010401"/>
              <a:gd name="connsiteY9" fmla="*/ 1091406 h 1951037"/>
              <a:gd name="connsiteX10" fmla="*/ 5334000 w 7010401"/>
              <a:gd name="connsiteY10" fmla="*/ 1624806 h 1951037"/>
              <a:gd name="connsiteX11" fmla="*/ 5867400 w 7010401"/>
              <a:gd name="connsiteY11" fmla="*/ 1548606 h 1951037"/>
              <a:gd name="connsiteX12" fmla="*/ 6329363 w 7010401"/>
              <a:gd name="connsiteY12" fmla="*/ 1343819 h 1951037"/>
              <a:gd name="connsiteX13" fmla="*/ 7010401 w 7010401"/>
              <a:gd name="connsiteY13" fmla="*/ 1853406 h 1951037"/>
              <a:gd name="connsiteX0" fmla="*/ 0 w 7010401"/>
              <a:gd name="connsiteY0" fmla="*/ 1853406 h 1853406"/>
              <a:gd name="connsiteX1" fmla="*/ 471488 w 7010401"/>
              <a:gd name="connsiteY1" fmla="*/ 1801019 h 1853406"/>
              <a:gd name="connsiteX2" fmla="*/ 871538 w 7010401"/>
              <a:gd name="connsiteY2" fmla="*/ 700881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144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906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06436 h 1806436"/>
              <a:gd name="connsiteX1" fmla="*/ 471488 w 7010401"/>
              <a:gd name="connsiteY1" fmla="*/ 1754049 h 1806436"/>
              <a:gd name="connsiteX2" fmla="*/ 990601 w 7010401"/>
              <a:gd name="connsiteY2" fmla="*/ 577056 h 1806436"/>
              <a:gd name="connsiteX3" fmla="*/ 1447801 w 7010401"/>
              <a:gd name="connsiteY3" fmla="*/ 1273036 h 1806436"/>
              <a:gd name="connsiteX4" fmla="*/ 2362201 w 7010401"/>
              <a:gd name="connsiteY4" fmla="*/ 1806436 h 1806436"/>
              <a:gd name="connsiteX5" fmla="*/ 3343275 w 7010401"/>
              <a:gd name="connsiteY5" fmla="*/ 1768336 h 1806436"/>
              <a:gd name="connsiteX6" fmla="*/ 3843338 w 7010401"/>
              <a:gd name="connsiteY6" fmla="*/ 1582599 h 1806436"/>
              <a:gd name="connsiteX7" fmla="*/ 4129088 w 7010401"/>
              <a:gd name="connsiteY7" fmla="*/ 782499 h 1806436"/>
              <a:gd name="connsiteX8" fmla="*/ 4419601 w 7010401"/>
              <a:gd name="connsiteY8" fmla="*/ 43656 h 1806436"/>
              <a:gd name="connsiteX9" fmla="*/ 4724401 w 7010401"/>
              <a:gd name="connsiteY9" fmla="*/ 1044436 h 1806436"/>
              <a:gd name="connsiteX10" fmla="*/ 5334000 w 7010401"/>
              <a:gd name="connsiteY10" fmla="*/ 1577836 h 1806436"/>
              <a:gd name="connsiteX11" fmla="*/ 5867400 w 7010401"/>
              <a:gd name="connsiteY11" fmla="*/ 1501636 h 1806436"/>
              <a:gd name="connsiteX12" fmla="*/ 6329363 w 7010401"/>
              <a:gd name="connsiteY12" fmla="*/ 1296849 h 1806436"/>
              <a:gd name="connsiteX13" fmla="*/ 7010401 w 7010401"/>
              <a:gd name="connsiteY13" fmla="*/ 1806436 h 1806436"/>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329363 w 7010401"/>
              <a:gd name="connsiteY12" fmla="*/ 1282453 h 1792040"/>
              <a:gd name="connsiteX13" fmla="*/ 7010401 w 7010401"/>
              <a:gd name="connsiteY13" fmla="*/ 1792040 h 1792040"/>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477001 w 7010401"/>
              <a:gd name="connsiteY12" fmla="*/ 1172260 h 1792040"/>
              <a:gd name="connsiteX13" fmla="*/ 7010401 w 7010401"/>
              <a:gd name="connsiteY13" fmla="*/ 179204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2801" h="1792040">
                <a:moveTo>
                  <a:pt x="0" y="1792040"/>
                </a:moveTo>
                <a:cubicBezTo>
                  <a:pt x="204788" y="1775371"/>
                  <a:pt x="152401" y="1749178"/>
                  <a:pt x="471488" y="1739653"/>
                </a:cubicBezTo>
                <a:cubicBezTo>
                  <a:pt x="671513" y="1239591"/>
                  <a:pt x="827882" y="642829"/>
                  <a:pt x="990601" y="562660"/>
                </a:cubicBezTo>
                <a:cubicBezTo>
                  <a:pt x="1153320" y="482491"/>
                  <a:pt x="1219201" y="1053743"/>
                  <a:pt x="1447801" y="1258640"/>
                </a:cubicBezTo>
                <a:cubicBezTo>
                  <a:pt x="1676401" y="1463537"/>
                  <a:pt x="1838326" y="1638053"/>
                  <a:pt x="2362201" y="1792040"/>
                </a:cubicBezTo>
                <a:cubicBezTo>
                  <a:pt x="2767014" y="1784103"/>
                  <a:pt x="2943226" y="1765846"/>
                  <a:pt x="3343275" y="1753940"/>
                </a:cubicBezTo>
                <a:cubicBezTo>
                  <a:pt x="3748088" y="1651547"/>
                  <a:pt x="3712369" y="1732509"/>
                  <a:pt x="3843338" y="1568203"/>
                </a:cubicBezTo>
                <a:cubicBezTo>
                  <a:pt x="3974307" y="1403897"/>
                  <a:pt x="4033044" y="1024593"/>
                  <a:pt x="4129088" y="768103"/>
                </a:cubicBezTo>
                <a:cubicBezTo>
                  <a:pt x="4225132" y="511613"/>
                  <a:pt x="4294982" y="0"/>
                  <a:pt x="4419601" y="29260"/>
                </a:cubicBezTo>
                <a:cubicBezTo>
                  <a:pt x="4544220" y="58520"/>
                  <a:pt x="4699001" y="702360"/>
                  <a:pt x="4876801" y="943660"/>
                </a:cubicBezTo>
                <a:cubicBezTo>
                  <a:pt x="5054601" y="1184960"/>
                  <a:pt x="5391151" y="1331804"/>
                  <a:pt x="5486401" y="1477060"/>
                </a:cubicBezTo>
                <a:cubicBezTo>
                  <a:pt x="5799139" y="1562785"/>
                  <a:pt x="5702300" y="1538040"/>
                  <a:pt x="5867400" y="1487240"/>
                </a:cubicBezTo>
                <a:cubicBezTo>
                  <a:pt x="6032500" y="1436440"/>
                  <a:pt x="6261101" y="1161257"/>
                  <a:pt x="6477001" y="1172260"/>
                </a:cubicBezTo>
                <a:cubicBezTo>
                  <a:pt x="6692901" y="1183263"/>
                  <a:pt x="6935193" y="1537584"/>
                  <a:pt x="7162801" y="1553260"/>
                </a:cubicBezTo>
              </a:path>
            </a:pathLst>
          </a:custGeom>
          <a:ln w="5715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3" name="Straight Connector 12"/>
          <p:cNvCxnSpPr/>
          <p:nvPr/>
        </p:nvCxnSpPr>
        <p:spPr>
          <a:xfrm rot="16200000" flipH="1">
            <a:off x="-685800" y="3581400"/>
            <a:ext cx="4800600"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457201" y="3571872"/>
            <a:ext cx="4800600"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6" idx="3"/>
          </p:cNvCxnSpPr>
          <p:nvPr/>
        </p:nvCxnSpPr>
        <p:spPr>
          <a:xfrm rot="16200000" flipH="1">
            <a:off x="2573970" y="3302959"/>
            <a:ext cx="5139061" cy="76199"/>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2781301" y="3314700"/>
            <a:ext cx="5181599"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4795841" y="3352800"/>
            <a:ext cx="4800600"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5024440" y="3343272"/>
            <a:ext cx="4800600" cy="7620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362200" y="3124200"/>
            <a:ext cx="2209800" cy="954107"/>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rain ahead of</a:t>
            </a:r>
          </a:p>
          <a:p>
            <a:r>
              <a:rPr lang="en-US" sz="2800" dirty="0">
                <a:solidFill>
                  <a:srgbClr val="FF0000"/>
                </a:solidFill>
                <a:latin typeface="Times New Roman" pitchFamily="18" charset="0"/>
                <a:cs typeface="Times New Roman" pitchFamily="18" charset="0"/>
              </a:rPr>
              <a:t>discharge</a:t>
            </a:r>
          </a:p>
        </p:txBody>
      </p:sp>
      <p:sp>
        <p:nvSpPr>
          <p:cNvPr id="20" name="Freeform 19"/>
          <p:cNvSpPr/>
          <p:nvPr/>
        </p:nvSpPr>
        <p:spPr>
          <a:xfrm>
            <a:off x="1676400" y="3048001"/>
            <a:ext cx="762000" cy="228599"/>
          </a:xfrm>
          <a:custGeom>
            <a:avLst/>
            <a:gdLst>
              <a:gd name="connsiteX0" fmla="*/ 0 w 585787"/>
              <a:gd name="connsiteY0" fmla="*/ 19050 h 561975"/>
              <a:gd name="connsiteX1" fmla="*/ 371475 w 585787"/>
              <a:gd name="connsiteY1" fmla="*/ 90487 h 561975"/>
              <a:gd name="connsiteX2" fmla="*/ 585787 w 585787"/>
              <a:gd name="connsiteY2" fmla="*/ 561975 h 561975"/>
            </a:gdLst>
            <a:ahLst/>
            <a:cxnLst>
              <a:cxn ang="0">
                <a:pos x="connsiteX0" y="connsiteY0"/>
              </a:cxn>
              <a:cxn ang="0">
                <a:pos x="connsiteX1" y="connsiteY1"/>
              </a:cxn>
              <a:cxn ang="0">
                <a:pos x="connsiteX2" y="connsiteY2"/>
              </a:cxn>
            </a:cxnLst>
            <a:rect l="l" t="t" r="r" b="b"/>
            <a:pathLst>
              <a:path w="585787" h="561975">
                <a:moveTo>
                  <a:pt x="0" y="19050"/>
                </a:moveTo>
                <a:cubicBezTo>
                  <a:pt x="136922" y="9525"/>
                  <a:pt x="273844" y="0"/>
                  <a:pt x="371475" y="90487"/>
                </a:cubicBezTo>
                <a:cubicBezTo>
                  <a:pt x="469106" y="180974"/>
                  <a:pt x="527446" y="371474"/>
                  <a:pt x="585787" y="56197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flipV="1">
            <a:off x="1981201" y="3962399"/>
            <a:ext cx="533400" cy="166687"/>
          </a:xfrm>
          <a:custGeom>
            <a:avLst/>
            <a:gdLst>
              <a:gd name="connsiteX0" fmla="*/ 0 w 585787"/>
              <a:gd name="connsiteY0" fmla="*/ 19050 h 561975"/>
              <a:gd name="connsiteX1" fmla="*/ 371475 w 585787"/>
              <a:gd name="connsiteY1" fmla="*/ 90487 h 561975"/>
              <a:gd name="connsiteX2" fmla="*/ 585787 w 585787"/>
              <a:gd name="connsiteY2" fmla="*/ 561975 h 561975"/>
            </a:gdLst>
            <a:ahLst/>
            <a:cxnLst>
              <a:cxn ang="0">
                <a:pos x="connsiteX0" y="connsiteY0"/>
              </a:cxn>
              <a:cxn ang="0">
                <a:pos x="connsiteX1" y="connsiteY1"/>
              </a:cxn>
              <a:cxn ang="0">
                <a:pos x="connsiteX2" y="connsiteY2"/>
              </a:cxn>
            </a:cxnLst>
            <a:rect l="l" t="t" r="r" b="b"/>
            <a:pathLst>
              <a:path w="585787" h="561975">
                <a:moveTo>
                  <a:pt x="0" y="19050"/>
                </a:moveTo>
                <a:cubicBezTo>
                  <a:pt x="136922" y="9525"/>
                  <a:pt x="273844" y="0"/>
                  <a:pt x="371475" y="90487"/>
                </a:cubicBezTo>
                <a:cubicBezTo>
                  <a:pt x="469106" y="180974"/>
                  <a:pt x="527446" y="371474"/>
                  <a:pt x="585787" y="56197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933451" y="1086505"/>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914400" y="4061919"/>
            <a:ext cx="7234238" cy="1510861"/>
          </a:xfrm>
          <a:custGeom>
            <a:avLst/>
            <a:gdLst>
              <a:gd name="connsiteX0" fmla="*/ 0 w 6943725"/>
              <a:gd name="connsiteY0" fmla="*/ 0 h 1657350"/>
              <a:gd name="connsiteX1" fmla="*/ 0 w 6943725"/>
              <a:gd name="connsiteY1" fmla="*/ 1643062 h 1657350"/>
              <a:gd name="connsiteX2" fmla="*/ 6943725 w 6943725"/>
              <a:gd name="connsiteY2" fmla="*/ 1657350 h 1657350"/>
              <a:gd name="connsiteX0" fmla="*/ 0 w 7008318"/>
              <a:gd name="connsiteY0" fmla="*/ 0 h 1643062"/>
              <a:gd name="connsiteX1" fmla="*/ 0 w 7008318"/>
              <a:gd name="connsiteY1" fmla="*/ 1643062 h 1643062"/>
              <a:gd name="connsiteX2" fmla="*/ 7008318 w 7008318"/>
              <a:gd name="connsiteY2" fmla="*/ 1636633 h 1643062"/>
              <a:gd name="connsiteX0" fmla="*/ 0 w 7008318"/>
              <a:gd name="connsiteY0" fmla="*/ 0 h 1683245"/>
              <a:gd name="connsiteX1" fmla="*/ 0 w 7008318"/>
              <a:gd name="connsiteY1" fmla="*/ 1643062 h 1683245"/>
              <a:gd name="connsiteX2" fmla="*/ 7008318 w 7008318"/>
              <a:gd name="connsiteY2" fmla="*/ 1683245 h 1683245"/>
              <a:gd name="connsiteX0" fmla="*/ 0 w 7008318"/>
              <a:gd name="connsiteY0" fmla="*/ 0 h 1643062"/>
              <a:gd name="connsiteX1" fmla="*/ 0 w 7008318"/>
              <a:gd name="connsiteY1" fmla="*/ 1643062 h 1643062"/>
              <a:gd name="connsiteX2" fmla="*/ 7008318 w 7008318"/>
              <a:gd name="connsiteY2" fmla="*/ 1636631 h 1643062"/>
            </a:gdLst>
            <a:ahLst/>
            <a:cxnLst>
              <a:cxn ang="0">
                <a:pos x="connsiteX0" y="connsiteY0"/>
              </a:cxn>
              <a:cxn ang="0">
                <a:pos x="connsiteX1" y="connsiteY1"/>
              </a:cxn>
              <a:cxn ang="0">
                <a:pos x="connsiteX2" y="connsiteY2"/>
              </a:cxn>
            </a:cxnLst>
            <a:rect l="l" t="t" r="r" b="b"/>
            <a:pathLst>
              <a:path w="7008318" h="1643062">
                <a:moveTo>
                  <a:pt x="0" y="0"/>
                </a:moveTo>
                <a:lnTo>
                  <a:pt x="0" y="1643062"/>
                </a:lnTo>
                <a:lnTo>
                  <a:pt x="7008318" y="1636631"/>
                </a:lnTo>
              </a:path>
            </a:pathLst>
          </a:custGeom>
          <a:noFill/>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3352800" y="5648980"/>
            <a:ext cx="1828800" cy="523220"/>
          </a:xfrm>
          <a:prstGeom prst="rect">
            <a:avLst/>
          </a:prstGeom>
          <a:noFill/>
        </p:spPr>
        <p:txBody>
          <a:bodyPr wrap="square" rtlCol="0">
            <a:spAutoFit/>
          </a:bodyPr>
          <a:lstStyle/>
          <a:p>
            <a:r>
              <a:rPr lang="en-US" sz="2800" dirty="0">
                <a:latin typeface="Times New Roman" pitchFamily="18" charset="0"/>
                <a:cs typeface="Times New Roman" pitchFamily="18" charset="0"/>
              </a:rPr>
              <a:t>time, days</a:t>
            </a:r>
          </a:p>
        </p:txBody>
      </p:sp>
      <p:sp>
        <p:nvSpPr>
          <p:cNvPr id="7" name="TextBox 6"/>
          <p:cNvSpPr txBox="1"/>
          <p:nvPr/>
        </p:nvSpPr>
        <p:spPr>
          <a:xfrm>
            <a:off x="3357560" y="2600980"/>
            <a:ext cx="1828800" cy="523220"/>
          </a:xfrm>
          <a:prstGeom prst="rect">
            <a:avLst/>
          </a:prstGeom>
          <a:noFill/>
        </p:spPr>
        <p:txBody>
          <a:bodyPr wrap="square" rtlCol="0">
            <a:spAutoFit/>
          </a:bodyPr>
          <a:lstStyle/>
          <a:p>
            <a:r>
              <a:rPr lang="en-US" sz="2800" dirty="0">
                <a:latin typeface="Times New Roman" pitchFamily="18" charset="0"/>
                <a:cs typeface="Times New Roman" pitchFamily="18" charset="0"/>
              </a:rPr>
              <a:t>time, days</a:t>
            </a:r>
          </a:p>
        </p:txBody>
      </p:sp>
      <p:sp>
        <p:nvSpPr>
          <p:cNvPr id="8" name="TextBox 7"/>
          <p:cNvSpPr txBox="1"/>
          <p:nvPr/>
        </p:nvSpPr>
        <p:spPr>
          <a:xfrm rot="16200000">
            <a:off x="-614689" y="1452890"/>
            <a:ext cx="2209799" cy="523220"/>
          </a:xfrm>
          <a:prstGeom prst="rect">
            <a:avLst/>
          </a:prstGeom>
          <a:noFill/>
        </p:spPr>
        <p:txBody>
          <a:bodyPr wrap="square" rtlCol="0">
            <a:spAutoFit/>
          </a:bodyPr>
          <a:lstStyle/>
          <a:p>
            <a:r>
              <a:rPr lang="en-US" sz="2800" dirty="0">
                <a:latin typeface="Times New Roman" pitchFamily="18" charset="0"/>
                <a:cs typeface="Times New Roman" pitchFamily="18" charset="0"/>
              </a:rPr>
              <a:t>rain, mm/day</a:t>
            </a:r>
          </a:p>
        </p:txBody>
      </p:sp>
      <p:sp>
        <p:nvSpPr>
          <p:cNvPr id="9" name="TextBox 8"/>
          <p:cNvSpPr txBox="1"/>
          <p:nvPr/>
        </p:nvSpPr>
        <p:spPr>
          <a:xfrm rot="16200000">
            <a:off x="-783594" y="4288796"/>
            <a:ext cx="2700011" cy="523220"/>
          </a:xfrm>
          <a:prstGeom prst="rect">
            <a:avLst/>
          </a:prstGeom>
          <a:noFill/>
        </p:spPr>
        <p:txBody>
          <a:bodyPr wrap="square" rtlCol="0">
            <a:spAutoFit/>
          </a:bodyPr>
          <a:lstStyle/>
          <a:p>
            <a:r>
              <a:rPr lang="en-US" sz="2800" dirty="0" err="1">
                <a:latin typeface="Times New Roman" pitchFamily="18" charset="0"/>
                <a:cs typeface="Times New Roman" pitchFamily="18" charset="0"/>
              </a:rPr>
              <a:t>dischagre</a:t>
            </a:r>
            <a:r>
              <a:rPr lang="en-US" sz="2800" dirty="0">
                <a:latin typeface="Times New Roman" pitchFamily="18" charset="0"/>
                <a:cs typeface="Times New Roman" pitchFamily="18" charset="0"/>
              </a:rPr>
              <a:t>, m</a:t>
            </a:r>
            <a:r>
              <a:rPr lang="en-US" sz="2800" baseline="30000" dirty="0">
                <a:latin typeface="Times New Roman" pitchFamily="18" charset="0"/>
                <a:cs typeface="Times New Roman" pitchFamily="18" charset="0"/>
              </a:rPr>
              <a:t>3</a:t>
            </a:r>
            <a:r>
              <a:rPr lang="en-US" sz="2800" dirty="0">
                <a:latin typeface="Times New Roman" pitchFamily="18" charset="0"/>
                <a:cs typeface="Times New Roman" pitchFamily="18" charset="0"/>
              </a:rPr>
              <a:t>/s</a:t>
            </a:r>
          </a:p>
        </p:txBody>
      </p:sp>
      <p:sp>
        <p:nvSpPr>
          <p:cNvPr id="10" name="Freeform 9"/>
          <p:cNvSpPr/>
          <p:nvPr/>
        </p:nvSpPr>
        <p:spPr>
          <a:xfrm>
            <a:off x="981075" y="791230"/>
            <a:ext cx="6715125" cy="1859756"/>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715125" h="1859756">
                <a:moveTo>
                  <a:pt x="33337" y="1762125"/>
                </a:moveTo>
                <a:cubicBezTo>
                  <a:pt x="119062" y="1859756"/>
                  <a:pt x="0" y="1785938"/>
                  <a:pt x="319087" y="1776413"/>
                </a:cubicBezTo>
                <a:cubicBezTo>
                  <a:pt x="519112" y="1276351"/>
                  <a:pt x="631031" y="746919"/>
                  <a:pt x="719137" y="676275"/>
                </a:cubicBezTo>
                <a:cubicBezTo>
                  <a:pt x="807243" y="605631"/>
                  <a:pt x="776288" y="1166814"/>
                  <a:pt x="847725" y="1352551"/>
                </a:cubicBezTo>
                <a:cubicBezTo>
                  <a:pt x="919162" y="1538288"/>
                  <a:pt x="862012" y="1560513"/>
                  <a:pt x="1147762" y="1790700"/>
                </a:cubicBezTo>
                <a:cubicBezTo>
                  <a:pt x="1552575" y="1782763"/>
                  <a:pt x="2790825" y="1802606"/>
                  <a:pt x="3190874" y="1790700"/>
                </a:cubicBezTo>
                <a:cubicBezTo>
                  <a:pt x="3595687" y="1688307"/>
                  <a:pt x="3559968" y="1769269"/>
                  <a:pt x="3690937" y="1604963"/>
                </a:cubicBezTo>
                <a:cubicBezTo>
                  <a:pt x="3821906" y="1440657"/>
                  <a:pt x="3902868" y="1069182"/>
                  <a:pt x="3976687" y="804863"/>
                </a:cubicBezTo>
                <a:cubicBezTo>
                  <a:pt x="4050506" y="540544"/>
                  <a:pt x="4083843" y="0"/>
                  <a:pt x="4133849" y="19050"/>
                </a:cubicBezTo>
                <a:cubicBezTo>
                  <a:pt x="4183855" y="38100"/>
                  <a:pt x="4241005" y="652463"/>
                  <a:pt x="4276724" y="919163"/>
                </a:cubicBezTo>
                <a:cubicBezTo>
                  <a:pt x="4312443" y="1185863"/>
                  <a:pt x="4252912" y="1473994"/>
                  <a:pt x="4348162" y="1619250"/>
                </a:cubicBezTo>
                <a:cubicBezTo>
                  <a:pt x="4562475" y="1707356"/>
                  <a:pt x="4617243" y="1762125"/>
                  <a:pt x="4848224" y="1790700"/>
                </a:cubicBezTo>
                <a:cubicBezTo>
                  <a:pt x="4983955" y="1826419"/>
                  <a:pt x="4967288" y="1809751"/>
                  <a:pt x="5114925" y="1809751"/>
                </a:cubicBezTo>
                <a:cubicBezTo>
                  <a:pt x="5457825" y="1762126"/>
                  <a:pt x="5318918" y="1777206"/>
                  <a:pt x="5734049" y="1790700"/>
                </a:cubicBezTo>
                <a:cubicBezTo>
                  <a:pt x="5911055" y="1708944"/>
                  <a:pt x="6065043" y="1345407"/>
                  <a:pt x="6176962" y="1319213"/>
                </a:cubicBezTo>
                <a:cubicBezTo>
                  <a:pt x="6288881" y="1293019"/>
                  <a:pt x="6267450" y="1552576"/>
                  <a:pt x="6405562" y="1633538"/>
                </a:cubicBezTo>
                <a:cubicBezTo>
                  <a:pt x="6700837" y="1690688"/>
                  <a:pt x="6484143" y="1764506"/>
                  <a:pt x="6715125" y="1809750"/>
                </a:cubicBezTo>
              </a:path>
            </a:pathLst>
          </a:custGeom>
          <a:ln w="571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Freeform 10"/>
          <p:cNvSpPr/>
          <p:nvPr/>
        </p:nvSpPr>
        <p:spPr>
          <a:xfrm>
            <a:off x="990599" y="3780740"/>
            <a:ext cx="7162801" cy="1792040"/>
          </a:xfrm>
          <a:custGeom>
            <a:avLst/>
            <a:gdLst>
              <a:gd name="connsiteX0" fmla="*/ 0 w 6972300"/>
              <a:gd name="connsiteY0" fmla="*/ 1762125 h 1957388"/>
              <a:gd name="connsiteX1" fmla="*/ 285750 w 6972300"/>
              <a:gd name="connsiteY1" fmla="*/ 1776413 h 1957388"/>
              <a:gd name="connsiteX2" fmla="*/ 685800 w 6972300"/>
              <a:gd name="connsiteY2" fmla="*/ 676275 h 1957388"/>
              <a:gd name="connsiteX3" fmla="*/ 842962 w 6972300"/>
              <a:gd name="connsiteY3" fmla="*/ 1619250 h 1957388"/>
              <a:gd name="connsiteX4" fmla="*/ 1114425 w 6972300"/>
              <a:gd name="connsiteY4" fmla="*/ 1790700 h 1957388"/>
              <a:gd name="connsiteX5" fmla="*/ 3157537 w 6972300"/>
              <a:gd name="connsiteY5" fmla="*/ 1790700 h 1957388"/>
              <a:gd name="connsiteX6" fmla="*/ 3657600 w 6972300"/>
              <a:gd name="connsiteY6" fmla="*/ 1604963 h 1957388"/>
              <a:gd name="connsiteX7" fmla="*/ 3943350 w 6972300"/>
              <a:gd name="connsiteY7" fmla="*/ 804863 h 1957388"/>
              <a:gd name="connsiteX8" fmla="*/ 4100512 w 6972300"/>
              <a:gd name="connsiteY8" fmla="*/ 19050 h 1957388"/>
              <a:gd name="connsiteX9" fmla="*/ 4243387 w 6972300"/>
              <a:gd name="connsiteY9" fmla="*/ 919163 h 1957388"/>
              <a:gd name="connsiteX10" fmla="*/ 4314825 w 6972300"/>
              <a:gd name="connsiteY10" fmla="*/ 1619250 h 1957388"/>
              <a:gd name="connsiteX11" fmla="*/ 4814887 w 6972300"/>
              <a:gd name="connsiteY11" fmla="*/ 1790700 h 1957388"/>
              <a:gd name="connsiteX12" fmla="*/ 5700712 w 6972300"/>
              <a:gd name="connsiteY12" fmla="*/ 1790700 h 1957388"/>
              <a:gd name="connsiteX13" fmla="*/ 6143625 w 6972300"/>
              <a:gd name="connsiteY13" fmla="*/ 1319213 h 1957388"/>
              <a:gd name="connsiteX14" fmla="*/ 6372225 w 6972300"/>
              <a:gd name="connsiteY14" fmla="*/ 1633538 h 1957388"/>
              <a:gd name="connsiteX15" fmla="*/ 6972300 w 6972300"/>
              <a:gd name="connsiteY15" fmla="*/ 1804988 h 1957388"/>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76299 w 7005637"/>
              <a:gd name="connsiteY3" fmla="*/ 1619250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69281"/>
              <a:gd name="connsiteX1" fmla="*/ 319087 w 7005637"/>
              <a:gd name="connsiteY1" fmla="*/ 1776413 h 1869281"/>
              <a:gd name="connsiteX2" fmla="*/ 719137 w 7005637"/>
              <a:gd name="connsiteY2" fmla="*/ 676275 h 1869281"/>
              <a:gd name="connsiteX3" fmla="*/ 847725 w 7005637"/>
              <a:gd name="connsiteY3" fmla="*/ 1352551 h 1869281"/>
              <a:gd name="connsiteX4" fmla="*/ 1147762 w 7005637"/>
              <a:gd name="connsiteY4" fmla="*/ 1790700 h 1869281"/>
              <a:gd name="connsiteX5" fmla="*/ 3190874 w 7005637"/>
              <a:gd name="connsiteY5" fmla="*/ 1790700 h 1869281"/>
              <a:gd name="connsiteX6" fmla="*/ 3690937 w 7005637"/>
              <a:gd name="connsiteY6" fmla="*/ 1604963 h 1869281"/>
              <a:gd name="connsiteX7" fmla="*/ 3976687 w 7005637"/>
              <a:gd name="connsiteY7" fmla="*/ 804863 h 1869281"/>
              <a:gd name="connsiteX8" fmla="*/ 4133849 w 7005637"/>
              <a:gd name="connsiteY8" fmla="*/ 19050 h 1869281"/>
              <a:gd name="connsiteX9" fmla="*/ 4276724 w 7005637"/>
              <a:gd name="connsiteY9" fmla="*/ 919163 h 1869281"/>
              <a:gd name="connsiteX10" fmla="*/ 4348162 w 7005637"/>
              <a:gd name="connsiteY10" fmla="*/ 1619250 h 1869281"/>
              <a:gd name="connsiteX11" fmla="*/ 4848224 w 7005637"/>
              <a:gd name="connsiteY11" fmla="*/ 1790700 h 1869281"/>
              <a:gd name="connsiteX12" fmla="*/ 5734049 w 7005637"/>
              <a:gd name="connsiteY12" fmla="*/ 1790700 h 1869281"/>
              <a:gd name="connsiteX13" fmla="*/ 6176962 w 7005637"/>
              <a:gd name="connsiteY13" fmla="*/ 1319213 h 1869281"/>
              <a:gd name="connsiteX14" fmla="*/ 6405562 w 7005637"/>
              <a:gd name="connsiteY14" fmla="*/ 1633538 h 1869281"/>
              <a:gd name="connsiteX15" fmla="*/ 7005637 w 7005637"/>
              <a:gd name="connsiteY15" fmla="*/ 1804988 h 1869281"/>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72456"/>
              <a:gd name="connsiteX1" fmla="*/ 319087 w 7005637"/>
              <a:gd name="connsiteY1" fmla="*/ 1776413 h 1872456"/>
              <a:gd name="connsiteX2" fmla="*/ 719137 w 7005637"/>
              <a:gd name="connsiteY2" fmla="*/ 676275 h 1872456"/>
              <a:gd name="connsiteX3" fmla="*/ 847725 w 7005637"/>
              <a:gd name="connsiteY3" fmla="*/ 1352551 h 1872456"/>
              <a:gd name="connsiteX4" fmla="*/ 1147762 w 7005637"/>
              <a:gd name="connsiteY4" fmla="*/ 1790700 h 1872456"/>
              <a:gd name="connsiteX5" fmla="*/ 3190874 w 7005637"/>
              <a:gd name="connsiteY5" fmla="*/ 1790700 h 1872456"/>
              <a:gd name="connsiteX6" fmla="*/ 3690937 w 7005637"/>
              <a:gd name="connsiteY6" fmla="*/ 1604963 h 1872456"/>
              <a:gd name="connsiteX7" fmla="*/ 3976687 w 7005637"/>
              <a:gd name="connsiteY7" fmla="*/ 804863 h 1872456"/>
              <a:gd name="connsiteX8" fmla="*/ 4133849 w 7005637"/>
              <a:gd name="connsiteY8" fmla="*/ 19050 h 1872456"/>
              <a:gd name="connsiteX9" fmla="*/ 4276724 w 7005637"/>
              <a:gd name="connsiteY9" fmla="*/ 919163 h 1872456"/>
              <a:gd name="connsiteX10" fmla="*/ 4348162 w 7005637"/>
              <a:gd name="connsiteY10" fmla="*/ 1619250 h 1872456"/>
              <a:gd name="connsiteX11" fmla="*/ 4848224 w 7005637"/>
              <a:gd name="connsiteY11" fmla="*/ 1790700 h 1872456"/>
              <a:gd name="connsiteX12" fmla="*/ 5114925 w 7005637"/>
              <a:gd name="connsiteY12" fmla="*/ 1809751 h 1872456"/>
              <a:gd name="connsiteX13" fmla="*/ 5734049 w 7005637"/>
              <a:gd name="connsiteY13" fmla="*/ 1790700 h 1872456"/>
              <a:gd name="connsiteX14" fmla="*/ 6176962 w 7005637"/>
              <a:gd name="connsiteY14" fmla="*/ 1319213 h 1872456"/>
              <a:gd name="connsiteX15" fmla="*/ 6405562 w 7005637"/>
              <a:gd name="connsiteY15" fmla="*/ 1633538 h 1872456"/>
              <a:gd name="connsiteX16" fmla="*/ 7005637 w 7005637"/>
              <a:gd name="connsiteY16" fmla="*/ 1804988 h 18724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7005637"/>
              <a:gd name="connsiteY0" fmla="*/ 1762125 h 1859756"/>
              <a:gd name="connsiteX1" fmla="*/ 319087 w 7005637"/>
              <a:gd name="connsiteY1" fmla="*/ 1776413 h 1859756"/>
              <a:gd name="connsiteX2" fmla="*/ 719137 w 7005637"/>
              <a:gd name="connsiteY2" fmla="*/ 676275 h 1859756"/>
              <a:gd name="connsiteX3" fmla="*/ 847725 w 7005637"/>
              <a:gd name="connsiteY3" fmla="*/ 1352551 h 1859756"/>
              <a:gd name="connsiteX4" fmla="*/ 1147762 w 7005637"/>
              <a:gd name="connsiteY4" fmla="*/ 1790700 h 1859756"/>
              <a:gd name="connsiteX5" fmla="*/ 3190874 w 7005637"/>
              <a:gd name="connsiteY5" fmla="*/ 1790700 h 1859756"/>
              <a:gd name="connsiteX6" fmla="*/ 3690937 w 7005637"/>
              <a:gd name="connsiteY6" fmla="*/ 1604963 h 1859756"/>
              <a:gd name="connsiteX7" fmla="*/ 3976687 w 7005637"/>
              <a:gd name="connsiteY7" fmla="*/ 804863 h 1859756"/>
              <a:gd name="connsiteX8" fmla="*/ 4133849 w 7005637"/>
              <a:gd name="connsiteY8" fmla="*/ 19050 h 1859756"/>
              <a:gd name="connsiteX9" fmla="*/ 4276724 w 7005637"/>
              <a:gd name="connsiteY9" fmla="*/ 919163 h 1859756"/>
              <a:gd name="connsiteX10" fmla="*/ 4348162 w 7005637"/>
              <a:gd name="connsiteY10" fmla="*/ 1619250 h 1859756"/>
              <a:gd name="connsiteX11" fmla="*/ 4848224 w 7005637"/>
              <a:gd name="connsiteY11" fmla="*/ 1790700 h 1859756"/>
              <a:gd name="connsiteX12" fmla="*/ 5114925 w 7005637"/>
              <a:gd name="connsiteY12" fmla="*/ 1809751 h 1859756"/>
              <a:gd name="connsiteX13" fmla="*/ 5734049 w 7005637"/>
              <a:gd name="connsiteY13" fmla="*/ 1790700 h 1859756"/>
              <a:gd name="connsiteX14" fmla="*/ 6176962 w 7005637"/>
              <a:gd name="connsiteY14" fmla="*/ 1319213 h 1859756"/>
              <a:gd name="connsiteX15" fmla="*/ 6405562 w 7005637"/>
              <a:gd name="connsiteY15" fmla="*/ 1633538 h 1859756"/>
              <a:gd name="connsiteX16" fmla="*/ 7005637 w 7005637"/>
              <a:gd name="connsiteY16" fmla="*/ 1804988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1147762 w 6715125"/>
              <a:gd name="connsiteY4" fmla="*/ 17907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847725 w 6715125"/>
              <a:gd name="connsiteY3" fmla="*/ 1352551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62125 h 1859756"/>
              <a:gd name="connsiteX1" fmla="*/ 319087 w 6715125"/>
              <a:gd name="connsiteY1" fmla="*/ 1776413 h 1859756"/>
              <a:gd name="connsiteX2" fmla="*/ 719137 w 6715125"/>
              <a:gd name="connsiteY2" fmla="*/ 676275 h 1859756"/>
              <a:gd name="connsiteX3" fmla="*/ 1295400 w 6715125"/>
              <a:gd name="connsiteY3" fmla="*/ 1295400 h 1859756"/>
              <a:gd name="connsiteX4" fmla="*/ 2209800 w 6715125"/>
              <a:gd name="connsiteY4" fmla="*/ 1828800 h 1859756"/>
              <a:gd name="connsiteX5" fmla="*/ 3190874 w 6715125"/>
              <a:gd name="connsiteY5" fmla="*/ 1790700 h 1859756"/>
              <a:gd name="connsiteX6" fmla="*/ 3690937 w 6715125"/>
              <a:gd name="connsiteY6" fmla="*/ 1604963 h 1859756"/>
              <a:gd name="connsiteX7" fmla="*/ 3976687 w 6715125"/>
              <a:gd name="connsiteY7" fmla="*/ 804863 h 1859756"/>
              <a:gd name="connsiteX8" fmla="*/ 4133849 w 6715125"/>
              <a:gd name="connsiteY8" fmla="*/ 19050 h 1859756"/>
              <a:gd name="connsiteX9" fmla="*/ 4276724 w 6715125"/>
              <a:gd name="connsiteY9" fmla="*/ 919163 h 1859756"/>
              <a:gd name="connsiteX10" fmla="*/ 4348162 w 6715125"/>
              <a:gd name="connsiteY10" fmla="*/ 1619250 h 1859756"/>
              <a:gd name="connsiteX11" fmla="*/ 4848224 w 6715125"/>
              <a:gd name="connsiteY11" fmla="*/ 1790700 h 1859756"/>
              <a:gd name="connsiteX12" fmla="*/ 5114925 w 6715125"/>
              <a:gd name="connsiteY12" fmla="*/ 1809751 h 1859756"/>
              <a:gd name="connsiteX13" fmla="*/ 5734049 w 6715125"/>
              <a:gd name="connsiteY13" fmla="*/ 1790700 h 1859756"/>
              <a:gd name="connsiteX14" fmla="*/ 6176962 w 6715125"/>
              <a:gd name="connsiteY14" fmla="*/ 1319213 h 1859756"/>
              <a:gd name="connsiteX15" fmla="*/ 6405562 w 6715125"/>
              <a:gd name="connsiteY15" fmla="*/ 1633538 h 1859756"/>
              <a:gd name="connsiteX16" fmla="*/ 6715125 w 6715125"/>
              <a:gd name="connsiteY16" fmla="*/ 1809750 h 1859756"/>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348162 w 6715125"/>
              <a:gd name="connsiteY10" fmla="*/ 163115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4848224 w 6715125"/>
              <a:gd name="connsiteY11" fmla="*/ 1802606 h 1871662"/>
              <a:gd name="connsiteX12" fmla="*/ 5114925 w 6715125"/>
              <a:gd name="connsiteY12" fmla="*/ 1821657 h 1871662"/>
              <a:gd name="connsiteX13" fmla="*/ 5734049 w 6715125"/>
              <a:gd name="connsiteY13" fmla="*/ 1802606 h 1871662"/>
              <a:gd name="connsiteX14" fmla="*/ 6176962 w 6715125"/>
              <a:gd name="connsiteY14" fmla="*/ 1331119 h 1871662"/>
              <a:gd name="connsiteX15" fmla="*/ 6405562 w 6715125"/>
              <a:gd name="connsiteY15" fmla="*/ 1645444 h 1871662"/>
              <a:gd name="connsiteX16" fmla="*/ 6715125 w 6715125"/>
              <a:gd name="connsiteY16"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114925 w 6715125"/>
              <a:gd name="connsiteY11" fmla="*/ 1821657 h 1871662"/>
              <a:gd name="connsiteX12" fmla="*/ 5734049 w 6715125"/>
              <a:gd name="connsiteY12" fmla="*/ 1802606 h 1871662"/>
              <a:gd name="connsiteX13" fmla="*/ 6176962 w 6715125"/>
              <a:gd name="connsiteY13" fmla="*/ 1331119 h 1871662"/>
              <a:gd name="connsiteX14" fmla="*/ 6405562 w 6715125"/>
              <a:gd name="connsiteY14" fmla="*/ 1645444 h 1871662"/>
              <a:gd name="connsiteX15" fmla="*/ 6715125 w 6715125"/>
              <a:gd name="connsiteY15"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4876800 w 6715125"/>
              <a:gd name="connsiteY10" fmla="*/ 15359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74031 h 1871662"/>
              <a:gd name="connsiteX1" fmla="*/ 319087 w 6715125"/>
              <a:gd name="connsiteY1" fmla="*/ 1788319 h 1871662"/>
              <a:gd name="connsiteX2" fmla="*/ 719137 w 6715125"/>
              <a:gd name="connsiteY2" fmla="*/ 688181 h 1871662"/>
              <a:gd name="connsiteX3" fmla="*/ 1295400 w 6715125"/>
              <a:gd name="connsiteY3" fmla="*/ 1307306 h 1871662"/>
              <a:gd name="connsiteX4" fmla="*/ 2209800 w 6715125"/>
              <a:gd name="connsiteY4" fmla="*/ 1840706 h 1871662"/>
              <a:gd name="connsiteX5" fmla="*/ 3190874 w 6715125"/>
              <a:gd name="connsiteY5" fmla="*/ 1802606 h 1871662"/>
              <a:gd name="connsiteX6" fmla="*/ 3690937 w 6715125"/>
              <a:gd name="connsiteY6" fmla="*/ 1616869 h 1871662"/>
              <a:gd name="connsiteX7" fmla="*/ 3976687 w 6715125"/>
              <a:gd name="connsiteY7" fmla="*/ 816769 h 1871662"/>
              <a:gd name="connsiteX8" fmla="*/ 4133849 w 6715125"/>
              <a:gd name="connsiteY8" fmla="*/ 30956 h 1871662"/>
              <a:gd name="connsiteX9" fmla="*/ 4343400 w 6715125"/>
              <a:gd name="connsiteY9" fmla="*/ 1002506 h 1871662"/>
              <a:gd name="connsiteX10" fmla="*/ 5029200 w 6715125"/>
              <a:gd name="connsiteY10" fmla="*/ 1612106 h 1871662"/>
              <a:gd name="connsiteX11" fmla="*/ 5734049 w 6715125"/>
              <a:gd name="connsiteY11" fmla="*/ 1802606 h 1871662"/>
              <a:gd name="connsiteX12" fmla="*/ 6176962 w 6715125"/>
              <a:gd name="connsiteY12" fmla="*/ 1331119 h 1871662"/>
              <a:gd name="connsiteX13" fmla="*/ 6405562 w 6715125"/>
              <a:gd name="connsiteY13" fmla="*/ 1645444 h 1871662"/>
              <a:gd name="connsiteX14" fmla="*/ 6715125 w 6715125"/>
              <a:gd name="connsiteY14" fmla="*/ 1821656 h 1871662"/>
              <a:gd name="connsiteX0" fmla="*/ 33337 w 6715125"/>
              <a:gd name="connsiteY0" fmla="*/ 1786731 h 1884362"/>
              <a:gd name="connsiteX1" fmla="*/ 319087 w 6715125"/>
              <a:gd name="connsiteY1" fmla="*/ 1801019 h 1884362"/>
              <a:gd name="connsiteX2" fmla="*/ 719137 w 6715125"/>
              <a:gd name="connsiteY2" fmla="*/ 700881 h 1884362"/>
              <a:gd name="connsiteX3" fmla="*/ 1295400 w 6715125"/>
              <a:gd name="connsiteY3" fmla="*/ 1320006 h 1884362"/>
              <a:gd name="connsiteX4" fmla="*/ 2209800 w 6715125"/>
              <a:gd name="connsiteY4" fmla="*/ 1853406 h 1884362"/>
              <a:gd name="connsiteX5" fmla="*/ 3190874 w 6715125"/>
              <a:gd name="connsiteY5" fmla="*/ 1815306 h 1884362"/>
              <a:gd name="connsiteX6" fmla="*/ 3690937 w 6715125"/>
              <a:gd name="connsiteY6" fmla="*/ 1629569 h 1884362"/>
              <a:gd name="connsiteX7" fmla="*/ 3976687 w 6715125"/>
              <a:gd name="connsiteY7" fmla="*/ 829469 h 1884362"/>
              <a:gd name="connsiteX8" fmla="*/ 4133849 w 6715125"/>
              <a:gd name="connsiteY8" fmla="*/ 43656 h 1884362"/>
              <a:gd name="connsiteX9" fmla="*/ 4572000 w 6715125"/>
              <a:gd name="connsiteY9" fmla="*/ 1091406 h 1884362"/>
              <a:gd name="connsiteX10" fmla="*/ 5029200 w 6715125"/>
              <a:gd name="connsiteY10" fmla="*/ 1624806 h 1884362"/>
              <a:gd name="connsiteX11" fmla="*/ 5734049 w 6715125"/>
              <a:gd name="connsiteY11" fmla="*/ 1815306 h 1884362"/>
              <a:gd name="connsiteX12" fmla="*/ 6176962 w 6715125"/>
              <a:gd name="connsiteY12" fmla="*/ 1343819 h 1884362"/>
              <a:gd name="connsiteX13" fmla="*/ 6405562 w 6715125"/>
              <a:gd name="connsiteY13" fmla="*/ 1658144 h 1884362"/>
              <a:gd name="connsiteX14" fmla="*/ 6715125 w 6715125"/>
              <a:gd name="connsiteY14" fmla="*/ 1834356 h 1884362"/>
              <a:gd name="connsiteX0" fmla="*/ 33337 w 6772275"/>
              <a:gd name="connsiteY0" fmla="*/ 1786731 h 1884362"/>
              <a:gd name="connsiteX1" fmla="*/ 319087 w 6772275"/>
              <a:gd name="connsiteY1" fmla="*/ 1801019 h 1884362"/>
              <a:gd name="connsiteX2" fmla="*/ 719137 w 6772275"/>
              <a:gd name="connsiteY2" fmla="*/ 700881 h 1884362"/>
              <a:gd name="connsiteX3" fmla="*/ 1295400 w 6772275"/>
              <a:gd name="connsiteY3" fmla="*/ 1320006 h 1884362"/>
              <a:gd name="connsiteX4" fmla="*/ 2209800 w 6772275"/>
              <a:gd name="connsiteY4" fmla="*/ 1853406 h 1884362"/>
              <a:gd name="connsiteX5" fmla="*/ 3190874 w 6772275"/>
              <a:gd name="connsiteY5" fmla="*/ 1815306 h 1884362"/>
              <a:gd name="connsiteX6" fmla="*/ 3690937 w 6772275"/>
              <a:gd name="connsiteY6" fmla="*/ 1629569 h 1884362"/>
              <a:gd name="connsiteX7" fmla="*/ 3976687 w 6772275"/>
              <a:gd name="connsiteY7" fmla="*/ 829469 h 1884362"/>
              <a:gd name="connsiteX8" fmla="*/ 4133849 w 6772275"/>
              <a:gd name="connsiteY8" fmla="*/ 43656 h 1884362"/>
              <a:gd name="connsiteX9" fmla="*/ 4572000 w 6772275"/>
              <a:gd name="connsiteY9" fmla="*/ 1091406 h 1884362"/>
              <a:gd name="connsiteX10" fmla="*/ 5029200 w 6772275"/>
              <a:gd name="connsiteY10" fmla="*/ 1624806 h 1884362"/>
              <a:gd name="connsiteX11" fmla="*/ 5734049 w 6772275"/>
              <a:gd name="connsiteY11" fmla="*/ 1815306 h 1884362"/>
              <a:gd name="connsiteX12" fmla="*/ 6176962 w 6772275"/>
              <a:gd name="connsiteY12" fmla="*/ 1343819 h 1884362"/>
              <a:gd name="connsiteX13" fmla="*/ 6477000 w 6772275"/>
              <a:gd name="connsiteY13" fmla="*/ 1624806 h 1884362"/>
              <a:gd name="connsiteX14" fmla="*/ 6715125 w 6772275"/>
              <a:gd name="connsiteY14" fmla="*/ 183435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477000 w 6858000"/>
              <a:gd name="connsiteY13" fmla="*/ 1624806 h 1884362"/>
              <a:gd name="connsiteX14" fmla="*/ 6858000 w 6858000"/>
              <a:gd name="connsiteY14"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029200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34049 w 6858000"/>
              <a:gd name="connsiteY11" fmla="*/ 1815306 h 1884362"/>
              <a:gd name="connsiteX12" fmla="*/ 6176962 w 6858000"/>
              <a:gd name="connsiteY12" fmla="*/ 1343819 h 1884362"/>
              <a:gd name="connsiteX13" fmla="*/ 6858000 w 6858000"/>
              <a:gd name="connsiteY13" fmla="*/ 1853406 h 1884362"/>
              <a:gd name="connsiteX0" fmla="*/ 33337 w 6858000"/>
              <a:gd name="connsiteY0" fmla="*/ 1786731 h 1884362"/>
              <a:gd name="connsiteX1" fmla="*/ 319087 w 6858000"/>
              <a:gd name="connsiteY1" fmla="*/ 1801019 h 1884362"/>
              <a:gd name="connsiteX2" fmla="*/ 719137 w 6858000"/>
              <a:gd name="connsiteY2" fmla="*/ 700881 h 1884362"/>
              <a:gd name="connsiteX3" fmla="*/ 1295400 w 6858000"/>
              <a:gd name="connsiteY3" fmla="*/ 1320006 h 1884362"/>
              <a:gd name="connsiteX4" fmla="*/ 2209800 w 6858000"/>
              <a:gd name="connsiteY4" fmla="*/ 1853406 h 1884362"/>
              <a:gd name="connsiteX5" fmla="*/ 3190874 w 6858000"/>
              <a:gd name="connsiteY5" fmla="*/ 1815306 h 1884362"/>
              <a:gd name="connsiteX6" fmla="*/ 3690937 w 6858000"/>
              <a:gd name="connsiteY6" fmla="*/ 1629569 h 1884362"/>
              <a:gd name="connsiteX7" fmla="*/ 3976687 w 6858000"/>
              <a:gd name="connsiteY7" fmla="*/ 829469 h 1884362"/>
              <a:gd name="connsiteX8" fmla="*/ 4133849 w 6858000"/>
              <a:gd name="connsiteY8" fmla="*/ 43656 h 1884362"/>
              <a:gd name="connsiteX9" fmla="*/ 4572000 w 6858000"/>
              <a:gd name="connsiteY9" fmla="*/ 1091406 h 1884362"/>
              <a:gd name="connsiteX10" fmla="*/ 5181599 w 6858000"/>
              <a:gd name="connsiteY10" fmla="*/ 1624806 h 1884362"/>
              <a:gd name="connsiteX11" fmla="*/ 5714999 w 6858000"/>
              <a:gd name="connsiteY11" fmla="*/ 1548606 h 1884362"/>
              <a:gd name="connsiteX12" fmla="*/ 6176962 w 6858000"/>
              <a:gd name="connsiteY12" fmla="*/ 1343819 h 1884362"/>
              <a:gd name="connsiteX13" fmla="*/ 6858000 w 6858000"/>
              <a:gd name="connsiteY13" fmla="*/ 1853406 h 1884362"/>
              <a:gd name="connsiteX0" fmla="*/ 0 w 7010401"/>
              <a:gd name="connsiteY0" fmla="*/ 1853406 h 1951037"/>
              <a:gd name="connsiteX1" fmla="*/ 471488 w 7010401"/>
              <a:gd name="connsiteY1" fmla="*/ 1801019 h 1951037"/>
              <a:gd name="connsiteX2" fmla="*/ 871538 w 7010401"/>
              <a:gd name="connsiteY2" fmla="*/ 700881 h 1951037"/>
              <a:gd name="connsiteX3" fmla="*/ 1447801 w 7010401"/>
              <a:gd name="connsiteY3" fmla="*/ 1320006 h 1951037"/>
              <a:gd name="connsiteX4" fmla="*/ 2362201 w 7010401"/>
              <a:gd name="connsiteY4" fmla="*/ 1853406 h 1951037"/>
              <a:gd name="connsiteX5" fmla="*/ 3343275 w 7010401"/>
              <a:gd name="connsiteY5" fmla="*/ 1815306 h 1951037"/>
              <a:gd name="connsiteX6" fmla="*/ 3843338 w 7010401"/>
              <a:gd name="connsiteY6" fmla="*/ 1629569 h 1951037"/>
              <a:gd name="connsiteX7" fmla="*/ 4129088 w 7010401"/>
              <a:gd name="connsiteY7" fmla="*/ 829469 h 1951037"/>
              <a:gd name="connsiteX8" fmla="*/ 4286250 w 7010401"/>
              <a:gd name="connsiteY8" fmla="*/ 43656 h 1951037"/>
              <a:gd name="connsiteX9" fmla="*/ 4724401 w 7010401"/>
              <a:gd name="connsiteY9" fmla="*/ 1091406 h 1951037"/>
              <a:gd name="connsiteX10" fmla="*/ 5334000 w 7010401"/>
              <a:gd name="connsiteY10" fmla="*/ 1624806 h 1951037"/>
              <a:gd name="connsiteX11" fmla="*/ 5867400 w 7010401"/>
              <a:gd name="connsiteY11" fmla="*/ 1548606 h 1951037"/>
              <a:gd name="connsiteX12" fmla="*/ 6329363 w 7010401"/>
              <a:gd name="connsiteY12" fmla="*/ 1343819 h 1951037"/>
              <a:gd name="connsiteX13" fmla="*/ 7010401 w 7010401"/>
              <a:gd name="connsiteY13" fmla="*/ 1853406 h 1951037"/>
              <a:gd name="connsiteX0" fmla="*/ 0 w 7010401"/>
              <a:gd name="connsiteY0" fmla="*/ 1853406 h 1853406"/>
              <a:gd name="connsiteX1" fmla="*/ 471488 w 7010401"/>
              <a:gd name="connsiteY1" fmla="*/ 1801019 h 1853406"/>
              <a:gd name="connsiteX2" fmla="*/ 871538 w 7010401"/>
              <a:gd name="connsiteY2" fmla="*/ 700881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144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53406 h 1853406"/>
              <a:gd name="connsiteX1" fmla="*/ 471488 w 7010401"/>
              <a:gd name="connsiteY1" fmla="*/ 1801019 h 1853406"/>
              <a:gd name="connsiteX2" fmla="*/ 990601 w 7010401"/>
              <a:gd name="connsiteY2" fmla="*/ 624026 h 1853406"/>
              <a:gd name="connsiteX3" fmla="*/ 1447801 w 7010401"/>
              <a:gd name="connsiteY3" fmla="*/ 1320006 h 1853406"/>
              <a:gd name="connsiteX4" fmla="*/ 2362201 w 7010401"/>
              <a:gd name="connsiteY4" fmla="*/ 1853406 h 1853406"/>
              <a:gd name="connsiteX5" fmla="*/ 3343275 w 7010401"/>
              <a:gd name="connsiteY5" fmla="*/ 1815306 h 1853406"/>
              <a:gd name="connsiteX6" fmla="*/ 3843338 w 7010401"/>
              <a:gd name="connsiteY6" fmla="*/ 1629569 h 1853406"/>
              <a:gd name="connsiteX7" fmla="*/ 4129088 w 7010401"/>
              <a:gd name="connsiteY7" fmla="*/ 829469 h 1853406"/>
              <a:gd name="connsiteX8" fmla="*/ 4286250 w 7010401"/>
              <a:gd name="connsiteY8" fmla="*/ 43656 h 1853406"/>
              <a:gd name="connsiteX9" fmla="*/ 4724401 w 7010401"/>
              <a:gd name="connsiteY9" fmla="*/ 1091406 h 1853406"/>
              <a:gd name="connsiteX10" fmla="*/ 5334000 w 7010401"/>
              <a:gd name="connsiteY10" fmla="*/ 1624806 h 1853406"/>
              <a:gd name="connsiteX11" fmla="*/ 5867400 w 7010401"/>
              <a:gd name="connsiteY11" fmla="*/ 1548606 h 1853406"/>
              <a:gd name="connsiteX12" fmla="*/ 6329363 w 7010401"/>
              <a:gd name="connsiteY12" fmla="*/ 1343819 h 1853406"/>
              <a:gd name="connsiteX13" fmla="*/ 7010401 w 7010401"/>
              <a:gd name="connsiteY13" fmla="*/ 1853406 h 1853406"/>
              <a:gd name="connsiteX0" fmla="*/ 0 w 7010401"/>
              <a:gd name="connsiteY0" fmla="*/ 1806436 h 1806436"/>
              <a:gd name="connsiteX1" fmla="*/ 471488 w 7010401"/>
              <a:gd name="connsiteY1" fmla="*/ 1754049 h 1806436"/>
              <a:gd name="connsiteX2" fmla="*/ 990601 w 7010401"/>
              <a:gd name="connsiteY2" fmla="*/ 577056 h 1806436"/>
              <a:gd name="connsiteX3" fmla="*/ 1447801 w 7010401"/>
              <a:gd name="connsiteY3" fmla="*/ 1273036 h 1806436"/>
              <a:gd name="connsiteX4" fmla="*/ 2362201 w 7010401"/>
              <a:gd name="connsiteY4" fmla="*/ 1806436 h 1806436"/>
              <a:gd name="connsiteX5" fmla="*/ 3343275 w 7010401"/>
              <a:gd name="connsiteY5" fmla="*/ 1768336 h 1806436"/>
              <a:gd name="connsiteX6" fmla="*/ 3843338 w 7010401"/>
              <a:gd name="connsiteY6" fmla="*/ 1582599 h 1806436"/>
              <a:gd name="connsiteX7" fmla="*/ 4129088 w 7010401"/>
              <a:gd name="connsiteY7" fmla="*/ 782499 h 1806436"/>
              <a:gd name="connsiteX8" fmla="*/ 4419601 w 7010401"/>
              <a:gd name="connsiteY8" fmla="*/ 43656 h 1806436"/>
              <a:gd name="connsiteX9" fmla="*/ 4724401 w 7010401"/>
              <a:gd name="connsiteY9" fmla="*/ 1044436 h 1806436"/>
              <a:gd name="connsiteX10" fmla="*/ 5334000 w 7010401"/>
              <a:gd name="connsiteY10" fmla="*/ 1577836 h 1806436"/>
              <a:gd name="connsiteX11" fmla="*/ 5867400 w 7010401"/>
              <a:gd name="connsiteY11" fmla="*/ 1501636 h 1806436"/>
              <a:gd name="connsiteX12" fmla="*/ 6329363 w 7010401"/>
              <a:gd name="connsiteY12" fmla="*/ 1296849 h 1806436"/>
              <a:gd name="connsiteX13" fmla="*/ 7010401 w 7010401"/>
              <a:gd name="connsiteY13" fmla="*/ 1806436 h 1806436"/>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329363 w 7010401"/>
              <a:gd name="connsiteY12" fmla="*/ 1282453 h 1792040"/>
              <a:gd name="connsiteX13" fmla="*/ 7010401 w 7010401"/>
              <a:gd name="connsiteY13" fmla="*/ 1792040 h 1792040"/>
              <a:gd name="connsiteX0" fmla="*/ 0 w 7010401"/>
              <a:gd name="connsiteY0" fmla="*/ 1792040 h 1792040"/>
              <a:gd name="connsiteX1" fmla="*/ 471488 w 7010401"/>
              <a:gd name="connsiteY1" fmla="*/ 1739653 h 1792040"/>
              <a:gd name="connsiteX2" fmla="*/ 990601 w 7010401"/>
              <a:gd name="connsiteY2" fmla="*/ 562660 h 1792040"/>
              <a:gd name="connsiteX3" fmla="*/ 1447801 w 7010401"/>
              <a:gd name="connsiteY3" fmla="*/ 1258640 h 1792040"/>
              <a:gd name="connsiteX4" fmla="*/ 2362201 w 7010401"/>
              <a:gd name="connsiteY4" fmla="*/ 1792040 h 1792040"/>
              <a:gd name="connsiteX5" fmla="*/ 3343275 w 7010401"/>
              <a:gd name="connsiteY5" fmla="*/ 1753940 h 1792040"/>
              <a:gd name="connsiteX6" fmla="*/ 3843338 w 7010401"/>
              <a:gd name="connsiteY6" fmla="*/ 1568203 h 1792040"/>
              <a:gd name="connsiteX7" fmla="*/ 4129088 w 7010401"/>
              <a:gd name="connsiteY7" fmla="*/ 768103 h 1792040"/>
              <a:gd name="connsiteX8" fmla="*/ 4419601 w 7010401"/>
              <a:gd name="connsiteY8" fmla="*/ 29260 h 1792040"/>
              <a:gd name="connsiteX9" fmla="*/ 4876801 w 7010401"/>
              <a:gd name="connsiteY9" fmla="*/ 943660 h 1792040"/>
              <a:gd name="connsiteX10" fmla="*/ 5334000 w 7010401"/>
              <a:gd name="connsiteY10" fmla="*/ 1563440 h 1792040"/>
              <a:gd name="connsiteX11" fmla="*/ 5867400 w 7010401"/>
              <a:gd name="connsiteY11" fmla="*/ 1487240 h 1792040"/>
              <a:gd name="connsiteX12" fmla="*/ 6477001 w 7010401"/>
              <a:gd name="connsiteY12" fmla="*/ 1172260 h 1792040"/>
              <a:gd name="connsiteX13" fmla="*/ 7010401 w 7010401"/>
              <a:gd name="connsiteY13" fmla="*/ 179204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334000 w 7162801"/>
              <a:gd name="connsiteY10" fmla="*/ 156344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 name="connsiteX0" fmla="*/ 0 w 7162801"/>
              <a:gd name="connsiteY0" fmla="*/ 1792040 h 1792040"/>
              <a:gd name="connsiteX1" fmla="*/ 471488 w 7162801"/>
              <a:gd name="connsiteY1" fmla="*/ 1739653 h 1792040"/>
              <a:gd name="connsiteX2" fmla="*/ 990601 w 7162801"/>
              <a:gd name="connsiteY2" fmla="*/ 562660 h 1792040"/>
              <a:gd name="connsiteX3" fmla="*/ 1447801 w 7162801"/>
              <a:gd name="connsiteY3" fmla="*/ 1258640 h 1792040"/>
              <a:gd name="connsiteX4" fmla="*/ 2362201 w 7162801"/>
              <a:gd name="connsiteY4" fmla="*/ 1792040 h 1792040"/>
              <a:gd name="connsiteX5" fmla="*/ 3343275 w 7162801"/>
              <a:gd name="connsiteY5" fmla="*/ 1753940 h 1792040"/>
              <a:gd name="connsiteX6" fmla="*/ 3843338 w 7162801"/>
              <a:gd name="connsiteY6" fmla="*/ 1568203 h 1792040"/>
              <a:gd name="connsiteX7" fmla="*/ 4129088 w 7162801"/>
              <a:gd name="connsiteY7" fmla="*/ 768103 h 1792040"/>
              <a:gd name="connsiteX8" fmla="*/ 4419601 w 7162801"/>
              <a:gd name="connsiteY8" fmla="*/ 29260 h 1792040"/>
              <a:gd name="connsiteX9" fmla="*/ 4876801 w 7162801"/>
              <a:gd name="connsiteY9" fmla="*/ 943660 h 1792040"/>
              <a:gd name="connsiteX10" fmla="*/ 5486401 w 7162801"/>
              <a:gd name="connsiteY10" fmla="*/ 1477060 h 1792040"/>
              <a:gd name="connsiteX11" fmla="*/ 5867400 w 7162801"/>
              <a:gd name="connsiteY11" fmla="*/ 1487240 h 1792040"/>
              <a:gd name="connsiteX12" fmla="*/ 6477001 w 7162801"/>
              <a:gd name="connsiteY12" fmla="*/ 1172260 h 1792040"/>
              <a:gd name="connsiteX13" fmla="*/ 7162801 w 7162801"/>
              <a:gd name="connsiteY13" fmla="*/ 1553260 h 179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2801" h="1792040">
                <a:moveTo>
                  <a:pt x="0" y="1792040"/>
                </a:moveTo>
                <a:cubicBezTo>
                  <a:pt x="204788" y="1775371"/>
                  <a:pt x="152401" y="1749178"/>
                  <a:pt x="471488" y="1739653"/>
                </a:cubicBezTo>
                <a:cubicBezTo>
                  <a:pt x="671513" y="1239591"/>
                  <a:pt x="827882" y="642829"/>
                  <a:pt x="990601" y="562660"/>
                </a:cubicBezTo>
                <a:cubicBezTo>
                  <a:pt x="1153320" y="482491"/>
                  <a:pt x="1219201" y="1053743"/>
                  <a:pt x="1447801" y="1258640"/>
                </a:cubicBezTo>
                <a:cubicBezTo>
                  <a:pt x="1676401" y="1463537"/>
                  <a:pt x="1838326" y="1638053"/>
                  <a:pt x="2362201" y="1792040"/>
                </a:cubicBezTo>
                <a:cubicBezTo>
                  <a:pt x="2767014" y="1784103"/>
                  <a:pt x="2943226" y="1765846"/>
                  <a:pt x="3343275" y="1753940"/>
                </a:cubicBezTo>
                <a:cubicBezTo>
                  <a:pt x="3748088" y="1651547"/>
                  <a:pt x="3712369" y="1732509"/>
                  <a:pt x="3843338" y="1568203"/>
                </a:cubicBezTo>
                <a:cubicBezTo>
                  <a:pt x="3974307" y="1403897"/>
                  <a:pt x="4033044" y="1024593"/>
                  <a:pt x="4129088" y="768103"/>
                </a:cubicBezTo>
                <a:cubicBezTo>
                  <a:pt x="4225132" y="511613"/>
                  <a:pt x="4294982" y="0"/>
                  <a:pt x="4419601" y="29260"/>
                </a:cubicBezTo>
                <a:cubicBezTo>
                  <a:pt x="4544220" y="58520"/>
                  <a:pt x="4699001" y="702360"/>
                  <a:pt x="4876801" y="943660"/>
                </a:cubicBezTo>
                <a:cubicBezTo>
                  <a:pt x="5054601" y="1184960"/>
                  <a:pt x="5391151" y="1331804"/>
                  <a:pt x="5486401" y="1477060"/>
                </a:cubicBezTo>
                <a:cubicBezTo>
                  <a:pt x="5799139" y="1562785"/>
                  <a:pt x="5702300" y="1538040"/>
                  <a:pt x="5867400" y="1487240"/>
                </a:cubicBezTo>
                <a:cubicBezTo>
                  <a:pt x="6032500" y="1436440"/>
                  <a:pt x="6261101" y="1161257"/>
                  <a:pt x="6477001" y="1172260"/>
                </a:cubicBezTo>
                <a:cubicBezTo>
                  <a:pt x="6692901" y="1183263"/>
                  <a:pt x="6935193" y="1537584"/>
                  <a:pt x="7162801" y="1553260"/>
                </a:cubicBezTo>
              </a:path>
            </a:pathLst>
          </a:custGeom>
          <a:ln w="57150">
            <a:solidFill>
              <a:srgbClr val="92D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p:cNvSpPr txBox="1"/>
          <p:nvPr/>
        </p:nvSpPr>
        <p:spPr>
          <a:xfrm>
            <a:off x="2362200" y="2971800"/>
            <a:ext cx="2209800" cy="1384995"/>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shape not exactly the same, either</a:t>
            </a:r>
          </a:p>
        </p:txBody>
      </p:sp>
      <p:sp>
        <p:nvSpPr>
          <p:cNvPr id="20" name="Freeform 19"/>
          <p:cNvSpPr/>
          <p:nvPr/>
        </p:nvSpPr>
        <p:spPr>
          <a:xfrm>
            <a:off x="1905000" y="1981200"/>
            <a:ext cx="1066800" cy="1066800"/>
          </a:xfrm>
          <a:custGeom>
            <a:avLst/>
            <a:gdLst>
              <a:gd name="connsiteX0" fmla="*/ 0 w 585787"/>
              <a:gd name="connsiteY0" fmla="*/ 19050 h 561975"/>
              <a:gd name="connsiteX1" fmla="*/ 371475 w 585787"/>
              <a:gd name="connsiteY1" fmla="*/ 90487 h 561975"/>
              <a:gd name="connsiteX2" fmla="*/ 585787 w 585787"/>
              <a:gd name="connsiteY2" fmla="*/ 561975 h 561975"/>
            </a:gdLst>
            <a:ahLst/>
            <a:cxnLst>
              <a:cxn ang="0">
                <a:pos x="connsiteX0" y="connsiteY0"/>
              </a:cxn>
              <a:cxn ang="0">
                <a:pos x="connsiteX1" y="connsiteY1"/>
              </a:cxn>
              <a:cxn ang="0">
                <a:pos x="connsiteX2" y="connsiteY2"/>
              </a:cxn>
            </a:cxnLst>
            <a:rect l="l" t="t" r="r" b="b"/>
            <a:pathLst>
              <a:path w="585787" h="561975">
                <a:moveTo>
                  <a:pt x="0" y="19050"/>
                </a:moveTo>
                <a:cubicBezTo>
                  <a:pt x="136922" y="9525"/>
                  <a:pt x="273844" y="0"/>
                  <a:pt x="371475" y="90487"/>
                </a:cubicBezTo>
                <a:cubicBezTo>
                  <a:pt x="469106" y="180974"/>
                  <a:pt x="527446" y="371474"/>
                  <a:pt x="585787" y="56197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rot="9890249" flipH="1">
            <a:off x="2491003" y="4424738"/>
            <a:ext cx="687663" cy="493753"/>
          </a:xfrm>
          <a:custGeom>
            <a:avLst/>
            <a:gdLst>
              <a:gd name="connsiteX0" fmla="*/ 0 w 585787"/>
              <a:gd name="connsiteY0" fmla="*/ 19050 h 561975"/>
              <a:gd name="connsiteX1" fmla="*/ 371475 w 585787"/>
              <a:gd name="connsiteY1" fmla="*/ 90487 h 561975"/>
              <a:gd name="connsiteX2" fmla="*/ 585787 w 585787"/>
              <a:gd name="connsiteY2" fmla="*/ 561975 h 561975"/>
            </a:gdLst>
            <a:ahLst/>
            <a:cxnLst>
              <a:cxn ang="0">
                <a:pos x="connsiteX0" y="connsiteY0"/>
              </a:cxn>
              <a:cxn ang="0">
                <a:pos x="connsiteX1" y="connsiteY1"/>
              </a:cxn>
              <a:cxn ang="0">
                <a:pos x="connsiteX2" y="connsiteY2"/>
              </a:cxn>
            </a:cxnLst>
            <a:rect l="l" t="t" r="r" b="b"/>
            <a:pathLst>
              <a:path w="585787" h="561975">
                <a:moveTo>
                  <a:pt x="0" y="19050"/>
                </a:moveTo>
                <a:cubicBezTo>
                  <a:pt x="136922" y="9525"/>
                  <a:pt x="273844" y="0"/>
                  <a:pt x="371475" y="90487"/>
                </a:cubicBezTo>
                <a:cubicBezTo>
                  <a:pt x="469106" y="180974"/>
                  <a:pt x="527446" y="371474"/>
                  <a:pt x="585787" y="56197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5334000"/>
          </a:xfrm>
        </p:spPr>
        <p:txBody>
          <a:bodyPr>
            <a:normAutofit/>
          </a:bodyPr>
          <a:lstStyle/>
          <a:p>
            <a:pPr algn="ctr">
              <a:buNone/>
            </a:pPr>
            <a:r>
              <a:rPr lang="en-US" dirty="0">
                <a:latin typeface="Times New Roman" pitchFamily="18" charset="0"/>
                <a:cs typeface="Times New Roman" pitchFamily="18" charset="0"/>
              </a:rPr>
              <a:t>treat two time series </a:t>
            </a:r>
            <a:r>
              <a:rPr lang="en-US" b="1" dirty="0">
                <a:latin typeface="Cambria Math" pitchFamily="18" charset="0"/>
                <a:ea typeface="Cambria Math" pitchFamily="18" charset="0"/>
                <a:cs typeface="Times New Roman" pitchFamily="18" charset="0"/>
              </a:rPr>
              <a:t>u</a:t>
            </a:r>
            <a:r>
              <a:rPr lang="en-US" dirty="0">
                <a:latin typeface="Times New Roman" pitchFamily="18" charset="0"/>
                <a:cs typeface="Times New Roman" pitchFamily="18" charset="0"/>
              </a:rPr>
              <a:t> and </a:t>
            </a:r>
            <a:r>
              <a:rPr lang="en-US" b="1" dirty="0">
                <a:latin typeface="Cambria Math" pitchFamily="18" charset="0"/>
                <a:ea typeface="Cambria Math" pitchFamily="18" charset="0"/>
                <a:cs typeface="Times New Roman" pitchFamily="18" charset="0"/>
              </a:rPr>
              <a:t>v</a:t>
            </a:r>
            <a:r>
              <a:rPr lang="en-US" dirty="0">
                <a:latin typeface="Times New Roman" pitchFamily="18" charset="0"/>
                <a:cs typeface="Times New Roman" pitchFamily="18" charset="0"/>
              </a:rPr>
              <a:t> probabilistically</a:t>
            </a:r>
          </a:p>
          <a:p>
            <a:pPr>
              <a:buNone/>
            </a:pPr>
            <a:endParaRPr lang="en-US" b="1" dirty="0">
              <a:latin typeface="Times New Roman" pitchFamily="18" charset="0"/>
              <a:ea typeface="Cambria Math" pitchFamily="18" charset="0"/>
              <a:cs typeface="Times New Roman" pitchFamily="18" charset="0"/>
            </a:endParaRPr>
          </a:p>
          <a:p>
            <a:pPr algn="ctr">
              <a:buNone/>
            </a:pPr>
            <a:r>
              <a:rPr lang="en-US" dirty="0" err="1">
                <a:latin typeface="Times New Roman" pitchFamily="18" charset="0"/>
                <a:ea typeface="Cambria Math" pitchFamily="18" charset="0"/>
                <a:cs typeface="Times New Roman" pitchFamily="18" charset="0"/>
              </a:rPr>
              <a:t>p.d.f</a:t>
            </a:r>
            <a:r>
              <a:rPr lang="en-US" dirty="0">
                <a:latin typeface="Times New Roman" pitchFamily="18" charset="0"/>
                <a:ea typeface="Cambria Math" pitchFamily="18" charset="0"/>
                <a:cs typeface="Times New Roman" pitchFamily="18" charset="0"/>
              </a:rPr>
              <a:t>. </a:t>
            </a:r>
          </a:p>
          <a:p>
            <a:pPr algn="ctr">
              <a:buNone/>
            </a:pPr>
            <a:r>
              <a:rPr lang="en-US" i="1" dirty="0">
                <a:latin typeface="Cambria Math" pitchFamily="18" charset="0"/>
                <a:ea typeface="Cambria Math" pitchFamily="18" charset="0"/>
                <a:cs typeface="Times New Roman" pitchFamily="18" charset="0"/>
              </a:rPr>
              <a:t>p(</a:t>
            </a:r>
            <a:r>
              <a:rPr lang="en-US" i="1" dirty="0" err="1">
                <a:latin typeface="Cambria Math" pitchFamily="18" charset="0"/>
                <a:ea typeface="Cambria Math" pitchFamily="18" charset="0"/>
                <a:cs typeface="Times New Roman" pitchFamily="18" charset="0"/>
              </a:rPr>
              <a:t>u</a:t>
            </a:r>
            <a:r>
              <a:rPr lang="en-US" i="1" baseline="-25000" dirty="0" err="1">
                <a:latin typeface="Cambria Math" pitchFamily="18" charset="0"/>
                <a:ea typeface="Cambria Math" pitchFamily="18" charset="0"/>
                <a:cs typeface="Times New Roman" pitchFamily="18" charset="0"/>
              </a:rPr>
              <a:t>i</a:t>
            </a:r>
            <a:r>
              <a:rPr lang="en-US" i="1" dirty="0">
                <a:latin typeface="Cambria Math" pitchFamily="18" charset="0"/>
                <a:ea typeface="Cambria Math" pitchFamily="18" charset="0"/>
                <a:cs typeface="Times New Roman" pitchFamily="18" charset="0"/>
              </a:rPr>
              <a:t>, v</a:t>
            </a:r>
            <a:r>
              <a:rPr lang="en-US" i="1" baseline="-25000" dirty="0">
                <a:latin typeface="Cambria Math" pitchFamily="18" charset="0"/>
                <a:ea typeface="Cambria Math" pitchFamily="18" charset="0"/>
                <a:cs typeface="Times New Roman" pitchFamily="18" charset="0"/>
              </a:rPr>
              <a:t>i+k-1</a:t>
            </a:r>
            <a:r>
              <a:rPr lang="en-US" i="1" dirty="0">
                <a:latin typeface="Cambria Math" pitchFamily="18" charset="0"/>
                <a:ea typeface="Cambria Math" pitchFamily="18" charset="0"/>
                <a:cs typeface="Times New Roman" pitchFamily="18" charset="0"/>
              </a:rPr>
              <a:t>)</a:t>
            </a:r>
          </a:p>
          <a:p>
            <a:pPr algn="ctr">
              <a:buNone/>
            </a:pPr>
            <a:endParaRPr lang="en-US" dirty="0">
              <a:latin typeface="Times New Roman" pitchFamily="18" charset="0"/>
              <a:ea typeface="Cambria Math" pitchFamily="18" charset="0"/>
              <a:cs typeface="Times New Roman" pitchFamily="18" charset="0"/>
            </a:endParaRPr>
          </a:p>
          <a:p>
            <a:pPr algn="ctr">
              <a:buNone/>
            </a:pPr>
            <a:r>
              <a:rPr lang="en-US" dirty="0">
                <a:latin typeface="Times New Roman" pitchFamily="18" charset="0"/>
                <a:ea typeface="Cambria Math" pitchFamily="18" charset="0"/>
                <a:cs typeface="Times New Roman" pitchFamily="18" charset="0"/>
              </a:rPr>
              <a:t>with elements lagged by time</a:t>
            </a:r>
          </a:p>
          <a:p>
            <a:pPr algn="ctr">
              <a:buNone/>
            </a:pPr>
            <a:r>
              <a:rPr lang="en-US" i="1" dirty="0">
                <a:latin typeface="Cambria Math" pitchFamily="18" charset="0"/>
                <a:ea typeface="Cambria Math" pitchFamily="18" charset="0"/>
                <a:cs typeface="Times New Roman" pitchFamily="18" charset="0"/>
              </a:rPr>
              <a:t>(k-1)</a:t>
            </a:r>
            <a:r>
              <a:rPr lang="el-GR" i="1" dirty="0">
                <a:latin typeface="Cambria Math"/>
                <a:ea typeface="Cambria Math"/>
                <a:cs typeface="Times New Roman" pitchFamily="18" charset="0"/>
              </a:rPr>
              <a:t>Δ</a:t>
            </a:r>
            <a:r>
              <a:rPr lang="en-US" i="1" dirty="0">
                <a:latin typeface="Cambria Math" pitchFamily="18" charset="0"/>
                <a:ea typeface="Cambria Math" pitchFamily="18" charset="0"/>
                <a:cs typeface="Times New Roman" pitchFamily="18" charset="0"/>
              </a:rPr>
              <a:t>t</a:t>
            </a:r>
          </a:p>
          <a:p>
            <a:pPr>
              <a:buNone/>
            </a:pPr>
            <a:endParaRPr lang="en-US" dirty="0">
              <a:latin typeface="Cambria Math" pitchFamily="18" charset="0"/>
              <a:ea typeface="Cambria Math" pitchFamily="18" charset="0"/>
              <a:cs typeface="Times New Roman" pitchFamily="18" charset="0"/>
            </a:endParaRPr>
          </a:p>
          <a:p>
            <a:pPr algn="ctr">
              <a:buNone/>
            </a:pPr>
            <a:r>
              <a:rPr lang="en-US" dirty="0">
                <a:latin typeface="Times New Roman" pitchFamily="18" charset="0"/>
                <a:ea typeface="Cambria Math" pitchFamily="18" charset="0"/>
                <a:cs typeface="Times New Roman" pitchFamily="18" charset="0"/>
              </a:rPr>
              <a:t>and compute its covariance</a:t>
            </a:r>
          </a:p>
          <a:p>
            <a:pPr>
              <a:buNone/>
            </a:pPr>
            <a:endParaRPr lang="en-US" dirty="0">
              <a:latin typeface="Cambria Math" pitchFamily="18" charset="0"/>
              <a:ea typeface="Cambria Math" pitchFamily="18" charset="0"/>
              <a:cs typeface="Times New Roman" pitchFamily="18" charset="0"/>
            </a:endParaRPr>
          </a:p>
          <a:p>
            <a:pPr>
              <a:buNone/>
            </a:pPr>
            <a:endParaRPr lang="en-US" dirty="0">
              <a:latin typeface="Cambria Math" pitchFamily="18" charset="0"/>
              <a:ea typeface="Cambria Math" pitchFamily="18" charset="0"/>
              <a:cs typeface="Times New Roman" pitchFamily="18" charset="0"/>
            </a:endParaRPr>
          </a:p>
          <a:p>
            <a:pPr>
              <a:buNone/>
            </a:pPr>
            <a:endParaRPr lang="en-US" dirty="0"/>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a:latin typeface="Times New Roman" pitchFamily="18" charset="0"/>
                <a:cs typeface="Times New Roman" pitchFamily="18" charset="0"/>
              </a:rPr>
              <a:t>this defines the cross-correlation</a:t>
            </a:r>
          </a:p>
        </p:txBody>
      </p:sp>
      <p:pic>
        <p:nvPicPr>
          <p:cNvPr id="1026" name="Picture 2"/>
          <p:cNvPicPr>
            <a:picLocks noGrp="1" noChangeAspect="1" noChangeArrowheads="1"/>
          </p:cNvPicPr>
          <p:nvPr>
            <p:ph idx="1"/>
          </p:nvPr>
        </p:nvPicPr>
        <p:blipFill>
          <a:blip r:embed="rId2" cstate="print"/>
          <a:srcRect l="20648" t="36623" r="55030" b="46660"/>
          <a:stretch>
            <a:fillRect/>
          </a:stretch>
        </p:blipFill>
        <p:spPr bwMode="auto">
          <a:xfrm>
            <a:off x="1752600" y="2133600"/>
            <a:ext cx="5638801" cy="25908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3" cstate="print"/>
          <a:srcRect l="32683" t="41767" r="55030" b="46660"/>
          <a:stretch>
            <a:fillRect/>
          </a:stretch>
        </p:blipFill>
        <p:spPr bwMode="auto">
          <a:xfrm>
            <a:off x="2393576" y="2690767"/>
            <a:ext cx="2178424" cy="1371600"/>
          </a:xfrm>
          <a:prstGeom prst="rect">
            <a:avLst/>
          </a:prstGeom>
          <a:noFill/>
          <a:ln w="9525">
            <a:noFill/>
            <a:miter lim="800000"/>
            <a:headEnd/>
            <a:tailEnd/>
          </a:ln>
        </p:spPr>
      </p:pic>
      <p:sp>
        <p:nvSpPr>
          <p:cNvPr id="2" name="Title 1"/>
          <p:cNvSpPr>
            <a:spLocks noGrp="1"/>
          </p:cNvSpPr>
          <p:nvPr>
            <p:ph type="title"/>
          </p:nvPr>
        </p:nvSpPr>
        <p:spPr>
          <a:xfrm>
            <a:off x="0" y="274638"/>
            <a:ext cx="9144000" cy="1143000"/>
          </a:xfrm>
        </p:spPr>
        <p:txBody>
          <a:bodyPr>
            <a:normAutofit fontScale="90000"/>
          </a:bodyPr>
          <a:lstStyle/>
          <a:p>
            <a:r>
              <a:rPr lang="en-US" dirty="0">
                <a:latin typeface="Times New Roman" pitchFamily="18" charset="0"/>
                <a:cs typeface="Times New Roman" pitchFamily="18" charset="0"/>
              </a:rPr>
              <a:t>just a generalization of the auto-correlation</a:t>
            </a:r>
          </a:p>
        </p:txBody>
      </p:sp>
      <p:pic>
        <p:nvPicPr>
          <p:cNvPr id="1026" name="Picture 2"/>
          <p:cNvPicPr>
            <a:picLocks noGrp="1" noChangeAspect="1" noChangeArrowheads="1"/>
          </p:cNvPicPr>
          <p:nvPr>
            <p:ph idx="1"/>
          </p:nvPr>
        </p:nvPicPr>
        <p:blipFill>
          <a:blip r:embed="rId3" cstate="print"/>
          <a:srcRect l="22367" t="41767" r="70756" b="46660"/>
          <a:stretch>
            <a:fillRect/>
          </a:stretch>
        </p:blipFill>
        <p:spPr bwMode="auto">
          <a:xfrm>
            <a:off x="31376" y="2709815"/>
            <a:ext cx="1219200" cy="1371600"/>
          </a:xfrm>
          <a:prstGeom prst="rect">
            <a:avLst/>
          </a:prstGeom>
          <a:noFill/>
          <a:ln w="9525">
            <a:noFill/>
            <a:miter lim="800000"/>
            <a:headEnd/>
            <a:tailEnd/>
          </a:ln>
        </p:spPr>
      </p:pic>
      <p:pic>
        <p:nvPicPr>
          <p:cNvPr id="5" name="Picture 4"/>
          <p:cNvPicPr>
            <a:picLocks noChangeAspect="1" noChangeArrowheads="1"/>
          </p:cNvPicPr>
          <p:nvPr/>
        </p:nvPicPr>
        <p:blipFill>
          <a:blip r:embed="rId4" cstate="print"/>
          <a:srcRect l="33639" t="48912" r="41993" b="32585"/>
          <a:stretch>
            <a:fillRect/>
          </a:stretch>
        </p:blipFill>
        <p:spPr bwMode="auto">
          <a:xfrm>
            <a:off x="4800600" y="2100215"/>
            <a:ext cx="4267200" cy="2166985"/>
          </a:xfrm>
          <a:prstGeom prst="rect">
            <a:avLst/>
          </a:prstGeom>
          <a:noFill/>
          <a:ln w="9525">
            <a:noFill/>
            <a:miter lim="800000"/>
            <a:headEnd/>
            <a:tailEnd/>
          </a:ln>
        </p:spPr>
      </p:pic>
      <p:pic>
        <p:nvPicPr>
          <p:cNvPr id="6" name="Picture 5"/>
          <p:cNvPicPr>
            <a:picLocks noChangeAspect="1" noChangeArrowheads="1"/>
          </p:cNvPicPr>
          <p:nvPr/>
        </p:nvPicPr>
        <p:blipFill>
          <a:blip r:embed="rId4" cstate="print"/>
          <a:srcRect l="39731" t="48912" r="52872" b="32585"/>
          <a:stretch>
            <a:fillRect/>
          </a:stretch>
        </p:blipFill>
        <p:spPr bwMode="auto">
          <a:xfrm>
            <a:off x="1174376" y="2176415"/>
            <a:ext cx="1295400" cy="2166985"/>
          </a:xfrm>
          <a:prstGeom prst="rect">
            <a:avLst/>
          </a:prstGeom>
          <a:noFill/>
          <a:ln w="9525">
            <a:noFill/>
            <a:miter lim="800000"/>
            <a:headEnd/>
            <a:tailEnd/>
          </a:ln>
        </p:spPr>
      </p:pic>
      <p:sp>
        <p:nvSpPr>
          <p:cNvPr id="9" name="Freeform 8"/>
          <p:cNvSpPr/>
          <p:nvPr/>
        </p:nvSpPr>
        <p:spPr>
          <a:xfrm>
            <a:off x="7162800" y="3505200"/>
            <a:ext cx="502444" cy="1271588"/>
          </a:xfrm>
          <a:custGeom>
            <a:avLst/>
            <a:gdLst>
              <a:gd name="connsiteX0" fmla="*/ 185738 w 502444"/>
              <a:gd name="connsiteY0" fmla="*/ 0 h 1271588"/>
              <a:gd name="connsiteX1" fmla="*/ 471488 w 502444"/>
              <a:gd name="connsiteY1" fmla="*/ 571500 h 1271588"/>
              <a:gd name="connsiteX2" fmla="*/ 0 w 502444"/>
              <a:gd name="connsiteY2" fmla="*/ 1271588 h 1271588"/>
            </a:gdLst>
            <a:ahLst/>
            <a:cxnLst>
              <a:cxn ang="0">
                <a:pos x="connsiteX0" y="connsiteY0"/>
              </a:cxn>
              <a:cxn ang="0">
                <a:pos x="connsiteX1" y="connsiteY1"/>
              </a:cxn>
              <a:cxn ang="0">
                <a:pos x="connsiteX2" y="connsiteY2"/>
              </a:cxn>
            </a:cxnLst>
            <a:rect l="l" t="t" r="r" b="b"/>
            <a:pathLst>
              <a:path w="502444" h="1271588">
                <a:moveTo>
                  <a:pt x="185738" y="0"/>
                </a:moveTo>
                <a:cubicBezTo>
                  <a:pt x="344091" y="179784"/>
                  <a:pt x="502444" y="359569"/>
                  <a:pt x="471488" y="571500"/>
                </a:cubicBezTo>
                <a:cubicBezTo>
                  <a:pt x="440532" y="783431"/>
                  <a:pt x="220266" y="1027509"/>
                  <a:pt x="0" y="127158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7620000" y="3505200"/>
            <a:ext cx="502444" cy="1271588"/>
          </a:xfrm>
          <a:custGeom>
            <a:avLst/>
            <a:gdLst>
              <a:gd name="connsiteX0" fmla="*/ 185738 w 502444"/>
              <a:gd name="connsiteY0" fmla="*/ 0 h 1271588"/>
              <a:gd name="connsiteX1" fmla="*/ 471488 w 502444"/>
              <a:gd name="connsiteY1" fmla="*/ 571500 h 1271588"/>
              <a:gd name="connsiteX2" fmla="*/ 0 w 502444"/>
              <a:gd name="connsiteY2" fmla="*/ 1271588 h 1271588"/>
            </a:gdLst>
            <a:ahLst/>
            <a:cxnLst>
              <a:cxn ang="0">
                <a:pos x="connsiteX0" y="connsiteY0"/>
              </a:cxn>
              <a:cxn ang="0">
                <a:pos x="connsiteX1" y="connsiteY1"/>
              </a:cxn>
              <a:cxn ang="0">
                <a:pos x="connsiteX2" y="connsiteY2"/>
              </a:cxn>
            </a:cxnLst>
            <a:rect l="l" t="t" r="r" b="b"/>
            <a:pathLst>
              <a:path w="502444" h="1271588">
                <a:moveTo>
                  <a:pt x="185738" y="0"/>
                </a:moveTo>
                <a:cubicBezTo>
                  <a:pt x="344091" y="179784"/>
                  <a:pt x="502444" y="359569"/>
                  <a:pt x="471488" y="571500"/>
                </a:cubicBezTo>
                <a:cubicBezTo>
                  <a:pt x="440532" y="783431"/>
                  <a:pt x="220266" y="1027509"/>
                  <a:pt x="0" y="127158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itle 1"/>
          <p:cNvSpPr txBox="1">
            <a:spLocks/>
          </p:cNvSpPr>
          <p:nvPr/>
        </p:nvSpPr>
        <p:spPr>
          <a:xfrm>
            <a:off x="5334000" y="4876800"/>
            <a:ext cx="3581400" cy="11430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solidFill>
                  <a:srgbClr val="FF0000"/>
                </a:solidFill>
                <a:latin typeface="Times New Roman" pitchFamily="18" charset="0"/>
                <a:ea typeface="+mj-ea"/>
                <a:cs typeface="Times New Roman" pitchFamily="18" charset="0"/>
              </a:rPr>
              <a:t>different times in the same time series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12" name="Freeform 11"/>
          <p:cNvSpPr/>
          <p:nvPr/>
        </p:nvSpPr>
        <p:spPr>
          <a:xfrm>
            <a:off x="2438400" y="3505200"/>
            <a:ext cx="502444" cy="1271588"/>
          </a:xfrm>
          <a:custGeom>
            <a:avLst/>
            <a:gdLst>
              <a:gd name="connsiteX0" fmla="*/ 185738 w 502444"/>
              <a:gd name="connsiteY0" fmla="*/ 0 h 1271588"/>
              <a:gd name="connsiteX1" fmla="*/ 471488 w 502444"/>
              <a:gd name="connsiteY1" fmla="*/ 571500 h 1271588"/>
              <a:gd name="connsiteX2" fmla="*/ 0 w 502444"/>
              <a:gd name="connsiteY2" fmla="*/ 1271588 h 1271588"/>
            </a:gdLst>
            <a:ahLst/>
            <a:cxnLst>
              <a:cxn ang="0">
                <a:pos x="connsiteX0" y="connsiteY0"/>
              </a:cxn>
              <a:cxn ang="0">
                <a:pos x="connsiteX1" y="connsiteY1"/>
              </a:cxn>
              <a:cxn ang="0">
                <a:pos x="connsiteX2" y="connsiteY2"/>
              </a:cxn>
            </a:cxnLst>
            <a:rect l="l" t="t" r="r" b="b"/>
            <a:pathLst>
              <a:path w="502444" h="1271588">
                <a:moveTo>
                  <a:pt x="185738" y="0"/>
                </a:moveTo>
                <a:cubicBezTo>
                  <a:pt x="344091" y="179784"/>
                  <a:pt x="502444" y="359569"/>
                  <a:pt x="471488" y="571500"/>
                </a:cubicBezTo>
                <a:cubicBezTo>
                  <a:pt x="440532" y="783431"/>
                  <a:pt x="220266" y="1027509"/>
                  <a:pt x="0" y="127158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2895600" y="3505200"/>
            <a:ext cx="502444" cy="1271588"/>
          </a:xfrm>
          <a:custGeom>
            <a:avLst/>
            <a:gdLst>
              <a:gd name="connsiteX0" fmla="*/ 185738 w 502444"/>
              <a:gd name="connsiteY0" fmla="*/ 0 h 1271588"/>
              <a:gd name="connsiteX1" fmla="*/ 471488 w 502444"/>
              <a:gd name="connsiteY1" fmla="*/ 571500 h 1271588"/>
              <a:gd name="connsiteX2" fmla="*/ 0 w 502444"/>
              <a:gd name="connsiteY2" fmla="*/ 1271588 h 1271588"/>
            </a:gdLst>
            <a:ahLst/>
            <a:cxnLst>
              <a:cxn ang="0">
                <a:pos x="connsiteX0" y="connsiteY0"/>
              </a:cxn>
              <a:cxn ang="0">
                <a:pos x="connsiteX1" y="connsiteY1"/>
              </a:cxn>
              <a:cxn ang="0">
                <a:pos x="connsiteX2" y="connsiteY2"/>
              </a:cxn>
            </a:cxnLst>
            <a:rect l="l" t="t" r="r" b="b"/>
            <a:pathLst>
              <a:path w="502444" h="1271588">
                <a:moveTo>
                  <a:pt x="185738" y="0"/>
                </a:moveTo>
                <a:cubicBezTo>
                  <a:pt x="344091" y="179784"/>
                  <a:pt x="502444" y="359569"/>
                  <a:pt x="471488" y="571500"/>
                </a:cubicBezTo>
                <a:cubicBezTo>
                  <a:pt x="440532" y="783431"/>
                  <a:pt x="220266" y="1027509"/>
                  <a:pt x="0" y="127158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itle 1"/>
          <p:cNvSpPr txBox="1">
            <a:spLocks/>
          </p:cNvSpPr>
          <p:nvPr/>
        </p:nvSpPr>
        <p:spPr>
          <a:xfrm>
            <a:off x="609600" y="4876800"/>
            <a:ext cx="3581400" cy="11430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solidFill>
                  <a:srgbClr val="FF0000"/>
                </a:solidFill>
                <a:latin typeface="Times New Roman" pitchFamily="18" charset="0"/>
                <a:ea typeface="+mj-ea"/>
                <a:cs typeface="Times New Roman" pitchFamily="18" charset="0"/>
              </a:rPr>
              <a:t>different times in different time series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l="17361" t="33673" r="8357" b="27604"/>
          <a:stretch>
            <a:fillRect/>
          </a:stretch>
        </p:blipFill>
        <p:spPr bwMode="auto">
          <a:xfrm>
            <a:off x="381000" y="2209800"/>
            <a:ext cx="8610600" cy="3000664"/>
          </a:xfrm>
          <a:prstGeom prst="rect">
            <a:avLst/>
          </a:prstGeom>
          <a:noFill/>
          <a:ln w="9525">
            <a:noFill/>
            <a:miter lim="800000"/>
            <a:headEnd/>
            <a:tailEnd/>
          </a:ln>
        </p:spPr>
      </p:pic>
      <p:sp>
        <p:nvSpPr>
          <p:cNvPr id="4" name="Title 3"/>
          <p:cNvSpPr>
            <a:spLocks noGrp="1"/>
          </p:cNvSpPr>
          <p:nvPr>
            <p:ph type="title"/>
          </p:nvPr>
        </p:nvSpPr>
        <p:spPr>
          <a:xfrm>
            <a:off x="0" y="274638"/>
            <a:ext cx="9144000" cy="1143000"/>
          </a:xfrm>
        </p:spPr>
        <p:txBody>
          <a:bodyPr>
            <a:normAutofit fontScale="90000"/>
          </a:bodyPr>
          <a:lstStyle/>
          <a:p>
            <a:r>
              <a:rPr lang="en-US" dirty="0">
                <a:latin typeface="Times New Roman" pitchFamily="18" charset="0"/>
                <a:cs typeface="Times New Roman" pitchFamily="18" charset="0"/>
              </a:rPr>
              <a:t>like autocorrelation, similar to convolution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a:latin typeface="Times New Roman" pitchFamily="18" charset="0"/>
                <a:cs typeface="Times New Roman" pitchFamily="18" charset="0"/>
              </a:rPr>
              <a:t>Goals of </a:t>
            </a:r>
            <a:r>
              <a:rPr lang="en-US" dirty="0">
                <a:latin typeface="Times New Roman" pitchFamily="18" charset="0"/>
                <a:cs typeface="Times New Roman" pitchFamily="18" charset="0"/>
              </a:rPr>
              <a:t>the lecture</a:t>
            </a:r>
          </a:p>
        </p:txBody>
      </p:sp>
      <p:sp>
        <p:nvSpPr>
          <p:cNvPr id="3" name="Content Placeholder 2"/>
          <p:cNvSpPr>
            <a:spLocks noGrp="1"/>
          </p:cNvSpPr>
          <p:nvPr>
            <p:ph idx="1"/>
          </p:nvPr>
        </p:nvSpPr>
        <p:spPr>
          <a:xfrm>
            <a:off x="685800" y="2667000"/>
            <a:ext cx="7772400" cy="1981200"/>
          </a:xfrm>
        </p:spPr>
        <p:txBody>
          <a:bodyPr>
            <a:normAutofit/>
          </a:bodyPr>
          <a:lstStyle/>
          <a:p>
            <a:pPr algn="ctr">
              <a:buNone/>
            </a:pPr>
            <a:r>
              <a:rPr lang="en-US" dirty="0">
                <a:latin typeface="Times New Roman" pitchFamily="18" charset="0"/>
                <a:cs typeface="Times New Roman" pitchFamily="18" charset="0"/>
              </a:rPr>
              <a:t>generalize the idea of autocorrelation</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to multiple time series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2450"/>
            <a:ext cx="9144000" cy="1143000"/>
          </a:xfrm>
        </p:spPr>
        <p:txBody>
          <a:bodyPr>
            <a:normAutofit fontScale="90000"/>
          </a:bodyPr>
          <a:lstStyle/>
          <a:p>
            <a:r>
              <a:rPr lang="en-US" dirty="0">
                <a:latin typeface="Times New Roman" pitchFamily="18" charset="0"/>
                <a:cs typeface="Times New Roman" pitchFamily="18" charset="0"/>
              </a:rPr>
              <a:t>As with auto-correlation</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two important properties</a:t>
            </a:r>
          </a:p>
        </p:txBody>
      </p:sp>
      <p:pic>
        <p:nvPicPr>
          <p:cNvPr id="2050" name="Picture 2"/>
          <p:cNvPicPr>
            <a:picLocks noGrp="1" noChangeAspect="1" noChangeArrowheads="1"/>
          </p:cNvPicPr>
          <p:nvPr>
            <p:ph idx="1"/>
          </p:nvPr>
        </p:nvPicPr>
        <p:blipFill>
          <a:blip r:embed="rId3" cstate="print"/>
          <a:srcRect l="25239" t="57243" r="22988" b="30972"/>
          <a:stretch>
            <a:fillRect/>
          </a:stretch>
        </p:blipFill>
        <p:spPr bwMode="auto">
          <a:xfrm>
            <a:off x="1143000" y="2686050"/>
            <a:ext cx="7010400" cy="1066800"/>
          </a:xfrm>
          <a:prstGeom prst="rect">
            <a:avLst/>
          </a:prstGeom>
          <a:noFill/>
          <a:ln w="9525">
            <a:noFill/>
            <a:miter lim="800000"/>
            <a:headEnd/>
            <a:tailEnd/>
          </a:ln>
        </p:spPr>
      </p:pic>
      <p:sp>
        <p:nvSpPr>
          <p:cNvPr id="5" name="Title 1"/>
          <p:cNvSpPr txBox="1">
            <a:spLocks/>
          </p:cNvSpPr>
          <p:nvPr/>
        </p:nvSpPr>
        <p:spPr>
          <a:xfrm>
            <a:off x="0" y="207645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a:latin typeface="Times New Roman" pitchFamily="18" charset="0"/>
                <a:ea typeface="+mj-ea"/>
                <a:cs typeface="Times New Roman" pitchFamily="18" charset="0"/>
              </a:rPr>
              <a:t>#1: relationship to convolution</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0" y="451485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a:latin typeface="Times New Roman" pitchFamily="18" charset="0"/>
                <a:ea typeface="+mj-ea"/>
                <a:cs typeface="Times New Roman" pitchFamily="18" charset="0"/>
              </a:rPr>
              <a:t>#2: relationship to Fourier Transform</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2051" name="Picture 3"/>
          <p:cNvPicPr>
            <a:picLocks noChangeAspect="1" noChangeArrowheads="1"/>
          </p:cNvPicPr>
          <p:nvPr/>
        </p:nvPicPr>
        <p:blipFill>
          <a:blip r:embed="rId4" cstate="print"/>
          <a:srcRect l="41941" t="20411" r="25825" b="63150"/>
          <a:stretch>
            <a:fillRect/>
          </a:stretch>
        </p:blipFill>
        <p:spPr bwMode="auto">
          <a:xfrm>
            <a:off x="2590800" y="5353050"/>
            <a:ext cx="4191000" cy="142875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a:latin typeface="Times New Roman" pitchFamily="18" charset="0"/>
                <a:cs typeface="Times New Roman" pitchFamily="18" charset="0"/>
              </a:rPr>
              <a:t>As with auto-correlation</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two important properties</a:t>
            </a:r>
          </a:p>
        </p:txBody>
      </p:sp>
      <p:pic>
        <p:nvPicPr>
          <p:cNvPr id="2050" name="Picture 2"/>
          <p:cNvPicPr>
            <a:picLocks noGrp="1" noChangeAspect="1" noChangeArrowheads="1"/>
          </p:cNvPicPr>
          <p:nvPr>
            <p:ph idx="1"/>
          </p:nvPr>
        </p:nvPicPr>
        <p:blipFill>
          <a:blip r:embed="rId3" cstate="print"/>
          <a:srcRect l="25239" t="57243" r="22988" b="30972"/>
          <a:stretch>
            <a:fillRect/>
          </a:stretch>
        </p:blipFill>
        <p:spPr bwMode="auto">
          <a:xfrm>
            <a:off x="1143000" y="2133600"/>
            <a:ext cx="7010400" cy="1066800"/>
          </a:xfrm>
          <a:prstGeom prst="rect">
            <a:avLst/>
          </a:prstGeom>
          <a:noFill/>
          <a:ln w="9525">
            <a:noFill/>
            <a:miter lim="800000"/>
            <a:headEnd/>
            <a:tailEnd/>
          </a:ln>
        </p:spPr>
      </p:pic>
      <p:sp>
        <p:nvSpPr>
          <p:cNvPr id="5" name="Title 1"/>
          <p:cNvSpPr txBox="1">
            <a:spLocks/>
          </p:cNvSpPr>
          <p:nvPr/>
        </p:nvSpPr>
        <p:spPr>
          <a:xfrm>
            <a:off x="0" y="15240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a:latin typeface="Times New Roman" pitchFamily="18" charset="0"/>
                <a:ea typeface="+mj-ea"/>
                <a:cs typeface="Times New Roman" pitchFamily="18" charset="0"/>
              </a:rPr>
              <a:t>#1: relationship to convolution</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0" y="39624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noProof="0" dirty="0">
                <a:latin typeface="Times New Roman" pitchFamily="18" charset="0"/>
                <a:ea typeface="+mj-ea"/>
                <a:cs typeface="Times New Roman" pitchFamily="18" charset="0"/>
              </a:rPr>
              <a:t>#2: relationship to Fourier Transform</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2051" name="Picture 3"/>
          <p:cNvPicPr>
            <a:picLocks noChangeAspect="1" noChangeArrowheads="1"/>
          </p:cNvPicPr>
          <p:nvPr/>
        </p:nvPicPr>
        <p:blipFill>
          <a:blip r:embed="rId4" cstate="print"/>
          <a:srcRect l="41941" t="20411" r="25825" b="63150"/>
          <a:stretch>
            <a:fillRect/>
          </a:stretch>
        </p:blipFill>
        <p:spPr bwMode="auto">
          <a:xfrm>
            <a:off x="2590800" y="4800600"/>
            <a:ext cx="4191000" cy="1428750"/>
          </a:xfrm>
          <a:prstGeom prst="rect">
            <a:avLst/>
          </a:prstGeom>
          <a:noFill/>
          <a:ln w="9525">
            <a:noFill/>
            <a:miter lim="800000"/>
            <a:headEnd/>
            <a:tailEnd/>
          </a:ln>
        </p:spPr>
      </p:pic>
      <p:sp>
        <p:nvSpPr>
          <p:cNvPr id="7" name="Freeform 6"/>
          <p:cNvSpPr/>
          <p:nvPr/>
        </p:nvSpPr>
        <p:spPr>
          <a:xfrm>
            <a:off x="4572000" y="5715000"/>
            <a:ext cx="714375" cy="442913"/>
          </a:xfrm>
          <a:custGeom>
            <a:avLst/>
            <a:gdLst>
              <a:gd name="connsiteX0" fmla="*/ 714375 w 714375"/>
              <a:gd name="connsiteY0" fmla="*/ 0 h 442913"/>
              <a:gd name="connsiteX1" fmla="*/ 528637 w 714375"/>
              <a:gd name="connsiteY1" fmla="*/ 257175 h 442913"/>
              <a:gd name="connsiteX2" fmla="*/ 0 w 714375"/>
              <a:gd name="connsiteY2" fmla="*/ 442913 h 442913"/>
            </a:gdLst>
            <a:ahLst/>
            <a:cxnLst>
              <a:cxn ang="0">
                <a:pos x="connsiteX0" y="connsiteY0"/>
              </a:cxn>
              <a:cxn ang="0">
                <a:pos x="connsiteX1" y="connsiteY1"/>
              </a:cxn>
              <a:cxn ang="0">
                <a:pos x="connsiteX2" y="connsiteY2"/>
              </a:cxn>
            </a:cxnLst>
            <a:rect l="l" t="t" r="r" b="b"/>
            <a:pathLst>
              <a:path w="714375" h="442913">
                <a:moveTo>
                  <a:pt x="714375" y="0"/>
                </a:moveTo>
                <a:cubicBezTo>
                  <a:pt x="681037" y="91678"/>
                  <a:pt x="647699" y="183356"/>
                  <a:pt x="528637" y="257175"/>
                </a:cubicBezTo>
                <a:cubicBezTo>
                  <a:pt x="409575" y="330994"/>
                  <a:pt x="204787" y="386953"/>
                  <a:pt x="0" y="442913"/>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itle 1"/>
          <p:cNvSpPr txBox="1">
            <a:spLocks/>
          </p:cNvSpPr>
          <p:nvPr/>
        </p:nvSpPr>
        <p:spPr>
          <a:xfrm>
            <a:off x="1981200" y="5715000"/>
            <a:ext cx="35814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a:solidFill>
                  <a:srgbClr val="FF0000"/>
                </a:solidFill>
                <a:latin typeface="Times New Roman" pitchFamily="18" charset="0"/>
                <a:ea typeface="+mj-ea"/>
                <a:cs typeface="Times New Roman" pitchFamily="18" charset="0"/>
              </a:rPr>
              <a:t>cross-spectral density</a:t>
            </a:r>
            <a:endParaRPr kumimoji="0" lang="en-US" sz="28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0504"/>
            <a:ext cx="8229600" cy="1820010"/>
          </a:xfrm>
        </p:spPr>
        <p:txBody>
          <a:bodyPr>
            <a:normAutofit fontScale="90000"/>
          </a:bodyPr>
          <a:lstStyle/>
          <a:p>
            <a:r>
              <a:rPr lang="en-US" dirty="0">
                <a:latin typeface="Times New Roman" pitchFamily="18" charset="0"/>
                <a:cs typeface="Times New Roman" pitchFamily="18" charset="0"/>
              </a:rPr>
              <a:t>cross-correlation</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MATLAB</a:t>
            </a:r>
          </a:p>
        </p:txBody>
      </p:sp>
      <p:sp>
        <p:nvSpPr>
          <p:cNvPr id="5" name="TextBox 4">
            <a:extLst>
              <a:ext uri="{FF2B5EF4-FFF2-40B4-BE49-F238E27FC236}">
                <a16:creationId xmlns:a16="http://schemas.microsoft.com/office/drawing/2014/main" id="{17333641-1F14-4C36-AFAC-3E00C4A9F036}"/>
              </a:ext>
            </a:extLst>
          </p:cNvPr>
          <p:cNvSpPr txBox="1"/>
          <p:nvPr/>
        </p:nvSpPr>
        <p:spPr>
          <a:xfrm>
            <a:off x="170688" y="3886200"/>
            <a:ext cx="8991600" cy="1200329"/>
          </a:xfrm>
          <a:prstGeom prst="rect">
            <a:avLst/>
          </a:prstGeom>
          <a:noFill/>
        </p:spPr>
        <p:txBody>
          <a:bodyPr wrap="square">
            <a:spAutoFit/>
          </a:bodyPr>
          <a:lstStyle/>
          <a:p>
            <a:r>
              <a:rPr lang="en-US" sz="2400" dirty="0">
                <a:latin typeface="Courier New" panose="02070309020205020404" pitchFamily="49" charset="0"/>
                <a:cs typeface="Courier New" panose="02070309020205020404" pitchFamily="49" charset="0"/>
              </a:rPr>
              <a:t>c = </a:t>
            </a:r>
            <a:r>
              <a:rPr lang="en-US" sz="2400" dirty="0" err="1">
                <a:latin typeface="Courier New" panose="02070309020205020404" pitchFamily="49" charset="0"/>
                <a:cs typeface="Courier New" panose="02070309020205020404" pitchFamily="49" charset="0"/>
              </a:rPr>
              <a:t>eda_cvec</a:t>
            </a:r>
            <a:r>
              <a:rPr lang="en-US" sz="2400" dirty="0">
                <a:latin typeface="Courier New" panose="02070309020205020404" pitchFamily="49" charset="0"/>
                <a:cs typeface="Courier New" panose="02070309020205020404" pitchFamily="49" charset="0"/>
              </a:rPr>
              <a:t>(</a:t>
            </a:r>
          </a:p>
          <a:p>
            <a:r>
              <a:rPr lang="en-US" sz="2400" dirty="0" err="1">
                <a:latin typeface="Courier New" panose="02070309020205020404" pitchFamily="49" charset="0"/>
                <a:cs typeface="Courier New" panose="02070309020205020404" pitchFamily="49" charset="0"/>
              </a:rPr>
              <a:t>np.correlate</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u.ravel</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v.ravel</a:t>
            </a:r>
            <a:r>
              <a:rPr lang="en-US" sz="2400" dirty="0">
                <a:latin typeface="Courier New" panose="02070309020205020404" pitchFamily="49" charset="0"/>
                <a:cs typeface="Courier New" panose="02070309020205020404" pitchFamily="49" charset="0"/>
              </a:rPr>
              <a:t>(),mode='full’)</a:t>
            </a:r>
          </a:p>
          <a:p>
            <a:r>
              <a:rPr lang="en-US" sz="2400" dirty="0">
                <a:latin typeface="Courier New" panose="02070309020205020404" pitchFamily="49" charset="0"/>
                <a:cs typeface="Courier New" panose="02070309020205020404" pitchFamily="49" charset="0"/>
              </a:rPr>
              <a:t>    );</a:t>
            </a:r>
          </a:p>
        </p:txBody>
      </p:sp>
      <p:sp>
        <p:nvSpPr>
          <p:cNvPr id="6" name="TextBox 5">
            <a:extLst>
              <a:ext uri="{FF2B5EF4-FFF2-40B4-BE49-F238E27FC236}">
                <a16:creationId xmlns:a16="http://schemas.microsoft.com/office/drawing/2014/main" id="{2F10C233-9EC7-4087-86A9-20B89A9C4607}"/>
              </a:ext>
            </a:extLst>
          </p:cNvPr>
          <p:cNvSpPr txBox="1"/>
          <p:nvPr/>
        </p:nvSpPr>
        <p:spPr>
          <a:xfrm>
            <a:off x="152400" y="2070514"/>
            <a:ext cx="8991600" cy="461665"/>
          </a:xfrm>
          <a:prstGeom prst="rect">
            <a:avLst/>
          </a:prstGeom>
          <a:noFill/>
        </p:spPr>
        <p:txBody>
          <a:bodyPr wrap="square">
            <a:spAutoFit/>
          </a:bodyPr>
          <a:lstStyle/>
          <a:p>
            <a:r>
              <a:rPr lang="en-US" sz="2400" dirty="0">
                <a:latin typeface="Courier New" panose="02070309020205020404" pitchFamily="49" charset="0"/>
                <a:cs typeface="Courier New" panose="02070309020205020404" pitchFamily="49" charset="0"/>
              </a:rPr>
              <a:t>c = </a:t>
            </a:r>
            <a:r>
              <a:rPr lang="en-US" sz="2400" dirty="0" err="1">
                <a:latin typeface="Courier New" panose="02070309020205020404" pitchFamily="49" charset="0"/>
                <a:cs typeface="Courier New" panose="02070309020205020404" pitchFamily="49" charset="0"/>
              </a:rPr>
              <a:t>xcorr</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u,v</a:t>
            </a:r>
            <a:r>
              <a:rPr lang="en-US" sz="2400" dirty="0">
                <a:latin typeface="Courier New" panose="02070309020205020404" pitchFamily="49" charset="0"/>
                <a:cs typeface="Courier New" panose="02070309020205020404" pitchFamily="49" charset="0"/>
              </a:rPr>
              <a:t>);</a:t>
            </a:r>
          </a:p>
        </p:txBody>
      </p:sp>
      <p:sp>
        <p:nvSpPr>
          <p:cNvPr id="10" name="Title 1">
            <a:extLst>
              <a:ext uri="{FF2B5EF4-FFF2-40B4-BE49-F238E27FC236}">
                <a16:creationId xmlns:a16="http://schemas.microsoft.com/office/drawing/2014/main" id="{37183BDB-BA91-447D-B3ED-3126BF6FBA70}"/>
              </a:ext>
            </a:extLst>
          </p:cNvPr>
          <p:cNvSpPr txBox="1">
            <a:spLocks/>
          </p:cNvSpPr>
          <p:nvPr/>
        </p:nvSpPr>
        <p:spPr>
          <a:xfrm>
            <a:off x="469392" y="2675498"/>
            <a:ext cx="8229600" cy="182001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latin typeface="Times New Roman" pitchFamily="18" charset="0"/>
                <a:cs typeface="Times New Roman" pitchFamily="18" charset="0"/>
              </a:rPr>
              <a:t>Python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00"/>
            <a:ext cx="9144000" cy="3048000"/>
          </a:xfrm>
        </p:spPr>
        <p:txBody>
          <a:bodyPr>
            <a:normAutofit fontScale="90000"/>
          </a:bodyPr>
          <a:lstStyle/>
          <a:p>
            <a:r>
              <a:rPr lang="en-US" dirty="0">
                <a:latin typeface="Times New Roman" pitchFamily="18" charset="0"/>
                <a:cs typeface="Times New Roman" pitchFamily="18" charset="0"/>
              </a:rPr>
              <a:t>Part 2</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aligning time-series</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a simple application of cross-correlation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a:latin typeface="Times New Roman" pitchFamily="18" charset="0"/>
                <a:cs typeface="Times New Roman" pitchFamily="18" charset="0"/>
              </a:rPr>
              <a:t>central idea</a:t>
            </a:r>
          </a:p>
        </p:txBody>
      </p:sp>
      <p:sp>
        <p:nvSpPr>
          <p:cNvPr id="3" name="Content Placeholder 2"/>
          <p:cNvSpPr>
            <a:spLocks noGrp="1"/>
          </p:cNvSpPr>
          <p:nvPr>
            <p:ph idx="1"/>
          </p:nvPr>
        </p:nvSpPr>
        <p:spPr>
          <a:xfrm>
            <a:off x="0" y="2590800"/>
            <a:ext cx="9144000" cy="2590800"/>
          </a:xfrm>
        </p:spPr>
        <p:txBody>
          <a:bodyPr>
            <a:normAutofit/>
          </a:bodyPr>
          <a:lstStyle/>
          <a:p>
            <a:pPr algn="ctr">
              <a:buNone/>
            </a:pPr>
            <a:r>
              <a:rPr lang="en-US" dirty="0">
                <a:latin typeface="Times New Roman" pitchFamily="18" charset="0"/>
                <a:cs typeface="Times New Roman" pitchFamily="18" charset="0"/>
              </a:rPr>
              <a:t>two time series are best aligned</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at the lag at which they are most correlated,</a:t>
            </a:r>
          </a:p>
          <a:p>
            <a:pPr algn="ctr">
              <a:buNone/>
            </a:pPr>
            <a:r>
              <a:rPr lang="en-US" dirty="0">
                <a:latin typeface="Times New Roman" pitchFamily="18" charset="0"/>
                <a:cs typeface="Times New Roman" pitchFamily="18" charset="0"/>
              </a:rPr>
              <a:t> which is</a:t>
            </a:r>
          </a:p>
          <a:p>
            <a:pPr algn="ctr">
              <a:buNone/>
            </a:pPr>
            <a:r>
              <a:rPr lang="en-US" dirty="0">
                <a:latin typeface="Times New Roman" pitchFamily="18" charset="0"/>
                <a:cs typeface="Times New Roman" pitchFamily="18" charset="0"/>
              </a:rPr>
              <a:t> the lag at which their cross-correlation is maximum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304800" y="2362200"/>
            <a:ext cx="8305800" cy="2667000"/>
            <a:chOff x="533400" y="1595735"/>
            <a:chExt cx="5791200" cy="1299865"/>
          </a:xfrm>
        </p:grpSpPr>
        <p:pic>
          <p:nvPicPr>
            <p:cNvPr id="1026" name="Picture 2"/>
            <p:cNvPicPr>
              <a:picLocks noChangeAspect="1" noChangeArrowheads="1"/>
            </p:cNvPicPr>
            <p:nvPr/>
          </p:nvPicPr>
          <p:blipFill>
            <a:blip r:embed="rId3" cstate="print"/>
            <a:srcRect l="10724" r="7775" b="51086"/>
            <a:stretch>
              <a:fillRect/>
            </a:stretch>
          </p:blipFill>
          <p:spPr bwMode="auto">
            <a:xfrm>
              <a:off x="533400" y="1595735"/>
              <a:ext cx="5791200" cy="1299865"/>
            </a:xfrm>
            <a:prstGeom prst="rect">
              <a:avLst/>
            </a:prstGeom>
            <a:noFill/>
            <a:ln w="9525">
              <a:noFill/>
              <a:miter lim="800000"/>
              <a:headEnd/>
              <a:tailEnd/>
            </a:ln>
            <a:effectLst/>
          </p:spPr>
        </p:pic>
        <p:sp>
          <p:nvSpPr>
            <p:cNvPr id="8" name="TextBox 7"/>
            <p:cNvSpPr txBox="1"/>
            <p:nvPr/>
          </p:nvSpPr>
          <p:spPr>
            <a:xfrm>
              <a:off x="1064703" y="1892847"/>
              <a:ext cx="738414" cy="255011"/>
            </a:xfrm>
            <a:prstGeom prst="rect">
              <a:avLst/>
            </a:prstGeom>
            <a:noFill/>
          </p:spPr>
          <p:txBody>
            <a:bodyPr wrap="square" rtlCol="0">
              <a:spAutoFit/>
            </a:bodyPr>
            <a:lstStyle/>
            <a:p>
              <a:r>
                <a:rPr lang="en-US" sz="2800" i="1" dirty="0">
                  <a:latin typeface="Times New Roman" pitchFamily="18" charset="0"/>
                  <a:cs typeface="Times New Roman" pitchFamily="18" charset="0"/>
                </a:rPr>
                <a:t>u(t)</a:t>
              </a:r>
            </a:p>
          </p:txBody>
        </p:sp>
        <p:sp>
          <p:nvSpPr>
            <p:cNvPr id="9" name="TextBox 8"/>
            <p:cNvSpPr txBox="1"/>
            <p:nvPr/>
          </p:nvSpPr>
          <p:spPr>
            <a:xfrm>
              <a:off x="1064703" y="2264237"/>
              <a:ext cx="632153" cy="255011"/>
            </a:xfrm>
            <a:prstGeom prst="rect">
              <a:avLst/>
            </a:prstGeom>
            <a:noFill/>
          </p:spPr>
          <p:txBody>
            <a:bodyPr wrap="square" rtlCol="0">
              <a:spAutoFit/>
            </a:bodyPr>
            <a:lstStyle/>
            <a:p>
              <a:r>
                <a:rPr lang="en-US" sz="2800" i="1" dirty="0">
                  <a:latin typeface="Times New Roman" pitchFamily="18" charset="0"/>
                  <a:cs typeface="Times New Roman" pitchFamily="18" charset="0"/>
                </a:rPr>
                <a:t>v(t</a:t>
              </a:r>
              <a:r>
                <a:rPr lang="en-US" sz="2800" b="1" i="1" dirty="0">
                  <a:latin typeface="Times New Roman" pitchFamily="18" charset="0"/>
                  <a:cs typeface="Times New Roman" pitchFamily="18" charset="0"/>
                </a:rPr>
                <a:t>)</a:t>
              </a:r>
            </a:p>
          </p:txBody>
        </p:sp>
      </p:grpSp>
      <p:sp>
        <p:nvSpPr>
          <p:cNvPr id="18" name="Title 1"/>
          <p:cNvSpPr txBox="1">
            <a:spLocks/>
          </p:cNvSpPr>
          <p:nvPr/>
        </p:nvSpPr>
        <p:spPr>
          <a:xfrm>
            <a:off x="0" y="152400"/>
            <a:ext cx="9144000" cy="12954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br>
              <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br>
            <a:r>
              <a:rPr kumimoji="0" lang="en-US" sz="6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two similar time-series, with a time shift</a:t>
            </a:r>
            <a:br>
              <a:rPr kumimoji="0" lang="en-US" sz="6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br>
            <a:endParaRPr kumimoji="0" lang="en-US" sz="6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20" name="TextBox 19"/>
          <p:cNvSpPr txBox="1"/>
          <p:nvPr/>
        </p:nvSpPr>
        <p:spPr>
          <a:xfrm>
            <a:off x="0" y="990600"/>
            <a:ext cx="9144000" cy="584775"/>
          </a:xfrm>
          <a:prstGeom prst="rect">
            <a:avLst/>
          </a:prstGeom>
          <a:noFill/>
        </p:spPr>
        <p:txBody>
          <a:bodyPr wrap="square" rtlCol="0">
            <a:spAutoFit/>
          </a:bodyPr>
          <a:lstStyle/>
          <a:p>
            <a:pPr algn="ctr"/>
            <a:r>
              <a:rPr lang="en-US" sz="3200" dirty="0">
                <a:latin typeface="Times New Roman" pitchFamily="18" charset="0"/>
                <a:cs typeface="Times New Roman" pitchFamily="18" charset="0"/>
              </a:rPr>
              <a:t>(this is simple “test” or “synthetic” dataset)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r="6250"/>
          <a:stretch>
            <a:fillRect/>
          </a:stretch>
        </p:blipFill>
        <p:spPr bwMode="auto">
          <a:xfrm>
            <a:off x="1524000" y="759398"/>
            <a:ext cx="5334000" cy="4955602"/>
          </a:xfrm>
          <a:prstGeom prst="rect">
            <a:avLst/>
          </a:prstGeom>
          <a:noFill/>
          <a:ln w="9525">
            <a:noFill/>
            <a:miter lim="800000"/>
            <a:headEnd/>
            <a:tailEnd/>
          </a:ln>
          <a:effectLst/>
        </p:spPr>
      </p:pic>
      <p:sp>
        <p:nvSpPr>
          <p:cNvPr id="14" name="Title 1"/>
          <p:cNvSpPr txBox="1">
            <a:spLocks/>
          </p:cNvSpPr>
          <p:nvPr/>
        </p:nvSpPr>
        <p:spPr>
          <a:xfrm>
            <a:off x="0" y="152400"/>
            <a:ext cx="9144000" cy="6858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9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cross-correlate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6"/>
          <p:cNvGrpSpPr/>
          <p:nvPr/>
        </p:nvGrpSpPr>
        <p:grpSpPr>
          <a:xfrm>
            <a:off x="1524000" y="759398"/>
            <a:ext cx="5334000" cy="4955602"/>
            <a:chOff x="6248400" y="2376785"/>
            <a:chExt cx="2286000" cy="1924050"/>
          </a:xfrm>
        </p:grpSpPr>
        <p:pic>
          <p:nvPicPr>
            <p:cNvPr id="2" name="Picture 2"/>
            <p:cNvPicPr>
              <a:picLocks noChangeAspect="1" noChangeArrowheads="1"/>
            </p:cNvPicPr>
            <p:nvPr/>
          </p:nvPicPr>
          <p:blipFill>
            <a:blip r:embed="rId3" cstate="print"/>
            <a:srcRect r="6250"/>
            <a:stretch>
              <a:fillRect/>
            </a:stretch>
          </p:blipFill>
          <p:spPr bwMode="auto">
            <a:xfrm>
              <a:off x="6248400" y="2376785"/>
              <a:ext cx="2286000" cy="1924050"/>
            </a:xfrm>
            <a:prstGeom prst="rect">
              <a:avLst/>
            </a:prstGeom>
            <a:noFill/>
            <a:ln w="9525">
              <a:noFill/>
              <a:miter lim="800000"/>
              <a:headEnd/>
              <a:tailEnd/>
            </a:ln>
            <a:effectLst/>
          </p:spPr>
        </p:pic>
        <p:sp>
          <p:nvSpPr>
            <p:cNvPr id="15" name="TextBox 14"/>
            <p:cNvSpPr txBox="1"/>
            <p:nvPr/>
          </p:nvSpPr>
          <p:spPr>
            <a:xfrm>
              <a:off x="7391400" y="2436966"/>
              <a:ext cx="847726" cy="203144"/>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maximum</a:t>
              </a:r>
            </a:p>
          </p:txBody>
        </p:sp>
        <p:sp>
          <p:nvSpPr>
            <p:cNvPr id="16" name="Freeform 15"/>
            <p:cNvSpPr/>
            <p:nvPr/>
          </p:nvSpPr>
          <p:spPr>
            <a:xfrm>
              <a:off x="7010400" y="2519660"/>
              <a:ext cx="361950" cy="117475"/>
            </a:xfrm>
            <a:custGeom>
              <a:avLst/>
              <a:gdLst>
                <a:gd name="connsiteX0" fmla="*/ 0 w 361950"/>
                <a:gd name="connsiteY0" fmla="*/ 47625 h 117475"/>
                <a:gd name="connsiteX1" fmla="*/ 152400 w 361950"/>
                <a:gd name="connsiteY1" fmla="*/ 19050 h 117475"/>
                <a:gd name="connsiteX2" fmla="*/ 171450 w 361950"/>
                <a:gd name="connsiteY2" fmla="*/ 114300 h 117475"/>
                <a:gd name="connsiteX3" fmla="*/ 361950 w 361950"/>
                <a:gd name="connsiteY3" fmla="*/ 0 h 117475"/>
              </a:gdLst>
              <a:ahLst/>
              <a:cxnLst>
                <a:cxn ang="0">
                  <a:pos x="connsiteX0" y="connsiteY0"/>
                </a:cxn>
                <a:cxn ang="0">
                  <a:pos x="connsiteX1" y="connsiteY1"/>
                </a:cxn>
                <a:cxn ang="0">
                  <a:pos x="connsiteX2" y="connsiteY2"/>
                </a:cxn>
                <a:cxn ang="0">
                  <a:pos x="connsiteX3" y="connsiteY3"/>
                </a:cxn>
              </a:cxnLst>
              <a:rect l="l" t="t" r="r" b="b"/>
              <a:pathLst>
                <a:path w="361950" h="117475">
                  <a:moveTo>
                    <a:pt x="0" y="47625"/>
                  </a:moveTo>
                  <a:cubicBezTo>
                    <a:pt x="61912" y="27781"/>
                    <a:pt x="123825" y="7938"/>
                    <a:pt x="152400" y="19050"/>
                  </a:cubicBezTo>
                  <a:cubicBezTo>
                    <a:pt x="180975" y="30162"/>
                    <a:pt x="136525" y="117475"/>
                    <a:pt x="171450" y="114300"/>
                  </a:cubicBezTo>
                  <a:cubicBezTo>
                    <a:pt x="206375" y="111125"/>
                    <a:pt x="284162" y="55562"/>
                    <a:pt x="361950" y="0"/>
                  </a:cubicBezTo>
                </a:path>
              </a:pathLst>
            </a:custGeom>
            <a:ln w="127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7" name="Straight Connector 6"/>
          <p:cNvCxnSpPr/>
          <p:nvPr/>
        </p:nvCxnSpPr>
        <p:spPr>
          <a:xfrm rot="5400000">
            <a:off x="904875" y="3552825"/>
            <a:ext cx="46482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200400" y="6019800"/>
            <a:ext cx="1371600" cy="1588"/>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995738" y="5319712"/>
            <a:ext cx="1095375" cy="1"/>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200400" y="6019800"/>
            <a:ext cx="14478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time lag</a:t>
            </a:r>
          </a:p>
        </p:txBody>
      </p:sp>
      <p:sp>
        <p:nvSpPr>
          <p:cNvPr id="11" name="Title 1"/>
          <p:cNvSpPr txBox="1">
            <a:spLocks/>
          </p:cNvSpPr>
          <p:nvPr/>
        </p:nvSpPr>
        <p:spPr>
          <a:xfrm>
            <a:off x="0" y="152400"/>
            <a:ext cx="9144000" cy="6858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9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find maximum</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In MATLAB</a:t>
            </a:r>
          </a:p>
        </p:txBody>
      </p:sp>
      <p:pic>
        <p:nvPicPr>
          <p:cNvPr id="4" name="Picture 2"/>
          <p:cNvPicPr>
            <a:picLocks noGrp="1" noChangeAspect="1" noChangeArrowheads="1"/>
          </p:cNvPicPr>
          <p:nvPr>
            <p:ph idx="1"/>
          </p:nvPr>
        </p:nvPicPr>
        <p:blipFill>
          <a:blip r:embed="rId3" cstate="print"/>
          <a:srcRect l="13919" t="44980" r="34066" b="19679"/>
          <a:stretch>
            <a:fillRect/>
          </a:stretch>
        </p:blipFill>
        <p:spPr bwMode="auto">
          <a:xfrm>
            <a:off x="228600" y="2057400"/>
            <a:ext cx="6066085" cy="28194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In MATLAB</a:t>
            </a:r>
          </a:p>
        </p:txBody>
      </p:sp>
      <p:pic>
        <p:nvPicPr>
          <p:cNvPr id="4" name="Picture 2"/>
          <p:cNvPicPr>
            <a:picLocks noGrp="1" noChangeAspect="1" noChangeArrowheads="1"/>
          </p:cNvPicPr>
          <p:nvPr>
            <p:ph idx="1"/>
          </p:nvPr>
        </p:nvPicPr>
        <p:blipFill>
          <a:blip r:embed="rId3" cstate="print"/>
          <a:srcRect l="13919" t="44980" r="34066" b="19679"/>
          <a:stretch>
            <a:fillRect/>
          </a:stretch>
        </p:blipFill>
        <p:spPr bwMode="auto">
          <a:xfrm>
            <a:off x="228600" y="2057400"/>
            <a:ext cx="6066085" cy="2819400"/>
          </a:xfrm>
          <a:prstGeom prst="rect">
            <a:avLst/>
          </a:prstGeom>
          <a:noFill/>
          <a:ln w="9525">
            <a:noFill/>
            <a:miter lim="800000"/>
            <a:headEnd/>
            <a:tailEnd/>
          </a:ln>
        </p:spPr>
      </p:pic>
      <p:sp>
        <p:nvSpPr>
          <p:cNvPr id="5" name="TextBox 4"/>
          <p:cNvSpPr txBox="1"/>
          <p:nvPr/>
        </p:nvSpPr>
        <p:spPr>
          <a:xfrm>
            <a:off x="5257800" y="1828800"/>
            <a:ext cx="2971800" cy="954107"/>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compute cross-correlation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3048000"/>
          </a:xfrm>
        </p:spPr>
        <p:txBody>
          <a:bodyPr>
            <a:normAutofit fontScale="90000"/>
          </a:bodyPr>
          <a:lstStyle/>
          <a:p>
            <a:r>
              <a:rPr lang="en-US" dirty="0">
                <a:latin typeface="Times New Roman" pitchFamily="18" charset="0"/>
                <a:cs typeface="Times New Roman" pitchFamily="18" charset="0"/>
              </a:rPr>
              <a:t>Review of last lecture</a:t>
            </a:r>
            <a:br>
              <a:rPr lang="en-US" dirty="0">
                <a:latin typeface="Times New Roman" pitchFamily="18" charset="0"/>
                <a:cs typeface="Times New Roman" pitchFamily="18" charset="0"/>
              </a:rPr>
            </a:br>
            <a:br>
              <a:rPr lang="en-US">
                <a:latin typeface="Times New Roman" pitchFamily="18" charset="0"/>
                <a:cs typeface="Times New Roman" pitchFamily="18" charset="0"/>
              </a:rPr>
            </a:br>
            <a:r>
              <a:rPr lang="en-US">
                <a:latin typeface="Times New Roman" pitchFamily="18" charset="0"/>
                <a:cs typeface="Times New Roman" pitchFamily="18" charset="0"/>
              </a:rPr>
              <a:t>autocorrelation</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correlations between samples within a time series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In MATLAB</a:t>
            </a:r>
          </a:p>
        </p:txBody>
      </p:sp>
      <p:pic>
        <p:nvPicPr>
          <p:cNvPr id="4" name="Picture 2"/>
          <p:cNvPicPr>
            <a:picLocks noGrp="1" noChangeAspect="1" noChangeArrowheads="1"/>
          </p:cNvPicPr>
          <p:nvPr>
            <p:ph idx="1"/>
          </p:nvPr>
        </p:nvPicPr>
        <p:blipFill>
          <a:blip r:embed="rId3" cstate="print"/>
          <a:srcRect l="13919" t="44980" r="34066" b="19679"/>
          <a:stretch>
            <a:fillRect/>
          </a:stretch>
        </p:blipFill>
        <p:spPr bwMode="auto">
          <a:xfrm>
            <a:off x="228600" y="2057400"/>
            <a:ext cx="6066085" cy="2819400"/>
          </a:xfrm>
          <a:prstGeom prst="rect">
            <a:avLst/>
          </a:prstGeom>
          <a:noFill/>
          <a:ln w="9525">
            <a:noFill/>
            <a:miter lim="800000"/>
            <a:headEnd/>
            <a:tailEnd/>
          </a:ln>
        </p:spPr>
      </p:pic>
      <p:sp>
        <p:nvSpPr>
          <p:cNvPr id="5" name="TextBox 4"/>
          <p:cNvSpPr txBox="1"/>
          <p:nvPr/>
        </p:nvSpPr>
        <p:spPr>
          <a:xfrm>
            <a:off x="5257800" y="1828800"/>
            <a:ext cx="2971800" cy="954107"/>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compute cross-correlation</a:t>
            </a:r>
          </a:p>
        </p:txBody>
      </p:sp>
      <p:sp>
        <p:nvSpPr>
          <p:cNvPr id="6" name="TextBox 5"/>
          <p:cNvSpPr txBox="1"/>
          <p:nvPr/>
        </p:nvSpPr>
        <p:spPr>
          <a:xfrm>
            <a:off x="6172200" y="3200400"/>
            <a:ext cx="23622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find maximum</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In MATLAB</a:t>
            </a:r>
          </a:p>
        </p:txBody>
      </p:sp>
      <p:pic>
        <p:nvPicPr>
          <p:cNvPr id="4" name="Picture 2"/>
          <p:cNvPicPr>
            <a:picLocks noGrp="1" noChangeAspect="1" noChangeArrowheads="1"/>
          </p:cNvPicPr>
          <p:nvPr>
            <p:ph idx="1"/>
          </p:nvPr>
        </p:nvPicPr>
        <p:blipFill>
          <a:blip r:embed="rId3" cstate="print"/>
          <a:srcRect l="13919" t="44980" r="34066" b="19679"/>
          <a:stretch>
            <a:fillRect/>
          </a:stretch>
        </p:blipFill>
        <p:spPr bwMode="auto">
          <a:xfrm>
            <a:off x="228600" y="2057400"/>
            <a:ext cx="6066085" cy="2819400"/>
          </a:xfrm>
          <a:prstGeom prst="rect">
            <a:avLst/>
          </a:prstGeom>
          <a:noFill/>
          <a:ln w="9525">
            <a:noFill/>
            <a:miter lim="800000"/>
            <a:headEnd/>
            <a:tailEnd/>
          </a:ln>
        </p:spPr>
      </p:pic>
      <p:sp>
        <p:nvSpPr>
          <p:cNvPr id="5" name="TextBox 4"/>
          <p:cNvSpPr txBox="1"/>
          <p:nvPr/>
        </p:nvSpPr>
        <p:spPr>
          <a:xfrm>
            <a:off x="5257800" y="1828800"/>
            <a:ext cx="2971800" cy="954107"/>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compute cross-correlation</a:t>
            </a:r>
          </a:p>
        </p:txBody>
      </p:sp>
      <p:sp>
        <p:nvSpPr>
          <p:cNvPr id="6" name="TextBox 5"/>
          <p:cNvSpPr txBox="1"/>
          <p:nvPr/>
        </p:nvSpPr>
        <p:spPr>
          <a:xfrm>
            <a:off x="6172200" y="3200400"/>
            <a:ext cx="23622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find maximum</a:t>
            </a:r>
          </a:p>
        </p:txBody>
      </p:sp>
      <p:sp>
        <p:nvSpPr>
          <p:cNvPr id="7" name="TextBox 6"/>
          <p:cNvSpPr txBox="1"/>
          <p:nvPr/>
        </p:nvSpPr>
        <p:spPr>
          <a:xfrm>
            <a:off x="6172200" y="4201180"/>
            <a:ext cx="27432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compute time lag</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In Python</a:t>
            </a:r>
          </a:p>
        </p:txBody>
      </p:sp>
      <p:sp>
        <p:nvSpPr>
          <p:cNvPr id="5" name="TextBox 4"/>
          <p:cNvSpPr txBox="1"/>
          <p:nvPr/>
        </p:nvSpPr>
        <p:spPr>
          <a:xfrm>
            <a:off x="5638800" y="1828800"/>
            <a:ext cx="2971800" cy="954107"/>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compute cross-correlation</a:t>
            </a:r>
          </a:p>
        </p:txBody>
      </p:sp>
      <p:sp>
        <p:nvSpPr>
          <p:cNvPr id="6" name="TextBox 5"/>
          <p:cNvSpPr txBox="1"/>
          <p:nvPr/>
        </p:nvSpPr>
        <p:spPr>
          <a:xfrm>
            <a:off x="3819144" y="3098131"/>
            <a:ext cx="23622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find maximum</a:t>
            </a:r>
          </a:p>
        </p:txBody>
      </p:sp>
      <p:sp>
        <p:nvSpPr>
          <p:cNvPr id="7" name="TextBox 6"/>
          <p:cNvSpPr txBox="1"/>
          <p:nvPr/>
        </p:nvSpPr>
        <p:spPr>
          <a:xfrm>
            <a:off x="3886200" y="4669021"/>
            <a:ext cx="27432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compute time lag</a:t>
            </a:r>
          </a:p>
        </p:txBody>
      </p:sp>
      <p:sp>
        <p:nvSpPr>
          <p:cNvPr id="10" name="TextBox 9">
            <a:extLst>
              <a:ext uri="{FF2B5EF4-FFF2-40B4-BE49-F238E27FC236}">
                <a16:creationId xmlns:a16="http://schemas.microsoft.com/office/drawing/2014/main" id="{EB380948-676D-4965-815A-9702D2BE8408}"/>
              </a:ext>
            </a:extLst>
          </p:cNvPr>
          <p:cNvSpPr txBox="1"/>
          <p:nvPr/>
        </p:nvSpPr>
        <p:spPr>
          <a:xfrm>
            <a:off x="457200" y="1492240"/>
            <a:ext cx="7543800" cy="3785652"/>
          </a:xfrm>
          <a:prstGeom prst="rect">
            <a:avLst/>
          </a:prstGeom>
          <a:noFill/>
        </p:spPr>
        <p:txBody>
          <a:bodyPr wrap="square">
            <a:spAutoFit/>
          </a:bodyPr>
          <a:lstStyle/>
          <a:p>
            <a:r>
              <a:rPr lang="en-US" sz="2400" dirty="0"/>
              <a:t>c = </a:t>
            </a:r>
            <a:r>
              <a:rPr lang="en-US" sz="2400" dirty="0" err="1"/>
              <a:t>eda_cvec</a:t>
            </a:r>
            <a:r>
              <a:rPr lang="en-US" sz="2400" dirty="0"/>
              <a:t>( </a:t>
            </a:r>
            <a:r>
              <a:rPr lang="en-US" sz="2400" dirty="0" err="1"/>
              <a:t>np.correlate</a:t>
            </a:r>
            <a:r>
              <a:rPr lang="en-US" sz="2400" dirty="0"/>
              <a:t>(</a:t>
            </a:r>
            <a:r>
              <a:rPr lang="en-US" sz="2400" dirty="0" err="1"/>
              <a:t>u.ravel</a:t>
            </a:r>
            <a:r>
              <a:rPr lang="en-US" sz="2400" dirty="0"/>
              <a:t>(),</a:t>
            </a:r>
            <a:r>
              <a:rPr lang="en-US" sz="2400" dirty="0" err="1"/>
              <a:t>v.ravel</a:t>
            </a:r>
            <a:r>
              <a:rPr lang="en-US" sz="2400" dirty="0"/>
              <a:t>(),mode='full'));</a:t>
            </a:r>
          </a:p>
          <a:p>
            <a:endParaRPr lang="en-US" sz="2400" dirty="0"/>
          </a:p>
          <a:p>
            <a:endParaRPr lang="en-US" sz="2400" dirty="0"/>
          </a:p>
          <a:p>
            <a:endParaRPr lang="en-US" sz="2400" dirty="0"/>
          </a:p>
          <a:p>
            <a:r>
              <a:rPr lang="en-US" sz="2400" dirty="0" err="1"/>
              <a:t>cmax</a:t>
            </a:r>
            <a:r>
              <a:rPr lang="en-US" sz="2400" dirty="0"/>
              <a:t> = </a:t>
            </a:r>
            <a:r>
              <a:rPr lang="en-US" sz="2400" dirty="0" err="1"/>
              <a:t>np.max</a:t>
            </a:r>
            <a:r>
              <a:rPr lang="en-US" sz="2400" dirty="0"/>
              <a:t>(c);</a:t>
            </a:r>
          </a:p>
          <a:p>
            <a:r>
              <a:rPr lang="en-US" sz="2400" dirty="0" err="1"/>
              <a:t>icmax</a:t>
            </a:r>
            <a:r>
              <a:rPr lang="en-US" sz="2400" dirty="0"/>
              <a:t> = </a:t>
            </a:r>
            <a:r>
              <a:rPr lang="en-US" sz="2400" dirty="0" err="1"/>
              <a:t>np.argmax</a:t>
            </a:r>
            <a:r>
              <a:rPr lang="en-US" sz="2400" dirty="0"/>
              <a:t>(c);</a:t>
            </a:r>
          </a:p>
          <a:p>
            <a:endParaRPr lang="en-US" sz="2400" dirty="0"/>
          </a:p>
          <a:p>
            <a:endParaRPr lang="en-US" sz="2400" dirty="0"/>
          </a:p>
          <a:p>
            <a:endParaRPr lang="en-US" sz="2400" dirty="0"/>
          </a:p>
          <a:p>
            <a:r>
              <a:rPr lang="en-US" sz="2400" dirty="0" err="1"/>
              <a:t>tlag</a:t>
            </a:r>
            <a:r>
              <a:rPr lang="en-US" sz="2400" dirty="0"/>
              <a:t> = -Dt * (icmax-NB+1);</a:t>
            </a:r>
          </a:p>
        </p:txBody>
      </p:sp>
    </p:spTree>
    <p:extLst>
      <p:ext uri="{BB962C8B-B14F-4D97-AF65-F5344CB8AC3E}">
        <p14:creationId xmlns:p14="http://schemas.microsoft.com/office/powerpoint/2010/main" val="12724741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533400" y="2057400"/>
            <a:ext cx="8077200" cy="2514600"/>
            <a:chOff x="533400" y="2971800"/>
            <a:chExt cx="5791200" cy="1281410"/>
          </a:xfrm>
        </p:grpSpPr>
        <p:pic>
          <p:nvPicPr>
            <p:cNvPr id="1026" name="Picture 2"/>
            <p:cNvPicPr>
              <a:picLocks noChangeAspect="1" noChangeArrowheads="1"/>
            </p:cNvPicPr>
            <p:nvPr/>
          </p:nvPicPr>
          <p:blipFill>
            <a:blip r:embed="rId3" cstate="print"/>
            <a:srcRect l="10724" t="51781" r="7775"/>
            <a:stretch>
              <a:fillRect/>
            </a:stretch>
          </p:blipFill>
          <p:spPr bwMode="auto">
            <a:xfrm>
              <a:off x="533400" y="2971800"/>
              <a:ext cx="5791200" cy="1281410"/>
            </a:xfrm>
            <a:prstGeom prst="rect">
              <a:avLst/>
            </a:prstGeom>
            <a:noFill/>
            <a:ln w="9525">
              <a:noFill/>
              <a:miter lim="800000"/>
              <a:headEnd/>
              <a:tailEnd/>
            </a:ln>
            <a:effectLst/>
          </p:spPr>
        </p:pic>
        <p:sp>
          <p:nvSpPr>
            <p:cNvPr id="11" name="TextBox 10"/>
            <p:cNvSpPr txBox="1"/>
            <p:nvPr/>
          </p:nvSpPr>
          <p:spPr>
            <a:xfrm>
              <a:off x="1070112" y="3127122"/>
              <a:ext cx="774502" cy="266627"/>
            </a:xfrm>
            <a:prstGeom prst="rect">
              <a:avLst/>
            </a:prstGeom>
            <a:noFill/>
          </p:spPr>
          <p:txBody>
            <a:bodyPr wrap="square" rtlCol="0">
              <a:spAutoFit/>
            </a:bodyPr>
            <a:lstStyle/>
            <a:p>
              <a:r>
                <a:rPr lang="en-US" sz="2800" i="1" dirty="0">
                  <a:latin typeface="Times New Roman" pitchFamily="18" charset="0"/>
                  <a:cs typeface="Times New Roman" pitchFamily="18" charset="0"/>
                </a:rPr>
                <a:t>u(t)</a:t>
              </a:r>
            </a:p>
          </p:txBody>
        </p:sp>
        <p:sp>
          <p:nvSpPr>
            <p:cNvPr id="12" name="TextBox 11"/>
            <p:cNvSpPr txBox="1"/>
            <p:nvPr/>
          </p:nvSpPr>
          <p:spPr>
            <a:xfrm>
              <a:off x="1070113" y="3559447"/>
              <a:ext cx="1047672" cy="266627"/>
            </a:xfrm>
            <a:prstGeom prst="rect">
              <a:avLst/>
            </a:prstGeom>
            <a:noFill/>
          </p:spPr>
          <p:txBody>
            <a:bodyPr wrap="square" rtlCol="0">
              <a:spAutoFit/>
            </a:bodyPr>
            <a:lstStyle/>
            <a:p>
              <a:r>
                <a:rPr lang="en-US" sz="2800" i="1" dirty="0">
                  <a:latin typeface="Times New Roman" pitchFamily="18" charset="0"/>
                  <a:cs typeface="Times New Roman" pitchFamily="18" charset="0"/>
                </a:rPr>
                <a:t>v(</a:t>
              </a:r>
              <a:r>
                <a:rPr lang="en-US" sz="2800" i="1" dirty="0" err="1">
                  <a:latin typeface="Times New Roman" pitchFamily="18" charset="0"/>
                  <a:cs typeface="Times New Roman" pitchFamily="18" charset="0"/>
                </a:rPr>
                <a:t>t+t</a:t>
              </a:r>
              <a:r>
                <a:rPr lang="en-US" sz="2800" i="1" baseline="-25000" dirty="0" err="1">
                  <a:latin typeface="Times New Roman" pitchFamily="18" charset="0"/>
                  <a:cs typeface="Times New Roman" pitchFamily="18" charset="0"/>
                </a:rPr>
                <a:t>lag</a:t>
              </a:r>
              <a:r>
                <a:rPr lang="en-US" sz="2800" i="1" dirty="0">
                  <a:latin typeface="Times New Roman" pitchFamily="18" charset="0"/>
                  <a:cs typeface="Times New Roman" pitchFamily="18" charset="0"/>
                </a:rPr>
                <a:t>)</a:t>
              </a:r>
            </a:p>
          </p:txBody>
        </p:sp>
      </p:grpSp>
      <p:sp>
        <p:nvSpPr>
          <p:cNvPr id="19" name="Title 1"/>
          <p:cNvSpPr txBox="1">
            <a:spLocks/>
          </p:cNvSpPr>
          <p:nvPr/>
        </p:nvSpPr>
        <p:spPr>
          <a:xfrm>
            <a:off x="0" y="152400"/>
            <a:ext cx="9144000" cy="6858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8900" dirty="0">
                <a:latin typeface="Times New Roman" pitchFamily="18" charset="0"/>
                <a:ea typeface="+mj-ea"/>
                <a:cs typeface="Times New Roman" pitchFamily="18" charset="0"/>
              </a:rPr>
              <a:t>align time series with measured lag</a:t>
            </a:r>
            <a:endParaRPr kumimoji="0" lang="en-US" sz="89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04800" y="1131405"/>
            <a:ext cx="8382000" cy="4812195"/>
            <a:chOff x="685800" y="2418522"/>
            <a:chExt cx="4800600" cy="1924878"/>
          </a:xfrm>
        </p:grpSpPr>
        <p:sp>
          <p:nvSpPr>
            <p:cNvPr id="6" name="TextBox 5"/>
            <p:cNvSpPr txBox="1"/>
            <p:nvPr/>
          </p:nvSpPr>
          <p:spPr>
            <a:xfrm>
              <a:off x="1295400" y="2418522"/>
              <a:ext cx="457200" cy="276999"/>
            </a:xfrm>
            <a:prstGeom prst="rect">
              <a:avLst/>
            </a:prstGeom>
            <a:noFill/>
          </p:spPr>
          <p:txBody>
            <a:bodyPr wrap="square" rtlCol="0">
              <a:spAutoFit/>
            </a:bodyPr>
            <a:lstStyle/>
            <a:p>
              <a:r>
                <a:rPr lang="en-US" sz="1200" dirty="0">
                  <a:latin typeface="Times New Roman" pitchFamily="18" charset="0"/>
                  <a:cs typeface="Times New Roman" pitchFamily="18" charset="0"/>
                </a:rPr>
                <a:t>A)</a:t>
              </a:r>
            </a:p>
          </p:txBody>
        </p:sp>
        <p:sp>
          <p:nvSpPr>
            <p:cNvPr id="7" name="TextBox 6"/>
            <p:cNvSpPr txBox="1"/>
            <p:nvPr/>
          </p:nvSpPr>
          <p:spPr>
            <a:xfrm>
              <a:off x="1295400" y="3332922"/>
              <a:ext cx="457200" cy="276999"/>
            </a:xfrm>
            <a:prstGeom prst="rect">
              <a:avLst/>
            </a:prstGeom>
            <a:noFill/>
          </p:spPr>
          <p:txBody>
            <a:bodyPr wrap="square" rtlCol="0">
              <a:spAutoFit/>
            </a:bodyPr>
            <a:lstStyle/>
            <a:p>
              <a:r>
                <a:rPr lang="en-US" sz="1200" dirty="0">
                  <a:latin typeface="Times New Roman" pitchFamily="18" charset="0"/>
                  <a:cs typeface="Times New Roman" pitchFamily="18" charset="0"/>
                </a:rPr>
                <a:t>B)</a:t>
              </a:r>
            </a:p>
          </p:txBody>
        </p:sp>
        <p:pic>
          <p:nvPicPr>
            <p:cNvPr id="1026" name="Picture 2"/>
            <p:cNvPicPr>
              <a:picLocks noChangeAspect="1" noChangeArrowheads="1"/>
            </p:cNvPicPr>
            <p:nvPr/>
          </p:nvPicPr>
          <p:blipFill>
            <a:blip r:embed="rId3" cstate="print"/>
            <a:srcRect l="1429" t="3810" r="8571" b="51884"/>
            <a:stretch>
              <a:fillRect/>
            </a:stretch>
          </p:blipFill>
          <p:spPr bwMode="auto">
            <a:xfrm>
              <a:off x="685800" y="2570922"/>
              <a:ext cx="4800600" cy="1772478"/>
            </a:xfrm>
            <a:prstGeom prst="rect">
              <a:avLst/>
            </a:prstGeom>
            <a:noFill/>
            <a:ln w="9525">
              <a:noFill/>
              <a:miter lim="800000"/>
              <a:headEnd/>
              <a:tailEnd/>
            </a:ln>
            <a:effectLst/>
          </p:spPr>
        </p:pic>
      </p:grpSp>
      <p:sp>
        <p:nvSpPr>
          <p:cNvPr id="10" name="Title 1"/>
          <p:cNvSpPr txBox="1">
            <a:spLocks/>
          </p:cNvSpPr>
          <p:nvPr/>
        </p:nvSpPr>
        <p:spPr>
          <a:xfrm>
            <a:off x="0" y="152400"/>
            <a:ext cx="9144000" cy="12954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solar </a:t>
            </a:r>
            <a:r>
              <a:rPr lang="en-US" sz="4400" dirty="0" err="1">
                <a:latin typeface="Times New Roman" pitchFamily="18" charset="0"/>
                <a:ea typeface="+mj-ea"/>
                <a:cs typeface="Times New Roman" pitchFamily="18" charset="0"/>
              </a:rPr>
              <a:t>insolation</a:t>
            </a:r>
            <a:r>
              <a:rPr lang="en-US" sz="4400" dirty="0">
                <a:latin typeface="Times New Roman" pitchFamily="18" charset="0"/>
                <a:ea typeface="+mj-ea"/>
                <a:cs typeface="Times New Roman" pitchFamily="18" charset="0"/>
              </a:rPr>
              <a:t> and ground level ozone</a:t>
            </a:r>
            <a:br>
              <a:rPr kumimoji="0" lang="en-US" sz="6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br>
            <a:endParaRPr kumimoji="0" lang="en-US" sz="6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1" name="TextBox 10"/>
          <p:cNvSpPr txBox="1"/>
          <p:nvPr/>
        </p:nvSpPr>
        <p:spPr>
          <a:xfrm>
            <a:off x="0" y="762000"/>
            <a:ext cx="9144000" cy="584775"/>
          </a:xfrm>
          <a:prstGeom prst="rect">
            <a:avLst/>
          </a:prstGeom>
          <a:noFill/>
        </p:spPr>
        <p:txBody>
          <a:bodyPr wrap="square" rtlCol="0">
            <a:spAutoFit/>
          </a:bodyPr>
          <a:lstStyle/>
          <a:p>
            <a:pPr algn="ctr"/>
            <a:r>
              <a:rPr lang="en-US" sz="3200" dirty="0">
                <a:latin typeface="Times New Roman" pitchFamily="18" charset="0"/>
                <a:cs typeface="Times New Roman" pitchFamily="18" charset="0"/>
              </a:rPr>
              <a:t>(this is a real dataset from West Point NY)</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p:nvPr/>
        </p:nvGrpSpPr>
        <p:grpSpPr>
          <a:xfrm>
            <a:off x="304800" y="1512405"/>
            <a:ext cx="8382000" cy="4431195"/>
            <a:chOff x="685800" y="2570922"/>
            <a:chExt cx="4800600" cy="1772478"/>
          </a:xfrm>
        </p:grpSpPr>
        <p:sp>
          <p:nvSpPr>
            <p:cNvPr id="7" name="TextBox 6"/>
            <p:cNvSpPr txBox="1"/>
            <p:nvPr/>
          </p:nvSpPr>
          <p:spPr>
            <a:xfrm>
              <a:off x="1295400" y="3332922"/>
              <a:ext cx="457200" cy="276999"/>
            </a:xfrm>
            <a:prstGeom prst="rect">
              <a:avLst/>
            </a:prstGeom>
            <a:noFill/>
          </p:spPr>
          <p:txBody>
            <a:bodyPr wrap="square" rtlCol="0">
              <a:spAutoFit/>
            </a:bodyPr>
            <a:lstStyle/>
            <a:p>
              <a:r>
                <a:rPr lang="en-US" sz="1200" dirty="0">
                  <a:latin typeface="Times New Roman" pitchFamily="18" charset="0"/>
                  <a:cs typeface="Times New Roman" pitchFamily="18" charset="0"/>
                </a:rPr>
                <a:t>B)</a:t>
              </a:r>
            </a:p>
          </p:txBody>
        </p:sp>
        <p:pic>
          <p:nvPicPr>
            <p:cNvPr id="1026" name="Picture 2"/>
            <p:cNvPicPr>
              <a:picLocks noChangeAspect="1" noChangeArrowheads="1"/>
            </p:cNvPicPr>
            <p:nvPr/>
          </p:nvPicPr>
          <p:blipFill>
            <a:blip r:embed="rId3" cstate="print"/>
            <a:srcRect l="1429" t="3810" r="8571" b="51884"/>
            <a:stretch>
              <a:fillRect/>
            </a:stretch>
          </p:blipFill>
          <p:spPr bwMode="auto">
            <a:xfrm>
              <a:off x="685800" y="2570922"/>
              <a:ext cx="4800600" cy="1772478"/>
            </a:xfrm>
            <a:prstGeom prst="rect">
              <a:avLst/>
            </a:prstGeom>
            <a:noFill/>
            <a:ln w="9525">
              <a:noFill/>
              <a:miter lim="800000"/>
              <a:headEnd/>
              <a:tailEnd/>
            </a:ln>
            <a:effectLst/>
          </p:spPr>
        </p:pic>
        <p:cxnSp>
          <p:nvCxnSpPr>
            <p:cNvPr id="9" name="Straight Connector 8"/>
            <p:cNvCxnSpPr/>
            <p:nvPr/>
          </p:nvCxnSpPr>
          <p:spPr>
            <a:xfrm rot="5400000">
              <a:off x="851362" y="3444240"/>
              <a:ext cx="16764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sp>
        <p:nvSpPr>
          <p:cNvPr id="10" name="Title 1"/>
          <p:cNvSpPr txBox="1">
            <a:spLocks/>
          </p:cNvSpPr>
          <p:nvPr/>
        </p:nvSpPr>
        <p:spPr>
          <a:xfrm>
            <a:off x="0" y="152400"/>
            <a:ext cx="9144000" cy="12954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latin typeface="Times New Roman" pitchFamily="18" charset="0"/>
                <a:ea typeface="+mj-ea"/>
                <a:cs typeface="Times New Roman" pitchFamily="18" charset="0"/>
              </a:rPr>
              <a:t>solar </a:t>
            </a:r>
            <a:r>
              <a:rPr lang="en-US" sz="4400" dirty="0" err="1">
                <a:latin typeface="Times New Roman" pitchFamily="18" charset="0"/>
                <a:ea typeface="+mj-ea"/>
                <a:cs typeface="Times New Roman" pitchFamily="18" charset="0"/>
              </a:rPr>
              <a:t>insolation</a:t>
            </a:r>
            <a:r>
              <a:rPr lang="en-US" sz="4400" dirty="0">
                <a:latin typeface="Times New Roman" pitchFamily="18" charset="0"/>
                <a:ea typeface="+mj-ea"/>
                <a:cs typeface="Times New Roman" pitchFamily="18" charset="0"/>
              </a:rPr>
              <a:t> and ground level ozone</a:t>
            </a:r>
            <a:br>
              <a:rPr kumimoji="0" lang="en-US" sz="6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br>
            <a:endParaRPr kumimoji="0" lang="en-US" sz="60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cxnSp>
        <p:nvCxnSpPr>
          <p:cNvPr id="12" name="Straight Connector 11"/>
          <p:cNvCxnSpPr/>
          <p:nvPr/>
        </p:nvCxnSpPr>
        <p:spPr>
          <a:xfrm rot="5400000">
            <a:off x="76195" y="3695700"/>
            <a:ext cx="41910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2414588" y="3695700"/>
            <a:ext cx="41910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2552700" y="3695700"/>
            <a:ext cx="41910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209800" y="5943600"/>
            <a:ext cx="2743200" cy="523220"/>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note time lag</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600200" y="914401"/>
            <a:ext cx="5257800" cy="4648199"/>
            <a:chOff x="6019800" y="2162403"/>
            <a:chExt cx="2286000" cy="2003534"/>
          </a:xfrm>
        </p:grpSpPr>
        <p:pic>
          <p:nvPicPr>
            <p:cNvPr id="2" name="Picture 3"/>
            <p:cNvPicPr>
              <a:picLocks noChangeAspect="1" noChangeArrowheads="1"/>
            </p:cNvPicPr>
            <p:nvPr/>
          </p:nvPicPr>
          <p:blipFill>
            <a:blip r:embed="rId3" cstate="print"/>
            <a:srcRect r="7692"/>
            <a:stretch>
              <a:fillRect/>
            </a:stretch>
          </p:blipFill>
          <p:spPr bwMode="auto">
            <a:xfrm>
              <a:off x="6019800" y="2337137"/>
              <a:ext cx="2286000" cy="1828800"/>
            </a:xfrm>
            <a:prstGeom prst="rect">
              <a:avLst/>
            </a:prstGeom>
            <a:noFill/>
            <a:ln w="9525">
              <a:noFill/>
              <a:miter lim="800000"/>
              <a:headEnd/>
              <a:tailEnd/>
            </a:ln>
            <a:effectLst/>
          </p:spPr>
        </p:pic>
        <p:sp>
          <p:nvSpPr>
            <p:cNvPr id="12" name="TextBox 11"/>
            <p:cNvSpPr txBox="1"/>
            <p:nvPr/>
          </p:nvSpPr>
          <p:spPr>
            <a:xfrm>
              <a:off x="6629400" y="2337137"/>
              <a:ext cx="457200" cy="276999"/>
            </a:xfrm>
            <a:prstGeom prst="rect">
              <a:avLst/>
            </a:prstGeom>
            <a:noFill/>
          </p:spPr>
          <p:txBody>
            <a:bodyPr wrap="square" rtlCol="0">
              <a:spAutoFit/>
            </a:bodyPr>
            <a:lstStyle/>
            <a:p>
              <a:r>
                <a:rPr lang="en-US" sz="1200" dirty="0">
                  <a:latin typeface="Times New Roman" pitchFamily="18" charset="0"/>
                  <a:cs typeface="Times New Roman" pitchFamily="18" charset="0"/>
                </a:rPr>
                <a:t>C)</a:t>
              </a:r>
            </a:p>
          </p:txBody>
        </p:sp>
        <p:cxnSp>
          <p:nvCxnSpPr>
            <p:cNvPr id="14" name="Straight Connector 13"/>
            <p:cNvCxnSpPr/>
            <p:nvPr/>
          </p:nvCxnSpPr>
          <p:spPr>
            <a:xfrm rot="16200000" flipH="1">
              <a:off x="6328759" y="3408199"/>
              <a:ext cx="1472409" cy="311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046843" y="2162403"/>
              <a:ext cx="1133060" cy="252058"/>
            </a:xfrm>
            <a:prstGeom prst="rect">
              <a:avLst/>
            </a:prstGeom>
            <a:noFill/>
          </p:spPr>
          <p:txBody>
            <a:bodyPr wrap="square" rtlCol="0">
              <a:spAutoFit/>
            </a:bodyPr>
            <a:lstStyle/>
            <a:p>
              <a:r>
                <a:rPr lang="en-US" sz="3200" dirty="0">
                  <a:latin typeface="Times New Roman" pitchFamily="18" charset="0"/>
                  <a:cs typeface="Times New Roman" pitchFamily="18" charset="0"/>
                </a:rPr>
                <a:t>maximum</a:t>
              </a:r>
            </a:p>
          </p:txBody>
        </p:sp>
      </p:grpSp>
      <p:cxnSp>
        <p:nvCxnSpPr>
          <p:cNvPr id="11" name="Straight Arrow Connector 10"/>
          <p:cNvCxnSpPr/>
          <p:nvPr/>
        </p:nvCxnSpPr>
        <p:spPr>
          <a:xfrm flipV="1">
            <a:off x="4000498" y="5715000"/>
            <a:ext cx="571502" cy="7282"/>
          </a:xfrm>
          <a:prstGeom prst="straightConnector1">
            <a:avLst/>
          </a:prstGeom>
          <a:ln w="28575">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4052890" y="5019664"/>
            <a:ext cx="1095375" cy="1"/>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590800" y="5846741"/>
            <a:ext cx="3505200" cy="954107"/>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time lag</a:t>
            </a:r>
          </a:p>
          <a:p>
            <a:pPr algn="ctr"/>
            <a:r>
              <a:rPr lang="en-US" sz="2800" dirty="0">
                <a:solidFill>
                  <a:srgbClr val="FF0000"/>
                </a:solidFill>
                <a:latin typeface="Times New Roman" pitchFamily="18" charset="0"/>
                <a:cs typeface="Times New Roman" pitchFamily="18" charset="0"/>
              </a:rPr>
              <a:t>3 hours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533400" y="914400"/>
            <a:ext cx="8001000" cy="4800600"/>
            <a:chOff x="914400" y="1451312"/>
            <a:chExt cx="5334000" cy="2790825"/>
          </a:xfrm>
        </p:grpSpPr>
        <p:pic>
          <p:nvPicPr>
            <p:cNvPr id="1027" name="Picture 3"/>
            <p:cNvPicPr>
              <a:picLocks noChangeAspect="1" noChangeArrowheads="1"/>
            </p:cNvPicPr>
            <p:nvPr/>
          </p:nvPicPr>
          <p:blipFill>
            <a:blip r:embed="rId3" cstate="print"/>
            <a:srcRect l="3828" r="6858"/>
            <a:stretch>
              <a:fillRect/>
            </a:stretch>
          </p:blipFill>
          <p:spPr bwMode="auto">
            <a:xfrm>
              <a:off x="914400" y="1451312"/>
              <a:ext cx="5334000" cy="2790825"/>
            </a:xfrm>
            <a:prstGeom prst="rect">
              <a:avLst/>
            </a:prstGeom>
            <a:noFill/>
            <a:ln w="9525">
              <a:noFill/>
              <a:miter lim="800000"/>
              <a:headEnd/>
              <a:tailEnd/>
            </a:ln>
            <a:effectLst/>
          </p:spPr>
        </p:pic>
        <p:sp>
          <p:nvSpPr>
            <p:cNvPr id="6" name="TextBox 5"/>
            <p:cNvSpPr txBox="1"/>
            <p:nvPr/>
          </p:nvSpPr>
          <p:spPr>
            <a:xfrm>
              <a:off x="1447800" y="1527812"/>
              <a:ext cx="457200" cy="276999"/>
            </a:xfrm>
            <a:prstGeom prst="rect">
              <a:avLst/>
            </a:prstGeom>
            <a:noFill/>
          </p:spPr>
          <p:txBody>
            <a:bodyPr wrap="square" rtlCol="0">
              <a:spAutoFit/>
            </a:bodyPr>
            <a:lstStyle/>
            <a:p>
              <a:r>
                <a:rPr lang="en-US" sz="1200" dirty="0">
                  <a:latin typeface="Times New Roman" pitchFamily="18" charset="0"/>
                  <a:cs typeface="Times New Roman" pitchFamily="18" charset="0"/>
                </a:rPr>
                <a:t>A)</a:t>
              </a:r>
            </a:p>
          </p:txBody>
        </p:sp>
        <p:sp>
          <p:nvSpPr>
            <p:cNvPr id="7" name="TextBox 6"/>
            <p:cNvSpPr txBox="1"/>
            <p:nvPr/>
          </p:nvSpPr>
          <p:spPr>
            <a:xfrm>
              <a:off x="1447800" y="2896295"/>
              <a:ext cx="457200" cy="276999"/>
            </a:xfrm>
            <a:prstGeom prst="rect">
              <a:avLst/>
            </a:prstGeom>
            <a:noFill/>
          </p:spPr>
          <p:txBody>
            <a:bodyPr wrap="square" rtlCol="0">
              <a:spAutoFit/>
            </a:bodyPr>
            <a:lstStyle/>
            <a:p>
              <a:r>
                <a:rPr lang="en-US" sz="1200" dirty="0">
                  <a:latin typeface="Times New Roman" pitchFamily="18" charset="0"/>
                  <a:cs typeface="Times New Roman" pitchFamily="18" charset="0"/>
                </a:rPr>
                <a:t>B)</a:t>
              </a:r>
            </a:p>
          </p:txBody>
        </p:sp>
      </p:grpSp>
      <p:cxnSp>
        <p:nvCxnSpPr>
          <p:cNvPr id="13" name="Straight Connector 12"/>
          <p:cNvCxnSpPr/>
          <p:nvPr/>
        </p:nvCxnSpPr>
        <p:spPr>
          <a:xfrm rot="5400000">
            <a:off x="571504" y="3657600"/>
            <a:ext cx="56388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938384" y="3657600"/>
            <a:ext cx="5638800"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629400" y="3124200"/>
            <a:ext cx="1676400" cy="523220"/>
          </a:xfrm>
          <a:prstGeom prst="rect">
            <a:avLst/>
          </a:prstGeom>
          <a:noFill/>
        </p:spPr>
        <p:txBody>
          <a:bodyPr wrap="square" rtlCol="0">
            <a:spAutoFit/>
          </a:bodyPr>
          <a:lstStyle/>
          <a:p>
            <a:pPr algn="ctr"/>
            <a:r>
              <a:rPr lang="en-US" sz="2800" dirty="0">
                <a:solidFill>
                  <a:srgbClr val="FF0000"/>
                </a:solidFill>
                <a:latin typeface="Times New Roman" pitchFamily="18" charset="0"/>
                <a:cs typeface="Times New Roman" pitchFamily="18" charset="0"/>
              </a:rPr>
              <a:t>original</a:t>
            </a:r>
          </a:p>
        </p:txBody>
      </p:sp>
      <p:sp>
        <p:nvSpPr>
          <p:cNvPr id="19" name="TextBox 18"/>
          <p:cNvSpPr txBox="1"/>
          <p:nvPr/>
        </p:nvSpPr>
        <p:spPr>
          <a:xfrm>
            <a:off x="5562600" y="3581400"/>
            <a:ext cx="1676400" cy="523220"/>
          </a:xfrm>
          <a:prstGeom prst="rect">
            <a:avLst/>
          </a:prstGeom>
          <a:noFill/>
        </p:spPr>
        <p:txBody>
          <a:bodyPr wrap="square" rtlCol="0">
            <a:spAutoFit/>
          </a:bodyPr>
          <a:lstStyle/>
          <a:p>
            <a:pPr algn="ctr"/>
            <a:r>
              <a:rPr lang="en-US" sz="2800" dirty="0" err="1">
                <a:solidFill>
                  <a:srgbClr val="FF0000"/>
                </a:solidFill>
                <a:latin typeface="Times New Roman" pitchFamily="18" charset="0"/>
                <a:cs typeface="Times New Roman" pitchFamily="18" charset="0"/>
              </a:rPr>
              <a:t>delagged</a:t>
            </a:r>
            <a:endParaRPr lang="en-US" sz="2800" dirty="0">
              <a:solidFill>
                <a:srgbClr val="FF0000"/>
              </a:solidFill>
              <a:latin typeface="Times New Roman" pitchFamily="18" charset="0"/>
              <a:cs typeface="Times New Roman" pitchFamily="18" charset="0"/>
            </a:endParaRPr>
          </a:p>
        </p:txBody>
      </p:sp>
      <p:sp>
        <p:nvSpPr>
          <p:cNvPr id="20" name="Freeform 19"/>
          <p:cNvSpPr/>
          <p:nvPr/>
        </p:nvSpPr>
        <p:spPr>
          <a:xfrm>
            <a:off x="7629525" y="3543300"/>
            <a:ext cx="364331" cy="885825"/>
          </a:xfrm>
          <a:custGeom>
            <a:avLst/>
            <a:gdLst>
              <a:gd name="connsiteX0" fmla="*/ 0 w 364331"/>
              <a:gd name="connsiteY0" fmla="*/ 0 h 885825"/>
              <a:gd name="connsiteX1" fmla="*/ 342900 w 364331"/>
              <a:gd name="connsiteY1" fmla="*/ 542925 h 885825"/>
              <a:gd name="connsiteX2" fmla="*/ 128588 w 364331"/>
              <a:gd name="connsiteY2" fmla="*/ 885825 h 885825"/>
            </a:gdLst>
            <a:ahLst/>
            <a:cxnLst>
              <a:cxn ang="0">
                <a:pos x="connsiteX0" y="connsiteY0"/>
              </a:cxn>
              <a:cxn ang="0">
                <a:pos x="connsiteX1" y="connsiteY1"/>
              </a:cxn>
              <a:cxn ang="0">
                <a:pos x="connsiteX2" y="connsiteY2"/>
              </a:cxn>
            </a:cxnLst>
            <a:rect l="l" t="t" r="r" b="b"/>
            <a:pathLst>
              <a:path w="364331" h="885825">
                <a:moveTo>
                  <a:pt x="0" y="0"/>
                </a:moveTo>
                <a:cubicBezTo>
                  <a:pt x="160734" y="197644"/>
                  <a:pt x="321469" y="395288"/>
                  <a:pt x="342900" y="542925"/>
                </a:cubicBezTo>
                <a:cubicBezTo>
                  <a:pt x="364331" y="690562"/>
                  <a:pt x="246459" y="788193"/>
                  <a:pt x="128588" y="885825"/>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5572125" y="3914775"/>
            <a:ext cx="257175" cy="457200"/>
          </a:xfrm>
          <a:custGeom>
            <a:avLst/>
            <a:gdLst>
              <a:gd name="connsiteX0" fmla="*/ 85725 w 257175"/>
              <a:gd name="connsiteY0" fmla="*/ 0 h 457200"/>
              <a:gd name="connsiteX1" fmla="*/ 28575 w 257175"/>
              <a:gd name="connsiteY1" fmla="*/ 271463 h 457200"/>
              <a:gd name="connsiteX2" fmla="*/ 257175 w 257175"/>
              <a:gd name="connsiteY2" fmla="*/ 457200 h 457200"/>
            </a:gdLst>
            <a:ahLst/>
            <a:cxnLst>
              <a:cxn ang="0">
                <a:pos x="connsiteX0" y="connsiteY0"/>
              </a:cxn>
              <a:cxn ang="0">
                <a:pos x="connsiteX1" y="connsiteY1"/>
              </a:cxn>
              <a:cxn ang="0">
                <a:pos x="connsiteX2" y="connsiteY2"/>
              </a:cxn>
            </a:cxnLst>
            <a:rect l="l" t="t" r="r" b="b"/>
            <a:pathLst>
              <a:path w="257175" h="457200">
                <a:moveTo>
                  <a:pt x="85725" y="0"/>
                </a:moveTo>
                <a:cubicBezTo>
                  <a:pt x="42862" y="97631"/>
                  <a:pt x="0" y="195263"/>
                  <a:pt x="28575" y="271463"/>
                </a:cubicBezTo>
                <a:cubicBezTo>
                  <a:pt x="57150" y="347663"/>
                  <a:pt x="157162" y="402431"/>
                  <a:pt x="257175" y="457200"/>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19800"/>
          </a:xfrm>
        </p:spPr>
        <p:txBody>
          <a:bodyPr>
            <a:normAutofit/>
          </a:bodyPr>
          <a:lstStyle/>
          <a:p>
            <a:r>
              <a:rPr lang="en-US" sz="4000" dirty="0">
                <a:latin typeface="Times New Roman" pitchFamily="18" charset="0"/>
                <a:cs typeface="Times New Roman" pitchFamily="18" charset="0"/>
              </a:rPr>
              <a:t>high degree of short-term correlation</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sz="3100" i="1" dirty="0">
                <a:latin typeface="Times New Roman" pitchFamily="18" charset="0"/>
                <a:cs typeface="Times New Roman" pitchFamily="18" charset="0"/>
              </a:rPr>
              <a:t>what ever the river was doing yesterday, its probably doing today, too</a:t>
            </a:r>
            <a:br>
              <a:rPr lang="en-US" sz="3100" i="1" dirty="0">
                <a:latin typeface="Times New Roman" pitchFamily="18" charset="0"/>
                <a:cs typeface="Times New Roman" pitchFamily="18" charset="0"/>
              </a:rPr>
            </a:br>
            <a:br>
              <a:rPr lang="en-US" sz="3100" i="1" dirty="0">
                <a:latin typeface="Times New Roman" pitchFamily="18" charset="0"/>
                <a:cs typeface="Times New Roman" pitchFamily="18" charset="0"/>
              </a:rPr>
            </a:br>
            <a:r>
              <a:rPr lang="en-US" sz="3100" dirty="0">
                <a:latin typeface="Times New Roman" pitchFamily="18" charset="0"/>
                <a:cs typeface="Times New Roman" pitchFamily="18" charset="0"/>
              </a:rPr>
              <a:t>because water takes time to drain away</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p:nvPr/>
        </p:nvGrpSpPr>
        <p:grpSpPr>
          <a:xfrm>
            <a:off x="0" y="838200"/>
            <a:ext cx="8915400" cy="2971800"/>
            <a:chOff x="1066800" y="1524000"/>
            <a:chExt cx="5334000" cy="1676400"/>
          </a:xfrm>
        </p:grpSpPr>
        <p:pic>
          <p:nvPicPr>
            <p:cNvPr id="1027" name="Picture 3"/>
            <p:cNvPicPr>
              <a:picLocks noChangeAspect="1" noChangeArrowheads="1"/>
            </p:cNvPicPr>
            <p:nvPr/>
          </p:nvPicPr>
          <p:blipFill>
            <a:blip r:embed="rId3" cstate="print"/>
            <a:srcRect b="50296"/>
            <a:stretch>
              <a:fillRect/>
            </a:stretch>
          </p:blipFill>
          <p:spPr bwMode="auto">
            <a:xfrm>
              <a:off x="1066800" y="1524000"/>
              <a:ext cx="5334000" cy="1600200"/>
            </a:xfrm>
            <a:prstGeom prst="rect">
              <a:avLst/>
            </a:prstGeom>
            <a:noFill/>
            <a:ln w="9525">
              <a:noFill/>
              <a:miter lim="800000"/>
              <a:headEnd/>
              <a:tailEnd/>
            </a:ln>
            <a:effectLst/>
          </p:spPr>
        </p:pic>
        <p:sp>
          <p:nvSpPr>
            <p:cNvPr id="18" name="TextBox 17"/>
            <p:cNvSpPr txBox="1"/>
            <p:nvPr/>
          </p:nvSpPr>
          <p:spPr>
            <a:xfrm>
              <a:off x="2286000" y="1628001"/>
              <a:ext cx="1676400" cy="276999"/>
            </a:xfrm>
            <a:prstGeom prst="rect">
              <a:avLst/>
            </a:prstGeom>
            <a:noFill/>
          </p:spPr>
          <p:txBody>
            <a:bodyPr wrap="square" rtlCol="0">
              <a:spAutoFit/>
            </a:bodyPr>
            <a:lstStyle/>
            <a:p>
              <a:r>
                <a:rPr lang="en-US" sz="1200" dirty="0">
                  <a:latin typeface="Times New Roman" pitchFamily="18" charset="0"/>
                  <a:cs typeface="Times New Roman" pitchFamily="18" charset="0"/>
                </a:rPr>
                <a:t>A) time series, </a:t>
              </a:r>
              <a:r>
                <a:rPr lang="en-US" sz="1200" i="1" dirty="0">
                  <a:latin typeface="Times New Roman" pitchFamily="18" charset="0"/>
                  <a:cs typeface="Times New Roman" pitchFamily="18" charset="0"/>
                </a:rPr>
                <a:t>d(t)</a:t>
              </a:r>
              <a:endParaRPr lang="en-US" sz="1200" i="1" baseline="30000" dirty="0">
                <a:latin typeface="Times New Roman" pitchFamily="18" charset="0"/>
                <a:cs typeface="Times New Roman" pitchFamily="18" charset="0"/>
              </a:endParaRPr>
            </a:p>
          </p:txBody>
        </p:sp>
        <p:sp>
          <p:nvSpPr>
            <p:cNvPr id="48" name="Rectangle 47"/>
            <p:cNvSpPr/>
            <p:nvPr/>
          </p:nvSpPr>
          <p:spPr>
            <a:xfrm>
              <a:off x="3429000" y="29718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1219200" y="1752600"/>
              <a:ext cx="3810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3124200" y="2895600"/>
              <a:ext cx="1371600" cy="276999"/>
            </a:xfrm>
            <a:prstGeom prst="rect">
              <a:avLst/>
            </a:prstGeom>
            <a:noFill/>
          </p:spPr>
          <p:txBody>
            <a:bodyPr wrap="square" rtlCol="0">
              <a:spAutoFit/>
            </a:bodyPr>
            <a:lstStyle/>
            <a:p>
              <a:r>
                <a:rPr lang="en-US" sz="1200" dirty="0">
                  <a:latin typeface="Times New Roman" pitchFamily="18" charset="0"/>
                  <a:cs typeface="Times New Roman" pitchFamily="18" charset="0"/>
                </a:rPr>
                <a:t>time</a:t>
              </a:r>
              <a:r>
                <a:rPr lang="en-US" sz="1200" i="1" dirty="0">
                  <a:latin typeface="Times New Roman" pitchFamily="18" charset="0"/>
                  <a:cs typeface="Times New Roman" pitchFamily="18" charset="0"/>
                </a:rPr>
                <a:t> t, </a:t>
              </a:r>
              <a:r>
                <a:rPr lang="en-US" sz="1200" dirty="0">
                  <a:latin typeface="Times New Roman" pitchFamily="18" charset="0"/>
                  <a:cs typeface="Times New Roman" pitchFamily="18" charset="0"/>
                </a:rPr>
                <a:t>days</a:t>
              </a:r>
              <a:endParaRPr lang="en-US" sz="1200" baseline="30000" dirty="0">
                <a:latin typeface="Times New Roman" pitchFamily="18" charset="0"/>
                <a:cs typeface="Times New Roman" pitchFamily="18" charset="0"/>
              </a:endParaRPr>
            </a:p>
          </p:txBody>
        </p:sp>
        <p:sp>
          <p:nvSpPr>
            <p:cNvPr id="20" name="TextBox 19"/>
            <p:cNvSpPr txBox="1"/>
            <p:nvPr/>
          </p:nvSpPr>
          <p:spPr>
            <a:xfrm rot="16200000">
              <a:off x="1052899" y="2147501"/>
              <a:ext cx="762000" cy="276999"/>
            </a:xfrm>
            <a:prstGeom prst="rect">
              <a:avLst/>
            </a:prstGeom>
            <a:noFill/>
          </p:spPr>
          <p:txBody>
            <a:bodyPr wrap="square" rtlCol="0">
              <a:spAutoFit/>
            </a:bodyPr>
            <a:lstStyle/>
            <a:p>
              <a:r>
                <a:rPr lang="en-US" sz="1200" i="1" dirty="0">
                  <a:latin typeface="Times New Roman" pitchFamily="18" charset="0"/>
                  <a:cs typeface="Times New Roman" pitchFamily="18" charset="0"/>
                </a:rPr>
                <a:t>d(t), </a:t>
              </a:r>
              <a:r>
                <a:rPr lang="en-US" sz="1200" dirty="0" err="1">
                  <a:latin typeface="Times New Roman" pitchFamily="18" charset="0"/>
                  <a:cs typeface="Times New Roman" pitchFamily="18" charset="0"/>
                </a:rPr>
                <a:t>cfs</a:t>
              </a:r>
              <a:endParaRPr lang="en-US" sz="1200" baseline="30000" dirty="0">
                <a:latin typeface="Times New Roman" pitchFamily="18" charset="0"/>
                <a:cs typeface="Times New Roman" pitchFamily="18" charset="0"/>
              </a:endParaRPr>
            </a:p>
          </p:txBody>
        </p:sp>
      </p:grpSp>
      <p:sp>
        <p:nvSpPr>
          <p:cNvPr id="21" name="Rectangle 20"/>
          <p:cNvSpPr/>
          <p:nvPr/>
        </p:nvSpPr>
        <p:spPr>
          <a:xfrm>
            <a:off x="254726" y="3834245"/>
            <a:ext cx="636814" cy="216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
          <p:cNvPicPr>
            <a:picLocks noChangeAspect="1" noChangeArrowheads="1"/>
          </p:cNvPicPr>
          <p:nvPr/>
        </p:nvPicPr>
        <p:blipFill>
          <a:blip r:embed="rId4" cstate="print"/>
          <a:srcRect l="7143" t="5714" r="68572" b="14286"/>
          <a:stretch>
            <a:fillRect/>
          </a:stretch>
        </p:blipFill>
        <p:spPr bwMode="auto">
          <a:xfrm rot="16200000">
            <a:off x="3924300" y="2247900"/>
            <a:ext cx="1295400" cy="5638800"/>
          </a:xfrm>
          <a:prstGeom prst="rect">
            <a:avLst/>
          </a:prstGeom>
          <a:noFill/>
          <a:ln w="9525">
            <a:noFill/>
            <a:miter lim="800000"/>
            <a:headEnd/>
            <a:tailEnd/>
          </a:ln>
        </p:spPr>
      </p:pic>
      <p:sp>
        <p:nvSpPr>
          <p:cNvPr id="38" name="TextBox 37"/>
          <p:cNvSpPr txBox="1"/>
          <p:nvPr/>
        </p:nvSpPr>
        <p:spPr>
          <a:xfrm>
            <a:off x="533400" y="228600"/>
            <a:ext cx="6934200" cy="584775"/>
          </a:xfrm>
          <a:prstGeom prst="rect">
            <a:avLst/>
          </a:prstGeom>
          <a:noFill/>
        </p:spPr>
        <p:txBody>
          <a:bodyPr wrap="square" rtlCol="0">
            <a:spAutoFit/>
          </a:bodyPr>
          <a:lstStyle/>
          <a:p>
            <a:r>
              <a:rPr lang="en-US" sz="3200" dirty="0">
                <a:latin typeface="Times New Roman" pitchFamily="18" charset="0"/>
                <a:cs typeface="Times New Roman" pitchFamily="18" charset="0"/>
              </a:rPr>
              <a:t>Neuse River Hydrograph</a:t>
            </a:r>
          </a:p>
        </p:txBody>
      </p:sp>
      <p:sp>
        <p:nvSpPr>
          <p:cNvPr id="17" name="Oval 16"/>
          <p:cNvSpPr/>
          <p:nvPr/>
        </p:nvSpPr>
        <p:spPr>
          <a:xfrm>
            <a:off x="2690813" y="4710113"/>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681288" y="4652963"/>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667125" y="5281613"/>
            <a:ext cx="100013" cy="109538"/>
          </a:xfrm>
          <a:prstGeom prst="ellipse">
            <a:avLst/>
          </a:prstGeom>
          <a:solidFill>
            <a:srgbClr val="FF00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724275" y="5295901"/>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648200" y="5181600"/>
            <a:ext cx="100013" cy="109538"/>
          </a:xfrm>
          <a:prstGeom prst="ellipse">
            <a:avLst/>
          </a:prstGeom>
          <a:solidFill>
            <a:srgbClr val="FF00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705350" y="5195888"/>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2163875">
            <a:off x="2841388" y="4400923"/>
            <a:ext cx="203353" cy="347415"/>
          </a:xfrm>
          <a:custGeom>
            <a:avLst/>
            <a:gdLst>
              <a:gd name="connsiteX0" fmla="*/ 0 w 211931"/>
              <a:gd name="connsiteY0" fmla="*/ 330994 h 345281"/>
              <a:gd name="connsiteX1" fmla="*/ 57150 w 211931"/>
              <a:gd name="connsiteY1" fmla="*/ 45244 h 345281"/>
              <a:gd name="connsiteX2" fmla="*/ 200025 w 211931"/>
              <a:gd name="connsiteY2" fmla="*/ 59531 h 345281"/>
              <a:gd name="connsiteX3" fmla="*/ 128588 w 211931"/>
              <a:gd name="connsiteY3" fmla="*/ 345281 h 345281"/>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Lst>
            <a:ahLst/>
            <a:cxnLst>
              <a:cxn ang="0">
                <a:pos x="connsiteX0" y="connsiteY0"/>
              </a:cxn>
              <a:cxn ang="0">
                <a:pos x="connsiteX1" y="connsiteY1"/>
              </a:cxn>
              <a:cxn ang="0">
                <a:pos x="connsiteX2" y="connsiteY2"/>
              </a:cxn>
              <a:cxn ang="0">
                <a:pos x="connsiteX3" y="connsiteY3"/>
              </a:cxn>
            </a:cxnLst>
            <a:rect l="l" t="t" r="r" b="b"/>
            <a:pathLst>
              <a:path w="203353" h="347415">
                <a:moveTo>
                  <a:pt x="0" y="330994"/>
                </a:moveTo>
                <a:cubicBezTo>
                  <a:pt x="11906" y="210741"/>
                  <a:pt x="23813" y="90488"/>
                  <a:pt x="57150" y="45244"/>
                </a:cubicBezTo>
                <a:cubicBezTo>
                  <a:pt x="90487" y="0"/>
                  <a:pt x="196697" y="9169"/>
                  <a:pt x="200025" y="59531"/>
                </a:cubicBezTo>
                <a:cubicBezTo>
                  <a:pt x="203353" y="109893"/>
                  <a:pt x="133142" y="224981"/>
                  <a:pt x="77118" y="34741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rot="20592321">
            <a:off x="3652267" y="4900985"/>
            <a:ext cx="203353" cy="347415"/>
          </a:xfrm>
          <a:custGeom>
            <a:avLst/>
            <a:gdLst>
              <a:gd name="connsiteX0" fmla="*/ 0 w 211931"/>
              <a:gd name="connsiteY0" fmla="*/ 330994 h 345281"/>
              <a:gd name="connsiteX1" fmla="*/ 57150 w 211931"/>
              <a:gd name="connsiteY1" fmla="*/ 45244 h 345281"/>
              <a:gd name="connsiteX2" fmla="*/ 200025 w 211931"/>
              <a:gd name="connsiteY2" fmla="*/ 59531 h 345281"/>
              <a:gd name="connsiteX3" fmla="*/ 128588 w 211931"/>
              <a:gd name="connsiteY3" fmla="*/ 345281 h 345281"/>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Lst>
            <a:ahLst/>
            <a:cxnLst>
              <a:cxn ang="0">
                <a:pos x="connsiteX0" y="connsiteY0"/>
              </a:cxn>
              <a:cxn ang="0">
                <a:pos x="connsiteX1" y="connsiteY1"/>
              </a:cxn>
              <a:cxn ang="0">
                <a:pos x="connsiteX2" y="connsiteY2"/>
              </a:cxn>
              <a:cxn ang="0">
                <a:pos x="connsiteX3" y="connsiteY3"/>
              </a:cxn>
            </a:cxnLst>
            <a:rect l="l" t="t" r="r" b="b"/>
            <a:pathLst>
              <a:path w="203353" h="347415">
                <a:moveTo>
                  <a:pt x="0" y="330994"/>
                </a:moveTo>
                <a:cubicBezTo>
                  <a:pt x="11906" y="210741"/>
                  <a:pt x="23813" y="90488"/>
                  <a:pt x="57150" y="45244"/>
                </a:cubicBezTo>
                <a:cubicBezTo>
                  <a:pt x="90487" y="0"/>
                  <a:pt x="196697" y="9169"/>
                  <a:pt x="200025" y="59531"/>
                </a:cubicBezTo>
                <a:cubicBezTo>
                  <a:pt x="203353" y="109893"/>
                  <a:pt x="133142" y="224981"/>
                  <a:pt x="77118" y="34741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Freeform 32"/>
          <p:cNvSpPr/>
          <p:nvPr/>
        </p:nvSpPr>
        <p:spPr>
          <a:xfrm rot="20070914">
            <a:off x="4621438" y="4812879"/>
            <a:ext cx="203353" cy="347415"/>
          </a:xfrm>
          <a:custGeom>
            <a:avLst/>
            <a:gdLst>
              <a:gd name="connsiteX0" fmla="*/ 0 w 211931"/>
              <a:gd name="connsiteY0" fmla="*/ 330994 h 345281"/>
              <a:gd name="connsiteX1" fmla="*/ 57150 w 211931"/>
              <a:gd name="connsiteY1" fmla="*/ 45244 h 345281"/>
              <a:gd name="connsiteX2" fmla="*/ 200025 w 211931"/>
              <a:gd name="connsiteY2" fmla="*/ 59531 h 345281"/>
              <a:gd name="connsiteX3" fmla="*/ 128588 w 211931"/>
              <a:gd name="connsiteY3" fmla="*/ 345281 h 345281"/>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 name="connsiteX0" fmla="*/ 0 w 203353"/>
              <a:gd name="connsiteY0" fmla="*/ 330994 h 347415"/>
              <a:gd name="connsiteX1" fmla="*/ 57150 w 203353"/>
              <a:gd name="connsiteY1" fmla="*/ 45244 h 347415"/>
              <a:gd name="connsiteX2" fmla="*/ 200025 w 203353"/>
              <a:gd name="connsiteY2" fmla="*/ 59531 h 347415"/>
              <a:gd name="connsiteX3" fmla="*/ 77118 w 203353"/>
              <a:gd name="connsiteY3" fmla="*/ 347415 h 347415"/>
            </a:gdLst>
            <a:ahLst/>
            <a:cxnLst>
              <a:cxn ang="0">
                <a:pos x="connsiteX0" y="connsiteY0"/>
              </a:cxn>
              <a:cxn ang="0">
                <a:pos x="connsiteX1" y="connsiteY1"/>
              </a:cxn>
              <a:cxn ang="0">
                <a:pos x="connsiteX2" y="connsiteY2"/>
              </a:cxn>
              <a:cxn ang="0">
                <a:pos x="connsiteX3" y="connsiteY3"/>
              </a:cxn>
            </a:cxnLst>
            <a:rect l="l" t="t" r="r" b="b"/>
            <a:pathLst>
              <a:path w="203353" h="347415">
                <a:moveTo>
                  <a:pt x="0" y="330994"/>
                </a:moveTo>
                <a:cubicBezTo>
                  <a:pt x="11906" y="210741"/>
                  <a:pt x="23813" y="90488"/>
                  <a:pt x="57150" y="45244"/>
                </a:cubicBezTo>
                <a:cubicBezTo>
                  <a:pt x="90487" y="0"/>
                  <a:pt x="196697" y="9169"/>
                  <a:pt x="200025" y="59531"/>
                </a:cubicBezTo>
                <a:cubicBezTo>
                  <a:pt x="203353" y="109893"/>
                  <a:pt x="133142" y="224981"/>
                  <a:pt x="77118" y="34741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19800"/>
          </a:xfrm>
        </p:spPr>
        <p:txBody>
          <a:bodyPr>
            <a:normAutofit/>
          </a:bodyPr>
          <a:lstStyle/>
          <a:p>
            <a:r>
              <a:rPr lang="en-US" sz="4000" dirty="0">
                <a:latin typeface="Times New Roman" pitchFamily="18" charset="0"/>
                <a:cs typeface="Times New Roman" pitchFamily="18" charset="0"/>
              </a:rPr>
              <a:t>low degree of intermediate-term correlation</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sz="3100" i="1" dirty="0">
                <a:latin typeface="Times New Roman" pitchFamily="18" charset="0"/>
                <a:cs typeface="Times New Roman" pitchFamily="18" charset="0"/>
              </a:rPr>
              <a:t>what ever the river was doing last month, today it could be doing something completely different</a:t>
            </a:r>
            <a:br>
              <a:rPr lang="en-US" sz="3100" i="1" dirty="0">
                <a:latin typeface="Times New Roman" pitchFamily="18" charset="0"/>
                <a:cs typeface="Times New Roman" pitchFamily="18" charset="0"/>
              </a:rPr>
            </a:br>
            <a:br>
              <a:rPr lang="en-US" sz="3100" i="1" dirty="0">
                <a:latin typeface="Times New Roman" pitchFamily="18" charset="0"/>
                <a:cs typeface="Times New Roman" pitchFamily="18" charset="0"/>
              </a:rPr>
            </a:br>
            <a:r>
              <a:rPr lang="en-US" sz="3100" dirty="0">
                <a:latin typeface="Times New Roman" pitchFamily="18" charset="0"/>
                <a:cs typeface="Times New Roman" pitchFamily="18" charset="0"/>
              </a:rPr>
              <a:t>because storms are so unpredictable</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p:nvPr/>
        </p:nvGrpSpPr>
        <p:grpSpPr>
          <a:xfrm>
            <a:off x="0" y="838200"/>
            <a:ext cx="8915400" cy="2971800"/>
            <a:chOff x="1066800" y="1524000"/>
            <a:chExt cx="5334000" cy="1676400"/>
          </a:xfrm>
        </p:grpSpPr>
        <p:pic>
          <p:nvPicPr>
            <p:cNvPr id="1027" name="Picture 3"/>
            <p:cNvPicPr>
              <a:picLocks noChangeAspect="1" noChangeArrowheads="1"/>
            </p:cNvPicPr>
            <p:nvPr/>
          </p:nvPicPr>
          <p:blipFill>
            <a:blip r:embed="rId3" cstate="print"/>
            <a:srcRect b="50296"/>
            <a:stretch>
              <a:fillRect/>
            </a:stretch>
          </p:blipFill>
          <p:spPr bwMode="auto">
            <a:xfrm>
              <a:off x="1066800" y="1524000"/>
              <a:ext cx="5334000" cy="1600200"/>
            </a:xfrm>
            <a:prstGeom prst="rect">
              <a:avLst/>
            </a:prstGeom>
            <a:noFill/>
            <a:ln w="9525">
              <a:noFill/>
              <a:miter lim="800000"/>
              <a:headEnd/>
              <a:tailEnd/>
            </a:ln>
            <a:effectLst/>
          </p:spPr>
        </p:pic>
        <p:sp>
          <p:nvSpPr>
            <p:cNvPr id="18" name="TextBox 17"/>
            <p:cNvSpPr txBox="1"/>
            <p:nvPr/>
          </p:nvSpPr>
          <p:spPr>
            <a:xfrm>
              <a:off x="2286000" y="1628001"/>
              <a:ext cx="1676400" cy="276999"/>
            </a:xfrm>
            <a:prstGeom prst="rect">
              <a:avLst/>
            </a:prstGeom>
            <a:noFill/>
          </p:spPr>
          <p:txBody>
            <a:bodyPr wrap="square" rtlCol="0">
              <a:spAutoFit/>
            </a:bodyPr>
            <a:lstStyle/>
            <a:p>
              <a:r>
                <a:rPr lang="en-US" sz="1200" dirty="0">
                  <a:latin typeface="Times New Roman" pitchFamily="18" charset="0"/>
                  <a:cs typeface="Times New Roman" pitchFamily="18" charset="0"/>
                </a:rPr>
                <a:t>A) time series, </a:t>
              </a:r>
              <a:r>
                <a:rPr lang="en-US" sz="1200" i="1" dirty="0">
                  <a:latin typeface="Times New Roman" pitchFamily="18" charset="0"/>
                  <a:cs typeface="Times New Roman" pitchFamily="18" charset="0"/>
                </a:rPr>
                <a:t>d(t)</a:t>
              </a:r>
              <a:endParaRPr lang="en-US" sz="1200" i="1" baseline="30000" dirty="0">
                <a:latin typeface="Times New Roman" pitchFamily="18" charset="0"/>
                <a:cs typeface="Times New Roman" pitchFamily="18" charset="0"/>
              </a:endParaRPr>
            </a:p>
          </p:txBody>
        </p:sp>
        <p:sp>
          <p:nvSpPr>
            <p:cNvPr id="48" name="Rectangle 47"/>
            <p:cNvSpPr/>
            <p:nvPr/>
          </p:nvSpPr>
          <p:spPr>
            <a:xfrm>
              <a:off x="3429000" y="2971800"/>
              <a:ext cx="762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1219200" y="1752600"/>
              <a:ext cx="3810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3124200" y="2895600"/>
              <a:ext cx="1371600" cy="276999"/>
            </a:xfrm>
            <a:prstGeom prst="rect">
              <a:avLst/>
            </a:prstGeom>
            <a:noFill/>
          </p:spPr>
          <p:txBody>
            <a:bodyPr wrap="square" rtlCol="0">
              <a:spAutoFit/>
            </a:bodyPr>
            <a:lstStyle/>
            <a:p>
              <a:r>
                <a:rPr lang="en-US" sz="1200" dirty="0">
                  <a:latin typeface="Times New Roman" pitchFamily="18" charset="0"/>
                  <a:cs typeface="Times New Roman" pitchFamily="18" charset="0"/>
                </a:rPr>
                <a:t>time</a:t>
              </a:r>
              <a:r>
                <a:rPr lang="en-US" sz="1200" i="1" dirty="0">
                  <a:latin typeface="Times New Roman" pitchFamily="18" charset="0"/>
                  <a:cs typeface="Times New Roman" pitchFamily="18" charset="0"/>
                </a:rPr>
                <a:t> t, </a:t>
              </a:r>
              <a:r>
                <a:rPr lang="en-US" sz="1200" dirty="0">
                  <a:latin typeface="Times New Roman" pitchFamily="18" charset="0"/>
                  <a:cs typeface="Times New Roman" pitchFamily="18" charset="0"/>
                </a:rPr>
                <a:t>days</a:t>
              </a:r>
              <a:endParaRPr lang="en-US" sz="1200" baseline="30000" dirty="0">
                <a:latin typeface="Times New Roman" pitchFamily="18" charset="0"/>
                <a:cs typeface="Times New Roman" pitchFamily="18" charset="0"/>
              </a:endParaRPr>
            </a:p>
          </p:txBody>
        </p:sp>
        <p:sp>
          <p:nvSpPr>
            <p:cNvPr id="20" name="TextBox 19"/>
            <p:cNvSpPr txBox="1"/>
            <p:nvPr/>
          </p:nvSpPr>
          <p:spPr>
            <a:xfrm rot="16200000">
              <a:off x="1052899" y="2147501"/>
              <a:ext cx="762000" cy="276999"/>
            </a:xfrm>
            <a:prstGeom prst="rect">
              <a:avLst/>
            </a:prstGeom>
            <a:noFill/>
          </p:spPr>
          <p:txBody>
            <a:bodyPr wrap="square" rtlCol="0">
              <a:spAutoFit/>
            </a:bodyPr>
            <a:lstStyle/>
            <a:p>
              <a:r>
                <a:rPr lang="en-US" sz="1200" i="1" dirty="0">
                  <a:latin typeface="Times New Roman" pitchFamily="18" charset="0"/>
                  <a:cs typeface="Times New Roman" pitchFamily="18" charset="0"/>
                </a:rPr>
                <a:t>d(t), </a:t>
              </a:r>
              <a:r>
                <a:rPr lang="en-US" sz="1200" dirty="0" err="1">
                  <a:latin typeface="Times New Roman" pitchFamily="18" charset="0"/>
                  <a:cs typeface="Times New Roman" pitchFamily="18" charset="0"/>
                </a:rPr>
                <a:t>cfs</a:t>
              </a:r>
              <a:endParaRPr lang="en-US" sz="1200" baseline="30000" dirty="0">
                <a:latin typeface="Times New Roman" pitchFamily="18" charset="0"/>
                <a:cs typeface="Times New Roman" pitchFamily="18" charset="0"/>
              </a:endParaRPr>
            </a:p>
          </p:txBody>
        </p:sp>
      </p:grpSp>
      <p:sp>
        <p:nvSpPr>
          <p:cNvPr id="21" name="Rectangle 20"/>
          <p:cNvSpPr/>
          <p:nvPr/>
        </p:nvSpPr>
        <p:spPr>
          <a:xfrm>
            <a:off x="254726" y="3834245"/>
            <a:ext cx="636814" cy="21613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
          <p:cNvPicPr>
            <a:picLocks noChangeAspect="1" noChangeArrowheads="1"/>
          </p:cNvPicPr>
          <p:nvPr/>
        </p:nvPicPr>
        <p:blipFill>
          <a:blip r:embed="rId4" cstate="print"/>
          <a:srcRect l="7143" t="5714" r="68572" b="14286"/>
          <a:stretch>
            <a:fillRect/>
          </a:stretch>
        </p:blipFill>
        <p:spPr bwMode="auto">
          <a:xfrm rot="16200000">
            <a:off x="3924300" y="2247900"/>
            <a:ext cx="1295400" cy="5638800"/>
          </a:xfrm>
          <a:prstGeom prst="rect">
            <a:avLst/>
          </a:prstGeom>
          <a:noFill/>
          <a:ln w="9525">
            <a:noFill/>
            <a:miter lim="800000"/>
            <a:headEnd/>
            <a:tailEnd/>
          </a:ln>
        </p:spPr>
      </p:pic>
      <p:sp>
        <p:nvSpPr>
          <p:cNvPr id="38" name="TextBox 37"/>
          <p:cNvSpPr txBox="1"/>
          <p:nvPr/>
        </p:nvSpPr>
        <p:spPr>
          <a:xfrm>
            <a:off x="533400" y="228600"/>
            <a:ext cx="6934200" cy="584775"/>
          </a:xfrm>
          <a:prstGeom prst="rect">
            <a:avLst/>
          </a:prstGeom>
          <a:noFill/>
        </p:spPr>
        <p:txBody>
          <a:bodyPr wrap="square" rtlCol="0">
            <a:spAutoFit/>
          </a:bodyPr>
          <a:lstStyle/>
          <a:p>
            <a:r>
              <a:rPr lang="en-US" sz="3200" dirty="0">
                <a:latin typeface="Times New Roman" pitchFamily="18" charset="0"/>
                <a:cs typeface="Times New Roman" pitchFamily="18" charset="0"/>
              </a:rPr>
              <a:t>Neuse River Hydrograph</a:t>
            </a:r>
          </a:p>
        </p:txBody>
      </p:sp>
      <p:sp>
        <p:nvSpPr>
          <p:cNvPr id="17" name="Oval 16"/>
          <p:cNvSpPr/>
          <p:nvPr/>
        </p:nvSpPr>
        <p:spPr>
          <a:xfrm>
            <a:off x="2690813" y="4710113"/>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971800" y="5334000"/>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810000" y="5334000"/>
            <a:ext cx="100013" cy="109538"/>
          </a:xfrm>
          <a:prstGeom prst="ellipse">
            <a:avLst/>
          </a:prstGeom>
          <a:solidFill>
            <a:srgbClr val="FF00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429000" y="5005389"/>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800600" y="5105400"/>
            <a:ext cx="100013" cy="109538"/>
          </a:xfrm>
          <a:prstGeom prst="ellipse">
            <a:avLst/>
          </a:prstGeom>
          <a:solidFill>
            <a:srgbClr val="FF00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419600" y="5105400"/>
            <a:ext cx="100013" cy="109538"/>
          </a:xfrm>
          <a:prstGeom prst="ellipse">
            <a:avLst/>
          </a:prstGeom>
          <a:solidFill>
            <a:srgbClr val="FF000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2828924" y="4767263"/>
            <a:ext cx="195263" cy="538162"/>
          </a:xfrm>
          <a:custGeom>
            <a:avLst/>
            <a:gdLst>
              <a:gd name="connsiteX0" fmla="*/ 0 w 107950"/>
              <a:gd name="connsiteY0" fmla="*/ 0 h 447675"/>
              <a:gd name="connsiteX1" fmla="*/ 90488 w 107950"/>
              <a:gd name="connsiteY1" fmla="*/ 185737 h 447675"/>
              <a:gd name="connsiteX2" fmla="*/ 104775 w 107950"/>
              <a:gd name="connsiteY2" fmla="*/ 447675 h 447675"/>
            </a:gdLst>
            <a:ahLst/>
            <a:cxnLst>
              <a:cxn ang="0">
                <a:pos x="connsiteX0" y="connsiteY0"/>
              </a:cxn>
              <a:cxn ang="0">
                <a:pos x="connsiteX1" y="connsiteY1"/>
              </a:cxn>
              <a:cxn ang="0">
                <a:pos x="connsiteX2" y="connsiteY2"/>
              </a:cxn>
            </a:cxnLst>
            <a:rect l="l" t="t" r="r" b="b"/>
            <a:pathLst>
              <a:path w="107950" h="447675">
                <a:moveTo>
                  <a:pt x="0" y="0"/>
                </a:moveTo>
                <a:cubicBezTo>
                  <a:pt x="36513" y="55562"/>
                  <a:pt x="73026" y="111125"/>
                  <a:pt x="90488" y="185737"/>
                </a:cubicBezTo>
                <a:cubicBezTo>
                  <a:pt x="107950" y="260349"/>
                  <a:pt x="106362" y="354012"/>
                  <a:pt x="104775" y="44767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3557588" y="5048250"/>
            <a:ext cx="252412" cy="285750"/>
          </a:xfrm>
          <a:custGeom>
            <a:avLst/>
            <a:gdLst>
              <a:gd name="connsiteX0" fmla="*/ 0 w 107950"/>
              <a:gd name="connsiteY0" fmla="*/ 0 h 447675"/>
              <a:gd name="connsiteX1" fmla="*/ 90488 w 107950"/>
              <a:gd name="connsiteY1" fmla="*/ 185737 h 447675"/>
              <a:gd name="connsiteX2" fmla="*/ 104775 w 107950"/>
              <a:gd name="connsiteY2" fmla="*/ 447675 h 447675"/>
            </a:gdLst>
            <a:ahLst/>
            <a:cxnLst>
              <a:cxn ang="0">
                <a:pos x="connsiteX0" y="connsiteY0"/>
              </a:cxn>
              <a:cxn ang="0">
                <a:pos x="connsiteX1" y="connsiteY1"/>
              </a:cxn>
              <a:cxn ang="0">
                <a:pos x="connsiteX2" y="connsiteY2"/>
              </a:cxn>
            </a:cxnLst>
            <a:rect l="l" t="t" r="r" b="b"/>
            <a:pathLst>
              <a:path w="107950" h="447675">
                <a:moveTo>
                  <a:pt x="0" y="0"/>
                </a:moveTo>
                <a:cubicBezTo>
                  <a:pt x="36513" y="55562"/>
                  <a:pt x="73026" y="111125"/>
                  <a:pt x="90488" y="185737"/>
                </a:cubicBezTo>
                <a:cubicBezTo>
                  <a:pt x="107950" y="260349"/>
                  <a:pt x="106362" y="354012"/>
                  <a:pt x="104775" y="44767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Freeform 31"/>
          <p:cNvSpPr/>
          <p:nvPr/>
        </p:nvSpPr>
        <p:spPr>
          <a:xfrm>
            <a:off x="4476750" y="4975226"/>
            <a:ext cx="295275" cy="125412"/>
          </a:xfrm>
          <a:custGeom>
            <a:avLst/>
            <a:gdLst>
              <a:gd name="connsiteX0" fmla="*/ 0 w 295275"/>
              <a:gd name="connsiteY0" fmla="*/ 58737 h 125412"/>
              <a:gd name="connsiteX1" fmla="*/ 147638 w 295275"/>
              <a:gd name="connsiteY1" fmla="*/ 11112 h 125412"/>
              <a:gd name="connsiteX2" fmla="*/ 295275 w 295275"/>
              <a:gd name="connsiteY2" fmla="*/ 125412 h 125412"/>
            </a:gdLst>
            <a:ahLst/>
            <a:cxnLst>
              <a:cxn ang="0">
                <a:pos x="connsiteX0" y="connsiteY0"/>
              </a:cxn>
              <a:cxn ang="0">
                <a:pos x="connsiteX1" y="connsiteY1"/>
              </a:cxn>
              <a:cxn ang="0">
                <a:pos x="connsiteX2" y="connsiteY2"/>
              </a:cxn>
            </a:cxnLst>
            <a:rect l="l" t="t" r="r" b="b"/>
            <a:pathLst>
              <a:path w="295275" h="125412">
                <a:moveTo>
                  <a:pt x="0" y="58737"/>
                </a:moveTo>
                <a:cubicBezTo>
                  <a:pt x="49213" y="29368"/>
                  <a:pt x="98426" y="0"/>
                  <a:pt x="147638" y="11112"/>
                </a:cubicBezTo>
                <a:cubicBezTo>
                  <a:pt x="196850" y="22224"/>
                  <a:pt x="246062" y="73818"/>
                  <a:pt x="295275" y="125412"/>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019800"/>
          </a:xfrm>
        </p:spPr>
        <p:txBody>
          <a:bodyPr>
            <a:normAutofit/>
          </a:bodyPr>
          <a:lstStyle/>
          <a:p>
            <a:r>
              <a:rPr lang="en-US" sz="4000" dirty="0">
                <a:latin typeface="Times New Roman" pitchFamily="18" charset="0"/>
                <a:cs typeface="Times New Roman" pitchFamily="18" charset="0"/>
              </a:rPr>
              <a:t>moderate degree of long-term correlation</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sz="3100" i="1" dirty="0">
                <a:latin typeface="Times New Roman" pitchFamily="18" charset="0"/>
                <a:cs typeface="Times New Roman" pitchFamily="18" charset="0"/>
              </a:rPr>
              <a:t>what ever the river was doing this time last year, its probably doing today, too</a:t>
            </a:r>
            <a:br>
              <a:rPr lang="en-US" sz="3100" i="1" dirty="0">
                <a:latin typeface="Times New Roman" pitchFamily="18" charset="0"/>
                <a:cs typeface="Times New Roman" pitchFamily="18" charset="0"/>
              </a:rPr>
            </a:br>
            <a:br>
              <a:rPr lang="en-US" sz="3100" i="1" dirty="0">
                <a:latin typeface="Times New Roman" pitchFamily="18" charset="0"/>
                <a:cs typeface="Times New Roman" pitchFamily="18" charset="0"/>
              </a:rPr>
            </a:br>
            <a:r>
              <a:rPr lang="en-US" sz="3100" dirty="0">
                <a:latin typeface="Times New Roman" pitchFamily="18" charset="0"/>
                <a:cs typeface="Times New Roman" pitchFamily="18" charset="0"/>
              </a:rPr>
              <a:t>because seasons repeat</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3183</TotalTime>
  <Words>2456</Words>
  <Application>Microsoft Office PowerPoint</Application>
  <PresentationFormat>On-screen Show (4:3)</PresentationFormat>
  <Paragraphs>284</Paragraphs>
  <Slides>47</Slides>
  <Notes>43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Arial</vt:lpstr>
      <vt:lpstr>Calibri</vt:lpstr>
      <vt:lpstr>Cambria Math</vt:lpstr>
      <vt:lpstr>Courier New</vt:lpstr>
      <vt:lpstr>Times New Roman</vt:lpstr>
      <vt:lpstr>Office Theme</vt:lpstr>
      <vt:lpstr>Environmental Data Analysis with MATLAB or Python 3rd Edition  Lecture 18 </vt:lpstr>
      <vt:lpstr>PowerPoint Presentation</vt:lpstr>
      <vt:lpstr>Goals of the lecture</vt:lpstr>
      <vt:lpstr>Review of last lecture  autocorrelation correlations between samples within a time series</vt:lpstr>
      <vt:lpstr>high degree of short-term correlation   what ever the river was doing yesterday, its probably doing today, too  because water takes time to drain away</vt:lpstr>
      <vt:lpstr>PowerPoint Presentation</vt:lpstr>
      <vt:lpstr>low degree of intermediate-term correlation   what ever the river was doing last month, today it could be doing something completely different  because storms are so unpredictable</vt:lpstr>
      <vt:lpstr>PowerPoint Presentation</vt:lpstr>
      <vt:lpstr>moderate degree of long-term correlation   what ever the river was doing this time last year, its probably doing today, too  because seasons repeat</vt:lpstr>
      <vt:lpstr>PowerPoint Presentation</vt:lpstr>
      <vt:lpstr>PowerPoint Presentation</vt:lpstr>
      <vt:lpstr>PowerPoint Presentation</vt:lpstr>
      <vt:lpstr>PowerPoint Presentation</vt:lpstr>
      <vt:lpstr>PowerPoint Presentation</vt:lpstr>
      <vt:lpstr>autocorrelation similar to convolution</vt:lpstr>
      <vt:lpstr>autocorrelation similar to convolution</vt:lpstr>
      <vt:lpstr>autocorrelation  MATLAB</vt:lpstr>
      <vt:lpstr>Important Relation #1 autocorrelation is the convolution of a time series with its time-reversed self</vt:lpstr>
      <vt:lpstr>Important Relationship #2 Fourier Transform of an autocorrelation is proportional to the Power Spectral Density of time series</vt:lpstr>
      <vt:lpstr>End of Review</vt:lpstr>
      <vt:lpstr>Part 1  correlations between time-series</vt:lpstr>
      <vt:lpstr>scenario  discharge correlated with rain  but discharge is delayed behind rain  because rain takes time to drain from the land </vt:lpstr>
      <vt:lpstr>PowerPoint Presentation</vt:lpstr>
      <vt:lpstr>PowerPoint Presentation</vt:lpstr>
      <vt:lpstr>PowerPoint Presentation</vt:lpstr>
      <vt:lpstr>PowerPoint Presentation</vt:lpstr>
      <vt:lpstr>this defines the cross-correlation</vt:lpstr>
      <vt:lpstr>just a generalization of the auto-correlation</vt:lpstr>
      <vt:lpstr>like autocorrelation, similar to convolution</vt:lpstr>
      <vt:lpstr>As with auto-correlation two important properties</vt:lpstr>
      <vt:lpstr>As with auto-correlation two important properties</vt:lpstr>
      <vt:lpstr>cross-correlation  MATLAB</vt:lpstr>
      <vt:lpstr>Part 2  aligning time-series a simple application of cross-correlation</vt:lpstr>
      <vt:lpstr>central idea</vt:lpstr>
      <vt:lpstr>PowerPoint Presentation</vt:lpstr>
      <vt:lpstr>PowerPoint Presentation</vt:lpstr>
      <vt:lpstr>PowerPoint Presentation</vt:lpstr>
      <vt:lpstr>In MATLAB</vt:lpstr>
      <vt:lpstr>In MATLAB</vt:lpstr>
      <vt:lpstr>In MATLAB</vt:lpstr>
      <vt:lpstr>In MATLAB</vt:lpstr>
      <vt:lpstr>In Python</vt:lpstr>
      <vt:lpstr>PowerPoint Presentation</vt:lpstr>
      <vt:lpstr>PowerPoint Presentation</vt:lpstr>
      <vt:lpstr>PowerPoint Presentation</vt:lpstr>
      <vt:lpstr>PowerPoint Presentation</vt:lpstr>
      <vt:lpstr>PowerPoint Presentation</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Menke</dc:creator>
  <cp:lastModifiedBy>AU</cp:lastModifiedBy>
  <cp:revision>208</cp:revision>
  <dcterms:created xsi:type="dcterms:W3CDTF">2011-06-08T22:04:27Z</dcterms:created>
  <dcterms:modified xsi:type="dcterms:W3CDTF">2022-02-26T23:45:10Z</dcterms:modified>
</cp:coreProperties>
</file>