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2"/>
  </p:notesMasterIdLst>
  <p:sldIdLst>
    <p:sldId id="477" r:id="rId2"/>
    <p:sldId id="478" r:id="rId3"/>
    <p:sldId id="261" r:id="rId4"/>
    <p:sldId id="412" r:id="rId5"/>
    <p:sldId id="414" r:id="rId6"/>
    <p:sldId id="415" r:id="rId7"/>
    <p:sldId id="416" r:id="rId8"/>
    <p:sldId id="417" r:id="rId9"/>
    <p:sldId id="354" r:id="rId10"/>
    <p:sldId id="418" r:id="rId11"/>
    <p:sldId id="419" r:id="rId12"/>
    <p:sldId id="420" r:id="rId13"/>
    <p:sldId id="421" r:id="rId14"/>
    <p:sldId id="425" r:id="rId15"/>
    <p:sldId id="426" r:id="rId16"/>
    <p:sldId id="423" r:id="rId17"/>
    <p:sldId id="427" r:id="rId18"/>
    <p:sldId id="428" r:id="rId19"/>
    <p:sldId id="429" r:id="rId20"/>
    <p:sldId id="430" r:id="rId21"/>
    <p:sldId id="431" r:id="rId22"/>
    <p:sldId id="432" r:id="rId23"/>
    <p:sldId id="433" r:id="rId24"/>
    <p:sldId id="434" r:id="rId25"/>
    <p:sldId id="436" r:id="rId26"/>
    <p:sldId id="435" r:id="rId27"/>
    <p:sldId id="449" r:id="rId28"/>
    <p:sldId id="437" r:id="rId29"/>
    <p:sldId id="479" r:id="rId30"/>
    <p:sldId id="474" r:id="rId31"/>
    <p:sldId id="438" r:id="rId32"/>
    <p:sldId id="445" r:id="rId33"/>
    <p:sldId id="446" r:id="rId34"/>
    <p:sldId id="500" r:id="rId35"/>
    <p:sldId id="447" r:id="rId36"/>
    <p:sldId id="448" r:id="rId37"/>
    <p:sldId id="450" r:id="rId38"/>
    <p:sldId id="451" r:id="rId39"/>
    <p:sldId id="452" r:id="rId40"/>
    <p:sldId id="453" r:id="rId41"/>
    <p:sldId id="454" r:id="rId42"/>
    <p:sldId id="480" r:id="rId43"/>
    <p:sldId id="482" r:id="rId44"/>
    <p:sldId id="483" r:id="rId45"/>
    <p:sldId id="485" r:id="rId46"/>
    <p:sldId id="486" r:id="rId47"/>
    <p:sldId id="487" r:id="rId48"/>
    <p:sldId id="488" r:id="rId49"/>
    <p:sldId id="489" r:id="rId50"/>
    <p:sldId id="490" r:id="rId51"/>
    <p:sldId id="491" r:id="rId52"/>
    <p:sldId id="492" r:id="rId53"/>
    <p:sldId id="484" r:id="rId54"/>
    <p:sldId id="494" r:id="rId55"/>
    <p:sldId id="493" r:id="rId56"/>
    <p:sldId id="495" r:id="rId57"/>
    <p:sldId id="256" r:id="rId58"/>
    <p:sldId id="496" r:id="rId59"/>
    <p:sldId id="497" r:id="rId60"/>
    <p:sldId id="498" r:id="rId61"/>
    <p:sldId id="501" r:id="rId62"/>
    <p:sldId id="467" r:id="rId63"/>
    <p:sldId id="468" r:id="rId64"/>
    <p:sldId id="469" r:id="rId65"/>
    <p:sldId id="472" r:id="rId66"/>
    <p:sldId id="470" r:id="rId67"/>
    <p:sldId id="475" r:id="rId68"/>
    <p:sldId id="471" r:id="rId69"/>
    <p:sldId id="473" r:id="rId70"/>
    <p:sldId id="499" r:id="rId7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BD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12" autoAdjust="0"/>
    <p:restoredTop sz="87294" autoAdjust="0"/>
  </p:normalViewPr>
  <p:slideViewPr>
    <p:cSldViewPr>
      <p:cViewPr varScale="1">
        <p:scale>
          <a:sx n="71" d="100"/>
          <a:sy n="71" d="100"/>
        </p:scale>
        <p:origin x="720" y="60"/>
      </p:cViewPr>
      <p:guideLst>
        <p:guide orient="horz" pos="2160"/>
        <p:guide pos="2880"/>
      </p:guideLst>
    </p:cSldViewPr>
  </p:slideViewPr>
  <p:outlineViewPr>
    <p:cViewPr>
      <p:scale>
        <a:sx n="33" d="100"/>
        <a:sy n="33" d="100"/>
      </p:scale>
      <p:origin x="0" y="378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E4ABB6E-8084-45EB-A459-5A0A44341B42}" type="datetimeFigureOut">
              <a:rPr lang="en-US" smtClean="0"/>
              <a:pPr/>
              <a:t>2/27/2022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CEFECD-09E3-40DA-A418-CA04FDBB91E8}" type="slidenum">
              <a:rPr lang="en-US" smtClean="0"/>
              <a:pPr/>
              <a:t>‹#›</a:t>
            </a:fld>
            <a:endParaRPr lang="en-US"/>
          </a:p>
        </p:txBody>
      </p:sp>
    </p:spTree>
    <p:extLst>
      <p:ext uri="{BB962C8B-B14F-4D97-AF65-F5344CB8AC3E}">
        <p14:creationId xmlns:p14="http://schemas.microsoft.com/office/powerpoint/2010/main" val="35245507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26 lectures are sufficient to survey the material in the book. However, not every topic in the book is covered, so students should be encouraged to </a:t>
            </a:r>
            <a:r>
              <a:rPr lang="en-US" i="1" dirty="0"/>
              <a:t>read the book</a:t>
            </a:r>
            <a:r>
              <a:rPr lang="en-US" dirty="0"/>
              <a:t>.</a:t>
            </a:r>
          </a:p>
        </p:txBody>
      </p:sp>
      <p:sp>
        <p:nvSpPr>
          <p:cNvPr id="4" name="Slide Number Placeholder 3"/>
          <p:cNvSpPr>
            <a:spLocks noGrp="1"/>
          </p:cNvSpPr>
          <p:nvPr>
            <p:ph type="sldNum" sz="quarter" idx="10"/>
          </p:nvPr>
        </p:nvSpPr>
        <p:spPr/>
        <p:txBody>
          <a:bodyPr/>
          <a:lstStyle/>
          <a:p>
            <a:fld id="{4121009E-8FA7-45D2-B37C-AB405C076F4A}"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inexactness</a:t>
            </a:r>
            <a:r>
              <a:rPr lang="en-US" baseline="0" dirty="0"/>
              <a:t> is not necessarily a problem, because you do not know the</a:t>
            </a:r>
          </a:p>
          <a:p>
            <a:r>
              <a:rPr lang="en-US" baseline="0" dirty="0"/>
              <a:t>data exactly anyway, but only up to measurement error.  Similarly, the prior</a:t>
            </a:r>
          </a:p>
          <a:p>
            <a:r>
              <a:rPr lang="en-US" baseline="0" dirty="0"/>
              <a:t>information isn’t exact either.  We only know that the data is “sort of” smooth.</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One of the characteristic of traditional interpolation is that the</a:t>
            </a:r>
            <a:r>
              <a:rPr lang="en-US" baseline="0" dirty="0"/>
              <a:t> data will be fit</a:t>
            </a:r>
          </a:p>
          <a:p>
            <a:r>
              <a:rPr lang="en-US" baseline="0" dirty="0"/>
              <a:t>exactly.  At first this seems a virtue, until you realize that you are exactly fitting</a:t>
            </a:r>
          </a:p>
          <a:p>
            <a:r>
              <a:rPr lang="en-US" baseline="0" dirty="0"/>
              <a:t>noise.</a:t>
            </a:r>
          </a:p>
        </p:txBody>
      </p:sp>
      <p:sp>
        <p:nvSpPr>
          <p:cNvPr id="4" name="Slide Number Placeholder 3"/>
          <p:cNvSpPr>
            <a:spLocks noGrp="1"/>
          </p:cNvSpPr>
          <p:nvPr>
            <p:ph type="sldNum" sz="quarter" idx="10"/>
          </p:nvPr>
        </p:nvSpPr>
        <p:spPr/>
        <p:txBody>
          <a:bodyPr/>
          <a:lstStyle/>
          <a:p>
            <a:fld id="{39CEFECD-09E3-40DA-A418-CA04FDBB91E8}"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a:t>
            </a:r>
            <a:r>
              <a:rPr lang="en-US" baseline="0" dirty="0"/>
              <a:t> data are satisfied exactly,</a:t>
            </a:r>
          </a:p>
          <a:p>
            <a:r>
              <a:rPr lang="en-US" baseline="0" dirty="0"/>
              <a:t>and the prior information is satisfied in between the data points.</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Again,</a:t>
            </a:r>
            <a:r>
              <a:rPr lang="en-US" baseline="0" dirty="0"/>
              <a:t> both exactly.</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key</a:t>
            </a:r>
            <a:r>
              <a:rPr lang="en-US" baseline="0" dirty="0"/>
              <a:t> concept in traditional interpolation is the </a:t>
            </a:r>
            <a:r>
              <a:rPr lang="en-US" baseline="0" dirty="0" err="1"/>
              <a:t>interpolant</a:t>
            </a:r>
            <a:r>
              <a:rPr lang="en-US" baseline="0" dirty="0"/>
              <a:t>, a function</a:t>
            </a:r>
          </a:p>
          <a:p>
            <a:r>
              <a:rPr lang="en-US" baseline="0" dirty="0"/>
              <a:t>that goes through the data and can be evaluated at ant time, t.</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You might see if the class</a:t>
            </a:r>
            <a:r>
              <a:rPr lang="en-US" baseline="0" dirty="0"/>
              <a:t> can suggest some ways in which an analytic </a:t>
            </a:r>
            <a:r>
              <a:rPr lang="en-US" baseline="0" dirty="0" err="1"/>
              <a:t>interpolant</a:t>
            </a:r>
            <a:r>
              <a:rPr lang="en-US" baseline="0" dirty="0"/>
              <a:t> can be put to work.</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In</a:t>
            </a:r>
            <a:r>
              <a:rPr lang="en-US" baseline="0" dirty="0"/>
              <a:t> most data collection scenarios, the observation times are not special in any way.  So there is</a:t>
            </a:r>
          </a:p>
          <a:p>
            <a:r>
              <a:rPr lang="en-US" baseline="0" dirty="0"/>
              <a:t>no reason that the function should behave differently at the observation times than between them.</a:t>
            </a:r>
          </a:p>
          <a:p>
            <a:r>
              <a:rPr lang="en-US" baseline="0" dirty="0"/>
              <a:t>If it does behave differently, then there is something artificial about it.</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Again,</a:t>
            </a:r>
            <a:r>
              <a:rPr lang="en-US" baseline="0" dirty="0"/>
              <a:t> only the availability of prior information makes this possible.</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To</a:t>
            </a:r>
            <a:r>
              <a:rPr lang="en-US" baseline="0" dirty="0"/>
              <a:t> see how this might work, start with the polynomial</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d = m</a:t>
            </a:r>
            <a:r>
              <a:rPr lang="en-US" baseline="-25000" dirty="0"/>
              <a:t>1</a:t>
            </a:r>
            <a:r>
              <a:rPr lang="en-US" baseline="0" dirty="0"/>
              <a:t> + m</a:t>
            </a:r>
            <a:r>
              <a:rPr lang="en-US" baseline="-25000" dirty="0"/>
              <a:t>2</a:t>
            </a:r>
            <a:r>
              <a:rPr lang="en-US" baseline="0" dirty="0"/>
              <a:t> t + m</a:t>
            </a:r>
            <a:r>
              <a:rPr lang="en-US" baseline="-25000" dirty="0"/>
              <a:t>3</a:t>
            </a:r>
            <a:r>
              <a:rPr lang="en-US" baseline="0" dirty="0"/>
              <a:t> t</a:t>
            </a:r>
            <a:r>
              <a:rPr lang="en-US" baseline="30000" dirty="0"/>
              <a:t>2</a:t>
            </a:r>
            <a:r>
              <a:rPr lang="en-US" baseline="0" dirty="0"/>
              <a:t> + … + </a:t>
            </a:r>
            <a:r>
              <a:rPr lang="en-US" baseline="0" dirty="0" err="1"/>
              <a:t>m</a:t>
            </a:r>
            <a:r>
              <a:rPr lang="en-US" baseline="-25000" dirty="0" err="1"/>
              <a:t>N</a:t>
            </a:r>
            <a:r>
              <a:rPr lang="en-US" baseline="0" dirty="0"/>
              <a:t> t</a:t>
            </a:r>
            <a:r>
              <a:rPr lang="en-US" baseline="30000" dirty="0"/>
              <a:t>(N-1)</a:t>
            </a:r>
          </a:p>
          <a:p>
            <a:r>
              <a:rPr lang="en-US" baseline="0" dirty="0"/>
              <a:t>where the m’s are unknown coefficients.  Now</a:t>
            </a:r>
          </a:p>
          <a:p>
            <a:r>
              <a:rPr lang="en-US" baseline="0" dirty="0"/>
              <a:t>evaluate the polynomial at the N observation points</a:t>
            </a:r>
          </a:p>
          <a:p>
            <a:r>
              <a:rPr lang="en-US" baseline="0" dirty="0" err="1"/>
              <a:t>d</a:t>
            </a:r>
            <a:r>
              <a:rPr lang="en-US" baseline="-25000" dirty="0" err="1"/>
              <a:t>i</a:t>
            </a:r>
            <a:r>
              <a:rPr lang="en-US" baseline="0" dirty="0"/>
              <a:t> = m</a:t>
            </a:r>
            <a:r>
              <a:rPr lang="en-US" baseline="-25000" dirty="0"/>
              <a:t>1</a:t>
            </a:r>
            <a:r>
              <a:rPr lang="en-US" baseline="0" dirty="0"/>
              <a:t> + m</a:t>
            </a:r>
            <a:r>
              <a:rPr lang="en-US" baseline="-25000" dirty="0"/>
              <a:t>2</a:t>
            </a:r>
            <a:r>
              <a:rPr lang="en-US" baseline="0" dirty="0"/>
              <a:t> </a:t>
            </a:r>
            <a:r>
              <a:rPr lang="en-US" baseline="0" dirty="0" err="1"/>
              <a:t>t</a:t>
            </a:r>
            <a:r>
              <a:rPr lang="en-US" baseline="-25000" dirty="0" err="1"/>
              <a:t>i</a:t>
            </a:r>
            <a:r>
              <a:rPr lang="en-US" baseline="0" dirty="0"/>
              <a:t> + m</a:t>
            </a:r>
            <a:r>
              <a:rPr lang="en-US" baseline="-25000" dirty="0"/>
              <a:t>3</a:t>
            </a:r>
            <a:r>
              <a:rPr lang="en-US" baseline="0" dirty="0"/>
              <a:t> t</a:t>
            </a:r>
            <a:r>
              <a:rPr lang="en-US" baseline="-25000" dirty="0"/>
              <a:t>i</a:t>
            </a:r>
            <a:r>
              <a:rPr lang="en-US" baseline="30000" dirty="0"/>
              <a:t>2</a:t>
            </a:r>
            <a:r>
              <a:rPr lang="en-US" baseline="0" dirty="0"/>
              <a:t> + … + </a:t>
            </a:r>
            <a:r>
              <a:rPr lang="en-US" baseline="0" dirty="0" err="1"/>
              <a:t>m</a:t>
            </a:r>
            <a:r>
              <a:rPr lang="en-US" baseline="-25000" dirty="0" err="1"/>
              <a:t>N</a:t>
            </a:r>
            <a:r>
              <a:rPr lang="en-US" baseline="0" dirty="0"/>
              <a:t> </a:t>
            </a:r>
            <a:r>
              <a:rPr lang="en-US" baseline="0" dirty="0" err="1"/>
              <a:t>t</a:t>
            </a:r>
            <a:r>
              <a:rPr lang="en-US" baseline="-25000" dirty="0" err="1"/>
              <a:t>i</a:t>
            </a:r>
            <a:r>
              <a:rPr lang="en-US" baseline="30000" dirty="0"/>
              <a:t>(N-1)</a:t>
            </a:r>
          </a:p>
          <a:p>
            <a:r>
              <a:rPr lang="en-US" baseline="0" dirty="0"/>
              <a:t>and write as a matrix equation of form</a:t>
            </a:r>
          </a:p>
          <a:p>
            <a:r>
              <a:rPr lang="en-US" b="1" baseline="0" dirty="0"/>
              <a:t>d</a:t>
            </a:r>
            <a:r>
              <a:rPr lang="en-US" baseline="0" dirty="0"/>
              <a:t> = </a:t>
            </a:r>
            <a:r>
              <a:rPr lang="en-US" b="1" baseline="0" dirty="0"/>
              <a:t>Gm</a:t>
            </a:r>
          </a:p>
          <a:p>
            <a:r>
              <a:rPr lang="en-US" baseline="0" dirty="0"/>
              <a:t>Here G is a matrix of powers of </a:t>
            </a:r>
            <a:r>
              <a:rPr lang="en-US" baseline="0" dirty="0" err="1"/>
              <a:t>t</a:t>
            </a:r>
            <a:r>
              <a:rPr lang="en-US" baseline="-25000" dirty="0" err="1"/>
              <a:t>i</a:t>
            </a:r>
            <a:r>
              <a:rPr lang="en-US" baseline="0" dirty="0"/>
              <a:t>. In this case, </a:t>
            </a:r>
            <a:r>
              <a:rPr lang="en-US" b="1" baseline="0" dirty="0"/>
              <a:t>G</a:t>
            </a:r>
            <a:r>
              <a:rPr lang="en-US" baseline="0" dirty="0"/>
              <a:t> is square, so the solution is</a:t>
            </a:r>
          </a:p>
          <a:p>
            <a:r>
              <a:rPr lang="en-US" b="1" baseline="0" dirty="0"/>
              <a:t>m</a:t>
            </a:r>
            <a:r>
              <a:rPr lang="en-US" baseline="0" dirty="0"/>
              <a:t> = </a:t>
            </a:r>
            <a:r>
              <a:rPr lang="en-US" b="1" baseline="0" dirty="0"/>
              <a:t>G</a:t>
            </a:r>
            <a:r>
              <a:rPr lang="en-US" baseline="30000" dirty="0"/>
              <a:t>-1</a:t>
            </a:r>
            <a:r>
              <a:rPr lang="en-US" baseline="0" dirty="0"/>
              <a:t> </a:t>
            </a:r>
            <a:r>
              <a:rPr lang="en-US" b="1" baseline="0" dirty="0"/>
              <a:t>d</a:t>
            </a:r>
          </a:p>
          <a:p>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Presumably</a:t>
            </a:r>
            <a:r>
              <a:rPr lang="en-US" baseline="0" dirty="0"/>
              <a:t> this is enough to convince everyone that interpolating data using</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a high order polynomial is usually a terrible idea.</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We have already</a:t>
            </a:r>
            <a:r>
              <a:rPr lang="en-US" baseline="0" dirty="0"/>
              <a:t> encountered interpolation (or at least something very close to it)</a:t>
            </a:r>
          </a:p>
          <a:p>
            <a:r>
              <a:rPr lang="en-US" baseline="0" dirty="0"/>
              <a:t>in Lecture 8, as an application of generalized least squares.  Today’s lecture starts</a:t>
            </a:r>
          </a:p>
          <a:p>
            <a:r>
              <a:rPr lang="en-US" baseline="0" dirty="0"/>
              <a:t>with more “traditional” forms of interpolation and then</a:t>
            </a:r>
          </a:p>
        </p:txBody>
      </p:sp>
      <p:sp>
        <p:nvSpPr>
          <p:cNvPr id="4" name="Slide Number Placeholder 3"/>
          <p:cNvSpPr>
            <a:spLocks noGrp="1"/>
          </p:cNvSpPr>
          <p:nvPr>
            <p:ph type="sldNum" sz="quarter" idx="10"/>
          </p:nvPr>
        </p:nvSpPr>
        <p:spPr/>
        <p:txBody>
          <a:bodyPr/>
          <a:lstStyle/>
          <a:p>
            <a:fld id="{FD466815-0D95-47C5-9249-8299F627C374}" type="slidenum">
              <a:rPr lang="en-US" smtClean="0"/>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0" dirty="0">
                <a:latin typeface="Times New Roman" pitchFamily="18" charset="0"/>
                <a:cs typeface="Times New Roman" pitchFamily="18" charset="0"/>
              </a:rPr>
              <a:t>Note the overshoots.</a:t>
            </a:r>
          </a:p>
          <a:p>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21</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a:t>Spline</a:t>
            </a:r>
            <a:r>
              <a:rPr lang="en-US" baseline="0" dirty="0"/>
              <a:t> – an </a:t>
            </a:r>
            <a:r>
              <a:rPr lang="en-US" baseline="0" dirty="0" err="1"/>
              <a:t>interpolant</a:t>
            </a:r>
            <a:r>
              <a:rPr lang="en-US" baseline="0" dirty="0"/>
              <a:t> constructed by pasting together many simple functions,</a:t>
            </a:r>
          </a:p>
          <a:p>
            <a:r>
              <a:rPr lang="en-US" baseline="0" dirty="0"/>
              <a:t>each valid over a small interval of time.</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22</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Most plotting software performs linear interpolation</a:t>
            </a:r>
            <a:r>
              <a:rPr lang="en-US" baseline="0" dirty="0"/>
              <a:t> …</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23</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Point</a:t>
            </a:r>
            <a:r>
              <a:rPr lang="en-US" baseline="0" dirty="0"/>
              <a:t> out that the first term is 1 when t=</a:t>
            </a:r>
            <a:r>
              <a:rPr lang="en-US" baseline="0" dirty="0" err="1"/>
              <a:t>t</a:t>
            </a:r>
            <a:r>
              <a:rPr lang="en-US" baseline="-25000" dirty="0" err="1"/>
              <a:t>i</a:t>
            </a:r>
            <a:r>
              <a:rPr lang="en-US" baseline="0" dirty="0"/>
              <a:t>, and 0 when t=t</a:t>
            </a:r>
            <a:r>
              <a:rPr lang="en-US" baseline="-25000" dirty="0"/>
              <a:t>i</a:t>
            </a:r>
            <a:r>
              <a:rPr lang="en-US" baseline="0" dirty="0"/>
              <a:t>+1.</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Similarly,</a:t>
            </a:r>
            <a:r>
              <a:rPr lang="en-US" baseline="0" dirty="0"/>
              <a:t> t</a:t>
            </a:r>
            <a:r>
              <a:rPr lang="en-US" dirty="0"/>
              <a:t>he second </a:t>
            </a:r>
            <a:r>
              <a:rPr lang="en-US" baseline="0" dirty="0"/>
              <a:t>term is 0 when t=</a:t>
            </a:r>
            <a:r>
              <a:rPr lang="en-US" baseline="0" dirty="0" err="1"/>
              <a:t>t</a:t>
            </a:r>
            <a:r>
              <a:rPr lang="en-US" baseline="-25000" dirty="0" err="1"/>
              <a:t>i</a:t>
            </a:r>
            <a:r>
              <a:rPr lang="en-US" baseline="0" dirty="0"/>
              <a:t>, and 1 when t=t</a:t>
            </a:r>
            <a:r>
              <a:rPr lang="en-US" baseline="-25000" dirty="0"/>
              <a:t>i</a:t>
            </a:r>
            <a:r>
              <a:rPr lang="en-US" baseline="0" dirty="0"/>
              <a:t>+1.</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Thus the </a:t>
            </a:r>
            <a:r>
              <a:rPr lang="en-US" baseline="0" dirty="0" err="1"/>
              <a:t>interpolant</a:t>
            </a:r>
            <a:r>
              <a:rPr lang="en-US" baseline="0" dirty="0"/>
              <a:t> varies linearly from </a:t>
            </a:r>
            <a:r>
              <a:rPr lang="en-US" baseline="0" dirty="0" err="1"/>
              <a:t>d</a:t>
            </a:r>
            <a:r>
              <a:rPr lang="en-US" baseline="-25000" dirty="0" err="1"/>
              <a:t>i</a:t>
            </a:r>
            <a:r>
              <a:rPr lang="en-US" baseline="0" dirty="0"/>
              <a:t> to d</a:t>
            </a:r>
            <a:r>
              <a:rPr lang="en-US" baseline="-25000" dirty="0"/>
              <a:t>i+1</a:t>
            </a:r>
            <a:r>
              <a:rPr lang="en-US" baseline="0" dirty="0"/>
              <a:t>.</a:t>
            </a:r>
            <a:endParaRPr lang="en-US" dirty="0"/>
          </a:p>
          <a:p>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24</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My advice:  use linear interpolation</a:t>
            </a:r>
            <a:r>
              <a:rPr lang="en-US" baseline="0" dirty="0"/>
              <a:t> for everything where the presence of a kink doesn’t matter.</a:t>
            </a:r>
          </a:p>
          <a:p>
            <a:r>
              <a:rPr lang="en-US" baseline="0" dirty="0"/>
              <a:t>However, one place that kinks are really bad is spectral analysis, because they introduce spurious</a:t>
            </a:r>
          </a:p>
          <a:p>
            <a:r>
              <a:rPr lang="en-US" baseline="0" dirty="0"/>
              <a:t>high frequencies into the data.</a:t>
            </a:r>
          </a:p>
        </p:txBody>
      </p:sp>
      <p:sp>
        <p:nvSpPr>
          <p:cNvPr id="4" name="Slide Number Placeholder 3"/>
          <p:cNvSpPr>
            <a:spLocks noGrp="1"/>
          </p:cNvSpPr>
          <p:nvPr>
            <p:ph type="sldNum" sz="quarter" idx="10"/>
          </p:nvPr>
        </p:nvSpPr>
        <p:spPr/>
        <p:txBody>
          <a:bodyPr/>
          <a:lstStyle/>
          <a:p>
            <a:fld id="{39CEFECD-09E3-40DA-A418-CA04FDBB91E8}" type="slidenum">
              <a:rPr lang="en-US" smtClean="0"/>
              <a:pPr/>
              <a:t>25</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a:latin typeface="Times New Roman" pitchFamily="18" charset="0"/>
                <a:cs typeface="Times New Roman" pitchFamily="18" charset="0"/>
              </a:rPr>
              <a:t>You might flash back</a:t>
            </a:r>
            <a:r>
              <a:rPr lang="en-US" sz="1200" baseline="0" dirty="0">
                <a:latin typeface="Times New Roman" pitchFamily="18" charset="0"/>
                <a:cs typeface="Times New Roman" pitchFamily="18" charset="0"/>
              </a:rPr>
              <a:t> to the polynomial interpolation for comparison.  The data and plotting scales are the same.</a:t>
            </a:r>
            <a:endParaRPr lang="en-US" sz="1200"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39CEFECD-09E3-40DA-A418-CA04FDBB91E8}" type="slidenum">
              <a:rPr lang="en-US" smtClean="0"/>
              <a:pPr/>
              <a:t>26</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a:latin typeface="Times New Roman" pitchFamily="18" charset="0"/>
                <a:cs typeface="Times New Roman" pitchFamily="18" charset="0"/>
              </a:rPr>
              <a:t>But</a:t>
            </a:r>
            <a:r>
              <a:rPr lang="en-US" sz="1200" baseline="0" dirty="0">
                <a:latin typeface="Times New Roman" pitchFamily="18" charset="0"/>
                <a:cs typeface="Times New Roman" pitchFamily="18" charset="0"/>
              </a:rPr>
              <a:t> is does introduce kinks …</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27</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Pretty</a:t>
            </a:r>
            <a:r>
              <a:rPr lang="en-US" baseline="0" dirty="0"/>
              <a:t> simple in MATLAB.  However, you must use the “</a:t>
            </a:r>
            <a:r>
              <a:rPr lang="en-US" baseline="0" dirty="0" err="1"/>
              <a:t>extrap</a:t>
            </a:r>
            <a:r>
              <a:rPr lang="en-US" baseline="0" dirty="0"/>
              <a:t>” option if you want to fill in points to the left and right of the observed data (which usually you do).</a:t>
            </a:r>
          </a:p>
        </p:txBody>
      </p:sp>
      <p:sp>
        <p:nvSpPr>
          <p:cNvPr id="4" name="Slide Number Placeholder 3"/>
          <p:cNvSpPr>
            <a:spLocks noGrp="1"/>
          </p:cNvSpPr>
          <p:nvPr>
            <p:ph type="sldNum" sz="quarter" idx="10"/>
          </p:nvPr>
        </p:nvSpPr>
        <p:spPr/>
        <p:txBody>
          <a:bodyPr/>
          <a:lstStyle/>
          <a:p>
            <a:fld id="{39CEFECD-09E3-40DA-A418-CA04FDBB91E8}" type="slidenum">
              <a:rPr lang="en-US" smtClean="0"/>
              <a:pPr/>
              <a:t>28</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Less</a:t>
            </a:r>
            <a:r>
              <a:rPr lang="en-US" baseline="0" dirty="0"/>
              <a:t> simple in Python.  Interestingly, the </a:t>
            </a:r>
            <a:r>
              <a:rPr lang="en-US" sz="1200" dirty="0">
                <a:latin typeface="Courier New" panose="02070309020205020404" pitchFamily="49" charset="0"/>
                <a:cs typeface="Courier New" panose="02070309020205020404" pitchFamily="49" charset="0"/>
              </a:rPr>
              <a:t>ip.interp1d() method</a:t>
            </a:r>
            <a:r>
              <a:rPr lang="en-US" baseline="0" dirty="0"/>
              <a:t> returns an “interpolant”, a function f(t) that you then call to interpolate the data.  The method is in </a:t>
            </a:r>
            <a:r>
              <a:rPr lang="en-US" baseline="0" dirty="0" err="1"/>
              <a:t>scipy.interpolate</a:t>
            </a:r>
            <a:r>
              <a:rPr lang="en-US" baseline="0" dirty="0"/>
              <a:t>, which is abbreviated here as </a:t>
            </a:r>
            <a:r>
              <a:rPr lang="en-US" baseline="0" dirty="0" err="1"/>
              <a:t>ip</a:t>
            </a:r>
            <a:r>
              <a:rPr lang="en-US" baseline="0" dirty="0"/>
              <a:t>. You must use the </a:t>
            </a:r>
            <a:r>
              <a:rPr lang="en-US" sz="1200" dirty="0" err="1">
                <a:latin typeface="Courier New" panose="02070309020205020404" pitchFamily="49" charset="0"/>
                <a:cs typeface="Courier New" panose="02070309020205020404" pitchFamily="49" charset="0"/>
              </a:rPr>
              <a:t>fill_value</a:t>
            </a:r>
            <a:r>
              <a:rPr lang="en-US" sz="1200" dirty="0">
                <a:latin typeface="Courier New" panose="02070309020205020404" pitchFamily="49" charset="0"/>
                <a:cs typeface="Courier New" panose="02070309020205020404" pitchFamily="49" charset="0"/>
              </a:rPr>
              <a:t>='extrapolate’ </a:t>
            </a:r>
            <a:r>
              <a:rPr lang="en-US" baseline="0" dirty="0"/>
              <a:t>option if you want to fill in points to the left and right of the observed data (which usually you do).</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29</a:t>
            </a:fld>
            <a:endParaRPr lang="en-US"/>
          </a:p>
        </p:txBody>
      </p:sp>
    </p:spTree>
    <p:extLst>
      <p:ext uri="{BB962C8B-B14F-4D97-AF65-F5344CB8AC3E}">
        <p14:creationId xmlns:p14="http://schemas.microsoft.com/office/powerpoint/2010/main" val="90928502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cubic </a:t>
            </a:r>
            <a:r>
              <a:rPr lang="en-US" dirty="0" err="1"/>
              <a:t>polynomail</a:t>
            </a:r>
            <a:r>
              <a:rPr lang="en-US" dirty="0"/>
              <a:t> has four coefficients.</a:t>
            </a:r>
          </a:p>
        </p:txBody>
      </p:sp>
      <p:sp>
        <p:nvSpPr>
          <p:cNvPr id="4" name="Slide Number Placeholder 3"/>
          <p:cNvSpPr>
            <a:spLocks noGrp="1"/>
          </p:cNvSpPr>
          <p:nvPr>
            <p:ph type="sldNum" sz="quarter" idx="5"/>
          </p:nvPr>
        </p:nvSpPr>
        <p:spPr/>
        <p:txBody>
          <a:bodyPr/>
          <a:lstStyle/>
          <a:p>
            <a:fld id="{39CEFECD-09E3-40DA-A418-CA04FDBB91E8}" type="slidenum">
              <a:rPr lang="en-US" smtClean="0"/>
              <a:pPr/>
              <a:t>30</a:t>
            </a:fld>
            <a:endParaRPr lang="en-US"/>
          </a:p>
        </p:txBody>
      </p:sp>
    </p:spTree>
    <p:extLst>
      <p:ext uri="{BB962C8B-B14F-4D97-AF65-F5344CB8AC3E}">
        <p14:creationId xmlns:p14="http://schemas.microsoft.com/office/powerpoint/2010/main" val="3017953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 common</a:t>
            </a:r>
            <a:r>
              <a:rPr lang="en-US" baseline="0" dirty="0"/>
              <a:t> scenario where interpolation is handy is converting an irregularly</a:t>
            </a:r>
          </a:p>
          <a:p>
            <a:r>
              <a:rPr lang="en-US" baseline="0" dirty="0"/>
              <a:t>sampled data set into one with even sampling, so that the standard tools of</a:t>
            </a:r>
          </a:p>
          <a:p>
            <a:r>
              <a:rPr lang="en-US" baseline="0" dirty="0"/>
              <a:t>a spectral analysis can be applied.  Note, however, that the new </a:t>
            </a:r>
            <a:r>
              <a:rPr lang="el-GR" baseline="0" dirty="0">
                <a:latin typeface="Cambria Math"/>
                <a:ea typeface="Cambria Math"/>
              </a:rPr>
              <a:t>Δ</a:t>
            </a:r>
            <a:r>
              <a:rPr lang="en-US" baseline="0" dirty="0"/>
              <a:t>t must be</a:t>
            </a:r>
          </a:p>
          <a:p>
            <a:r>
              <a:rPr lang="en-US" baseline="0" dirty="0"/>
              <a:t>chosen sensibly, so as not to artificially increase the </a:t>
            </a:r>
            <a:r>
              <a:rPr lang="en-US" baseline="0" dirty="0" err="1"/>
              <a:t>Nyquist</a:t>
            </a:r>
            <a:r>
              <a:rPr lang="en-US" baseline="0" dirty="0"/>
              <a:t> frequency.  If</a:t>
            </a:r>
          </a:p>
          <a:p>
            <a:r>
              <a:rPr lang="en-US" baseline="0" dirty="0"/>
              <a:t>one were to make the </a:t>
            </a:r>
            <a:r>
              <a:rPr lang="el-GR" baseline="0" dirty="0">
                <a:latin typeface="Cambria Math"/>
                <a:ea typeface="Cambria Math"/>
              </a:rPr>
              <a:t>Δ</a:t>
            </a:r>
            <a:r>
              <a:rPr lang="en-US" baseline="0" dirty="0"/>
              <a:t>t very small, the </a:t>
            </a:r>
            <a:r>
              <a:rPr lang="en-US" baseline="0" dirty="0" err="1"/>
              <a:t>Nyquist</a:t>
            </a:r>
            <a:r>
              <a:rPr lang="en-US" baseline="0" dirty="0"/>
              <a:t> frequency would become</a:t>
            </a:r>
          </a:p>
          <a:p>
            <a:r>
              <a:rPr lang="en-US" baseline="0" dirty="0"/>
              <a:t>very high.  But the high-frequency portion of the spectrum would then be</a:t>
            </a:r>
          </a:p>
          <a:p>
            <a:r>
              <a:rPr lang="en-US" baseline="0" dirty="0"/>
              <a:t>almost entirely unconstrained by the data.  You would be just fooling yourself.</a:t>
            </a:r>
          </a:p>
          <a:p>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4</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Its second derivative does have a kink.</a:t>
            </a:r>
          </a:p>
        </p:txBody>
      </p:sp>
      <p:sp>
        <p:nvSpPr>
          <p:cNvPr id="4" name="Slide Number Placeholder 3"/>
          <p:cNvSpPr>
            <a:spLocks noGrp="1"/>
          </p:cNvSpPr>
          <p:nvPr>
            <p:ph type="sldNum" sz="quarter" idx="5"/>
          </p:nvPr>
        </p:nvSpPr>
        <p:spPr/>
        <p:txBody>
          <a:bodyPr/>
          <a:lstStyle/>
          <a:p>
            <a:fld id="{39CEFECD-09E3-40DA-A418-CA04FDBB91E8}" type="slidenum">
              <a:rPr lang="en-US" smtClean="0"/>
              <a:pPr/>
              <a:t>31</a:t>
            </a:fld>
            <a:endParaRPr lang="en-US"/>
          </a:p>
        </p:txBody>
      </p:sp>
    </p:spTree>
    <p:extLst>
      <p:ext uri="{BB962C8B-B14F-4D97-AF65-F5344CB8AC3E}">
        <p14:creationId xmlns:p14="http://schemas.microsoft.com/office/powerpoint/2010/main" val="123879701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I’m leaving out the details</a:t>
            </a:r>
            <a:r>
              <a:rPr lang="en-US" baseline="0" dirty="0"/>
              <a:t> of the solution in this lecture, for lack of time.</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It’s enough for the students to get the sense that standard methods can be used to solve for the coefficients.</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32</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In</a:t>
            </a:r>
            <a:r>
              <a:rPr lang="en-US" baseline="0" dirty="0"/>
              <a:t> MTLAB, its j</a:t>
            </a:r>
            <a:r>
              <a:rPr lang="en-US" dirty="0"/>
              <a:t>ust</a:t>
            </a:r>
            <a:r>
              <a:rPr lang="en-US" baseline="0" dirty="0"/>
              <a:t> as easy as linear interpolation.</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33</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In</a:t>
            </a:r>
            <a:r>
              <a:rPr lang="en-US" baseline="0" dirty="0"/>
              <a:t> Python, its j</a:t>
            </a:r>
            <a:r>
              <a:rPr lang="en-US" dirty="0"/>
              <a:t>ust</a:t>
            </a:r>
            <a:r>
              <a:rPr lang="en-US" baseline="0" dirty="0"/>
              <a:t> as easy as linear interpolation, too.</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34</a:t>
            </a:fld>
            <a:endParaRPr lang="en-US"/>
          </a:p>
        </p:txBody>
      </p:sp>
    </p:spTree>
    <p:extLst>
      <p:ext uri="{BB962C8B-B14F-4D97-AF65-F5344CB8AC3E}">
        <p14:creationId xmlns:p14="http://schemas.microsoft.com/office/powerpoint/2010/main" val="307806693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a:latin typeface="Times New Roman" pitchFamily="18" charset="0"/>
                <a:cs typeface="Times New Roman" pitchFamily="18" charset="0"/>
              </a:rPr>
              <a:t>A</a:t>
            </a:r>
            <a:r>
              <a:rPr lang="en-US" sz="1200" baseline="0" dirty="0">
                <a:latin typeface="Times New Roman" pitchFamily="18" charset="0"/>
                <a:cs typeface="Times New Roman" pitchFamily="18" charset="0"/>
              </a:rPr>
              <a:t> little smoother than linear interpolation, but other than that, it looks about the same.</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35</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a:latin typeface="Times New Roman" pitchFamily="18" charset="0"/>
                <a:cs typeface="Times New Roman" pitchFamily="18" charset="0"/>
              </a:rPr>
              <a:t>No kinks.</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36</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Again,</a:t>
            </a:r>
            <a:r>
              <a:rPr lang="en-US" baseline="0" dirty="0"/>
              <a:t> whenever we interpolate, we are making assumptions about the general behavior of the data</a:t>
            </a:r>
          </a:p>
          <a:p>
            <a:r>
              <a:rPr lang="en-US" baseline="0" dirty="0"/>
              <a:t>not constrained by the </a:t>
            </a:r>
            <a:r>
              <a:rPr lang="en-US" baseline="0" dirty="0" err="1"/>
              <a:t>obsevations</a:t>
            </a:r>
            <a:r>
              <a:rPr lang="en-US" baseline="0" dirty="0"/>
              <a:t>.</a:t>
            </a:r>
          </a:p>
        </p:txBody>
      </p:sp>
      <p:sp>
        <p:nvSpPr>
          <p:cNvPr id="4" name="Slide Number Placeholder 3"/>
          <p:cNvSpPr>
            <a:spLocks noGrp="1"/>
          </p:cNvSpPr>
          <p:nvPr>
            <p:ph type="sldNum" sz="quarter" idx="10"/>
          </p:nvPr>
        </p:nvSpPr>
        <p:spPr/>
        <p:txBody>
          <a:bodyPr/>
          <a:lstStyle/>
          <a:p>
            <a:fld id="{39CEFECD-09E3-40DA-A418-CA04FDBB91E8}" type="slidenum">
              <a:rPr lang="en-US" smtClean="0"/>
              <a:pPr/>
              <a:t>37</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In</a:t>
            </a:r>
            <a:r>
              <a:rPr lang="en-US" baseline="0" dirty="0"/>
              <a:t> the example in Lecture 8, the matrix H contained second derivatives, and had rows</a:t>
            </a:r>
          </a:p>
          <a:p>
            <a:r>
              <a:rPr lang="en-US" baseline="0" dirty="0"/>
              <a:t>that looked like [ 0, 0, … 0, -1, 2, -1, 0, … 0]</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38</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point here is</a:t>
            </a:r>
            <a:r>
              <a:rPr lang="en-US" baseline="0" dirty="0"/>
              <a:t> that there is a connection between the</a:t>
            </a:r>
          </a:p>
          <a:p>
            <a:r>
              <a:rPr lang="en-US" baseline="0" dirty="0"/>
              <a:t>somewhat ad hoc notion of minimizing roughness</a:t>
            </a:r>
          </a:p>
          <a:p>
            <a:r>
              <a:rPr lang="en-US" baseline="0" dirty="0"/>
              <a:t>and the more general idea of minimizing an error that is</a:t>
            </a:r>
          </a:p>
          <a:p>
            <a:r>
              <a:rPr lang="en-US" baseline="0" dirty="0"/>
              <a:t>weighted by the inverse of a covariance matrix.</a:t>
            </a:r>
          </a:p>
        </p:txBody>
      </p:sp>
      <p:sp>
        <p:nvSpPr>
          <p:cNvPr id="4" name="Slide Number Placeholder 3"/>
          <p:cNvSpPr>
            <a:spLocks noGrp="1"/>
          </p:cNvSpPr>
          <p:nvPr>
            <p:ph type="sldNum" sz="quarter" idx="10"/>
          </p:nvPr>
        </p:nvSpPr>
        <p:spPr/>
        <p:txBody>
          <a:bodyPr/>
          <a:lstStyle/>
          <a:p>
            <a:fld id="{39CEFECD-09E3-40DA-A418-CA04FDBB91E8}" type="slidenum">
              <a:rPr lang="en-US" smtClean="0"/>
              <a:pPr/>
              <a:t>39</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Instead of</a:t>
            </a:r>
            <a:r>
              <a:rPr lang="en-US" baseline="0" dirty="0"/>
              <a:t> thinking about a smooth </a:t>
            </a:r>
            <a:r>
              <a:rPr lang="en-US" baseline="0" dirty="0" err="1"/>
              <a:t>interpolant</a:t>
            </a:r>
            <a:r>
              <a:rPr lang="en-US" baseline="0" dirty="0"/>
              <a:t>,</a:t>
            </a:r>
          </a:p>
          <a:p>
            <a:r>
              <a:rPr lang="en-US" baseline="0" dirty="0"/>
              <a:t>think about one that has a specific autocorrelation function.</a:t>
            </a:r>
          </a:p>
          <a:p>
            <a:endParaRPr lang="en-US" baseline="0" dirty="0"/>
          </a:p>
          <a:p>
            <a:endParaRPr lang="en-US" baseline="0" dirty="0"/>
          </a:p>
          <a:p>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40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 common</a:t>
            </a:r>
            <a:r>
              <a:rPr lang="en-US" baseline="0" dirty="0"/>
              <a:t> scenario where interpolation is handy is changing the sampling</a:t>
            </a:r>
          </a:p>
          <a:p>
            <a:r>
              <a:rPr lang="en-US" baseline="0" dirty="0"/>
              <a:t>of two data sets to a common time base.  The two data sets can then be more</a:t>
            </a:r>
          </a:p>
          <a:p>
            <a:r>
              <a:rPr lang="en-US" baseline="0" dirty="0"/>
              <a:t>easily compared, for instance, by a scatter plot.  Once again, the choice of</a:t>
            </a:r>
          </a:p>
          <a:p>
            <a:r>
              <a:rPr lang="en-US" baseline="0" dirty="0"/>
              <a:t>the new </a:t>
            </a:r>
            <a:r>
              <a:rPr lang="el-GR" baseline="0" dirty="0">
                <a:latin typeface="Cambria Math"/>
                <a:ea typeface="Cambria Math"/>
              </a:rPr>
              <a:t>Δ</a:t>
            </a:r>
            <a:r>
              <a:rPr lang="en-US" baseline="0" dirty="0"/>
              <a:t>t must be sensible or else the results are likely to be misleading.</a:t>
            </a:r>
          </a:p>
        </p:txBody>
      </p:sp>
      <p:sp>
        <p:nvSpPr>
          <p:cNvPr id="4" name="Slide Number Placeholder 3"/>
          <p:cNvSpPr>
            <a:spLocks noGrp="1"/>
          </p:cNvSpPr>
          <p:nvPr>
            <p:ph type="sldNum" sz="quarter" idx="10"/>
          </p:nvPr>
        </p:nvSpPr>
        <p:spPr/>
        <p:txBody>
          <a:bodyPr/>
          <a:lstStyle/>
          <a:p>
            <a:fld id="{39CEFECD-09E3-40DA-A418-CA04FDBB91E8}" type="slidenum">
              <a:rPr lang="en-US" smtClean="0"/>
              <a:pPr/>
              <a:t>5</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example, we could specify an autocorrelation functions that embodies moderately-strong inter-annual correlations; that is, some correlation between the character of the data in successive summers.</a:t>
            </a:r>
          </a:p>
        </p:txBody>
      </p:sp>
      <p:sp>
        <p:nvSpPr>
          <p:cNvPr id="4" name="Slide Number Placeholder 3"/>
          <p:cNvSpPr>
            <a:spLocks noGrp="1"/>
          </p:cNvSpPr>
          <p:nvPr>
            <p:ph type="sldNum" sz="quarter" idx="5"/>
          </p:nvPr>
        </p:nvSpPr>
        <p:spPr/>
        <p:txBody>
          <a:bodyPr/>
          <a:lstStyle/>
          <a:p>
            <a:fld id="{39CEFECD-09E3-40DA-A418-CA04FDBB91E8}" type="slidenum">
              <a:rPr lang="en-US" smtClean="0"/>
              <a:pPr/>
              <a:t>41</a:t>
            </a:fld>
            <a:endParaRPr lang="en-US"/>
          </a:p>
        </p:txBody>
      </p:sp>
    </p:spTree>
    <p:extLst>
      <p:ext uri="{BB962C8B-B14F-4D97-AF65-F5344CB8AC3E}">
        <p14:creationId xmlns:p14="http://schemas.microsoft.com/office/powerpoint/2010/main" val="129323333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other words, Gaussian Process Regression is a special case of Generalized Least Squares.</a:t>
            </a:r>
          </a:p>
        </p:txBody>
      </p:sp>
      <p:sp>
        <p:nvSpPr>
          <p:cNvPr id="4" name="Slide Number Placeholder 3"/>
          <p:cNvSpPr>
            <a:spLocks noGrp="1"/>
          </p:cNvSpPr>
          <p:nvPr>
            <p:ph type="sldNum" sz="quarter" idx="5"/>
          </p:nvPr>
        </p:nvSpPr>
        <p:spPr/>
        <p:txBody>
          <a:bodyPr/>
          <a:lstStyle/>
          <a:p>
            <a:fld id="{39CEFECD-09E3-40DA-A418-CA04FDBB91E8}" type="slidenum">
              <a:rPr lang="en-US" smtClean="0"/>
              <a:pPr/>
              <a:t>42</a:t>
            </a:fld>
            <a:endParaRPr lang="en-US"/>
          </a:p>
        </p:txBody>
      </p:sp>
    </p:spTree>
    <p:extLst>
      <p:ext uri="{BB962C8B-B14F-4D97-AF65-F5344CB8AC3E}">
        <p14:creationId xmlns:p14="http://schemas.microsoft.com/office/powerpoint/2010/main" val="401596574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key difference between the fill-in-the-gaps problem and general interpolation is that the data are irregularly-spaced.</a:t>
            </a:r>
          </a:p>
        </p:txBody>
      </p:sp>
      <p:sp>
        <p:nvSpPr>
          <p:cNvPr id="4" name="Slide Number Placeholder 3"/>
          <p:cNvSpPr>
            <a:spLocks noGrp="1"/>
          </p:cNvSpPr>
          <p:nvPr>
            <p:ph type="sldNum" sz="quarter" idx="5"/>
          </p:nvPr>
        </p:nvSpPr>
        <p:spPr/>
        <p:txBody>
          <a:bodyPr/>
          <a:lstStyle/>
          <a:p>
            <a:fld id="{39CEFECD-09E3-40DA-A418-CA04FDBB91E8}" type="slidenum">
              <a:rPr lang="en-US" smtClean="0"/>
              <a:pPr/>
              <a:t>43</a:t>
            </a:fld>
            <a:endParaRPr lang="en-US"/>
          </a:p>
        </p:txBody>
      </p:sp>
    </p:spTree>
    <p:extLst>
      <p:ext uri="{BB962C8B-B14F-4D97-AF65-F5344CB8AC3E}">
        <p14:creationId xmlns:p14="http://schemas.microsoft.com/office/powerpoint/2010/main" val="101352869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Another key difference is that the data are interpolated at points that are possibly unevenly-spaced, too.</a:t>
            </a:r>
          </a:p>
          <a:p>
            <a:endParaRPr lang="en-US" dirty="0"/>
          </a:p>
        </p:txBody>
      </p:sp>
      <p:sp>
        <p:nvSpPr>
          <p:cNvPr id="4" name="Slide Number Placeholder 3"/>
          <p:cNvSpPr>
            <a:spLocks noGrp="1"/>
          </p:cNvSpPr>
          <p:nvPr>
            <p:ph type="sldNum" sz="quarter" idx="5"/>
          </p:nvPr>
        </p:nvSpPr>
        <p:spPr/>
        <p:txBody>
          <a:bodyPr/>
          <a:lstStyle/>
          <a:p>
            <a:fld id="{39CEFECD-09E3-40DA-A418-CA04FDBB91E8}" type="slidenum">
              <a:rPr lang="en-US" smtClean="0"/>
              <a:pPr/>
              <a:t>44</a:t>
            </a:fld>
            <a:endParaRPr lang="en-US"/>
          </a:p>
        </p:txBody>
      </p:sp>
    </p:spTree>
    <p:extLst>
      <p:ext uri="{BB962C8B-B14F-4D97-AF65-F5344CB8AC3E}">
        <p14:creationId xmlns:p14="http://schemas.microsoft.com/office/powerpoint/2010/main" val="373157814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Gaussian Process Regression is a special case of Generalized Least Squares</a:t>
            </a:r>
          </a:p>
        </p:txBody>
      </p:sp>
      <p:sp>
        <p:nvSpPr>
          <p:cNvPr id="4" name="Slide Number Placeholder 3"/>
          <p:cNvSpPr>
            <a:spLocks noGrp="1"/>
          </p:cNvSpPr>
          <p:nvPr>
            <p:ph type="sldNum" sz="quarter" idx="5"/>
          </p:nvPr>
        </p:nvSpPr>
        <p:spPr/>
        <p:txBody>
          <a:bodyPr/>
          <a:lstStyle/>
          <a:p>
            <a:fld id="{39CEFECD-09E3-40DA-A418-CA04FDBB91E8}" type="slidenum">
              <a:rPr lang="en-US" smtClean="0"/>
              <a:pPr/>
              <a:t>45</a:t>
            </a:fld>
            <a:endParaRPr lang="en-US"/>
          </a:p>
        </p:txBody>
      </p:sp>
    </p:spTree>
    <p:extLst>
      <p:ext uri="{BB962C8B-B14F-4D97-AF65-F5344CB8AC3E}">
        <p14:creationId xmlns:p14="http://schemas.microsoft.com/office/powerpoint/2010/main" val="92979669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Estimate BOTH the target points and the control points</a:t>
            </a:r>
          </a:p>
        </p:txBody>
      </p:sp>
      <p:sp>
        <p:nvSpPr>
          <p:cNvPr id="4" name="Slide Number Placeholder 3"/>
          <p:cNvSpPr>
            <a:spLocks noGrp="1"/>
          </p:cNvSpPr>
          <p:nvPr>
            <p:ph type="sldNum" sz="quarter" idx="5"/>
          </p:nvPr>
        </p:nvSpPr>
        <p:spPr/>
        <p:txBody>
          <a:bodyPr/>
          <a:lstStyle/>
          <a:p>
            <a:fld id="{39CEFECD-09E3-40DA-A418-CA04FDBB91E8}" type="slidenum">
              <a:rPr lang="en-US" smtClean="0"/>
              <a:pPr/>
              <a:t>46</a:t>
            </a:fld>
            <a:endParaRPr lang="en-US"/>
          </a:p>
        </p:txBody>
      </p:sp>
    </p:spTree>
    <p:extLst>
      <p:ext uri="{BB962C8B-B14F-4D97-AF65-F5344CB8AC3E}">
        <p14:creationId xmlns:p14="http://schemas.microsoft.com/office/powerpoint/2010/main" val="165798700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in the gap-filling procedure, the data kernel is either 1 (to match up a control model parameter with a datum) or a zero (for target model parameters that have to corresponding data).</a:t>
            </a:r>
          </a:p>
        </p:txBody>
      </p:sp>
      <p:sp>
        <p:nvSpPr>
          <p:cNvPr id="4" name="Slide Number Placeholder 3"/>
          <p:cNvSpPr>
            <a:spLocks noGrp="1"/>
          </p:cNvSpPr>
          <p:nvPr>
            <p:ph type="sldNum" sz="quarter" idx="5"/>
          </p:nvPr>
        </p:nvSpPr>
        <p:spPr/>
        <p:txBody>
          <a:bodyPr/>
          <a:lstStyle/>
          <a:p>
            <a:fld id="{39CEFECD-09E3-40DA-A418-CA04FDBB91E8}" type="slidenum">
              <a:rPr lang="en-US" smtClean="0"/>
              <a:pPr/>
              <a:t>47</a:t>
            </a:fld>
            <a:endParaRPr lang="en-US"/>
          </a:p>
        </p:txBody>
      </p:sp>
    </p:spTree>
    <p:extLst>
      <p:ext uri="{BB962C8B-B14F-4D97-AF65-F5344CB8AC3E}">
        <p14:creationId xmlns:p14="http://schemas.microsoft.com/office/powerpoint/2010/main" val="138250272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matrix H is the identity matrix, since the prior information is on the values of the model parameters, themselves.</a:t>
            </a:r>
          </a:p>
        </p:txBody>
      </p:sp>
      <p:sp>
        <p:nvSpPr>
          <p:cNvPr id="4" name="Slide Number Placeholder 3"/>
          <p:cNvSpPr>
            <a:spLocks noGrp="1"/>
          </p:cNvSpPr>
          <p:nvPr>
            <p:ph type="sldNum" sz="quarter" idx="5"/>
          </p:nvPr>
        </p:nvSpPr>
        <p:spPr/>
        <p:txBody>
          <a:bodyPr/>
          <a:lstStyle/>
          <a:p>
            <a:fld id="{39CEFECD-09E3-40DA-A418-CA04FDBB91E8}" type="slidenum">
              <a:rPr lang="en-US" smtClean="0"/>
              <a:pPr/>
              <a:t>48</a:t>
            </a:fld>
            <a:endParaRPr lang="en-US"/>
          </a:p>
        </p:txBody>
      </p:sp>
    </p:spTree>
    <p:extLst>
      <p:ext uri="{BB962C8B-B14F-4D97-AF65-F5344CB8AC3E}">
        <p14:creationId xmlns:p14="http://schemas.microsoft.com/office/powerpoint/2010/main" val="133918311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prior model parameters are subdivided into two groups, target and control.</a:t>
            </a:r>
          </a:p>
        </p:txBody>
      </p:sp>
      <p:sp>
        <p:nvSpPr>
          <p:cNvPr id="4" name="Slide Number Placeholder 3"/>
          <p:cNvSpPr>
            <a:spLocks noGrp="1"/>
          </p:cNvSpPr>
          <p:nvPr>
            <p:ph type="sldNum" sz="quarter" idx="5"/>
          </p:nvPr>
        </p:nvSpPr>
        <p:spPr/>
        <p:txBody>
          <a:bodyPr/>
          <a:lstStyle/>
          <a:p>
            <a:fld id="{39CEFECD-09E3-40DA-A418-CA04FDBB91E8}" type="slidenum">
              <a:rPr lang="en-US" smtClean="0"/>
              <a:pPr/>
              <a:t>49</a:t>
            </a:fld>
            <a:endParaRPr lang="en-US"/>
          </a:p>
        </p:txBody>
      </p:sp>
    </p:spTree>
    <p:extLst>
      <p:ext uri="{BB962C8B-B14F-4D97-AF65-F5344CB8AC3E}">
        <p14:creationId xmlns:p14="http://schemas.microsoft.com/office/powerpoint/2010/main" val="320554823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data are assumed to be uncorrelated and with uniform variance.  (This requirement is easy to relax, but makes the form of the solution substantially more complicated).</a:t>
            </a:r>
          </a:p>
        </p:txBody>
      </p:sp>
      <p:sp>
        <p:nvSpPr>
          <p:cNvPr id="4" name="Slide Number Placeholder 3"/>
          <p:cNvSpPr>
            <a:spLocks noGrp="1"/>
          </p:cNvSpPr>
          <p:nvPr>
            <p:ph type="sldNum" sz="quarter" idx="5"/>
          </p:nvPr>
        </p:nvSpPr>
        <p:spPr/>
        <p:txBody>
          <a:bodyPr/>
          <a:lstStyle/>
          <a:p>
            <a:fld id="{39CEFECD-09E3-40DA-A418-CA04FDBB91E8}" type="slidenum">
              <a:rPr lang="en-US" smtClean="0"/>
              <a:pPr/>
              <a:t>50</a:t>
            </a:fld>
            <a:endParaRPr lang="en-US"/>
          </a:p>
        </p:txBody>
      </p:sp>
    </p:spTree>
    <p:extLst>
      <p:ext uri="{BB962C8B-B14F-4D97-AF65-F5344CB8AC3E}">
        <p14:creationId xmlns:p14="http://schemas.microsoft.com/office/powerpoint/2010/main" val="35172273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latin typeface="Times New Roman" pitchFamily="18" charset="0"/>
                <a:cs typeface="Times New Roman" pitchFamily="18" charset="0"/>
              </a:rPr>
              <a:t>From</a:t>
            </a:r>
            <a:r>
              <a:rPr lang="en-US" baseline="0" dirty="0">
                <a:latin typeface="Times New Roman" pitchFamily="18" charset="0"/>
                <a:cs typeface="Times New Roman" pitchFamily="18" charset="0"/>
              </a:rPr>
              <a:t> this point of view, interpolation is about making the sampling of the data convenient.</a:t>
            </a:r>
          </a:p>
          <a:p>
            <a:r>
              <a:rPr lang="en-US" baseline="0" dirty="0">
                <a:latin typeface="Times New Roman" pitchFamily="18" charset="0"/>
                <a:cs typeface="Times New Roman" pitchFamily="18" charset="0"/>
              </a:rPr>
              <a:t>A purist might point out that these sort of issues should have been thought through before</a:t>
            </a:r>
          </a:p>
          <a:p>
            <a:r>
              <a:rPr lang="en-US" baseline="0" dirty="0">
                <a:latin typeface="Times New Roman" pitchFamily="18" charset="0"/>
                <a:cs typeface="Times New Roman" pitchFamily="18" charset="0"/>
              </a:rPr>
              <a:t>the data were collected.</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FD466815-0D95-47C5-9249-8299F627C374}" type="slidenum">
              <a:rPr lang="en-US" smtClean="0"/>
              <a:pPr/>
              <a:t>6</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prior covariance of the model parameters is the key quantity, because it controls the characteristics of the solution (such as smoothness).</a:t>
            </a:r>
          </a:p>
        </p:txBody>
      </p:sp>
      <p:sp>
        <p:nvSpPr>
          <p:cNvPr id="4" name="Slide Number Placeholder 3"/>
          <p:cNvSpPr>
            <a:spLocks noGrp="1"/>
          </p:cNvSpPr>
          <p:nvPr>
            <p:ph type="sldNum" sz="quarter" idx="5"/>
          </p:nvPr>
        </p:nvSpPr>
        <p:spPr/>
        <p:txBody>
          <a:bodyPr/>
          <a:lstStyle/>
          <a:p>
            <a:fld id="{39CEFECD-09E3-40DA-A418-CA04FDBB91E8}" type="slidenum">
              <a:rPr lang="en-US" smtClean="0"/>
              <a:pPr/>
              <a:t>51</a:t>
            </a:fld>
            <a:endParaRPr lang="en-US"/>
          </a:p>
        </p:txBody>
      </p:sp>
    </p:spTree>
    <p:extLst>
      <p:ext uri="{BB962C8B-B14F-4D97-AF65-F5344CB8AC3E}">
        <p14:creationId xmlns:p14="http://schemas.microsoft.com/office/powerpoint/2010/main" val="419752822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prior covariance matrix is subdivided into parts that involve target and control model parameters.  For instance, [</a:t>
            </a:r>
            <a:r>
              <a:rPr lang="en-US" dirty="0" err="1"/>
              <a:t>Ctt</a:t>
            </a:r>
            <a:r>
              <a:rPr lang="en-US" dirty="0"/>
              <a:t>]_</a:t>
            </a:r>
            <a:r>
              <a:rPr lang="en-US" dirty="0" err="1"/>
              <a:t>ij</a:t>
            </a:r>
            <a:r>
              <a:rPr lang="en-US" dirty="0"/>
              <a:t> is the covariance of target model parameter </a:t>
            </a:r>
            <a:r>
              <a:rPr lang="en-US" dirty="0" err="1"/>
              <a:t>i</a:t>
            </a:r>
            <a:r>
              <a:rPr lang="en-US" dirty="0"/>
              <a:t> and target model parameter j.</a:t>
            </a:r>
          </a:p>
        </p:txBody>
      </p:sp>
      <p:sp>
        <p:nvSpPr>
          <p:cNvPr id="4" name="Slide Number Placeholder 3"/>
          <p:cNvSpPr>
            <a:spLocks noGrp="1"/>
          </p:cNvSpPr>
          <p:nvPr>
            <p:ph type="sldNum" sz="quarter" idx="5"/>
          </p:nvPr>
        </p:nvSpPr>
        <p:spPr/>
        <p:txBody>
          <a:bodyPr/>
          <a:lstStyle/>
          <a:p>
            <a:fld id="{39CEFECD-09E3-40DA-A418-CA04FDBB91E8}" type="slidenum">
              <a:rPr lang="en-US" smtClean="0"/>
              <a:pPr/>
              <a:t>52</a:t>
            </a:fld>
            <a:endParaRPr lang="en-US"/>
          </a:p>
        </p:txBody>
      </p:sp>
    </p:spTree>
    <p:extLst>
      <p:ext uri="{BB962C8B-B14F-4D97-AF65-F5344CB8AC3E}">
        <p14:creationId xmlns:p14="http://schemas.microsoft.com/office/powerpoint/2010/main" val="312789784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derivation is lengthy and is omitted both here and in the text.  It’s in the Menke and Creel (Surveys in Geophysics, 2021).</a:t>
            </a:r>
          </a:p>
        </p:txBody>
      </p:sp>
      <p:sp>
        <p:nvSpPr>
          <p:cNvPr id="4" name="Slide Number Placeholder 3"/>
          <p:cNvSpPr>
            <a:spLocks noGrp="1"/>
          </p:cNvSpPr>
          <p:nvPr>
            <p:ph type="sldNum" sz="quarter" idx="5"/>
          </p:nvPr>
        </p:nvSpPr>
        <p:spPr/>
        <p:txBody>
          <a:bodyPr/>
          <a:lstStyle/>
          <a:p>
            <a:fld id="{39CEFECD-09E3-40DA-A418-CA04FDBB91E8}" type="slidenum">
              <a:rPr lang="en-US" smtClean="0"/>
              <a:pPr/>
              <a:t>53</a:t>
            </a:fld>
            <a:endParaRPr lang="en-US"/>
          </a:p>
        </p:txBody>
      </p:sp>
    </p:spTree>
    <p:extLst>
      <p:ext uri="{BB962C8B-B14F-4D97-AF65-F5344CB8AC3E}">
        <p14:creationId xmlns:p14="http://schemas.microsoft.com/office/powerpoint/2010/main" val="198364056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an equation of the form m = C inv(A) d is being solved in two steps.</a:t>
            </a:r>
          </a:p>
          <a:p>
            <a:r>
              <a:rPr lang="en-US" dirty="0"/>
              <a:t>First write lambda = inv(A) d, and then solve the linear equation A lambda = d for lambda.</a:t>
            </a:r>
          </a:p>
          <a:p>
            <a:r>
              <a:rPr lang="en-US" dirty="0"/>
              <a:t>Then compute m = C lambda.</a:t>
            </a:r>
          </a:p>
          <a:p>
            <a:r>
              <a:rPr lang="en-US" dirty="0"/>
              <a:t>The formula for covariance is just standard error propagation. </a:t>
            </a:r>
          </a:p>
          <a:p>
            <a:r>
              <a:rPr lang="en-US" dirty="0"/>
              <a:t>That is, if m = [C inv(A)] d then Cm =sigmad2 [C inv(A)] [C inv(A)]T.</a:t>
            </a:r>
          </a:p>
          <a:p>
            <a:r>
              <a:rPr lang="en-US" dirty="0"/>
              <a:t>In MATLAB, B=C inv(A) is written B=C/A.</a:t>
            </a:r>
          </a:p>
          <a:p>
            <a:r>
              <a:rPr lang="en-US" dirty="0"/>
              <a:t>There is no equivalent expression in Python,</a:t>
            </a:r>
          </a:p>
          <a:p>
            <a:r>
              <a:rPr lang="en-US" dirty="0"/>
              <a:t>but the equation B A = C can be transformed to AT BT = CT</a:t>
            </a:r>
          </a:p>
          <a:p>
            <a:r>
              <a:rPr lang="en-US" dirty="0"/>
              <a:t>and that can be solved for BT using </a:t>
            </a:r>
            <a:r>
              <a:rPr lang="en-US" dirty="0" err="1"/>
              <a:t>la.solve</a:t>
            </a:r>
            <a:r>
              <a:rPr lang="en-US" dirty="0"/>
              <a:t>()</a:t>
            </a:r>
          </a:p>
          <a:p>
            <a:endParaRPr lang="en-US" dirty="0"/>
          </a:p>
        </p:txBody>
      </p:sp>
      <p:sp>
        <p:nvSpPr>
          <p:cNvPr id="4" name="Slide Number Placeholder 3"/>
          <p:cNvSpPr>
            <a:spLocks noGrp="1"/>
          </p:cNvSpPr>
          <p:nvPr>
            <p:ph type="sldNum" sz="quarter" idx="5"/>
          </p:nvPr>
        </p:nvSpPr>
        <p:spPr/>
        <p:txBody>
          <a:bodyPr/>
          <a:lstStyle/>
          <a:p>
            <a:fld id="{39CEFECD-09E3-40DA-A418-CA04FDBB91E8}" type="slidenum">
              <a:rPr lang="en-US" smtClean="0"/>
              <a:pPr/>
              <a:t>54</a:t>
            </a:fld>
            <a:endParaRPr lang="en-US"/>
          </a:p>
        </p:txBody>
      </p:sp>
    </p:spTree>
    <p:extLst>
      <p:ext uri="{BB962C8B-B14F-4D97-AF65-F5344CB8AC3E}">
        <p14:creationId xmlns:p14="http://schemas.microsoft.com/office/powerpoint/2010/main" val="379898342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hypothetical prior Cm is shown in colors.  The matric is Toeplitz for a stationary process,  since </a:t>
            </a:r>
            <a:r>
              <a:rPr lang="en-US" dirty="0" err="1"/>
              <a:t>Cij</a:t>
            </a:r>
            <a:r>
              <a:rPr lang="en-US" dirty="0"/>
              <a:t> depends only on |</a:t>
            </a:r>
            <a:r>
              <a:rPr lang="en-US" dirty="0" err="1"/>
              <a:t>i</a:t>
            </a:r>
            <a:r>
              <a:rPr lang="en-US" dirty="0"/>
              <a:t>-j|</a:t>
            </a:r>
          </a:p>
        </p:txBody>
      </p:sp>
      <p:sp>
        <p:nvSpPr>
          <p:cNvPr id="4" name="Slide Number Placeholder 3"/>
          <p:cNvSpPr>
            <a:spLocks noGrp="1"/>
          </p:cNvSpPr>
          <p:nvPr>
            <p:ph type="sldNum" sz="quarter" idx="5"/>
          </p:nvPr>
        </p:nvSpPr>
        <p:spPr/>
        <p:txBody>
          <a:bodyPr/>
          <a:lstStyle/>
          <a:p>
            <a:fld id="{39CEFECD-09E3-40DA-A418-CA04FDBB91E8}" type="slidenum">
              <a:rPr lang="en-US" smtClean="0"/>
              <a:pPr/>
              <a:t>55</a:t>
            </a:fld>
            <a:endParaRPr lang="en-US"/>
          </a:p>
        </p:txBody>
      </p:sp>
    </p:spTree>
    <p:extLst>
      <p:ext uri="{BB962C8B-B14F-4D97-AF65-F5344CB8AC3E}">
        <p14:creationId xmlns:p14="http://schemas.microsoft.com/office/powerpoint/2010/main" val="2995852374"/>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overall power in the signal is given by gamma^2.</a:t>
            </a:r>
          </a:p>
          <a:p>
            <a:r>
              <a:rPr lang="en-US" dirty="0"/>
              <a:t>The parameter s is a scale parameter;  the bigger the parameter, the narrower the central peak.</a:t>
            </a:r>
          </a:p>
          <a:p>
            <a:r>
              <a:rPr lang="en-US" dirty="0"/>
              <a:t>In the case of an oscillatory covariance, the parameter w0 is the angular frequency of oscillation;</a:t>
            </a:r>
          </a:p>
          <a:p>
            <a:r>
              <a:rPr lang="en-US" dirty="0"/>
              <a:t>for example, for annual correlation 2 pi / w0 = 1 year.</a:t>
            </a:r>
          </a:p>
          <a:p>
            <a:endParaRPr lang="en-US" dirty="0"/>
          </a:p>
        </p:txBody>
      </p:sp>
      <p:sp>
        <p:nvSpPr>
          <p:cNvPr id="4" name="Slide Number Placeholder 3"/>
          <p:cNvSpPr>
            <a:spLocks noGrp="1"/>
          </p:cNvSpPr>
          <p:nvPr>
            <p:ph type="sldNum" sz="quarter" idx="5"/>
          </p:nvPr>
        </p:nvSpPr>
        <p:spPr/>
        <p:txBody>
          <a:bodyPr/>
          <a:lstStyle/>
          <a:p>
            <a:fld id="{39CEFECD-09E3-40DA-A418-CA04FDBB91E8}" type="slidenum">
              <a:rPr lang="en-US" smtClean="0"/>
              <a:pPr/>
              <a:t>56</a:t>
            </a:fld>
            <a:endParaRPr lang="en-US"/>
          </a:p>
        </p:txBody>
      </p:sp>
    </p:spTree>
    <p:extLst>
      <p:ext uri="{BB962C8B-B14F-4D97-AF65-F5344CB8AC3E}">
        <p14:creationId xmlns:p14="http://schemas.microsoft.com/office/powerpoint/2010/main" val="50300243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Because the exponential correlation function has a central cusp, the time series is “rough”.</a:t>
            </a:r>
          </a:p>
          <a:p>
            <a:r>
              <a:rPr lang="en-US" dirty="0"/>
              <a:t>The Gaussian (Normal) correlation has a flat-topped central peak, corresponding to a much smoother time series.</a:t>
            </a:r>
          </a:p>
        </p:txBody>
      </p:sp>
      <p:sp>
        <p:nvSpPr>
          <p:cNvPr id="4" name="Slide Number Placeholder 3"/>
          <p:cNvSpPr>
            <a:spLocks noGrp="1"/>
          </p:cNvSpPr>
          <p:nvPr>
            <p:ph type="sldNum" sz="quarter" idx="5"/>
          </p:nvPr>
        </p:nvSpPr>
        <p:spPr/>
        <p:txBody>
          <a:bodyPr/>
          <a:lstStyle/>
          <a:p>
            <a:fld id="{39CEFECD-09E3-40DA-A418-CA04FDBB91E8}" type="slidenum">
              <a:rPr lang="en-US" smtClean="0"/>
              <a:pPr/>
              <a:t>57</a:t>
            </a:fld>
            <a:endParaRPr lang="en-US"/>
          </a:p>
        </p:txBody>
      </p:sp>
    </p:spTree>
    <p:extLst>
      <p:ext uri="{BB962C8B-B14F-4D97-AF65-F5344CB8AC3E}">
        <p14:creationId xmlns:p14="http://schemas.microsoft.com/office/powerpoint/2010/main" val="1743893714"/>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Example of Gaussian Process Estimation.  Top: the data; middle prior information of an </a:t>
            </a:r>
            <a:r>
              <a:rPr lang="en-US" sz="1200" dirty="0">
                <a:latin typeface="Times New Roman" panose="02020603050405020304" pitchFamily="18" charset="0"/>
                <a:cs typeface="Times New Roman" panose="02020603050405020304" pitchFamily="18" charset="0"/>
              </a:rPr>
              <a:t>oscillatory covariance, bottom, the estimated model (the interpolation) and its 95% confidence interval.  The interpolation does not exactly go through the data, and does not exactly have the prior covariance, but rather is a “best compromise” between the two.</a:t>
            </a:r>
          </a:p>
          <a:p>
            <a:endParaRPr lang="en-US" dirty="0"/>
          </a:p>
        </p:txBody>
      </p:sp>
      <p:sp>
        <p:nvSpPr>
          <p:cNvPr id="4" name="Slide Number Placeholder 3"/>
          <p:cNvSpPr>
            <a:spLocks noGrp="1"/>
          </p:cNvSpPr>
          <p:nvPr>
            <p:ph type="sldNum" sz="quarter" idx="5"/>
          </p:nvPr>
        </p:nvSpPr>
        <p:spPr/>
        <p:txBody>
          <a:bodyPr/>
          <a:lstStyle/>
          <a:p>
            <a:fld id="{39CEFECD-09E3-40DA-A418-CA04FDBB91E8}" type="slidenum">
              <a:rPr lang="en-US" smtClean="0"/>
              <a:pPr/>
              <a:t>58</a:t>
            </a:fld>
            <a:endParaRPr lang="en-US"/>
          </a:p>
        </p:txBody>
      </p:sp>
    </p:spTree>
    <p:extLst>
      <p:ext uri="{BB962C8B-B14F-4D97-AF65-F5344CB8AC3E}">
        <p14:creationId xmlns:p14="http://schemas.microsoft.com/office/powerpoint/2010/main" val="3917690866"/>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Kriging was invented independently long before Gaussian Process Regression, and so has a separate name</a:t>
            </a:r>
          </a:p>
        </p:txBody>
      </p:sp>
      <p:sp>
        <p:nvSpPr>
          <p:cNvPr id="4" name="Slide Number Placeholder 3"/>
          <p:cNvSpPr>
            <a:spLocks noGrp="1"/>
          </p:cNvSpPr>
          <p:nvPr>
            <p:ph type="sldNum" sz="quarter" idx="5"/>
          </p:nvPr>
        </p:nvSpPr>
        <p:spPr/>
        <p:txBody>
          <a:bodyPr/>
          <a:lstStyle/>
          <a:p>
            <a:fld id="{39CEFECD-09E3-40DA-A418-CA04FDBB91E8}" type="slidenum">
              <a:rPr lang="en-US" smtClean="0"/>
              <a:pPr/>
              <a:t>59</a:t>
            </a:fld>
            <a:endParaRPr lang="en-US"/>
          </a:p>
        </p:txBody>
      </p:sp>
    </p:spTree>
    <p:extLst>
      <p:ext uri="{BB962C8B-B14F-4D97-AF65-F5344CB8AC3E}">
        <p14:creationId xmlns:p14="http://schemas.microsoft.com/office/powerpoint/2010/main" val="1981523370"/>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Kriging is true interpolation, because the data are exactly fit.</a:t>
            </a:r>
          </a:p>
        </p:txBody>
      </p:sp>
      <p:sp>
        <p:nvSpPr>
          <p:cNvPr id="4" name="Slide Number Placeholder 3"/>
          <p:cNvSpPr>
            <a:spLocks noGrp="1"/>
          </p:cNvSpPr>
          <p:nvPr>
            <p:ph type="sldNum" sz="quarter" idx="5"/>
          </p:nvPr>
        </p:nvSpPr>
        <p:spPr/>
        <p:txBody>
          <a:bodyPr/>
          <a:lstStyle/>
          <a:p>
            <a:fld id="{39CEFECD-09E3-40DA-A418-CA04FDBB91E8}" type="slidenum">
              <a:rPr lang="en-US" smtClean="0"/>
              <a:pPr/>
              <a:t>60</a:t>
            </a:fld>
            <a:endParaRPr lang="en-US"/>
          </a:p>
        </p:txBody>
      </p:sp>
    </p:spTree>
    <p:extLst>
      <p:ext uri="{BB962C8B-B14F-4D97-AF65-F5344CB8AC3E}">
        <p14:creationId xmlns:p14="http://schemas.microsoft.com/office/powerpoint/2010/main" val="19275700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latin typeface="Times New Roman" pitchFamily="18" charset="0"/>
                <a:cs typeface="Times New Roman" pitchFamily="18" charset="0"/>
              </a:rPr>
              <a:t>You can only</a:t>
            </a:r>
            <a:r>
              <a:rPr lang="en-US" baseline="0" dirty="0">
                <a:latin typeface="Times New Roman" pitchFamily="18" charset="0"/>
                <a:cs typeface="Times New Roman" pitchFamily="18" charset="0"/>
              </a:rPr>
              <a:t> estimate the data at a time at which you didn’t measure it by</a:t>
            </a:r>
          </a:p>
          <a:p>
            <a:r>
              <a:rPr lang="en-US" baseline="0" dirty="0">
                <a:latin typeface="Times New Roman" pitchFamily="18" charset="0"/>
                <a:cs typeface="Times New Roman" pitchFamily="18" charset="0"/>
              </a:rPr>
              <a:t>using some kind of prior information about its general behavior – smoothness,</a:t>
            </a:r>
          </a:p>
          <a:p>
            <a:r>
              <a:rPr lang="en-US" baseline="0" dirty="0">
                <a:latin typeface="Times New Roman" pitchFamily="18" charset="0"/>
                <a:cs typeface="Times New Roman" pitchFamily="18" charset="0"/>
              </a:rPr>
              <a:t>for example.</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FD466815-0D95-47C5-9249-8299F627C374}" type="slidenum">
              <a:rPr lang="en-US" smtClean="0"/>
              <a:pPr/>
              <a:t>7</a:t>
            </a:fld>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Interpolation</a:t>
            </a:r>
            <a:r>
              <a:rPr lang="en-US" baseline="0" dirty="0"/>
              <a:t> is two (or more) dimensions is conceptually the same as in 1D.  But there is a significant complication …</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62</a:t>
            </a:fld>
            <a:endParaRPr 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In</a:t>
            </a:r>
            <a:r>
              <a:rPr lang="en-US" baseline="0" dirty="0"/>
              <a:t> 1D, it’s easy to identify the data points that bracket a given point.</a:t>
            </a:r>
          </a:p>
          <a:p>
            <a:r>
              <a:rPr lang="en-US" baseline="0" dirty="0"/>
              <a:t>It’s not so easy in 2D …</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63</a:t>
            </a:fld>
            <a:endParaRPr 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Triangles are only one</a:t>
            </a:r>
            <a:r>
              <a:rPr lang="en-US" baseline="0" dirty="0"/>
              <a:t> possible way – the simplest -  of dividing the (</a:t>
            </a:r>
            <a:r>
              <a:rPr lang="en-US" baseline="0" dirty="0" err="1"/>
              <a:t>x,y</a:t>
            </a:r>
            <a:r>
              <a:rPr lang="en-US" baseline="0" dirty="0"/>
              <a:t>) plane up into tiles.</a:t>
            </a:r>
          </a:p>
          <a:p>
            <a:r>
              <a:rPr lang="en-US" baseline="0" dirty="0"/>
              <a:t>Once its done, then the vertices of the enclosing triangle brackets the point.</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64</a:t>
            </a:fld>
            <a:endParaRPr 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a:t>MatLab’s</a:t>
            </a:r>
            <a:r>
              <a:rPr lang="en-US" dirty="0"/>
              <a:t> interpolation functions</a:t>
            </a:r>
            <a:r>
              <a:rPr lang="en-US" baseline="0" dirty="0"/>
              <a:t> use Delaunay triangulations, but mostly ‘behind the scenes”.</a:t>
            </a:r>
            <a:endParaRPr lang="en-US" dirty="0"/>
          </a:p>
          <a:p>
            <a:r>
              <a:rPr lang="en-US" baseline="0" dirty="0"/>
              <a:t>So its sufficient for students to simply know that they exist.</a:t>
            </a:r>
          </a:p>
          <a:p>
            <a:r>
              <a:rPr lang="en-US" baseline="0" dirty="0"/>
              <a:t>Students should be aware that they have lots of uses besides interpolation, and are not</a:t>
            </a:r>
          </a:p>
          <a:p>
            <a:r>
              <a:rPr lang="en-US" baseline="0" dirty="0"/>
              <a:t>particularly difficult to manipulate using </a:t>
            </a:r>
            <a:r>
              <a:rPr lang="en-US" baseline="0" dirty="0" err="1"/>
              <a:t>MatLab</a:t>
            </a:r>
            <a:r>
              <a:rPr lang="en-US" baseline="0" dirty="0"/>
              <a:t>.  Some of the functions are introduced</a:t>
            </a:r>
          </a:p>
          <a:p>
            <a:r>
              <a:rPr lang="en-US" baseline="0" dirty="0"/>
              <a:t>briefly in the text.</a:t>
            </a:r>
          </a:p>
        </p:txBody>
      </p:sp>
      <p:sp>
        <p:nvSpPr>
          <p:cNvPr id="4" name="Slide Number Placeholder 3"/>
          <p:cNvSpPr>
            <a:spLocks noGrp="1"/>
          </p:cNvSpPr>
          <p:nvPr>
            <p:ph type="sldNum" sz="quarter" idx="10"/>
          </p:nvPr>
        </p:nvSpPr>
        <p:spPr/>
        <p:txBody>
          <a:bodyPr/>
          <a:lstStyle/>
          <a:p>
            <a:fld id="{39CEFECD-09E3-40DA-A418-CA04FDBB91E8}" type="slidenum">
              <a:rPr lang="en-US" smtClean="0"/>
              <a:pPr/>
              <a:t>65</a:t>
            </a:fld>
            <a:endParaRPr lang="en-US"/>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Left. Data points, positioned</a:t>
            </a:r>
            <a:r>
              <a:rPr lang="en-US" baseline="0" dirty="0"/>
              <a:t> according to their (</a:t>
            </a:r>
            <a:r>
              <a:rPr lang="en-US" baseline="0" dirty="0" err="1"/>
              <a:t>x</a:t>
            </a:r>
            <a:r>
              <a:rPr lang="en-US" baseline="-25000" dirty="0" err="1"/>
              <a:t>i</a:t>
            </a:r>
            <a:r>
              <a:rPr lang="en-US" baseline="0" dirty="0" err="1"/>
              <a:t>,y</a:t>
            </a:r>
            <a:r>
              <a:rPr lang="en-US" baseline="-25000" dirty="0" err="1"/>
              <a:t>i</a:t>
            </a:r>
            <a:r>
              <a:rPr lang="en-US" baseline="0" dirty="0"/>
              <a:t>) values and with</a:t>
            </a:r>
          </a:p>
          <a:p>
            <a:r>
              <a:rPr lang="en-US" dirty="0"/>
              <a:t>grey level indicating the value of </a:t>
            </a:r>
            <a:r>
              <a:rPr lang="en-US" dirty="0" err="1"/>
              <a:t>d</a:t>
            </a:r>
            <a:r>
              <a:rPr lang="en-US" baseline="-25000" dirty="0" err="1"/>
              <a:t>i</a:t>
            </a:r>
            <a:r>
              <a:rPr lang="en-US" dirty="0"/>
              <a:t>.</a:t>
            </a:r>
          </a:p>
          <a:p>
            <a:r>
              <a:rPr lang="en-US" dirty="0"/>
              <a:t>(Right) </a:t>
            </a:r>
            <a:r>
              <a:rPr lang="en-US" sz="1200" dirty="0">
                <a:latin typeface="Times New Roman" pitchFamily="18" charset="0"/>
                <a:cs typeface="Times New Roman" pitchFamily="18" charset="0"/>
              </a:rPr>
              <a:t>Delaunay triangulation</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66</a:t>
            </a:fld>
            <a:endParaRPr lang="en-US"/>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Both MATLAB and Python provide software to compute </a:t>
            </a:r>
            <a:r>
              <a:rPr lang="en-US" dirty="0">
                <a:latin typeface="Times New Roman" pitchFamily="18" charset="0"/>
                <a:cs typeface="Times New Roman" pitchFamily="18" charset="0"/>
              </a:rPr>
              <a:t>Delaunay triangulation and to manipulate the resulting triangles. See the text for details.</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67</a:t>
            </a:fld>
            <a:endParaRPr 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a:latin typeface="Times New Roman" pitchFamily="18" charset="0"/>
                <a:ea typeface="Cambria Math" pitchFamily="18" charset="0"/>
                <a:cs typeface="Times New Roman" pitchFamily="18" charset="0"/>
              </a:rPr>
              <a:t>Results of </a:t>
            </a:r>
            <a:r>
              <a:rPr lang="en-US" sz="1200" baseline="0" dirty="0">
                <a:latin typeface="Times New Roman" pitchFamily="18" charset="0"/>
                <a:ea typeface="Cambria Math" pitchFamily="18" charset="0"/>
                <a:cs typeface="Times New Roman" pitchFamily="18" charset="0"/>
              </a:rPr>
              <a:t>2D interpolation function.</a:t>
            </a:r>
          </a:p>
          <a:p>
            <a:r>
              <a:rPr lang="en-US" sz="1200" dirty="0">
                <a:latin typeface="Times New Roman" pitchFamily="18" charset="0"/>
                <a:ea typeface="Cambria Math" pitchFamily="18" charset="0"/>
                <a:cs typeface="Times New Roman" pitchFamily="18" charset="0"/>
              </a:rPr>
              <a:t>A) Linear interpolation of the data in the previous slide. B) Cubic spline interpolation of the same data. </a:t>
            </a:r>
            <a:endParaRPr lang="en-US" dirty="0">
              <a:latin typeface="Times New Roman" pitchFamily="18" charset="0"/>
              <a:ea typeface="Cambria Math"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39CEFECD-09E3-40DA-A418-CA04FDBB91E8}" type="slidenum">
              <a:rPr lang="en-US" smtClean="0"/>
              <a:pPr/>
              <a:t>68</a:t>
            </a:fld>
            <a:endParaRPr lang="en-US"/>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Other than the keywords “linear’ and ‘cubic’, the method is the same Note:  </a:t>
            </a:r>
            <a:r>
              <a:rPr lang="en-US" dirty="0" err="1"/>
              <a:t>griddata</a:t>
            </a:r>
            <a:r>
              <a:rPr lang="en-US" dirty="0"/>
              <a:t>()</a:t>
            </a:r>
            <a:r>
              <a:rPr lang="en-US" baseline="0" dirty="0"/>
              <a:t> is apparently being depreciated.  You may wish to teach students how to use </a:t>
            </a:r>
            <a:r>
              <a:rPr lang="en-US" baseline="0" dirty="0" err="1"/>
              <a:t>triscatteredinterp</a:t>
            </a:r>
            <a:r>
              <a:rPr lang="en-US" baseline="0" dirty="0"/>
              <a:t>() instead, even though it is somewhat more complicated to use.</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69</a:t>
            </a:fld>
            <a:endParaRPr lang="en-US"/>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Other than the keywords “linear’ and ‘cubic’, the method is the same.</a:t>
            </a:r>
          </a:p>
        </p:txBody>
      </p:sp>
      <p:sp>
        <p:nvSpPr>
          <p:cNvPr id="4" name="Slide Number Placeholder 3"/>
          <p:cNvSpPr>
            <a:spLocks noGrp="1"/>
          </p:cNvSpPr>
          <p:nvPr>
            <p:ph type="sldNum" sz="quarter" idx="10"/>
          </p:nvPr>
        </p:nvSpPr>
        <p:spPr/>
        <p:txBody>
          <a:bodyPr/>
          <a:lstStyle/>
          <a:p>
            <a:fld id="{39CEFECD-09E3-40DA-A418-CA04FDBB91E8}" type="slidenum">
              <a:rPr lang="en-US" smtClean="0"/>
              <a:pPr/>
              <a:t>70</a:t>
            </a:fld>
            <a:endParaRPr lang="en-US"/>
          </a:p>
        </p:txBody>
      </p:sp>
    </p:spTree>
    <p:extLst>
      <p:ext uri="{BB962C8B-B14F-4D97-AF65-F5344CB8AC3E}">
        <p14:creationId xmlns:p14="http://schemas.microsoft.com/office/powerpoint/2010/main" val="39719660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a:t>
            </a:r>
            <a:r>
              <a:rPr lang="en-US" baseline="0" dirty="0"/>
              <a:t> top plot is a time series with a few missing points.</a:t>
            </a:r>
          </a:p>
          <a:p>
            <a:r>
              <a:rPr lang="en-US" baseline="0" dirty="0"/>
              <a:t>In the bottom plot, the points have been filled in using the</a:t>
            </a:r>
          </a:p>
          <a:p>
            <a:r>
              <a:rPr lang="en-US" baseline="0" dirty="0"/>
              <a:t>Generalized Least Square methodology of Lecture 8.</a:t>
            </a:r>
          </a:p>
        </p:txBody>
      </p:sp>
      <p:sp>
        <p:nvSpPr>
          <p:cNvPr id="4" name="Slide Number Placeholder 3"/>
          <p:cNvSpPr>
            <a:spLocks noGrp="1"/>
          </p:cNvSpPr>
          <p:nvPr>
            <p:ph type="sldNum" sz="quarter" idx="10"/>
          </p:nvPr>
        </p:nvSpPr>
        <p:spPr/>
        <p:txBody>
          <a:bodyPr/>
          <a:lstStyle/>
          <a:p>
            <a:fld id="{39CEFECD-09E3-40DA-A418-CA04FDBB91E8}"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Generalized least squares minimized a combination of the prediction</a:t>
            </a:r>
            <a:r>
              <a:rPr lang="en-US" baseline="0" dirty="0"/>
              <a:t> error</a:t>
            </a:r>
          </a:p>
          <a:p>
            <a:r>
              <a:rPr lang="en-US" baseline="0" dirty="0"/>
              <a:t>(top) and error in prior information (bottom).  Both were satisfied only</a:t>
            </a:r>
          </a:p>
          <a:p>
            <a:r>
              <a:rPr lang="en-US" baseline="0" dirty="0"/>
              <a:t>approximately.</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If its approximate, then it isn’t exact.</a:t>
            </a:r>
          </a:p>
        </p:txBody>
      </p:sp>
      <p:sp>
        <p:nvSpPr>
          <p:cNvPr id="4" name="Slide Number Placeholder 3"/>
          <p:cNvSpPr>
            <a:spLocks noGrp="1"/>
          </p:cNvSpPr>
          <p:nvPr>
            <p:ph type="sldNum" sz="quarter" idx="10"/>
          </p:nvPr>
        </p:nvSpPr>
        <p:spPr/>
        <p:txBody>
          <a:bodyPr/>
          <a:lstStyle/>
          <a:p>
            <a:fld id="{39CEFECD-09E3-40DA-A418-CA04FDBB91E8}"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054ED11-FE75-4B22-B41D-E6EAA17BCC3E}" type="datetimeFigureOut">
              <a:rPr lang="en-US" smtClean="0"/>
              <a:pPr/>
              <a:t>2/27/2022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054ED11-FE75-4B22-B41D-E6EAA17BCC3E}" type="datetimeFigureOut">
              <a:rPr lang="en-US" smtClean="0"/>
              <a:pPr/>
              <a:t>2/27/2022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054ED11-FE75-4B22-B41D-E6EAA17BCC3E}" type="datetimeFigureOut">
              <a:rPr lang="en-US" smtClean="0"/>
              <a:pPr/>
              <a:t>2/27/2022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054ED11-FE75-4B22-B41D-E6EAA17BCC3E}" type="datetimeFigureOut">
              <a:rPr lang="en-US" smtClean="0"/>
              <a:pPr/>
              <a:t>2/27/2022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054ED11-FE75-4B22-B41D-E6EAA17BCC3E}" type="datetimeFigureOut">
              <a:rPr lang="en-US" smtClean="0"/>
              <a:pPr/>
              <a:t>2/27/2022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054ED11-FE75-4B22-B41D-E6EAA17BCC3E}" type="datetimeFigureOut">
              <a:rPr lang="en-US" smtClean="0"/>
              <a:pPr/>
              <a:t>2/27/2022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054ED11-FE75-4B22-B41D-E6EAA17BCC3E}" type="datetimeFigureOut">
              <a:rPr lang="en-US" smtClean="0"/>
              <a:pPr/>
              <a:t>2/27/2022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054ED11-FE75-4B22-B41D-E6EAA17BCC3E}" type="datetimeFigureOut">
              <a:rPr lang="en-US" smtClean="0"/>
              <a:pPr/>
              <a:t>2/27/2022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54ED11-FE75-4B22-B41D-E6EAA17BCC3E}" type="datetimeFigureOut">
              <a:rPr lang="en-US" smtClean="0"/>
              <a:pPr/>
              <a:t>2/27/2022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054ED11-FE75-4B22-B41D-E6EAA17BCC3E}" type="datetimeFigureOut">
              <a:rPr lang="en-US" smtClean="0"/>
              <a:pPr/>
              <a:t>2/27/2022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054ED11-FE75-4B22-B41D-E6EAA17BCC3E}" type="datetimeFigureOut">
              <a:rPr lang="en-US" smtClean="0"/>
              <a:pPr/>
              <a:t>2/27/2022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54ED11-FE75-4B22-B41D-E6EAA17BCC3E}" type="datetimeFigureOut">
              <a:rPr lang="en-US" smtClean="0"/>
              <a:pPr/>
              <a:t>2/27/2022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F9FAFE-1520-45A8-906A-AA7CFB193E0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2.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4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3.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9.png"/></Relationships>
</file>

<file path=ppt/slides/_rels/slide4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6.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4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3.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55.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notesSlide" Target="../notesSlides/notesSlide54.xml"/><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17.png"/><Relationship Id="rId10" Type="http://schemas.openxmlformats.org/officeDocument/2006/relationships/image" Target="../media/image22.png"/><Relationship Id="rId4" Type="http://schemas.openxmlformats.org/officeDocument/2006/relationships/image" Target="../media/image16.png"/><Relationship Id="rId9" Type="http://schemas.openxmlformats.org/officeDocument/2006/relationships/image" Target="../media/image21.png"/></Relationships>
</file>

<file path=ppt/slides/_rels/slide56.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56.xml"/><Relationship Id="rId1" Type="http://schemas.openxmlformats.org/officeDocument/2006/relationships/slideLayout" Target="../slideLayouts/slideLayout1.xml"/><Relationship Id="rId6" Type="http://schemas.openxmlformats.org/officeDocument/2006/relationships/image" Target="../media/image27.png"/><Relationship Id="rId5" Type="http://schemas.openxmlformats.org/officeDocument/2006/relationships/image" Target="../media/image26.png"/><Relationship Id="rId4" Type="http://schemas.openxmlformats.org/officeDocument/2006/relationships/image" Target="../media/image25.png"/></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58.xml"/><Relationship Id="rId1" Type="http://schemas.openxmlformats.org/officeDocument/2006/relationships/slideLayout" Target="../slideLayouts/slideLayout2.xml"/><Relationship Id="rId4" Type="http://schemas.openxmlformats.org/officeDocument/2006/relationships/image" Target="../media/image29.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59.xml"/><Relationship Id="rId1" Type="http://schemas.openxmlformats.org/officeDocument/2006/relationships/slideLayout" Target="../slideLayouts/slideLayout2.xml"/><Relationship Id="rId4" Type="http://schemas.openxmlformats.org/officeDocument/2006/relationships/image" Target="../media/image29.png"/></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64.xml"/><Relationship Id="rId1" Type="http://schemas.openxmlformats.org/officeDocument/2006/relationships/slideLayout" Target="../slideLayouts/slideLayout1.xml"/><Relationship Id="rId4" Type="http://schemas.openxmlformats.org/officeDocument/2006/relationships/image" Target="../media/image17.emf"/></Relationships>
</file>

<file path=ppt/slides/_rels/slide67.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65.xml"/><Relationship Id="rId1" Type="http://schemas.openxmlformats.org/officeDocument/2006/relationships/slideLayout" Target="../slideLayouts/slideLayout1.xml"/><Relationship Id="rId4" Type="http://schemas.openxmlformats.org/officeDocument/2006/relationships/image" Target="../media/image17.emf"/></Relationships>
</file>

<file path=ppt/slides/_rels/slide68.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66.xml"/><Relationship Id="rId1" Type="http://schemas.openxmlformats.org/officeDocument/2006/relationships/slideLayout" Target="../slideLayouts/slideLayout1.xml"/><Relationship Id="rId4" Type="http://schemas.openxmlformats.org/officeDocument/2006/relationships/image" Target="../media/image19.emf"/></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0"/>
            <a:ext cx="9144000" cy="3962400"/>
          </a:xfrm>
        </p:spPr>
        <p:txBody>
          <a:bodyPr>
            <a:normAutofit/>
          </a:bodyPr>
          <a:lstStyle/>
          <a:p>
            <a:r>
              <a:rPr lang="en-US" sz="4000" dirty="0">
                <a:latin typeface="Times New Roman" pitchFamily="18" charset="0"/>
                <a:cs typeface="Times New Roman" pitchFamily="18" charset="0"/>
              </a:rPr>
              <a:t>Environmental Data Analysis</a:t>
            </a:r>
            <a:br>
              <a:rPr lang="en-US" sz="4000" dirty="0">
                <a:latin typeface="Times New Roman" pitchFamily="18" charset="0"/>
                <a:cs typeface="Times New Roman" pitchFamily="18" charset="0"/>
              </a:rPr>
            </a:br>
            <a:r>
              <a:rPr lang="en-US" sz="4000" dirty="0">
                <a:latin typeface="Times New Roman" pitchFamily="18" charset="0"/>
                <a:cs typeface="Times New Roman" pitchFamily="18" charset="0"/>
              </a:rPr>
              <a:t>with MATLAB or Python</a:t>
            </a:r>
            <a:br>
              <a:rPr lang="en-US" sz="4000" i="1" dirty="0">
                <a:latin typeface="Times New Roman" pitchFamily="18" charset="0"/>
                <a:cs typeface="Times New Roman" pitchFamily="18" charset="0"/>
              </a:rPr>
            </a:br>
            <a:r>
              <a:rPr lang="en-US" sz="4000" dirty="0">
                <a:latin typeface="Times New Roman" pitchFamily="18" charset="0"/>
                <a:cs typeface="Times New Roman" pitchFamily="18" charset="0"/>
              </a:rPr>
              <a:t>3</a:t>
            </a:r>
            <a:r>
              <a:rPr lang="en-US" sz="4000" baseline="30000" dirty="0">
                <a:latin typeface="Times New Roman" pitchFamily="18" charset="0"/>
                <a:cs typeface="Times New Roman" pitchFamily="18" charset="0"/>
              </a:rPr>
              <a:t>rd</a:t>
            </a:r>
            <a:r>
              <a:rPr lang="en-US" sz="4000" dirty="0">
                <a:latin typeface="Times New Roman" pitchFamily="18" charset="0"/>
                <a:cs typeface="Times New Roman" pitchFamily="18" charset="0"/>
              </a:rPr>
              <a:t> Edition</a:t>
            </a:r>
            <a:br>
              <a:rPr lang="en-US" sz="4000" dirty="0">
                <a:latin typeface="Times New Roman" pitchFamily="18" charset="0"/>
                <a:cs typeface="Times New Roman" pitchFamily="18" charset="0"/>
              </a:rPr>
            </a:br>
            <a:br>
              <a:rPr lang="en-US" sz="4000" dirty="0">
                <a:latin typeface="Times New Roman" pitchFamily="18" charset="0"/>
                <a:cs typeface="Times New Roman" pitchFamily="18" charset="0"/>
              </a:rPr>
            </a:br>
            <a:r>
              <a:rPr lang="en-US" sz="4000" dirty="0">
                <a:latin typeface="Times New Roman" pitchFamily="18" charset="0"/>
                <a:cs typeface="Times New Roman" pitchFamily="18" charset="0"/>
              </a:rPr>
              <a:t>Lecture 21</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a:bodyPr>
          <a:lstStyle/>
          <a:p>
            <a:r>
              <a:rPr lang="en-US" dirty="0">
                <a:latin typeface="Times New Roman" pitchFamily="18" charset="0"/>
                <a:cs typeface="Times New Roman" pitchFamily="18" charset="0"/>
              </a:rPr>
              <a:t>the solution is inexact</a:t>
            </a: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r>
              <a:rPr lang="en-US" dirty="0">
                <a:latin typeface="Times New Roman" pitchFamily="18" charset="0"/>
                <a:cs typeface="Times New Roman" pitchFamily="18" charset="0"/>
              </a:rPr>
              <a:t> </a:t>
            </a:r>
            <a:r>
              <a:rPr lang="en-US" i="1" dirty="0" err="1">
                <a:latin typeface="Times New Roman" pitchFamily="18" charset="0"/>
                <a:cs typeface="Times New Roman" pitchFamily="18" charset="0"/>
              </a:rPr>
              <a:t>d</a:t>
            </a:r>
            <a:r>
              <a:rPr lang="en-US" i="1" baseline="-25000" dirty="0" err="1">
                <a:latin typeface="Times New Roman" pitchFamily="18" charset="0"/>
                <a:cs typeface="Times New Roman" pitchFamily="18" charset="0"/>
              </a:rPr>
              <a:t>i</a:t>
            </a:r>
            <a:r>
              <a:rPr lang="en-US" i="1" baseline="30000" dirty="0" err="1">
                <a:latin typeface="Times New Roman" pitchFamily="18" charset="0"/>
                <a:cs typeface="Times New Roman" pitchFamily="18" charset="0"/>
              </a:rPr>
              <a:t>est</a:t>
            </a:r>
            <a:r>
              <a:rPr lang="en-US" i="1" dirty="0">
                <a:latin typeface="Times New Roman" pitchFamily="18" charset="0"/>
                <a:cs typeface="Times New Roman" pitchFamily="18" charset="0"/>
              </a:rPr>
              <a:t> </a:t>
            </a:r>
            <a:r>
              <a:rPr lang="en-US" i="1" dirty="0">
                <a:latin typeface="Cambria Math"/>
                <a:ea typeface="Cambria Math"/>
                <a:cs typeface="Times New Roman" pitchFamily="18" charset="0"/>
              </a:rPr>
              <a:t>≠ </a:t>
            </a:r>
            <a:r>
              <a:rPr lang="en-US" i="1" dirty="0" err="1">
                <a:latin typeface="Times New Roman" pitchFamily="18" charset="0"/>
                <a:cs typeface="Times New Roman" pitchFamily="18" charset="0"/>
              </a:rPr>
              <a:t>d</a:t>
            </a:r>
            <a:r>
              <a:rPr lang="en-US" i="1" baseline="-25000" dirty="0" err="1">
                <a:latin typeface="Times New Roman" pitchFamily="18" charset="0"/>
                <a:cs typeface="Times New Roman" pitchFamily="18" charset="0"/>
              </a:rPr>
              <a:t>i</a:t>
            </a:r>
            <a:r>
              <a:rPr lang="en-US" i="1" baseline="30000" dirty="0" err="1">
                <a:latin typeface="Times New Roman" pitchFamily="18" charset="0"/>
                <a:cs typeface="Times New Roman" pitchFamily="18" charset="0"/>
              </a:rPr>
              <a:t>obs</a:t>
            </a:r>
            <a:br>
              <a:rPr lang="en-US" baseline="30000" dirty="0">
                <a:latin typeface="Times New Roman" pitchFamily="18" charset="0"/>
                <a:cs typeface="Times New Roman" pitchFamily="18" charset="0"/>
              </a:rPr>
            </a:br>
            <a:r>
              <a:rPr lang="en-US" dirty="0">
                <a:latin typeface="Times New Roman" pitchFamily="18" charset="0"/>
                <a:cs typeface="Times New Roman" pitchFamily="18" charset="0"/>
              </a:rPr>
              <a:t>everywhere</a:t>
            </a: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r>
              <a:rPr lang="en-US" dirty="0">
                <a:latin typeface="Times New Roman" pitchFamily="18" charset="0"/>
                <a:cs typeface="Times New Roman" pitchFamily="18" charset="0"/>
              </a:rPr>
              <a:t>and</a:t>
            </a: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r>
              <a:rPr lang="en-US" dirty="0">
                <a:latin typeface="Times New Roman" pitchFamily="18" charset="0"/>
                <a:cs typeface="Times New Roman" pitchFamily="18" charset="0"/>
              </a:rPr>
              <a:t> roughness of </a:t>
            </a:r>
            <a:r>
              <a:rPr lang="en-US" i="1" dirty="0" err="1">
                <a:latin typeface="Times New Roman" pitchFamily="18" charset="0"/>
                <a:cs typeface="Times New Roman" pitchFamily="18" charset="0"/>
              </a:rPr>
              <a:t>d</a:t>
            </a:r>
            <a:r>
              <a:rPr lang="en-US" i="1" baseline="-25000" dirty="0" err="1">
                <a:latin typeface="Times New Roman" pitchFamily="18" charset="0"/>
                <a:cs typeface="Times New Roman" pitchFamily="18" charset="0"/>
              </a:rPr>
              <a:t>i</a:t>
            </a:r>
            <a:r>
              <a:rPr lang="en-US" i="1" baseline="30000" dirty="0" err="1">
                <a:latin typeface="Times New Roman" pitchFamily="18" charset="0"/>
                <a:cs typeface="Times New Roman" pitchFamily="18" charset="0"/>
              </a:rPr>
              <a:t>est</a:t>
            </a:r>
            <a:r>
              <a:rPr lang="en-US" i="1" dirty="0">
                <a:latin typeface="Times New Roman" pitchFamily="18" charset="0"/>
                <a:cs typeface="Times New Roman" pitchFamily="18" charset="0"/>
              </a:rPr>
              <a:t> </a:t>
            </a:r>
            <a:r>
              <a:rPr lang="en-US" i="1" dirty="0">
                <a:latin typeface="Cambria Math"/>
                <a:ea typeface="Cambria Math"/>
                <a:cs typeface="Times New Roman" pitchFamily="18" charset="0"/>
              </a:rPr>
              <a:t>≠ </a:t>
            </a:r>
            <a:r>
              <a:rPr lang="en-US" i="1" dirty="0">
                <a:latin typeface="Times New Roman" pitchFamily="18" charset="0"/>
                <a:cs typeface="Times New Roman" pitchFamily="18" charset="0"/>
              </a:rPr>
              <a:t>0</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everywhere</a:t>
            </a:r>
            <a:endParaRPr lang="en-US" sz="36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a:bodyPr>
          <a:lstStyle/>
          <a:p>
            <a:r>
              <a:rPr lang="en-US" dirty="0">
                <a:latin typeface="Times New Roman" pitchFamily="18" charset="0"/>
                <a:cs typeface="Times New Roman" pitchFamily="18" charset="0"/>
              </a:rPr>
              <a:t>but the inexactness isn’t a problem</a:t>
            </a:r>
            <a:br>
              <a:rPr lang="en-US" dirty="0">
                <a:latin typeface="Times New Roman" pitchFamily="18" charset="0"/>
                <a:cs typeface="Times New Roman" pitchFamily="18" charset="0"/>
              </a:rPr>
            </a:br>
            <a:br>
              <a:rPr lang="en-US" baseline="30000" dirty="0">
                <a:latin typeface="Times New Roman" pitchFamily="18" charset="0"/>
                <a:cs typeface="Times New Roman" pitchFamily="18" charset="0"/>
              </a:rPr>
            </a:br>
            <a:r>
              <a:rPr lang="en-US" dirty="0">
                <a:latin typeface="Times New Roman" pitchFamily="18" charset="0"/>
                <a:cs typeface="Times New Roman" pitchFamily="18" charset="0"/>
              </a:rPr>
              <a:t>because</a:t>
            </a: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r>
              <a:rPr lang="en-US" dirty="0">
                <a:latin typeface="Times New Roman" pitchFamily="18" charset="0"/>
                <a:cs typeface="Times New Roman" pitchFamily="18" charset="0"/>
              </a:rPr>
              <a:t>both</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observations</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and</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prior information</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have error</a:t>
            </a:r>
            <a:br>
              <a:rPr lang="en-US" dirty="0">
                <a:latin typeface="Times New Roman" pitchFamily="18" charset="0"/>
                <a:cs typeface="Times New Roman" pitchFamily="18" charset="0"/>
              </a:rPr>
            </a:br>
            <a:endParaRPr lang="en-US" sz="36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a:bodyPr>
          <a:lstStyle/>
          <a:p>
            <a:r>
              <a:rPr lang="en-US" dirty="0">
                <a:latin typeface="Times New Roman" pitchFamily="18" charset="0"/>
                <a:cs typeface="Times New Roman" pitchFamily="18" charset="0"/>
              </a:rPr>
              <a:t>now we examine an alternative approach</a:t>
            </a: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r>
              <a:rPr lang="en-US" i="1" dirty="0">
                <a:latin typeface="Times New Roman" pitchFamily="18" charset="0"/>
                <a:cs typeface="Times New Roman" pitchFamily="18" charset="0"/>
              </a:rPr>
              <a:t>traditional interpolation</a:t>
            </a:r>
            <a:br>
              <a:rPr lang="en-US" i="1" dirty="0">
                <a:latin typeface="Times New Roman" pitchFamily="18" charset="0"/>
                <a:cs typeface="Times New Roman" pitchFamily="18" charset="0"/>
              </a:rPr>
            </a:br>
            <a:br>
              <a:rPr lang="en-US" i="1" dirty="0">
                <a:latin typeface="Times New Roman" pitchFamily="18" charset="0"/>
                <a:cs typeface="Times New Roman" pitchFamily="18" charset="0"/>
              </a:rPr>
            </a:br>
            <a:br>
              <a:rPr lang="en-US" i="1" dirty="0">
                <a:latin typeface="Times New Roman" pitchFamily="18" charset="0"/>
                <a:cs typeface="Times New Roman" pitchFamily="18" charset="0"/>
              </a:rPr>
            </a:br>
            <a:r>
              <a:rPr lang="en-US" dirty="0">
                <a:latin typeface="Times New Roman" pitchFamily="18" charset="0"/>
                <a:cs typeface="Times New Roman" pitchFamily="18" charset="0"/>
              </a:rPr>
              <a:t>similar, but subtly different</a:t>
            </a:r>
            <a:br>
              <a:rPr lang="en-US" dirty="0">
                <a:latin typeface="Times New Roman" pitchFamily="18" charset="0"/>
                <a:cs typeface="Times New Roman" pitchFamily="18" charset="0"/>
              </a:rPr>
            </a:br>
            <a:endParaRPr lang="en-US" sz="36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a:bodyPr>
          <a:lstStyle/>
          <a:p>
            <a:r>
              <a:rPr lang="en-US" dirty="0">
                <a:latin typeface="Times New Roman" pitchFamily="18" charset="0"/>
                <a:cs typeface="Times New Roman" pitchFamily="18" charset="0"/>
              </a:rPr>
              <a:t>find </a:t>
            </a:r>
            <a:r>
              <a:rPr lang="en-US" dirty="0">
                <a:latin typeface="Cambria Math" pitchFamily="18" charset="0"/>
                <a:ea typeface="Cambria Math" pitchFamily="18" charset="0"/>
                <a:cs typeface="Times New Roman" pitchFamily="18" charset="0"/>
              </a:rPr>
              <a:t>d(t)</a:t>
            </a:r>
            <a:r>
              <a:rPr lang="en-US" dirty="0">
                <a:latin typeface="Times New Roman" pitchFamily="18" charset="0"/>
                <a:cs typeface="Times New Roman" pitchFamily="18" charset="0"/>
              </a:rPr>
              <a:t> so that </a:t>
            </a: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r>
              <a:rPr lang="en-US" dirty="0">
                <a:latin typeface="Times New Roman" pitchFamily="18" charset="0"/>
                <a:cs typeface="Times New Roman" pitchFamily="18" charset="0"/>
              </a:rPr>
              <a:t> </a:t>
            </a:r>
            <a:r>
              <a:rPr lang="en-US" dirty="0">
                <a:latin typeface="Cambria Math" pitchFamily="18" charset="0"/>
                <a:ea typeface="Cambria Math" pitchFamily="18" charset="0"/>
                <a:cs typeface="Times New Roman" pitchFamily="18" charset="0"/>
              </a:rPr>
              <a:t>d(</a:t>
            </a:r>
            <a:r>
              <a:rPr lang="en-US" dirty="0" err="1">
                <a:latin typeface="Cambria Math" pitchFamily="18" charset="0"/>
                <a:ea typeface="Cambria Math" pitchFamily="18" charset="0"/>
                <a:cs typeface="Times New Roman" pitchFamily="18" charset="0"/>
              </a:rPr>
              <a:t>t</a:t>
            </a:r>
            <a:r>
              <a:rPr lang="en-US" baseline="-25000" dirty="0" err="1">
                <a:latin typeface="Cambria Math" pitchFamily="18" charset="0"/>
                <a:ea typeface="Cambria Math" pitchFamily="18" charset="0"/>
                <a:cs typeface="Times New Roman" pitchFamily="18" charset="0"/>
              </a:rPr>
              <a:t>i</a:t>
            </a:r>
            <a:r>
              <a:rPr lang="en-US" dirty="0">
                <a:latin typeface="Cambria Math" pitchFamily="18" charset="0"/>
                <a:ea typeface="Cambria Math" pitchFamily="18" charset="0"/>
                <a:cs typeface="Times New Roman" pitchFamily="18" charset="0"/>
              </a:rPr>
              <a:t>) = </a:t>
            </a:r>
            <a:r>
              <a:rPr lang="en-US" dirty="0" err="1">
                <a:latin typeface="Cambria Math" pitchFamily="18" charset="0"/>
                <a:ea typeface="Cambria Math" pitchFamily="18" charset="0"/>
                <a:cs typeface="Times New Roman" pitchFamily="18" charset="0"/>
              </a:rPr>
              <a:t>d</a:t>
            </a:r>
            <a:r>
              <a:rPr lang="en-US" baseline="-25000" dirty="0" err="1">
                <a:latin typeface="Cambria Math" pitchFamily="18" charset="0"/>
                <a:ea typeface="Cambria Math" pitchFamily="18" charset="0"/>
                <a:cs typeface="Times New Roman" pitchFamily="18" charset="0"/>
              </a:rPr>
              <a:t>i</a:t>
            </a:r>
            <a:r>
              <a:rPr lang="en-US" baseline="30000" dirty="0" err="1">
                <a:latin typeface="Cambria Math" pitchFamily="18" charset="0"/>
                <a:ea typeface="Cambria Math" pitchFamily="18" charset="0"/>
                <a:cs typeface="Times New Roman" pitchFamily="18" charset="0"/>
              </a:rPr>
              <a:t>obs</a:t>
            </a:r>
            <a:br>
              <a:rPr lang="en-US" baseline="30000" dirty="0">
                <a:latin typeface="Times New Roman" pitchFamily="18" charset="0"/>
                <a:cs typeface="Times New Roman" pitchFamily="18" charset="0"/>
              </a:rPr>
            </a:br>
            <a:r>
              <a:rPr lang="en-US" dirty="0">
                <a:latin typeface="Times New Roman" pitchFamily="18" charset="0"/>
                <a:cs typeface="Times New Roman" pitchFamily="18" charset="0"/>
              </a:rPr>
              <a:t>at the observation points</a:t>
            </a: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r>
              <a:rPr lang="en-US" dirty="0">
                <a:latin typeface="Times New Roman" pitchFamily="18" charset="0"/>
                <a:cs typeface="Times New Roman" pitchFamily="18" charset="0"/>
              </a:rPr>
              <a:t>and</a:t>
            </a: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r>
              <a:rPr lang="en-US" dirty="0">
                <a:latin typeface="Times New Roman" pitchFamily="18" charset="0"/>
                <a:cs typeface="Times New Roman" pitchFamily="18" charset="0"/>
              </a:rPr>
              <a:t> roughness of </a:t>
            </a:r>
            <a:r>
              <a:rPr lang="en-US" dirty="0">
                <a:latin typeface="Cambria Math" pitchFamily="18" charset="0"/>
                <a:ea typeface="Cambria Math" pitchFamily="18" charset="0"/>
                <a:cs typeface="Times New Roman" pitchFamily="18" charset="0"/>
              </a:rPr>
              <a:t>d(t) = 0</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in between the observation points</a:t>
            </a:r>
            <a:endParaRPr lang="en-US" sz="36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a:bodyPr>
          <a:lstStyle/>
          <a:p>
            <a:r>
              <a:rPr lang="en-US" dirty="0">
                <a:latin typeface="Times New Roman" pitchFamily="18" charset="0"/>
                <a:cs typeface="Times New Roman" pitchFamily="18" charset="0"/>
              </a:rPr>
              <a:t>find </a:t>
            </a:r>
            <a:r>
              <a:rPr lang="en-US" dirty="0">
                <a:latin typeface="Cambria Math" pitchFamily="18" charset="0"/>
                <a:ea typeface="Cambria Math" pitchFamily="18" charset="0"/>
                <a:cs typeface="Times New Roman" pitchFamily="18" charset="0"/>
              </a:rPr>
              <a:t>d(t)</a:t>
            </a:r>
            <a:r>
              <a:rPr lang="en-US" dirty="0">
                <a:latin typeface="Times New Roman" pitchFamily="18" charset="0"/>
                <a:cs typeface="Times New Roman" pitchFamily="18" charset="0"/>
              </a:rPr>
              <a:t> so that </a:t>
            </a: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r>
              <a:rPr lang="en-US" dirty="0">
                <a:latin typeface="Times New Roman" pitchFamily="18" charset="0"/>
                <a:cs typeface="Times New Roman" pitchFamily="18" charset="0"/>
              </a:rPr>
              <a:t> </a:t>
            </a:r>
            <a:r>
              <a:rPr lang="en-US" dirty="0">
                <a:latin typeface="Cambria Math" pitchFamily="18" charset="0"/>
                <a:ea typeface="Cambria Math" pitchFamily="18" charset="0"/>
                <a:cs typeface="Times New Roman" pitchFamily="18" charset="0"/>
              </a:rPr>
              <a:t>d(</a:t>
            </a:r>
            <a:r>
              <a:rPr lang="en-US" dirty="0" err="1">
                <a:latin typeface="Cambria Math" pitchFamily="18" charset="0"/>
                <a:ea typeface="Cambria Math" pitchFamily="18" charset="0"/>
                <a:cs typeface="Times New Roman" pitchFamily="18" charset="0"/>
              </a:rPr>
              <a:t>t</a:t>
            </a:r>
            <a:r>
              <a:rPr lang="en-US" baseline="-25000" dirty="0" err="1">
                <a:latin typeface="Cambria Math" pitchFamily="18" charset="0"/>
                <a:ea typeface="Cambria Math" pitchFamily="18" charset="0"/>
                <a:cs typeface="Times New Roman" pitchFamily="18" charset="0"/>
              </a:rPr>
              <a:t>i</a:t>
            </a:r>
            <a:r>
              <a:rPr lang="en-US" dirty="0">
                <a:latin typeface="Cambria Math" pitchFamily="18" charset="0"/>
                <a:ea typeface="Cambria Math" pitchFamily="18" charset="0"/>
                <a:cs typeface="Times New Roman" pitchFamily="18" charset="0"/>
              </a:rPr>
              <a:t>) = </a:t>
            </a:r>
            <a:r>
              <a:rPr lang="en-US" dirty="0" err="1">
                <a:latin typeface="Cambria Math" pitchFamily="18" charset="0"/>
                <a:ea typeface="Cambria Math" pitchFamily="18" charset="0"/>
                <a:cs typeface="Times New Roman" pitchFamily="18" charset="0"/>
              </a:rPr>
              <a:t>d</a:t>
            </a:r>
            <a:r>
              <a:rPr lang="en-US" baseline="-25000" dirty="0" err="1">
                <a:latin typeface="Cambria Math" pitchFamily="18" charset="0"/>
                <a:ea typeface="Cambria Math" pitchFamily="18" charset="0"/>
                <a:cs typeface="Times New Roman" pitchFamily="18" charset="0"/>
              </a:rPr>
              <a:t>i</a:t>
            </a:r>
            <a:r>
              <a:rPr lang="en-US" baseline="30000" dirty="0" err="1">
                <a:latin typeface="Cambria Math" pitchFamily="18" charset="0"/>
                <a:ea typeface="Cambria Math" pitchFamily="18" charset="0"/>
                <a:cs typeface="Times New Roman" pitchFamily="18" charset="0"/>
              </a:rPr>
              <a:t>obs</a:t>
            </a:r>
            <a:br>
              <a:rPr lang="en-US" baseline="30000" dirty="0">
                <a:latin typeface="Times New Roman" pitchFamily="18" charset="0"/>
                <a:cs typeface="Times New Roman" pitchFamily="18" charset="0"/>
              </a:rPr>
            </a:br>
            <a:r>
              <a:rPr lang="en-US" dirty="0">
                <a:latin typeface="Times New Roman" pitchFamily="18" charset="0"/>
                <a:cs typeface="Times New Roman" pitchFamily="18" charset="0"/>
              </a:rPr>
              <a:t>at the observation points</a:t>
            </a: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r>
              <a:rPr lang="en-US" dirty="0">
                <a:latin typeface="Times New Roman" pitchFamily="18" charset="0"/>
                <a:cs typeface="Times New Roman" pitchFamily="18" charset="0"/>
              </a:rPr>
              <a:t>and</a:t>
            </a: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r>
              <a:rPr lang="en-US" dirty="0">
                <a:latin typeface="Times New Roman" pitchFamily="18" charset="0"/>
                <a:cs typeface="Times New Roman" pitchFamily="18" charset="0"/>
              </a:rPr>
              <a:t> roughness of </a:t>
            </a:r>
            <a:r>
              <a:rPr lang="en-US" dirty="0">
                <a:latin typeface="Cambria Math" pitchFamily="18" charset="0"/>
                <a:ea typeface="Cambria Math" pitchFamily="18" charset="0"/>
                <a:cs typeface="Times New Roman" pitchFamily="18" charset="0"/>
              </a:rPr>
              <a:t>d(t) = 0</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in between the observation points</a:t>
            </a:r>
            <a:endParaRPr lang="en-US" sz="3600" dirty="0">
              <a:latin typeface="Times New Roman" pitchFamily="18" charset="0"/>
              <a:cs typeface="Times New Roman" pitchFamily="18" charset="0"/>
            </a:endParaRPr>
          </a:p>
        </p:txBody>
      </p:sp>
      <p:sp>
        <p:nvSpPr>
          <p:cNvPr id="3" name="Freeform 2"/>
          <p:cNvSpPr/>
          <p:nvPr/>
        </p:nvSpPr>
        <p:spPr>
          <a:xfrm flipV="1">
            <a:off x="4800601" y="1219200"/>
            <a:ext cx="1981200" cy="652220"/>
          </a:xfrm>
          <a:custGeom>
            <a:avLst/>
            <a:gdLst>
              <a:gd name="connsiteX0" fmla="*/ 0 w 3580109"/>
              <a:gd name="connsiteY0" fmla="*/ 0 h 991891"/>
              <a:gd name="connsiteX1" fmla="*/ 309966 w 3580109"/>
              <a:gd name="connsiteY1" fmla="*/ 588935 h 991891"/>
              <a:gd name="connsiteX2" fmla="*/ 1177871 w 3580109"/>
              <a:gd name="connsiteY2" fmla="*/ 123986 h 991891"/>
              <a:gd name="connsiteX3" fmla="*/ 3580109 w 3580109"/>
              <a:gd name="connsiteY3" fmla="*/ 991891 h 991891"/>
              <a:gd name="connsiteX0" fmla="*/ 0 w 3580109"/>
              <a:gd name="connsiteY0" fmla="*/ 0 h 991891"/>
              <a:gd name="connsiteX1" fmla="*/ 309966 w 3580109"/>
              <a:gd name="connsiteY1" fmla="*/ 588935 h 991891"/>
              <a:gd name="connsiteX2" fmla="*/ 1239267 w 3580109"/>
              <a:gd name="connsiteY2" fmla="*/ 412469 h 991891"/>
              <a:gd name="connsiteX3" fmla="*/ 3580109 w 3580109"/>
              <a:gd name="connsiteY3" fmla="*/ 991891 h 991891"/>
            </a:gdLst>
            <a:ahLst/>
            <a:cxnLst>
              <a:cxn ang="0">
                <a:pos x="connsiteX0" y="connsiteY0"/>
              </a:cxn>
              <a:cxn ang="0">
                <a:pos x="connsiteX1" y="connsiteY1"/>
              </a:cxn>
              <a:cxn ang="0">
                <a:pos x="connsiteX2" y="connsiteY2"/>
              </a:cxn>
              <a:cxn ang="0">
                <a:pos x="connsiteX3" y="connsiteY3"/>
              </a:cxn>
            </a:cxnLst>
            <a:rect l="l" t="t" r="r" b="b"/>
            <a:pathLst>
              <a:path w="3580109" h="991891">
                <a:moveTo>
                  <a:pt x="0" y="0"/>
                </a:moveTo>
                <a:cubicBezTo>
                  <a:pt x="56827" y="284135"/>
                  <a:pt x="103422" y="520190"/>
                  <a:pt x="309966" y="588935"/>
                </a:cubicBezTo>
                <a:cubicBezTo>
                  <a:pt x="516510" y="657680"/>
                  <a:pt x="694243" y="345310"/>
                  <a:pt x="1239267" y="412469"/>
                </a:cubicBezTo>
                <a:cubicBezTo>
                  <a:pt x="1784291" y="479628"/>
                  <a:pt x="3174570" y="847240"/>
                  <a:pt x="3580109" y="991891"/>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 name="TextBox 3"/>
          <p:cNvSpPr txBox="1"/>
          <p:nvPr/>
        </p:nvSpPr>
        <p:spPr>
          <a:xfrm>
            <a:off x="6629400" y="914400"/>
            <a:ext cx="1303149" cy="523220"/>
          </a:xfrm>
          <a:prstGeom prst="rect">
            <a:avLst/>
          </a:prstGeom>
          <a:noFill/>
        </p:spPr>
        <p:txBody>
          <a:bodyPr wrap="square" rtlCol="0">
            <a:spAutoFit/>
          </a:bodyPr>
          <a:lstStyle/>
          <a:p>
            <a:pPr algn="ctr"/>
            <a:r>
              <a:rPr lang="en-US" sz="2800" dirty="0">
                <a:solidFill>
                  <a:srgbClr val="FF0000"/>
                </a:solidFill>
                <a:latin typeface="Times New Roman" pitchFamily="18" charset="0"/>
                <a:cs typeface="Times New Roman" pitchFamily="18" charset="0"/>
              </a:rPr>
              <a:t>exact</a:t>
            </a:r>
          </a:p>
        </p:txBody>
      </p:sp>
      <p:sp>
        <p:nvSpPr>
          <p:cNvPr id="5" name="Freeform 4"/>
          <p:cNvSpPr/>
          <p:nvPr/>
        </p:nvSpPr>
        <p:spPr>
          <a:xfrm flipV="1">
            <a:off x="6477000" y="4376980"/>
            <a:ext cx="1143000" cy="880820"/>
          </a:xfrm>
          <a:custGeom>
            <a:avLst/>
            <a:gdLst>
              <a:gd name="connsiteX0" fmla="*/ 0 w 3580109"/>
              <a:gd name="connsiteY0" fmla="*/ 0 h 991891"/>
              <a:gd name="connsiteX1" fmla="*/ 309966 w 3580109"/>
              <a:gd name="connsiteY1" fmla="*/ 588935 h 991891"/>
              <a:gd name="connsiteX2" fmla="*/ 1177871 w 3580109"/>
              <a:gd name="connsiteY2" fmla="*/ 123986 h 991891"/>
              <a:gd name="connsiteX3" fmla="*/ 3580109 w 3580109"/>
              <a:gd name="connsiteY3" fmla="*/ 991891 h 991891"/>
              <a:gd name="connsiteX0" fmla="*/ 0 w 3580109"/>
              <a:gd name="connsiteY0" fmla="*/ 41329 h 1033220"/>
              <a:gd name="connsiteX1" fmla="*/ 1177871 w 3580109"/>
              <a:gd name="connsiteY1" fmla="*/ 165315 h 1033220"/>
              <a:gd name="connsiteX2" fmla="*/ 3580109 w 3580109"/>
              <a:gd name="connsiteY2" fmla="*/ 1033220 h 1033220"/>
              <a:gd name="connsiteX0" fmla="*/ 0 w 3808173"/>
              <a:gd name="connsiteY0" fmla="*/ 0 h 1339544"/>
              <a:gd name="connsiteX1" fmla="*/ 1405935 w 3808173"/>
              <a:gd name="connsiteY1" fmla="*/ 471639 h 1339544"/>
              <a:gd name="connsiteX2" fmla="*/ 3808173 w 3808173"/>
              <a:gd name="connsiteY2" fmla="*/ 1339544 h 1339544"/>
            </a:gdLst>
            <a:ahLst/>
            <a:cxnLst>
              <a:cxn ang="0">
                <a:pos x="connsiteX0" y="connsiteY0"/>
              </a:cxn>
              <a:cxn ang="0">
                <a:pos x="connsiteX1" y="connsiteY1"/>
              </a:cxn>
              <a:cxn ang="0">
                <a:pos x="connsiteX2" y="connsiteY2"/>
              </a:cxn>
            </a:cxnLst>
            <a:rect l="l" t="t" r="r" b="b"/>
            <a:pathLst>
              <a:path w="3808173" h="1339544">
                <a:moveTo>
                  <a:pt x="0" y="0"/>
                </a:moveTo>
                <a:cubicBezTo>
                  <a:pt x="245390" y="25830"/>
                  <a:pt x="809250" y="306324"/>
                  <a:pt x="1405935" y="471639"/>
                </a:cubicBezTo>
                <a:cubicBezTo>
                  <a:pt x="1950959" y="538798"/>
                  <a:pt x="3402634" y="1194893"/>
                  <a:pt x="3808173" y="1339544"/>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extBox 5"/>
          <p:cNvSpPr txBox="1"/>
          <p:nvPr/>
        </p:nvSpPr>
        <p:spPr>
          <a:xfrm>
            <a:off x="7467600" y="4114800"/>
            <a:ext cx="1303149" cy="523220"/>
          </a:xfrm>
          <a:prstGeom prst="rect">
            <a:avLst/>
          </a:prstGeom>
          <a:noFill/>
        </p:spPr>
        <p:txBody>
          <a:bodyPr wrap="square" rtlCol="0">
            <a:spAutoFit/>
          </a:bodyPr>
          <a:lstStyle/>
          <a:p>
            <a:pPr algn="ctr"/>
            <a:r>
              <a:rPr lang="en-US" sz="2800" dirty="0">
                <a:solidFill>
                  <a:srgbClr val="FF0000"/>
                </a:solidFill>
                <a:latin typeface="Times New Roman" pitchFamily="18" charset="0"/>
                <a:cs typeface="Times New Roman" pitchFamily="18" charset="0"/>
              </a:rPr>
              <a:t>exact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a:bodyPr>
          <a:lstStyle/>
          <a:p>
            <a:r>
              <a:rPr lang="en-US" dirty="0">
                <a:latin typeface="Times New Roman" pitchFamily="18" charset="0"/>
                <a:cs typeface="Times New Roman" pitchFamily="18" charset="0"/>
              </a:rPr>
              <a:t>find </a:t>
            </a:r>
            <a:r>
              <a:rPr lang="en-US" dirty="0">
                <a:latin typeface="Cambria Math" pitchFamily="18" charset="0"/>
                <a:ea typeface="Cambria Math" pitchFamily="18" charset="0"/>
                <a:cs typeface="Times New Roman" pitchFamily="18" charset="0"/>
              </a:rPr>
              <a:t>d(t)</a:t>
            </a:r>
            <a:r>
              <a:rPr lang="en-US" dirty="0">
                <a:latin typeface="Times New Roman" pitchFamily="18" charset="0"/>
                <a:cs typeface="Times New Roman" pitchFamily="18" charset="0"/>
              </a:rPr>
              <a:t> so that </a:t>
            </a: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r>
              <a:rPr lang="en-US" dirty="0">
                <a:latin typeface="Times New Roman" pitchFamily="18" charset="0"/>
                <a:cs typeface="Times New Roman" pitchFamily="18" charset="0"/>
              </a:rPr>
              <a:t> </a:t>
            </a:r>
            <a:r>
              <a:rPr lang="en-US" dirty="0">
                <a:latin typeface="Cambria Math" pitchFamily="18" charset="0"/>
                <a:ea typeface="Cambria Math" pitchFamily="18" charset="0"/>
                <a:cs typeface="Times New Roman" pitchFamily="18" charset="0"/>
              </a:rPr>
              <a:t>d(</a:t>
            </a:r>
            <a:r>
              <a:rPr lang="en-US" dirty="0" err="1">
                <a:latin typeface="Cambria Math" pitchFamily="18" charset="0"/>
                <a:ea typeface="Cambria Math" pitchFamily="18" charset="0"/>
                <a:cs typeface="Times New Roman" pitchFamily="18" charset="0"/>
              </a:rPr>
              <a:t>t</a:t>
            </a:r>
            <a:r>
              <a:rPr lang="en-US" baseline="-25000" dirty="0" err="1">
                <a:latin typeface="Cambria Math" pitchFamily="18" charset="0"/>
                <a:ea typeface="Cambria Math" pitchFamily="18" charset="0"/>
                <a:cs typeface="Times New Roman" pitchFamily="18" charset="0"/>
              </a:rPr>
              <a:t>i</a:t>
            </a:r>
            <a:r>
              <a:rPr lang="en-US" dirty="0">
                <a:latin typeface="Cambria Math" pitchFamily="18" charset="0"/>
                <a:ea typeface="Cambria Math" pitchFamily="18" charset="0"/>
                <a:cs typeface="Times New Roman" pitchFamily="18" charset="0"/>
              </a:rPr>
              <a:t>) = </a:t>
            </a:r>
            <a:r>
              <a:rPr lang="en-US" dirty="0" err="1">
                <a:latin typeface="Cambria Math" pitchFamily="18" charset="0"/>
                <a:ea typeface="Cambria Math" pitchFamily="18" charset="0"/>
                <a:cs typeface="Times New Roman" pitchFamily="18" charset="0"/>
              </a:rPr>
              <a:t>d</a:t>
            </a:r>
            <a:r>
              <a:rPr lang="en-US" baseline="-25000" dirty="0" err="1">
                <a:latin typeface="Cambria Math" pitchFamily="18" charset="0"/>
                <a:ea typeface="Cambria Math" pitchFamily="18" charset="0"/>
                <a:cs typeface="Times New Roman" pitchFamily="18" charset="0"/>
              </a:rPr>
              <a:t>i</a:t>
            </a:r>
            <a:r>
              <a:rPr lang="en-US" baseline="30000" dirty="0" err="1">
                <a:latin typeface="Cambria Math" pitchFamily="18" charset="0"/>
                <a:ea typeface="Cambria Math" pitchFamily="18" charset="0"/>
                <a:cs typeface="Times New Roman" pitchFamily="18" charset="0"/>
              </a:rPr>
              <a:t>obs</a:t>
            </a:r>
            <a:br>
              <a:rPr lang="en-US" baseline="30000" dirty="0">
                <a:latin typeface="Times New Roman" pitchFamily="18" charset="0"/>
                <a:cs typeface="Times New Roman" pitchFamily="18" charset="0"/>
              </a:rPr>
            </a:br>
            <a:r>
              <a:rPr lang="en-US" dirty="0">
                <a:latin typeface="Times New Roman" pitchFamily="18" charset="0"/>
                <a:cs typeface="Times New Roman" pitchFamily="18" charset="0"/>
              </a:rPr>
              <a:t>at the observation points</a:t>
            </a: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r>
              <a:rPr lang="en-US" dirty="0">
                <a:latin typeface="Times New Roman" pitchFamily="18" charset="0"/>
                <a:cs typeface="Times New Roman" pitchFamily="18" charset="0"/>
              </a:rPr>
              <a:t>and</a:t>
            </a: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r>
              <a:rPr lang="en-US" dirty="0">
                <a:latin typeface="Times New Roman" pitchFamily="18" charset="0"/>
                <a:cs typeface="Times New Roman" pitchFamily="18" charset="0"/>
              </a:rPr>
              <a:t> roughness of </a:t>
            </a:r>
            <a:r>
              <a:rPr lang="en-US" dirty="0">
                <a:latin typeface="Cambria Math" pitchFamily="18" charset="0"/>
                <a:ea typeface="Cambria Math" pitchFamily="18" charset="0"/>
                <a:cs typeface="Times New Roman" pitchFamily="18" charset="0"/>
              </a:rPr>
              <a:t>d(t) = 0</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in between the observation points</a:t>
            </a:r>
            <a:endParaRPr lang="en-US" sz="3600" dirty="0">
              <a:latin typeface="Times New Roman" pitchFamily="18" charset="0"/>
              <a:cs typeface="Times New Roman" pitchFamily="18" charset="0"/>
            </a:endParaRPr>
          </a:p>
        </p:txBody>
      </p:sp>
      <p:sp>
        <p:nvSpPr>
          <p:cNvPr id="3" name="Freeform 2"/>
          <p:cNvSpPr/>
          <p:nvPr/>
        </p:nvSpPr>
        <p:spPr>
          <a:xfrm>
            <a:off x="4267200" y="1143000"/>
            <a:ext cx="2514600" cy="533400"/>
          </a:xfrm>
          <a:custGeom>
            <a:avLst/>
            <a:gdLst>
              <a:gd name="connsiteX0" fmla="*/ 0 w 3580109"/>
              <a:gd name="connsiteY0" fmla="*/ 0 h 991891"/>
              <a:gd name="connsiteX1" fmla="*/ 309966 w 3580109"/>
              <a:gd name="connsiteY1" fmla="*/ 588935 h 991891"/>
              <a:gd name="connsiteX2" fmla="*/ 1177871 w 3580109"/>
              <a:gd name="connsiteY2" fmla="*/ 123986 h 991891"/>
              <a:gd name="connsiteX3" fmla="*/ 3580109 w 3580109"/>
              <a:gd name="connsiteY3" fmla="*/ 991891 h 991891"/>
              <a:gd name="connsiteX0" fmla="*/ 0 w 3580109"/>
              <a:gd name="connsiteY0" fmla="*/ 0 h 991891"/>
              <a:gd name="connsiteX1" fmla="*/ 309966 w 3580109"/>
              <a:gd name="connsiteY1" fmla="*/ 588935 h 991891"/>
              <a:gd name="connsiteX2" fmla="*/ 1239267 w 3580109"/>
              <a:gd name="connsiteY2" fmla="*/ 412469 h 991891"/>
              <a:gd name="connsiteX3" fmla="*/ 3580109 w 3580109"/>
              <a:gd name="connsiteY3" fmla="*/ 991891 h 991891"/>
            </a:gdLst>
            <a:ahLst/>
            <a:cxnLst>
              <a:cxn ang="0">
                <a:pos x="connsiteX0" y="connsiteY0"/>
              </a:cxn>
              <a:cxn ang="0">
                <a:pos x="connsiteX1" y="connsiteY1"/>
              </a:cxn>
              <a:cxn ang="0">
                <a:pos x="connsiteX2" y="connsiteY2"/>
              </a:cxn>
              <a:cxn ang="0">
                <a:pos x="connsiteX3" y="connsiteY3"/>
              </a:cxn>
            </a:cxnLst>
            <a:rect l="l" t="t" r="r" b="b"/>
            <a:pathLst>
              <a:path w="3580109" h="991891">
                <a:moveTo>
                  <a:pt x="0" y="0"/>
                </a:moveTo>
                <a:cubicBezTo>
                  <a:pt x="56827" y="284135"/>
                  <a:pt x="103422" y="520190"/>
                  <a:pt x="309966" y="588935"/>
                </a:cubicBezTo>
                <a:cubicBezTo>
                  <a:pt x="516510" y="657680"/>
                  <a:pt x="694243" y="345310"/>
                  <a:pt x="1239267" y="412469"/>
                </a:cubicBezTo>
                <a:cubicBezTo>
                  <a:pt x="1784291" y="479628"/>
                  <a:pt x="3174570" y="847240"/>
                  <a:pt x="3580109" y="991891"/>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 name="TextBox 3"/>
          <p:cNvSpPr txBox="1"/>
          <p:nvPr/>
        </p:nvSpPr>
        <p:spPr>
          <a:xfrm>
            <a:off x="6705600" y="1371600"/>
            <a:ext cx="2057400" cy="523220"/>
          </a:xfrm>
          <a:prstGeom prst="rect">
            <a:avLst/>
          </a:prstGeom>
          <a:noFill/>
        </p:spPr>
        <p:txBody>
          <a:bodyPr wrap="square" rtlCol="0">
            <a:spAutoFit/>
          </a:bodyPr>
          <a:lstStyle/>
          <a:p>
            <a:pPr algn="ctr"/>
            <a:r>
              <a:rPr lang="en-US" sz="2800" dirty="0">
                <a:solidFill>
                  <a:srgbClr val="FF0000"/>
                </a:solidFill>
                <a:latin typeface="Times New Roman" pitchFamily="18" charset="0"/>
                <a:cs typeface="Times New Roman" pitchFamily="18" charset="0"/>
              </a:rPr>
              <a:t>“</a:t>
            </a:r>
            <a:r>
              <a:rPr lang="en-US" sz="2800" dirty="0" err="1">
                <a:solidFill>
                  <a:srgbClr val="FF0000"/>
                </a:solidFill>
                <a:latin typeface="Times New Roman" pitchFamily="18" charset="0"/>
                <a:cs typeface="Times New Roman" pitchFamily="18" charset="0"/>
              </a:rPr>
              <a:t>interpolant</a:t>
            </a:r>
            <a:r>
              <a:rPr lang="en-US" sz="2800" dirty="0">
                <a:solidFill>
                  <a:srgbClr val="FF0000"/>
                </a:solidFill>
                <a:latin typeface="Times New Roman" pitchFamily="18" charset="0"/>
                <a:cs typeface="Times New Roman" pitchFamily="18" charset="0"/>
              </a:rPr>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505200"/>
            <a:ext cx="9144000" cy="1981200"/>
          </a:xfrm>
        </p:spPr>
        <p:txBody>
          <a:bodyPr>
            <a:normAutofit/>
          </a:bodyPr>
          <a:lstStyle/>
          <a:p>
            <a:r>
              <a:rPr lang="en-US" dirty="0">
                <a:latin typeface="Times New Roman" pitchFamily="18" charset="0"/>
                <a:cs typeface="Times New Roman" pitchFamily="18" charset="0"/>
              </a:rPr>
              <a:t>disadvantage</a:t>
            </a:r>
            <a:br>
              <a:rPr lang="en-US" dirty="0">
                <a:latin typeface="Times New Roman" pitchFamily="18" charset="0"/>
                <a:cs typeface="Times New Roman" pitchFamily="18" charset="0"/>
              </a:rPr>
            </a:br>
            <a:r>
              <a:rPr lang="en-US" sz="3200" dirty="0">
                <a:latin typeface="Times New Roman" pitchFamily="18" charset="0"/>
                <a:cs typeface="Times New Roman" pitchFamily="18" charset="0"/>
              </a:rPr>
              <a:t>the observation points are singled out as special  </a:t>
            </a:r>
          </a:p>
        </p:txBody>
      </p:sp>
      <p:sp>
        <p:nvSpPr>
          <p:cNvPr id="5" name="Title 1"/>
          <p:cNvSpPr txBox="1">
            <a:spLocks/>
          </p:cNvSpPr>
          <p:nvPr/>
        </p:nvSpPr>
        <p:spPr>
          <a:xfrm>
            <a:off x="0" y="533400"/>
            <a:ext cx="9144000" cy="1981200"/>
          </a:xfrm>
          <a:prstGeom prst="rect">
            <a:avLst/>
          </a:prstGeom>
        </p:spPr>
        <p:txBody>
          <a:bodyPr vert="horz" lIns="91440" tIns="45720" rIns="91440" bIns="45720" rtlCol="0" anchor="ct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advantage</a:t>
            </a:r>
            <a:b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br>
            <a:r>
              <a:rPr kumimoji="0" lang="en-US" sz="3200" b="0" i="0" u="none" strike="noStrike" kern="1200" cap="none" spc="0" normalizeH="0" baseline="0" noProof="0" dirty="0" err="1">
                <a:ln>
                  <a:noFill/>
                </a:ln>
                <a:solidFill>
                  <a:schemeClr val="tx1"/>
                </a:solidFill>
                <a:effectLst/>
                <a:uLnTx/>
                <a:uFillTx/>
                <a:latin typeface="Times New Roman" pitchFamily="18" charset="0"/>
                <a:ea typeface="+mj-ea"/>
                <a:cs typeface="Times New Roman" pitchFamily="18" charset="0"/>
              </a:rPr>
              <a:t>interpolant</a:t>
            </a:r>
            <a:r>
              <a:rPr kumimoji="0" lang="en-US" sz="32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 </a:t>
            </a:r>
            <a:r>
              <a:rPr kumimoji="0" lang="en-US" sz="3200" b="0"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rPr>
              <a:t>d(t)</a:t>
            </a:r>
            <a:r>
              <a:rPr kumimoji="0" lang="en-US" sz="3200" b="0" u="none" strike="noStrike" kern="1200" cap="none" spc="0" normalizeH="0" noProof="0" dirty="0">
                <a:ln>
                  <a:noFill/>
                </a:ln>
                <a:solidFill>
                  <a:schemeClr val="tx1"/>
                </a:solidFill>
                <a:effectLst/>
                <a:uLnTx/>
                <a:uFillTx/>
                <a:latin typeface="Times New Roman" pitchFamily="18" charset="0"/>
                <a:ea typeface="+mj-ea"/>
                <a:cs typeface="Times New Roman" pitchFamily="18" charset="0"/>
              </a:rPr>
              <a:t> </a:t>
            </a:r>
            <a:r>
              <a:rPr kumimoji="0" lang="en-US" sz="32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is an analytic function that is known everywhere</a:t>
            </a:r>
            <a:b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br>
            <a:endParaRPr kumimoji="0" lang="en-US" sz="32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505200"/>
            <a:ext cx="9144000" cy="1981200"/>
          </a:xfrm>
        </p:spPr>
        <p:txBody>
          <a:bodyPr>
            <a:normAutofit/>
          </a:bodyPr>
          <a:lstStyle/>
          <a:p>
            <a:r>
              <a:rPr lang="en-US" dirty="0">
                <a:latin typeface="Times New Roman" pitchFamily="18" charset="0"/>
                <a:cs typeface="Times New Roman" pitchFamily="18" charset="0"/>
              </a:rPr>
              <a:t>disadvantage</a:t>
            </a:r>
            <a:br>
              <a:rPr lang="en-US" dirty="0">
                <a:latin typeface="Times New Roman" pitchFamily="18" charset="0"/>
                <a:cs typeface="Times New Roman" pitchFamily="18" charset="0"/>
              </a:rPr>
            </a:br>
            <a:r>
              <a:rPr lang="en-US" sz="3200" dirty="0">
                <a:latin typeface="Times New Roman" pitchFamily="18" charset="0"/>
                <a:cs typeface="Times New Roman" pitchFamily="18" charset="0"/>
              </a:rPr>
              <a:t>the observation points are singled out as special  </a:t>
            </a:r>
          </a:p>
        </p:txBody>
      </p:sp>
      <p:sp>
        <p:nvSpPr>
          <p:cNvPr id="5" name="Title 1"/>
          <p:cNvSpPr txBox="1">
            <a:spLocks/>
          </p:cNvSpPr>
          <p:nvPr/>
        </p:nvSpPr>
        <p:spPr>
          <a:xfrm>
            <a:off x="0" y="533400"/>
            <a:ext cx="9144000" cy="1905000"/>
          </a:xfrm>
          <a:prstGeom prst="rect">
            <a:avLst/>
          </a:prstGeom>
        </p:spPr>
        <p:txBody>
          <a:bodyPr vert="horz" lIns="91440" tIns="45720" rIns="91440" bIns="45720" rtlCol="0" anchor="ct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advantage</a:t>
            </a:r>
            <a:b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br>
            <a:r>
              <a:rPr kumimoji="0" lang="en-US" sz="3200" b="0" i="0" u="none" strike="noStrike" kern="1200" cap="none" spc="0" normalizeH="0" baseline="0" noProof="0" dirty="0" err="1">
                <a:ln>
                  <a:noFill/>
                </a:ln>
                <a:solidFill>
                  <a:schemeClr val="tx1"/>
                </a:solidFill>
                <a:effectLst/>
                <a:uLnTx/>
                <a:uFillTx/>
                <a:latin typeface="Times New Roman" pitchFamily="18" charset="0"/>
                <a:ea typeface="+mj-ea"/>
                <a:cs typeface="Times New Roman" pitchFamily="18" charset="0"/>
              </a:rPr>
              <a:t>interpolant</a:t>
            </a:r>
            <a:r>
              <a:rPr kumimoji="0" lang="en-US" sz="32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 </a:t>
            </a:r>
            <a:r>
              <a:rPr kumimoji="0" lang="en-US" sz="3200" b="0"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rPr>
              <a:t>d(t)</a:t>
            </a:r>
            <a:r>
              <a:rPr kumimoji="0" lang="en-US" sz="3200" b="0" i="0" u="none" strike="noStrike" kern="1200" cap="none" spc="0" normalizeH="0" noProof="0" dirty="0">
                <a:ln>
                  <a:noFill/>
                </a:ln>
                <a:solidFill>
                  <a:schemeClr val="tx1"/>
                </a:solidFill>
                <a:effectLst/>
                <a:uLnTx/>
                <a:uFillTx/>
                <a:latin typeface="Times New Roman" pitchFamily="18" charset="0"/>
                <a:ea typeface="+mj-ea"/>
                <a:cs typeface="Times New Roman" pitchFamily="18" charset="0"/>
              </a:rPr>
              <a:t> </a:t>
            </a:r>
            <a:r>
              <a:rPr kumimoji="0" lang="en-US" sz="32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is an analytic function that is known everywhere</a:t>
            </a:r>
            <a:b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br>
            <a:endParaRPr kumimoji="0" lang="en-US" sz="32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4" name="TextBox 3"/>
          <p:cNvSpPr txBox="1"/>
          <p:nvPr/>
        </p:nvSpPr>
        <p:spPr>
          <a:xfrm>
            <a:off x="2286000" y="2209800"/>
            <a:ext cx="4953000" cy="523220"/>
          </a:xfrm>
          <a:prstGeom prst="rect">
            <a:avLst/>
          </a:prstGeom>
          <a:noFill/>
        </p:spPr>
        <p:txBody>
          <a:bodyPr wrap="square" rtlCol="0">
            <a:spAutoFit/>
          </a:bodyPr>
          <a:lstStyle/>
          <a:p>
            <a:pPr algn="ctr"/>
            <a:r>
              <a:rPr lang="en-US" sz="2800" dirty="0">
                <a:solidFill>
                  <a:srgbClr val="FF0000"/>
                </a:solidFill>
                <a:latin typeface="Times New Roman" pitchFamily="18" charset="0"/>
                <a:cs typeface="Times New Roman" pitchFamily="18" charset="0"/>
              </a:rPr>
              <a:t>can evaluate </a:t>
            </a:r>
            <a:r>
              <a:rPr lang="en-US" sz="2800" dirty="0">
                <a:solidFill>
                  <a:srgbClr val="FF0000"/>
                </a:solidFill>
                <a:latin typeface="Cambria Math" pitchFamily="18" charset="0"/>
                <a:ea typeface="Cambria Math" pitchFamily="18" charset="0"/>
                <a:cs typeface="Times New Roman" pitchFamily="18" charset="0"/>
              </a:rPr>
              <a:t>d(t)</a:t>
            </a:r>
            <a:r>
              <a:rPr lang="en-US" sz="2800" dirty="0">
                <a:solidFill>
                  <a:srgbClr val="FF0000"/>
                </a:solidFill>
                <a:latin typeface="Times New Roman" pitchFamily="18" charset="0"/>
                <a:cs typeface="Times New Roman" pitchFamily="18" charset="0"/>
              </a:rPr>
              <a:t> at any time, </a:t>
            </a:r>
            <a:r>
              <a:rPr lang="en-US" sz="2800" dirty="0">
                <a:solidFill>
                  <a:srgbClr val="FF0000"/>
                </a:solidFill>
                <a:latin typeface="Cambria Math" pitchFamily="18" charset="0"/>
                <a:ea typeface="Cambria Math" pitchFamily="18" charset="0"/>
                <a:cs typeface="Times New Roman" pitchFamily="18" charset="0"/>
              </a:rPr>
              <a:t>t</a:t>
            </a:r>
          </a:p>
        </p:txBody>
      </p:sp>
      <p:sp>
        <p:nvSpPr>
          <p:cNvPr id="6" name="TextBox 5"/>
          <p:cNvSpPr txBox="1"/>
          <p:nvPr/>
        </p:nvSpPr>
        <p:spPr>
          <a:xfrm>
            <a:off x="1752600" y="2819400"/>
            <a:ext cx="6248400" cy="523220"/>
          </a:xfrm>
          <a:prstGeom prst="rect">
            <a:avLst/>
          </a:prstGeom>
          <a:noFill/>
        </p:spPr>
        <p:txBody>
          <a:bodyPr wrap="square" rtlCol="0">
            <a:spAutoFit/>
          </a:bodyPr>
          <a:lstStyle/>
          <a:p>
            <a:pPr algn="ctr"/>
            <a:r>
              <a:rPr lang="en-US" sz="2800" dirty="0">
                <a:solidFill>
                  <a:srgbClr val="FF0000"/>
                </a:solidFill>
                <a:latin typeface="Times New Roman" pitchFamily="18" charset="0"/>
                <a:cs typeface="Times New Roman" pitchFamily="18" charset="0"/>
              </a:rPr>
              <a:t>can differentiate </a:t>
            </a:r>
            <a:r>
              <a:rPr lang="en-US" sz="2800" dirty="0">
                <a:solidFill>
                  <a:srgbClr val="FF0000"/>
                </a:solidFill>
                <a:latin typeface="Cambria Math" pitchFamily="18" charset="0"/>
                <a:ea typeface="Cambria Math" pitchFamily="18" charset="0"/>
                <a:cs typeface="Times New Roman" pitchFamily="18" charset="0"/>
              </a:rPr>
              <a:t>d(t)</a:t>
            </a:r>
            <a:r>
              <a:rPr lang="en-US" sz="2800" dirty="0">
                <a:solidFill>
                  <a:srgbClr val="FF0000"/>
                </a:solidFill>
                <a:latin typeface="Times New Roman" pitchFamily="18" charset="0"/>
                <a:cs typeface="Times New Roman" pitchFamily="18" charset="0"/>
              </a:rPr>
              <a:t>, integrate it, etc.</a:t>
            </a:r>
          </a:p>
        </p:txBody>
      </p:sp>
      <p:sp>
        <p:nvSpPr>
          <p:cNvPr id="7" name="TextBox 6"/>
          <p:cNvSpPr txBox="1"/>
          <p:nvPr/>
        </p:nvSpPr>
        <p:spPr>
          <a:xfrm>
            <a:off x="1752600" y="5344180"/>
            <a:ext cx="6248400" cy="954107"/>
          </a:xfrm>
          <a:prstGeom prst="rect">
            <a:avLst/>
          </a:prstGeom>
          <a:noFill/>
        </p:spPr>
        <p:txBody>
          <a:bodyPr wrap="square" rtlCol="0">
            <a:spAutoFit/>
          </a:bodyPr>
          <a:lstStyle/>
          <a:p>
            <a:pPr algn="ctr"/>
            <a:r>
              <a:rPr lang="en-US" sz="2800" dirty="0">
                <a:solidFill>
                  <a:srgbClr val="FF0000"/>
                </a:solidFill>
                <a:latin typeface="Cambria Math" pitchFamily="18" charset="0"/>
                <a:ea typeface="Cambria Math" pitchFamily="18" charset="0"/>
                <a:cs typeface="Times New Roman" pitchFamily="18" charset="0"/>
              </a:rPr>
              <a:t>d(t)</a:t>
            </a:r>
            <a:r>
              <a:rPr lang="en-US" sz="2800" dirty="0">
                <a:solidFill>
                  <a:srgbClr val="FF0000"/>
                </a:solidFill>
                <a:latin typeface="Times New Roman" pitchFamily="18" charset="0"/>
                <a:cs typeface="Times New Roman" pitchFamily="18" charset="0"/>
              </a:rPr>
              <a:t> behaves differently at the observation points than between them</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the interpolation problem</a:t>
            </a:r>
          </a:p>
        </p:txBody>
      </p:sp>
      <p:sp>
        <p:nvSpPr>
          <p:cNvPr id="3" name="Content Placeholder 2"/>
          <p:cNvSpPr>
            <a:spLocks noGrp="1"/>
          </p:cNvSpPr>
          <p:nvPr>
            <p:ph idx="1"/>
          </p:nvPr>
        </p:nvSpPr>
        <p:spPr/>
        <p:txBody>
          <a:bodyPr>
            <a:normAutofit lnSpcReduction="10000"/>
          </a:bodyPr>
          <a:lstStyle/>
          <a:p>
            <a:pPr algn="ctr">
              <a:buNone/>
            </a:pPr>
            <a:r>
              <a:rPr lang="en-US" dirty="0">
                <a:latin typeface="Times New Roman" pitchFamily="18" charset="0"/>
                <a:cs typeface="Times New Roman" pitchFamily="18" charset="0"/>
              </a:rPr>
              <a:t>find an </a:t>
            </a:r>
            <a:r>
              <a:rPr lang="en-US" dirty="0" err="1">
                <a:latin typeface="Times New Roman" pitchFamily="18" charset="0"/>
                <a:cs typeface="Times New Roman" pitchFamily="18" charset="0"/>
              </a:rPr>
              <a:t>interpolant</a:t>
            </a:r>
            <a:endParaRPr lang="en-US" dirty="0">
              <a:latin typeface="Times New Roman" pitchFamily="18" charset="0"/>
              <a:cs typeface="Times New Roman" pitchFamily="18" charset="0"/>
            </a:endParaRPr>
          </a:p>
          <a:p>
            <a:pPr algn="ctr">
              <a:buNone/>
            </a:pPr>
            <a:r>
              <a:rPr lang="en-US" dirty="0">
                <a:latin typeface="Cambria Math" pitchFamily="18" charset="0"/>
                <a:ea typeface="Cambria Math" pitchFamily="18" charset="0"/>
                <a:cs typeface="Times New Roman" pitchFamily="18" charset="0"/>
              </a:rPr>
              <a:t>d(t)</a:t>
            </a:r>
          </a:p>
          <a:p>
            <a:pPr algn="ctr">
              <a:buNone/>
            </a:pPr>
            <a:r>
              <a:rPr lang="en-US" dirty="0">
                <a:latin typeface="Times New Roman" pitchFamily="18" charset="0"/>
                <a:cs typeface="Times New Roman" pitchFamily="18" charset="0"/>
              </a:rPr>
              <a:t>that goes through all the data points</a:t>
            </a:r>
          </a:p>
          <a:p>
            <a:pPr algn="ctr">
              <a:buNone/>
            </a:pPr>
            <a:r>
              <a:rPr lang="en-US" dirty="0">
                <a:latin typeface="Times New Roman" pitchFamily="18" charset="0"/>
                <a:cs typeface="Times New Roman" pitchFamily="18" charset="0"/>
              </a:rPr>
              <a:t>and</a:t>
            </a:r>
          </a:p>
          <a:p>
            <a:pPr algn="ctr">
              <a:buNone/>
            </a:pPr>
            <a:r>
              <a:rPr lang="en-US" dirty="0">
                <a:latin typeface="Times New Roman" pitchFamily="18" charset="0"/>
                <a:cs typeface="Times New Roman" pitchFamily="18" charset="0"/>
              </a:rPr>
              <a:t>“does something sensible”</a:t>
            </a:r>
          </a:p>
          <a:p>
            <a:pPr algn="ctr">
              <a:buNone/>
            </a:pPr>
            <a:r>
              <a:rPr lang="en-US" dirty="0">
                <a:latin typeface="Times New Roman" pitchFamily="18" charset="0"/>
                <a:cs typeface="Times New Roman" pitchFamily="18" charset="0"/>
              </a:rPr>
              <a:t>or</a:t>
            </a:r>
          </a:p>
          <a:p>
            <a:pPr algn="ctr">
              <a:buNone/>
            </a:pPr>
            <a:r>
              <a:rPr lang="en-US" dirty="0">
                <a:latin typeface="Times New Roman" pitchFamily="18" charset="0"/>
                <a:cs typeface="Times New Roman" pitchFamily="18" charset="0"/>
              </a:rPr>
              <a:t>“satisfies some prior information”</a:t>
            </a:r>
          </a:p>
          <a:p>
            <a:pPr algn="ctr">
              <a:buNone/>
            </a:pPr>
            <a:r>
              <a:rPr lang="en-US" dirty="0">
                <a:latin typeface="Times New Roman" pitchFamily="18" charset="0"/>
                <a:cs typeface="Times New Roman" pitchFamily="18" charset="0"/>
              </a:rPr>
              <a:t>between them</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pitchFamily="18" charset="0"/>
                <a:cs typeface="Times New Roman" pitchFamily="18" charset="0"/>
              </a:rPr>
              <a:t>some obvious ideas don’t work at all</a:t>
            </a:r>
          </a:p>
        </p:txBody>
      </p:sp>
      <p:sp>
        <p:nvSpPr>
          <p:cNvPr id="3" name="Content Placeholder 2"/>
          <p:cNvSpPr>
            <a:spLocks noGrp="1"/>
          </p:cNvSpPr>
          <p:nvPr>
            <p:ph idx="1"/>
          </p:nvPr>
        </p:nvSpPr>
        <p:spPr>
          <a:xfrm>
            <a:off x="0" y="2514600"/>
            <a:ext cx="9144000" cy="2438400"/>
          </a:xfrm>
        </p:spPr>
        <p:txBody>
          <a:bodyPr>
            <a:normAutofit/>
          </a:bodyPr>
          <a:lstStyle/>
          <a:p>
            <a:pPr algn="ctr">
              <a:buNone/>
            </a:pPr>
            <a:r>
              <a:rPr lang="en-US" dirty="0">
                <a:latin typeface="Times New Roman" pitchFamily="18" charset="0"/>
                <a:cs typeface="Times New Roman" pitchFamily="18" charset="0"/>
              </a:rPr>
              <a:t>an </a:t>
            </a:r>
            <a:r>
              <a:rPr lang="en-US" dirty="0">
                <a:latin typeface="Cambria Math" pitchFamily="18" charset="0"/>
                <a:ea typeface="Cambria Math" pitchFamily="18" charset="0"/>
                <a:cs typeface="Times New Roman" pitchFamily="18" charset="0"/>
              </a:rPr>
              <a:t>(N-1)</a:t>
            </a:r>
            <a:r>
              <a:rPr lang="en-US" i="1" dirty="0">
                <a:latin typeface="Cambria Math" pitchFamily="18" charset="0"/>
                <a:ea typeface="Cambria Math" pitchFamily="18" charset="0"/>
                <a:cs typeface="Times New Roman" pitchFamily="18" charset="0"/>
              </a:rPr>
              <a:t> </a:t>
            </a:r>
            <a:r>
              <a:rPr lang="en-US" dirty="0">
                <a:latin typeface="Times New Roman" pitchFamily="18" charset="0"/>
                <a:cs typeface="Times New Roman" pitchFamily="18" charset="0"/>
              </a:rPr>
              <a:t>order polynomial can easily be constructed to that it passes through </a:t>
            </a:r>
            <a:r>
              <a:rPr lang="en-US" dirty="0">
                <a:latin typeface="Cambria Math" pitchFamily="18" charset="0"/>
                <a:ea typeface="Cambria Math" pitchFamily="18" charset="0"/>
                <a:cs typeface="Times New Roman" pitchFamily="18" charset="0"/>
              </a:rPr>
              <a:t>N</a:t>
            </a:r>
            <a:r>
              <a:rPr lang="en-US" dirty="0">
                <a:latin typeface="Times New Roman" pitchFamily="18" charset="0"/>
                <a:cs typeface="Times New Roman" pitchFamily="18" charset="0"/>
              </a:rPr>
              <a:t> points</a:t>
            </a:r>
          </a:p>
          <a:p>
            <a:pPr algn="ctr">
              <a:buNone/>
            </a:pPr>
            <a:endParaRPr lang="en-US" dirty="0">
              <a:latin typeface="Times New Roman" pitchFamily="18" charset="0"/>
              <a:cs typeface="Times New Roman" pitchFamily="18" charset="0"/>
            </a:endParaRPr>
          </a:p>
          <a:p>
            <a:pPr algn="ctr">
              <a:buNone/>
            </a:pPr>
            <a:r>
              <a:rPr lang="en-US" dirty="0">
                <a:latin typeface="Times New Roman" pitchFamily="18" charset="0"/>
                <a:cs typeface="Times New Roman" pitchFamily="18" charset="0"/>
              </a:rPr>
              <a:t>so use a polynomial for </a:t>
            </a:r>
            <a:r>
              <a:rPr lang="en-US" dirty="0">
                <a:latin typeface="Cambria Math" pitchFamily="18" charset="0"/>
                <a:ea typeface="Cambria Math" pitchFamily="18" charset="0"/>
                <a:cs typeface="Times New Roman" pitchFamily="18" charset="0"/>
              </a:rPr>
              <a:t>d(t)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457200" y="685800"/>
            <a:ext cx="8229600" cy="5943600"/>
          </a:xfrm>
        </p:spPr>
        <p:txBody>
          <a:bodyPr>
            <a:normAutofit lnSpcReduction="10000"/>
          </a:bodyPr>
          <a:lstStyle/>
          <a:p>
            <a:pPr>
              <a:spcBef>
                <a:spcPts val="100"/>
              </a:spcBef>
              <a:buFontTx/>
              <a:buNone/>
            </a:pPr>
            <a:r>
              <a:rPr lang="en-US" sz="1800" dirty="0">
                <a:latin typeface="Times New Roman" pitchFamily="18" charset="0"/>
                <a:cs typeface="Times New Roman" pitchFamily="18" charset="0"/>
              </a:rPr>
              <a:t>	</a:t>
            </a:r>
            <a:r>
              <a:rPr lang="en-US" sz="1600" dirty="0">
                <a:latin typeface="Times New Roman" pitchFamily="18" charset="0"/>
                <a:cs typeface="Times New Roman" pitchFamily="18" charset="0"/>
              </a:rPr>
              <a:t>Lecture 01		Intro; Using MTLAB or Python</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02		Looking At Data</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03		Probability and Measurement Error</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04		Multivariate Distributions</a:t>
            </a:r>
            <a:br>
              <a:rPr lang="en-US" sz="1600" b="1" dirty="0">
                <a:latin typeface="Times New Roman" pitchFamily="18" charset="0"/>
                <a:cs typeface="Times New Roman" pitchFamily="18" charset="0"/>
              </a:rPr>
            </a:br>
            <a:r>
              <a:rPr lang="en-US" sz="1600" dirty="0">
                <a:latin typeface="Times New Roman" pitchFamily="18" charset="0"/>
                <a:cs typeface="Times New Roman" pitchFamily="18" charset="0"/>
              </a:rPr>
              <a:t>Lecture 05		Linear Models</a:t>
            </a:r>
            <a:br>
              <a:rPr lang="en-US" sz="1600" b="1" dirty="0">
                <a:latin typeface="Times New Roman" pitchFamily="18" charset="0"/>
                <a:cs typeface="Times New Roman" pitchFamily="18" charset="0"/>
              </a:rPr>
            </a:br>
            <a:r>
              <a:rPr lang="en-US" sz="1600" dirty="0">
                <a:latin typeface="Times New Roman" pitchFamily="18" charset="0"/>
                <a:cs typeface="Times New Roman" pitchFamily="18" charset="0"/>
              </a:rPr>
              <a:t>Lecture 06		The Principle of Least Squares</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07		Prior Information</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08		Solving Generalized Least Squares Problems </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09		Fourier Series</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10		Complex Fourier Series</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11		Lessons Learned from the Fourier Transform</a:t>
            </a:r>
          </a:p>
          <a:p>
            <a:pPr>
              <a:spcBef>
                <a:spcPts val="100"/>
              </a:spcBef>
              <a:buFontTx/>
              <a:buNone/>
            </a:pPr>
            <a:r>
              <a:rPr lang="en-US" sz="1600" dirty="0">
                <a:latin typeface="Times New Roman" pitchFamily="18" charset="0"/>
                <a:cs typeface="Times New Roman" pitchFamily="18" charset="0"/>
              </a:rPr>
              <a:t>	Lecture 12		Power Spectra</a:t>
            </a:r>
            <a:br>
              <a:rPr lang="en-US" sz="1600" b="1" dirty="0">
                <a:latin typeface="Times New Roman" pitchFamily="18" charset="0"/>
                <a:cs typeface="Times New Roman" pitchFamily="18" charset="0"/>
              </a:rPr>
            </a:br>
            <a:r>
              <a:rPr lang="en-US" sz="1600" dirty="0">
                <a:latin typeface="Times New Roman" pitchFamily="18" charset="0"/>
                <a:cs typeface="Times New Roman" pitchFamily="18" charset="0"/>
              </a:rPr>
              <a:t>Lecture 13		Filter Theory </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14		Applications of Filters </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15		Factor Analysis and Cluster Analysis</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16		Empirical Orthogonal functions and Clusters</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17		Covariance and Autocorrelation</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18		Cross-correlation</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19		Smoothing, Correlation and Spectra</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20		Coherence; Tapering and Spectral Analysis </a:t>
            </a:r>
            <a:br>
              <a:rPr lang="en-US" sz="1600" dirty="0">
                <a:latin typeface="Times New Roman" pitchFamily="18" charset="0"/>
                <a:cs typeface="Times New Roman" pitchFamily="18" charset="0"/>
              </a:rPr>
            </a:br>
            <a:r>
              <a:rPr lang="en-US" sz="1600" b="1" dirty="0">
                <a:latin typeface="Times New Roman" pitchFamily="18" charset="0"/>
                <a:cs typeface="Times New Roman" pitchFamily="18" charset="0"/>
              </a:rPr>
              <a:t>Lecture 21		Interpolation and Gaussian Process Regression</a:t>
            </a:r>
          </a:p>
          <a:p>
            <a:pPr>
              <a:spcBef>
                <a:spcPts val="100"/>
              </a:spcBef>
              <a:buFontTx/>
              <a:buNone/>
            </a:pP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Lecture 22		Linear Approximations and Non Linear Least Squares</a:t>
            </a:r>
          </a:p>
          <a:p>
            <a:pPr>
              <a:spcBef>
                <a:spcPts val="100"/>
              </a:spcBef>
              <a:buFontTx/>
              <a:buNone/>
            </a:pPr>
            <a:r>
              <a:rPr lang="en-US" sz="1600" dirty="0">
                <a:latin typeface="Times New Roman" pitchFamily="18" charset="0"/>
                <a:cs typeface="Times New Roman" pitchFamily="18" charset="0"/>
              </a:rPr>
              <a:t>	Lecture 23		Adaptable Approximations with Neural Networks</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24 		Hypothesis testing </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25 		Hypothesis Testing continued; F-Tests</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26 		Confidence Limits of Spectra, Bootstraps</a:t>
            </a:r>
          </a:p>
        </p:txBody>
      </p:sp>
      <p:sp>
        <p:nvSpPr>
          <p:cNvPr id="7172" name="Text Box 4"/>
          <p:cNvSpPr txBox="1">
            <a:spLocks noChangeArrowheads="1"/>
          </p:cNvSpPr>
          <p:nvPr/>
        </p:nvSpPr>
        <p:spPr bwMode="auto">
          <a:xfrm>
            <a:off x="0" y="228600"/>
            <a:ext cx="9144000" cy="457200"/>
          </a:xfrm>
          <a:prstGeom prst="rect">
            <a:avLst/>
          </a:prstGeom>
          <a:noFill/>
          <a:ln w="9525">
            <a:noFill/>
            <a:miter lim="800000"/>
            <a:headEnd/>
            <a:tailEnd/>
          </a:ln>
          <a:effectLst/>
        </p:spPr>
        <p:txBody>
          <a:bodyPr wrap="square">
            <a:spAutoFit/>
          </a:bodyPr>
          <a:lstStyle/>
          <a:p>
            <a:pPr algn="ctr">
              <a:spcBef>
                <a:spcPct val="50000"/>
              </a:spcBef>
            </a:pPr>
            <a:r>
              <a:rPr lang="en-US" sz="2400" dirty="0">
                <a:latin typeface="Times New Roman" pitchFamily="18" charset="0"/>
                <a:cs typeface="Times New Roman" pitchFamily="18" charset="0"/>
              </a:rPr>
              <a:t>SYLLABUS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0" y="990600"/>
            <a:ext cx="9144000" cy="4000088"/>
            <a:chOff x="1219200" y="2283023"/>
            <a:chExt cx="5353050" cy="2191676"/>
          </a:xfrm>
        </p:grpSpPr>
        <p:pic>
          <p:nvPicPr>
            <p:cNvPr id="1026" name="Picture 2"/>
            <p:cNvPicPr>
              <a:picLocks noChangeAspect="1" noChangeArrowheads="1"/>
            </p:cNvPicPr>
            <p:nvPr/>
          </p:nvPicPr>
          <p:blipFill>
            <a:blip r:embed="rId3" cstate="print"/>
            <a:srcRect/>
            <a:stretch>
              <a:fillRect/>
            </a:stretch>
          </p:blipFill>
          <p:spPr bwMode="auto">
            <a:xfrm>
              <a:off x="1219200" y="2283023"/>
              <a:ext cx="5353050" cy="1933575"/>
            </a:xfrm>
            <a:prstGeom prst="rect">
              <a:avLst/>
            </a:prstGeom>
            <a:noFill/>
            <a:ln w="9525">
              <a:noFill/>
              <a:miter lim="800000"/>
              <a:headEnd/>
              <a:tailEnd/>
            </a:ln>
          </p:spPr>
        </p:pic>
        <p:sp>
          <p:nvSpPr>
            <p:cNvPr id="29" name="TextBox 28"/>
            <p:cNvSpPr txBox="1"/>
            <p:nvPr/>
          </p:nvSpPr>
          <p:spPr>
            <a:xfrm>
              <a:off x="1371600" y="3045023"/>
              <a:ext cx="533400" cy="286676"/>
            </a:xfrm>
            <a:prstGeom prst="rect">
              <a:avLst/>
            </a:prstGeom>
            <a:noFill/>
          </p:spPr>
          <p:txBody>
            <a:bodyPr wrap="square" rtlCol="0">
              <a:spAutoFit/>
            </a:bodyPr>
            <a:lstStyle/>
            <a:p>
              <a:r>
                <a:rPr lang="en-US" sz="2800" i="1" dirty="0">
                  <a:latin typeface="Times New Roman" pitchFamily="18" charset="0"/>
                  <a:cs typeface="Times New Roman" pitchFamily="18" charset="0"/>
                </a:rPr>
                <a:t>d(t)</a:t>
              </a:r>
            </a:p>
          </p:txBody>
        </p:sp>
        <p:sp>
          <p:nvSpPr>
            <p:cNvPr id="14" name="TextBox 13"/>
            <p:cNvSpPr txBox="1"/>
            <p:nvPr/>
          </p:nvSpPr>
          <p:spPr>
            <a:xfrm>
              <a:off x="3429000" y="4188023"/>
              <a:ext cx="838200" cy="286676"/>
            </a:xfrm>
            <a:prstGeom prst="rect">
              <a:avLst/>
            </a:prstGeom>
            <a:noFill/>
          </p:spPr>
          <p:txBody>
            <a:bodyPr wrap="square" rtlCol="0">
              <a:spAutoFit/>
            </a:bodyPr>
            <a:lstStyle/>
            <a:p>
              <a:r>
                <a:rPr lang="en-US" sz="2800" dirty="0">
                  <a:latin typeface="Times New Roman" pitchFamily="18" charset="0"/>
                  <a:cs typeface="Times New Roman" pitchFamily="18" charset="0"/>
                </a:rPr>
                <a:t>time, </a:t>
              </a:r>
              <a:r>
                <a:rPr lang="en-US" sz="2800" i="1" dirty="0">
                  <a:latin typeface="Times New Roman" pitchFamily="18" charset="0"/>
                  <a:cs typeface="Times New Roman" pitchFamily="18" charset="0"/>
                </a:rPr>
                <a:t>t</a:t>
              </a:r>
            </a:p>
          </p:txBody>
        </p:sp>
      </p:grpSp>
      <p:sp>
        <p:nvSpPr>
          <p:cNvPr id="8" name="Title 1"/>
          <p:cNvSpPr txBox="1">
            <a:spLocks/>
          </p:cNvSpPr>
          <p:nvPr/>
        </p:nvSpPr>
        <p:spPr>
          <a:xfrm>
            <a:off x="457200" y="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example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0" y="990600"/>
            <a:ext cx="9144000" cy="4000088"/>
            <a:chOff x="1219200" y="2283023"/>
            <a:chExt cx="5353050" cy="2191676"/>
          </a:xfrm>
        </p:grpSpPr>
        <p:pic>
          <p:nvPicPr>
            <p:cNvPr id="1026" name="Picture 2"/>
            <p:cNvPicPr>
              <a:picLocks noChangeAspect="1" noChangeArrowheads="1"/>
            </p:cNvPicPr>
            <p:nvPr/>
          </p:nvPicPr>
          <p:blipFill>
            <a:blip r:embed="rId3" cstate="print"/>
            <a:srcRect/>
            <a:stretch>
              <a:fillRect/>
            </a:stretch>
          </p:blipFill>
          <p:spPr bwMode="auto">
            <a:xfrm>
              <a:off x="1219200" y="2283023"/>
              <a:ext cx="5353050" cy="1933575"/>
            </a:xfrm>
            <a:prstGeom prst="rect">
              <a:avLst/>
            </a:prstGeom>
            <a:noFill/>
            <a:ln w="9525">
              <a:noFill/>
              <a:miter lim="800000"/>
              <a:headEnd/>
              <a:tailEnd/>
            </a:ln>
          </p:spPr>
        </p:pic>
        <p:sp>
          <p:nvSpPr>
            <p:cNvPr id="29" name="TextBox 28"/>
            <p:cNvSpPr txBox="1"/>
            <p:nvPr/>
          </p:nvSpPr>
          <p:spPr>
            <a:xfrm>
              <a:off x="1371600" y="3045023"/>
              <a:ext cx="533400" cy="286676"/>
            </a:xfrm>
            <a:prstGeom prst="rect">
              <a:avLst/>
            </a:prstGeom>
            <a:noFill/>
          </p:spPr>
          <p:txBody>
            <a:bodyPr wrap="square" rtlCol="0">
              <a:spAutoFit/>
            </a:bodyPr>
            <a:lstStyle/>
            <a:p>
              <a:r>
                <a:rPr lang="en-US" sz="2800" i="1" dirty="0">
                  <a:latin typeface="Times New Roman" pitchFamily="18" charset="0"/>
                  <a:cs typeface="Times New Roman" pitchFamily="18" charset="0"/>
                </a:rPr>
                <a:t>d(t)</a:t>
              </a:r>
            </a:p>
          </p:txBody>
        </p:sp>
        <p:sp>
          <p:nvSpPr>
            <p:cNvPr id="14" name="TextBox 13"/>
            <p:cNvSpPr txBox="1"/>
            <p:nvPr/>
          </p:nvSpPr>
          <p:spPr>
            <a:xfrm>
              <a:off x="3429000" y="4188023"/>
              <a:ext cx="838200" cy="286676"/>
            </a:xfrm>
            <a:prstGeom prst="rect">
              <a:avLst/>
            </a:prstGeom>
            <a:noFill/>
          </p:spPr>
          <p:txBody>
            <a:bodyPr wrap="square" rtlCol="0">
              <a:spAutoFit/>
            </a:bodyPr>
            <a:lstStyle/>
            <a:p>
              <a:r>
                <a:rPr lang="en-US" sz="2800" dirty="0">
                  <a:latin typeface="Times New Roman" pitchFamily="18" charset="0"/>
                  <a:cs typeface="Times New Roman" pitchFamily="18" charset="0"/>
                </a:rPr>
                <a:t>time, </a:t>
              </a:r>
              <a:r>
                <a:rPr lang="en-US" sz="2800" i="1" dirty="0">
                  <a:latin typeface="Times New Roman" pitchFamily="18" charset="0"/>
                  <a:cs typeface="Times New Roman" pitchFamily="18" charset="0"/>
                </a:rPr>
                <a:t>t</a:t>
              </a:r>
            </a:p>
          </p:txBody>
        </p:sp>
      </p:grpSp>
      <p:sp>
        <p:nvSpPr>
          <p:cNvPr id="6" name="Freeform 5"/>
          <p:cNvSpPr/>
          <p:nvPr/>
        </p:nvSpPr>
        <p:spPr>
          <a:xfrm>
            <a:off x="1890793" y="3590441"/>
            <a:ext cx="1720312" cy="229892"/>
          </a:xfrm>
          <a:custGeom>
            <a:avLst/>
            <a:gdLst>
              <a:gd name="connsiteX0" fmla="*/ 0 w 1720312"/>
              <a:gd name="connsiteY0" fmla="*/ 175647 h 229892"/>
              <a:gd name="connsiteX1" fmla="*/ 681926 w 1720312"/>
              <a:gd name="connsiteY1" fmla="*/ 5166 h 229892"/>
              <a:gd name="connsiteX2" fmla="*/ 697424 w 1720312"/>
              <a:gd name="connsiteY2" fmla="*/ 206644 h 229892"/>
              <a:gd name="connsiteX3" fmla="*/ 1720312 w 1720312"/>
              <a:gd name="connsiteY3" fmla="*/ 144651 h 229892"/>
            </a:gdLst>
            <a:ahLst/>
            <a:cxnLst>
              <a:cxn ang="0">
                <a:pos x="connsiteX0" y="connsiteY0"/>
              </a:cxn>
              <a:cxn ang="0">
                <a:pos x="connsiteX1" y="connsiteY1"/>
              </a:cxn>
              <a:cxn ang="0">
                <a:pos x="connsiteX2" y="connsiteY2"/>
              </a:cxn>
              <a:cxn ang="0">
                <a:pos x="connsiteX3" y="connsiteY3"/>
              </a:cxn>
            </a:cxnLst>
            <a:rect l="l" t="t" r="r" b="b"/>
            <a:pathLst>
              <a:path w="1720312" h="229892">
                <a:moveTo>
                  <a:pt x="0" y="175647"/>
                </a:moveTo>
                <a:cubicBezTo>
                  <a:pt x="282844" y="87823"/>
                  <a:pt x="565689" y="0"/>
                  <a:pt x="681926" y="5166"/>
                </a:cubicBezTo>
                <a:cubicBezTo>
                  <a:pt x="798163" y="10332"/>
                  <a:pt x="524360" y="183397"/>
                  <a:pt x="697424" y="206644"/>
                </a:cubicBezTo>
                <a:cubicBezTo>
                  <a:pt x="870488" y="229892"/>
                  <a:pt x="1295400" y="187271"/>
                  <a:pt x="1720312" y="144651"/>
                </a:cubicBezTo>
              </a:path>
            </a:pathLst>
          </a:custGeom>
          <a:ln w="5715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rgbClr val="FF0000"/>
              </a:solidFill>
            </a:endParaRPr>
          </a:p>
        </p:txBody>
      </p:sp>
      <p:sp>
        <p:nvSpPr>
          <p:cNvPr id="7" name="TextBox 6"/>
          <p:cNvSpPr txBox="1"/>
          <p:nvPr/>
        </p:nvSpPr>
        <p:spPr>
          <a:xfrm>
            <a:off x="3657600" y="3581400"/>
            <a:ext cx="2819400" cy="461665"/>
          </a:xfrm>
          <a:prstGeom prst="rect">
            <a:avLst/>
          </a:prstGeom>
          <a:noFill/>
        </p:spPr>
        <p:txBody>
          <a:bodyPr wrap="square" rtlCol="0">
            <a:spAutoFit/>
          </a:bodyPr>
          <a:lstStyle/>
          <a:p>
            <a:r>
              <a:rPr lang="en-US" sz="2400" dirty="0">
                <a:solidFill>
                  <a:srgbClr val="FF0000"/>
                </a:solidFill>
                <a:latin typeface="Times New Roman" pitchFamily="18" charset="0"/>
                <a:cs typeface="Times New Roman" pitchFamily="18" charset="0"/>
              </a:rPr>
              <a:t>what happened here?</a:t>
            </a:r>
          </a:p>
        </p:txBody>
      </p:sp>
      <p:sp>
        <p:nvSpPr>
          <p:cNvPr id="8" name="Freeform 7"/>
          <p:cNvSpPr/>
          <p:nvPr/>
        </p:nvSpPr>
        <p:spPr>
          <a:xfrm rot="17546645" flipH="1">
            <a:off x="7233861" y="3139955"/>
            <a:ext cx="783605" cy="381000"/>
          </a:xfrm>
          <a:custGeom>
            <a:avLst/>
            <a:gdLst>
              <a:gd name="connsiteX0" fmla="*/ 0 w 1720312"/>
              <a:gd name="connsiteY0" fmla="*/ 175647 h 229892"/>
              <a:gd name="connsiteX1" fmla="*/ 681926 w 1720312"/>
              <a:gd name="connsiteY1" fmla="*/ 5166 h 229892"/>
              <a:gd name="connsiteX2" fmla="*/ 697424 w 1720312"/>
              <a:gd name="connsiteY2" fmla="*/ 206644 h 229892"/>
              <a:gd name="connsiteX3" fmla="*/ 1720312 w 1720312"/>
              <a:gd name="connsiteY3" fmla="*/ 144651 h 229892"/>
            </a:gdLst>
            <a:ahLst/>
            <a:cxnLst>
              <a:cxn ang="0">
                <a:pos x="connsiteX0" y="connsiteY0"/>
              </a:cxn>
              <a:cxn ang="0">
                <a:pos x="connsiteX1" y="connsiteY1"/>
              </a:cxn>
              <a:cxn ang="0">
                <a:pos x="connsiteX2" y="connsiteY2"/>
              </a:cxn>
              <a:cxn ang="0">
                <a:pos x="connsiteX3" y="connsiteY3"/>
              </a:cxn>
            </a:cxnLst>
            <a:rect l="l" t="t" r="r" b="b"/>
            <a:pathLst>
              <a:path w="1720312" h="229892">
                <a:moveTo>
                  <a:pt x="0" y="175647"/>
                </a:moveTo>
                <a:cubicBezTo>
                  <a:pt x="282844" y="87823"/>
                  <a:pt x="565689" y="0"/>
                  <a:pt x="681926" y="5166"/>
                </a:cubicBezTo>
                <a:cubicBezTo>
                  <a:pt x="798163" y="10332"/>
                  <a:pt x="524360" y="183397"/>
                  <a:pt x="697424" y="206644"/>
                </a:cubicBezTo>
                <a:cubicBezTo>
                  <a:pt x="870488" y="229892"/>
                  <a:pt x="1295400" y="187271"/>
                  <a:pt x="1720312" y="144651"/>
                </a:cubicBezTo>
              </a:path>
            </a:pathLst>
          </a:custGeom>
          <a:ln w="5715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rgbClr val="FF0000"/>
              </a:solidFill>
            </a:endParaRPr>
          </a:p>
        </p:txBody>
      </p:sp>
      <p:sp>
        <p:nvSpPr>
          <p:cNvPr id="9" name="TextBox 8"/>
          <p:cNvSpPr txBox="1"/>
          <p:nvPr/>
        </p:nvSpPr>
        <p:spPr>
          <a:xfrm>
            <a:off x="7086600" y="3657600"/>
            <a:ext cx="1447800" cy="461665"/>
          </a:xfrm>
          <a:prstGeom prst="rect">
            <a:avLst/>
          </a:prstGeom>
          <a:noFill/>
        </p:spPr>
        <p:txBody>
          <a:bodyPr wrap="square" rtlCol="0">
            <a:spAutoFit/>
          </a:bodyPr>
          <a:lstStyle/>
          <a:p>
            <a:r>
              <a:rPr lang="en-US" sz="2400" dirty="0">
                <a:solidFill>
                  <a:srgbClr val="FF0000"/>
                </a:solidFill>
                <a:latin typeface="Times New Roman" pitchFamily="18" charset="0"/>
                <a:cs typeface="Times New Roman" pitchFamily="18" charset="0"/>
              </a:rPr>
              <a:t>and here?</a:t>
            </a:r>
          </a:p>
        </p:txBody>
      </p:sp>
      <p:sp>
        <p:nvSpPr>
          <p:cNvPr id="10" name="Title 1"/>
          <p:cNvSpPr txBox="1">
            <a:spLocks/>
          </p:cNvSpPr>
          <p:nvPr/>
        </p:nvSpPr>
        <p:spPr>
          <a:xfrm>
            <a:off x="457200" y="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example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Times New Roman" pitchFamily="18" charset="0"/>
                <a:cs typeface="Times New Roman" pitchFamily="18" charset="0"/>
              </a:rPr>
              <a:t>solution</a:t>
            </a:r>
          </a:p>
        </p:txBody>
      </p:sp>
      <p:sp>
        <p:nvSpPr>
          <p:cNvPr id="3" name="Content Placeholder 2"/>
          <p:cNvSpPr>
            <a:spLocks noGrp="1"/>
          </p:cNvSpPr>
          <p:nvPr>
            <p:ph idx="1"/>
          </p:nvPr>
        </p:nvSpPr>
        <p:spPr>
          <a:xfrm>
            <a:off x="0" y="1524000"/>
            <a:ext cx="9144000" cy="4267200"/>
          </a:xfrm>
        </p:spPr>
        <p:txBody>
          <a:bodyPr>
            <a:normAutofit/>
          </a:bodyPr>
          <a:lstStyle/>
          <a:p>
            <a:pPr algn="ctr">
              <a:buNone/>
            </a:pPr>
            <a:r>
              <a:rPr lang="en-US" dirty="0">
                <a:latin typeface="Times New Roman" pitchFamily="18" charset="0"/>
                <a:cs typeface="Times New Roman" pitchFamily="18" charset="0"/>
              </a:rPr>
              <a:t>a low-order polynomial</a:t>
            </a:r>
          </a:p>
          <a:p>
            <a:pPr algn="ctr">
              <a:buNone/>
            </a:pPr>
            <a:r>
              <a:rPr lang="en-US" dirty="0">
                <a:latin typeface="Times New Roman" pitchFamily="18" charset="0"/>
                <a:cs typeface="Times New Roman" pitchFamily="18" charset="0"/>
              </a:rPr>
              <a:t>has less potential for wild swings</a:t>
            </a:r>
          </a:p>
          <a:p>
            <a:pPr algn="ctr">
              <a:buNone/>
            </a:pPr>
            <a:endParaRPr lang="en-US" dirty="0">
              <a:latin typeface="Times New Roman" pitchFamily="18" charset="0"/>
              <a:cs typeface="Times New Roman" pitchFamily="18" charset="0"/>
            </a:endParaRPr>
          </a:p>
          <a:p>
            <a:pPr algn="ctr">
              <a:buNone/>
            </a:pPr>
            <a:r>
              <a:rPr lang="en-US" dirty="0">
                <a:latin typeface="Times New Roman" pitchFamily="18" charset="0"/>
                <a:cs typeface="Times New Roman" pitchFamily="18" charset="0"/>
              </a:rPr>
              <a:t>so use many low-order polynomial</a:t>
            </a:r>
          </a:p>
          <a:p>
            <a:pPr algn="ctr">
              <a:buNone/>
            </a:pPr>
            <a:r>
              <a:rPr lang="en-US" dirty="0">
                <a:latin typeface="Times New Roman" pitchFamily="18" charset="0"/>
                <a:cs typeface="Times New Roman" pitchFamily="18" charset="0"/>
              </a:rPr>
              <a:t>each valid in a small time interval</a:t>
            </a:r>
          </a:p>
          <a:p>
            <a:pPr algn="ctr">
              <a:buNone/>
            </a:pPr>
            <a:endParaRPr lang="en-US" dirty="0">
              <a:latin typeface="Times New Roman" pitchFamily="18" charset="0"/>
              <a:cs typeface="Times New Roman" pitchFamily="18" charset="0"/>
            </a:endParaRPr>
          </a:p>
          <a:p>
            <a:pPr algn="ctr">
              <a:buNone/>
            </a:pPr>
            <a:r>
              <a:rPr lang="en-US" dirty="0">
                <a:latin typeface="Times New Roman" pitchFamily="18" charset="0"/>
                <a:cs typeface="Times New Roman" pitchFamily="18" charset="0"/>
              </a:rPr>
              <a:t>such a function is called a “</a:t>
            </a:r>
            <a:r>
              <a:rPr lang="en-US" dirty="0" err="1">
                <a:latin typeface="Times New Roman" pitchFamily="18" charset="0"/>
                <a:cs typeface="Times New Roman" pitchFamily="18" charset="0"/>
              </a:rPr>
              <a:t>spline</a:t>
            </a:r>
            <a:r>
              <a:rPr lang="en-US" dirty="0">
                <a:latin typeface="Times New Roman" pitchFamily="18" charset="0"/>
                <a:cs typeface="Times New Roman" pitchFamily="18" charset="0"/>
              </a:rPr>
              <a:t>”</a:t>
            </a:r>
          </a:p>
          <a:p>
            <a:pPr algn="ctr">
              <a:buNone/>
            </a:pPr>
            <a:endParaRPr lang="en-US" dirty="0">
              <a:latin typeface="Times New Roman" pitchFamily="18" charset="0"/>
              <a:cs typeface="Times New Roman" pitchFamily="18" charset="0"/>
            </a:endParaRPr>
          </a:p>
          <a:p>
            <a:pPr algn="ctr">
              <a:buNone/>
            </a:pPr>
            <a:endParaRPr lang="en-US"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Times New Roman" pitchFamily="18" charset="0"/>
                <a:cs typeface="Times New Roman" pitchFamily="18" charset="0"/>
              </a:rPr>
              <a:t>simplest case</a:t>
            </a:r>
          </a:p>
        </p:txBody>
      </p:sp>
      <p:sp>
        <p:nvSpPr>
          <p:cNvPr id="3" name="Content Placeholder 2"/>
          <p:cNvSpPr>
            <a:spLocks noGrp="1"/>
          </p:cNvSpPr>
          <p:nvPr>
            <p:ph idx="1"/>
          </p:nvPr>
        </p:nvSpPr>
        <p:spPr>
          <a:xfrm>
            <a:off x="0" y="1905000"/>
            <a:ext cx="9144000" cy="4267200"/>
          </a:xfrm>
        </p:spPr>
        <p:txBody>
          <a:bodyPr>
            <a:normAutofit/>
          </a:bodyPr>
          <a:lstStyle/>
          <a:p>
            <a:pPr algn="ctr">
              <a:buNone/>
            </a:pPr>
            <a:r>
              <a:rPr lang="en-US" dirty="0">
                <a:latin typeface="Times New Roman" pitchFamily="18" charset="0"/>
                <a:cs typeface="Times New Roman" pitchFamily="18" charset="0"/>
              </a:rPr>
              <a:t>set of linear polynomials</a:t>
            </a:r>
          </a:p>
          <a:p>
            <a:pPr algn="ctr">
              <a:buNone/>
            </a:pPr>
            <a:endParaRPr lang="en-US" dirty="0">
              <a:latin typeface="Times New Roman" pitchFamily="18" charset="0"/>
              <a:cs typeface="Times New Roman" pitchFamily="18" charset="0"/>
            </a:endParaRPr>
          </a:p>
          <a:p>
            <a:pPr algn="ctr">
              <a:buNone/>
            </a:pPr>
            <a:r>
              <a:rPr lang="en-US" dirty="0">
                <a:latin typeface="Times New Roman" pitchFamily="18" charset="0"/>
                <a:cs typeface="Times New Roman" pitchFamily="18" charset="0"/>
              </a:rPr>
              <a:t>each valid between two data points</a:t>
            </a:r>
          </a:p>
          <a:p>
            <a:pPr algn="ctr">
              <a:buNone/>
            </a:pPr>
            <a:endParaRPr lang="en-US" dirty="0">
              <a:latin typeface="Times New Roman" pitchFamily="18" charset="0"/>
              <a:cs typeface="Times New Roman" pitchFamily="18" charset="0"/>
            </a:endParaRPr>
          </a:p>
          <a:p>
            <a:pPr algn="ctr">
              <a:buNone/>
            </a:pPr>
            <a:r>
              <a:rPr lang="en-US" dirty="0">
                <a:latin typeface="Times New Roman" pitchFamily="18" charset="0"/>
                <a:cs typeface="Times New Roman" pitchFamily="18" charset="0"/>
              </a:rPr>
              <a:t>“connect the data points with straight lines”</a:t>
            </a:r>
          </a:p>
          <a:p>
            <a:pPr algn="ctr">
              <a:buNone/>
            </a:pPr>
            <a:endParaRPr lang="en-US" dirty="0">
              <a:latin typeface="Times New Roman" pitchFamily="18" charset="0"/>
              <a:cs typeface="Times New Roman" pitchFamily="18" charset="0"/>
            </a:endParaRPr>
          </a:p>
          <a:p>
            <a:pPr algn="ctr">
              <a:buNone/>
            </a:pPr>
            <a:endParaRPr lang="en-US"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6"/>
          <p:cNvSpPr/>
          <p:nvPr/>
        </p:nvSpPr>
        <p:spPr>
          <a:xfrm>
            <a:off x="1905000" y="1015425"/>
            <a:ext cx="4800600" cy="1295401"/>
          </a:xfrm>
          <a:custGeom>
            <a:avLst/>
            <a:gdLst>
              <a:gd name="connsiteX0" fmla="*/ 15498 w 6183824"/>
              <a:gd name="connsiteY0" fmla="*/ 0 h 1472339"/>
              <a:gd name="connsiteX1" fmla="*/ 0 w 6183824"/>
              <a:gd name="connsiteY1" fmla="*/ 1472339 h 1472339"/>
              <a:gd name="connsiteX2" fmla="*/ 6183824 w 6183824"/>
              <a:gd name="connsiteY2" fmla="*/ 1472339 h 1472339"/>
            </a:gdLst>
            <a:ahLst/>
            <a:cxnLst>
              <a:cxn ang="0">
                <a:pos x="connsiteX0" y="connsiteY0"/>
              </a:cxn>
              <a:cxn ang="0">
                <a:pos x="connsiteX1" y="connsiteY1"/>
              </a:cxn>
              <a:cxn ang="0">
                <a:pos x="connsiteX2" y="connsiteY2"/>
              </a:cxn>
            </a:cxnLst>
            <a:rect l="l" t="t" r="r" b="b"/>
            <a:pathLst>
              <a:path w="6183824" h="1472339">
                <a:moveTo>
                  <a:pt x="15498" y="0"/>
                </a:moveTo>
                <a:lnTo>
                  <a:pt x="0" y="1472339"/>
                </a:lnTo>
                <a:lnTo>
                  <a:pt x="6183824" y="1472339"/>
                </a:lnTo>
              </a:path>
            </a:pathLst>
          </a:cu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6629400" y="2006025"/>
            <a:ext cx="533400" cy="584775"/>
          </a:xfrm>
          <a:prstGeom prst="rect">
            <a:avLst/>
          </a:prstGeom>
          <a:noFill/>
        </p:spPr>
        <p:txBody>
          <a:bodyPr wrap="square" rtlCol="0">
            <a:spAutoFit/>
          </a:bodyPr>
          <a:lstStyle/>
          <a:p>
            <a:pPr algn="ctr"/>
            <a:r>
              <a:rPr lang="en-US" sz="3200" i="1" dirty="0">
                <a:latin typeface="Cambria Math" pitchFamily="18" charset="0"/>
                <a:ea typeface="Cambria Math" pitchFamily="18" charset="0"/>
                <a:cs typeface="Times New Roman" pitchFamily="18" charset="0"/>
              </a:rPr>
              <a:t>t</a:t>
            </a:r>
          </a:p>
        </p:txBody>
      </p:sp>
      <p:sp>
        <p:nvSpPr>
          <p:cNvPr id="9" name="TextBox 8"/>
          <p:cNvSpPr txBox="1"/>
          <p:nvPr/>
        </p:nvSpPr>
        <p:spPr>
          <a:xfrm rot="16200000">
            <a:off x="916634" y="1408837"/>
            <a:ext cx="1219200" cy="584775"/>
          </a:xfrm>
          <a:prstGeom prst="rect">
            <a:avLst/>
          </a:prstGeom>
          <a:noFill/>
        </p:spPr>
        <p:txBody>
          <a:bodyPr wrap="square" rtlCol="0">
            <a:spAutoFit/>
          </a:bodyPr>
          <a:lstStyle/>
          <a:p>
            <a:pPr algn="ctr"/>
            <a:r>
              <a:rPr lang="en-US" sz="3200" i="1" dirty="0">
                <a:latin typeface="Cambria Math" pitchFamily="18" charset="0"/>
                <a:ea typeface="Cambria Math" pitchFamily="18" charset="0"/>
                <a:cs typeface="Times New Roman" pitchFamily="18" charset="0"/>
              </a:rPr>
              <a:t>d</a:t>
            </a:r>
          </a:p>
        </p:txBody>
      </p:sp>
      <p:sp>
        <p:nvSpPr>
          <p:cNvPr id="10" name="Oval 9"/>
          <p:cNvSpPr/>
          <p:nvPr/>
        </p:nvSpPr>
        <p:spPr>
          <a:xfrm>
            <a:off x="3962400" y="1269266"/>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4876800" y="1701225"/>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6248400" y="2006025"/>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2819400" y="1320225"/>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1981200" y="1701225"/>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p:nvPr/>
        </p:nvCxnSpPr>
        <p:spPr>
          <a:xfrm rot="5400000">
            <a:off x="3474204" y="1898829"/>
            <a:ext cx="1066800" cy="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4552951" y="2091748"/>
            <a:ext cx="728663" cy="4765"/>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3733800" y="2387025"/>
            <a:ext cx="533400" cy="584775"/>
          </a:xfrm>
          <a:prstGeom prst="rect">
            <a:avLst/>
          </a:prstGeom>
          <a:noFill/>
        </p:spPr>
        <p:txBody>
          <a:bodyPr wrap="square" rtlCol="0">
            <a:spAutoFit/>
          </a:bodyPr>
          <a:lstStyle/>
          <a:p>
            <a:pPr algn="ctr"/>
            <a:r>
              <a:rPr lang="en-US" sz="3200" i="1" dirty="0" err="1">
                <a:latin typeface="Cambria Math" pitchFamily="18" charset="0"/>
                <a:ea typeface="Cambria Math" pitchFamily="18" charset="0"/>
                <a:cs typeface="Times New Roman" pitchFamily="18" charset="0"/>
              </a:rPr>
              <a:t>t</a:t>
            </a:r>
            <a:r>
              <a:rPr lang="en-US" sz="3200" i="1" baseline="-25000" dirty="0" err="1">
                <a:latin typeface="Cambria Math" pitchFamily="18" charset="0"/>
                <a:ea typeface="Cambria Math" pitchFamily="18" charset="0"/>
                <a:cs typeface="Times New Roman" pitchFamily="18" charset="0"/>
              </a:rPr>
              <a:t>i</a:t>
            </a:r>
            <a:endParaRPr lang="en-US" sz="3200" i="1" baseline="-25000" dirty="0">
              <a:latin typeface="Cambria Math" pitchFamily="18" charset="0"/>
              <a:ea typeface="Cambria Math" pitchFamily="18" charset="0"/>
              <a:cs typeface="Times New Roman" pitchFamily="18" charset="0"/>
            </a:endParaRPr>
          </a:p>
        </p:txBody>
      </p:sp>
      <p:sp>
        <p:nvSpPr>
          <p:cNvPr id="29" name="TextBox 28"/>
          <p:cNvSpPr txBox="1"/>
          <p:nvPr/>
        </p:nvSpPr>
        <p:spPr>
          <a:xfrm>
            <a:off x="4495800" y="2387025"/>
            <a:ext cx="990600" cy="584775"/>
          </a:xfrm>
          <a:prstGeom prst="rect">
            <a:avLst/>
          </a:prstGeom>
          <a:noFill/>
        </p:spPr>
        <p:txBody>
          <a:bodyPr wrap="square" rtlCol="0">
            <a:spAutoFit/>
          </a:bodyPr>
          <a:lstStyle/>
          <a:p>
            <a:pPr algn="ctr"/>
            <a:r>
              <a:rPr lang="en-US" sz="3200" i="1" dirty="0">
                <a:latin typeface="Cambria Math" pitchFamily="18" charset="0"/>
                <a:ea typeface="Cambria Math" pitchFamily="18" charset="0"/>
                <a:cs typeface="Times New Roman" pitchFamily="18" charset="0"/>
              </a:rPr>
              <a:t>t</a:t>
            </a:r>
            <a:r>
              <a:rPr lang="en-US" sz="3200" i="1" baseline="-25000" dirty="0">
                <a:latin typeface="Cambria Math" pitchFamily="18" charset="0"/>
                <a:ea typeface="Cambria Math" pitchFamily="18" charset="0"/>
                <a:cs typeface="Times New Roman" pitchFamily="18" charset="0"/>
              </a:rPr>
              <a:t>i+1</a:t>
            </a:r>
          </a:p>
        </p:txBody>
      </p:sp>
      <p:cxnSp>
        <p:nvCxnSpPr>
          <p:cNvPr id="31" name="Straight Connector 30"/>
          <p:cNvCxnSpPr>
            <a:stCxn id="10" idx="6"/>
            <a:endCxn id="11" idx="5"/>
          </p:cNvCxnSpPr>
          <p:nvPr/>
        </p:nvCxnSpPr>
        <p:spPr>
          <a:xfrm>
            <a:off x="4038600" y="1307366"/>
            <a:ext cx="903241" cy="4589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4114800" y="863025"/>
            <a:ext cx="990600" cy="584775"/>
          </a:xfrm>
          <a:prstGeom prst="rect">
            <a:avLst/>
          </a:prstGeom>
          <a:noFill/>
        </p:spPr>
        <p:txBody>
          <a:bodyPr wrap="square" rtlCol="0">
            <a:spAutoFit/>
          </a:bodyPr>
          <a:lstStyle/>
          <a:p>
            <a:pPr algn="ctr"/>
            <a:r>
              <a:rPr lang="en-US" sz="3200" i="1" dirty="0">
                <a:latin typeface="Cambria Math" pitchFamily="18" charset="0"/>
                <a:ea typeface="Cambria Math" pitchFamily="18" charset="0"/>
                <a:cs typeface="Times New Roman" pitchFamily="18" charset="0"/>
              </a:rPr>
              <a:t>d(t)</a:t>
            </a:r>
          </a:p>
        </p:txBody>
      </p:sp>
      <p:pic>
        <p:nvPicPr>
          <p:cNvPr id="1028" name="Picture 4"/>
          <p:cNvPicPr>
            <a:picLocks noChangeAspect="1" noChangeArrowheads="1"/>
          </p:cNvPicPr>
          <p:nvPr/>
        </p:nvPicPr>
        <p:blipFill>
          <a:blip r:embed="rId3" cstate="print"/>
          <a:srcRect l="7333" t="22559" r="5200" b="43668"/>
          <a:stretch>
            <a:fillRect/>
          </a:stretch>
        </p:blipFill>
        <p:spPr bwMode="auto">
          <a:xfrm>
            <a:off x="-1" y="3810000"/>
            <a:ext cx="9079705" cy="2362200"/>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962400"/>
            <a:ext cx="9144000" cy="1981200"/>
          </a:xfrm>
        </p:spPr>
        <p:txBody>
          <a:bodyPr>
            <a:normAutofit/>
          </a:bodyPr>
          <a:lstStyle/>
          <a:p>
            <a:r>
              <a:rPr lang="en-US" dirty="0">
                <a:latin typeface="Times New Roman" pitchFamily="18" charset="0"/>
                <a:cs typeface="Times New Roman" pitchFamily="18" charset="0"/>
              </a:rPr>
              <a:t>disadvantage</a:t>
            </a:r>
            <a:br>
              <a:rPr lang="en-US" dirty="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5" name="Title 1"/>
          <p:cNvSpPr txBox="1">
            <a:spLocks/>
          </p:cNvSpPr>
          <p:nvPr/>
        </p:nvSpPr>
        <p:spPr>
          <a:xfrm>
            <a:off x="0" y="0"/>
            <a:ext cx="9144000" cy="19812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advantages</a:t>
            </a:r>
            <a:b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br>
            <a:endParaRPr kumimoji="0" lang="en-US" sz="32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4" name="TextBox 3"/>
          <p:cNvSpPr txBox="1"/>
          <p:nvPr/>
        </p:nvSpPr>
        <p:spPr>
          <a:xfrm>
            <a:off x="2057400" y="1371600"/>
            <a:ext cx="4953000" cy="523220"/>
          </a:xfrm>
          <a:prstGeom prst="rect">
            <a:avLst/>
          </a:prstGeom>
          <a:noFill/>
        </p:spPr>
        <p:txBody>
          <a:bodyPr wrap="square" rtlCol="0">
            <a:spAutoFit/>
          </a:bodyPr>
          <a:lstStyle/>
          <a:p>
            <a:pPr algn="ctr"/>
            <a:r>
              <a:rPr lang="en-US" sz="2800" dirty="0">
                <a:solidFill>
                  <a:srgbClr val="FF0000"/>
                </a:solidFill>
                <a:latin typeface="Times New Roman" pitchFamily="18" charset="0"/>
                <a:cs typeface="Times New Roman" pitchFamily="18" charset="0"/>
              </a:rPr>
              <a:t>conceptually very simple</a:t>
            </a:r>
          </a:p>
        </p:txBody>
      </p:sp>
      <p:sp>
        <p:nvSpPr>
          <p:cNvPr id="6" name="TextBox 5"/>
          <p:cNvSpPr txBox="1"/>
          <p:nvPr/>
        </p:nvSpPr>
        <p:spPr>
          <a:xfrm>
            <a:off x="1600200" y="1981200"/>
            <a:ext cx="6248400" cy="523220"/>
          </a:xfrm>
          <a:prstGeom prst="rect">
            <a:avLst/>
          </a:prstGeom>
          <a:noFill/>
        </p:spPr>
        <p:txBody>
          <a:bodyPr wrap="square" rtlCol="0">
            <a:spAutoFit/>
          </a:bodyPr>
          <a:lstStyle/>
          <a:p>
            <a:pPr algn="ctr"/>
            <a:r>
              <a:rPr lang="en-US" sz="2800" dirty="0">
                <a:solidFill>
                  <a:srgbClr val="FF0000"/>
                </a:solidFill>
                <a:latin typeface="Times New Roman" pitchFamily="18" charset="0"/>
                <a:cs typeface="Times New Roman" pitchFamily="18" charset="0"/>
              </a:rPr>
              <a:t>always get what you expect</a:t>
            </a:r>
          </a:p>
        </p:txBody>
      </p:sp>
      <p:sp>
        <p:nvSpPr>
          <p:cNvPr id="7" name="TextBox 6"/>
          <p:cNvSpPr txBox="1"/>
          <p:nvPr/>
        </p:nvSpPr>
        <p:spPr>
          <a:xfrm>
            <a:off x="1524000" y="5105400"/>
            <a:ext cx="6248400" cy="523220"/>
          </a:xfrm>
          <a:prstGeom prst="rect">
            <a:avLst/>
          </a:prstGeom>
          <a:noFill/>
        </p:spPr>
        <p:txBody>
          <a:bodyPr wrap="square" rtlCol="0">
            <a:spAutoFit/>
          </a:bodyPr>
          <a:lstStyle/>
          <a:p>
            <a:pPr algn="ctr"/>
            <a:r>
              <a:rPr lang="en-US" sz="2800" dirty="0">
                <a:solidFill>
                  <a:srgbClr val="FF0000"/>
                </a:solidFill>
                <a:latin typeface="Cambria Math" pitchFamily="18" charset="0"/>
                <a:ea typeface="Cambria Math" pitchFamily="18" charset="0"/>
                <a:cs typeface="Times New Roman" pitchFamily="18" charset="0"/>
              </a:rPr>
              <a:t>d(t)</a:t>
            </a:r>
            <a:r>
              <a:rPr lang="en-US" sz="2800" dirty="0">
                <a:solidFill>
                  <a:srgbClr val="FF0000"/>
                </a:solidFill>
                <a:latin typeface="Times New Roman" pitchFamily="18" charset="0"/>
                <a:cs typeface="Times New Roman" pitchFamily="18" charset="0"/>
              </a:rPr>
              <a:t> has kinks at observation points</a:t>
            </a:r>
          </a:p>
        </p:txBody>
      </p:sp>
      <p:sp>
        <p:nvSpPr>
          <p:cNvPr id="8" name="TextBox 7"/>
          <p:cNvSpPr txBox="1"/>
          <p:nvPr/>
        </p:nvSpPr>
        <p:spPr>
          <a:xfrm>
            <a:off x="1524000" y="2590800"/>
            <a:ext cx="6248400" cy="523220"/>
          </a:xfrm>
          <a:prstGeom prst="rect">
            <a:avLst/>
          </a:prstGeom>
          <a:noFill/>
        </p:spPr>
        <p:txBody>
          <a:bodyPr wrap="square" rtlCol="0">
            <a:spAutoFit/>
          </a:bodyPr>
          <a:lstStyle/>
          <a:p>
            <a:pPr algn="ctr"/>
            <a:r>
              <a:rPr lang="en-US" sz="2800" dirty="0">
                <a:solidFill>
                  <a:srgbClr val="FF0000"/>
                </a:solidFill>
                <a:latin typeface="Times New Roman" pitchFamily="18" charset="0"/>
                <a:cs typeface="Times New Roman" pitchFamily="18" charset="0"/>
              </a:rPr>
              <a:t>zero roughness between observations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0" y="1279644"/>
            <a:ext cx="8991600" cy="4130556"/>
            <a:chOff x="1130121" y="2193944"/>
            <a:chExt cx="5349240" cy="2234178"/>
          </a:xfrm>
        </p:grpSpPr>
        <p:pic>
          <p:nvPicPr>
            <p:cNvPr id="2" name="Picture 2"/>
            <p:cNvPicPr>
              <a:picLocks noChangeArrowheads="1"/>
            </p:cNvPicPr>
            <p:nvPr/>
          </p:nvPicPr>
          <p:blipFill>
            <a:blip r:embed="rId3" cstate="print"/>
            <a:srcRect/>
            <a:stretch>
              <a:fillRect/>
            </a:stretch>
          </p:blipFill>
          <p:spPr bwMode="auto">
            <a:xfrm>
              <a:off x="1130121" y="2193944"/>
              <a:ext cx="5349240" cy="1933575"/>
            </a:xfrm>
            <a:prstGeom prst="rect">
              <a:avLst/>
            </a:prstGeom>
            <a:noFill/>
            <a:ln w="9525">
              <a:noFill/>
              <a:miter lim="800000"/>
              <a:headEnd/>
              <a:tailEnd/>
            </a:ln>
            <a:effectLst/>
          </p:spPr>
        </p:pic>
        <p:sp>
          <p:nvSpPr>
            <p:cNvPr id="29" name="TextBox 28"/>
            <p:cNvSpPr txBox="1"/>
            <p:nvPr/>
          </p:nvSpPr>
          <p:spPr>
            <a:xfrm>
              <a:off x="1266119" y="2935829"/>
              <a:ext cx="533400" cy="316299"/>
            </a:xfrm>
            <a:prstGeom prst="rect">
              <a:avLst/>
            </a:prstGeom>
            <a:noFill/>
          </p:spPr>
          <p:txBody>
            <a:bodyPr wrap="square" rtlCol="0">
              <a:spAutoFit/>
            </a:bodyPr>
            <a:lstStyle/>
            <a:p>
              <a:r>
                <a:rPr lang="en-US" sz="3200" i="1" dirty="0">
                  <a:latin typeface="Times New Roman" pitchFamily="18" charset="0"/>
                  <a:cs typeface="Times New Roman" pitchFamily="18" charset="0"/>
                </a:rPr>
                <a:t>d(t)</a:t>
              </a:r>
            </a:p>
          </p:txBody>
        </p:sp>
        <p:sp>
          <p:nvSpPr>
            <p:cNvPr id="14" name="TextBox 13"/>
            <p:cNvSpPr txBox="1"/>
            <p:nvPr/>
          </p:nvSpPr>
          <p:spPr>
            <a:xfrm>
              <a:off x="3533106" y="4111823"/>
              <a:ext cx="838200" cy="316299"/>
            </a:xfrm>
            <a:prstGeom prst="rect">
              <a:avLst/>
            </a:prstGeom>
            <a:noFill/>
          </p:spPr>
          <p:txBody>
            <a:bodyPr wrap="square" rtlCol="0">
              <a:spAutoFit/>
            </a:bodyPr>
            <a:lstStyle/>
            <a:p>
              <a:r>
                <a:rPr lang="en-US" sz="3200" dirty="0">
                  <a:latin typeface="Times New Roman" pitchFamily="18" charset="0"/>
                  <a:cs typeface="Times New Roman" pitchFamily="18" charset="0"/>
                </a:rPr>
                <a:t>time, </a:t>
              </a:r>
              <a:r>
                <a:rPr lang="en-US" sz="3200" i="1" dirty="0">
                  <a:latin typeface="Times New Roman" pitchFamily="18" charset="0"/>
                  <a:cs typeface="Times New Roman" pitchFamily="18" charset="0"/>
                </a:rPr>
                <a:t>t</a:t>
              </a:r>
            </a:p>
          </p:txBody>
        </p:sp>
      </p:grpSp>
      <p:sp>
        <p:nvSpPr>
          <p:cNvPr id="7" name="Title 1"/>
          <p:cNvSpPr txBox="1">
            <a:spLocks/>
          </p:cNvSpPr>
          <p:nvPr/>
        </p:nvSpPr>
        <p:spPr>
          <a:xfrm>
            <a:off x="457200" y="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example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5"/>
          <p:cNvGrpSpPr/>
          <p:nvPr/>
        </p:nvGrpSpPr>
        <p:grpSpPr>
          <a:xfrm>
            <a:off x="0" y="1279644"/>
            <a:ext cx="8991600" cy="4130556"/>
            <a:chOff x="1130121" y="2193944"/>
            <a:chExt cx="5349240" cy="2234178"/>
          </a:xfrm>
        </p:grpSpPr>
        <p:pic>
          <p:nvPicPr>
            <p:cNvPr id="2" name="Picture 2"/>
            <p:cNvPicPr>
              <a:picLocks noChangeArrowheads="1"/>
            </p:cNvPicPr>
            <p:nvPr/>
          </p:nvPicPr>
          <p:blipFill>
            <a:blip r:embed="rId3" cstate="print"/>
            <a:srcRect/>
            <a:stretch>
              <a:fillRect/>
            </a:stretch>
          </p:blipFill>
          <p:spPr bwMode="auto">
            <a:xfrm>
              <a:off x="1130121" y="2193944"/>
              <a:ext cx="5349240" cy="1933575"/>
            </a:xfrm>
            <a:prstGeom prst="rect">
              <a:avLst/>
            </a:prstGeom>
            <a:noFill/>
            <a:ln w="9525">
              <a:noFill/>
              <a:miter lim="800000"/>
              <a:headEnd/>
              <a:tailEnd/>
            </a:ln>
            <a:effectLst/>
          </p:spPr>
        </p:pic>
        <p:sp>
          <p:nvSpPr>
            <p:cNvPr id="29" name="TextBox 28"/>
            <p:cNvSpPr txBox="1"/>
            <p:nvPr/>
          </p:nvSpPr>
          <p:spPr>
            <a:xfrm>
              <a:off x="1266119" y="2935829"/>
              <a:ext cx="533400" cy="316299"/>
            </a:xfrm>
            <a:prstGeom prst="rect">
              <a:avLst/>
            </a:prstGeom>
            <a:noFill/>
          </p:spPr>
          <p:txBody>
            <a:bodyPr wrap="square" rtlCol="0">
              <a:spAutoFit/>
            </a:bodyPr>
            <a:lstStyle/>
            <a:p>
              <a:r>
                <a:rPr lang="en-US" sz="3200" i="1" dirty="0">
                  <a:latin typeface="Times New Roman" pitchFamily="18" charset="0"/>
                  <a:cs typeface="Times New Roman" pitchFamily="18" charset="0"/>
                </a:rPr>
                <a:t>d(t)</a:t>
              </a:r>
            </a:p>
          </p:txBody>
        </p:sp>
        <p:sp>
          <p:nvSpPr>
            <p:cNvPr id="14" name="TextBox 13"/>
            <p:cNvSpPr txBox="1"/>
            <p:nvPr/>
          </p:nvSpPr>
          <p:spPr>
            <a:xfrm>
              <a:off x="3533106" y="4111823"/>
              <a:ext cx="838200" cy="316299"/>
            </a:xfrm>
            <a:prstGeom prst="rect">
              <a:avLst/>
            </a:prstGeom>
            <a:noFill/>
          </p:spPr>
          <p:txBody>
            <a:bodyPr wrap="square" rtlCol="0">
              <a:spAutoFit/>
            </a:bodyPr>
            <a:lstStyle/>
            <a:p>
              <a:r>
                <a:rPr lang="en-US" sz="3200" dirty="0">
                  <a:latin typeface="Times New Roman" pitchFamily="18" charset="0"/>
                  <a:cs typeface="Times New Roman" pitchFamily="18" charset="0"/>
                </a:rPr>
                <a:t>time, </a:t>
              </a:r>
              <a:r>
                <a:rPr lang="en-US" sz="3200" i="1" dirty="0">
                  <a:latin typeface="Times New Roman" pitchFamily="18" charset="0"/>
                  <a:cs typeface="Times New Roman" pitchFamily="18" charset="0"/>
                </a:rPr>
                <a:t>t</a:t>
              </a:r>
            </a:p>
          </p:txBody>
        </p:sp>
      </p:grpSp>
      <p:sp>
        <p:nvSpPr>
          <p:cNvPr id="7" name="Title 1"/>
          <p:cNvSpPr txBox="1">
            <a:spLocks/>
          </p:cNvSpPr>
          <p:nvPr/>
        </p:nvSpPr>
        <p:spPr>
          <a:xfrm>
            <a:off x="457200" y="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example</a:t>
            </a:r>
          </a:p>
        </p:txBody>
      </p:sp>
      <p:sp>
        <p:nvSpPr>
          <p:cNvPr id="8" name="Freeform 7"/>
          <p:cNvSpPr/>
          <p:nvPr/>
        </p:nvSpPr>
        <p:spPr>
          <a:xfrm>
            <a:off x="6781800" y="1905000"/>
            <a:ext cx="929899" cy="805912"/>
          </a:xfrm>
          <a:custGeom>
            <a:avLst/>
            <a:gdLst>
              <a:gd name="connsiteX0" fmla="*/ 0 w 929899"/>
              <a:gd name="connsiteY0" fmla="*/ 805912 h 805912"/>
              <a:gd name="connsiteX1" fmla="*/ 294468 w 929899"/>
              <a:gd name="connsiteY1" fmla="*/ 449451 h 805912"/>
              <a:gd name="connsiteX2" fmla="*/ 480448 w 929899"/>
              <a:gd name="connsiteY2" fmla="*/ 650929 h 805912"/>
              <a:gd name="connsiteX3" fmla="*/ 929899 w 929899"/>
              <a:gd name="connsiteY3" fmla="*/ 0 h 805912"/>
            </a:gdLst>
            <a:ahLst/>
            <a:cxnLst>
              <a:cxn ang="0">
                <a:pos x="connsiteX0" y="connsiteY0"/>
              </a:cxn>
              <a:cxn ang="0">
                <a:pos x="connsiteX1" y="connsiteY1"/>
              </a:cxn>
              <a:cxn ang="0">
                <a:pos x="connsiteX2" y="connsiteY2"/>
              </a:cxn>
              <a:cxn ang="0">
                <a:pos x="connsiteX3" y="connsiteY3"/>
              </a:cxn>
            </a:cxnLst>
            <a:rect l="l" t="t" r="r" b="b"/>
            <a:pathLst>
              <a:path w="929899" h="805912">
                <a:moveTo>
                  <a:pt x="0" y="805912"/>
                </a:moveTo>
                <a:cubicBezTo>
                  <a:pt x="107196" y="640596"/>
                  <a:pt x="214393" y="475281"/>
                  <a:pt x="294468" y="449451"/>
                </a:cubicBezTo>
                <a:cubicBezTo>
                  <a:pt x="374543" y="423621"/>
                  <a:pt x="374543" y="725838"/>
                  <a:pt x="480448" y="650929"/>
                </a:cubicBezTo>
                <a:cubicBezTo>
                  <a:pt x="586353" y="576021"/>
                  <a:pt x="758126" y="288010"/>
                  <a:pt x="929899" y="0"/>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p:cNvSpPr txBox="1"/>
          <p:nvPr/>
        </p:nvSpPr>
        <p:spPr>
          <a:xfrm>
            <a:off x="7620000" y="1371600"/>
            <a:ext cx="2438400" cy="523220"/>
          </a:xfrm>
          <a:prstGeom prst="rect">
            <a:avLst/>
          </a:prstGeom>
          <a:noFill/>
        </p:spPr>
        <p:txBody>
          <a:bodyPr wrap="square" rtlCol="0">
            <a:spAutoFit/>
          </a:bodyPr>
          <a:lstStyle/>
          <a:p>
            <a:r>
              <a:rPr lang="en-US" sz="2800" dirty="0">
                <a:solidFill>
                  <a:srgbClr val="FF0000"/>
                </a:solidFill>
                <a:latin typeface="Times New Roman" pitchFamily="18" charset="0"/>
                <a:cs typeface="Times New Roman" pitchFamily="18" charset="0"/>
              </a:rPr>
              <a:t>kink</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4992"/>
            <a:ext cx="8229600" cy="1143000"/>
          </a:xfrm>
        </p:spPr>
        <p:txBody>
          <a:bodyPr/>
          <a:lstStyle/>
          <a:p>
            <a:r>
              <a:rPr lang="en-US" dirty="0">
                <a:latin typeface="Times New Roman" pitchFamily="18" charset="0"/>
                <a:ea typeface="Cambria Math" pitchFamily="18" charset="0"/>
                <a:cs typeface="Times New Roman" pitchFamily="18" charset="0"/>
              </a:rPr>
              <a:t>MATLAB</a:t>
            </a:r>
          </a:p>
        </p:txBody>
      </p:sp>
      <p:sp>
        <p:nvSpPr>
          <p:cNvPr id="5" name="Right Brace 4"/>
          <p:cNvSpPr/>
          <p:nvPr/>
        </p:nvSpPr>
        <p:spPr>
          <a:xfrm rot="5400000">
            <a:off x="3122385" y="2784974"/>
            <a:ext cx="457200" cy="505387"/>
          </a:xfrm>
          <a:prstGeom prst="rightBrace">
            <a:avLst>
              <a:gd name="adj1" fmla="val 37500"/>
              <a:gd name="adj2" fmla="val 50000"/>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extBox 5"/>
          <p:cNvSpPr txBox="1"/>
          <p:nvPr/>
        </p:nvSpPr>
        <p:spPr>
          <a:xfrm>
            <a:off x="2459736" y="3255290"/>
            <a:ext cx="1981200" cy="523220"/>
          </a:xfrm>
          <a:prstGeom prst="rect">
            <a:avLst/>
          </a:prstGeom>
          <a:noFill/>
        </p:spPr>
        <p:txBody>
          <a:bodyPr wrap="square" rtlCol="0">
            <a:spAutoFit/>
          </a:bodyPr>
          <a:lstStyle/>
          <a:p>
            <a:pPr algn="ctr"/>
            <a:r>
              <a:rPr lang="en-US" sz="2800" dirty="0">
                <a:solidFill>
                  <a:srgbClr val="FF0000"/>
                </a:solidFill>
                <a:latin typeface="Times New Roman" pitchFamily="18" charset="0"/>
                <a:cs typeface="Times New Roman" pitchFamily="18" charset="0"/>
              </a:rPr>
              <a:t>observations</a:t>
            </a:r>
          </a:p>
        </p:txBody>
      </p:sp>
      <p:sp>
        <p:nvSpPr>
          <p:cNvPr id="7" name="Freeform 6"/>
          <p:cNvSpPr/>
          <p:nvPr/>
        </p:nvSpPr>
        <p:spPr>
          <a:xfrm rot="20935570">
            <a:off x="4168524" y="2584868"/>
            <a:ext cx="1346793" cy="2209781"/>
          </a:xfrm>
          <a:custGeom>
            <a:avLst/>
            <a:gdLst>
              <a:gd name="connsiteX0" fmla="*/ 0 w 883404"/>
              <a:gd name="connsiteY0" fmla="*/ 0 h 1766807"/>
              <a:gd name="connsiteX1" fmla="*/ 666427 w 883404"/>
              <a:gd name="connsiteY1" fmla="*/ 588935 h 1766807"/>
              <a:gd name="connsiteX2" fmla="*/ 371960 w 883404"/>
              <a:gd name="connsiteY2" fmla="*/ 1286359 h 1766807"/>
              <a:gd name="connsiteX3" fmla="*/ 883404 w 883404"/>
              <a:gd name="connsiteY3" fmla="*/ 1766807 h 1766807"/>
            </a:gdLst>
            <a:ahLst/>
            <a:cxnLst>
              <a:cxn ang="0">
                <a:pos x="connsiteX0" y="connsiteY0"/>
              </a:cxn>
              <a:cxn ang="0">
                <a:pos x="connsiteX1" y="connsiteY1"/>
              </a:cxn>
              <a:cxn ang="0">
                <a:pos x="connsiteX2" y="connsiteY2"/>
              </a:cxn>
              <a:cxn ang="0">
                <a:pos x="connsiteX3" y="connsiteY3"/>
              </a:cxn>
            </a:cxnLst>
            <a:rect l="l" t="t" r="r" b="b"/>
            <a:pathLst>
              <a:path w="883404" h="1766807">
                <a:moveTo>
                  <a:pt x="0" y="0"/>
                </a:moveTo>
                <a:cubicBezTo>
                  <a:pt x="302217" y="187271"/>
                  <a:pt x="604434" y="374542"/>
                  <a:pt x="666427" y="588935"/>
                </a:cubicBezTo>
                <a:cubicBezTo>
                  <a:pt x="728420" y="803328"/>
                  <a:pt x="335797" y="1090047"/>
                  <a:pt x="371960" y="1286359"/>
                </a:cubicBezTo>
                <a:cubicBezTo>
                  <a:pt x="408123" y="1482671"/>
                  <a:pt x="645763" y="1624739"/>
                  <a:pt x="883404" y="1766807"/>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5480649" y="4227983"/>
            <a:ext cx="2209800" cy="954107"/>
          </a:xfrm>
          <a:prstGeom prst="rect">
            <a:avLst/>
          </a:prstGeom>
          <a:noFill/>
        </p:spPr>
        <p:txBody>
          <a:bodyPr wrap="square" rtlCol="0">
            <a:spAutoFit/>
          </a:bodyPr>
          <a:lstStyle/>
          <a:p>
            <a:pPr algn="ctr"/>
            <a:r>
              <a:rPr lang="en-US" sz="2800" dirty="0">
                <a:solidFill>
                  <a:srgbClr val="FF0000"/>
                </a:solidFill>
                <a:latin typeface="Times New Roman" pitchFamily="18" charset="0"/>
                <a:cs typeface="Times New Roman" pitchFamily="18" charset="0"/>
              </a:rPr>
              <a:t>times of interpolation</a:t>
            </a:r>
          </a:p>
        </p:txBody>
      </p:sp>
      <p:sp>
        <p:nvSpPr>
          <p:cNvPr id="9" name="Freeform 8"/>
          <p:cNvSpPr/>
          <p:nvPr/>
        </p:nvSpPr>
        <p:spPr>
          <a:xfrm>
            <a:off x="1104900" y="2877928"/>
            <a:ext cx="883404" cy="1766807"/>
          </a:xfrm>
          <a:custGeom>
            <a:avLst/>
            <a:gdLst>
              <a:gd name="connsiteX0" fmla="*/ 0 w 883404"/>
              <a:gd name="connsiteY0" fmla="*/ 0 h 1766807"/>
              <a:gd name="connsiteX1" fmla="*/ 666427 w 883404"/>
              <a:gd name="connsiteY1" fmla="*/ 588935 h 1766807"/>
              <a:gd name="connsiteX2" fmla="*/ 371960 w 883404"/>
              <a:gd name="connsiteY2" fmla="*/ 1286359 h 1766807"/>
              <a:gd name="connsiteX3" fmla="*/ 883404 w 883404"/>
              <a:gd name="connsiteY3" fmla="*/ 1766807 h 1766807"/>
            </a:gdLst>
            <a:ahLst/>
            <a:cxnLst>
              <a:cxn ang="0">
                <a:pos x="connsiteX0" y="connsiteY0"/>
              </a:cxn>
              <a:cxn ang="0">
                <a:pos x="connsiteX1" y="connsiteY1"/>
              </a:cxn>
              <a:cxn ang="0">
                <a:pos x="connsiteX2" y="connsiteY2"/>
              </a:cxn>
              <a:cxn ang="0">
                <a:pos x="connsiteX3" y="connsiteY3"/>
              </a:cxn>
            </a:cxnLst>
            <a:rect l="l" t="t" r="r" b="b"/>
            <a:pathLst>
              <a:path w="883404" h="1766807">
                <a:moveTo>
                  <a:pt x="0" y="0"/>
                </a:moveTo>
                <a:cubicBezTo>
                  <a:pt x="302217" y="187271"/>
                  <a:pt x="604434" y="374542"/>
                  <a:pt x="666427" y="588935"/>
                </a:cubicBezTo>
                <a:cubicBezTo>
                  <a:pt x="728420" y="803328"/>
                  <a:pt x="335797" y="1090047"/>
                  <a:pt x="371960" y="1286359"/>
                </a:cubicBezTo>
                <a:cubicBezTo>
                  <a:pt x="408123" y="1482671"/>
                  <a:pt x="645763" y="1624739"/>
                  <a:pt x="883404" y="1766807"/>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1117092" y="4644735"/>
            <a:ext cx="1981200" cy="954107"/>
          </a:xfrm>
          <a:prstGeom prst="rect">
            <a:avLst/>
          </a:prstGeom>
          <a:noFill/>
        </p:spPr>
        <p:txBody>
          <a:bodyPr wrap="square" rtlCol="0">
            <a:spAutoFit/>
          </a:bodyPr>
          <a:lstStyle/>
          <a:p>
            <a:pPr algn="ctr"/>
            <a:r>
              <a:rPr lang="en-US" sz="2800" dirty="0">
                <a:solidFill>
                  <a:srgbClr val="FF0000"/>
                </a:solidFill>
                <a:latin typeface="Times New Roman" pitchFamily="18" charset="0"/>
                <a:cs typeface="Times New Roman" pitchFamily="18" charset="0"/>
              </a:rPr>
              <a:t>interpolated observations</a:t>
            </a:r>
          </a:p>
        </p:txBody>
      </p:sp>
      <p:sp>
        <p:nvSpPr>
          <p:cNvPr id="13" name="TextBox 12">
            <a:extLst>
              <a:ext uri="{FF2B5EF4-FFF2-40B4-BE49-F238E27FC236}">
                <a16:creationId xmlns:a16="http://schemas.microsoft.com/office/drawing/2014/main" id="{FFDA0715-33E5-4AFC-94FA-C4A717F0C6BB}"/>
              </a:ext>
            </a:extLst>
          </p:cNvPr>
          <p:cNvSpPr txBox="1"/>
          <p:nvPr/>
        </p:nvSpPr>
        <p:spPr>
          <a:xfrm>
            <a:off x="800100" y="2261435"/>
            <a:ext cx="7239000" cy="461665"/>
          </a:xfrm>
          <a:prstGeom prst="rect">
            <a:avLst/>
          </a:prstGeom>
          <a:noFill/>
        </p:spPr>
        <p:txBody>
          <a:bodyPr wrap="square">
            <a:spAutoFit/>
          </a:bodyPr>
          <a:lstStyle/>
          <a:p>
            <a:r>
              <a:rPr lang="en-US" sz="2400" dirty="0" err="1">
                <a:latin typeface="Courier New" panose="02070309020205020404" pitchFamily="49" charset="0"/>
                <a:cs typeface="Courier New" panose="02070309020205020404" pitchFamily="49" charset="0"/>
              </a:rPr>
              <a:t>dp</a:t>
            </a:r>
            <a:r>
              <a:rPr lang="en-US" sz="2400" dirty="0">
                <a:latin typeface="Courier New" panose="02070309020205020404" pitchFamily="49" charset="0"/>
                <a:cs typeface="Courier New" panose="02070309020205020404" pitchFamily="49" charset="0"/>
              </a:rPr>
              <a:t>=interp1(t,d,</a:t>
            </a:r>
            <a:r>
              <a:rPr lang="en-US" sz="2400" dirty="0" err="1">
                <a:latin typeface="Courier New" panose="02070309020205020404" pitchFamily="49" charset="0"/>
                <a:cs typeface="Courier New" panose="02070309020205020404" pitchFamily="49" charset="0"/>
              </a:rPr>
              <a:t>tp</a:t>
            </a:r>
            <a:r>
              <a:rPr lang="en-US" sz="2400" dirty="0">
                <a:latin typeface="Courier New" panose="02070309020205020404" pitchFamily="49" charset="0"/>
                <a:cs typeface="Courier New" panose="02070309020205020404" pitchFamily="49" charset="0"/>
              </a:rPr>
              <a:t>,'linear','</a:t>
            </a:r>
            <a:r>
              <a:rPr lang="en-US" sz="2400" dirty="0" err="1">
                <a:latin typeface="Courier New" panose="02070309020205020404" pitchFamily="49" charset="0"/>
                <a:cs typeface="Courier New" panose="02070309020205020404" pitchFamily="49" charset="0"/>
              </a:rPr>
              <a:t>extrap</a:t>
            </a:r>
            <a:r>
              <a:rPr lang="en-US" sz="2400" dirty="0">
                <a:latin typeface="Courier New" panose="02070309020205020404" pitchFamily="49" charset="0"/>
                <a:cs typeface="Courier New" panose="02070309020205020404" pitchFamily="49" charset="0"/>
              </a:rPr>
              <a: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ea typeface="Cambria Math" pitchFamily="18" charset="0"/>
                <a:cs typeface="Times New Roman" pitchFamily="18" charset="0"/>
              </a:rPr>
              <a:t>Python</a:t>
            </a:r>
          </a:p>
        </p:txBody>
      </p:sp>
      <p:sp>
        <p:nvSpPr>
          <p:cNvPr id="5" name="Right Brace 4"/>
          <p:cNvSpPr/>
          <p:nvPr/>
        </p:nvSpPr>
        <p:spPr>
          <a:xfrm rot="16200000">
            <a:off x="4510784" y="1095211"/>
            <a:ext cx="457200" cy="3170436"/>
          </a:xfrm>
          <a:prstGeom prst="rightBrace">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extBox 5"/>
          <p:cNvSpPr txBox="1"/>
          <p:nvPr/>
        </p:nvSpPr>
        <p:spPr>
          <a:xfrm>
            <a:off x="3618596" y="1850672"/>
            <a:ext cx="1981200" cy="523220"/>
          </a:xfrm>
          <a:prstGeom prst="rect">
            <a:avLst/>
          </a:prstGeom>
          <a:noFill/>
        </p:spPr>
        <p:txBody>
          <a:bodyPr wrap="square" rtlCol="0">
            <a:spAutoFit/>
          </a:bodyPr>
          <a:lstStyle/>
          <a:p>
            <a:pPr algn="ctr"/>
            <a:r>
              <a:rPr lang="en-US" sz="2800" dirty="0">
                <a:solidFill>
                  <a:srgbClr val="FF0000"/>
                </a:solidFill>
                <a:latin typeface="Times New Roman" pitchFamily="18" charset="0"/>
                <a:cs typeface="Times New Roman" pitchFamily="18" charset="0"/>
              </a:rPr>
              <a:t>observations</a:t>
            </a:r>
          </a:p>
        </p:txBody>
      </p:sp>
      <p:sp>
        <p:nvSpPr>
          <p:cNvPr id="7" name="Freeform 6"/>
          <p:cNvSpPr/>
          <p:nvPr/>
        </p:nvSpPr>
        <p:spPr>
          <a:xfrm>
            <a:off x="3276601" y="4076568"/>
            <a:ext cx="883404" cy="1766807"/>
          </a:xfrm>
          <a:custGeom>
            <a:avLst/>
            <a:gdLst>
              <a:gd name="connsiteX0" fmla="*/ 0 w 883404"/>
              <a:gd name="connsiteY0" fmla="*/ 0 h 1766807"/>
              <a:gd name="connsiteX1" fmla="*/ 666427 w 883404"/>
              <a:gd name="connsiteY1" fmla="*/ 588935 h 1766807"/>
              <a:gd name="connsiteX2" fmla="*/ 371960 w 883404"/>
              <a:gd name="connsiteY2" fmla="*/ 1286359 h 1766807"/>
              <a:gd name="connsiteX3" fmla="*/ 883404 w 883404"/>
              <a:gd name="connsiteY3" fmla="*/ 1766807 h 1766807"/>
            </a:gdLst>
            <a:ahLst/>
            <a:cxnLst>
              <a:cxn ang="0">
                <a:pos x="connsiteX0" y="connsiteY0"/>
              </a:cxn>
              <a:cxn ang="0">
                <a:pos x="connsiteX1" y="connsiteY1"/>
              </a:cxn>
              <a:cxn ang="0">
                <a:pos x="connsiteX2" y="connsiteY2"/>
              </a:cxn>
              <a:cxn ang="0">
                <a:pos x="connsiteX3" y="connsiteY3"/>
              </a:cxn>
            </a:cxnLst>
            <a:rect l="l" t="t" r="r" b="b"/>
            <a:pathLst>
              <a:path w="883404" h="1766807">
                <a:moveTo>
                  <a:pt x="0" y="0"/>
                </a:moveTo>
                <a:cubicBezTo>
                  <a:pt x="302217" y="187271"/>
                  <a:pt x="604434" y="374542"/>
                  <a:pt x="666427" y="588935"/>
                </a:cubicBezTo>
                <a:cubicBezTo>
                  <a:pt x="728420" y="803328"/>
                  <a:pt x="335797" y="1090047"/>
                  <a:pt x="371960" y="1286359"/>
                </a:cubicBezTo>
                <a:cubicBezTo>
                  <a:pt x="408123" y="1482671"/>
                  <a:pt x="645763" y="1624739"/>
                  <a:pt x="883404" y="1766807"/>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3799333" y="5517055"/>
            <a:ext cx="2209800" cy="954107"/>
          </a:xfrm>
          <a:prstGeom prst="rect">
            <a:avLst/>
          </a:prstGeom>
          <a:noFill/>
        </p:spPr>
        <p:txBody>
          <a:bodyPr wrap="square" rtlCol="0">
            <a:spAutoFit/>
          </a:bodyPr>
          <a:lstStyle/>
          <a:p>
            <a:pPr algn="ctr"/>
            <a:r>
              <a:rPr lang="en-US" sz="2800" dirty="0">
                <a:solidFill>
                  <a:srgbClr val="FF0000"/>
                </a:solidFill>
                <a:latin typeface="Times New Roman" pitchFamily="18" charset="0"/>
                <a:cs typeface="Times New Roman" pitchFamily="18" charset="0"/>
              </a:rPr>
              <a:t>times of interpolation</a:t>
            </a:r>
          </a:p>
        </p:txBody>
      </p:sp>
      <p:sp>
        <p:nvSpPr>
          <p:cNvPr id="9" name="Freeform 8"/>
          <p:cNvSpPr/>
          <p:nvPr/>
        </p:nvSpPr>
        <p:spPr>
          <a:xfrm>
            <a:off x="457200" y="4188279"/>
            <a:ext cx="609600" cy="689675"/>
          </a:xfrm>
          <a:custGeom>
            <a:avLst/>
            <a:gdLst>
              <a:gd name="connsiteX0" fmla="*/ 0 w 883404"/>
              <a:gd name="connsiteY0" fmla="*/ 0 h 1766807"/>
              <a:gd name="connsiteX1" fmla="*/ 666427 w 883404"/>
              <a:gd name="connsiteY1" fmla="*/ 588935 h 1766807"/>
              <a:gd name="connsiteX2" fmla="*/ 371960 w 883404"/>
              <a:gd name="connsiteY2" fmla="*/ 1286359 h 1766807"/>
              <a:gd name="connsiteX3" fmla="*/ 883404 w 883404"/>
              <a:gd name="connsiteY3" fmla="*/ 1766807 h 1766807"/>
            </a:gdLst>
            <a:ahLst/>
            <a:cxnLst>
              <a:cxn ang="0">
                <a:pos x="connsiteX0" y="connsiteY0"/>
              </a:cxn>
              <a:cxn ang="0">
                <a:pos x="connsiteX1" y="connsiteY1"/>
              </a:cxn>
              <a:cxn ang="0">
                <a:pos x="connsiteX2" y="connsiteY2"/>
              </a:cxn>
              <a:cxn ang="0">
                <a:pos x="connsiteX3" y="connsiteY3"/>
              </a:cxn>
            </a:cxnLst>
            <a:rect l="l" t="t" r="r" b="b"/>
            <a:pathLst>
              <a:path w="883404" h="1766807">
                <a:moveTo>
                  <a:pt x="0" y="0"/>
                </a:moveTo>
                <a:cubicBezTo>
                  <a:pt x="302217" y="187271"/>
                  <a:pt x="604434" y="374542"/>
                  <a:pt x="666427" y="588935"/>
                </a:cubicBezTo>
                <a:cubicBezTo>
                  <a:pt x="728420" y="803328"/>
                  <a:pt x="335797" y="1090047"/>
                  <a:pt x="371960" y="1286359"/>
                </a:cubicBezTo>
                <a:cubicBezTo>
                  <a:pt x="408123" y="1482671"/>
                  <a:pt x="645763" y="1624739"/>
                  <a:pt x="883404" y="1766807"/>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713232" y="4860493"/>
            <a:ext cx="1981200" cy="954107"/>
          </a:xfrm>
          <a:prstGeom prst="rect">
            <a:avLst/>
          </a:prstGeom>
          <a:noFill/>
        </p:spPr>
        <p:txBody>
          <a:bodyPr wrap="square" rtlCol="0">
            <a:spAutoFit/>
          </a:bodyPr>
          <a:lstStyle/>
          <a:p>
            <a:pPr algn="ctr"/>
            <a:r>
              <a:rPr lang="en-US" sz="2800" dirty="0">
                <a:solidFill>
                  <a:srgbClr val="FF0000"/>
                </a:solidFill>
                <a:latin typeface="Times New Roman" pitchFamily="18" charset="0"/>
                <a:cs typeface="Times New Roman" pitchFamily="18" charset="0"/>
              </a:rPr>
              <a:t>interpolated observations</a:t>
            </a:r>
          </a:p>
        </p:txBody>
      </p:sp>
      <p:sp>
        <p:nvSpPr>
          <p:cNvPr id="13" name="TextBox 12">
            <a:extLst>
              <a:ext uri="{FF2B5EF4-FFF2-40B4-BE49-F238E27FC236}">
                <a16:creationId xmlns:a16="http://schemas.microsoft.com/office/drawing/2014/main" id="{F8FF2BCA-860E-4C90-ABF2-9C1D43811CAD}"/>
              </a:ext>
            </a:extLst>
          </p:cNvPr>
          <p:cNvSpPr txBox="1"/>
          <p:nvPr/>
        </p:nvSpPr>
        <p:spPr>
          <a:xfrm>
            <a:off x="37196" y="2909029"/>
            <a:ext cx="9144000" cy="1200329"/>
          </a:xfrm>
          <a:prstGeom prst="rect">
            <a:avLst/>
          </a:prstGeom>
          <a:noFill/>
        </p:spPr>
        <p:txBody>
          <a:bodyPr wrap="square">
            <a:spAutoFit/>
          </a:bodyPr>
          <a:lstStyle/>
          <a:p>
            <a:r>
              <a:rPr lang="en-US" sz="2400" dirty="0">
                <a:latin typeface="Courier New" panose="02070309020205020404" pitchFamily="49" charset="0"/>
                <a:cs typeface="Courier New" panose="02070309020205020404" pitchFamily="49" charset="0"/>
              </a:rPr>
              <a:t>f = ip.interp1d(</a:t>
            </a:r>
            <a:r>
              <a:rPr lang="en-US" sz="2400" dirty="0" err="1">
                <a:latin typeface="Courier New" panose="02070309020205020404" pitchFamily="49" charset="0"/>
                <a:cs typeface="Courier New" panose="02070309020205020404" pitchFamily="49" charset="0"/>
              </a:rPr>
              <a:t>t.ravel</a:t>
            </a:r>
            <a:r>
              <a:rPr lang="en-US" sz="2400" dirty="0">
                <a:latin typeface="Courier New" panose="02070309020205020404" pitchFamily="49" charset="0"/>
                <a:cs typeface="Courier New" panose="02070309020205020404" pitchFamily="49" charset="0"/>
              </a:rPr>
              <a:t>(),</a:t>
            </a:r>
            <a:r>
              <a:rPr lang="en-US" sz="2400" dirty="0" err="1">
                <a:latin typeface="Courier New" panose="02070309020205020404" pitchFamily="49" charset="0"/>
                <a:cs typeface="Courier New" panose="02070309020205020404" pitchFamily="49" charset="0"/>
              </a:rPr>
              <a:t>d.ravel</a:t>
            </a:r>
            <a:r>
              <a:rPr lang="en-US" sz="2400" dirty="0">
                <a:latin typeface="Courier New" panose="02070309020205020404" pitchFamily="49" charset="0"/>
                <a:cs typeface="Courier New" panose="02070309020205020404" pitchFamily="49" charset="0"/>
              </a:rPr>
              <a:t>(),axis=0,</a:t>
            </a:r>
          </a:p>
          <a:p>
            <a:r>
              <a:rPr lang="en-US" sz="2400" dirty="0">
                <a:latin typeface="Courier New" panose="02070309020205020404" pitchFamily="49" charset="0"/>
                <a:cs typeface="Courier New" panose="02070309020205020404" pitchFamily="49" charset="0"/>
              </a:rPr>
              <a:t>       kind='linear',</a:t>
            </a:r>
            <a:r>
              <a:rPr lang="en-US" sz="2400" dirty="0" err="1">
                <a:latin typeface="Courier New" panose="02070309020205020404" pitchFamily="49" charset="0"/>
                <a:cs typeface="Courier New" panose="02070309020205020404" pitchFamily="49" charset="0"/>
              </a:rPr>
              <a:t>fill_value</a:t>
            </a:r>
            <a:r>
              <a:rPr lang="en-US" sz="2400" dirty="0">
                <a:latin typeface="Courier New" panose="02070309020205020404" pitchFamily="49" charset="0"/>
                <a:cs typeface="Courier New" panose="02070309020205020404" pitchFamily="49" charset="0"/>
              </a:rPr>
              <a:t>='extrapolate');</a:t>
            </a:r>
          </a:p>
          <a:p>
            <a:r>
              <a:rPr lang="en-US" sz="2400" dirty="0" err="1">
                <a:latin typeface="Courier New" panose="02070309020205020404" pitchFamily="49" charset="0"/>
                <a:cs typeface="Courier New" panose="02070309020205020404" pitchFamily="49" charset="0"/>
              </a:rPr>
              <a:t>dp</a:t>
            </a:r>
            <a:r>
              <a:rPr lang="en-US" sz="2400" dirty="0">
                <a:latin typeface="Courier New" panose="02070309020205020404" pitchFamily="49" charset="0"/>
                <a:cs typeface="Courier New" panose="02070309020205020404" pitchFamily="49" charset="0"/>
              </a:rPr>
              <a:t> = </a:t>
            </a:r>
            <a:r>
              <a:rPr lang="en-US" sz="2400" dirty="0" err="1">
                <a:latin typeface="Courier New" panose="02070309020205020404" pitchFamily="49" charset="0"/>
                <a:cs typeface="Courier New" panose="02070309020205020404" pitchFamily="49" charset="0"/>
              </a:rPr>
              <a:t>eda_cvec</a:t>
            </a:r>
            <a:r>
              <a:rPr lang="en-US" sz="2400" dirty="0">
                <a:latin typeface="Courier New" panose="02070309020205020404" pitchFamily="49" charset="0"/>
                <a:cs typeface="Courier New" panose="02070309020205020404" pitchFamily="49" charset="0"/>
              </a:rPr>
              <a:t>(f(</a:t>
            </a:r>
            <a:r>
              <a:rPr lang="en-US" sz="2400" dirty="0" err="1">
                <a:latin typeface="Courier New" panose="02070309020205020404" pitchFamily="49" charset="0"/>
                <a:cs typeface="Courier New" panose="02070309020205020404" pitchFamily="49" charset="0"/>
              </a:rPr>
              <a:t>tp</a:t>
            </a:r>
            <a:r>
              <a:rPr lang="en-US" sz="2400"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2012974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1143000"/>
          </a:xfrm>
        </p:spPr>
        <p:txBody>
          <a:bodyPr/>
          <a:lstStyle/>
          <a:p>
            <a:r>
              <a:rPr lang="en-US">
                <a:latin typeface="Times New Roman" pitchFamily="18" charset="0"/>
                <a:cs typeface="Times New Roman" pitchFamily="18" charset="0"/>
              </a:rPr>
              <a:t>Goals of </a:t>
            </a:r>
            <a:r>
              <a:rPr lang="en-US" dirty="0">
                <a:latin typeface="Times New Roman" pitchFamily="18" charset="0"/>
                <a:cs typeface="Times New Roman" pitchFamily="18" charset="0"/>
              </a:rPr>
              <a:t>the lecture</a:t>
            </a:r>
          </a:p>
        </p:txBody>
      </p:sp>
      <p:sp>
        <p:nvSpPr>
          <p:cNvPr id="3" name="Content Placeholder 2"/>
          <p:cNvSpPr>
            <a:spLocks noGrp="1"/>
          </p:cNvSpPr>
          <p:nvPr>
            <p:ph idx="1"/>
          </p:nvPr>
        </p:nvSpPr>
        <p:spPr>
          <a:xfrm>
            <a:off x="0" y="1828800"/>
            <a:ext cx="9144000" cy="3276600"/>
          </a:xfrm>
        </p:spPr>
        <p:txBody>
          <a:bodyPr>
            <a:normAutofit/>
          </a:bodyPr>
          <a:lstStyle/>
          <a:p>
            <a:pPr algn="ctr">
              <a:buNone/>
            </a:pPr>
            <a:r>
              <a:rPr lang="en-US" dirty="0">
                <a:latin typeface="Times New Roman" pitchFamily="18" charset="0"/>
                <a:cs typeface="Times New Roman" pitchFamily="18" charset="0"/>
              </a:rPr>
              <a:t>to introduce</a:t>
            </a:r>
          </a:p>
          <a:p>
            <a:pPr algn="ctr">
              <a:buNone/>
            </a:pPr>
            <a:endParaRPr lang="en-US" dirty="0">
              <a:latin typeface="Times New Roman" pitchFamily="18" charset="0"/>
              <a:cs typeface="Times New Roman" pitchFamily="18" charset="0"/>
            </a:endParaRPr>
          </a:p>
          <a:p>
            <a:pPr algn="ctr">
              <a:buNone/>
            </a:pPr>
            <a:r>
              <a:rPr lang="en-US" dirty="0">
                <a:latin typeface="Times New Roman" pitchFamily="18" charset="0"/>
                <a:cs typeface="Times New Roman" pitchFamily="18" charset="0"/>
              </a:rPr>
              <a:t>Interpolation</a:t>
            </a:r>
          </a:p>
          <a:p>
            <a:pPr algn="ctr">
              <a:buNone/>
            </a:pPr>
            <a:endParaRPr lang="en-US" dirty="0">
              <a:latin typeface="Times New Roman" pitchFamily="18" charset="0"/>
              <a:cs typeface="Times New Roman" pitchFamily="18" charset="0"/>
            </a:endParaRPr>
          </a:p>
          <a:p>
            <a:pPr algn="ctr">
              <a:buNone/>
            </a:pPr>
            <a:r>
              <a:rPr lang="en-US" dirty="0">
                <a:latin typeface="Times New Roman" pitchFamily="18" charset="0"/>
                <a:cs typeface="Times New Roman" pitchFamily="18" charset="0"/>
              </a:rPr>
              <a:t>Gaussian Process Regression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Times New Roman" pitchFamily="18" charset="0"/>
                <a:cs typeface="Times New Roman" pitchFamily="18" charset="0"/>
              </a:rPr>
              <a:t>getting rid of the kinks</a:t>
            </a:r>
          </a:p>
        </p:txBody>
      </p:sp>
      <p:sp>
        <p:nvSpPr>
          <p:cNvPr id="3" name="Content Placeholder 2"/>
          <p:cNvSpPr>
            <a:spLocks noGrp="1"/>
          </p:cNvSpPr>
          <p:nvPr>
            <p:ph idx="1"/>
          </p:nvPr>
        </p:nvSpPr>
        <p:spPr>
          <a:xfrm>
            <a:off x="0" y="2590800"/>
            <a:ext cx="9144000" cy="1828800"/>
          </a:xfrm>
        </p:spPr>
        <p:txBody>
          <a:bodyPr>
            <a:normAutofit/>
          </a:bodyPr>
          <a:lstStyle/>
          <a:p>
            <a:pPr algn="ctr">
              <a:buNone/>
            </a:pPr>
            <a:r>
              <a:rPr lang="en-US" sz="2800" dirty="0">
                <a:latin typeface="Times New Roman" pitchFamily="18" charset="0"/>
                <a:cs typeface="Times New Roman" pitchFamily="18" charset="0"/>
              </a:rPr>
              <a:t>use cubic polynomials</a:t>
            </a:r>
          </a:p>
          <a:p>
            <a:pPr algn="ctr">
              <a:buNone/>
            </a:pPr>
            <a:r>
              <a:rPr lang="en-US" sz="2800" dirty="0">
                <a:latin typeface="Cambria Math" pitchFamily="18" charset="0"/>
                <a:ea typeface="Cambria Math" pitchFamily="18" charset="0"/>
                <a:cs typeface="Times New Roman" pitchFamily="18" charset="0"/>
              </a:rPr>
              <a:t>S</a:t>
            </a:r>
            <a:r>
              <a:rPr lang="en-US" sz="2800" baseline="-25000" dirty="0">
                <a:latin typeface="Cambria Math" pitchFamily="18" charset="0"/>
                <a:ea typeface="Cambria Math" pitchFamily="18" charset="0"/>
                <a:cs typeface="Times New Roman" pitchFamily="18" charset="0"/>
              </a:rPr>
              <a:t>i</a:t>
            </a:r>
            <a:r>
              <a:rPr lang="en-US" sz="2800" dirty="0">
                <a:latin typeface="Cambria Math" pitchFamily="18" charset="0"/>
                <a:ea typeface="Cambria Math" pitchFamily="18" charset="0"/>
                <a:cs typeface="Times New Roman" pitchFamily="18" charset="0"/>
              </a:rPr>
              <a:t>(t) = c</a:t>
            </a:r>
            <a:r>
              <a:rPr lang="en-US" sz="2800" baseline="-25000" dirty="0">
                <a:latin typeface="Cambria Math" pitchFamily="18" charset="0"/>
                <a:ea typeface="Cambria Math" pitchFamily="18" charset="0"/>
                <a:cs typeface="Times New Roman" pitchFamily="18" charset="0"/>
              </a:rPr>
              <a:t>0 </a:t>
            </a:r>
            <a:r>
              <a:rPr lang="en-US" sz="2800" dirty="0">
                <a:latin typeface="Cambria Math" pitchFamily="18" charset="0"/>
                <a:ea typeface="Cambria Math" pitchFamily="18" charset="0"/>
                <a:cs typeface="Times New Roman" pitchFamily="18" charset="0"/>
              </a:rPr>
              <a:t>+ c</a:t>
            </a:r>
            <a:r>
              <a:rPr lang="en-US" sz="2800" baseline="-25000" dirty="0">
                <a:latin typeface="Cambria Math" pitchFamily="18" charset="0"/>
                <a:ea typeface="Cambria Math" pitchFamily="18" charset="0"/>
                <a:cs typeface="Times New Roman" pitchFamily="18" charset="0"/>
              </a:rPr>
              <a:t>1 </a:t>
            </a:r>
            <a:r>
              <a:rPr lang="en-US" sz="2800" dirty="0">
                <a:latin typeface="Cambria Math" pitchFamily="18" charset="0"/>
                <a:ea typeface="Cambria Math" pitchFamily="18" charset="0"/>
                <a:cs typeface="Times New Roman" pitchFamily="18" charset="0"/>
              </a:rPr>
              <a:t>t + c</a:t>
            </a:r>
            <a:r>
              <a:rPr lang="en-US" sz="2800" baseline="-25000" dirty="0">
                <a:latin typeface="Cambria Math" pitchFamily="18" charset="0"/>
                <a:ea typeface="Cambria Math" pitchFamily="18" charset="0"/>
                <a:cs typeface="Times New Roman" pitchFamily="18" charset="0"/>
              </a:rPr>
              <a:t>2 </a:t>
            </a:r>
            <a:r>
              <a:rPr lang="en-US" sz="2800" dirty="0">
                <a:latin typeface="Cambria Math" pitchFamily="18" charset="0"/>
                <a:ea typeface="Cambria Math" pitchFamily="18" charset="0"/>
                <a:cs typeface="Times New Roman" pitchFamily="18" charset="0"/>
              </a:rPr>
              <a:t>t</a:t>
            </a:r>
            <a:r>
              <a:rPr lang="en-US" sz="2800" baseline="30000" dirty="0">
                <a:latin typeface="Cambria Math" pitchFamily="18" charset="0"/>
                <a:ea typeface="Cambria Math" pitchFamily="18" charset="0"/>
                <a:cs typeface="Times New Roman" pitchFamily="18" charset="0"/>
              </a:rPr>
              <a:t>2</a:t>
            </a:r>
            <a:r>
              <a:rPr lang="en-US" sz="2800" dirty="0">
                <a:latin typeface="Cambria Math" pitchFamily="18" charset="0"/>
                <a:ea typeface="Cambria Math" pitchFamily="18" charset="0"/>
                <a:cs typeface="Times New Roman" pitchFamily="18" charset="0"/>
              </a:rPr>
              <a:t> + c</a:t>
            </a:r>
            <a:r>
              <a:rPr lang="en-US" sz="2800" baseline="-25000" dirty="0">
                <a:latin typeface="Cambria Math" pitchFamily="18" charset="0"/>
                <a:ea typeface="Cambria Math" pitchFamily="18" charset="0"/>
                <a:cs typeface="Times New Roman" pitchFamily="18" charset="0"/>
              </a:rPr>
              <a:t>3 </a:t>
            </a:r>
            <a:r>
              <a:rPr lang="en-US" sz="2800" dirty="0">
                <a:latin typeface="Cambria Math" pitchFamily="18" charset="0"/>
                <a:ea typeface="Cambria Math" pitchFamily="18" charset="0"/>
                <a:cs typeface="Times New Roman" pitchFamily="18" charset="0"/>
              </a:rPr>
              <a:t>t</a:t>
            </a:r>
            <a:r>
              <a:rPr lang="en-US" sz="2800" baseline="30000" dirty="0">
                <a:latin typeface="Cambria Math" pitchFamily="18" charset="0"/>
                <a:ea typeface="Cambria Math" pitchFamily="18" charset="0"/>
                <a:cs typeface="Times New Roman" pitchFamily="18" charset="0"/>
              </a:rPr>
              <a:t>3</a:t>
            </a:r>
            <a:endParaRPr lang="en-US" sz="2800" dirty="0">
              <a:latin typeface="Times New Roman" pitchFamily="18" charset="0"/>
              <a:cs typeface="Times New Roman" pitchFamily="18" charset="0"/>
            </a:endParaRPr>
          </a:p>
          <a:p>
            <a:pPr algn="ctr">
              <a:buNone/>
            </a:pPr>
            <a:r>
              <a:rPr lang="en-US" sz="2800" dirty="0">
                <a:latin typeface="Times New Roman" pitchFamily="18" charset="0"/>
                <a:cs typeface="Times New Roman" pitchFamily="18" charset="0"/>
              </a:rPr>
              <a:t>each valid between two data points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143000"/>
          </a:xfrm>
        </p:spPr>
        <p:txBody>
          <a:bodyPr>
            <a:normAutofit/>
          </a:bodyPr>
          <a:lstStyle/>
          <a:p>
            <a:r>
              <a:rPr lang="en-US" dirty="0">
                <a:latin typeface="Times New Roman" pitchFamily="18" charset="0"/>
                <a:cs typeface="Times New Roman" pitchFamily="18" charset="0"/>
              </a:rPr>
              <a:t>cubic polynomial has 4 coefficients</a:t>
            </a:r>
          </a:p>
        </p:txBody>
      </p:sp>
      <p:sp>
        <p:nvSpPr>
          <p:cNvPr id="3" name="Content Placeholder 2"/>
          <p:cNvSpPr>
            <a:spLocks noGrp="1"/>
          </p:cNvSpPr>
          <p:nvPr>
            <p:ph idx="1"/>
          </p:nvPr>
        </p:nvSpPr>
        <p:spPr>
          <a:xfrm>
            <a:off x="0" y="2743200"/>
            <a:ext cx="9144000" cy="2743200"/>
          </a:xfrm>
        </p:spPr>
        <p:txBody>
          <a:bodyPr>
            <a:normAutofit/>
          </a:bodyPr>
          <a:lstStyle/>
          <a:p>
            <a:pPr algn="ctr">
              <a:buNone/>
            </a:pPr>
            <a:endParaRPr lang="en-US" sz="2800" dirty="0">
              <a:latin typeface="Times New Roman" pitchFamily="18" charset="0"/>
              <a:cs typeface="Times New Roman" pitchFamily="18" charset="0"/>
            </a:endParaRPr>
          </a:p>
          <a:p>
            <a:pPr algn="ctr">
              <a:buNone/>
            </a:pPr>
            <a:r>
              <a:rPr lang="en-US" sz="2800" dirty="0">
                <a:latin typeface="Times New Roman" pitchFamily="18" charset="0"/>
                <a:cs typeface="Times New Roman" pitchFamily="18" charset="0"/>
              </a:rPr>
              <a:t>two constrained by need to pass through two data</a:t>
            </a:r>
          </a:p>
          <a:p>
            <a:pPr algn="ctr">
              <a:buNone/>
            </a:pPr>
            <a:endParaRPr lang="en-US" sz="2800" dirty="0">
              <a:latin typeface="Times New Roman" pitchFamily="18" charset="0"/>
              <a:cs typeface="Times New Roman" pitchFamily="18" charset="0"/>
            </a:endParaRPr>
          </a:p>
          <a:p>
            <a:pPr algn="ctr">
              <a:buNone/>
            </a:pPr>
            <a:r>
              <a:rPr lang="en-US" sz="2800" dirty="0">
                <a:latin typeface="Times New Roman" pitchFamily="18" charset="0"/>
                <a:cs typeface="Times New Roman" pitchFamily="18" charset="0"/>
              </a:rPr>
              <a:t>two to implement prior information</a:t>
            </a:r>
          </a:p>
          <a:p>
            <a:pPr algn="ctr">
              <a:buNone/>
            </a:pPr>
            <a:r>
              <a:rPr lang="en-US" sz="2800" dirty="0">
                <a:latin typeface="Times New Roman" pitchFamily="18" charset="0"/>
                <a:cs typeface="Times New Roman" pitchFamily="18" charset="0"/>
              </a:rPr>
              <a:t>no kinks in </a:t>
            </a:r>
            <a:r>
              <a:rPr lang="en-US" sz="2800" i="1" dirty="0">
                <a:latin typeface="Cambria Math" pitchFamily="18" charset="0"/>
                <a:ea typeface="Cambria Math" pitchFamily="18" charset="0"/>
                <a:cs typeface="Times New Roman" pitchFamily="18" charset="0"/>
              </a:rPr>
              <a:t>d(t)</a:t>
            </a:r>
            <a:r>
              <a:rPr lang="en-US" sz="2800" dirty="0">
                <a:latin typeface="Times New Roman" pitchFamily="18" charset="0"/>
                <a:cs typeface="Times New Roman" pitchFamily="18" charset="0"/>
              </a:rPr>
              <a:t> or its first derivative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a:bodyPr>
          <a:lstStyle/>
          <a:p>
            <a:r>
              <a:rPr lang="en-US" dirty="0">
                <a:latin typeface="Times New Roman" pitchFamily="18" charset="0"/>
                <a:cs typeface="Times New Roman" pitchFamily="18" charset="0"/>
              </a:rPr>
              <a:t>the solution involves solving a matrix equation for the unknowns</a:t>
            </a: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r>
              <a:rPr lang="en-US" dirty="0">
                <a:latin typeface="Times New Roman" pitchFamily="18" charset="0"/>
                <a:cs typeface="Times New Roman" pitchFamily="18" charset="0"/>
              </a:rPr>
              <a:t>(see text for details)</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ea typeface="Cambria Math" pitchFamily="18" charset="0"/>
                <a:cs typeface="Times New Roman" pitchFamily="18" charset="0"/>
              </a:rPr>
              <a:t>MATLAB</a:t>
            </a:r>
          </a:p>
        </p:txBody>
      </p:sp>
      <p:sp>
        <p:nvSpPr>
          <p:cNvPr id="5" name="Right Brace 4"/>
          <p:cNvSpPr/>
          <p:nvPr/>
        </p:nvSpPr>
        <p:spPr>
          <a:xfrm rot="5400000">
            <a:off x="3223002" y="2840186"/>
            <a:ext cx="457200" cy="685800"/>
          </a:xfrm>
          <a:prstGeom prst="rightBrace">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extBox 5"/>
          <p:cNvSpPr txBox="1"/>
          <p:nvPr/>
        </p:nvSpPr>
        <p:spPr>
          <a:xfrm>
            <a:off x="2537176" y="3446315"/>
            <a:ext cx="1981200" cy="523220"/>
          </a:xfrm>
          <a:prstGeom prst="rect">
            <a:avLst/>
          </a:prstGeom>
          <a:noFill/>
        </p:spPr>
        <p:txBody>
          <a:bodyPr wrap="square" rtlCol="0">
            <a:spAutoFit/>
          </a:bodyPr>
          <a:lstStyle/>
          <a:p>
            <a:pPr algn="ctr"/>
            <a:r>
              <a:rPr lang="en-US" sz="2800" dirty="0">
                <a:solidFill>
                  <a:srgbClr val="FF0000"/>
                </a:solidFill>
                <a:latin typeface="Times New Roman" pitchFamily="18" charset="0"/>
                <a:cs typeface="Times New Roman" pitchFamily="18" charset="0"/>
              </a:rPr>
              <a:t>observations</a:t>
            </a:r>
          </a:p>
        </p:txBody>
      </p:sp>
      <p:sp>
        <p:nvSpPr>
          <p:cNvPr id="7" name="Freeform 6"/>
          <p:cNvSpPr/>
          <p:nvPr/>
        </p:nvSpPr>
        <p:spPr>
          <a:xfrm>
            <a:off x="4336270" y="2915867"/>
            <a:ext cx="883404" cy="1766807"/>
          </a:xfrm>
          <a:custGeom>
            <a:avLst/>
            <a:gdLst>
              <a:gd name="connsiteX0" fmla="*/ 0 w 883404"/>
              <a:gd name="connsiteY0" fmla="*/ 0 h 1766807"/>
              <a:gd name="connsiteX1" fmla="*/ 666427 w 883404"/>
              <a:gd name="connsiteY1" fmla="*/ 588935 h 1766807"/>
              <a:gd name="connsiteX2" fmla="*/ 371960 w 883404"/>
              <a:gd name="connsiteY2" fmla="*/ 1286359 h 1766807"/>
              <a:gd name="connsiteX3" fmla="*/ 883404 w 883404"/>
              <a:gd name="connsiteY3" fmla="*/ 1766807 h 1766807"/>
            </a:gdLst>
            <a:ahLst/>
            <a:cxnLst>
              <a:cxn ang="0">
                <a:pos x="connsiteX0" y="connsiteY0"/>
              </a:cxn>
              <a:cxn ang="0">
                <a:pos x="connsiteX1" y="connsiteY1"/>
              </a:cxn>
              <a:cxn ang="0">
                <a:pos x="connsiteX2" y="connsiteY2"/>
              </a:cxn>
              <a:cxn ang="0">
                <a:pos x="connsiteX3" y="connsiteY3"/>
              </a:cxn>
            </a:cxnLst>
            <a:rect l="l" t="t" r="r" b="b"/>
            <a:pathLst>
              <a:path w="883404" h="1766807">
                <a:moveTo>
                  <a:pt x="0" y="0"/>
                </a:moveTo>
                <a:cubicBezTo>
                  <a:pt x="302217" y="187271"/>
                  <a:pt x="604434" y="374542"/>
                  <a:pt x="666427" y="588935"/>
                </a:cubicBezTo>
                <a:cubicBezTo>
                  <a:pt x="728420" y="803328"/>
                  <a:pt x="335797" y="1090047"/>
                  <a:pt x="371960" y="1286359"/>
                </a:cubicBezTo>
                <a:cubicBezTo>
                  <a:pt x="408123" y="1482671"/>
                  <a:pt x="645763" y="1624739"/>
                  <a:pt x="883404" y="1766807"/>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4938740" y="4337753"/>
            <a:ext cx="2209800" cy="954107"/>
          </a:xfrm>
          <a:prstGeom prst="rect">
            <a:avLst/>
          </a:prstGeom>
          <a:noFill/>
        </p:spPr>
        <p:txBody>
          <a:bodyPr wrap="square" rtlCol="0">
            <a:spAutoFit/>
          </a:bodyPr>
          <a:lstStyle/>
          <a:p>
            <a:pPr algn="ctr"/>
            <a:r>
              <a:rPr lang="en-US" sz="2800" dirty="0">
                <a:solidFill>
                  <a:srgbClr val="FF0000"/>
                </a:solidFill>
                <a:latin typeface="Times New Roman" pitchFamily="18" charset="0"/>
                <a:cs typeface="Times New Roman" pitchFamily="18" charset="0"/>
              </a:rPr>
              <a:t>times of interpolation</a:t>
            </a:r>
          </a:p>
        </p:txBody>
      </p:sp>
      <p:sp>
        <p:nvSpPr>
          <p:cNvPr id="9" name="Freeform 8"/>
          <p:cNvSpPr/>
          <p:nvPr/>
        </p:nvSpPr>
        <p:spPr>
          <a:xfrm>
            <a:off x="1524000" y="3048000"/>
            <a:ext cx="883404" cy="1766807"/>
          </a:xfrm>
          <a:custGeom>
            <a:avLst/>
            <a:gdLst>
              <a:gd name="connsiteX0" fmla="*/ 0 w 883404"/>
              <a:gd name="connsiteY0" fmla="*/ 0 h 1766807"/>
              <a:gd name="connsiteX1" fmla="*/ 666427 w 883404"/>
              <a:gd name="connsiteY1" fmla="*/ 588935 h 1766807"/>
              <a:gd name="connsiteX2" fmla="*/ 371960 w 883404"/>
              <a:gd name="connsiteY2" fmla="*/ 1286359 h 1766807"/>
              <a:gd name="connsiteX3" fmla="*/ 883404 w 883404"/>
              <a:gd name="connsiteY3" fmla="*/ 1766807 h 1766807"/>
            </a:gdLst>
            <a:ahLst/>
            <a:cxnLst>
              <a:cxn ang="0">
                <a:pos x="connsiteX0" y="connsiteY0"/>
              </a:cxn>
              <a:cxn ang="0">
                <a:pos x="connsiteX1" y="connsiteY1"/>
              </a:cxn>
              <a:cxn ang="0">
                <a:pos x="connsiteX2" y="connsiteY2"/>
              </a:cxn>
              <a:cxn ang="0">
                <a:pos x="connsiteX3" y="connsiteY3"/>
              </a:cxn>
            </a:cxnLst>
            <a:rect l="l" t="t" r="r" b="b"/>
            <a:pathLst>
              <a:path w="883404" h="1766807">
                <a:moveTo>
                  <a:pt x="0" y="0"/>
                </a:moveTo>
                <a:cubicBezTo>
                  <a:pt x="302217" y="187271"/>
                  <a:pt x="604434" y="374542"/>
                  <a:pt x="666427" y="588935"/>
                </a:cubicBezTo>
                <a:cubicBezTo>
                  <a:pt x="728420" y="803328"/>
                  <a:pt x="335797" y="1090047"/>
                  <a:pt x="371960" y="1286359"/>
                </a:cubicBezTo>
                <a:cubicBezTo>
                  <a:pt x="408123" y="1482671"/>
                  <a:pt x="645763" y="1624739"/>
                  <a:pt x="883404" y="1766807"/>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1295400" y="4953000"/>
            <a:ext cx="1981200" cy="954107"/>
          </a:xfrm>
          <a:prstGeom prst="rect">
            <a:avLst/>
          </a:prstGeom>
          <a:noFill/>
        </p:spPr>
        <p:txBody>
          <a:bodyPr wrap="square" rtlCol="0">
            <a:spAutoFit/>
          </a:bodyPr>
          <a:lstStyle/>
          <a:p>
            <a:pPr algn="ctr"/>
            <a:r>
              <a:rPr lang="en-US" sz="2800" dirty="0">
                <a:solidFill>
                  <a:srgbClr val="FF0000"/>
                </a:solidFill>
                <a:latin typeface="Times New Roman" pitchFamily="18" charset="0"/>
                <a:cs typeface="Times New Roman" pitchFamily="18" charset="0"/>
              </a:rPr>
              <a:t>interpolated observations</a:t>
            </a:r>
          </a:p>
        </p:txBody>
      </p:sp>
      <p:sp>
        <p:nvSpPr>
          <p:cNvPr id="11" name="TextBox 10">
            <a:extLst>
              <a:ext uri="{FF2B5EF4-FFF2-40B4-BE49-F238E27FC236}">
                <a16:creationId xmlns:a16="http://schemas.microsoft.com/office/drawing/2014/main" id="{ED2CDAD4-C82C-4FB7-99D9-E6C45EEA549A}"/>
              </a:ext>
            </a:extLst>
          </p:cNvPr>
          <p:cNvSpPr txBox="1"/>
          <p:nvPr/>
        </p:nvSpPr>
        <p:spPr>
          <a:xfrm>
            <a:off x="1062409" y="2492821"/>
            <a:ext cx="8081591" cy="461665"/>
          </a:xfrm>
          <a:prstGeom prst="rect">
            <a:avLst/>
          </a:prstGeom>
          <a:noFill/>
        </p:spPr>
        <p:txBody>
          <a:bodyPr wrap="square">
            <a:spAutoFit/>
          </a:bodyPr>
          <a:lstStyle/>
          <a:p>
            <a:r>
              <a:rPr lang="en-US" sz="2400" dirty="0" err="1">
                <a:latin typeface="Courier New" panose="02070309020205020404" pitchFamily="49" charset="0"/>
                <a:cs typeface="Courier New" panose="02070309020205020404" pitchFamily="49" charset="0"/>
              </a:rPr>
              <a:t>dp</a:t>
            </a:r>
            <a:r>
              <a:rPr lang="en-US" sz="2400" dirty="0">
                <a:latin typeface="Courier New" panose="02070309020205020404" pitchFamily="49" charset="0"/>
                <a:cs typeface="Courier New" panose="02070309020205020404" pitchFamily="49" charset="0"/>
              </a:rPr>
              <a:t>=interp1(t,d,</a:t>
            </a:r>
            <a:r>
              <a:rPr lang="en-US" sz="2400" dirty="0" err="1">
                <a:latin typeface="Courier New" panose="02070309020205020404" pitchFamily="49" charset="0"/>
                <a:cs typeface="Courier New" panose="02070309020205020404" pitchFamily="49" charset="0"/>
              </a:rPr>
              <a:t>tp</a:t>
            </a:r>
            <a:r>
              <a:rPr lang="en-US" sz="2400" dirty="0">
                <a:latin typeface="Courier New" panose="02070309020205020404" pitchFamily="49" charset="0"/>
                <a:cs typeface="Courier New" panose="02070309020205020404" pitchFamily="49" charset="0"/>
              </a:rPr>
              <a:t>,'spline','</a:t>
            </a:r>
            <a:r>
              <a:rPr lang="en-US" sz="2400" dirty="0" err="1">
                <a:latin typeface="Courier New" panose="02070309020205020404" pitchFamily="49" charset="0"/>
                <a:cs typeface="Courier New" panose="02070309020205020404" pitchFamily="49" charset="0"/>
              </a:rPr>
              <a:t>extrap</a:t>
            </a:r>
            <a:r>
              <a:rPr lang="en-US" sz="2400" dirty="0">
                <a:latin typeface="Courier New" panose="02070309020205020404" pitchFamily="49" charset="0"/>
                <a:cs typeface="Courier New" panose="02070309020205020404" pitchFamily="49" charset="0"/>
              </a:rPr>
              <a:t>');</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ea typeface="Cambria Math" pitchFamily="18" charset="0"/>
                <a:cs typeface="Times New Roman" pitchFamily="18" charset="0"/>
              </a:rPr>
              <a:t>MATLAB</a:t>
            </a:r>
          </a:p>
        </p:txBody>
      </p:sp>
      <p:sp>
        <p:nvSpPr>
          <p:cNvPr id="5" name="Right Brace 4"/>
          <p:cNvSpPr/>
          <p:nvPr/>
        </p:nvSpPr>
        <p:spPr>
          <a:xfrm rot="16200000">
            <a:off x="5298353" y="1211686"/>
            <a:ext cx="457200" cy="2469422"/>
          </a:xfrm>
          <a:prstGeom prst="rightBrace">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extBox 5"/>
          <p:cNvSpPr txBox="1"/>
          <p:nvPr/>
        </p:nvSpPr>
        <p:spPr>
          <a:xfrm>
            <a:off x="4572000" y="1645292"/>
            <a:ext cx="1981200" cy="523220"/>
          </a:xfrm>
          <a:prstGeom prst="rect">
            <a:avLst/>
          </a:prstGeom>
          <a:noFill/>
        </p:spPr>
        <p:txBody>
          <a:bodyPr wrap="square" rtlCol="0">
            <a:spAutoFit/>
          </a:bodyPr>
          <a:lstStyle/>
          <a:p>
            <a:pPr algn="ctr"/>
            <a:r>
              <a:rPr lang="en-US" sz="2800" dirty="0">
                <a:solidFill>
                  <a:srgbClr val="FF0000"/>
                </a:solidFill>
                <a:latin typeface="Times New Roman" pitchFamily="18" charset="0"/>
                <a:cs typeface="Times New Roman" pitchFamily="18" charset="0"/>
              </a:rPr>
              <a:t>observations</a:t>
            </a:r>
          </a:p>
        </p:txBody>
      </p:sp>
      <p:sp>
        <p:nvSpPr>
          <p:cNvPr id="7" name="Freeform 6"/>
          <p:cNvSpPr/>
          <p:nvPr/>
        </p:nvSpPr>
        <p:spPr>
          <a:xfrm>
            <a:off x="3634972" y="4042472"/>
            <a:ext cx="883404" cy="1766807"/>
          </a:xfrm>
          <a:custGeom>
            <a:avLst/>
            <a:gdLst>
              <a:gd name="connsiteX0" fmla="*/ 0 w 883404"/>
              <a:gd name="connsiteY0" fmla="*/ 0 h 1766807"/>
              <a:gd name="connsiteX1" fmla="*/ 666427 w 883404"/>
              <a:gd name="connsiteY1" fmla="*/ 588935 h 1766807"/>
              <a:gd name="connsiteX2" fmla="*/ 371960 w 883404"/>
              <a:gd name="connsiteY2" fmla="*/ 1286359 h 1766807"/>
              <a:gd name="connsiteX3" fmla="*/ 883404 w 883404"/>
              <a:gd name="connsiteY3" fmla="*/ 1766807 h 1766807"/>
            </a:gdLst>
            <a:ahLst/>
            <a:cxnLst>
              <a:cxn ang="0">
                <a:pos x="connsiteX0" y="connsiteY0"/>
              </a:cxn>
              <a:cxn ang="0">
                <a:pos x="connsiteX1" y="connsiteY1"/>
              </a:cxn>
              <a:cxn ang="0">
                <a:pos x="connsiteX2" y="connsiteY2"/>
              </a:cxn>
              <a:cxn ang="0">
                <a:pos x="connsiteX3" y="connsiteY3"/>
              </a:cxn>
            </a:cxnLst>
            <a:rect l="l" t="t" r="r" b="b"/>
            <a:pathLst>
              <a:path w="883404" h="1766807">
                <a:moveTo>
                  <a:pt x="0" y="0"/>
                </a:moveTo>
                <a:cubicBezTo>
                  <a:pt x="302217" y="187271"/>
                  <a:pt x="604434" y="374542"/>
                  <a:pt x="666427" y="588935"/>
                </a:cubicBezTo>
                <a:cubicBezTo>
                  <a:pt x="728420" y="803328"/>
                  <a:pt x="335797" y="1090047"/>
                  <a:pt x="371960" y="1286359"/>
                </a:cubicBezTo>
                <a:cubicBezTo>
                  <a:pt x="408123" y="1482671"/>
                  <a:pt x="645763" y="1624739"/>
                  <a:pt x="883404" y="1766807"/>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4572000" y="5289184"/>
            <a:ext cx="2209800" cy="954107"/>
          </a:xfrm>
          <a:prstGeom prst="rect">
            <a:avLst/>
          </a:prstGeom>
          <a:noFill/>
        </p:spPr>
        <p:txBody>
          <a:bodyPr wrap="square" rtlCol="0">
            <a:spAutoFit/>
          </a:bodyPr>
          <a:lstStyle/>
          <a:p>
            <a:pPr algn="ctr"/>
            <a:r>
              <a:rPr lang="en-US" sz="2800" dirty="0">
                <a:solidFill>
                  <a:srgbClr val="FF0000"/>
                </a:solidFill>
                <a:latin typeface="Times New Roman" pitchFamily="18" charset="0"/>
                <a:cs typeface="Times New Roman" pitchFamily="18" charset="0"/>
              </a:rPr>
              <a:t>times of interpolation</a:t>
            </a:r>
          </a:p>
        </p:txBody>
      </p:sp>
      <p:sp>
        <p:nvSpPr>
          <p:cNvPr id="9" name="Freeform 8"/>
          <p:cNvSpPr/>
          <p:nvPr/>
        </p:nvSpPr>
        <p:spPr>
          <a:xfrm>
            <a:off x="1082246" y="4053424"/>
            <a:ext cx="883404" cy="1766807"/>
          </a:xfrm>
          <a:custGeom>
            <a:avLst/>
            <a:gdLst>
              <a:gd name="connsiteX0" fmla="*/ 0 w 883404"/>
              <a:gd name="connsiteY0" fmla="*/ 0 h 1766807"/>
              <a:gd name="connsiteX1" fmla="*/ 666427 w 883404"/>
              <a:gd name="connsiteY1" fmla="*/ 588935 h 1766807"/>
              <a:gd name="connsiteX2" fmla="*/ 371960 w 883404"/>
              <a:gd name="connsiteY2" fmla="*/ 1286359 h 1766807"/>
              <a:gd name="connsiteX3" fmla="*/ 883404 w 883404"/>
              <a:gd name="connsiteY3" fmla="*/ 1766807 h 1766807"/>
            </a:gdLst>
            <a:ahLst/>
            <a:cxnLst>
              <a:cxn ang="0">
                <a:pos x="connsiteX0" y="connsiteY0"/>
              </a:cxn>
              <a:cxn ang="0">
                <a:pos x="connsiteX1" y="connsiteY1"/>
              </a:cxn>
              <a:cxn ang="0">
                <a:pos x="connsiteX2" y="connsiteY2"/>
              </a:cxn>
              <a:cxn ang="0">
                <a:pos x="connsiteX3" y="connsiteY3"/>
              </a:cxn>
            </a:cxnLst>
            <a:rect l="l" t="t" r="r" b="b"/>
            <a:pathLst>
              <a:path w="883404" h="1766807">
                <a:moveTo>
                  <a:pt x="0" y="0"/>
                </a:moveTo>
                <a:cubicBezTo>
                  <a:pt x="302217" y="187271"/>
                  <a:pt x="604434" y="374542"/>
                  <a:pt x="666427" y="588935"/>
                </a:cubicBezTo>
                <a:cubicBezTo>
                  <a:pt x="728420" y="803328"/>
                  <a:pt x="335797" y="1090047"/>
                  <a:pt x="371960" y="1286359"/>
                </a:cubicBezTo>
                <a:cubicBezTo>
                  <a:pt x="408123" y="1482671"/>
                  <a:pt x="645763" y="1624739"/>
                  <a:pt x="883404" y="1766807"/>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2006004" y="5706412"/>
            <a:ext cx="1981200" cy="954107"/>
          </a:xfrm>
          <a:prstGeom prst="rect">
            <a:avLst/>
          </a:prstGeom>
          <a:noFill/>
        </p:spPr>
        <p:txBody>
          <a:bodyPr wrap="square" rtlCol="0">
            <a:spAutoFit/>
          </a:bodyPr>
          <a:lstStyle/>
          <a:p>
            <a:pPr algn="ctr"/>
            <a:r>
              <a:rPr lang="en-US" sz="2800" dirty="0">
                <a:solidFill>
                  <a:srgbClr val="FF0000"/>
                </a:solidFill>
                <a:latin typeface="Times New Roman" pitchFamily="18" charset="0"/>
                <a:cs typeface="Times New Roman" pitchFamily="18" charset="0"/>
              </a:rPr>
              <a:t>interpolated observations</a:t>
            </a:r>
          </a:p>
        </p:txBody>
      </p:sp>
      <p:sp>
        <p:nvSpPr>
          <p:cNvPr id="3" name="Rectangle 1">
            <a:extLst>
              <a:ext uri="{FF2B5EF4-FFF2-40B4-BE49-F238E27FC236}">
                <a16:creationId xmlns:a16="http://schemas.microsoft.com/office/drawing/2014/main" id="{53D51DD7-2BE0-4F12-B667-C1B6FB664516}"/>
              </a:ext>
            </a:extLst>
          </p:cNvPr>
          <p:cNvSpPr>
            <a:spLocks noChangeArrowheads="1"/>
          </p:cNvSpPr>
          <p:nvPr/>
        </p:nvSpPr>
        <p:spPr bwMode="auto">
          <a:xfrm>
            <a:off x="849865" y="2642447"/>
            <a:ext cx="8111516" cy="1421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30000"/>
              </a:spcBef>
              <a:spcAft>
                <a:spcPct val="0"/>
              </a:spcAft>
              <a:defRPr sz="1200">
                <a:solidFill>
                  <a:schemeClr val="tx1"/>
                </a:solidFill>
                <a:latin typeface="Arial" panose="020B0604020202020204" pitchFamily="34" charset="0"/>
              </a:defRPr>
            </a:lvl1pPr>
            <a:lvl2pPr eaLnBrk="0" fontAlgn="base" hangingPunct="0">
              <a:spcBef>
                <a:spcPct val="30000"/>
              </a:spcBef>
              <a:spcAft>
                <a:spcPct val="0"/>
              </a:spcAft>
              <a:defRPr sz="1200">
                <a:solidFill>
                  <a:schemeClr val="tx1"/>
                </a:solidFill>
                <a:latin typeface="Arial" panose="020B0604020202020204" pitchFamily="34" charset="0"/>
              </a:defRPr>
            </a:lvl2pPr>
            <a:lvl3pPr eaLnBrk="0" fontAlgn="base" hangingPunct="0">
              <a:spcBef>
                <a:spcPct val="30000"/>
              </a:spcBef>
              <a:spcAft>
                <a:spcPct val="0"/>
              </a:spcAft>
              <a:defRPr sz="1200">
                <a:solidFill>
                  <a:schemeClr val="tx1"/>
                </a:solidFill>
                <a:latin typeface="Arial" panose="020B0604020202020204" pitchFamily="34" charset="0"/>
              </a:defRPr>
            </a:lvl3pPr>
            <a:lvl4pPr eaLnBrk="0" fontAlgn="base" hangingPunct="0">
              <a:spcBef>
                <a:spcPct val="30000"/>
              </a:spcBef>
              <a:spcAft>
                <a:spcPct val="0"/>
              </a:spcAft>
              <a:defRPr sz="1200">
                <a:solidFill>
                  <a:schemeClr val="tx1"/>
                </a:solidFill>
                <a:latin typeface="Arial" panose="020B0604020202020204" pitchFamily="34" charset="0"/>
              </a:defRPr>
            </a:lvl4pPr>
            <a:lvl5pPr eaLnBrk="0" fontAlgn="base" hangingPunct="0">
              <a:spcBef>
                <a:spcPct val="30000"/>
              </a:spcBef>
              <a:spcAft>
                <a:spcPct val="0"/>
              </a:spcAft>
              <a:defRPr sz="1200">
                <a:solidFill>
                  <a:schemeClr val="tx1"/>
                </a:solidFill>
                <a:latin typeface="Arial" panose="020B0604020202020204" pitchFamily="34" charset="0"/>
              </a:defRPr>
            </a:lvl5pPr>
            <a:lvl6pPr eaLnBrk="0" fontAlgn="base" hangingPunct="0">
              <a:spcBef>
                <a:spcPct val="30000"/>
              </a:spcBef>
              <a:spcAft>
                <a:spcPct val="0"/>
              </a:spcAft>
              <a:defRPr sz="1200">
                <a:solidFill>
                  <a:schemeClr val="tx1"/>
                </a:solidFill>
                <a:latin typeface="Arial" panose="020B0604020202020204" pitchFamily="34" charset="0"/>
              </a:defRPr>
            </a:lvl6pPr>
            <a:lvl7pPr eaLnBrk="0" fontAlgn="base" hangingPunct="0">
              <a:spcBef>
                <a:spcPct val="30000"/>
              </a:spcBef>
              <a:spcAft>
                <a:spcPct val="0"/>
              </a:spcAft>
              <a:defRPr sz="1200">
                <a:solidFill>
                  <a:schemeClr val="tx1"/>
                </a:solidFill>
                <a:latin typeface="Arial" panose="020B0604020202020204" pitchFamily="34" charset="0"/>
              </a:defRPr>
            </a:lvl7pPr>
            <a:lvl8pPr eaLnBrk="0" fontAlgn="base" hangingPunct="0">
              <a:spcBef>
                <a:spcPct val="30000"/>
              </a:spcBef>
              <a:spcAft>
                <a:spcPct val="0"/>
              </a:spcAft>
              <a:defRPr sz="1200">
                <a:solidFill>
                  <a:schemeClr val="tx1"/>
                </a:solidFill>
                <a:latin typeface="Arial" panose="020B0604020202020204" pitchFamily="34" charset="0"/>
              </a:defRPr>
            </a:lvl8pPr>
            <a:lvl9pPr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2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f = ip.interp1d(</a:t>
            </a:r>
            <a:r>
              <a:rPr kumimoji="0" lang="en-US" altLang="en-US" sz="24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t.ravel</a:t>
            </a:r>
            <a:r>
              <a:rPr kumimoji="0" lang="en-US" altLang="en-US" sz="2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r>
              <a:rPr kumimoji="0" lang="en-US" altLang="en-US" sz="24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d.ravel</a:t>
            </a:r>
            <a:r>
              <a:rPr kumimoji="0" lang="en-US" altLang="en-US" sz="2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(),axis=0,</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2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kind='cubic',</a:t>
            </a:r>
            <a:r>
              <a:rPr kumimoji="0" lang="en-US" altLang="en-US" sz="24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fill_value</a:t>
            </a:r>
            <a:r>
              <a:rPr kumimoji="0" lang="en-US" altLang="en-US" sz="2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='extrapolate’);</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24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dp</a:t>
            </a:r>
            <a:r>
              <a:rPr kumimoji="0" lang="en-US" altLang="en-US" sz="2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r>
              <a:rPr kumimoji="0" lang="en-US" altLang="en-US" sz="24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eda_cvec</a:t>
            </a:r>
            <a:r>
              <a:rPr kumimoji="0" lang="en-US" altLang="en-US" sz="2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(f(</a:t>
            </a:r>
            <a:r>
              <a:rPr kumimoji="0" lang="en-US" altLang="en-US" sz="24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tp</a:t>
            </a:r>
            <a:r>
              <a:rPr kumimoji="0" lang="en-US" altLang="en-US" sz="2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a:t>
            </a:r>
          </a:p>
        </p:txBody>
      </p:sp>
    </p:spTree>
    <p:extLst>
      <p:ext uri="{BB962C8B-B14F-4D97-AF65-F5344CB8AC3E}">
        <p14:creationId xmlns:p14="http://schemas.microsoft.com/office/powerpoint/2010/main" val="32960048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89117" y="1202821"/>
            <a:ext cx="8915401" cy="3597779"/>
            <a:chOff x="1047045" y="2209646"/>
            <a:chExt cx="5353050" cy="2318730"/>
          </a:xfrm>
        </p:grpSpPr>
        <p:pic>
          <p:nvPicPr>
            <p:cNvPr id="1028" name="Picture 4"/>
            <p:cNvPicPr>
              <a:picLocks noChangeAspect="1" noChangeArrowheads="1"/>
            </p:cNvPicPr>
            <p:nvPr/>
          </p:nvPicPr>
          <p:blipFill>
            <a:blip r:embed="rId3" cstate="print"/>
            <a:srcRect/>
            <a:stretch>
              <a:fillRect/>
            </a:stretch>
          </p:blipFill>
          <p:spPr bwMode="auto">
            <a:xfrm>
              <a:off x="1047045" y="2209646"/>
              <a:ext cx="5353050" cy="1933575"/>
            </a:xfrm>
            <a:prstGeom prst="rect">
              <a:avLst/>
            </a:prstGeom>
            <a:noFill/>
            <a:ln w="9525">
              <a:noFill/>
              <a:miter lim="800000"/>
              <a:headEnd/>
              <a:tailEnd/>
            </a:ln>
          </p:spPr>
        </p:pic>
        <p:sp>
          <p:nvSpPr>
            <p:cNvPr id="29" name="TextBox 28"/>
            <p:cNvSpPr txBox="1"/>
            <p:nvPr/>
          </p:nvSpPr>
          <p:spPr>
            <a:xfrm>
              <a:off x="1086591" y="2897187"/>
              <a:ext cx="533400" cy="416553"/>
            </a:xfrm>
            <a:prstGeom prst="rect">
              <a:avLst/>
            </a:prstGeom>
            <a:noFill/>
          </p:spPr>
          <p:txBody>
            <a:bodyPr wrap="square" rtlCol="0">
              <a:spAutoFit/>
            </a:bodyPr>
            <a:lstStyle/>
            <a:p>
              <a:r>
                <a:rPr lang="en-US" sz="3600" i="1" dirty="0">
                  <a:latin typeface="Times New Roman" pitchFamily="18" charset="0"/>
                  <a:cs typeface="Times New Roman" pitchFamily="18" charset="0"/>
                </a:rPr>
                <a:t>d(t)</a:t>
              </a:r>
            </a:p>
          </p:txBody>
        </p:sp>
        <p:sp>
          <p:nvSpPr>
            <p:cNvPr id="14" name="TextBox 13"/>
            <p:cNvSpPr txBox="1"/>
            <p:nvPr/>
          </p:nvSpPr>
          <p:spPr>
            <a:xfrm>
              <a:off x="3276600" y="4111823"/>
              <a:ext cx="838200" cy="416553"/>
            </a:xfrm>
            <a:prstGeom prst="rect">
              <a:avLst/>
            </a:prstGeom>
            <a:noFill/>
          </p:spPr>
          <p:txBody>
            <a:bodyPr wrap="square" rtlCol="0">
              <a:spAutoFit/>
            </a:bodyPr>
            <a:lstStyle/>
            <a:p>
              <a:r>
                <a:rPr lang="en-US" sz="3600" dirty="0">
                  <a:latin typeface="Times New Roman" pitchFamily="18" charset="0"/>
                  <a:cs typeface="Times New Roman" pitchFamily="18" charset="0"/>
                </a:rPr>
                <a:t>time, </a:t>
              </a:r>
              <a:r>
                <a:rPr lang="en-US" sz="3600" i="1" dirty="0">
                  <a:latin typeface="Times New Roman" pitchFamily="18" charset="0"/>
                  <a:cs typeface="Times New Roman" pitchFamily="18" charset="0"/>
                </a:rPr>
                <a:t>t</a:t>
              </a:r>
            </a:p>
          </p:txBody>
        </p:sp>
      </p:grpSp>
      <p:sp>
        <p:nvSpPr>
          <p:cNvPr id="7" name="Title 1"/>
          <p:cNvSpPr txBox="1">
            <a:spLocks/>
          </p:cNvSpPr>
          <p:nvPr/>
        </p:nvSpPr>
        <p:spPr>
          <a:xfrm>
            <a:off x="457200" y="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example</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89117" y="1202821"/>
            <a:ext cx="8915401" cy="3597779"/>
            <a:chOff x="1047045" y="2209646"/>
            <a:chExt cx="5353050" cy="2318730"/>
          </a:xfrm>
        </p:grpSpPr>
        <p:pic>
          <p:nvPicPr>
            <p:cNvPr id="1028" name="Picture 4"/>
            <p:cNvPicPr>
              <a:picLocks noChangeAspect="1" noChangeArrowheads="1"/>
            </p:cNvPicPr>
            <p:nvPr/>
          </p:nvPicPr>
          <p:blipFill>
            <a:blip r:embed="rId3" cstate="print"/>
            <a:srcRect/>
            <a:stretch>
              <a:fillRect/>
            </a:stretch>
          </p:blipFill>
          <p:spPr bwMode="auto">
            <a:xfrm>
              <a:off x="1047045" y="2209646"/>
              <a:ext cx="5353050" cy="1933575"/>
            </a:xfrm>
            <a:prstGeom prst="rect">
              <a:avLst/>
            </a:prstGeom>
            <a:noFill/>
            <a:ln w="9525">
              <a:noFill/>
              <a:miter lim="800000"/>
              <a:headEnd/>
              <a:tailEnd/>
            </a:ln>
          </p:spPr>
        </p:pic>
        <p:sp>
          <p:nvSpPr>
            <p:cNvPr id="29" name="TextBox 28"/>
            <p:cNvSpPr txBox="1"/>
            <p:nvPr/>
          </p:nvSpPr>
          <p:spPr>
            <a:xfrm>
              <a:off x="1086591" y="2897187"/>
              <a:ext cx="533400" cy="416553"/>
            </a:xfrm>
            <a:prstGeom prst="rect">
              <a:avLst/>
            </a:prstGeom>
            <a:noFill/>
          </p:spPr>
          <p:txBody>
            <a:bodyPr wrap="square" rtlCol="0">
              <a:spAutoFit/>
            </a:bodyPr>
            <a:lstStyle/>
            <a:p>
              <a:r>
                <a:rPr lang="en-US" sz="3600" i="1" dirty="0">
                  <a:latin typeface="Times New Roman" pitchFamily="18" charset="0"/>
                  <a:cs typeface="Times New Roman" pitchFamily="18" charset="0"/>
                </a:rPr>
                <a:t>d(t)</a:t>
              </a:r>
            </a:p>
          </p:txBody>
        </p:sp>
        <p:sp>
          <p:nvSpPr>
            <p:cNvPr id="14" name="TextBox 13"/>
            <p:cNvSpPr txBox="1"/>
            <p:nvPr/>
          </p:nvSpPr>
          <p:spPr>
            <a:xfrm>
              <a:off x="3276600" y="4111823"/>
              <a:ext cx="838200" cy="416553"/>
            </a:xfrm>
            <a:prstGeom prst="rect">
              <a:avLst/>
            </a:prstGeom>
            <a:noFill/>
          </p:spPr>
          <p:txBody>
            <a:bodyPr wrap="square" rtlCol="0">
              <a:spAutoFit/>
            </a:bodyPr>
            <a:lstStyle/>
            <a:p>
              <a:r>
                <a:rPr lang="en-US" sz="3600" dirty="0">
                  <a:latin typeface="Times New Roman" pitchFamily="18" charset="0"/>
                  <a:cs typeface="Times New Roman" pitchFamily="18" charset="0"/>
                </a:rPr>
                <a:t>time, </a:t>
              </a:r>
              <a:r>
                <a:rPr lang="en-US" sz="3600" i="1" dirty="0">
                  <a:latin typeface="Times New Roman" pitchFamily="18" charset="0"/>
                  <a:cs typeface="Times New Roman" pitchFamily="18" charset="0"/>
                </a:rPr>
                <a:t>t</a:t>
              </a:r>
            </a:p>
          </p:txBody>
        </p:sp>
      </p:grpSp>
      <p:sp>
        <p:nvSpPr>
          <p:cNvPr id="7" name="Title 1"/>
          <p:cNvSpPr txBox="1">
            <a:spLocks/>
          </p:cNvSpPr>
          <p:nvPr/>
        </p:nvSpPr>
        <p:spPr>
          <a:xfrm>
            <a:off x="457200" y="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example</a:t>
            </a:r>
          </a:p>
        </p:txBody>
      </p:sp>
      <p:sp>
        <p:nvSpPr>
          <p:cNvPr id="8" name="Freeform 7"/>
          <p:cNvSpPr/>
          <p:nvPr/>
        </p:nvSpPr>
        <p:spPr>
          <a:xfrm>
            <a:off x="5562600" y="1600200"/>
            <a:ext cx="929899" cy="805912"/>
          </a:xfrm>
          <a:custGeom>
            <a:avLst/>
            <a:gdLst>
              <a:gd name="connsiteX0" fmla="*/ 0 w 929899"/>
              <a:gd name="connsiteY0" fmla="*/ 805912 h 805912"/>
              <a:gd name="connsiteX1" fmla="*/ 294468 w 929899"/>
              <a:gd name="connsiteY1" fmla="*/ 449451 h 805912"/>
              <a:gd name="connsiteX2" fmla="*/ 480448 w 929899"/>
              <a:gd name="connsiteY2" fmla="*/ 650929 h 805912"/>
              <a:gd name="connsiteX3" fmla="*/ 929899 w 929899"/>
              <a:gd name="connsiteY3" fmla="*/ 0 h 805912"/>
            </a:gdLst>
            <a:ahLst/>
            <a:cxnLst>
              <a:cxn ang="0">
                <a:pos x="connsiteX0" y="connsiteY0"/>
              </a:cxn>
              <a:cxn ang="0">
                <a:pos x="connsiteX1" y="connsiteY1"/>
              </a:cxn>
              <a:cxn ang="0">
                <a:pos x="connsiteX2" y="connsiteY2"/>
              </a:cxn>
              <a:cxn ang="0">
                <a:pos x="connsiteX3" y="connsiteY3"/>
              </a:cxn>
            </a:cxnLst>
            <a:rect l="l" t="t" r="r" b="b"/>
            <a:pathLst>
              <a:path w="929899" h="805912">
                <a:moveTo>
                  <a:pt x="0" y="805912"/>
                </a:moveTo>
                <a:cubicBezTo>
                  <a:pt x="107196" y="640596"/>
                  <a:pt x="214393" y="475281"/>
                  <a:pt x="294468" y="449451"/>
                </a:cubicBezTo>
                <a:cubicBezTo>
                  <a:pt x="374543" y="423621"/>
                  <a:pt x="374543" y="725838"/>
                  <a:pt x="480448" y="650929"/>
                </a:cubicBezTo>
                <a:cubicBezTo>
                  <a:pt x="586353" y="576021"/>
                  <a:pt x="758126" y="288010"/>
                  <a:pt x="929899" y="0"/>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p:cNvSpPr txBox="1"/>
          <p:nvPr/>
        </p:nvSpPr>
        <p:spPr>
          <a:xfrm>
            <a:off x="6400800" y="1066800"/>
            <a:ext cx="2438400" cy="523220"/>
          </a:xfrm>
          <a:prstGeom prst="rect">
            <a:avLst/>
          </a:prstGeom>
          <a:noFill/>
        </p:spPr>
        <p:txBody>
          <a:bodyPr wrap="square" rtlCol="0">
            <a:spAutoFit/>
          </a:bodyPr>
          <a:lstStyle/>
          <a:p>
            <a:r>
              <a:rPr lang="en-US" sz="2800" dirty="0">
                <a:solidFill>
                  <a:srgbClr val="FF0000"/>
                </a:solidFill>
                <a:latin typeface="Times New Roman" pitchFamily="18" charset="0"/>
                <a:cs typeface="Times New Roman" pitchFamily="18" charset="0"/>
              </a:rPr>
              <a:t>no kinks</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4343400"/>
          </a:xfrm>
        </p:spPr>
        <p:txBody>
          <a:bodyPr>
            <a:normAutofit/>
          </a:bodyPr>
          <a:lstStyle/>
          <a:p>
            <a:r>
              <a:rPr lang="en-US" dirty="0">
                <a:latin typeface="Times New Roman" pitchFamily="18" charset="0"/>
                <a:cs typeface="Times New Roman" pitchFamily="18" charset="0"/>
              </a:rPr>
              <a:t>interpolation involves</a:t>
            </a: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r>
              <a:rPr lang="en-US" dirty="0">
                <a:latin typeface="Times New Roman" pitchFamily="18" charset="0"/>
                <a:cs typeface="Times New Roman" pitchFamily="18" charset="0"/>
              </a:rPr>
              <a:t>prior information of smoothness</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mbria Math" pitchFamily="18" charset="0"/>
                <a:ea typeface="Cambria Math" pitchFamily="18" charset="0"/>
              </a:rPr>
              <a:t>in generalized least-squares</a:t>
            </a:r>
          </a:p>
        </p:txBody>
      </p:sp>
      <p:sp>
        <p:nvSpPr>
          <p:cNvPr id="3" name="Content Placeholder 2"/>
          <p:cNvSpPr>
            <a:spLocks noGrp="1"/>
          </p:cNvSpPr>
          <p:nvPr>
            <p:ph idx="1"/>
          </p:nvPr>
        </p:nvSpPr>
        <p:spPr/>
        <p:txBody>
          <a:bodyPr>
            <a:normAutofit fontScale="92500" lnSpcReduction="10000"/>
          </a:bodyPr>
          <a:lstStyle/>
          <a:p>
            <a:pPr algn="ctr">
              <a:buNone/>
            </a:pPr>
            <a:r>
              <a:rPr lang="en-US" dirty="0">
                <a:latin typeface="Times New Roman" pitchFamily="18" charset="0"/>
                <a:cs typeface="Times New Roman" pitchFamily="18" charset="0"/>
              </a:rPr>
              <a:t>the prior information of smoothness is quantified by a roughness matrix, </a:t>
            </a:r>
            <a:r>
              <a:rPr lang="en-US" b="1" dirty="0">
                <a:latin typeface="Cambria Math" pitchFamily="18" charset="0"/>
                <a:ea typeface="Cambria Math" pitchFamily="18" charset="0"/>
                <a:cs typeface="Times New Roman" pitchFamily="18" charset="0"/>
              </a:rPr>
              <a:t>H</a:t>
            </a:r>
          </a:p>
          <a:p>
            <a:pPr>
              <a:buNone/>
            </a:pPr>
            <a:endParaRPr lang="en-US" b="1" dirty="0">
              <a:latin typeface="Cambria Math" pitchFamily="18" charset="0"/>
              <a:ea typeface="Cambria Math" pitchFamily="18" charset="0"/>
              <a:cs typeface="Times New Roman" pitchFamily="18" charset="0"/>
            </a:endParaRPr>
          </a:p>
          <a:p>
            <a:pPr algn="ctr">
              <a:buNone/>
            </a:pPr>
            <a:r>
              <a:rPr lang="en-US" b="1" dirty="0" err="1">
                <a:latin typeface="Cambria Math" pitchFamily="18" charset="0"/>
                <a:ea typeface="Cambria Math" pitchFamily="18" charset="0"/>
                <a:cs typeface="Times New Roman" pitchFamily="18" charset="0"/>
              </a:rPr>
              <a:t>Hm</a:t>
            </a:r>
            <a:endParaRPr lang="en-US" b="1" dirty="0">
              <a:latin typeface="Cambria Math" pitchFamily="18" charset="0"/>
              <a:ea typeface="Cambria Math" pitchFamily="18" charset="0"/>
              <a:cs typeface="Times New Roman" pitchFamily="18" charset="0"/>
            </a:endParaRPr>
          </a:p>
          <a:p>
            <a:pPr algn="ctr">
              <a:buNone/>
            </a:pPr>
            <a:endParaRPr lang="en-US" b="1" dirty="0">
              <a:latin typeface="Cambria Math" pitchFamily="18" charset="0"/>
              <a:ea typeface="Cambria Math" pitchFamily="18" charset="0"/>
              <a:cs typeface="Times New Roman" pitchFamily="18" charset="0"/>
            </a:endParaRPr>
          </a:p>
          <a:p>
            <a:pPr algn="ctr">
              <a:buNone/>
            </a:pPr>
            <a:r>
              <a:rPr lang="en-US" dirty="0">
                <a:latin typeface="Cambria Math" pitchFamily="18" charset="0"/>
                <a:ea typeface="Cambria Math" pitchFamily="18" charset="0"/>
                <a:cs typeface="Times New Roman" pitchFamily="18" charset="0"/>
              </a:rPr>
              <a:t>then we minimize the overall roughness, which is to say the overall error in the prior information</a:t>
            </a:r>
          </a:p>
          <a:p>
            <a:pPr algn="ctr">
              <a:buNone/>
            </a:pPr>
            <a:endParaRPr lang="en-US" dirty="0">
              <a:latin typeface="Cambria Math" pitchFamily="18" charset="0"/>
              <a:ea typeface="Cambria Math" pitchFamily="18" charset="0"/>
              <a:cs typeface="Times New Roman" pitchFamily="18" charset="0"/>
            </a:endParaRPr>
          </a:p>
          <a:p>
            <a:pPr algn="ctr">
              <a:buNone/>
            </a:pPr>
            <a:r>
              <a:rPr lang="en-US" dirty="0">
                <a:latin typeface="Cambria Math" pitchFamily="18" charset="0"/>
                <a:ea typeface="Cambria Math" pitchFamily="18" charset="0"/>
                <a:cs typeface="Times New Roman" pitchFamily="18" charset="0"/>
              </a:rPr>
              <a:t>(</a:t>
            </a:r>
            <a:r>
              <a:rPr lang="en-US" b="1" dirty="0" err="1">
                <a:latin typeface="Cambria Math" pitchFamily="18" charset="0"/>
                <a:ea typeface="Cambria Math" pitchFamily="18" charset="0"/>
                <a:cs typeface="Times New Roman" pitchFamily="18" charset="0"/>
              </a:rPr>
              <a:t>Hm</a:t>
            </a:r>
            <a:r>
              <a:rPr lang="en-US" dirty="0">
                <a:latin typeface="Cambria Math" pitchFamily="18" charset="0"/>
                <a:ea typeface="Cambria Math" pitchFamily="18" charset="0"/>
                <a:cs typeface="Times New Roman" pitchFamily="18" charset="0"/>
              </a:rPr>
              <a:t>)</a:t>
            </a:r>
            <a:r>
              <a:rPr lang="en-US" baseline="30000" dirty="0">
                <a:latin typeface="Cambria Math" pitchFamily="18" charset="0"/>
                <a:ea typeface="Cambria Math" pitchFamily="18" charset="0"/>
                <a:cs typeface="Times New Roman" pitchFamily="18" charset="0"/>
              </a:rPr>
              <a:t>T</a:t>
            </a:r>
            <a:r>
              <a:rPr lang="en-US" dirty="0">
                <a:latin typeface="Cambria Math" pitchFamily="18" charset="0"/>
                <a:ea typeface="Cambria Math" pitchFamily="18" charset="0"/>
                <a:cs typeface="Times New Roman" pitchFamily="18" charset="0"/>
              </a:rPr>
              <a:t> (</a:t>
            </a:r>
            <a:r>
              <a:rPr lang="en-US" b="1" dirty="0" err="1">
                <a:latin typeface="Cambria Math" pitchFamily="18" charset="0"/>
                <a:ea typeface="Cambria Math" pitchFamily="18" charset="0"/>
                <a:cs typeface="Times New Roman" pitchFamily="18" charset="0"/>
              </a:rPr>
              <a:t>Hm</a:t>
            </a:r>
            <a:r>
              <a:rPr lang="en-US" b="1" dirty="0">
                <a:latin typeface="Cambria Math" pitchFamily="18" charset="0"/>
                <a:ea typeface="Cambria Math" pitchFamily="18" charset="0"/>
                <a:cs typeface="Times New Roman" pitchFamily="18" charset="0"/>
              </a:rPr>
              <a:t>)</a:t>
            </a:r>
          </a:p>
          <a:p>
            <a:pPr algn="ctr">
              <a:buNone/>
            </a:pPr>
            <a:endParaRPr lang="en-US" b="1" dirty="0">
              <a:latin typeface="Cambria Math" pitchFamily="18" charset="0"/>
              <a:ea typeface="Cambria Math" pitchFamily="18" charset="0"/>
              <a:cs typeface="Times New Roman"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
            <a:ext cx="8229600" cy="6705600"/>
          </a:xfrm>
        </p:spPr>
        <p:txBody>
          <a:bodyPr>
            <a:normAutofit lnSpcReduction="10000"/>
          </a:bodyPr>
          <a:lstStyle/>
          <a:p>
            <a:pPr algn="ctr">
              <a:buNone/>
            </a:pPr>
            <a:r>
              <a:rPr lang="en-US" dirty="0">
                <a:latin typeface="Times New Roman" pitchFamily="18" charset="0"/>
                <a:ea typeface="Cambria Math" pitchFamily="18" charset="0"/>
                <a:cs typeface="Times New Roman" pitchFamily="18" charset="0"/>
              </a:rPr>
              <a:t>note that</a:t>
            </a:r>
          </a:p>
          <a:p>
            <a:pPr algn="ctr">
              <a:buNone/>
            </a:pPr>
            <a:endParaRPr lang="en-US" dirty="0">
              <a:latin typeface="Cambria Math" pitchFamily="18" charset="0"/>
              <a:ea typeface="Cambria Math" pitchFamily="18" charset="0"/>
              <a:cs typeface="Times New Roman" pitchFamily="18" charset="0"/>
            </a:endParaRPr>
          </a:p>
          <a:p>
            <a:pPr algn="ctr">
              <a:buNone/>
            </a:pPr>
            <a:r>
              <a:rPr lang="en-US" dirty="0">
                <a:latin typeface="Cambria Math" pitchFamily="18" charset="0"/>
                <a:ea typeface="Cambria Math" pitchFamily="18" charset="0"/>
                <a:cs typeface="Times New Roman" pitchFamily="18" charset="0"/>
              </a:rPr>
              <a:t>(</a:t>
            </a:r>
            <a:r>
              <a:rPr lang="en-US" b="1" dirty="0" err="1">
                <a:latin typeface="Cambria Math" pitchFamily="18" charset="0"/>
                <a:ea typeface="Cambria Math" pitchFamily="18" charset="0"/>
                <a:cs typeface="Times New Roman" pitchFamily="18" charset="0"/>
              </a:rPr>
              <a:t>Hm</a:t>
            </a:r>
            <a:r>
              <a:rPr lang="en-US" dirty="0">
                <a:latin typeface="Cambria Math" pitchFamily="18" charset="0"/>
                <a:ea typeface="Cambria Math" pitchFamily="18" charset="0"/>
                <a:cs typeface="Times New Roman" pitchFamily="18" charset="0"/>
              </a:rPr>
              <a:t>)</a:t>
            </a:r>
            <a:r>
              <a:rPr lang="en-US" baseline="30000" dirty="0">
                <a:latin typeface="Cambria Math" pitchFamily="18" charset="0"/>
                <a:ea typeface="Cambria Math" pitchFamily="18" charset="0"/>
                <a:cs typeface="Times New Roman" pitchFamily="18" charset="0"/>
              </a:rPr>
              <a:t>T</a:t>
            </a:r>
            <a:r>
              <a:rPr lang="en-US" dirty="0">
                <a:latin typeface="Cambria Math" pitchFamily="18" charset="0"/>
                <a:ea typeface="Cambria Math" pitchFamily="18" charset="0"/>
                <a:cs typeface="Times New Roman" pitchFamily="18" charset="0"/>
              </a:rPr>
              <a:t> (</a:t>
            </a:r>
            <a:r>
              <a:rPr lang="en-US" b="1" dirty="0" err="1">
                <a:latin typeface="Cambria Math" pitchFamily="18" charset="0"/>
                <a:ea typeface="Cambria Math" pitchFamily="18" charset="0"/>
                <a:cs typeface="Times New Roman" pitchFamily="18" charset="0"/>
              </a:rPr>
              <a:t>Hm</a:t>
            </a:r>
            <a:r>
              <a:rPr lang="en-US" b="1" dirty="0">
                <a:latin typeface="Cambria Math" pitchFamily="18" charset="0"/>
                <a:ea typeface="Cambria Math" pitchFamily="18" charset="0"/>
                <a:cs typeface="Times New Roman" pitchFamily="18" charset="0"/>
              </a:rPr>
              <a:t>) = </a:t>
            </a:r>
            <a:r>
              <a:rPr lang="en-US" b="1" dirty="0" err="1">
                <a:latin typeface="Cambria Math" pitchFamily="18" charset="0"/>
                <a:ea typeface="Cambria Math" pitchFamily="18" charset="0"/>
                <a:cs typeface="Times New Roman" pitchFamily="18" charset="0"/>
              </a:rPr>
              <a:t>m</a:t>
            </a:r>
            <a:r>
              <a:rPr lang="en-US" baseline="30000" dirty="0" err="1">
                <a:latin typeface="Cambria Math" pitchFamily="18" charset="0"/>
                <a:ea typeface="Cambria Math" pitchFamily="18" charset="0"/>
                <a:cs typeface="Times New Roman" pitchFamily="18" charset="0"/>
              </a:rPr>
              <a:t>T</a:t>
            </a:r>
            <a:r>
              <a:rPr lang="en-US" baseline="30000" dirty="0">
                <a:latin typeface="Cambria Math" pitchFamily="18" charset="0"/>
                <a:ea typeface="Cambria Math" pitchFamily="18" charset="0"/>
                <a:cs typeface="Times New Roman" pitchFamily="18" charset="0"/>
              </a:rPr>
              <a:t> </a:t>
            </a:r>
            <a:r>
              <a:rPr lang="en-US" dirty="0">
                <a:latin typeface="Cambria Math" pitchFamily="18" charset="0"/>
                <a:ea typeface="Cambria Math" pitchFamily="18" charset="0"/>
                <a:cs typeface="Times New Roman" pitchFamily="18" charset="0"/>
              </a:rPr>
              <a:t>(</a:t>
            </a:r>
            <a:r>
              <a:rPr lang="en-US" b="1" dirty="0">
                <a:latin typeface="Cambria Math" pitchFamily="18" charset="0"/>
                <a:ea typeface="Cambria Math" pitchFamily="18" charset="0"/>
                <a:cs typeface="Times New Roman" pitchFamily="18" charset="0"/>
              </a:rPr>
              <a:t>H</a:t>
            </a:r>
            <a:r>
              <a:rPr lang="en-US" baseline="30000" dirty="0">
                <a:latin typeface="Cambria Math" pitchFamily="18" charset="0"/>
                <a:ea typeface="Cambria Math" pitchFamily="18" charset="0"/>
                <a:cs typeface="Times New Roman" pitchFamily="18" charset="0"/>
              </a:rPr>
              <a:t>T</a:t>
            </a:r>
            <a:r>
              <a:rPr lang="en-US" b="1" dirty="0">
                <a:latin typeface="Cambria Math" pitchFamily="18" charset="0"/>
                <a:ea typeface="Cambria Math" pitchFamily="18" charset="0"/>
                <a:cs typeface="Times New Roman" pitchFamily="18" charset="0"/>
              </a:rPr>
              <a:t>H) m</a:t>
            </a:r>
          </a:p>
          <a:p>
            <a:pPr algn="ctr">
              <a:buNone/>
            </a:pPr>
            <a:endParaRPr lang="en-US" b="1" dirty="0">
              <a:latin typeface="Cambria Math" pitchFamily="18" charset="0"/>
              <a:ea typeface="Cambria Math" pitchFamily="18" charset="0"/>
              <a:cs typeface="Times New Roman" pitchFamily="18" charset="0"/>
            </a:endParaRPr>
          </a:p>
          <a:p>
            <a:pPr algn="ctr">
              <a:buNone/>
            </a:pPr>
            <a:r>
              <a:rPr lang="en-US" dirty="0">
                <a:latin typeface="Times New Roman" pitchFamily="18" charset="0"/>
                <a:ea typeface="Cambria Math" pitchFamily="18" charset="0"/>
                <a:cs typeface="Times New Roman" pitchFamily="18" charset="0"/>
              </a:rPr>
              <a:t>but in generalized error also has the form</a:t>
            </a:r>
          </a:p>
          <a:p>
            <a:pPr algn="ctr">
              <a:buNone/>
            </a:pPr>
            <a:endParaRPr lang="en-US" dirty="0">
              <a:latin typeface="Times New Roman" pitchFamily="18" charset="0"/>
              <a:ea typeface="Cambria Math" pitchFamily="18" charset="0"/>
              <a:cs typeface="Times New Roman" pitchFamily="18" charset="0"/>
            </a:endParaRPr>
          </a:p>
          <a:p>
            <a:pPr algn="ctr">
              <a:buNone/>
            </a:pPr>
            <a:r>
              <a:rPr lang="en-US" b="1" dirty="0" err="1">
                <a:latin typeface="Cambria Math" pitchFamily="18" charset="0"/>
                <a:ea typeface="Cambria Math" pitchFamily="18" charset="0"/>
                <a:cs typeface="Times New Roman" pitchFamily="18" charset="0"/>
              </a:rPr>
              <a:t>m</a:t>
            </a:r>
            <a:r>
              <a:rPr lang="en-US" baseline="30000" dirty="0" err="1">
                <a:latin typeface="Cambria Math" pitchFamily="18" charset="0"/>
                <a:ea typeface="Cambria Math" pitchFamily="18" charset="0"/>
                <a:cs typeface="Times New Roman" pitchFamily="18" charset="0"/>
              </a:rPr>
              <a:t>T</a:t>
            </a:r>
            <a:r>
              <a:rPr lang="en-US" baseline="30000" dirty="0">
                <a:latin typeface="Cambria Math" pitchFamily="18" charset="0"/>
                <a:ea typeface="Cambria Math" pitchFamily="18" charset="0"/>
                <a:cs typeface="Times New Roman" pitchFamily="18" charset="0"/>
              </a:rPr>
              <a:t> </a:t>
            </a:r>
            <a:r>
              <a:rPr lang="en-US" b="1" dirty="0">
                <a:latin typeface="Cambria Math" pitchFamily="18" charset="0"/>
                <a:ea typeface="Cambria Math" pitchFamily="18" charset="0"/>
                <a:cs typeface="Times New Roman" pitchFamily="18" charset="0"/>
              </a:rPr>
              <a:t>C</a:t>
            </a:r>
            <a:r>
              <a:rPr lang="en-US" baseline="-25000" dirty="0">
                <a:latin typeface="Cambria Math" pitchFamily="18" charset="0"/>
                <a:ea typeface="Cambria Math" pitchFamily="18" charset="0"/>
                <a:cs typeface="Times New Roman" pitchFamily="18" charset="0"/>
              </a:rPr>
              <a:t>m</a:t>
            </a:r>
            <a:r>
              <a:rPr lang="en-US" baseline="30000" dirty="0">
                <a:latin typeface="Cambria Math" pitchFamily="18" charset="0"/>
                <a:ea typeface="Cambria Math" pitchFamily="18" charset="0"/>
                <a:cs typeface="Times New Roman" pitchFamily="18" charset="0"/>
              </a:rPr>
              <a:t>-1</a:t>
            </a:r>
            <a:r>
              <a:rPr lang="en-US" dirty="0">
                <a:latin typeface="Cambria Math" pitchFamily="18" charset="0"/>
                <a:ea typeface="Cambria Math" pitchFamily="18" charset="0"/>
                <a:cs typeface="Times New Roman" pitchFamily="18" charset="0"/>
              </a:rPr>
              <a:t> </a:t>
            </a:r>
            <a:r>
              <a:rPr lang="en-US" b="1" dirty="0">
                <a:latin typeface="Cambria Math" pitchFamily="18" charset="0"/>
                <a:ea typeface="Cambria Math" pitchFamily="18" charset="0"/>
                <a:cs typeface="Times New Roman" pitchFamily="18" charset="0"/>
              </a:rPr>
              <a:t>m</a:t>
            </a:r>
          </a:p>
          <a:p>
            <a:pPr algn="ctr">
              <a:buNone/>
            </a:pPr>
            <a:endParaRPr lang="en-US" dirty="0">
              <a:latin typeface="Times New Roman" pitchFamily="18" charset="0"/>
              <a:ea typeface="Cambria Math" pitchFamily="18" charset="0"/>
              <a:cs typeface="Times New Roman" pitchFamily="18" charset="0"/>
            </a:endParaRPr>
          </a:p>
          <a:p>
            <a:pPr algn="ctr">
              <a:buNone/>
            </a:pPr>
            <a:r>
              <a:rPr lang="en-US" dirty="0">
                <a:latin typeface="Times New Roman" pitchFamily="18" charset="0"/>
                <a:ea typeface="Cambria Math" pitchFamily="18" charset="0"/>
                <a:cs typeface="Times New Roman" pitchFamily="18" charset="0"/>
              </a:rPr>
              <a:t>where </a:t>
            </a:r>
            <a:r>
              <a:rPr lang="en-US" b="1" dirty="0">
                <a:latin typeface="Cambria Math" pitchFamily="18" charset="0"/>
                <a:ea typeface="Cambria Math" pitchFamily="18" charset="0"/>
                <a:cs typeface="Times New Roman" pitchFamily="18" charset="0"/>
              </a:rPr>
              <a:t>C</a:t>
            </a:r>
            <a:r>
              <a:rPr lang="en-US" baseline="-25000" dirty="0">
                <a:latin typeface="Cambria Math" pitchFamily="18" charset="0"/>
                <a:ea typeface="Cambria Math" pitchFamily="18" charset="0"/>
                <a:cs typeface="Times New Roman" pitchFamily="18" charset="0"/>
              </a:rPr>
              <a:t>m</a:t>
            </a:r>
            <a:r>
              <a:rPr lang="en-US" baseline="30000" dirty="0">
                <a:latin typeface="Cambria Math" pitchFamily="18" charset="0"/>
                <a:ea typeface="Cambria Math" pitchFamily="18" charset="0"/>
                <a:cs typeface="Times New Roman" pitchFamily="18" charset="0"/>
              </a:rPr>
              <a:t>-1 </a:t>
            </a:r>
            <a:r>
              <a:rPr lang="en-US" dirty="0">
                <a:latin typeface="Cambria Math" pitchFamily="18" charset="0"/>
                <a:ea typeface="Cambria Math" pitchFamily="18" charset="0"/>
                <a:cs typeface="Times New Roman" pitchFamily="18" charset="0"/>
              </a:rPr>
              <a:t>is a covariance matrix</a:t>
            </a:r>
          </a:p>
          <a:p>
            <a:pPr algn="ctr">
              <a:buNone/>
            </a:pPr>
            <a:endParaRPr lang="en-US" dirty="0">
              <a:latin typeface="Cambria Math" pitchFamily="18" charset="0"/>
              <a:ea typeface="Cambria Math" pitchFamily="18" charset="0"/>
              <a:cs typeface="Times New Roman" pitchFamily="18" charset="0"/>
            </a:endParaRPr>
          </a:p>
          <a:p>
            <a:pPr algn="ctr">
              <a:buNone/>
            </a:pPr>
            <a:r>
              <a:rPr lang="en-US" dirty="0">
                <a:latin typeface="Cambria Math" pitchFamily="18" charset="0"/>
                <a:ea typeface="Cambria Math" pitchFamily="18" charset="0"/>
                <a:cs typeface="Times New Roman" pitchFamily="18" charset="0"/>
              </a:rPr>
              <a:t>so in this case</a:t>
            </a:r>
          </a:p>
          <a:p>
            <a:pPr algn="ctr">
              <a:buNone/>
            </a:pPr>
            <a:r>
              <a:rPr lang="en-US" b="1" dirty="0">
                <a:latin typeface="Cambria Math" pitchFamily="18" charset="0"/>
                <a:ea typeface="Cambria Math" pitchFamily="18" charset="0"/>
                <a:cs typeface="Times New Roman" pitchFamily="18" charset="0"/>
              </a:rPr>
              <a:t>C</a:t>
            </a:r>
            <a:r>
              <a:rPr lang="en-US" baseline="-25000" dirty="0">
                <a:latin typeface="Cambria Math" pitchFamily="18" charset="0"/>
                <a:ea typeface="Cambria Math" pitchFamily="18" charset="0"/>
                <a:cs typeface="Times New Roman" pitchFamily="18" charset="0"/>
              </a:rPr>
              <a:t>m</a:t>
            </a:r>
            <a:r>
              <a:rPr lang="en-US" dirty="0">
                <a:latin typeface="Cambria Math" pitchFamily="18" charset="0"/>
                <a:ea typeface="Cambria Math" pitchFamily="18" charset="0"/>
                <a:cs typeface="Times New Roman" pitchFamily="18" charset="0"/>
              </a:rPr>
              <a:t> = (</a:t>
            </a:r>
            <a:r>
              <a:rPr lang="en-US" b="1" dirty="0">
                <a:latin typeface="Cambria Math" pitchFamily="18" charset="0"/>
                <a:ea typeface="Cambria Math" pitchFamily="18" charset="0"/>
                <a:cs typeface="Times New Roman" pitchFamily="18" charset="0"/>
              </a:rPr>
              <a:t>H</a:t>
            </a:r>
            <a:r>
              <a:rPr lang="en-US" baseline="30000" dirty="0">
                <a:latin typeface="Cambria Math" pitchFamily="18" charset="0"/>
                <a:ea typeface="Cambria Math" pitchFamily="18" charset="0"/>
                <a:cs typeface="Times New Roman" pitchFamily="18" charset="0"/>
              </a:rPr>
              <a:t>T</a:t>
            </a:r>
            <a:r>
              <a:rPr lang="en-US" b="1" dirty="0">
                <a:latin typeface="Cambria Math" pitchFamily="18" charset="0"/>
                <a:ea typeface="Cambria Math" pitchFamily="18" charset="0"/>
                <a:cs typeface="Times New Roman" pitchFamily="18" charset="0"/>
              </a:rPr>
              <a:t>H)</a:t>
            </a:r>
            <a:r>
              <a:rPr lang="en-US" baseline="30000" dirty="0">
                <a:latin typeface="Cambria Math" pitchFamily="18" charset="0"/>
                <a:ea typeface="Cambria Math" pitchFamily="18" charset="0"/>
                <a:cs typeface="Times New Roman" pitchFamily="18" charset="0"/>
              </a:rPr>
              <a:t>-1</a:t>
            </a:r>
            <a:endParaRPr lang="en-US" dirty="0">
              <a:latin typeface="Times New Roman" pitchFamily="18" charset="0"/>
              <a:ea typeface="Cambria Math" pitchFamily="18" charset="0"/>
              <a:cs typeface="Times New Roman" pitchFamily="18" charset="0"/>
            </a:endParaRPr>
          </a:p>
          <a:p>
            <a:pPr algn="ctr">
              <a:buNone/>
            </a:pPr>
            <a:endParaRPr lang="en-US" b="1" dirty="0">
              <a:latin typeface="Cambria Math" pitchFamily="18" charset="0"/>
              <a:ea typeface="Cambria Math" pitchFamily="18" charset="0"/>
              <a:cs typeface="Times New Roman" pitchFamily="18" charset="0"/>
            </a:endParaRPr>
          </a:p>
          <a:p>
            <a:pPr algn="ctr">
              <a:buNone/>
            </a:pPr>
            <a:endParaRPr lang="en-US" b="1" dirty="0">
              <a:latin typeface="Cambria Math" pitchFamily="18" charset="0"/>
              <a:ea typeface="Cambria Math"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685800" y="2362200"/>
            <a:ext cx="6183824" cy="1472339"/>
          </a:xfrm>
          <a:custGeom>
            <a:avLst/>
            <a:gdLst>
              <a:gd name="connsiteX0" fmla="*/ 15498 w 6183824"/>
              <a:gd name="connsiteY0" fmla="*/ 0 h 1472339"/>
              <a:gd name="connsiteX1" fmla="*/ 0 w 6183824"/>
              <a:gd name="connsiteY1" fmla="*/ 1472339 h 1472339"/>
              <a:gd name="connsiteX2" fmla="*/ 6183824 w 6183824"/>
              <a:gd name="connsiteY2" fmla="*/ 1472339 h 1472339"/>
            </a:gdLst>
            <a:ahLst/>
            <a:cxnLst>
              <a:cxn ang="0">
                <a:pos x="connsiteX0" y="connsiteY0"/>
              </a:cxn>
              <a:cxn ang="0">
                <a:pos x="connsiteX1" y="connsiteY1"/>
              </a:cxn>
              <a:cxn ang="0">
                <a:pos x="connsiteX2" y="connsiteY2"/>
              </a:cxn>
            </a:cxnLst>
            <a:rect l="l" t="t" r="r" b="b"/>
            <a:pathLst>
              <a:path w="6183824" h="1472339">
                <a:moveTo>
                  <a:pt x="15498" y="0"/>
                </a:moveTo>
                <a:lnTo>
                  <a:pt x="0" y="1472339"/>
                </a:lnTo>
                <a:lnTo>
                  <a:pt x="6183824" y="1472339"/>
                </a:lnTo>
              </a:path>
            </a:pathLst>
          </a:cu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1" name="Straight Connector 10"/>
          <p:cNvCxnSpPr/>
          <p:nvPr/>
        </p:nvCxnSpPr>
        <p:spPr>
          <a:xfrm rot="5400000">
            <a:off x="6362700" y="3955296"/>
            <a:ext cx="22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571500" y="3924300"/>
            <a:ext cx="22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5400000">
            <a:off x="3467100" y="3938508"/>
            <a:ext cx="22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2971800" y="4343400"/>
            <a:ext cx="1219200" cy="369332"/>
          </a:xfrm>
          <a:prstGeom prst="rect">
            <a:avLst/>
          </a:prstGeom>
          <a:noFill/>
        </p:spPr>
        <p:txBody>
          <a:bodyPr wrap="square" rtlCol="0">
            <a:spAutoFit/>
          </a:bodyPr>
          <a:lstStyle/>
          <a:p>
            <a:pPr algn="ctr"/>
            <a:r>
              <a:rPr lang="en-US" dirty="0">
                <a:latin typeface="Times New Roman" pitchFamily="18" charset="0"/>
                <a:cs typeface="Times New Roman" pitchFamily="18" charset="0"/>
              </a:rPr>
              <a:t>time</a:t>
            </a:r>
          </a:p>
        </p:txBody>
      </p:sp>
      <p:sp>
        <p:nvSpPr>
          <p:cNvPr id="17" name="TextBox 16"/>
          <p:cNvSpPr txBox="1"/>
          <p:nvPr/>
        </p:nvSpPr>
        <p:spPr>
          <a:xfrm>
            <a:off x="533400" y="4114800"/>
            <a:ext cx="381000" cy="381000"/>
          </a:xfrm>
          <a:prstGeom prst="rect">
            <a:avLst/>
          </a:prstGeom>
          <a:noFill/>
        </p:spPr>
        <p:txBody>
          <a:bodyPr wrap="square" rtlCol="0">
            <a:spAutoFit/>
          </a:bodyPr>
          <a:lstStyle/>
          <a:p>
            <a:r>
              <a:rPr lang="en-US" dirty="0">
                <a:latin typeface="Times New Roman" pitchFamily="18" charset="0"/>
                <a:cs typeface="Times New Roman" pitchFamily="18" charset="0"/>
              </a:rPr>
              <a:t>0</a:t>
            </a:r>
          </a:p>
        </p:txBody>
      </p:sp>
      <p:sp>
        <p:nvSpPr>
          <p:cNvPr id="18" name="TextBox 17"/>
          <p:cNvSpPr txBox="1"/>
          <p:nvPr/>
        </p:nvSpPr>
        <p:spPr>
          <a:xfrm>
            <a:off x="3429000" y="4114800"/>
            <a:ext cx="381000" cy="381000"/>
          </a:xfrm>
          <a:prstGeom prst="rect">
            <a:avLst/>
          </a:prstGeom>
          <a:noFill/>
        </p:spPr>
        <p:txBody>
          <a:bodyPr wrap="square" rtlCol="0">
            <a:spAutoFit/>
          </a:bodyPr>
          <a:lstStyle/>
          <a:p>
            <a:r>
              <a:rPr lang="en-US" dirty="0">
                <a:latin typeface="Times New Roman" pitchFamily="18" charset="0"/>
                <a:cs typeface="Times New Roman" pitchFamily="18" charset="0"/>
              </a:rPr>
              <a:t>1</a:t>
            </a:r>
          </a:p>
        </p:txBody>
      </p:sp>
      <p:sp>
        <p:nvSpPr>
          <p:cNvPr id="19" name="TextBox 18"/>
          <p:cNvSpPr txBox="1"/>
          <p:nvPr/>
        </p:nvSpPr>
        <p:spPr>
          <a:xfrm>
            <a:off x="6324600" y="4114800"/>
            <a:ext cx="381000" cy="381000"/>
          </a:xfrm>
          <a:prstGeom prst="rect">
            <a:avLst/>
          </a:prstGeom>
          <a:noFill/>
        </p:spPr>
        <p:txBody>
          <a:bodyPr wrap="square" rtlCol="0">
            <a:spAutoFit/>
          </a:bodyPr>
          <a:lstStyle/>
          <a:p>
            <a:r>
              <a:rPr lang="en-US" dirty="0">
                <a:latin typeface="Times New Roman" pitchFamily="18" charset="0"/>
                <a:cs typeface="Times New Roman" pitchFamily="18" charset="0"/>
              </a:rPr>
              <a:t>2</a:t>
            </a:r>
          </a:p>
        </p:txBody>
      </p:sp>
      <p:sp>
        <p:nvSpPr>
          <p:cNvPr id="23" name="TextBox 22"/>
          <p:cNvSpPr txBox="1"/>
          <p:nvPr/>
        </p:nvSpPr>
        <p:spPr>
          <a:xfrm rot="16200000">
            <a:off x="-35868" y="2855268"/>
            <a:ext cx="838201" cy="461665"/>
          </a:xfrm>
          <a:prstGeom prst="rect">
            <a:avLst/>
          </a:prstGeom>
          <a:noFill/>
        </p:spPr>
        <p:txBody>
          <a:bodyPr wrap="square" rtlCol="0">
            <a:spAutoFit/>
          </a:bodyPr>
          <a:lstStyle/>
          <a:p>
            <a:r>
              <a:rPr lang="en-US" sz="2400" i="1" dirty="0">
                <a:latin typeface="Cambria Math" pitchFamily="18" charset="0"/>
                <a:ea typeface="Cambria Math" pitchFamily="18" charset="0"/>
                <a:cs typeface="Times New Roman" pitchFamily="18" charset="0"/>
              </a:rPr>
              <a:t>A(t)</a:t>
            </a:r>
          </a:p>
        </p:txBody>
      </p:sp>
      <p:sp>
        <p:nvSpPr>
          <p:cNvPr id="25" name="Oval 24"/>
          <p:cNvSpPr/>
          <p:nvPr/>
        </p:nvSpPr>
        <p:spPr>
          <a:xfrm>
            <a:off x="838200" y="35052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990600" y="32766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1219200" y="33528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1600200" y="38862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1828800" y="39624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2362200" y="35052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a:off x="2209800" y="36576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p:nvPr/>
        </p:nvSpPr>
        <p:spPr>
          <a:xfrm>
            <a:off x="2590800" y="35814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a:xfrm>
            <a:off x="2667000" y="36576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p:nvPr/>
        </p:nvSpPr>
        <p:spPr>
          <a:xfrm>
            <a:off x="2819400" y="38100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2971800" y="39624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a:off x="3200400" y="38100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3581400" y="35814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3429000" y="36576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4114800" y="29718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4267200" y="28956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p:cNvSpPr/>
          <p:nvPr/>
        </p:nvSpPr>
        <p:spPr>
          <a:xfrm>
            <a:off x="4419600" y="29718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p:cNvSpPr/>
          <p:nvPr/>
        </p:nvSpPr>
        <p:spPr>
          <a:xfrm>
            <a:off x="4648200" y="33528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4800600" y="35814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a:off x="5029200" y="38100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5105400" y="38862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p:cNvSpPr/>
          <p:nvPr/>
        </p:nvSpPr>
        <p:spPr>
          <a:xfrm>
            <a:off x="5257800" y="39624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p:cNvSpPr/>
          <p:nvPr/>
        </p:nvSpPr>
        <p:spPr>
          <a:xfrm>
            <a:off x="5791200" y="41148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p:cNvSpPr/>
          <p:nvPr/>
        </p:nvSpPr>
        <p:spPr>
          <a:xfrm>
            <a:off x="5638800" y="42672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p:cNvSpPr/>
          <p:nvPr/>
        </p:nvSpPr>
        <p:spPr>
          <a:xfrm>
            <a:off x="6096000" y="38100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p:cNvSpPr/>
          <p:nvPr/>
        </p:nvSpPr>
        <p:spPr>
          <a:xfrm>
            <a:off x="609600" y="37338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p:cNvSpPr/>
          <p:nvPr/>
        </p:nvSpPr>
        <p:spPr>
          <a:xfrm>
            <a:off x="6248400" y="37338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p:cNvSpPr/>
          <p:nvPr/>
        </p:nvSpPr>
        <p:spPr>
          <a:xfrm>
            <a:off x="6553200" y="35052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1" name="Straight Arrow Connector 60"/>
          <p:cNvCxnSpPr/>
          <p:nvPr/>
        </p:nvCxnSpPr>
        <p:spPr>
          <a:xfrm rot="5400000">
            <a:off x="3282414" y="3314700"/>
            <a:ext cx="2057400" cy="1588"/>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p:nvPr/>
        </p:nvCxnSpPr>
        <p:spPr>
          <a:xfrm rot="5400000">
            <a:off x="3434814" y="3313906"/>
            <a:ext cx="2057400" cy="1588"/>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rot="5400000">
            <a:off x="4290298" y="3313906"/>
            <a:ext cx="2057400" cy="1588"/>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p:nvCxnSpPr>
        <p:spPr>
          <a:xfrm rot="5400000">
            <a:off x="4610894" y="3313906"/>
            <a:ext cx="2057400" cy="1588"/>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5" name="TextBox 64"/>
          <p:cNvSpPr txBox="1"/>
          <p:nvPr/>
        </p:nvSpPr>
        <p:spPr>
          <a:xfrm>
            <a:off x="228600" y="228600"/>
            <a:ext cx="8915400" cy="1384995"/>
          </a:xfrm>
          <a:prstGeom prst="rect">
            <a:avLst/>
          </a:prstGeom>
          <a:noFill/>
        </p:spPr>
        <p:txBody>
          <a:bodyPr wrap="square" rtlCol="0">
            <a:spAutoFit/>
          </a:bodyPr>
          <a:lstStyle/>
          <a:p>
            <a:r>
              <a:rPr lang="en-US" sz="2800" dirty="0">
                <a:latin typeface="Times New Roman" pitchFamily="18" charset="0"/>
                <a:cs typeface="Times New Roman" pitchFamily="18" charset="0"/>
              </a:rPr>
              <a:t>Scenario 1:  data are collected at irregular time intervals, but you want to compute power spectral density, which requires evenly sampled data. </a:t>
            </a:r>
          </a:p>
        </p:txBody>
      </p:sp>
      <p:sp>
        <p:nvSpPr>
          <p:cNvPr id="66" name="Freeform 65"/>
          <p:cNvSpPr/>
          <p:nvPr/>
        </p:nvSpPr>
        <p:spPr>
          <a:xfrm>
            <a:off x="5791200" y="5486400"/>
            <a:ext cx="2133600" cy="838201"/>
          </a:xfrm>
          <a:custGeom>
            <a:avLst/>
            <a:gdLst>
              <a:gd name="connsiteX0" fmla="*/ 15498 w 6183824"/>
              <a:gd name="connsiteY0" fmla="*/ 0 h 1472339"/>
              <a:gd name="connsiteX1" fmla="*/ 0 w 6183824"/>
              <a:gd name="connsiteY1" fmla="*/ 1472339 h 1472339"/>
              <a:gd name="connsiteX2" fmla="*/ 6183824 w 6183824"/>
              <a:gd name="connsiteY2" fmla="*/ 1472339 h 1472339"/>
            </a:gdLst>
            <a:ahLst/>
            <a:cxnLst>
              <a:cxn ang="0">
                <a:pos x="connsiteX0" y="connsiteY0"/>
              </a:cxn>
              <a:cxn ang="0">
                <a:pos x="connsiteX1" y="connsiteY1"/>
              </a:cxn>
              <a:cxn ang="0">
                <a:pos x="connsiteX2" y="connsiteY2"/>
              </a:cxn>
            </a:cxnLst>
            <a:rect l="l" t="t" r="r" b="b"/>
            <a:pathLst>
              <a:path w="6183824" h="1472339">
                <a:moveTo>
                  <a:pt x="15498" y="0"/>
                </a:moveTo>
                <a:lnTo>
                  <a:pt x="0" y="1472339"/>
                </a:lnTo>
                <a:lnTo>
                  <a:pt x="6183824" y="1472339"/>
                </a:lnTo>
              </a:path>
            </a:pathLst>
          </a:cu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8" name="Freeform 67"/>
          <p:cNvSpPr/>
          <p:nvPr/>
        </p:nvSpPr>
        <p:spPr>
          <a:xfrm>
            <a:off x="5842861" y="5455404"/>
            <a:ext cx="1875295" cy="790413"/>
          </a:xfrm>
          <a:custGeom>
            <a:avLst/>
            <a:gdLst>
              <a:gd name="connsiteX0" fmla="*/ 0 w 1875295"/>
              <a:gd name="connsiteY0" fmla="*/ 790413 h 790413"/>
              <a:gd name="connsiteX1" fmla="*/ 154983 w 1875295"/>
              <a:gd name="connsiteY1" fmla="*/ 619932 h 790413"/>
              <a:gd name="connsiteX2" fmla="*/ 216976 w 1875295"/>
              <a:gd name="connsiteY2" fmla="*/ 263471 h 790413"/>
              <a:gd name="connsiteX3" fmla="*/ 263471 w 1875295"/>
              <a:gd name="connsiteY3" fmla="*/ 15498 h 790413"/>
              <a:gd name="connsiteX4" fmla="*/ 387458 w 1875295"/>
              <a:gd name="connsiteY4" fmla="*/ 170481 h 790413"/>
              <a:gd name="connsiteX5" fmla="*/ 418454 w 1875295"/>
              <a:gd name="connsiteY5" fmla="*/ 449450 h 790413"/>
              <a:gd name="connsiteX6" fmla="*/ 526942 w 1875295"/>
              <a:gd name="connsiteY6" fmla="*/ 604433 h 790413"/>
              <a:gd name="connsiteX7" fmla="*/ 666427 w 1875295"/>
              <a:gd name="connsiteY7" fmla="*/ 526942 h 790413"/>
              <a:gd name="connsiteX8" fmla="*/ 790414 w 1875295"/>
              <a:gd name="connsiteY8" fmla="*/ 526942 h 790413"/>
              <a:gd name="connsiteX9" fmla="*/ 929898 w 1875295"/>
              <a:gd name="connsiteY9" fmla="*/ 650928 h 790413"/>
              <a:gd name="connsiteX10" fmla="*/ 1394847 w 1875295"/>
              <a:gd name="connsiteY10" fmla="*/ 743918 h 790413"/>
              <a:gd name="connsiteX11" fmla="*/ 1875295 w 1875295"/>
              <a:gd name="connsiteY11" fmla="*/ 790413 h 790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75295" h="790413">
                <a:moveTo>
                  <a:pt x="0" y="790413"/>
                </a:moveTo>
                <a:cubicBezTo>
                  <a:pt x="59410" y="749084"/>
                  <a:pt x="118820" y="707756"/>
                  <a:pt x="154983" y="619932"/>
                </a:cubicBezTo>
                <a:cubicBezTo>
                  <a:pt x="191146" y="532108"/>
                  <a:pt x="198895" y="364210"/>
                  <a:pt x="216976" y="263471"/>
                </a:cubicBezTo>
                <a:cubicBezTo>
                  <a:pt x="235057" y="162732"/>
                  <a:pt x="235057" y="30996"/>
                  <a:pt x="263471" y="15498"/>
                </a:cubicBezTo>
                <a:cubicBezTo>
                  <a:pt x="291885" y="0"/>
                  <a:pt x="361628" y="98156"/>
                  <a:pt x="387458" y="170481"/>
                </a:cubicBezTo>
                <a:cubicBezTo>
                  <a:pt x="413289" y="242806"/>
                  <a:pt x="395207" y="377125"/>
                  <a:pt x="418454" y="449450"/>
                </a:cubicBezTo>
                <a:cubicBezTo>
                  <a:pt x="441701" y="521775"/>
                  <a:pt x="485613" y="591518"/>
                  <a:pt x="526942" y="604433"/>
                </a:cubicBezTo>
                <a:cubicBezTo>
                  <a:pt x="568271" y="617348"/>
                  <a:pt x="622515" y="539857"/>
                  <a:pt x="666427" y="526942"/>
                </a:cubicBezTo>
                <a:cubicBezTo>
                  <a:pt x="710339" y="514027"/>
                  <a:pt x="746502" y="506278"/>
                  <a:pt x="790414" y="526942"/>
                </a:cubicBezTo>
                <a:cubicBezTo>
                  <a:pt x="834326" y="547606"/>
                  <a:pt x="829159" y="614765"/>
                  <a:pt x="929898" y="650928"/>
                </a:cubicBezTo>
                <a:cubicBezTo>
                  <a:pt x="1030637" y="687091"/>
                  <a:pt x="1237281" y="720671"/>
                  <a:pt x="1394847" y="743918"/>
                </a:cubicBezTo>
                <a:cubicBezTo>
                  <a:pt x="1552413" y="767165"/>
                  <a:pt x="1713854" y="778789"/>
                  <a:pt x="1875295" y="790413"/>
                </a:cubicBezTo>
              </a:path>
            </a:pathLst>
          </a:cu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9" name="TextBox 68"/>
          <p:cNvSpPr txBox="1"/>
          <p:nvPr/>
        </p:nvSpPr>
        <p:spPr>
          <a:xfrm>
            <a:off x="6125706" y="6334978"/>
            <a:ext cx="1219200" cy="369332"/>
          </a:xfrm>
          <a:prstGeom prst="rect">
            <a:avLst/>
          </a:prstGeom>
          <a:noFill/>
        </p:spPr>
        <p:txBody>
          <a:bodyPr wrap="square" rtlCol="0">
            <a:spAutoFit/>
          </a:bodyPr>
          <a:lstStyle/>
          <a:p>
            <a:pPr algn="ctr"/>
            <a:r>
              <a:rPr lang="en-US" dirty="0">
                <a:latin typeface="Times New Roman" pitchFamily="18" charset="0"/>
                <a:cs typeface="Times New Roman" pitchFamily="18" charset="0"/>
              </a:rPr>
              <a:t>frequency</a:t>
            </a:r>
          </a:p>
        </p:txBody>
      </p:sp>
      <p:sp>
        <p:nvSpPr>
          <p:cNvPr id="70" name="TextBox 69"/>
          <p:cNvSpPr txBox="1"/>
          <p:nvPr/>
        </p:nvSpPr>
        <p:spPr>
          <a:xfrm rot="16200000">
            <a:off x="4909066" y="5682734"/>
            <a:ext cx="1219200" cy="369332"/>
          </a:xfrm>
          <a:prstGeom prst="rect">
            <a:avLst/>
          </a:prstGeom>
          <a:noFill/>
        </p:spPr>
        <p:txBody>
          <a:bodyPr wrap="square" rtlCol="0">
            <a:spAutoFit/>
          </a:bodyPr>
          <a:lstStyle/>
          <a:p>
            <a:pPr algn="ctr"/>
            <a:r>
              <a:rPr lang="en-US" dirty="0" err="1">
                <a:latin typeface="Times New Roman" pitchFamily="18" charset="0"/>
                <a:cs typeface="Times New Roman" pitchFamily="18" charset="0"/>
              </a:rPr>
              <a:t>psd</a:t>
            </a:r>
            <a:endParaRPr lang="en-US" dirty="0">
              <a:latin typeface="Times New Roman" pitchFamily="18" charset="0"/>
              <a:cs typeface="Times New Roman" pitchFamily="18" charset="0"/>
            </a:endParaRPr>
          </a:p>
        </p:txBody>
      </p:sp>
      <p:sp>
        <p:nvSpPr>
          <p:cNvPr id="72" name="Freeform 71"/>
          <p:cNvSpPr/>
          <p:nvPr/>
        </p:nvSpPr>
        <p:spPr>
          <a:xfrm>
            <a:off x="3733800" y="5105400"/>
            <a:ext cx="1224366" cy="805912"/>
          </a:xfrm>
          <a:custGeom>
            <a:avLst/>
            <a:gdLst>
              <a:gd name="connsiteX0" fmla="*/ 0 w 1224366"/>
              <a:gd name="connsiteY0" fmla="*/ 0 h 805912"/>
              <a:gd name="connsiteX1" fmla="*/ 433952 w 1224366"/>
              <a:gd name="connsiteY1" fmla="*/ 542441 h 805912"/>
              <a:gd name="connsiteX2" fmla="*/ 1224366 w 1224366"/>
              <a:gd name="connsiteY2" fmla="*/ 805912 h 805912"/>
            </a:gdLst>
            <a:ahLst/>
            <a:cxnLst>
              <a:cxn ang="0">
                <a:pos x="connsiteX0" y="connsiteY0"/>
              </a:cxn>
              <a:cxn ang="0">
                <a:pos x="connsiteX1" y="connsiteY1"/>
              </a:cxn>
              <a:cxn ang="0">
                <a:pos x="connsiteX2" y="connsiteY2"/>
              </a:cxn>
            </a:cxnLst>
            <a:rect l="l" t="t" r="r" b="b"/>
            <a:pathLst>
              <a:path w="1224366" h="805912">
                <a:moveTo>
                  <a:pt x="0" y="0"/>
                </a:moveTo>
                <a:cubicBezTo>
                  <a:pt x="114945" y="204061"/>
                  <a:pt x="229891" y="408122"/>
                  <a:pt x="433952" y="542441"/>
                </a:cubicBezTo>
                <a:cubicBezTo>
                  <a:pt x="638013" y="676760"/>
                  <a:pt x="931189" y="741336"/>
                  <a:pt x="1224366" y="805912"/>
                </a:cubicBezTo>
              </a:path>
            </a:pathLst>
          </a:custGeom>
          <a:ln w="152400">
            <a:solidFill>
              <a:schemeClr val="bg1">
                <a:lumMod val="6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3" name="TextBox 72"/>
          <p:cNvSpPr txBox="1"/>
          <p:nvPr/>
        </p:nvSpPr>
        <p:spPr>
          <a:xfrm>
            <a:off x="3962400" y="4876800"/>
            <a:ext cx="609600" cy="707886"/>
          </a:xfrm>
          <a:prstGeom prst="rect">
            <a:avLst/>
          </a:prstGeom>
          <a:noFill/>
        </p:spPr>
        <p:txBody>
          <a:bodyPr wrap="square" rtlCol="0">
            <a:spAutoFit/>
          </a:bodyPr>
          <a:lstStyle/>
          <a:p>
            <a:pPr algn="ctr"/>
            <a:r>
              <a:rPr lang="en-US" sz="4000" dirty="0">
                <a:solidFill>
                  <a:srgbClr val="FF0000"/>
                </a:solidFill>
                <a:latin typeface="Times New Roman" pitchFamily="18" charset="0"/>
                <a:cs typeface="Times New Roman" pitchFamily="18" charset="0"/>
              </a:rPr>
              <a:t>?</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6354762"/>
          </a:xfrm>
        </p:spPr>
        <p:txBody>
          <a:bodyPr>
            <a:normAutofit/>
          </a:bodyPr>
          <a:lstStyle/>
          <a:p>
            <a:r>
              <a:rPr lang="en-US" sz="3200" dirty="0">
                <a:latin typeface="Times New Roman" pitchFamily="18" charset="0"/>
                <a:cs typeface="Times New Roman" pitchFamily="18" charset="0"/>
              </a:rPr>
              <a:t>so the prior information that the data are smooth</a:t>
            </a:r>
            <a:br>
              <a:rPr lang="en-US" sz="3200" dirty="0">
                <a:latin typeface="Times New Roman" pitchFamily="18" charset="0"/>
                <a:cs typeface="Times New Roman" pitchFamily="18" charset="0"/>
              </a:rPr>
            </a:br>
            <a:br>
              <a:rPr lang="en-US" sz="3200" dirty="0">
                <a:latin typeface="Times New Roman" pitchFamily="18" charset="0"/>
                <a:cs typeface="Times New Roman" pitchFamily="18" charset="0"/>
              </a:rPr>
            </a:br>
            <a:r>
              <a:rPr lang="en-US" sz="3200" dirty="0">
                <a:latin typeface="Times New Roman" pitchFamily="18" charset="0"/>
                <a:cs typeface="Times New Roman" pitchFamily="18" charset="0"/>
              </a:rPr>
              <a:t>is equivalent to the requirement that they have a specific covariance matrix</a:t>
            </a:r>
            <a:br>
              <a:rPr lang="en-US" sz="3200" dirty="0">
                <a:latin typeface="Times New Roman" pitchFamily="18" charset="0"/>
                <a:cs typeface="Times New Roman" pitchFamily="18" charset="0"/>
              </a:rPr>
            </a:br>
            <a:br>
              <a:rPr lang="en-US" sz="3200" dirty="0">
                <a:latin typeface="Times New Roman" pitchFamily="18" charset="0"/>
                <a:cs typeface="Times New Roman" pitchFamily="18" charset="0"/>
              </a:rPr>
            </a:br>
            <a:r>
              <a:rPr lang="en-US" sz="3200" dirty="0">
                <a:latin typeface="Times New Roman" pitchFamily="18" charset="0"/>
                <a:cs typeface="Times New Roman" pitchFamily="18" charset="0"/>
              </a:rPr>
              <a:t>which for stationary time series is equivalent to saying that they have a specific autocorrelation function</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6202362"/>
          </a:xfrm>
        </p:spPr>
        <p:txBody>
          <a:bodyPr>
            <a:normAutofit/>
          </a:bodyPr>
          <a:lstStyle/>
          <a:p>
            <a:r>
              <a:rPr lang="en-US" sz="3600" dirty="0">
                <a:latin typeface="Times New Roman" pitchFamily="18" charset="0"/>
                <a:cs typeface="Times New Roman" pitchFamily="18" charset="0"/>
              </a:rPr>
              <a:t>so an alternative, more flexible way of interpolating data</a:t>
            </a:r>
            <a:br>
              <a:rPr lang="en-US" sz="3600" dirty="0">
                <a:latin typeface="Times New Roman" pitchFamily="18" charset="0"/>
                <a:cs typeface="Times New Roman" pitchFamily="18" charset="0"/>
              </a:rPr>
            </a:br>
            <a:br>
              <a:rPr lang="en-US" sz="3600" dirty="0">
                <a:latin typeface="Times New Roman" pitchFamily="18" charset="0"/>
                <a:cs typeface="Times New Roman" pitchFamily="18" charset="0"/>
              </a:rPr>
            </a:br>
            <a:r>
              <a:rPr lang="en-US" sz="3600" dirty="0">
                <a:latin typeface="Times New Roman" pitchFamily="18" charset="0"/>
                <a:cs typeface="Times New Roman" pitchFamily="18" charset="0"/>
              </a:rPr>
              <a:t>is by specifying the autocorrelation function that we want the results to have</a:t>
            </a:r>
            <a:br>
              <a:rPr lang="en-US" sz="3600" dirty="0">
                <a:latin typeface="Times New Roman" pitchFamily="18" charset="0"/>
                <a:cs typeface="Times New Roman" pitchFamily="18" charset="0"/>
              </a:rPr>
            </a:br>
            <a:br>
              <a:rPr lang="en-US" sz="3600" dirty="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6202362"/>
          </a:xfrm>
        </p:spPr>
        <p:txBody>
          <a:bodyPr>
            <a:normAutofit/>
          </a:bodyPr>
          <a:lstStyle/>
          <a:p>
            <a:r>
              <a:rPr lang="en-US" sz="3600" dirty="0">
                <a:latin typeface="Times New Roman" pitchFamily="18" charset="0"/>
                <a:cs typeface="Times New Roman" pitchFamily="18" charset="0"/>
              </a:rPr>
              <a:t>We did this in Chapter 5</a:t>
            </a:r>
            <a:br>
              <a:rPr lang="en-US" sz="3600" dirty="0">
                <a:latin typeface="Times New Roman" pitchFamily="18" charset="0"/>
                <a:cs typeface="Times New Roman" pitchFamily="18" charset="0"/>
              </a:rPr>
            </a:br>
            <a:r>
              <a:rPr lang="en-US" sz="3600" dirty="0">
                <a:latin typeface="Times New Roman" pitchFamily="18" charset="0"/>
                <a:cs typeface="Times New Roman" pitchFamily="18" charset="0"/>
              </a:rPr>
              <a:t>to fill in missing data</a:t>
            </a:r>
            <a:br>
              <a:rPr lang="en-US" sz="3600" dirty="0">
                <a:latin typeface="Times New Roman" pitchFamily="18" charset="0"/>
                <a:cs typeface="Times New Roman" pitchFamily="18" charset="0"/>
              </a:rPr>
            </a:br>
            <a:r>
              <a:rPr lang="en-US" sz="3600" dirty="0">
                <a:latin typeface="Times New Roman" pitchFamily="18" charset="0"/>
                <a:cs typeface="Times New Roman" pitchFamily="18" charset="0"/>
              </a:rPr>
              <a:t>(which is almost but not quite interpolation)</a:t>
            </a:r>
            <a:br>
              <a:rPr lang="en-US" sz="3600" dirty="0">
                <a:latin typeface="Times New Roman" pitchFamily="18" charset="0"/>
                <a:cs typeface="Times New Roman" pitchFamily="18" charset="0"/>
              </a:rPr>
            </a:br>
            <a:br>
              <a:rPr lang="en-US" sz="3600" dirty="0">
                <a:latin typeface="Times New Roman" pitchFamily="18" charset="0"/>
                <a:cs typeface="Times New Roman" pitchFamily="18" charset="0"/>
              </a:rPr>
            </a:br>
            <a:br>
              <a:rPr lang="en-US" sz="3600" dirty="0">
                <a:latin typeface="Times New Roman" pitchFamily="18" charset="0"/>
                <a:cs typeface="Times New Roman" pitchFamily="18" charset="0"/>
              </a:rPr>
            </a:br>
            <a:r>
              <a:rPr lang="en-US" sz="3600" dirty="0">
                <a:latin typeface="Times New Roman" pitchFamily="18" charset="0"/>
                <a:cs typeface="Times New Roman" pitchFamily="18" charset="0"/>
              </a:rPr>
              <a:t>Here, we set up Generalized Least Squares</a:t>
            </a:r>
            <a:br>
              <a:rPr lang="en-US" sz="3600" dirty="0">
                <a:latin typeface="Times New Roman" pitchFamily="18" charset="0"/>
                <a:cs typeface="Times New Roman" pitchFamily="18" charset="0"/>
              </a:rPr>
            </a:br>
            <a:r>
              <a:rPr lang="en-US" sz="3600" dirty="0">
                <a:latin typeface="Times New Roman" pitchFamily="18" charset="0"/>
                <a:cs typeface="Times New Roman" pitchFamily="18" charset="0"/>
              </a:rPr>
              <a:t>to actually interpolate data</a:t>
            </a:r>
            <a:br>
              <a:rPr lang="en-US" sz="3600" dirty="0">
                <a:latin typeface="Times New Roman" pitchFamily="18" charset="0"/>
                <a:cs typeface="Times New Roman" pitchFamily="18" charset="0"/>
              </a:rPr>
            </a:br>
            <a:br>
              <a:rPr lang="en-US" sz="3600" dirty="0">
                <a:latin typeface="Times New Roman" pitchFamily="18" charset="0"/>
                <a:cs typeface="Times New Roman" pitchFamily="18" charset="0"/>
              </a:rPr>
            </a:br>
            <a:r>
              <a:rPr lang="en-US" sz="3600" dirty="0">
                <a:latin typeface="Times New Roman" pitchFamily="18" charset="0"/>
                <a:cs typeface="Times New Roman" pitchFamily="18" charset="0"/>
              </a:rPr>
              <a:t>in which case it is called</a:t>
            </a:r>
            <a:br>
              <a:rPr lang="en-US" sz="3600" dirty="0">
                <a:latin typeface="Times New Roman" pitchFamily="18" charset="0"/>
                <a:cs typeface="Times New Roman" pitchFamily="18" charset="0"/>
              </a:rPr>
            </a:br>
            <a:r>
              <a:rPr lang="en-US" sz="3600" dirty="0">
                <a:latin typeface="Times New Roman" pitchFamily="18" charset="0"/>
                <a:cs typeface="Times New Roman" pitchFamily="18" charset="0"/>
              </a:rPr>
              <a:t>Gaussian Process Regression (GPR)</a:t>
            </a:r>
            <a:br>
              <a:rPr lang="en-US" sz="3600" dirty="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369108485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Arrow Connector 4">
            <a:extLst>
              <a:ext uri="{FF2B5EF4-FFF2-40B4-BE49-F238E27FC236}">
                <a16:creationId xmlns:a16="http://schemas.microsoft.com/office/drawing/2014/main" id="{601D72E3-16ED-4EC9-96BB-AE475B25415D}"/>
              </a:ext>
            </a:extLst>
          </p:cNvPr>
          <p:cNvCxnSpPr/>
          <p:nvPr/>
        </p:nvCxnSpPr>
        <p:spPr>
          <a:xfrm>
            <a:off x="1066800" y="5368400"/>
            <a:ext cx="7086600"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60BDE18A-152F-4806-B49F-36F0A24785F3}"/>
              </a:ext>
            </a:extLst>
          </p:cNvPr>
          <p:cNvCxnSpPr/>
          <p:nvPr/>
        </p:nvCxnSpPr>
        <p:spPr>
          <a:xfrm>
            <a:off x="1828800" y="5139800"/>
            <a:ext cx="0" cy="228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7EED575E-7D67-40DD-89B7-8F7CAE8A5E78}"/>
              </a:ext>
            </a:extLst>
          </p:cNvPr>
          <p:cNvCxnSpPr/>
          <p:nvPr/>
        </p:nvCxnSpPr>
        <p:spPr>
          <a:xfrm>
            <a:off x="3276600" y="5139800"/>
            <a:ext cx="0" cy="228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2FF7DBC8-F452-4A68-AEB4-7B476008132C}"/>
              </a:ext>
            </a:extLst>
          </p:cNvPr>
          <p:cNvCxnSpPr>
            <a:cxnSpLocks/>
          </p:cNvCxnSpPr>
          <p:nvPr/>
        </p:nvCxnSpPr>
        <p:spPr>
          <a:xfrm>
            <a:off x="3733800" y="5139800"/>
            <a:ext cx="0" cy="228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97AF8C2E-35CB-4CDA-A7EE-48E8BFE43A4D}"/>
              </a:ext>
            </a:extLst>
          </p:cNvPr>
          <p:cNvCxnSpPr>
            <a:cxnSpLocks/>
          </p:cNvCxnSpPr>
          <p:nvPr/>
        </p:nvCxnSpPr>
        <p:spPr>
          <a:xfrm>
            <a:off x="4419600" y="5139800"/>
            <a:ext cx="0" cy="228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AE4D9557-D183-4BEB-9A09-49C2368CE9C7}"/>
              </a:ext>
            </a:extLst>
          </p:cNvPr>
          <p:cNvCxnSpPr>
            <a:cxnSpLocks/>
          </p:cNvCxnSpPr>
          <p:nvPr/>
        </p:nvCxnSpPr>
        <p:spPr>
          <a:xfrm>
            <a:off x="5638800" y="5139800"/>
            <a:ext cx="0" cy="228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87D00EA-C95D-438C-B738-C031E351190D}"/>
              </a:ext>
            </a:extLst>
          </p:cNvPr>
          <p:cNvCxnSpPr>
            <a:cxnSpLocks/>
          </p:cNvCxnSpPr>
          <p:nvPr/>
        </p:nvCxnSpPr>
        <p:spPr>
          <a:xfrm>
            <a:off x="7239000" y="5139800"/>
            <a:ext cx="0" cy="228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B760ACC-4831-4DBD-8C67-E35400FBB9DE}"/>
              </a:ext>
            </a:extLst>
          </p:cNvPr>
          <p:cNvCxnSpPr>
            <a:cxnSpLocks/>
          </p:cNvCxnSpPr>
          <p:nvPr/>
        </p:nvCxnSpPr>
        <p:spPr>
          <a:xfrm flipV="1">
            <a:off x="1066800" y="2853800"/>
            <a:ext cx="0" cy="25146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DD086DE1-AC0D-4ACA-BB64-025212058C5D}"/>
                  </a:ext>
                </a:extLst>
              </p:cNvPr>
              <p:cNvSpPr txBox="1"/>
              <p:nvPr/>
            </p:nvSpPr>
            <p:spPr>
              <a:xfrm>
                <a:off x="325583" y="3546527"/>
                <a:ext cx="533399" cy="83099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4800" i="1" smtClean="0">
                              <a:latin typeface="Cambria Math" panose="02040503050406030204" pitchFamily="18" charset="0"/>
                              <a:ea typeface="Cambria Math" panose="02040503050406030204" pitchFamily="18" charset="0"/>
                            </a:rPr>
                          </m:ctrlPr>
                        </m:sSubPr>
                        <m:e>
                          <m:r>
                            <a:rPr lang="en-US" sz="4800" b="0" i="1" smtClean="0">
                              <a:latin typeface="Cambria Math" panose="02040503050406030204" pitchFamily="18" charset="0"/>
                              <a:ea typeface="Cambria Math" panose="02040503050406030204" pitchFamily="18" charset="0"/>
                            </a:rPr>
                            <m:t>𝑑</m:t>
                          </m:r>
                        </m:e>
                        <m:sub>
                          <m:r>
                            <a:rPr lang="en-US" sz="4800" b="0" i="1" smtClean="0">
                              <a:latin typeface="Cambria Math" panose="02040503050406030204" pitchFamily="18" charset="0"/>
                              <a:ea typeface="Cambria Math" panose="02040503050406030204" pitchFamily="18" charset="0"/>
                            </a:rPr>
                            <m:t>𝑖</m:t>
                          </m:r>
                        </m:sub>
                      </m:sSub>
                    </m:oMath>
                  </m:oMathPara>
                </a14:m>
                <a:endParaRPr lang="en-US" sz="4800" dirty="0">
                  <a:latin typeface="Cambria Math" panose="02040503050406030204" pitchFamily="18" charset="0"/>
                  <a:ea typeface="Cambria Math" panose="02040503050406030204" pitchFamily="18" charset="0"/>
                </a:endParaRPr>
              </a:p>
            </p:txBody>
          </p:sp>
        </mc:Choice>
        <mc:Fallback xmlns="">
          <p:sp>
            <p:nvSpPr>
              <p:cNvPr id="16" name="TextBox 15">
                <a:extLst>
                  <a:ext uri="{FF2B5EF4-FFF2-40B4-BE49-F238E27FC236}">
                    <a16:creationId xmlns:a16="http://schemas.microsoft.com/office/drawing/2014/main" id="{DD086DE1-AC0D-4ACA-BB64-025212058C5D}"/>
                  </a:ext>
                </a:extLst>
              </p:cNvPr>
              <p:cNvSpPr txBox="1">
                <a:spLocks noRot="1" noChangeAspect="1" noMove="1" noResize="1" noEditPoints="1" noAdjustHandles="1" noChangeArrowheads="1" noChangeShapeType="1" noTextEdit="1"/>
              </p:cNvSpPr>
              <p:nvPr/>
            </p:nvSpPr>
            <p:spPr>
              <a:xfrm>
                <a:off x="325583" y="3546527"/>
                <a:ext cx="533399" cy="830997"/>
              </a:xfrm>
              <a:prstGeom prst="rect">
                <a:avLst/>
              </a:prstGeom>
              <a:blipFill>
                <a:blip r:embed="rId3"/>
                <a:stretch>
                  <a:fillRect r="-1022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2ACEB350-DDCF-4900-89C9-CC715ACD7EC4}"/>
                  </a:ext>
                </a:extLst>
              </p:cNvPr>
              <p:cNvSpPr txBox="1"/>
              <p:nvPr/>
            </p:nvSpPr>
            <p:spPr>
              <a:xfrm>
                <a:off x="8115300" y="4838601"/>
                <a:ext cx="533399" cy="83099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4800" b="0" i="1" smtClean="0">
                          <a:latin typeface="Cambria Math" panose="02040503050406030204" pitchFamily="18" charset="0"/>
                          <a:ea typeface="Cambria Math" panose="02040503050406030204" pitchFamily="18" charset="0"/>
                        </a:rPr>
                        <m:t>𝑡</m:t>
                      </m:r>
                    </m:oMath>
                  </m:oMathPara>
                </a14:m>
                <a:endParaRPr lang="en-US" sz="4800" dirty="0">
                  <a:latin typeface="Cambria Math" panose="02040503050406030204" pitchFamily="18" charset="0"/>
                  <a:ea typeface="Cambria Math" panose="02040503050406030204" pitchFamily="18" charset="0"/>
                </a:endParaRPr>
              </a:p>
            </p:txBody>
          </p:sp>
        </mc:Choice>
        <mc:Fallback xmlns="">
          <p:sp>
            <p:nvSpPr>
              <p:cNvPr id="17" name="TextBox 16">
                <a:extLst>
                  <a:ext uri="{FF2B5EF4-FFF2-40B4-BE49-F238E27FC236}">
                    <a16:creationId xmlns:a16="http://schemas.microsoft.com/office/drawing/2014/main" id="{2ACEB350-DDCF-4900-89C9-CC715ACD7EC4}"/>
                  </a:ext>
                </a:extLst>
              </p:cNvPr>
              <p:cNvSpPr txBox="1">
                <a:spLocks noRot="1" noChangeAspect="1" noMove="1" noResize="1" noEditPoints="1" noAdjustHandles="1" noChangeArrowheads="1" noChangeShapeType="1" noTextEdit="1"/>
              </p:cNvSpPr>
              <p:nvPr/>
            </p:nvSpPr>
            <p:spPr>
              <a:xfrm>
                <a:off x="8115300" y="4838601"/>
                <a:ext cx="533399" cy="830997"/>
              </a:xfrm>
              <a:prstGeom prst="rect">
                <a:avLst/>
              </a:prstGeom>
              <a:blipFill>
                <a:blip r:embed="rId4"/>
                <a:stretch>
                  <a:fillRect/>
                </a:stretch>
              </a:blipFill>
            </p:spPr>
            <p:txBody>
              <a:bodyPr/>
              <a:lstStyle/>
              <a:p>
                <a:r>
                  <a:rPr lang="en-US">
                    <a:noFill/>
                  </a:rPr>
                  <a:t> </a:t>
                </a:r>
              </a:p>
            </p:txBody>
          </p:sp>
        </mc:Fallback>
      </mc:AlternateContent>
      <p:sp>
        <p:nvSpPr>
          <p:cNvPr id="18" name="Oval 17">
            <a:extLst>
              <a:ext uri="{FF2B5EF4-FFF2-40B4-BE49-F238E27FC236}">
                <a16:creationId xmlns:a16="http://schemas.microsoft.com/office/drawing/2014/main" id="{A1190953-1D92-47C6-A4C4-9899A0DE54D6}"/>
              </a:ext>
            </a:extLst>
          </p:cNvPr>
          <p:cNvSpPr/>
          <p:nvPr/>
        </p:nvSpPr>
        <p:spPr>
          <a:xfrm>
            <a:off x="1714501" y="4259900"/>
            <a:ext cx="228597" cy="228598"/>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Oval 21">
            <a:extLst>
              <a:ext uri="{FF2B5EF4-FFF2-40B4-BE49-F238E27FC236}">
                <a16:creationId xmlns:a16="http://schemas.microsoft.com/office/drawing/2014/main" id="{2CC5EB82-6D77-40C5-B126-D9D8FE862D96}"/>
              </a:ext>
            </a:extLst>
          </p:cNvPr>
          <p:cNvSpPr/>
          <p:nvPr/>
        </p:nvSpPr>
        <p:spPr>
          <a:xfrm>
            <a:off x="3162301" y="4568300"/>
            <a:ext cx="228597" cy="228598"/>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a:extLst>
              <a:ext uri="{FF2B5EF4-FFF2-40B4-BE49-F238E27FC236}">
                <a16:creationId xmlns:a16="http://schemas.microsoft.com/office/drawing/2014/main" id="{CA42581B-122D-4407-96E1-6D24B7318D81}"/>
              </a:ext>
            </a:extLst>
          </p:cNvPr>
          <p:cNvSpPr/>
          <p:nvPr/>
        </p:nvSpPr>
        <p:spPr>
          <a:xfrm>
            <a:off x="3640283" y="3546527"/>
            <a:ext cx="228597" cy="228598"/>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a:extLst>
              <a:ext uri="{FF2B5EF4-FFF2-40B4-BE49-F238E27FC236}">
                <a16:creationId xmlns:a16="http://schemas.microsoft.com/office/drawing/2014/main" id="{73C49B72-F7F9-46A4-B676-41A1DC93D854}"/>
              </a:ext>
            </a:extLst>
          </p:cNvPr>
          <p:cNvSpPr/>
          <p:nvPr/>
        </p:nvSpPr>
        <p:spPr>
          <a:xfrm>
            <a:off x="4305301" y="3082400"/>
            <a:ext cx="228597" cy="228598"/>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Oval 24">
            <a:extLst>
              <a:ext uri="{FF2B5EF4-FFF2-40B4-BE49-F238E27FC236}">
                <a16:creationId xmlns:a16="http://schemas.microsoft.com/office/drawing/2014/main" id="{458CD168-E5CF-412E-A949-C99771F6D2E1}"/>
              </a:ext>
            </a:extLst>
          </p:cNvPr>
          <p:cNvSpPr/>
          <p:nvPr/>
        </p:nvSpPr>
        <p:spPr>
          <a:xfrm>
            <a:off x="5410203" y="3484182"/>
            <a:ext cx="228597" cy="228598"/>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Oval 25">
            <a:extLst>
              <a:ext uri="{FF2B5EF4-FFF2-40B4-BE49-F238E27FC236}">
                <a16:creationId xmlns:a16="http://schemas.microsoft.com/office/drawing/2014/main" id="{E015D0A2-C04A-41D4-B9A2-2C8F4E2F884F}"/>
              </a:ext>
            </a:extLst>
          </p:cNvPr>
          <p:cNvSpPr/>
          <p:nvPr/>
        </p:nvSpPr>
        <p:spPr>
          <a:xfrm>
            <a:off x="7124701" y="4471251"/>
            <a:ext cx="228597" cy="228598"/>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mc:AlternateContent xmlns:mc="http://schemas.openxmlformats.org/markup-compatibility/2006" xmlns:a14="http://schemas.microsoft.com/office/drawing/2010/main">
        <mc:Choice Requires="a14">
          <p:sp>
            <p:nvSpPr>
              <p:cNvPr id="28" name="TextBox 27">
                <a:extLst>
                  <a:ext uri="{FF2B5EF4-FFF2-40B4-BE49-F238E27FC236}">
                    <a16:creationId xmlns:a16="http://schemas.microsoft.com/office/drawing/2014/main" id="{D820036D-7A65-48BC-9CB6-D345FCA63E1A}"/>
                  </a:ext>
                </a:extLst>
              </p:cNvPr>
              <p:cNvSpPr txBox="1"/>
              <p:nvPr/>
            </p:nvSpPr>
            <p:spPr>
              <a:xfrm>
                <a:off x="443347" y="736509"/>
                <a:ext cx="7723908" cy="712759"/>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data at irregularly-spaced control points, </a:t>
                </a:r>
                <a14:m>
                  <m:oMath xmlns:m="http://schemas.openxmlformats.org/officeDocument/2006/math">
                    <m:sSubSup>
                      <m:sSubSupPr>
                        <m:ctrlPr>
                          <a:rPr lang="en-US" sz="3200" i="1" smtClean="0">
                            <a:latin typeface="Cambria Math" panose="02040503050406030204" pitchFamily="18" charset="0"/>
                            <a:ea typeface="Cambria Math" panose="02040503050406030204" pitchFamily="18" charset="0"/>
                          </a:rPr>
                        </m:ctrlPr>
                      </m:sSubSupPr>
                      <m:e>
                        <m:r>
                          <a:rPr lang="en-US" sz="3200" b="0" i="1" smtClean="0">
                            <a:latin typeface="Cambria Math" panose="02040503050406030204" pitchFamily="18" charset="0"/>
                            <a:ea typeface="Cambria Math" panose="02040503050406030204" pitchFamily="18" charset="0"/>
                          </a:rPr>
                          <m:t>𝑡</m:t>
                        </m:r>
                      </m:e>
                      <m:sub>
                        <m:r>
                          <a:rPr lang="en-US" sz="3200" b="0" i="1" smtClean="0">
                            <a:latin typeface="Cambria Math" panose="02040503050406030204" pitchFamily="18" charset="0"/>
                            <a:ea typeface="Cambria Math" panose="02040503050406030204" pitchFamily="18" charset="0"/>
                          </a:rPr>
                          <m:t>𝑖</m:t>
                        </m:r>
                      </m:sub>
                      <m:sup>
                        <m:d>
                          <m:dPr>
                            <m:ctrlPr>
                              <a:rPr lang="en-US" sz="3200" i="1" smtClean="0">
                                <a:latin typeface="Cambria Math" panose="02040503050406030204" pitchFamily="18" charset="0"/>
                                <a:ea typeface="Cambria Math" panose="02040503050406030204" pitchFamily="18" charset="0"/>
                              </a:rPr>
                            </m:ctrlPr>
                          </m:dPr>
                          <m:e>
                            <m:r>
                              <a:rPr lang="en-US" sz="3200" b="0" i="1" smtClean="0">
                                <a:latin typeface="Cambria Math" panose="02040503050406030204" pitchFamily="18" charset="0"/>
                                <a:ea typeface="Cambria Math" panose="02040503050406030204" pitchFamily="18" charset="0"/>
                              </a:rPr>
                              <m:t>𝑐</m:t>
                            </m:r>
                          </m:e>
                        </m:d>
                      </m:sup>
                    </m:sSubSup>
                  </m:oMath>
                </a14:m>
                <a:r>
                  <a:rPr lang="en-US" sz="3200" dirty="0"/>
                  <a:t> </a:t>
                </a:r>
              </a:p>
            </p:txBody>
          </p:sp>
        </mc:Choice>
        <mc:Fallback xmlns="">
          <p:sp>
            <p:nvSpPr>
              <p:cNvPr id="28" name="TextBox 27">
                <a:extLst>
                  <a:ext uri="{FF2B5EF4-FFF2-40B4-BE49-F238E27FC236}">
                    <a16:creationId xmlns:a16="http://schemas.microsoft.com/office/drawing/2014/main" id="{D820036D-7A65-48BC-9CB6-D345FCA63E1A}"/>
                  </a:ext>
                </a:extLst>
              </p:cNvPr>
              <p:cNvSpPr txBox="1">
                <a:spLocks noRot="1" noChangeAspect="1" noMove="1" noResize="1" noEditPoints="1" noAdjustHandles="1" noChangeArrowheads="1" noChangeShapeType="1" noTextEdit="1"/>
              </p:cNvSpPr>
              <p:nvPr/>
            </p:nvSpPr>
            <p:spPr>
              <a:xfrm>
                <a:off x="443347" y="736509"/>
                <a:ext cx="7723908" cy="712759"/>
              </a:xfrm>
              <a:prstGeom prst="rect">
                <a:avLst/>
              </a:prstGeom>
              <a:blipFill>
                <a:blip r:embed="rId5"/>
                <a:stretch>
                  <a:fillRect l="-2052" b="-22222"/>
                </a:stretch>
              </a:blipFill>
            </p:spPr>
            <p:txBody>
              <a:bodyPr/>
              <a:lstStyle/>
              <a:p>
                <a:r>
                  <a:rPr lang="en-US">
                    <a:noFill/>
                  </a:rPr>
                  <a:t> </a:t>
                </a:r>
              </a:p>
            </p:txBody>
          </p:sp>
        </mc:Fallback>
      </mc:AlternateContent>
    </p:spTree>
    <p:extLst>
      <p:ext uri="{BB962C8B-B14F-4D97-AF65-F5344CB8AC3E}">
        <p14:creationId xmlns:p14="http://schemas.microsoft.com/office/powerpoint/2010/main" val="344984755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Arrow Connector 4">
            <a:extLst>
              <a:ext uri="{FF2B5EF4-FFF2-40B4-BE49-F238E27FC236}">
                <a16:creationId xmlns:a16="http://schemas.microsoft.com/office/drawing/2014/main" id="{601D72E3-16ED-4EC9-96BB-AE475B25415D}"/>
              </a:ext>
            </a:extLst>
          </p:cNvPr>
          <p:cNvCxnSpPr/>
          <p:nvPr/>
        </p:nvCxnSpPr>
        <p:spPr>
          <a:xfrm>
            <a:off x="1066800" y="5368400"/>
            <a:ext cx="7086600"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60BDE18A-152F-4806-B49F-36F0A24785F3}"/>
              </a:ext>
            </a:extLst>
          </p:cNvPr>
          <p:cNvCxnSpPr/>
          <p:nvPr/>
        </p:nvCxnSpPr>
        <p:spPr>
          <a:xfrm>
            <a:off x="1828800" y="5139800"/>
            <a:ext cx="0" cy="228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7EED575E-7D67-40DD-89B7-8F7CAE8A5E78}"/>
              </a:ext>
            </a:extLst>
          </p:cNvPr>
          <p:cNvCxnSpPr/>
          <p:nvPr/>
        </p:nvCxnSpPr>
        <p:spPr>
          <a:xfrm>
            <a:off x="3276600" y="5139800"/>
            <a:ext cx="0" cy="228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2FF7DBC8-F452-4A68-AEB4-7B476008132C}"/>
              </a:ext>
            </a:extLst>
          </p:cNvPr>
          <p:cNvCxnSpPr>
            <a:cxnSpLocks/>
          </p:cNvCxnSpPr>
          <p:nvPr/>
        </p:nvCxnSpPr>
        <p:spPr>
          <a:xfrm>
            <a:off x="3733800" y="5139800"/>
            <a:ext cx="0" cy="228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97AF8C2E-35CB-4CDA-A7EE-48E8BFE43A4D}"/>
              </a:ext>
            </a:extLst>
          </p:cNvPr>
          <p:cNvCxnSpPr>
            <a:cxnSpLocks/>
          </p:cNvCxnSpPr>
          <p:nvPr/>
        </p:nvCxnSpPr>
        <p:spPr>
          <a:xfrm>
            <a:off x="4419600" y="5139800"/>
            <a:ext cx="0" cy="228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AE4D9557-D183-4BEB-9A09-49C2368CE9C7}"/>
              </a:ext>
            </a:extLst>
          </p:cNvPr>
          <p:cNvCxnSpPr>
            <a:cxnSpLocks/>
          </p:cNvCxnSpPr>
          <p:nvPr/>
        </p:nvCxnSpPr>
        <p:spPr>
          <a:xfrm>
            <a:off x="5638800" y="5139800"/>
            <a:ext cx="0" cy="228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87D00EA-C95D-438C-B738-C031E351190D}"/>
              </a:ext>
            </a:extLst>
          </p:cNvPr>
          <p:cNvCxnSpPr>
            <a:cxnSpLocks/>
          </p:cNvCxnSpPr>
          <p:nvPr/>
        </p:nvCxnSpPr>
        <p:spPr>
          <a:xfrm>
            <a:off x="7239000" y="5139800"/>
            <a:ext cx="0" cy="228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B760ACC-4831-4DBD-8C67-E35400FBB9DE}"/>
              </a:ext>
            </a:extLst>
          </p:cNvPr>
          <p:cNvCxnSpPr>
            <a:cxnSpLocks/>
          </p:cNvCxnSpPr>
          <p:nvPr/>
        </p:nvCxnSpPr>
        <p:spPr>
          <a:xfrm flipV="1">
            <a:off x="1066800" y="2853800"/>
            <a:ext cx="0" cy="25146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DD086DE1-AC0D-4ACA-BB64-025212058C5D}"/>
                  </a:ext>
                </a:extLst>
              </p:cNvPr>
              <p:cNvSpPr txBox="1"/>
              <p:nvPr/>
            </p:nvSpPr>
            <p:spPr>
              <a:xfrm>
                <a:off x="225136" y="3598481"/>
                <a:ext cx="533399" cy="83099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4800" i="1" smtClean="0">
                          <a:latin typeface="Cambria Math" panose="02040503050406030204" pitchFamily="18" charset="0"/>
                          <a:ea typeface="Cambria Math" panose="02040503050406030204" pitchFamily="18" charset="0"/>
                        </a:rPr>
                        <m:t>𝑚</m:t>
                      </m:r>
                    </m:oMath>
                  </m:oMathPara>
                </a14:m>
                <a:endParaRPr lang="en-US" sz="4800" dirty="0">
                  <a:latin typeface="Cambria Math" panose="02040503050406030204" pitchFamily="18" charset="0"/>
                  <a:ea typeface="Cambria Math" panose="02040503050406030204" pitchFamily="18" charset="0"/>
                </a:endParaRPr>
              </a:p>
            </p:txBody>
          </p:sp>
        </mc:Choice>
        <mc:Fallback xmlns="">
          <p:sp>
            <p:nvSpPr>
              <p:cNvPr id="16" name="TextBox 15">
                <a:extLst>
                  <a:ext uri="{FF2B5EF4-FFF2-40B4-BE49-F238E27FC236}">
                    <a16:creationId xmlns:a16="http://schemas.microsoft.com/office/drawing/2014/main" id="{DD086DE1-AC0D-4ACA-BB64-025212058C5D}"/>
                  </a:ext>
                </a:extLst>
              </p:cNvPr>
              <p:cNvSpPr txBox="1">
                <a:spLocks noRot="1" noChangeAspect="1" noMove="1" noResize="1" noEditPoints="1" noAdjustHandles="1" noChangeArrowheads="1" noChangeShapeType="1" noTextEdit="1"/>
              </p:cNvSpPr>
              <p:nvPr/>
            </p:nvSpPr>
            <p:spPr>
              <a:xfrm>
                <a:off x="225136" y="3598481"/>
                <a:ext cx="533399" cy="830997"/>
              </a:xfrm>
              <a:prstGeom prst="rect">
                <a:avLst/>
              </a:prstGeom>
              <a:blipFill>
                <a:blip r:embed="rId3"/>
                <a:stretch>
                  <a:fillRect r="-12644"/>
                </a:stretch>
              </a:blipFill>
            </p:spPr>
            <p:txBody>
              <a:bodyPr/>
              <a:lstStyle/>
              <a:p>
                <a:r>
                  <a:rPr lang="en-US">
                    <a:noFill/>
                  </a:rPr>
                  <a:t> </a:t>
                </a:r>
              </a:p>
            </p:txBody>
          </p:sp>
        </mc:Fallback>
      </mc:AlternateContent>
      <p:sp>
        <p:nvSpPr>
          <p:cNvPr id="18" name="Oval 17">
            <a:extLst>
              <a:ext uri="{FF2B5EF4-FFF2-40B4-BE49-F238E27FC236}">
                <a16:creationId xmlns:a16="http://schemas.microsoft.com/office/drawing/2014/main" id="{A1190953-1D92-47C6-A4C4-9899A0DE54D6}"/>
              </a:ext>
            </a:extLst>
          </p:cNvPr>
          <p:cNvSpPr/>
          <p:nvPr/>
        </p:nvSpPr>
        <p:spPr>
          <a:xfrm>
            <a:off x="1714501" y="4259900"/>
            <a:ext cx="228597" cy="228598"/>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Oval 21">
            <a:extLst>
              <a:ext uri="{FF2B5EF4-FFF2-40B4-BE49-F238E27FC236}">
                <a16:creationId xmlns:a16="http://schemas.microsoft.com/office/drawing/2014/main" id="{2CC5EB82-6D77-40C5-B126-D9D8FE862D96}"/>
              </a:ext>
            </a:extLst>
          </p:cNvPr>
          <p:cNvSpPr/>
          <p:nvPr/>
        </p:nvSpPr>
        <p:spPr>
          <a:xfrm>
            <a:off x="3162301" y="4568300"/>
            <a:ext cx="228597" cy="228598"/>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a:extLst>
              <a:ext uri="{FF2B5EF4-FFF2-40B4-BE49-F238E27FC236}">
                <a16:creationId xmlns:a16="http://schemas.microsoft.com/office/drawing/2014/main" id="{CA42581B-122D-4407-96E1-6D24B7318D81}"/>
              </a:ext>
            </a:extLst>
          </p:cNvPr>
          <p:cNvSpPr/>
          <p:nvPr/>
        </p:nvSpPr>
        <p:spPr>
          <a:xfrm>
            <a:off x="3640283" y="3546527"/>
            <a:ext cx="228597" cy="228598"/>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a:extLst>
              <a:ext uri="{FF2B5EF4-FFF2-40B4-BE49-F238E27FC236}">
                <a16:creationId xmlns:a16="http://schemas.microsoft.com/office/drawing/2014/main" id="{73C49B72-F7F9-46A4-B676-41A1DC93D854}"/>
              </a:ext>
            </a:extLst>
          </p:cNvPr>
          <p:cNvSpPr/>
          <p:nvPr/>
        </p:nvSpPr>
        <p:spPr>
          <a:xfrm>
            <a:off x="4305301" y="3082400"/>
            <a:ext cx="228597" cy="228598"/>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Oval 24">
            <a:extLst>
              <a:ext uri="{FF2B5EF4-FFF2-40B4-BE49-F238E27FC236}">
                <a16:creationId xmlns:a16="http://schemas.microsoft.com/office/drawing/2014/main" id="{458CD168-E5CF-412E-A949-C99771F6D2E1}"/>
              </a:ext>
            </a:extLst>
          </p:cNvPr>
          <p:cNvSpPr/>
          <p:nvPr/>
        </p:nvSpPr>
        <p:spPr>
          <a:xfrm>
            <a:off x="5410203" y="3484182"/>
            <a:ext cx="228597" cy="228598"/>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Oval 25">
            <a:extLst>
              <a:ext uri="{FF2B5EF4-FFF2-40B4-BE49-F238E27FC236}">
                <a16:creationId xmlns:a16="http://schemas.microsoft.com/office/drawing/2014/main" id="{E015D0A2-C04A-41D4-B9A2-2C8F4E2F884F}"/>
              </a:ext>
            </a:extLst>
          </p:cNvPr>
          <p:cNvSpPr/>
          <p:nvPr/>
        </p:nvSpPr>
        <p:spPr>
          <a:xfrm>
            <a:off x="7124701" y="4471251"/>
            <a:ext cx="228597" cy="228598"/>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mc:AlternateContent xmlns:mc="http://schemas.openxmlformats.org/markup-compatibility/2006" xmlns:a14="http://schemas.microsoft.com/office/drawing/2010/main">
        <mc:Choice Requires="a14">
          <p:sp>
            <p:nvSpPr>
              <p:cNvPr id="28" name="TextBox 27">
                <a:extLst>
                  <a:ext uri="{FF2B5EF4-FFF2-40B4-BE49-F238E27FC236}">
                    <a16:creationId xmlns:a16="http://schemas.microsoft.com/office/drawing/2014/main" id="{D820036D-7A65-48BC-9CB6-D345FCA63E1A}"/>
                  </a:ext>
                </a:extLst>
              </p:cNvPr>
              <p:cNvSpPr txBox="1"/>
              <p:nvPr/>
            </p:nvSpPr>
            <p:spPr>
              <a:xfrm>
                <a:off x="138551" y="742879"/>
                <a:ext cx="9005449" cy="721480"/>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interpolation at irregularly-spaced target points, </a:t>
                </a:r>
                <a14:m>
                  <m:oMath xmlns:m="http://schemas.openxmlformats.org/officeDocument/2006/math">
                    <m:sSubSup>
                      <m:sSubSupPr>
                        <m:ctrlPr>
                          <a:rPr lang="en-US" sz="3200" i="1" smtClean="0">
                            <a:latin typeface="Cambria Math" panose="02040503050406030204" pitchFamily="18" charset="0"/>
                            <a:ea typeface="Cambria Math" panose="02040503050406030204" pitchFamily="18" charset="0"/>
                          </a:rPr>
                        </m:ctrlPr>
                      </m:sSubSupPr>
                      <m:e>
                        <m:r>
                          <a:rPr lang="en-US" sz="3200" b="0" i="1" smtClean="0">
                            <a:latin typeface="Cambria Math" panose="02040503050406030204" pitchFamily="18" charset="0"/>
                            <a:ea typeface="Cambria Math" panose="02040503050406030204" pitchFamily="18" charset="0"/>
                          </a:rPr>
                          <m:t>𝑡</m:t>
                        </m:r>
                      </m:e>
                      <m:sub>
                        <m:r>
                          <a:rPr lang="en-US" sz="3200" b="0" i="1" smtClean="0">
                            <a:latin typeface="Cambria Math" panose="02040503050406030204" pitchFamily="18" charset="0"/>
                            <a:ea typeface="Cambria Math" panose="02040503050406030204" pitchFamily="18" charset="0"/>
                          </a:rPr>
                          <m:t>𝑖</m:t>
                        </m:r>
                      </m:sub>
                      <m:sup>
                        <m:d>
                          <m:dPr>
                            <m:ctrlPr>
                              <a:rPr lang="en-US" sz="3200" i="1" smtClean="0">
                                <a:latin typeface="Cambria Math" panose="02040503050406030204" pitchFamily="18" charset="0"/>
                                <a:ea typeface="Cambria Math" panose="02040503050406030204" pitchFamily="18" charset="0"/>
                              </a:rPr>
                            </m:ctrlPr>
                          </m:dPr>
                          <m:e>
                            <m:r>
                              <a:rPr lang="en-US" sz="3200" b="0" i="1" smtClean="0">
                                <a:latin typeface="Cambria Math" panose="02040503050406030204" pitchFamily="18" charset="0"/>
                                <a:ea typeface="Cambria Math" panose="02040503050406030204" pitchFamily="18" charset="0"/>
                              </a:rPr>
                              <m:t>𝑡</m:t>
                            </m:r>
                          </m:e>
                        </m:d>
                      </m:sup>
                    </m:sSubSup>
                  </m:oMath>
                </a14:m>
                <a:r>
                  <a:rPr lang="en-US" sz="3200" dirty="0"/>
                  <a:t> </a:t>
                </a:r>
              </a:p>
            </p:txBody>
          </p:sp>
        </mc:Choice>
        <mc:Fallback xmlns="">
          <p:sp>
            <p:nvSpPr>
              <p:cNvPr id="28" name="TextBox 27">
                <a:extLst>
                  <a:ext uri="{FF2B5EF4-FFF2-40B4-BE49-F238E27FC236}">
                    <a16:creationId xmlns:a16="http://schemas.microsoft.com/office/drawing/2014/main" id="{D820036D-7A65-48BC-9CB6-D345FCA63E1A}"/>
                  </a:ext>
                </a:extLst>
              </p:cNvPr>
              <p:cNvSpPr txBox="1">
                <a:spLocks noRot="1" noChangeAspect="1" noMove="1" noResize="1" noEditPoints="1" noAdjustHandles="1" noChangeArrowheads="1" noChangeShapeType="1" noTextEdit="1"/>
              </p:cNvSpPr>
              <p:nvPr/>
            </p:nvSpPr>
            <p:spPr>
              <a:xfrm>
                <a:off x="138551" y="742879"/>
                <a:ext cx="9005449" cy="721480"/>
              </a:xfrm>
              <a:prstGeom prst="rect">
                <a:avLst/>
              </a:prstGeom>
              <a:blipFill>
                <a:blip r:embed="rId4"/>
                <a:stretch>
                  <a:fillRect l="-1760" b="-2118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B8141D12-6E21-419C-9826-BAD12D874F18}"/>
                  </a:ext>
                </a:extLst>
              </p:cNvPr>
              <p:cNvSpPr txBox="1"/>
              <p:nvPr/>
            </p:nvSpPr>
            <p:spPr>
              <a:xfrm>
                <a:off x="8115300" y="4838601"/>
                <a:ext cx="533399" cy="83099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4800" b="0" i="1" smtClean="0">
                          <a:latin typeface="Cambria Math" panose="02040503050406030204" pitchFamily="18" charset="0"/>
                          <a:ea typeface="Cambria Math" panose="02040503050406030204" pitchFamily="18" charset="0"/>
                        </a:rPr>
                        <m:t>𝑡</m:t>
                      </m:r>
                    </m:oMath>
                  </m:oMathPara>
                </a14:m>
                <a:endParaRPr lang="en-US" sz="4800" dirty="0">
                  <a:latin typeface="Cambria Math" panose="02040503050406030204" pitchFamily="18" charset="0"/>
                  <a:ea typeface="Cambria Math" panose="02040503050406030204" pitchFamily="18" charset="0"/>
                </a:endParaRPr>
              </a:p>
            </p:txBody>
          </p:sp>
        </mc:Choice>
        <mc:Fallback xmlns="">
          <p:sp>
            <p:nvSpPr>
              <p:cNvPr id="19" name="TextBox 18">
                <a:extLst>
                  <a:ext uri="{FF2B5EF4-FFF2-40B4-BE49-F238E27FC236}">
                    <a16:creationId xmlns:a16="http://schemas.microsoft.com/office/drawing/2014/main" id="{B8141D12-6E21-419C-9826-BAD12D874F18}"/>
                  </a:ext>
                </a:extLst>
              </p:cNvPr>
              <p:cNvSpPr txBox="1">
                <a:spLocks noRot="1" noChangeAspect="1" noMove="1" noResize="1" noEditPoints="1" noAdjustHandles="1" noChangeArrowheads="1" noChangeShapeType="1" noTextEdit="1"/>
              </p:cNvSpPr>
              <p:nvPr/>
            </p:nvSpPr>
            <p:spPr>
              <a:xfrm>
                <a:off x="8115300" y="4838601"/>
                <a:ext cx="533399" cy="830997"/>
              </a:xfrm>
              <a:prstGeom prst="rect">
                <a:avLst/>
              </a:prstGeom>
              <a:blipFill>
                <a:blip r:embed="rId5"/>
                <a:stretch>
                  <a:fillRect/>
                </a:stretch>
              </a:blipFill>
            </p:spPr>
            <p:txBody>
              <a:bodyPr/>
              <a:lstStyle/>
              <a:p>
                <a:r>
                  <a:rPr lang="en-US">
                    <a:noFill/>
                  </a:rPr>
                  <a:t> </a:t>
                </a:r>
              </a:p>
            </p:txBody>
          </p:sp>
        </mc:Fallback>
      </mc:AlternateContent>
      <p:cxnSp>
        <p:nvCxnSpPr>
          <p:cNvPr id="20" name="Straight Connector 19">
            <a:extLst>
              <a:ext uri="{FF2B5EF4-FFF2-40B4-BE49-F238E27FC236}">
                <a16:creationId xmlns:a16="http://schemas.microsoft.com/office/drawing/2014/main" id="{37990D0C-D4D2-4E75-824E-1AC829CFCB56}"/>
              </a:ext>
            </a:extLst>
          </p:cNvPr>
          <p:cNvCxnSpPr/>
          <p:nvPr/>
        </p:nvCxnSpPr>
        <p:spPr>
          <a:xfrm>
            <a:off x="2133600" y="5139800"/>
            <a:ext cx="0" cy="228600"/>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11A05D36-FAFF-4581-8F5E-6CD52E859337}"/>
              </a:ext>
            </a:extLst>
          </p:cNvPr>
          <p:cNvCxnSpPr/>
          <p:nvPr/>
        </p:nvCxnSpPr>
        <p:spPr>
          <a:xfrm>
            <a:off x="1295400" y="5108630"/>
            <a:ext cx="0" cy="228600"/>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3258AE17-9DBE-4C05-A352-1936F826A918}"/>
              </a:ext>
            </a:extLst>
          </p:cNvPr>
          <p:cNvCxnSpPr/>
          <p:nvPr/>
        </p:nvCxnSpPr>
        <p:spPr>
          <a:xfrm>
            <a:off x="2743200" y="5139800"/>
            <a:ext cx="0" cy="228600"/>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8DF59B0B-EBB8-4ABF-A6BE-44CDB8F43DDB}"/>
              </a:ext>
            </a:extLst>
          </p:cNvPr>
          <p:cNvCxnSpPr/>
          <p:nvPr/>
        </p:nvCxnSpPr>
        <p:spPr>
          <a:xfrm>
            <a:off x="4953000" y="5139800"/>
            <a:ext cx="0" cy="228600"/>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FCE705EB-B22A-4AC6-9611-664CD0001B4C}"/>
              </a:ext>
            </a:extLst>
          </p:cNvPr>
          <p:cNvCxnSpPr/>
          <p:nvPr/>
        </p:nvCxnSpPr>
        <p:spPr>
          <a:xfrm>
            <a:off x="6781800" y="5139800"/>
            <a:ext cx="0" cy="228600"/>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FED5A9E4-BD54-470C-B7FB-8F0B72791BF5}"/>
              </a:ext>
            </a:extLst>
          </p:cNvPr>
          <p:cNvCxnSpPr/>
          <p:nvPr/>
        </p:nvCxnSpPr>
        <p:spPr>
          <a:xfrm>
            <a:off x="6324600" y="5139800"/>
            <a:ext cx="0" cy="228600"/>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D138CF10-F064-429E-9BC3-BF279ADC5BE4}"/>
              </a:ext>
            </a:extLst>
          </p:cNvPr>
          <p:cNvCxnSpPr/>
          <p:nvPr/>
        </p:nvCxnSpPr>
        <p:spPr>
          <a:xfrm>
            <a:off x="7772400" y="5129172"/>
            <a:ext cx="0" cy="228600"/>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4" name="Group 3">
            <a:extLst>
              <a:ext uri="{FF2B5EF4-FFF2-40B4-BE49-F238E27FC236}">
                <a16:creationId xmlns:a16="http://schemas.microsoft.com/office/drawing/2014/main" id="{1C1DECC8-785D-4C2D-BB9F-1461BC16D94A}"/>
              </a:ext>
            </a:extLst>
          </p:cNvPr>
          <p:cNvGrpSpPr/>
          <p:nvPr/>
        </p:nvGrpSpPr>
        <p:grpSpPr>
          <a:xfrm>
            <a:off x="2025347" y="4182403"/>
            <a:ext cx="327334" cy="656198"/>
            <a:chOff x="2025347" y="4182403"/>
            <a:chExt cx="327334" cy="656198"/>
          </a:xfrm>
        </p:grpSpPr>
        <p:sp>
          <p:nvSpPr>
            <p:cNvPr id="35" name="Oval 34">
              <a:extLst>
                <a:ext uri="{FF2B5EF4-FFF2-40B4-BE49-F238E27FC236}">
                  <a16:creationId xmlns:a16="http://schemas.microsoft.com/office/drawing/2014/main" id="{28C9DA5C-C49F-4D49-93A9-4DC216056B74}"/>
                </a:ext>
              </a:extLst>
            </p:cNvPr>
            <p:cNvSpPr/>
            <p:nvPr/>
          </p:nvSpPr>
          <p:spPr>
            <a:xfrm>
              <a:off x="2074716" y="4610003"/>
              <a:ext cx="228597" cy="228598"/>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EEBB383A-1A26-4249-9854-EB59D95B0FA7}"/>
                </a:ext>
              </a:extLst>
            </p:cNvPr>
            <p:cNvSpPr txBox="1"/>
            <p:nvPr/>
          </p:nvSpPr>
          <p:spPr>
            <a:xfrm>
              <a:off x="2025347" y="4182403"/>
              <a:ext cx="327334" cy="461665"/>
            </a:xfrm>
            <a:prstGeom prst="rect">
              <a:avLst/>
            </a:prstGeom>
            <a:noFill/>
          </p:spPr>
          <p:txBody>
            <a:bodyPr wrap="none" rtlCol="0">
              <a:spAutoFit/>
            </a:bodyPr>
            <a:lstStyle/>
            <a:p>
              <a:r>
                <a:rPr lang="en-US" sz="2400" dirty="0"/>
                <a:t>?</a:t>
              </a:r>
            </a:p>
          </p:txBody>
        </p:sp>
      </p:grpSp>
      <p:grpSp>
        <p:nvGrpSpPr>
          <p:cNvPr id="36" name="Group 35">
            <a:extLst>
              <a:ext uri="{FF2B5EF4-FFF2-40B4-BE49-F238E27FC236}">
                <a16:creationId xmlns:a16="http://schemas.microsoft.com/office/drawing/2014/main" id="{F808DD95-1811-4E0E-BECB-20AB00E3FBF7}"/>
              </a:ext>
            </a:extLst>
          </p:cNvPr>
          <p:cNvGrpSpPr/>
          <p:nvPr/>
        </p:nvGrpSpPr>
        <p:grpSpPr>
          <a:xfrm>
            <a:off x="1243424" y="3586010"/>
            <a:ext cx="327334" cy="656198"/>
            <a:chOff x="2025347" y="4182403"/>
            <a:chExt cx="327334" cy="656198"/>
          </a:xfrm>
        </p:grpSpPr>
        <p:sp>
          <p:nvSpPr>
            <p:cNvPr id="37" name="Oval 36">
              <a:extLst>
                <a:ext uri="{FF2B5EF4-FFF2-40B4-BE49-F238E27FC236}">
                  <a16:creationId xmlns:a16="http://schemas.microsoft.com/office/drawing/2014/main" id="{50672A47-9D21-4E41-96D3-71A0F1E7B292}"/>
                </a:ext>
              </a:extLst>
            </p:cNvPr>
            <p:cNvSpPr/>
            <p:nvPr/>
          </p:nvSpPr>
          <p:spPr>
            <a:xfrm>
              <a:off x="2074716" y="4610003"/>
              <a:ext cx="228597" cy="228598"/>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37">
              <a:extLst>
                <a:ext uri="{FF2B5EF4-FFF2-40B4-BE49-F238E27FC236}">
                  <a16:creationId xmlns:a16="http://schemas.microsoft.com/office/drawing/2014/main" id="{F6262016-D1CA-4852-8140-04789FB5535C}"/>
                </a:ext>
              </a:extLst>
            </p:cNvPr>
            <p:cNvSpPr txBox="1"/>
            <p:nvPr/>
          </p:nvSpPr>
          <p:spPr>
            <a:xfrm>
              <a:off x="2025347" y="4182403"/>
              <a:ext cx="327334" cy="461665"/>
            </a:xfrm>
            <a:prstGeom prst="rect">
              <a:avLst/>
            </a:prstGeom>
            <a:noFill/>
          </p:spPr>
          <p:txBody>
            <a:bodyPr wrap="none" rtlCol="0">
              <a:spAutoFit/>
            </a:bodyPr>
            <a:lstStyle/>
            <a:p>
              <a:r>
                <a:rPr lang="en-US" sz="2400" dirty="0"/>
                <a:t>?</a:t>
              </a:r>
            </a:p>
          </p:txBody>
        </p:sp>
      </p:grpSp>
      <p:grpSp>
        <p:nvGrpSpPr>
          <p:cNvPr id="39" name="Group 38">
            <a:extLst>
              <a:ext uri="{FF2B5EF4-FFF2-40B4-BE49-F238E27FC236}">
                <a16:creationId xmlns:a16="http://schemas.microsoft.com/office/drawing/2014/main" id="{3123FB34-98BF-4943-8E85-4C313272AD5D}"/>
              </a:ext>
            </a:extLst>
          </p:cNvPr>
          <p:cNvGrpSpPr/>
          <p:nvPr/>
        </p:nvGrpSpPr>
        <p:grpSpPr>
          <a:xfrm>
            <a:off x="2546190" y="4315969"/>
            <a:ext cx="327334" cy="656198"/>
            <a:chOff x="2025347" y="4182403"/>
            <a:chExt cx="327334" cy="656198"/>
          </a:xfrm>
        </p:grpSpPr>
        <p:sp>
          <p:nvSpPr>
            <p:cNvPr id="40" name="Oval 39">
              <a:extLst>
                <a:ext uri="{FF2B5EF4-FFF2-40B4-BE49-F238E27FC236}">
                  <a16:creationId xmlns:a16="http://schemas.microsoft.com/office/drawing/2014/main" id="{806A2D5A-F70F-44E3-BAFA-48AB2D9611A5}"/>
                </a:ext>
              </a:extLst>
            </p:cNvPr>
            <p:cNvSpPr/>
            <p:nvPr/>
          </p:nvSpPr>
          <p:spPr>
            <a:xfrm>
              <a:off x="2074716" y="4610003"/>
              <a:ext cx="228597" cy="228598"/>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647F21F3-EB70-4718-89E7-8FE70F5EA026}"/>
                </a:ext>
              </a:extLst>
            </p:cNvPr>
            <p:cNvSpPr txBox="1"/>
            <p:nvPr/>
          </p:nvSpPr>
          <p:spPr>
            <a:xfrm>
              <a:off x="2025347" y="4182403"/>
              <a:ext cx="327334" cy="461665"/>
            </a:xfrm>
            <a:prstGeom prst="rect">
              <a:avLst/>
            </a:prstGeom>
            <a:noFill/>
          </p:spPr>
          <p:txBody>
            <a:bodyPr wrap="none" rtlCol="0">
              <a:spAutoFit/>
            </a:bodyPr>
            <a:lstStyle/>
            <a:p>
              <a:r>
                <a:rPr lang="en-US" sz="2400" dirty="0"/>
                <a:t>?</a:t>
              </a:r>
            </a:p>
          </p:txBody>
        </p:sp>
      </p:grpSp>
      <p:grpSp>
        <p:nvGrpSpPr>
          <p:cNvPr id="42" name="Group 41">
            <a:extLst>
              <a:ext uri="{FF2B5EF4-FFF2-40B4-BE49-F238E27FC236}">
                <a16:creationId xmlns:a16="http://schemas.microsoft.com/office/drawing/2014/main" id="{11173C1B-53DD-4A49-B78B-75EF731242AA}"/>
              </a:ext>
            </a:extLst>
          </p:cNvPr>
          <p:cNvGrpSpPr/>
          <p:nvPr/>
        </p:nvGrpSpPr>
        <p:grpSpPr>
          <a:xfrm>
            <a:off x="4789333" y="2505437"/>
            <a:ext cx="327334" cy="656198"/>
            <a:chOff x="2025347" y="4182403"/>
            <a:chExt cx="327334" cy="656198"/>
          </a:xfrm>
        </p:grpSpPr>
        <p:sp>
          <p:nvSpPr>
            <p:cNvPr id="43" name="Oval 42">
              <a:extLst>
                <a:ext uri="{FF2B5EF4-FFF2-40B4-BE49-F238E27FC236}">
                  <a16:creationId xmlns:a16="http://schemas.microsoft.com/office/drawing/2014/main" id="{1E5B317C-09B2-47E9-BC47-68CCB1AEBAE3}"/>
                </a:ext>
              </a:extLst>
            </p:cNvPr>
            <p:cNvSpPr/>
            <p:nvPr/>
          </p:nvSpPr>
          <p:spPr>
            <a:xfrm>
              <a:off x="2074716" y="4610003"/>
              <a:ext cx="228597" cy="228598"/>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extBox 43">
              <a:extLst>
                <a:ext uri="{FF2B5EF4-FFF2-40B4-BE49-F238E27FC236}">
                  <a16:creationId xmlns:a16="http://schemas.microsoft.com/office/drawing/2014/main" id="{062C25EC-5BB2-49AC-AE31-00FCB815EE14}"/>
                </a:ext>
              </a:extLst>
            </p:cNvPr>
            <p:cNvSpPr txBox="1"/>
            <p:nvPr/>
          </p:nvSpPr>
          <p:spPr>
            <a:xfrm>
              <a:off x="2025347" y="4182403"/>
              <a:ext cx="327334" cy="461665"/>
            </a:xfrm>
            <a:prstGeom prst="rect">
              <a:avLst/>
            </a:prstGeom>
            <a:noFill/>
          </p:spPr>
          <p:txBody>
            <a:bodyPr wrap="none" rtlCol="0">
              <a:spAutoFit/>
            </a:bodyPr>
            <a:lstStyle/>
            <a:p>
              <a:r>
                <a:rPr lang="en-US" sz="2400" dirty="0"/>
                <a:t>?</a:t>
              </a:r>
            </a:p>
          </p:txBody>
        </p:sp>
      </p:grpSp>
      <p:grpSp>
        <p:nvGrpSpPr>
          <p:cNvPr id="45" name="Group 44">
            <a:extLst>
              <a:ext uri="{FF2B5EF4-FFF2-40B4-BE49-F238E27FC236}">
                <a16:creationId xmlns:a16="http://schemas.microsoft.com/office/drawing/2014/main" id="{A5EA96B1-1AC9-4119-A431-BF6D80E9E636}"/>
              </a:ext>
            </a:extLst>
          </p:cNvPr>
          <p:cNvGrpSpPr/>
          <p:nvPr/>
        </p:nvGrpSpPr>
        <p:grpSpPr>
          <a:xfrm>
            <a:off x="6111567" y="3471711"/>
            <a:ext cx="327334" cy="656198"/>
            <a:chOff x="2025347" y="4182403"/>
            <a:chExt cx="327334" cy="656198"/>
          </a:xfrm>
        </p:grpSpPr>
        <p:sp>
          <p:nvSpPr>
            <p:cNvPr id="46" name="Oval 45">
              <a:extLst>
                <a:ext uri="{FF2B5EF4-FFF2-40B4-BE49-F238E27FC236}">
                  <a16:creationId xmlns:a16="http://schemas.microsoft.com/office/drawing/2014/main" id="{514B1F94-EF92-4B2E-A104-499E63C3E965}"/>
                </a:ext>
              </a:extLst>
            </p:cNvPr>
            <p:cNvSpPr/>
            <p:nvPr/>
          </p:nvSpPr>
          <p:spPr>
            <a:xfrm>
              <a:off x="2074716" y="4610003"/>
              <a:ext cx="228597" cy="228598"/>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a:extLst>
                <a:ext uri="{FF2B5EF4-FFF2-40B4-BE49-F238E27FC236}">
                  <a16:creationId xmlns:a16="http://schemas.microsoft.com/office/drawing/2014/main" id="{EB70E468-1D17-4129-BAFD-257E8320A6B3}"/>
                </a:ext>
              </a:extLst>
            </p:cNvPr>
            <p:cNvSpPr txBox="1"/>
            <p:nvPr/>
          </p:nvSpPr>
          <p:spPr>
            <a:xfrm>
              <a:off x="2025347" y="4182403"/>
              <a:ext cx="327334" cy="461665"/>
            </a:xfrm>
            <a:prstGeom prst="rect">
              <a:avLst/>
            </a:prstGeom>
            <a:noFill/>
          </p:spPr>
          <p:txBody>
            <a:bodyPr wrap="none" rtlCol="0">
              <a:spAutoFit/>
            </a:bodyPr>
            <a:lstStyle/>
            <a:p>
              <a:r>
                <a:rPr lang="en-US" sz="2400" dirty="0"/>
                <a:t>?</a:t>
              </a:r>
            </a:p>
          </p:txBody>
        </p:sp>
      </p:grpSp>
      <p:grpSp>
        <p:nvGrpSpPr>
          <p:cNvPr id="48" name="Group 47">
            <a:extLst>
              <a:ext uri="{FF2B5EF4-FFF2-40B4-BE49-F238E27FC236}">
                <a16:creationId xmlns:a16="http://schemas.microsoft.com/office/drawing/2014/main" id="{6FECEAD6-8361-444F-96D0-33FF13A6D72F}"/>
              </a:ext>
            </a:extLst>
          </p:cNvPr>
          <p:cNvGrpSpPr/>
          <p:nvPr/>
        </p:nvGrpSpPr>
        <p:grpSpPr>
          <a:xfrm>
            <a:off x="6660530" y="3839652"/>
            <a:ext cx="327334" cy="656198"/>
            <a:chOff x="2025347" y="4182403"/>
            <a:chExt cx="327334" cy="656198"/>
          </a:xfrm>
        </p:grpSpPr>
        <p:sp>
          <p:nvSpPr>
            <p:cNvPr id="49" name="Oval 48">
              <a:extLst>
                <a:ext uri="{FF2B5EF4-FFF2-40B4-BE49-F238E27FC236}">
                  <a16:creationId xmlns:a16="http://schemas.microsoft.com/office/drawing/2014/main" id="{E61DFC53-3AB5-4C05-AA68-743662AC4AC9}"/>
                </a:ext>
              </a:extLst>
            </p:cNvPr>
            <p:cNvSpPr/>
            <p:nvPr/>
          </p:nvSpPr>
          <p:spPr>
            <a:xfrm>
              <a:off x="2074716" y="4610003"/>
              <a:ext cx="228597" cy="228598"/>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extBox 49">
              <a:extLst>
                <a:ext uri="{FF2B5EF4-FFF2-40B4-BE49-F238E27FC236}">
                  <a16:creationId xmlns:a16="http://schemas.microsoft.com/office/drawing/2014/main" id="{6673EDDD-49E6-49C6-B0F8-EC214D72C246}"/>
                </a:ext>
              </a:extLst>
            </p:cNvPr>
            <p:cNvSpPr txBox="1"/>
            <p:nvPr/>
          </p:nvSpPr>
          <p:spPr>
            <a:xfrm>
              <a:off x="2025347" y="4182403"/>
              <a:ext cx="327334" cy="461665"/>
            </a:xfrm>
            <a:prstGeom prst="rect">
              <a:avLst/>
            </a:prstGeom>
            <a:noFill/>
          </p:spPr>
          <p:txBody>
            <a:bodyPr wrap="none" rtlCol="0">
              <a:spAutoFit/>
            </a:bodyPr>
            <a:lstStyle/>
            <a:p>
              <a:r>
                <a:rPr lang="en-US" sz="2400" dirty="0"/>
                <a:t>?</a:t>
              </a:r>
            </a:p>
          </p:txBody>
        </p:sp>
      </p:grpSp>
      <p:grpSp>
        <p:nvGrpSpPr>
          <p:cNvPr id="51" name="Group 50">
            <a:extLst>
              <a:ext uri="{FF2B5EF4-FFF2-40B4-BE49-F238E27FC236}">
                <a16:creationId xmlns:a16="http://schemas.microsoft.com/office/drawing/2014/main" id="{4DDBF7C0-6236-464E-B438-066FB5351877}"/>
              </a:ext>
            </a:extLst>
          </p:cNvPr>
          <p:cNvGrpSpPr/>
          <p:nvPr/>
        </p:nvGrpSpPr>
        <p:grpSpPr>
          <a:xfrm>
            <a:off x="7608730" y="4240201"/>
            <a:ext cx="327334" cy="656198"/>
            <a:chOff x="2025347" y="4182403"/>
            <a:chExt cx="327334" cy="656198"/>
          </a:xfrm>
        </p:grpSpPr>
        <p:sp>
          <p:nvSpPr>
            <p:cNvPr id="52" name="Oval 51">
              <a:extLst>
                <a:ext uri="{FF2B5EF4-FFF2-40B4-BE49-F238E27FC236}">
                  <a16:creationId xmlns:a16="http://schemas.microsoft.com/office/drawing/2014/main" id="{142BCA05-8E39-4992-B6C2-93927C2F4BFA}"/>
                </a:ext>
              </a:extLst>
            </p:cNvPr>
            <p:cNvSpPr/>
            <p:nvPr/>
          </p:nvSpPr>
          <p:spPr>
            <a:xfrm>
              <a:off x="2074716" y="4610003"/>
              <a:ext cx="228597" cy="228598"/>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Box 52">
              <a:extLst>
                <a:ext uri="{FF2B5EF4-FFF2-40B4-BE49-F238E27FC236}">
                  <a16:creationId xmlns:a16="http://schemas.microsoft.com/office/drawing/2014/main" id="{02E88E46-FF2B-480F-96E3-C67B29F2D228}"/>
                </a:ext>
              </a:extLst>
            </p:cNvPr>
            <p:cNvSpPr txBox="1"/>
            <p:nvPr/>
          </p:nvSpPr>
          <p:spPr>
            <a:xfrm>
              <a:off x="2025347" y="4182403"/>
              <a:ext cx="327334" cy="461665"/>
            </a:xfrm>
            <a:prstGeom prst="rect">
              <a:avLst/>
            </a:prstGeom>
            <a:noFill/>
          </p:spPr>
          <p:txBody>
            <a:bodyPr wrap="none" rtlCol="0">
              <a:spAutoFit/>
            </a:bodyPr>
            <a:lstStyle/>
            <a:p>
              <a:r>
                <a:rPr lang="en-US" sz="2400" dirty="0"/>
                <a:t>?</a:t>
              </a:r>
            </a:p>
          </p:txBody>
        </p:sp>
      </p:grpSp>
    </p:spTree>
    <p:extLst>
      <p:ext uri="{BB962C8B-B14F-4D97-AF65-F5344CB8AC3E}">
        <p14:creationId xmlns:p14="http://schemas.microsoft.com/office/powerpoint/2010/main" val="1714251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25D100FB-D55B-4773-851C-5F6FAD3FBC27}"/>
              </a:ext>
            </a:extLst>
          </p:cNvPr>
          <p:cNvSpPr txBox="1"/>
          <p:nvPr/>
        </p:nvSpPr>
        <p:spPr>
          <a:xfrm>
            <a:off x="152400" y="152400"/>
            <a:ext cx="3547766" cy="461665"/>
          </a:xfrm>
          <a:prstGeom prst="rect">
            <a:avLst/>
          </a:prstGeom>
          <a:noFill/>
        </p:spPr>
        <p:txBody>
          <a:bodyPr wrap="none" rtlCol="0">
            <a:spAutoFit/>
          </a:bodyPr>
          <a:lstStyle/>
          <a:p>
            <a:r>
              <a:rPr lang="en-US" sz="2400" dirty="0">
                <a:latin typeface="Times New Roman" panose="02020603050405020304" pitchFamily="18" charset="0"/>
                <a:cs typeface="Times New Roman" panose="02020603050405020304" pitchFamily="18" charset="0"/>
              </a:rPr>
              <a:t>Generalized Least Squares:</a:t>
            </a:r>
          </a:p>
        </p:txBody>
      </p:sp>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86BF9B4B-7FE0-46BD-89B6-246479202301}"/>
                  </a:ext>
                </a:extLst>
              </p:cNvPr>
              <p:cNvSpPr txBox="1"/>
              <p:nvPr/>
            </p:nvSpPr>
            <p:spPr>
              <a:xfrm>
                <a:off x="-60196" y="778405"/>
                <a:ext cx="9144000" cy="5297989"/>
              </a:xfrm>
              <a:prstGeom prst="rect">
                <a:avLst/>
              </a:prstGeom>
              <a:noFill/>
            </p:spPr>
            <p:txBody>
              <a:bodyPr wrap="square">
                <a:spAutoFit/>
              </a:bodyPr>
              <a:lstStyle/>
              <a:p>
                <a:pPr marL="0" marR="0">
                  <a:lnSpc>
                    <a:spcPct val="200000"/>
                  </a:lnSpc>
                  <a:spcBef>
                    <a:spcPts val="0"/>
                  </a:spcBef>
                  <a:spcAft>
                    <a:spcPts val="800"/>
                  </a:spcAft>
                </a:pPr>
                <a14:m>
                  <m:oMathPara xmlns:m="http://schemas.openxmlformats.org/officeDocument/2006/math">
                    <m:oMathParaPr>
                      <m:jc m:val="centerGroup"/>
                    </m:oMathParaPr>
                    <m:oMath xmlns:m="http://schemas.openxmlformats.org/officeDocument/2006/math">
                      <m:r>
                        <a:rPr lang="en-US" sz="1800" b="1" i="1" smtClean="0">
                          <a:effectLst/>
                          <a:latin typeface="Cambria Math" panose="02040503050406030204" pitchFamily="18" charset="0"/>
                          <a:ea typeface="Calibri" panose="020F0502020204030204" pitchFamily="34" charset="0"/>
                          <a:cs typeface="Times New Roman" panose="02020603050405020304" pitchFamily="18" charset="0"/>
                        </a:rPr>
                        <m:t>𝐆𝐦</m:t>
                      </m:r>
                      <m:r>
                        <a:rPr lang="en-US" sz="1800" i="1">
                          <a:effectLst/>
                          <a:latin typeface="Cambria Math" panose="02040503050406030204" pitchFamily="18" charset="0"/>
                          <a:ea typeface="Calibri" panose="020F0502020204030204" pitchFamily="34" charset="0"/>
                          <a:cs typeface="Times New Roman" panose="02020603050405020304" pitchFamily="18" charset="0"/>
                        </a:rPr>
                        <m:t>=</m:t>
                      </m:r>
                      <m:sSup>
                        <m:sSupPr>
                          <m:ctrlPr>
                            <a:rPr lang="en-US" sz="1800" b="1"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1800" b="1" i="1">
                              <a:effectLst/>
                              <a:latin typeface="Cambria Math" panose="02040503050406030204" pitchFamily="18" charset="0"/>
                              <a:ea typeface="Calibri" panose="020F0502020204030204" pitchFamily="34" charset="0"/>
                              <a:cs typeface="Times New Roman" panose="02020603050405020304" pitchFamily="18" charset="0"/>
                            </a:rPr>
                            <m:t>𝐝</m:t>
                          </m:r>
                        </m:e>
                        <m:sup>
                          <m:r>
                            <a:rPr lang="en-US" sz="1800" i="1">
                              <a:effectLst/>
                              <a:latin typeface="Cambria Math" panose="02040503050406030204" pitchFamily="18" charset="0"/>
                              <a:ea typeface="Calibri" panose="020F0502020204030204" pitchFamily="34" charset="0"/>
                              <a:cs typeface="Times New Roman" panose="02020603050405020304" pitchFamily="18" charset="0"/>
                            </a:rPr>
                            <m:t>𝑜𝑏𝑠</m:t>
                          </m:r>
                        </m:sup>
                      </m:sSup>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with</m:t>
                      </m:r>
                      <m:r>
                        <a:rPr lang="en-US" sz="1800">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covariance</m:t>
                      </m:r>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sSub>
                        <m:sSub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b="1" i="1">
                              <a:effectLst/>
                              <a:latin typeface="Cambria Math" panose="02040503050406030204" pitchFamily="18" charset="0"/>
                              <a:ea typeface="Calibri" panose="020F0502020204030204" pitchFamily="34" charset="0"/>
                              <a:cs typeface="Times New Roman" panose="02020603050405020304" pitchFamily="18" charset="0"/>
                            </a:rPr>
                            <m:t>𝐂</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𝑑</m:t>
                          </m:r>
                        </m:sub>
                      </m:sSub>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and</m:t>
                      </m:r>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r>
                        <a:rPr lang="en-US" sz="1800" b="1" i="1">
                          <a:effectLst/>
                          <a:latin typeface="Cambria Math" panose="02040503050406030204" pitchFamily="18" charset="0"/>
                          <a:ea typeface="Calibri" panose="020F0502020204030204" pitchFamily="34" charset="0"/>
                          <a:cs typeface="Times New Roman" panose="02020603050405020304" pitchFamily="18" charset="0"/>
                        </a:rPr>
                        <m:t>𝐇𝐦</m:t>
                      </m:r>
                      <m:r>
                        <a:rPr lang="en-US" sz="1800" i="1">
                          <a:effectLst/>
                          <a:latin typeface="Cambria Math" panose="02040503050406030204" pitchFamily="18" charset="0"/>
                          <a:ea typeface="Calibri" panose="020F0502020204030204" pitchFamily="34" charset="0"/>
                          <a:cs typeface="Times New Roman" panose="02020603050405020304" pitchFamily="18" charset="0"/>
                        </a:rPr>
                        <m:t>=</m:t>
                      </m:r>
                      <m:sSup>
                        <m:sSupPr>
                          <m:ctrlPr>
                            <a:rPr lang="en-US" sz="1800" b="1"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1800" b="1" i="1">
                              <a:effectLst/>
                              <a:latin typeface="Cambria Math" panose="02040503050406030204" pitchFamily="18" charset="0"/>
                              <a:ea typeface="Calibri" panose="020F0502020204030204" pitchFamily="34" charset="0"/>
                              <a:cs typeface="Times New Roman" panose="02020603050405020304" pitchFamily="18" charset="0"/>
                            </a:rPr>
                            <m:t>𝐡</m:t>
                          </m:r>
                        </m:e>
                        <m:sup>
                          <m:r>
                            <a:rPr lang="en-US" sz="1800" i="1">
                              <a:effectLst/>
                              <a:latin typeface="Cambria Math" panose="02040503050406030204" pitchFamily="18" charset="0"/>
                              <a:ea typeface="Calibri" panose="020F0502020204030204" pitchFamily="34" charset="0"/>
                              <a:cs typeface="Times New Roman" panose="02020603050405020304" pitchFamily="18" charset="0"/>
                            </a:rPr>
                            <m:t>𝑝𝑟𝑖</m:t>
                          </m:r>
                        </m:sup>
                      </m:sSup>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with</m:t>
                      </m:r>
                      <m:r>
                        <a:rPr lang="en-US" sz="1800">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covariance</m:t>
                      </m:r>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sSub>
                        <m:sSub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b="1" i="1">
                              <a:effectLst/>
                              <a:latin typeface="Cambria Math" panose="02040503050406030204" pitchFamily="18" charset="0"/>
                              <a:ea typeface="Calibri" panose="020F0502020204030204" pitchFamily="34" charset="0"/>
                              <a:cs typeface="Times New Roman" panose="02020603050405020304" pitchFamily="18" charset="0"/>
                            </a:rPr>
                            <m:t>𝐂</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h</m:t>
                          </m:r>
                        </m:sub>
                      </m:sSub>
                    </m:oMath>
                  </m:oMathPara>
                </a14:m>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r">
                  <a:lnSpc>
                    <a:spcPct val="200000"/>
                  </a:lnSpc>
                  <a:spcBef>
                    <a:spcPts val="0"/>
                  </a:spcBef>
                  <a:spcAft>
                    <a:spcPts val="0"/>
                  </a:spcAft>
                  <a:tabLst>
                    <a:tab pos="3823335" algn="l"/>
                  </a:tabLst>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200000"/>
                  </a:lnSpc>
                  <a:spcBef>
                    <a:spcPts val="0"/>
                  </a:spcBef>
                  <a:spcAft>
                    <a:spcPts val="0"/>
                  </a:spcAft>
                  <a:tabLst>
                    <a:tab pos="3823335"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Special case: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200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200000"/>
                  </a:lnSpc>
                  <a:spcBef>
                    <a:spcPts val="0"/>
                  </a:spcBef>
                  <a:spcAft>
                    <a:spcPts val="800"/>
                  </a:spcAft>
                </a:pPr>
                <a14:m>
                  <m:oMathPara xmlns:m="http://schemas.openxmlformats.org/officeDocument/2006/math">
                    <m:oMathParaPr>
                      <m:jc m:val="centerGroup"/>
                    </m:oMathParaPr>
                    <m:oMath xmlns:m="http://schemas.openxmlformats.org/officeDocument/2006/math">
                      <m:sSup>
                        <m:sSup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𝑒𝑠𝑡</m:t>
                          </m:r>
                        </m:sup>
                      </m:sSup>
                      <m:r>
                        <a:rPr lang="en-US" sz="1600" b="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dPr>
                        <m:e>
                          <m:m>
                            <m:mPr>
                              <m:mcs>
                                <m:mc>
                                  <m:mcPr>
                                    <m:count m:val="1"/>
                                    <m:mcJc m:val="center"/>
                                  </m:mcPr>
                                </m:mc>
                              </m:mcs>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mPr>
                            <m:mr>
                              <m:e>
                                <m:sSup>
                                  <m:sSup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d>
                                      <m:d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𝑡</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𝑒𝑠𝑡</m:t>
                                        </m:r>
                                      </m:e>
                                    </m:d>
                                  </m:sup>
                                </m:sSup>
                              </m:e>
                            </m:mr>
                            <m:mr>
                              <m:e>
                                <m:sSup>
                                  <m:sSup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d>
                                      <m:d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𝑐</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𝑒𝑠𝑡</m:t>
                                        </m:r>
                                      </m:e>
                                    </m:d>
                                  </m:sup>
                                </m:sSup>
                              </m:e>
                            </m:mr>
                          </m:m>
                        </m:e>
                      </m:d>
                      <m:r>
                        <a:rPr lang="en-US" sz="1600" b="1">
                          <a:effectLst/>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1600">
                          <a:effectLst/>
                          <a:latin typeface="Cambria Math" panose="02040503050406030204" pitchFamily="18" charset="0"/>
                          <a:ea typeface="Times New Roman" panose="02020603050405020304" pitchFamily="18" charset="0"/>
                          <a:cs typeface="Times New Roman" panose="02020603050405020304" pitchFamily="18" charset="0"/>
                        </a:rPr>
                        <m:t>and</m:t>
                      </m:r>
                      <m:r>
                        <a:rPr lang="en-US" sz="1600" b="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𝐆</m:t>
                      </m:r>
                      <m:r>
                        <a:rPr lang="en-US" sz="1600" b="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𝟎</m:t>
                          </m:r>
                          <m:r>
                            <a:rPr lang="en-US" sz="1600" b="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𝐈</m:t>
                          </m:r>
                        </m:e>
                      </m:d>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1600">
                          <a:effectLst/>
                          <a:latin typeface="Cambria Math" panose="02040503050406030204" pitchFamily="18" charset="0"/>
                          <a:ea typeface="Times New Roman" panose="02020603050405020304" pitchFamily="18" charset="0"/>
                          <a:cs typeface="Times New Roman" panose="02020603050405020304" pitchFamily="18" charset="0"/>
                        </a:rPr>
                        <m:t>and</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𝐇</m:t>
                      </m:r>
                      <m:r>
                        <a:rPr lang="en-US" sz="1600">
                          <a:effectLst/>
                          <a:latin typeface="Cambria Math" panose="02040503050406030204" pitchFamily="18" charset="0"/>
                          <a:ea typeface="Times New Roman" panose="02020603050405020304" pitchFamily="18" charset="0"/>
                          <a:cs typeface="Times New Roman" panose="02020603050405020304" pitchFamily="18" charset="0"/>
                        </a:rPr>
                        <m:t>=</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𝐈</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1600">
                          <a:effectLst/>
                          <a:latin typeface="Cambria Math" panose="02040503050406030204" pitchFamily="18" charset="0"/>
                          <a:ea typeface="Times New Roman" panose="02020603050405020304" pitchFamily="18" charset="0"/>
                          <a:cs typeface="Times New Roman" panose="02020603050405020304" pitchFamily="18" charset="0"/>
                        </a:rPr>
                        <m:t>and</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   </m:t>
                      </m:r>
                      <m:sSup>
                        <m:sSup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𝐡</m:t>
                          </m:r>
                        </m:e>
                        <m:sup>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𝑝𝑟𝑖</m:t>
                          </m:r>
                        </m:sup>
                      </m:sSup>
                      <m:r>
                        <a:rPr lang="en-US" sz="1600" b="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sz="16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𝑝𝑟𝑖</m:t>
                          </m:r>
                        </m:sup>
                      </m:sSup>
                      <m:r>
                        <a:rPr lang="en-US" sz="1600" b="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dPr>
                        <m:e>
                          <m:m>
                            <m:mPr>
                              <m:mcs>
                                <m:mc>
                                  <m:mcPr>
                                    <m:count m:val="1"/>
                                    <m:mcJc m:val="center"/>
                                  </m:mcPr>
                                </m:mc>
                              </m:mcs>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mPr>
                            <m:mr>
                              <m:e>
                                <m:sSup>
                                  <m:sSup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d>
                                      <m:d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𝑡</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𝑝𝑟𝑖</m:t>
                                        </m:r>
                                      </m:e>
                                    </m:d>
                                  </m:sup>
                                </m:sSup>
                              </m:e>
                            </m:mr>
                            <m:mr>
                              <m:e>
                                <m:sSup>
                                  <m:sSup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d>
                                      <m:d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𝑐</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𝑝𝑟𝑖</m:t>
                                        </m:r>
                                      </m:e>
                                    </m:d>
                                  </m:sup>
                                </m:sSup>
                              </m:e>
                            </m:mr>
                          </m:m>
                        </m:e>
                      </m:d>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1600">
                          <a:effectLst/>
                          <a:latin typeface="Cambria Math" panose="02040503050406030204" pitchFamily="18" charset="0"/>
                          <a:ea typeface="Times New Roman" panose="02020603050405020304" pitchFamily="18" charset="0"/>
                          <a:cs typeface="Times New Roman" panose="02020603050405020304" pitchFamily="18" charset="0"/>
                        </a:rPr>
                        <m:t>and</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   </m:t>
                      </m:r>
                      <m:sSub>
                        <m:sSubPr>
                          <m:ctrlPr>
                            <a:rPr lang="en-US" sz="16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𝑑</m:t>
                          </m:r>
                        </m:sub>
                      </m:sSub>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m:t>
                      </m:r>
                      <m:sSubSup>
                        <m:sSubSupPr>
                          <m:ctrlPr>
                            <a:rPr lang="en-US" sz="1600" i="1">
                              <a:effectLst/>
                              <a:latin typeface="Cambria Math" panose="02040503050406030204" pitchFamily="18" charset="0"/>
                              <a:ea typeface="Calibri" panose="020F0502020204030204" pitchFamily="34" charset="0"/>
                              <a:cs typeface="Times New Roman" panose="02020603050405020304" pitchFamily="18" charset="0"/>
                            </a:rPr>
                          </m:ctrlPr>
                        </m:sSubSupPr>
                        <m:e>
                          <m:r>
                            <a:rPr lang="en-US" sz="1600" i="1">
                              <a:effectLst/>
                              <a:latin typeface="Cambria Math" panose="02040503050406030204" pitchFamily="18" charset="0"/>
                              <a:ea typeface="Calibri" panose="020F0502020204030204" pitchFamily="34" charset="0"/>
                              <a:cs typeface="Times New Roman" panose="02020603050405020304" pitchFamily="18" charset="0"/>
                            </a:rPr>
                            <m:t>𝜎</m:t>
                          </m:r>
                        </m:e>
                        <m:sub>
                          <m:r>
                            <a:rPr lang="en-US" sz="1600" i="1">
                              <a:effectLst/>
                              <a:latin typeface="Cambria Math" panose="02040503050406030204" pitchFamily="18" charset="0"/>
                              <a:ea typeface="Calibri" panose="020F0502020204030204" pitchFamily="34" charset="0"/>
                              <a:cs typeface="Times New Roman" panose="02020603050405020304" pitchFamily="18" charset="0"/>
                            </a:rPr>
                            <m:t>𝑑</m:t>
                          </m:r>
                        </m:sub>
                        <m:sup>
                          <m:r>
                            <a:rPr lang="en-US" sz="1600" i="1">
                              <a:effectLst/>
                              <a:latin typeface="Cambria Math" panose="02040503050406030204" pitchFamily="18" charset="0"/>
                              <a:ea typeface="Calibri" panose="020F0502020204030204" pitchFamily="34" charset="0"/>
                              <a:cs typeface="Times New Roman" panose="02020603050405020304" pitchFamily="18" charset="0"/>
                            </a:rPr>
                            <m:t>2</m:t>
                          </m:r>
                        </m:sup>
                      </m:sSubSup>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𝐈</m:t>
                      </m:r>
                    </m:oMath>
                  </m:oMathPara>
                </a14:m>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200000"/>
                  </a:lnSpc>
                  <a:spcBef>
                    <a:spcPts val="0"/>
                  </a:spcBef>
                  <a:spcAft>
                    <a:spcPts val="800"/>
                  </a:spcAft>
                </a:pPr>
                <a14:m>
                  <m:oMathPara xmlns:m="http://schemas.openxmlformats.org/officeDocument/2006/math">
                    <m:oMathParaPr>
                      <m:jc m:val="centerGroup"/>
                    </m:oMathParaPr>
                    <m:oMath xmlns:m="http://schemas.openxmlformats.org/officeDocument/2006/math">
                      <m:r>
                        <m:rPr>
                          <m:sty m:val="p"/>
                        </m:rPr>
                        <a:rPr lang="en-US" sz="1800">
                          <a:effectLst/>
                          <a:latin typeface="Cambria Math" panose="02040503050406030204" pitchFamily="18" charset="0"/>
                          <a:ea typeface="Times New Roman" panose="02020603050405020304" pitchFamily="18" charset="0"/>
                          <a:cs typeface="Times New Roman" panose="02020603050405020304" pitchFamily="18" charset="0"/>
                        </a:rPr>
                        <m:t>and</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sSub>
                        <m:sSubPr>
                          <m:ctrlPr>
                            <a:rPr lang="en-US" sz="16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h</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16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𝑚</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dPr>
                        <m:e>
                          <m:m>
                            <m:mPr>
                              <m:mcs>
                                <m:mc>
                                  <m:mcPr>
                                    <m:count m:val="2"/>
                                    <m:mcJc m:val="center"/>
                                  </m:mcPr>
                                </m:mc>
                              </m:mcs>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mPr>
                            <m:mr>
                              <m:e>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𝐿</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e>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𝑅</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mr>
                          </m:m>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dPr>
                        <m:e>
                          <m:m>
                            <m:mPr>
                              <m:mcs>
                                <m:mc>
                                  <m:mcPr>
                                    <m:count m:val="2"/>
                                    <m:mcJc m:val="center"/>
                                  </m:mcPr>
                                </m:mc>
                              </m:mcs>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mPr>
                            <m:mr>
                              <m:e>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𝑡𝑡</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e>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𝑡𝑐</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mr>
                            <m:mr>
                              <m:e>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𝑐𝑡</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e>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𝑐𝑐</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mr>
                          </m:m>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1800">
                          <a:effectLst/>
                          <a:latin typeface="Cambria Math" panose="02040503050406030204" pitchFamily="18" charset="0"/>
                          <a:ea typeface="Times New Roman" panose="02020603050405020304" pitchFamily="18" charset="0"/>
                          <a:cs typeface="Times New Roman" panose="02020603050405020304" pitchFamily="18" charset="0"/>
                        </a:rPr>
                        <m:t>with</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𝑐𝑡</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d>
                            <m:dPr>
                              <m:begChr m:val="["/>
                              <m:endChr m:val="]"/>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dPr>
                            <m:e>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𝑡𝑐</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d>
                        </m:e>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𝑇</m:t>
                          </m:r>
                        </m:sup>
                      </m:sSup>
                    </m:oMath>
                  </m:oMathPara>
                </a14:m>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10" name="TextBox 9">
                <a:extLst>
                  <a:ext uri="{FF2B5EF4-FFF2-40B4-BE49-F238E27FC236}">
                    <a16:creationId xmlns:a16="http://schemas.microsoft.com/office/drawing/2014/main" id="{86BF9B4B-7FE0-46BD-89B6-246479202301}"/>
                  </a:ext>
                </a:extLst>
              </p:cNvPr>
              <p:cNvSpPr txBox="1">
                <a:spLocks noRot="1" noChangeAspect="1" noMove="1" noResize="1" noEditPoints="1" noAdjustHandles="1" noChangeArrowheads="1" noChangeShapeType="1" noTextEdit="1"/>
              </p:cNvSpPr>
              <p:nvPr/>
            </p:nvSpPr>
            <p:spPr>
              <a:xfrm>
                <a:off x="-60196" y="778405"/>
                <a:ext cx="9144000" cy="5297989"/>
              </a:xfrm>
              <a:prstGeom prst="rect">
                <a:avLst/>
              </a:prstGeom>
              <a:blipFill>
                <a:blip r:embed="rId3"/>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01938003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25D100FB-D55B-4773-851C-5F6FAD3FBC27}"/>
              </a:ext>
            </a:extLst>
          </p:cNvPr>
          <p:cNvSpPr txBox="1"/>
          <p:nvPr/>
        </p:nvSpPr>
        <p:spPr>
          <a:xfrm>
            <a:off x="152400" y="152400"/>
            <a:ext cx="3547766" cy="461665"/>
          </a:xfrm>
          <a:prstGeom prst="rect">
            <a:avLst/>
          </a:prstGeom>
          <a:noFill/>
        </p:spPr>
        <p:txBody>
          <a:bodyPr wrap="none" rtlCol="0">
            <a:spAutoFit/>
          </a:bodyPr>
          <a:lstStyle/>
          <a:p>
            <a:r>
              <a:rPr lang="en-US" sz="2400" dirty="0">
                <a:latin typeface="Times New Roman" panose="02020603050405020304" pitchFamily="18" charset="0"/>
                <a:cs typeface="Times New Roman" panose="02020603050405020304" pitchFamily="18" charset="0"/>
              </a:rPr>
              <a:t>Generalized Least Squares:</a:t>
            </a:r>
          </a:p>
        </p:txBody>
      </p:sp>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86BF9B4B-7FE0-46BD-89B6-246479202301}"/>
                  </a:ext>
                </a:extLst>
              </p:cNvPr>
              <p:cNvSpPr txBox="1"/>
              <p:nvPr/>
            </p:nvSpPr>
            <p:spPr>
              <a:xfrm>
                <a:off x="-60196" y="778405"/>
                <a:ext cx="9144000" cy="5297989"/>
              </a:xfrm>
              <a:prstGeom prst="rect">
                <a:avLst/>
              </a:prstGeom>
              <a:noFill/>
            </p:spPr>
            <p:txBody>
              <a:bodyPr wrap="square">
                <a:spAutoFit/>
              </a:bodyPr>
              <a:lstStyle/>
              <a:p>
                <a:pPr marL="0" marR="0">
                  <a:lnSpc>
                    <a:spcPct val="200000"/>
                  </a:lnSpc>
                  <a:spcBef>
                    <a:spcPts val="0"/>
                  </a:spcBef>
                  <a:spcAft>
                    <a:spcPts val="800"/>
                  </a:spcAft>
                </a:pPr>
                <a14:m>
                  <m:oMathPara xmlns:m="http://schemas.openxmlformats.org/officeDocument/2006/math">
                    <m:oMathParaPr>
                      <m:jc m:val="centerGroup"/>
                    </m:oMathParaPr>
                    <m:oMath xmlns:m="http://schemas.openxmlformats.org/officeDocument/2006/math">
                      <m:r>
                        <a:rPr lang="en-US" sz="1800" b="1" i="1" smtClean="0">
                          <a:effectLst/>
                          <a:latin typeface="Cambria Math" panose="02040503050406030204" pitchFamily="18" charset="0"/>
                          <a:ea typeface="Calibri" panose="020F0502020204030204" pitchFamily="34" charset="0"/>
                          <a:cs typeface="Times New Roman" panose="02020603050405020304" pitchFamily="18" charset="0"/>
                        </a:rPr>
                        <m:t>𝐆𝐦</m:t>
                      </m:r>
                      <m:r>
                        <a:rPr lang="en-US" sz="1800" i="1">
                          <a:effectLst/>
                          <a:latin typeface="Cambria Math" panose="02040503050406030204" pitchFamily="18" charset="0"/>
                          <a:ea typeface="Calibri" panose="020F0502020204030204" pitchFamily="34" charset="0"/>
                          <a:cs typeface="Times New Roman" panose="02020603050405020304" pitchFamily="18" charset="0"/>
                        </a:rPr>
                        <m:t>=</m:t>
                      </m:r>
                      <m:sSup>
                        <m:sSupPr>
                          <m:ctrlPr>
                            <a:rPr lang="en-US" sz="1800" b="1"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1800" b="1" i="1">
                              <a:effectLst/>
                              <a:latin typeface="Cambria Math" panose="02040503050406030204" pitchFamily="18" charset="0"/>
                              <a:ea typeface="Calibri" panose="020F0502020204030204" pitchFamily="34" charset="0"/>
                              <a:cs typeface="Times New Roman" panose="02020603050405020304" pitchFamily="18" charset="0"/>
                            </a:rPr>
                            <m:t>𝐝</m:t>
                          </m:r>
                        </m:e>
                        <m:sup>
                          <m:r>
                            <a:rPr lang="en-US" sz="1800" i="1">
                              <a:effectLst/>
                              <a:latin typeface="Cambria Math" panose="02040503050406030204" pitchFamily="18" charset="0"/>
                              <a:ea typeface="Calibri" panose="020F0502020204030204" pitchFamily="34" charset="0"/>
                              <a:cs typeface="Times New Roman" panose="02020603050405020304" pitchFamily="18" charset="0"/>
                            </a:rPr>
                            <m:t>𝑜𝑏𝑠</m:t>
                          </m:r>
                        </m:sup>
                      </m:sSup>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with</m:t>
                      </m:r>
                      <m:r>
                        <a:rPr lang="en-US" sz="1800">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covariance</m:t>
                      </m:r>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sSub>
                        <m:sSub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b="1" i="1">
                              <a:effectLst/>
                              <a:latin typeface="Cambria Math" panose="02040503050406030204" pitchFamily="18" charset="0"/>
                              <a:ea typeface="Calibri" panose="020F0502020204030204" pitchFamily="34" charset="0"/>
                              <a:cs typeface="Times New Roman" panose="02020603050405020304" pitchFamily="18" charset="0"/>
                            </a:rPr>
                            <m:t>𝐂</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𝑑</m:t>
                          </m:r>
                        </m:sub>
                      </m:sSub>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and</m:t>
                      </m:r>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r>
                        <a:rPr lang="en-US" sz="1800" b="1" i="1">
                          <a:effectLst/>
                          <a:latin typeface="Cambria Math" panose="02040503050406030204" pitchFamily="18" charset="0"/>
                          <a:ea typeface="Calibri" panose="020F0502020204030204" pitchFamily="34" charset="0"/>
                          <a:cs typeface="Times New Roman" panose="02020603050405020304" pitchFamily="18" charset="0"/>
                        </a:rPr>
                        <m:t>𝐇𝐦</m:t>
                      </m:r>
                      <m:r>
                        <a:rPr lang="en-US" sz="1800" i="1">
                          <a:effectLst/>
                          <a:latin typeface="Cambria Math" panose="02040503050406030204" pitchFamily="18" charset="0"/>
                          <a:ea typeface="Calibri" panose="020F0502020204030204" pitchFamily="34" charset="0"/>
                          <a:cs typeface="Times New Roman" panose="02020603050405020304" pitchFamily="18" charset="0"/>
                        </a:rPr>
                        <m:t>=</m:t>
                      </m:r>
                      <m:sSup>
                        <m:sSupPr>
                          <m:ctrlPr>
                            <a:rPr lang="en-US" sz="1800" b="1"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1800" b="1" i="1">
                              <a:effectLst/>
                              <a:latin typeface="Cambria Math" panose="02040503050406030204" pitchFamily="18" charset="0"/>
                              <a:ea typeface="Calibri" panose="020F0502020204030204" pitchFamily="34" charset="0"/>
                              <a:cs typeface="Times New Roman" panose="02020603050405020304" pitchFamily="18" charset="0"/>
                            </a:rPr>
                            <m:t>𝐡</m:t>
                          </m:r>
                        </m:e>
                        <m:sup>
                          <m:r>
                            <a:rPr lang="en-US" sz="1800" i="1">
                              <a:effectLst/>
                              <a:latin typeface="Cambria Math" panose="02040503050406030204" pitchFamily="18" charset="0"/>
                              <a:ea typeface="Calibri" panose="020F0502020204030204" pitchFamily="34" charset="0"/>
                              <a:cs typeface="Times New Roman" panose="02020603050405020304" pitchFamily="18" charset="0"/>
                            </a:rPr>
                            <m:t>𝑝𝑟𝑖</m:t>
                          </m:r>
                        </m:sup>
                      </m:sSup>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with</m:t>
                      </m:r>
                      <m:r>
                        <a:rPr lang="en-US" sz="1800">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covariance</m:t>
                      </m:r>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sSub>
                        <m:sSub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b="1" i="1">
                              <a:effectLst/>
                              <a:latin typeface="Cambria Math" panose="02040503050406030204" pitchFamily="18" charset="0"/>
                              <a:ea typeface="Calibri" panose="020F0502020204030204" pitchFamily="34" charset="0"/>
                              <a:cs typeface="Times New Roman" panose="02020603050405020304" pitchFamily="18" charset="0"/>
                            </a:rPr>
                            <m:t>𝐂</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h</m:t>
                          </m:r>
                        </m:sub>
                      </m:sSub>
                    </m:oMath>
                  </m:oMathPara>
                </a14:m>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r">
                  <a:lnSpc>
                    <a:spcPct val="200000"/>
                  </a:lnSpc>
                  <a:spcBef>
                    <a:spcPts val="0"/>
                  </a:spcBef>
                  <a:spcAft>
                    <a:spcPts val="0"/>
                  </a:spcAft>
                  <a:tabLst>
                    <a:tab pos="3823335" algn="l"/>
                  </a:tabLst>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200000"/>
                  </a:lnSpc>
                  <a:spcBef>
                    <a:spcPts val="0"/>
                  </a:spcBef>
                  <a:spcAft>
                    <a:spcPts val="0"/>
                  </a:spcAft>
                  <a:tabLst>
                    <a:tab pos="3823335"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Special case: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200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200000"/>
                  </a:lnSpc>
                  <a:spcBef>
                    <a:spcPts val="0"/>
                  </a:spcBef>
                  <a:spcAft>
                    <a:spcPts val="800"/>
                  </a:spcAft>
                </a:pPr>
                <a14:m>
                  <m:oMathPara xmlns:m="http://schemas.openxmlformats.org/officeDocument/2006/math">
                    <m:oMathParaPr>
                      <m:jc m:val="centerGroup"/>
                    </m:oMathParaPr>
                    <m:oMath xmlns:m="http://schemas.openxmlformats.org/officeDocument/2006/math">
                      <m:sSup>
                        <m:sSup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𝑒𝑠𝑡</m:t>
                          </m:r>
                        </m:sup>
                      </m:sSup>
                      <m:r>
                        <a:rPr lang="en-US" sz="1600" b="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dPr>
                        <m:e>
                          <m:m>
                            <m:mPr>
                              <m:mcs>
                                <m:mc>
                                  <m:mcPr>
                                    <m:count m:val="1"/>
                                    <m:mcJc m:val="center"/>
                                  </m:mcPr>
                                </m:mc>
                              </m:mcs>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mPr>
                            <m:mr>
                              <m:e>
                                <m:sSup>
                                  <m:sSup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d>
                                      <m:d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𝑡</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𝑒𝑠𝑡</m:t>
                                        </m:r>
                                      </m:e>
                                    </m:d>
                                  </m:sup>
                                </m:sSup>
                              </m:e>
                            </m:mr>
                            <m:mr>
                              <m:e>
                                <m:sSup>
                                  <m:sSup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d>
                                      <m:d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𝑐</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𝑒𝑠𝑡</m:t>
                                        </m:r>
                                      </m:e>
                                    </m:d>
                                  </m:sup>
                                </m:sSup>
                              </m:e>
                            </m:mr>
                          </m:m>
                        </m:e>
                      </m:d>
                      <m:r>
                        <a:rPr lang="en-US" sz="1600" b="1">
                          <a:effectLst/>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1600">
                          <a:effectLst/>
                          <a:latin typeface="Cambria Math" panose="02040503050406030204" pitchFamily="18" charset="0"/>
                          <a:ea typeface="Times New Roman" panose="02020603050405020304" pitchFamily="18" charset="0"/>
                          <a:cs typeface="Times New Roman" panose="02020603050405020304" pitchFamily="18" charset="0"/>
                        </a:rPr>
                        <m:t>and</m:t>
                      </m:r>
                      <m:r>
                        <a:rPr lang="en-US" sz="1600" b="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𝐆</m:t>
                      </m:r>
                      <m:r>
                        <a:rPr lang="en-US" sz="1600" b="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𝟎</m:t>
                          </m:r>
                          <m:r>
                            <a:rPr lang="en-US" sz="1600" b="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𝐈</m:t>
                          </m:r>
                        </m:e>
                      </m:d>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1600">
                          <a:effectLst/>
                          <a:latin typeface="Cambria Math" panose="02040503050406030204" pitchFamily="18" charset="0"/>
                          <a:ea typeface="Times New Roman" panose="02020603050405020304" pitchFamily="18" charset="0"/>
                          <a:cs typeface="Times New Roman" panose="02020603050405020304" pitchFamily="18" charset="0"/>
                        </a:rPr>
                        <m:t>and</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𝐇</m:t>
                      </m:r>
                      <m:r>
                        <a:rPr lang="en-US" sz="1600">
                          <a:effectLst/>
                          <a:latin typeface="Cambria Math" panose="02040503050406030204" pitchFamily="18" charset="0"/>
                          <a:ea typeface="Times New Roman" panose="02020603050405020304" pitchFamily="18" charset="0"/>
                          <a:cs typeface="Times New Roman" panose="02020603050405020304" pitchFamily="18" charset="0"/>
                        </a:rPr>
                        <m:t>=</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𝐈</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1600">
                          <a:effectLst/>
                          <a:latin typeface="Cambria Math" panose="02040503050406030204" pitchFamily="18" charset="0"/>
                          <a:ea typeface="Times New Roman" panose="02020603050405020304" pitchFamily="18" charset="0"/>
                          <a:cs typeface="Times New Roman" panose="02020603050405020304" pitchFamily="18" charset="0"/>
                        </a:rPr>
                        <m:t>and</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   </m:t>
                      </m:r>
                      <m:sSup>
                        <m:sSup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𝐡</m:t>
                          </m:r>
                        </m:e>
                        <m:sup>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𝑝𝑟𝑖</m:t>
                          </m:r>
                        </m:sup>
                      </m:sSup>
                      <m:r>
                        <a:rPr lang="en-US" sz="1600" b="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sz="16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𝑝𝑟𝑖</m:t>
                          </m:r>
                        </m:sup>
                      </m:sSup>
                      <m:r>
                        <a:rPr lang="en-US" sz="1600" b="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dPr>
                        <m:e>
                          <m:m>
                            <m:mPr>
                              <m:mcs>
                                <m:mc>
                                  <m:mcPr>
                                    <m:count m:val="1"/>
                                    <m:mcJc m:val="center"/>
                                  </m:mcPr>
                                </m:mc>
                              </m:mcs>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mPr>
                            <m:mr>
                              <m:e>
                                <m:sSup>
                                  <m:sSup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d>
                                      <m:d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𝑡</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𝑝𝑟𝑖</m:t>
                                        </m:r>
                                      </m:e>
                                    </m:d>
                                  </m:sup>
                                </m:sSup>
                              </m:e>
                            </m:mr>
                            <m:mr>
                              <m:e>
                                <m:sSup>
                                  <m:sSup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d>
                                      <m:d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𝑐</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𝑝𝑟𝑖</m:t>
                                        </m:r>
                                      </m:e>
                                    </m:d>
                                  </m:sup>
                                </m:sSup>
                              </m:e>
                            </m:mr>
                          </m:m>
                        </m:e>
                      </m:d>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1600">
                          <a:effectLst/>
                          <a:latin typeface="Cambria Math" panose="02040503050406030204" pitchFamily="18" charset="0"/>
                          <a:ea typeface="Times New Roman" panose="02020603050405020304" pitchFamily="18" charset="0"/>
                          <a:cs typeface="Times New Roman" panose="02020603050405020304" pitchFamily="18" charset="0"/>
                        </a:rPr>
                        <m:t>and</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   </m:t>
                      </m:r>
                      <m:sSub>
                        <m:sSubPr>
                          <m:ctrlPr>
                            <a:rPr lang="en-US" sz="16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𝑑</m:t>
                          </m:r>
                        </m:sub>
                      </m:sSub>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m:t>
                      </m:r>
                      <m:sSubSup>
                        <m:sSubSupPr>
                          <m:ctrlPr>
                            <a:rPr lang="en-US" sz="1600" i="1">
                              <a:effectLst/>
                              <a:latin typeface="Cambria Math" panose="02040503050406030204" pitchFamily="18" charset="0"/>
                              <a:ea typeface="Calibri" panose="020F0502020204030204" pitchFamily="34" charset="0"/>
                              <a:cs typeface="Times New Roman" panose="02020603050405020304" pitchFamily="18" charset="0"/>
                            </a:rPr>
                          </m:ctrlPr>
                        </m:sSubSupPr>
                        <m:e>
                          <m:r>
                            <a:rPr lang="en-US" sz="1600" i="1">
                              <a:effectLst/>
                              <a:latin typeface="Cambria Math" panose="02040503050406030204" pitchFamily="18" charset="0"/>
                              <a:ea typeface="Calibri" panose="020F0502020204030204" pitchFamily="34" charset="0"/>
                              <a:cs typeface="Times New Roman" panose="02020603050405020304" pitchFamily="18" charset="0"/>
                            </a:rPr>
                            <m:t>𝜎</m:t>
                          </m:r>
                        </m:e>
                        <m:sub>
                          <m:r>
                            <a:rPr lang="en-US" sz="1600" i="1">
                              <a:effectLst/>
                              <a:latin typeface="Cambria Math" panose="02040503050406030204" pitchFamily="18" charset="0"/>
                              <a:ea typeface="Calibri" panose="020F0502020204030204" pitchFamily="34" charset="0"/>
                              <a:cs typeface="Times New Roman" panose="02020603050405020304" pitchFamily="18" charset="0"/>
                            </a:rPr>
                            <m:t>𝑑</m:t>
                          </m:r>
                        </m:sub>
                        <m:sup>
                          <m:r>
                            <a:rPr lang="en-US" sz="1600" i="1">
                              <a:effectLst/>
                              <a:latin typeface="Cambria Math" panose="02040503050406030204" pitchFamily="18" charset="0"/>
                              <a:ea typeface="Calibri" panose="020F0502020204030204" pitchFamily="34" charset="0"/>
                              <a:cs typeface="Times New Roman" panose="02020603050405020304" pitchFamily="18" charset="0"/>
                            </a:rPr>
                            <m:t>2</m:t>
                          </m:r>
                        </m:sup>
                      </m:sSubSup>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𝐈</m:t>
                      </m:r>
                    </m:oMath>
                  </m:oMathPara>
                </a14:m>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200000"/>
                  </a:lnSpc>
                  <a:spcBef>
                    <a:spcPts val="0"/>
                  </a:spcBef>
                  <a:spcAft>
                    <a:spcPts val="800"/>
                  </a:spcAft>
                </a:pPr>
                <a14:m>
                  <m:oMathPara xmlns:m="http://schemas.openxmlformats.org/officeDocument/2006/math">
                    <m:oMathParaPr>
                      <m:jc m:val="centerGroup"/>
                    </m:oMathParaPr>
                    <m:oMath xmlns:m="http://schemas.openxmlformats.org/officeDocument/2006/math">
                      <m:r>
                        <m:rPr>
                          <m:sty m:val="p"/>
                        </m:rPr>
                        <a:rPr lang="en-US" sz="1800">
                          <a:effectLst/>
                          <a:latin typeface="Cambria Math" panose="02040503050406030204" pitchFamily="18" charset="0"/>
                          <a:ea typeface="Times New Roman" panose="02020603050405020304" pitchFamily="18" charset="0"/>
                          <a:cs typeface="Times New Roman" panose="02020603050405020304" pitchFamily="18" charset="0"/>
                        </a:rPr>
                        <m:t>and</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sSub>
                        <m:sSubPr>
                          <m:ctrlPr>
                            <a:rPr lang="en-US" sz="16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h</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16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𝑚</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dPr>
                        <m:e>
                          <m:m>
                            <m:mPr>
                              <m:mcs>
                                <m:mc>
                                  <m:mcPr>
                                    <m:count m:val="2"/>
                                    <m:mcJc m:val="center"/>
                                  </m:mcPr>
                                </m:mc>
                              </m:mcs>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mPr>
                            <m:mr>
                              <m:e>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𝐿</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e>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𝑅</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mr>
                          </m:m>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dPr>
                        <m:e>
                          <m:m>
                            <m:mPr>
                              <m:mcs>
                                <m:mc>
                                  <m:mcPr>
                                    <m:count m:val="2"/>
                                    <m:mcJc m:val="center"/>
                                  </m:mcPr>
                                </m:mc>
                              </m:mcs>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mPr>
                            <m:mr>
                              <m:e>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𝑡𝑡</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e>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𝑡𝑐</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mr>
                            <m:mr>
                              <m:e>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𝑐𝑡</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e>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𝑐𝑐</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mr>
                          </m:m>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1800">
                          <a:effectLst/>
                          <a:latin typeface="Cambria Math" panose="02040503050406030204" pitchFamily="18" charset="0"/>
                          <a:ea typeface="Times New Roman" panose="02020603050405020304" pitchFamily="18" charset="0"/>
                          <a:cs typeface="Times New Roman" panose="02020603050405020304" pitchFamily="18" charset="0"/>
                        </a:rPr>
                        <m:t>with</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𝑐𝑡</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d>
                            <m:dPr>
                              <m:begChr m:val="["/>
                              <m:endChr m:val="]"/>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dPr>
                            <m:e>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𝑡𝑐</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d>
                        </m:e>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𝑇</m:t>
                          </m:r>
                        </m:sup>
                      </m:sSup>
                    </m:oMath>
                  </m:oMathPara>
                </a14:m>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10" name="TextBox 9">
                <a:extLst>
                  <a:ext uri="{FF2B5EF4-FFF2-40B4-BE49-F238E27FC236}">
                    <a16:creationId xmlns:a16="http://schemas.microsoft.com/office/drawing/2014/main" id="{86BF9B4B-7FE0-46BD-89B6-246479202301}"/>
                  </a:ext>
                </a:extLst>
              </p:cNvPr>
              <p:cNvSpPr txBox="1">
                <a:spLocks noRot="1" noChangeAspect="1" noMove="1" noResize="1" noEditPoints="1" noAdjustHandles="1" noChangeArrowheads="1" noChangeShapeType="1" noTextEdit="1"/>
              </p:cNvSpPr>
              <p:nvPr/>
            </p:nvSpPr>
            <p:spPr>
              <a:xfrm>
                <a:off x="-60196" y="778405"/>
                <a:ext cx="9144000" cy="5297989"/>
              </a:xfrm>
              <a:prstGeom prst="rect">
                <a:avLst/>
              </a:prstGeom>
              <a:blipFill>
                <a:blip r:embed="rId3"/>
                <a:stretch>
                  <a:fillRect/>
                </a:stretch>
              </a:blipFill>
            </p:spPr>
            <p:txBody>
              <a:bodyPr/>
              <a:lstStyle/>
              <a:p>
                <a:r>
                  <a:rPr lang="en-US">
                    <a:noFill/>
                  </a:rPr>
                  <a:t> </a:t>
                </a:r>
              </a:p>
            </p:txBody>
          </p:sp>
        </mc:Fallback>
      </mc:AlternateContent>
      <p:sp>
        <p:nvSpPr>
          <p:cNvPr id="2" name="TextBox 1">
            <a:extLst>
              <a:ext uri="{FF2B5EF4-FFF2-40B4-BE49-F238E27FC236}">
                <a16:creationId xmlns:a16="http://schemas.microsoft.com/office/drawing/2014/main" id="{5ACF2DFE-A6EE-4141-944F-540ADF7192DD}"/>
              </a:ext>
            </a:extLst>
          </p:cNvPr>
          <p:cNvSpPr txBox="1"/>
          <p:nvPr/>
        </p:nvSpPr>
        <p:spPr>
          <a:xfrm>
            <a:off x="381000" y="2971800"/>
            <a:ext cx="1906676" cy="646331"/>
          </a:xfrm>
          <a:prstGeom prst="rect">
            <a:avLst/>
          </a:prstGeom>
          <a:noFill/>
        </p:spPr>
        <p:txBody>
          <a:bodyPr wrap="none" rtlCol="0">
            <a:spAutoFit/>
          </a:bodyPr>
          <a:lstStyle/>
          <a:p>
            <a:r>
              <a:rPr lang="en-US" dirty="0">
                <a:solidFill>
                  <a:srgbClr val="FF0000"/>
                </a:solidFill>
              </a:rPr>
              <a:t>target and control</a:t>
            </a:r>
          </a:p>
          <a:p>
            <a:r>
              <a:rPr lang="en-US" dirty="0">
                <a:solidFill>
                  <a:srgbClr val="FF0000"/>
                </a:solidFill>
              </a:rPr>
              <a:t>model parameters</a:t>
            </a:r>
          </a:p>
        </p:txBody>
      </p:sp>
    </p:spTree>
    <p:extLst>
      <p:ext uri="{BB962C8B-B14F-4D97-AF65-F5344CB8AC3E}">
        <p14:creationId xmlns:p14="http://schemas.microsoft.com/office/powerpoint/2010/main" val="359539292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25D100FB-D55B-4773-851C-5F6FAD3FBC27}"/>
              </a:ext>
            </a:extLst>
          </p:cNvPr>
          <p:cNvSpPr txBox="1"/>
          <p:nvPr/>
        </p:nvSpPr>
        <p:spPr>
          <a:xfrm>
            <a:off x="152400" y="152400"/>
            <a:ext cx="3547766" cy="461665"/>
          </a:xfrm>
          <a:prstGeom prst="rect">
            <a:avLst/>
          </a:prstGeom>
          <a:noFill/>
        </p:spPr>
        <p:txBody>
          <a:bodyPr wrap="none" rtlCol="0">
            <a:spAutoFit/>
          </a:bodyPr>
          <a:lstStyle/>
          <a:p>
            <a:r>
              <a:rPr lang="en-US" sz="2400" dirty="0">
                <a:latin typeface="Times New Roman" panose="02020603050405020304" pitchFamily="18" charset="0"/>
                <a:cs typeface="Times New Roman" panose="02020603050405020304" pitchFamily="18" charset="0"/>
              </a:rPr>
              <a:t>Generalized Least Squares:</a:t>
            </a:r>
          </a:p>
        </p:txBody>
      </p:sp>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86BF9B4B-7FE0-46BD-89B6-246479202301}"/>
                  </a:ext>
                </a:extLst>
              </p:cNvPr>
              <p:cNvSpPr txBox="1"/>
              <p:nvPr/>
            </p:nvSpPr>
            <p:spPr>
              <a:xfrm>
                <a:off x="-60196" y="778405"/>
                <a:ext cx="9144000" cy="5297989"/>
              </a:xfrm>
              <a:prstGeom prst="rect">
                <a:avLst/>
              </a:prstGeom>
              <a:noFill/>
            </p:spPr>
            <p:txBody>
              <a:bodyPr wrap="square">
                <a:spAutoFit/>
              </a:bodyPr>
              <a:lstStyle/>
              <a:p>
                <a:pPr marL="0" marR="0">
                  <a:lnSpc>
                    <a:spcPct val="200000"/>
                  </a:lnSpc>
                  <a:spcBef>
                    <a:spcPts val="0"/>
                  </a:spcBef>
                  <a:spcAft>
                    <a:spcPts val="800"/>
                  </a:spcAft>
                </a:pPr>
                <a14:m>
                  <m:oMathPara xmlns:m="http://schemas.openxmlformats.org/officeDocument/2006/math">
                    <m:oMathParaPr>
                      <m:jc m:val="centerGroup"/>
                    </m:oMathParaPr>
                    <m:oMath xmlns:m="http://schemas.openxmlformats.org/officeDocument/2006/math">
                      <m:r>
                        <a:rPr lang="en-US" sz="1800" b="1" i="1" smtClean="0">
                          <a:effectLst/>
                          <a:latin typeface="Cambria Math" panose="02040503050406030204" pitchFamily="18" charset="0"/>
                          <a:ea typeface="Calibri" panose="020F0502020204030204" pitchFamily="34" charset="0"/>
                          <a:cs typeface="Times New Roman" panose="02020603050405020304" pitchFamily="18" charset="0"/>
                        </a:rPr>
                        <m:t>𝐆𝐦</m:t>
                      </m:r>
                      <m:r>
                        <a:rPr lang="en-US" sz="1800" i="1">
                          <a:effectLst/>
                          <a:latin typeface="Cambria Math" panose="02040503050406030204" pitchFamily="18" charset="0"/>
                          <a:ea typeface="Calibri" panose="020F0502020204030204" pitchFamily="34" charset="0"/>
                          <a:cs typeface="Times New Roman" panose="02020603050405020304" pitchFamily="18" charset="0"/>
                        </a:rPr>
                        <m:t>=</m:t>
                      </m:r>
                      <m:sSup>
                        <m:sSupPr>
                          <m:ctrlPr>
                            <a:rPr lang="en-US" sz="1800" b="1"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1800" b="1" i="1">
                              <a:effectLst/>
                              <a:latin typeface="Cambria Math" panose="02040503050406030204" pitchFamily="18" charset="0"/>
                              <a:ea typeface="Calibri" panose="020F0502020204030204" pitchFamily="34" charset="0"/>
                              <a:cs typeface="Times New Roman" panose="02020603050405020304" pitchFamily="18" charset="0"/>
                            </a:rPr>
                            <m:t>𝐝</m:t>
                          </m:r>
                        </m:e>
                        <m:sup>
                          <m:r>
                            <a:rPr lang="en-US" sz="1800" i="1">
                              <a:effectLst/>
                              <a:latin typeface="Cambria Math" panose="02040503050406030204" pitchFamily="18" charset="0"/>
                              <a:ea typeface="Calibri" panose="020F0502020204030204" pitchFamily="34" charset="0"/>
                              <a:cs typeface="Times New Roman" panose="02020603050405020304" pitchFamily="18" charset="0"/>
                            </a:rPr>
                            <m:t>𝑜𝑏𝑠</m:t>
                          </m:r>
                        </m:sup>
                      </m:sSup>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with</m:t>
                      </m:r>
                      <m:r>
                        <a:rPr lang="en-US" sz="1800">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covariance</m:t>
                      </m:r>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sSub>
                        <m:sSub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b="1" i="1">
                              <a:effectLst/>
                              <a:latin typeface="Cambria Math" panose="02040503050406030204" pitchFamily="18" charset="0"/>
                              <a:ea typeface="Calibri" panose="020F0502020204030204" pitchFamily="34" charset="0"/>
                              <a:cs typeface="Times New Roman" panose="02020603050405020304" pitchFamily="18" charset="0"/>
                            </a:rPr>
                            <m:t>𝐂</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𝑑</m:t>
                          </m:r>
                        </m:sub>
                      </m:sSub>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and</m:t>
                      </m:r>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r>
                        <a:rPr lang="en-US" sz="1800" b="1" i="1">
                          <a:effectLst/>
                          <a:latin typeface="Cambria Math" panose="02040503050406030204" pitchFamily="18" charset="0"/>
                          <a:ea typeface="Calibri" panose="020F0502020204030204" pitchFamily="34" charset="0"/>
                          <a:cs typeface="Times New Roman" panose="02020603050405020304" pitchFamily="18" charset="0"/>
                        </a:rPr>
                        <m:t>𝐇𝐦</m:t>
                      </m:r>
                      <m:r>
                        <a:rPr lang="en-US" sz="1800" i="1">
                          <a:effectLst/>
                          <a:latin typeface="Cambria Math" panose="02040503050406030204" pitchFamily="18" charset="0"/>
                          <a:ea typeface="Calibri" panose="020F0502020204030204" pitchFamily="34" charset="0"/>
                          <a:cs typeface="Times New Roman" panose="02020603050405020304" pitchFamily="18" charset="0"/>
                        </a:rPr>
                        <m:t>=</m:t>
                      </m:r>
                      <m:sSup>
                        <m:sSupPr>
                          <m:ctrlPr>
                            <a:rPr lang="en-US" sz="1800" b="1"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1800" b="1" i="1">
                              <a:effectLst/>
                              <a:latin typeface="Cambria Math" panose="02040503050406030204" pitchFamily="18" charset="0"/>
                              <a:ea typeface="Calibri" panose="020F0502020204030204" pitchFamily="34" charset="0"/>
                              <a:cs typeface="Times New Roman" panose="02020603050405020304" pitchFamily="18" charset="0"/>
                            </a:rPr>
                            <m:t>𝐡</m:t>
                          </m:r>
                        </m:e>
                        <m:sup>
                          <m:r>
                            <a:rPr lang="en-US" sz="1800" i="1">
                              <a:effectLst/>
                              <a:latin typeface="Cambria Math" panose="02040503050406030204" pitchFamily="18" charset="0"/>
                              <a:ea typeface="Calibri" panose="020F0502020204030204" pitchFamily="34" charset="0"/>
                              <a:cs typeface="Times New Roman" panose="02020603050405020304" pitchFamily="18" charset="0"/>
                            </a:rPr>
                            <m:t>𝑝𝑟𝑖</m:t>
                          </m:r>
                        </m:sup>
                      </m:sSup>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with</m:t>
                      </m:r>
                      <m:r>
                        <a:rPr lang="en-US" sz="1800">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covariance</m:t>
                      </m:r>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sSub>
                        <m:sSub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b="1" i="1">
                              <a:effectLst/>
                              <a:latin typeface="Cambria Math" panose="02040503050406030204" pitchFamily="18" charset="0"/>
                              <a:ea typeface="Calibri" panose="020F0502020204030204" pitchFamily="34" charset="0"/>
                              <a:cs typeface="Times New Roman" panose="02020603050405020304" pitchFamily="18" charset="0"/>
                            </a:rPr>
                            <m:t>𝐂</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h</m:t>
                          </m:r>
                        </m:sub>
                      </m:sSub>
                    </m:oMath>
                  </m:oMathPara>
                </a14:m>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r">
                  <a:lnSpc>
                    <a:spcPct val="200000"/>
                  </a:lnSpc>
                  <a:spcBef>
                    <a:spcPts val="0"/>
                  </a:spcBef>
                  <a:spcAft>
                    <a:spcPts val="0"/>
                  </a:spcAft>
                  <a:tabLst>
                    <a:tab pos="3823335" algn="l"/>
                  </a:tabLst>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200000"/>
                  </a:lnSpc>
                  <a:spcBef>
                    <a:spcPts val="0"/>
                  </a:spcBef>
                  <a:spcAft>
                    <a:spcPts val="0"/>
                  </a:spcAft>
                  <a:tabLst>
                    <a:tab pos="3823335"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Special case: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200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200000"/>
                  </a:lnSpc>
                  <a:spcBef>
                    <a:spcPts val="0"/>
                  </a:spcBef>
                  <a:spcAft>
                    <a:spcPts val="800"/>
                  </a:spcAft>
                </a:pPr>
                <a14:m>
                  <m:oMathPara xmlns:m="http://schemas.openxmlformats.org/officeDocument/2006/math">
                    <m:oMathParaPr>
                      <m:jc m:val="centerGroup"/>
                    </m:oMathParaPr>
                    <m:oMath xmlns:m="http://schemas.openxmlformats.org/officeDocument/2006/math">
                      <m:sSup>
                        <m:sSup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𝑒𝑠𝑡</m:t>
                          </m:r>
                        </m:sup>
                      </m:sSup>
                      <m:r>
                        <a:rPr lang="en-US" sz="1600" b="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dPr>
                        <m:e>
                          <m:m>
                            <m:mPr>
                              <m:mcs>
                                <m:mc>
                                  <m:mcPr>
                                    <m:count m:val="1"/>
                                    <m:mcJc m:val="center"/>
                                  </m:mcPr>
                                </m:mc>
                              </m:mcs>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mPr>
                            <m:mr>
                              <m:e>
                                <m:sSup>
                                  <m:sSup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d>
                                      <m:d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𝑡</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𝑒𝑠𝑡</m:t>
                                        </m:r>
                                      </m:e>
                                    </m:d>
                                  </m:sup>
                                </m:sSup>
                              </m:e>
                            </m:mr>
                            <m:mr>
                              <m:e>
                                <m:sSup>
                                  <m:sSup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d>
                                      <m:d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𝑐</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𝑒𝑠𝑡</m:t>
                                        </m:r>
                                      </m:e>
                                    </m:d>
                                  </m:sup>
                                </m:sSup>
                              </m:e>
                            </m:mr>
                          </m:m>
                        </m:e>
                      </m:d>
                      <m:r>
                        <a:rPr lang="en-US" sz="1600" b="1">
                          <a:effectLst/>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1600">
                          <a:effectLst/>
                          <a:latin typeface="Cambria Math" panose="02040503050406030204" pitchFamily="18" charset="0"/>
                          <a:ea typeface="Times New Roman" panose="02020603050405020304" pitchFamily="18" charset="0"/>
                          <a:cs typeface="Times New Roman" panose="02020603050405020304" pitchFamily="18" charset="0"/>
                        </a:rPr>
                        <m:t>and</m:t>
                      </m:r>
                      <m:r>
                        <a:rPr lang="en-US" sz="1600" b="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𝐆</m:t>
                      </m:r>
                      <m:r>
                        <a:rPr lang="en-US" sz="1600" b="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𝟎</m:t>
                          </m:r>
                          <m:r>
                            <a:rPr lang="en-US" sz="1600" b="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𝐈</m:t>
                          </m:r>
                        </m:e>
                      </m:d>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1600">
                          <a:effectLst/>
                          <a:latin typeface="Cambria Math" panose="02040503050406030204" pitchFamily="18" charset="0"/>
                          <a:ea typeface="Times New Roman" panose="02020603050405020304" pitchFamily="18" charset="0"/>
                          <a:cs typeface="Times New Roman" panose="02020603050405020304" pitchFamily="18" charset="0"/>
                        </a:rPr>
                        <m:t>and</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𝐇</m:t>
                      </m:r>
                      <m:r>
                        <a:rPr lang="en-US" sz="1600">
                          <a:effectLst/>
                          <a:latin typeface="Cambria Math" panose="02040503050406030204" pitchFamily="18" charset="0"/>
                          <a:ea typeface="Times New Roman" panose="02020603050405020304" pitchFamily="18" charset="0"/>
                          <a:cs typeface="Times New Roman" panose="02020603050405020304" pitchFamily="18" charset="0"/>
                        </a:rPr>
                        <m:t>=</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𝐈</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1600">
                          <a:effectLst/>
                          <a:latin typeface="Cambria Math" panose="02040503050406030204" pitchFamily="18" charset="0"/>
                          <a:ea typeface="Times New Roman" panose="02020603050405020304" pitchFamily="18" charset="0"/>
                          <a:cs typeface="Times New Roman" panose="02020603050405020304" pitchFamily="18" charset="0"/>
                        </a:rPr>
                        <m:t>and</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   </m:t>
                      </m:r>
                      <m:sSup>
                        <m:sSup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𝐡</m:t>
                          </m:r>
                        </m:e>
                        <m:sup>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𝑝𝑟𝑖</m:t>
                          </m:r>
                        </m:sup>
                      </m:sSup>
                      <m:r>
                        <a:rPr lang="en-US" sz="1600" b="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sz="16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𝑝𝑟𝑖</m:t>
                          </m:r>
                        </m:sup>
                      </m:sSup>
                      <m:r>
                        <a:rPr lang="en-US" sz="1600" b="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dPr>
                        <m:e>
                          <m:m>
                            <m:mPr>
                              <m:mcs>
                                <m:mc>
                                  <m:mcPr>
                                    <m:count m:val="1"/>
                                    <m:mcJc m:val="center"/>
                                  </m:mcPr>
                                </m:mc>
                              </m:mcs>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mPr>
                            <m:mr>
                              <m:e>
                                <m:sSup>
                                  <m:sSup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d>
                                      <m:d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𝑡</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𝑝𝑟𝑖</m:t>
                                        </m:r>
                                      </m:e>
                                    </m:d>
                                  </m:sup>
                                </m:sSup>
                              </m:e>
                            </m:mr>
                            <m:mr>
                              <m:e>
                                <m:sSup>
                                  <m:sSup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d>
                                      <m:d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𝑐</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𝑝𝑟𝑖</m:t>
                                        </m:r>
                                      </m:e>
                                    </m:d>
                                  </m:sup>
                                </m:sSup>
                              </m:e>
                            </m:mr>
                          </m:m>
                        </m:e>
                      </m:d>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1600">
                          <a:effectLst/>
                          <a:latin typeface="Cambria Math" panose="02040503050406030204" pitchFamily="18" charset="0"/>
                          <a:ea typeface="Times New Roman" panose="02020603050405020304" pitchFamily="18" charset="0"/>
                          <a:cs typeface="Times New Roman" panose="02020603050405020304" pitchFamily="18" charset="0"/>
                        </a:rPr>
                        <m:t>and</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   </m:t>
                      </m:r>
                      <m:sSub>
                        <m:sSubPr>
                          <m:ctrlPr>
                            <a:rPr lang="en-US" sz="16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𝑑</m:t>
                          </m:r>
                        </m:sub>
                      </m:sSub>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m:t>
                      </m:r>
                      <m:sSubSup>
                        <m:sSubSupPr>
                          <m:ctrlPr>
                            <a:rPr lang="en-US" sz="1600" i="1">
                              <a:effectLst/>
                              <a:latin typeface="Cambria Math" panose="02040503050406030204" pitchFamily="18" charset="0"/>
                              <a:ea typeface="Calibri" panose="020F0502020204030204" pitchFamily="34" charset="0"/>
                              <a:cs typeface="Times New Roman" panose="02020603050405020304" pitchFamily="18" charset="0"/>
                            </a:rPr>
                          </m:ctrlPr>
                        </m:sSubSupPr>
                        <m:e>
                          <m:r>
                            <a:rPr lang="en-US" sz="1600" i="1">
                              <a:effectLst/>
                              <a:latin typeface="Cambria Math" panose="02040503050406030204" pitchFamily="18" charset="0"/>
                              <a:ea typeface="Calibri" panose="020F0502020204030204" pitchFamily="34" charset="0"/>
                              <a:cs typeface="Times New Roman" panose="02020603050405020304" pitchFamily="18" charset="0"/>
                            </a:rPr>
                            <m:t>𝜎</m:t>
                          </m:r>
                        </m:e>
                        <m:sub>
                          <m:r>
                            <a:rPr lang="en-US" sz="1600" i="1">
                              <a:effectLst/>
                              <a:latin typeface="Cambria Math" panose="02040503050406030204" pitchFamily="18" charset="0"/>
                              <a:ea typeface="Calibri" panose="020F0502020204030204" pitchFamily="34" charset="0"/>
                              <a:cs typeface="Times New Roman" panose="02020603050405020304" pitchFamily="18" charset="0"/>
                            </a:rPr>
                            <m:t>𝑑</m:t>
                          </m:r>
                        </m:sub>
                        <m:sup>
                          <m:r>
                            <a:rPr lang="en-US" sz="1600" i="1">
                              <a:effectLst/>
                              <a:latin typeface="Cambria Math" panose="02040503050406030204" pitchFamily="18" charset="0"/>
                              <a:ea typeface="Calibri" panose="020F0502020204030204" pitchFamily="34" charset="0"/>
                              <a:cs typeface="Times New Roman" panose="02020603050405020304" pitchFamily="18" charset="0"/>
                            </a:rPr>
                            <m:t>2</m:t>
                          </m:r>
                        </m:sup>
                      </m:sSubSup>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𝐈</m:t>
                      </m:r>
                    </m:oMath>
                  </m:oMathPara>
                </a14:m>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200000"/>
                  </a:lnSpc>
                  <a:spcBef>
                    <a:spcPts val="0"/>
                  </a:spcBef>
                  <a:spcAft>
                    <a:spcPts val="800"/>
                  </a:spcAft>
                </a:pPr>
                <a14:m>
                  <m:oMathPara xmlns:m="http://schemas.openxmlformats.org/officeDocument/2006/math">
                    <m:oMathParaPr>
                      <m:jc m:val="centerGroup"/>
                    </m:oMathParaPr>
                    <m:oMath xmlns:m="http://schemas.openxmlformats.org/officeDocument/2006/math">
                      <m:r>
                        <m:rPr>
                          <m:sty m:val="p"/>
                        </m:rPr>
                        <a:rPr lang="en-US" sz="1800">
                          <a:effectLst/>
                          <a:latin typeface="Cambria Math" panose="02040503050406030204" pitchFamily="18" charset="0"/>
                          <a:ea typeface="Times New Roman" panose="02020603050405020304" pitchFamily="18" charset="0"/>
                          <a:cs typeface="Times New Roman" panose="02020603050405020304" pitchFamily="18" charset="0"/>
                        </a:rPr>
                        <m:t>and</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sSub>
                        <m:sSubPr>
                          <m:ctrlPr>
                            <a:rPr lang="en-US" sz="16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h</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16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𝑚</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dPr>
                        <m:e>
                          <m:m>
                            <m:mPr>
                              <m:mcs>
                                <m:mc>
                                  <m:mcPr>
                                    <m:count m:val="2"/>
                                    <m:mcJc m:val="center"/>
                                  </m:mcPr>
                                </m:mc>
                              </m:mcs>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mPr>
                            <m:mr>
                              <m:e>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𝐿</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e>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𝑅</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mr>
                          </m:m>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dPr>
                        <m:e>
                          <m:m>
                            <m:mPr>
                              <m:mcs>
                                <m:mc>
                                  <m:mcPr>
                                    <m:count m:val="2"/>
                                    <m:mcJc m:val="center"/>
                                  </m:mcPr>
                                </m:mc>
                              </m:mcs>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mPr>
                            <m:mr>
                              <m:e>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𝑡𝑡</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e>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𝑡𝑐</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mr>
                            <m:mr>
                              <m:e>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𝑐𝑡</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e>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𝑐𝑐</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mr>
                          </m:m>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1800">
                          <a:effectLst/>
                          <a:latin typeface="Cambria Math" panose="02040503050406030204" pitchFamily="18" charset="0"/>
                          <a:ea typeface="Times New Roman" panose="02020603050405020304" pitchFamily="18" charset="0"/>
                          <a:cs typeface="Times New Roman" panose="02020603050405020304" pitchFamily="18" charset="0"/>
                        </a:rPr>
                        <m:t>with</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𝑐𝑡</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d>
                            <m:dPr>
                              <m:begChr m:val="["/>
                              <m:endChr m:val="]"/>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dPr>
                            <m:e>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𝑡𝑐</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d>
                        </m:e>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𝑇</m:t>
                          </m:r>
                        </m:sup>
                      </m:sSup>
                    </m:oMath>
                  </m:oMathPara>
                </a14:m>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10" name="TextBox 9">
                <a:extLst>
                  <a:ext uri="{FF2B5EF4-FFF2-40B4-BE49-F238E27FC236}">
                    <a16:creationId xmlns:a16="http://schemas.microsoft.com/office/drawing/2014/main" id="{86BF9B4B-7FE0-46BD-89B6-246479202301}"/>
                  </a:ext>
                </a:extLst>
              </p:cNvPr>
              <p:cNvSpPr txBox="1">
                <a:spLocks noRot="1" noChangeAspect="1" noMove="1" noResize="1" noEditPoints="1" noAdjustHandles="1" noChangeArrowheads="1" noChangeShapeType="1" noTextEdit="1"/>
              </p:cNvSpPr>
              <p:nvPr/>
            </p:nvSpPr>
            <p:spPr>
              <a:xfrm>
                <a:off x="-60196" y="778405"/>
                <a:ext cx="9144000" cy="5297989"/>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5ACF2DFE-A6EE-4141-944F-540ADF7192DD}"/>
                  </a:ext>
                </a:extLst>
              </p:cNvPr>
              <p:cNvSpPr txBox="1"/>
              <p:nvPr/>
            </p:nvSpPr>
            <p:spPr>
              <a:xfrm>
                <a:off x="2362200" y="2667000"/>
                <a:ext cx="1493679" cy="1218923"/>
              </a:xfrm>
              <a:prstGeom prst="rect">
                <a:avLst/>
              </a:prstGeom>
              <a:noFill/>
            </p:spPr>
            <p:txBody>
              <a:bodyPr wrap="none" rtlCol="0">
                <a:spAutoFit/>
              </a:bodyPr>
              <a:lstStyle/>
              <a:p>
                <a:r>
                  <a:rPr lang="en-US" dirty="0">
                    <a:solidFill>
                      <a:srgbClr val="FF0000"/>
                    </a:solidFill>
                  </a:rPr>
                  <a:t>data equation</a:t>
                </a:r>
              </a:p>
              <a:p>
                <a:r>
                  <a:rPr lang="en-US" dirty="0">
                    <a:solidFill>
                      <a:srgbClr val="FF0000"/>
                    </a:solidFill>
                  </a:rPr>
                  <a:t> </a:t>
                </a:r>
                <a14:m>
                  <m:oMath xmlns:m="http://schemas.openxmlformats.org/officeDocument/2006/math">
                    <m:sSup>
                      <m:sSupPr>
                        <m:ctrlPr>
                          <a:rPr lang="en-US" i="1" smtClean="0">
                            <a:solidFill>
                              <a:srgbClr val="FF0000"/>
                            </a:solidFill>
                            <a:latin typeface="Cambria Math" panose="02040503050406030204" pitchFamily="18" charset="0"/>
                          </a:rPr>
                        </m:ctrlPr>
                      </m:sSupPr>
                      <m:e>
                        <m:r>
                          <a:rPr lang="en-US" b="1" i="0" smtClean="0">
                            <a:solidFill>
                              <a:srgbClr val="FF0000"/>
                            </a:solidFill>
                            <a:latin typeface="Cambria Math" panose="02040503050406030204" pitchFamily="18" charset="0"/>
                          </a:rPr>
                          <m:t>𝐦</m:t>
                        </m:r>
                      </m:e>
                      <m:sup>
                        <m:d>
                          <m:dPr>
                            <m:ctrlPr>
                              <a:rPr lang="en-US" i="1" smtClean="0">
                                <a:solidFill>
                                  <a:srgbClr val="FF0000"/>
                                </a:solidFill>
                                <a:latin typeface="Cambria Math" panose="02040503050406030204" pitchFamily="18" charset="0"/>
                              </a:rPr>
                            </m:ctrlPr>
                          </m:dPr>
                          <m:e>
                            <m:r>
                              <a:rPr lang="en-US" b="0" i="1" smtClean="0">
                                <a:solidFill>
                                  <a:srgbClr val="FF0000"/>
                                </a:solidFill>
                                <a:latin typeface="Cambria Math" panose="02040503050406030204" pitchFamily="18" charset="0"/>
                              </a:rPr>
                              <m:t>𝑐</m:t>
                            </m:r>
                          </m:e>
                        </m:d>
                      </m:sup>
                    </m:sSup>
                    <m:r>
                      <a:rPr lang="en-US" b="0" i="1" smtClean="0">
                        <a:solidFill>
                          <a:srgbClr val="FF0000"/>
                        </a:solidFill>
                        <a:latin typeface="Cambria Math" panose="02040503050406030204" pitchFamily="18" charset="0"/>
                      </a:rPr>
                      <m:t>=</m:t>
                    </m:r>
                    <m:r>
                      <a:rPr lang="en-US" b="1" i="0" smtClean="0">
                        <a:solidFill>
                          <a:srgbClr val="FF0000"/>
                        </a:solidFill>
                        <a:latin typeface="Cambria Math" panose="02040503050406030204" pitchFamily="18" charset="0"/>
                      </a:rPr>
                      <m:t>𝐝</m:t>
                    </m:r>
                  </m:oMath>
                </a14:m>
                <a:endParaRPr lang="en-US" b="1" dirty="0">
                  <a:solidFill>
                    <a:srgbClr val="FF0000"/>
                  </a:solidFill>
                </a:endParaRPr>
              </a:p>
              <a:p>
                <a:r>
                  <a:rPr lang="en-US" dirty="0">
                    <a:solidFill>
                      <a:srgbClr val="FF0000"/>
                    </a:solidFill>
                  </a:rPr>
                  <a:t> only for</a:t>
                </a:r>
              </a:p>
              <a:p>
                <a:r>
                  <a:rPr lang="en-US" dirty="0">
                    <a:solidFill>
                      <a:srgbClr val="FF0000"/>
                    </a:solidFill>
                  </a:rPr>
                  <a:t>control points</a:t>
                </a:r>
              </a:p>
            </p:txBody>
          </p:sp>
        </mc:Choice>
        <mc:Fallback xmlns="">
          <p:sp>
            <p:nvSpPr>
              <p:cNvPr id="2" name="TextBox 1">
                <a:extLst>
                  <a:ext uri="{FF2B5EF4-FFF2-40B4-BE49-F238E27FC236}">
                    <a16:creationId xmlns:a16="http://schemas.microsoft.com/office/drawing/2014/main" id="{5ACF2DFE-A6EE-4141-944F-540ADF7192DD}"/>
                  </a:ext>
                </a:extLst>
              </p:cNvPr>
              <p:cNvSpPr txBox="1">
                <a:spLocks noRot="1" noChangeAspect="1" noMove="1" noResize="1" noEditPoints="1" noAdjustHandles="1" noChangeArrowheads="1" noChangeShapeType="1" noTextEdit="1"/>
              </p:cNvSpPr>
              <p:nvPr/>
            </p:nvSpPr>
            <p:spPr>
              <a:xfrm>
                <a:off x="2362200" y="2667000"/>
                <a:ext cx="1493679" cy="1218923"/>
              </a:xfrm>
              <a:prstGeom prst="rect">
                <a:avLst/>
              </a:prstGeom>
              <a:blipFill>
                <a:blip r:embed="rId4"/>
                <a:stretch>
                  <a:fillRect l="-3673" t="-3015" r="-3265" b="-7035"/>
                </a:stretch>
              </a:blipFill>
            </p:spPr>
            <p:txBody>
              <a:bodyPr/>
              <a:lstStyle/>
              <a:p>
                <a:r>
                  <a:rPr lang="en-US">
                    <a:noFill/>
                  </a:rPr>
                  <a:t> </a:t>
                </a:r>
              </a:p>
            </p:txBody>
          </p:sp>
        </mc:Fallback>
      </mc:AlternateContent>
    </p:spTree>
    <p:extLst>
      <p:ext uri="{BB962C8B-B14F-4D97-AF65-F5344CB8AC3E}">
        <p14:creationId xmlns:p14="http://schemas.microsoft.com/office/powerpoint/2010/main" val="181615415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25D100FB-D55B-4773-851C-5F6FAD3FBC27}"/>
              </a:ext>
            </a:extLst>
          </p:cNvPr>
          <p:cNvSpPr txBox="1"/>
          <p:nvPr/>
        </p:nvSpPr>
        <p:spPr>
          <a:xfrm>
            <a:off x="152400" y="152400"/>
            <a:ext cx="3547766" cy="461665"/>
          </a:xfrm>
          <a:prstGeom prst="rect">
            <a:avLst/>
          </a:prstGeom>
          <a:noFill/>
        </p:spPr>
        <p:txBody>
          <a:bodyPr wrap="none" rtlCol="0">
            <a:spAutoFit/>
          </a:bodyPr>
          <a:lstStyle/>
          <a:p>
            <a:r>
              <a:rPr lang="en-US" sz="2400" dirty="0">
                <a:latin typeface="Times New Roman" panose="02020603050405020304" pitchFamily="18" charset="0"/>
                <a:cs typeface="Times New Roman" panose="02020603050405020304" pitchFamily="18" charset="0"/>
              </a:rPr>
              <a:t>Generalized Least Squares:</a:t>
            </a:r>
          </a:p>
        </p:txBody>
      </p:sp>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86BF9B4B-7FE0-46BD-89B6-246479202301}"/>
                  </a:ext>
                </a:extLst>
              </p:cNvPr>
              <p:cNvSpPr txBox="1"/>
              <p:nvPr/>
            </p:nvSpPr>
            <p:spPr>
              <a:xfrm>
                <a:off x="-60196" y="778405"/>
                <a:ext cx="9144000" cy="5297989"/>
              </a:xfrm>
              <a:prstGeom prst="rect">
                <a:avLst/>
              </a:prstGeom>
              <a:noFill/>
            </p:spPr>
            <p:txBody>
              <a:bodyPr wrap="square">
                <a:spAutoFit/>
              </a:bodyPr>
              <a:lstStyle/>
              <a:p>
                <a:pPr marL="0" marR="0">
                  <a:lnSpc>
                    <a:spcPct val="200000"/>
                  </a:lnSpc>
                  <a:spcBef>
                    <a:spcPts val="0"/>
                  </a:spcBef>
                  <a:spcAft>
                    <a:spcPts val="800"/>
                  </a:spcAft>
                </a:pPr>
                <a14:m>
                  <m:oMathPara xmlns:m="http://schemas.openxmlformats.org/officeDocument/2006/math">
                    <m:oMathParaPr>
                      <m:jc m:val="centerGroup"/>
                    </m:oMathParaPr>
                    <m:oMath xmlns:m="http://schemas.openxmlformats.org/officeDocument/2006/math">
                      <m:r>
                        <a:rPr lang="en-US" sz="1800" b="1" i="1" smtClean="0">
                          <a:effectLst/>
                          <a:latin typeface="Cambria Math" panose="02040503050406030204" pitchFamily="18" charset="0"/>
                          <a:ea typeface="Calibri" panose="020F0502020204030204" pitchFamily="34" charset="0"/>
                          <a:cs typeface="Times New Roman" panose="02020603050405020304" pitchFamily="18" charset="0"/>
                        </a:rPr>
                        <m:t>𝐆𝐦</m:t>
                      </m:r>
                      <m:r>
                        <a:rPr lang="en-US" sz="1800" i="1">
                          <a:effectLst/>
                          <a:latin typeface="Cambria Math" panose="02040503050406030204" pitchFamily="18" charset="0"/>
                          <a:ea typeface="Calibri" panose="020F0502020204030204" pitchFamily="34" charset="0"/>
                          <a:cs typeface="Times New Roman" panose="02020603050405020304" pitchFamily="18" charset="0"/>
                        </a:rPr>
                        <m:t>=</m:t>
                      </m:r>
                      <m:sSup>
                        <m:sSupPr>
                          <m:ctrlPr>
                            <a:rPr lang="en-US" sz="1800" b="1"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1800" b="1" i="1">
                              <a:effectLst/>
                              <a:latin typeface="Cambria Math" panose="02040503050406030204" pitchFamily="18" charset="0"/>
                              <a:ea typeface="Calibri" panose="020F0502020204030204" pitchFamily="34" charset="0"/>
                              <a:cs typeface="Times New Roman" panose="02020603050405020304" pitchFamily="18" charset="0"/>
                            </a:rPr>
                            <m:t>𝐝</m:t>
                          </m:r>
                        </m:e>
                        <m:sup>
                          <m:r>
                            <a:rPr lang="en-US" sz="1800" i="1">
                              <a:effectLst/>
                              <a:latin typeface="Cambria Math" panose="02040503050406030204" pitchFamily="18" charset="0"/>
                              <a:ea typeface="Calibri" panose="020F0502020204030204" pitchFamily="34" charset="0"/>
                              <a:cs typeface="Times New Roman" panose="02020603050405020304" pitchFamily="18" charset="0"/>
                            </a:rPr>
                            <m:t>𝑜𝑏𝑠</m:t>
                          </m:r>
                        </m:sup>
                      </m:sSup>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with</m:t>
                      </m:r>
                      <m:r>
                        <a:rPr lang="en-US" sz="1800">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covariance</m:t>
                      </m:r>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sSub>
                        <m:sSub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b="1" i="1">
                              <a:effectLst/>
                              <a:latin typeface="Cambria Math" panose="02040503050406030204" pitchFamily="18" charset="0"/>
                              <a:ea typeface="Calibri" panose="020F0502020204030204" pitchFamily="34" charset="0"/>
                              <a:cs typeface="Times New Roman" panose="02020603050405020304" pitchFamily="18" charset="0"/>
                            </a:rPr>
                            <m:t>𝐂</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𝑑</m:t>
                          </m:r>
                        </m:sub>
                      </m:sSub>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and</m:t>
                      </m:r>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r>
                        <a:rPr lang="en-US" sz="1800" b="1" i="1">
                          <a:effectLst/>
                          <a:latin typeface="Cambria Math" panose="02040503050406030204" pitchFamily="18" charset="0"/>
                          <a:ea typeface="Calibri" panose="020F0502020204030204" pitchFamily="34" charset="0"/>
                          <a:cs typeface="Times New Roman" panose="02020603050405020304" pitchFamily="18" charset="0"/>
                        </a:rPr>
                        <m:t>𝐇𝐦</m:t>
                      </m:r>
                      <m:r>
                        <a:rPr lang="en-US" sz="1800" i="1">
                          <a:effectLst/>
                          <a:latin typeface="Cambria Math" panose="02040503050406030204" pitchFamily="18" charset="0"/>
                          <a:ea typeface="Calibri" panose="020F0502020204030204" pitchFamily="34" charset="0"/>
                          <a:cs typeface="Times New Roman" panose="02020603050405020304" pitchFamily="18" charset="0"/>
                        </a:rPr>
                        <m:t>=</m:t>
                      </m:r>
                      <m:sSup>
                        <m:sSupPr>
                          <m:ctrlPr>
                            <a:rPr lang="en-US" sz="1800" b="1"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1800" b="1" i="1">
                              <a:effectLst/>
                              <a:latin typeface="Cambria Math" panose="02040503050406030204" pitchFamily="18" charset="0"/>
                              <a:ea typeface="Calibri" panose="020F0502020204030204" pitchFamily="34" charset="0"/>
                              <a:cs typeface="Times New Roman" panose="02020603050405020304" pitchFamily="18" charset="0"/>
                            </a:rPr>
                            <m:t>𝐡</m:t>
                          </m:r>
                        </m:e>
                        <m:sup>
                          <m:r>
                            <a:rPr lang="en-US" sz="1800" i="1">
                              <a:effectLst/>
                              <a:latin typeface="Cambria Math" panose="02040503050406030204" pitchFamily="18" charset="0"/>
                              <a:ea typeface="Calibri" panose="020F0502020204030204" pitchFamily="34" charset="0"/>
                              <a:cs typeface="Times New Roman" panose="02020603050405020304" pitchFamily="18" charset="0"/>
                            </a:rPr>
                            <m:t>𝑝𝑟𝑖</m:t>
                          </m:r>
                        </m:sup>
                      </m:sSup>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with</m:t>
                      </m:r>
                      <m:r>
                        <a:rPr lang="en-US" sz="1800">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covariance</m:t>
                      </m:r>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sSub>
                        <m:sSub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b="1" i="1">
                              <a:effectLst/>
                              <a:latin typeface="Cambria Math" panose="02040503050406030204" pitchFamily="18" charset="0"/>
                              <a:ea typeface="Calibri" panose="020F0502020204030204" pitchFamily="34" charset="0"/>
                              <a:cs typeface="Times New Roman" panose="02020603050405020304" pitchFamily="18" charset="0"/>
                            </a:rPr>
                            <m:t>𝐂</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h</m:t>
                          </m:r>
                        </m:sub>
                      </m:sSub>
                    </m:oMath>
                  </m:oMathPara>
                </a14:m>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r">
                  <a:lnSpc>
                    <a:spcPct val="200000"/>
                  </a:lnSpc>
                  <a:spcBef>
                    <a:spcPts val="0"/>
                  </a:spcBef>
                  <a:spcAft>
                    <a:spcPts val="0"/>
                  </a:spcAft>
                  <a:tabLst>
                    <a:tab pos="3823335" algn="l"/>
                  </a:tabLst>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200000"/>
                  </a:lnSpc>
                  <a:spcBef>
                    <a:spcPts val="0"/>
                  </a:spcBef>
                  <a:spcAft>
                    <a:spcPts val="0"/>
                  </a:spcAft>
                  <a:tabLst>
                    <a:tab pos="3823335"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Special case: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200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200000"/>
                  </a:lnSpc>
                  <a:spcBef>
                    <a:spcPts val="0"/>
                  </a:spcBef>
                  <a:spcAft>
                    <a:spcPts val="800"/>
                  </a:spcAft>
                </a:pPr>
                <a14:m>
                  <m:oMathPara xmlns:m="http://schemas.openxmlformats.org/officeDocument/2006/math">
                    <m:oMathParaPr>
                      <m:jc m:val="centerGroup"/>
                    </m:oMathParaPr>
                    <m:oMath xmlns:m="http://schemas.openxmlformats.org/officeDocument/2006/math">
                      <m:sSup>
                        <m:sSup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𝑒𝑠𝑡</m:t>
                          </m:r>
                        </m:sup>
                      </m:sSup>
                      <m:r>
                        <a:rPr lang="en-US" sz="1600" b="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dPr>
                        <m:e>
                          <m:m>
                            <m:mPr>
                              <m:mcs>
                                <m:mc>
                                  <m:mcPr>
                                    <m:count m:val="1"/>
                                    <m:mcJc m:val="center"/>
                                  </m:mcPr>
                                </m:mc>
                              </m:mcs>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mPr>
                            <m:mr>
                              <m:e>
                                <m:sSup>
                                  <m:sSup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d>
                                      <m:d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𝑡</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𝑒𝑠𝑡</m:t>
                                        </m:r>
                                      </m:e>
                                    </m:d>
                                  </m:sup>
                                </m:sSup>
                              </m:e>
                            </m:mr>
                            <m:mr>
                              <m:e>
                                <m:sSup>
                                  <m:sSup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d>
                                      <m:d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𝑐</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𝑒𝑠𝑡</m:t>
                                        </m:r>
                                      </m:e>
                                    </m:d>
                                  </m:sup>
                                </m:sSup>
                              </m:e>
                            </m:mr>
                          </m:m>
                        </m:e>
                      </m:d>
                      <m:r>
                        <a:rPr lang="en-US" sz="1600" b="1">
                          <a:effectLst/>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1600">
                          <a:effectLst/>
                          <a:latin typeface="Cambria Math" panose="02040503050406030204" pitchFamily="18" charset="0"/>
                          <a:ea typeface="Times New Roman" panose="02020603050405020304" pitchFamily="18" charset="0"/>
                          <a:cs typeface="Times New Roman" panose="02020603050405020304" pitchFamily="18" charset="0"/>
                        </a:rPr>
                        <m:t>and</m:t>
                      </m:r>
                      <m:r>
                        <a:rPr lang="en-US" sz="1600" b="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𝐆</m:t>
                      </m:r>
                      <m:r>
                        <a:rPr lang="en-US" sz="1600" b="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𝟎</m:t>
                          </m:r>
                          <m:r>
                            <a:rPr lang="en-US" sz="1600" b="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𝐈</m:t>
                          </m:r>
                        </m:e>
                      </m:d>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1600">
                          <a:effectLst/>
                          <a:latin typeface="Cambria Math" panose="02040503050406030204" pitchFamily="18" charset="0"/>
                          <a:ea typeface="Times New Roman" panose="02020603050405020304" pitchFamily="18" charset="0"/>
                          <a:cs typeface="Times New Roman" panose="02020603050405020304" pitchFamily="18" charset="0"/>
                        </a:rPr>
                        <m:t>and</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𝐇</m:t>
                      </m:r>
                      <m:r>
                        <a:rPr lang="en-US" sz="1600">
                          <a:effectLst/>
                          <a:latin typeface="Cambria Math" panose="02040503050406030204" pitchFamily="18" charset="0"/>
                          <a:ea typeface="Times New Roman" panose="02020603050405020304" pitchFamily="18" charset="0"/>
                          <a:cs typeface="Times New Roman" panose="02020603050405020304" pitchFamily="18" charset="0"/>
                        </a:rPr>
                        <m:t>=</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𝐈</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1600">
                          <a:effectLst/>
                          <a:latin typeface="Cambria Math" panose="02040503050406030204" pitchFamily="18" charset="0"/>
                          <a:ea typeface="Times New Roman" panose="02020603050405020304" pitchFamily="18" charset="0"/>
                          <a:cs typeface="Times New Roman" panose="02020603050405020304" pitchFamily="18" charset="0"/>
                        </a:rPr>
                        <m:t>and</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   </m:t>
                      </m:r>
                      <m:sSup>
                        <m:sSup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𝐡</m:t>
                          </m:r>
                        </m:e>
                        <m:sup>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𝑝𝑟𝑖</m:t>
                          </m:r>
                        </m:sup>
                      </m:sSup>
                      <m:r>
                        <a:rPr lang="en-US" sz="1600" b="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sz="16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𝑝𝑟𝑖</m:t>
                          </m:r>
                        </m:sup>
                      </m:sSup>
                      <m:r>
                        <a:rPr lang="en-US" sz="1600" b="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dPr>
                        <m:e>
                          <m:m>
                            <m:mPr>
                              <m:mcs>
                                <m:mc>
                                  <m:mcPr>
                                    <m:count m:val="1"/>
                                    <m:mcJc m:val="center"/>
                                  </m:mcPr>
                                </m:mc>
                              </m:mcs>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mPr>
                            <m:mr>
                              <m:e>
                                <m:sSup>
                                  <m:sSup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d>
                                      <m:d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𝑡</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𝑝𝑟𝑖</m:t>
                                        </m:r>
                                      </m:e>
                                    </m:d>
                                  </m:sup>
                                </m:sSup>
                              </m:e>
                            </m:mr>
                            <m:mr>
                              <m:e>
                                <m:sSup>
                                  <m:sSup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d>
                                      <m:d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𝑐</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𝑝𝑟𝑖</m:t>
                                        </m:r>
                                      </m:e>
                                    </m:d>
                                  </m:sup>
                                </m:sSup>
                              </m:e>
                            </m:mr>
                          </m:m>
                        </m:e>
                      </m:d>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1600">
                          <a:effectLst/>
                          <a:latin typeface="Cambria Math" panose="02040503050406030204" pitchFamily="18" charset="0"/>
                          <a:ea typeface="Times New Roman" panose="02020603050405020304" pitchFamily="18" charset="0"/>
                          <a:cs typeface="Times New Roman" panose="02020603050405020304" pitchFamily="18" charset="0"/>
                        </a:rPr>
                        <m:t>and</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   </m:t>
                      </m:r>
                      <m:sSub>
                        <m:sSubPr>
                          <m:ctrlPr>
                            <a:rPr lang="en-US" sz="16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𝑑</m:t>
                          </m:r>
                        </m:sub>
                      </m:sSub>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m:t>
                      </m:r>
                      <m:sSubSup>
                        <m:sSubSupPr>
                          <m:ctrlPr>
                            <a:rPr lang="en-US" sz="1600" i="1">
                              <a:effectLst/>
                              <a:latin typeface="Cambria Math" panose="02040503050406030204" pitchFamily="18" charset="0"/>
                              <a:ea typeface="Calibri" panose="020F0502020204030204" pitchFamily="34" charset="0"/>
                              <a:cs typeface="Times New Roman" panose="02020603050405020304" pitchFamily="18" charset="0"/>
                            </a:rPr>
                          </m:ctrlPr>
                        </m:sSubSupPr>
                        <m:e>
                          <m:r>
                            <a:rPr lang="en-US" sz="1600" i="1">
                              <a:effectLst/>
                              <a:latin typeface="Cambria Math" panose="02040503050406030204" pitchFamily="18" charset="0"/>
                              <a:ea typeface="Calibri" panose="020F0502020204030204" pitchFamily="34" charset="0"/>
                              <a:cs typeface="Times New Roman" panose="02020603050405020304" pitchFamily="18" charset="0"/>
                            </a:rPr>
                            <m:t>𝜎</m:t>
                          </m:r>
                        </m:e>
                        <m:sub>
                          <m:r>
                            <a:rPr lang="en-US" sz="1600" i="1">
                              <a:effectLst/>
                              <a:latin typeface="Cambria Math" panose="02040503050406030204" pitchFamily="18" charset="0"/>
                              <a:ea typeface="Calibri" panose="020F0502020204030204" pitchFamily="34" charset="0"/>
                              <a:cs typeface="Times New Roman" panose="02020603050405020304" pitchFamily="18" charset="0"/>
                            </a:rPr>
                            <m:t>𝑑</m:t>
                          </m:r>
                        </m:sub>
                        <m:sup>
                          <m:r>
                            <a:rPr lang="en-US" sz="1600" i="1">
                              <a:effectLst/>
                              <a:latin typeface="Cambria Math" panose="02040503050406030204" pitchFamily="18" charset="0"/>
                              <a:ea typeface="Calibri" panose="020F0502020204030204" pitchFamily="34" charset="0"/>
                              <a:cs typeface="Times New Roman" panose="02020603050405020304" pitchFamily="18" charset="0"/>
                            </a:rPr>
                            <m:t>2</m:t>
                          </m:r>
                        </m:sup>
                      </m:sSubSup>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𝐈</m:t>
                      </m:r>
                    </m:oMath>
                  </m:oMathPara>
                </a14:m>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200000"/>
                  </a:lnSpc>
                  <a:spcBef>
                    <a:spcPts val="0"/>
                  </a:spcBef>
                  <a:spcAft>
                    <a:spcPts val="800"/>
                  </a:spcAft>
                </a:pPr>
                <a14:m>
                  <m:oMathPara xmlns:m="http://schemas.openxmlformats.org/officeDocument/2006/math">
                    <m:oMathParaPr>
                      <m:jc m:val="centerGroup"/>
                    </m:oMathParaPr>
                    <m:oMath xmlns:m="http://schemas.openxmlformats.org/officeDocument/2006/math">
                      <m:r>
                        <m:rPr>
                          <m:sty m:val="p"/>
                        </m:rPr>
                        <a:rPr lang="en-US" sz="1800">
                          <a:effectLst/>
                          <a:latin typeface="Cambria Math" panose="02040503050406030204" pitchFamily="18" charset="0"/>
                          <a:ea typeface="Times New Roman" panose="02020603050405020304" pitchFamily="18" charset="0"/>
                          <a:cs typeface="Times New Roman" panose="02020603050405020304" pitchFamily="18" charset="0"/>
                        </a:rPr>
                        <m:t>and</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sSub>
                        <m:sSubPr>
                          <m:ctrlPr>
                            <a:rPr lang="en-US" sz="16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h</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16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𝑚</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dPr>
                        <m:e>
                          <m:m>
                            <m:mPr>
                              <m:mcs>
                                <m:mc>
                                  <m:mcPr>
                                    <m:count m:val="2"/>
                                    <m:mcJc m:val="center"/>
                                  </m:mcPr>
                                </m:mc>
                              </m:mcs>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mPr>
                            <m:mr>
                              <m:e>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𝐿</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e>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𝑅</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mr>
                          </m:m>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dPr>
                        <m:e>
                          <m:m>
                            <m:mPr>
                              <m:mcs>
                                <m:mc>
                                  <m:mcPr>
                                    <m:count m:val="2"/>
                                    <m:mcJc m:val="center"/>
                                  </m:mcPr>
                                </m:mc>
                              </m:mcs>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mPr>
                            <m:mr>
                              <m:e>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𝑡𝑡</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e>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𝑡𝑐</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mr>
                            <m:mr>
                              <m:e>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𝑐𝑡</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e>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𝑐𝑐</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mr>
                          </m:m>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1800">
                          <a:effectLst/>
                          <a:latin typeface="Cambria Math" panose="02040503050406030204" pitchFamily="18" charset="0"/>
                          <a:ea typeface="Times New Roman" panose="02020603050405020304" pitchFamily="18" charset="0"/>
                          <a:cs typeface="Times New Roman" panose="02020603050405020304" pitchFamily="18" charset="0"/>
                        </a:rPr>
                        <m:t>with</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𝑐𝑡</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d>
                            <m:dPr>
                              <m:begChr m:val="["/>
                              <m:endChr m:val="]"/>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dPr>
                            <m:e>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𝑡𝑐</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d>
                        </m:e>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𝑇</m:t>
                          </m:r>
                        </m:sup>
                      </m:sSup>
                    </m:oMath>
                  </m:oMathPara>
                </a14:m>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10" name="TextBox 9">
                <a:extLst>
                  <a:ext uri="{FF2B5EF4-FFF2-40B4-BE49-F238E27FC236}">
                    <a16:creationId xmlns:a16="http://schemas.microsoft.com/office/drawing/2014/main" id="{86BF9B4B-7FE0-46BD-89B6-246479202301}"/>
                  </a:ext>
                </a:extLst>
              </p:cNvPr>
              <p:cNvSpPr txBox="1">
                <a:spLocks noRot="1" noChangeAspect="1" noMove="1" noResize="1" noEditPoints="1" noAdjustHandles="1" noChangeArrowheads="1" noChangeShapeType="1" noTextEdit="1"/>
              </p:cNvSpPr>
              <p:nvPr/>
            </p:nvSpPr>
            <p:spPr>
              <a:xfrm>
                <a:off x="-60196" y="778405"/>
                <a:ext cx="9144000" cy="5297989"/>
              </a:xfrm>
              <a:prstGeom prst="rect">
                <a:avLst/>
              </a:prstGeom>
              <a:blipFill>
                <a:blip r:embed="rId3"/>
                <a:stretch>
                  <a:fillRect/>
                </a:stretch>
              </a:blipFill>
            </p:spPr>
            <p:txBody>
              <a:bodyPr/>
              <a:lstStyle/>
              <a:p>
                <a:r>
                  <a:rPr lang="en-US">
                    <a:noFill/>
                  </a:rPr>
                  <a:t> </a:t>
                </a:r>
              </a:p>
            </p:txBody>
          </p:sp>
        </mc:Fallback>
      </mc:AlternateContent>
      <p:sp>
        <p:nvSpPr>
          <p:cNvPr id="5" name="TextBox 4">
            <a:extLst>
              <a:ext uri="{FF2B5EF4-FFF2-40B4-BE49-F238E27FC236}">
                <a16:creationId xmlns:a16="http://schemas.microsoft.com/office/drawing/2014/main" id="{00060D36-48FA-402F-A7D7-14A9ECF9A749}"/>
              </a:ext>
            </a:extLst>
          </p:cNvPr>
          <p:cNvSpPr txBox="1"/>
          <p:nvPr/>
        </p:nvSpPr>
        <p:spPr>
          <a:xfrm>
            <a:off x="3124200" y="2743200"/>
            <a:ext cx="2151936" cy="923330"/>
          </a:xfrm>
          <a:prstGeom prst="rect">
            <a:avLst/>
          </a:prstGeom>
          <a:noFill/>
        </p:spPr>
        <p:txBody>
          <a:bodyPr wrap="none" rtlCol="0">
            <a:spAutoFit/>
          </a:bodyPr>
          <a:lstStyle/>
          <a:p>
            <a:pPr algn="ctr"/>
            <a:r>
              <a:rPr lang="en-US" dirty="0">
                <a:solidFill>
                  <a:srgbClr val="FF0000"/>
                </a:solidFill>
              </a:rPr>
              <a:t>prior info</a:t>
            </a:r>
          </a:p>
          <a:p>
            <a:pPr algn="ctr"/>
            <a:r>
              <a:rPr lang="en-US" dirty="0">
                <a:solidFill>
                  <a:srgbClr val="FF0000"/>
                </a:solidFill>
              </a:rPr>
              <a:t>of model parameters</a:t>
            </a:r>
          </a:p>
          <a:p>
            <a:pPr algn="ctr"/>
            <a:r>
              <a:rPr lang="en-US" dirty="0">
                <a:solidFill>
                  <a:srgbClr val="FF0000"/>
                </a:solidFill>
              </a:rPr>
              <a:t>themselves</a:t>
            </a:r>
          </a:p>
        </p:txBody>
      </p:sp>
    </p:spTree>
    <p:extLst>
      <p:ext uri="{BB962C8B-B14F-4D97-AF65-F5344CB8AC3E}">
        <p14:creationId xmlns:p14="http://schemas.microsoft.com/office/powerpoint/2010/main" val="87447448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25D100FB-D55B-4773-851C-5F6FAD3FBC27}"/>
              </a:ext>
            </a:extLst>
          </p:cNvPr>
          <p:cNvSpPr txBox="1"/>
          <p:nvPr/>
        </p:nvSpPr>
        <p:spPr>
          <a:xfrm>
            <a:off x="152400" y="152400"/>
            <a:ext cx="3547766" cy="461665"/>
          </a:xfrm>
          <a:prstGeom prst="rect">
            <a:avLst/>
          </a:prstGeom>
          <a:noFill/>
        </p:spPr>
        <p:txBody>
          <a:bodyPr wrap="none" rtlCol="0">
            <a:spAutoFit/>
          </a:bodyPr>
          <a:lstStyle/>
          <a:p>
            <a:r>
              <a:rPr lang="en-US" sz="2400" dirty="0">
                <a:latin typeface="Times New Roman" panose="02020603050405020304" pitchFamily="18" charset="0"/>
                <a:cs typeface="Times New Roman" panose="02020603050405020304" pitchFamily="18" charset="0"/>
              </a:rPr>
              <a:t>Generalized Least Squares:</a:t>
            </a:r>
          </a:p>
        </p:txBody>
      </p:sp>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86BF9B4B-7FE0-46BD-89B6-246479202301}"/>
                  </a:ext>
                </a:extLst>
              </p:cNvPr>
              <p:cNvSpPr txBox="1"/>
              <p:nvPr/>
            </p:nvSpPr>
            <p:spPr>
              <a:xfrm>
                <a:off x="-60196" y="778405"/>
                <a:ext cx="9144000" cy="5297989"/>
              </a:xfrm>
              <a:prstGeom prst="rect">
                <a:avLst/>
              </a:prstGeom>
              <a:noFill/>
            </p:spPr>
            <p:txBody>
              <a:bodyPr wrap="square">
                <a:spAutoFit/>
              </a:bodyPr>
              <a:lstStyle/>
              <a:p>
                <a:pPr marL="0" marR="0">
                  <a:lnSpc>
                    <a:spcPct val="200000"/>
                  </a:lnSpc>
                  <a:spcBef>
                    <a:spcPts val="0"/>
                  </a:spcBef>
                  <a:spcAft>
                    <a:spcPts val="800"/>
                  </a:spcAft>
                </a:pPr>
                <a14:m>
                  <m:oMathPara xmlns:m="http://schemas.openxmlformats.org/officeDocument/2006/math">
                    <m:oMathParaPr>
                      <m:jc m:val="centerGroup"/>
                    </m:oMathParaPr>
                    <m:oMath xmlns:m="http://schemas.openxmlformats.org/officeDocument/2006/math">
                      <m:r>
                        <a:rPr lang="en-US" sz="1800" b="1" i="1" smtClean="0">
                          <a:effectLst/>
                          <a:latin typeface="Cambria Math" panose="02040503050406030204" pitchFamily="18" charset="0"/>
                          <a:ea typeface="Calibri" panose="020F0502020204030204" pitchFamily="34" charset="0"/>
                          <a:cs typeface="Times New Roman" panose="02020603050405020304" pitchFamily="18" charset="0"/>
                        </a:rPr>
                        <m:t>𝐆𝐦</m:t>
                      </m:r>
                      <m:r>
                        <a:rPr lang="en-US" sz="1800" i="1">
                          <a:effectLst/>
                          <a:latin typeface="Cambria Math" panose="02040503050406030204" pitchFamily="18" charset="0"/>
                          <a:ea typeface="Calibri" panose="020F0502020204030204" pitchFamily="34" charset="0"/>
                          <a:cs typeface="Times New Roman" panose="02020603050405020304" pitchFamily="18" charset="0"/>
                        </a:rPr>
                        <m:t>=</m:t>
                      </m:r>
                      <m:sSup>
                        <m:sSupPr>
                          <m:ctrlPr>
                            <a:rPr lang="en-US" sz="1800" b="1"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1800" b="1" i="1">
                              <a:effectLst/>
                              <a:latin typeface="Cambria Math" panose="02040503050406030204" pitchFamily="18" charset="0"/>
                              <a:ea typeface="Calibri" panose="020F0502020204030204" pitchFamily="34" charset="0"/>
                              <a:cs typeface="Times New Roman" panose="02020603050405020304" pitchFamily="18" charset="0"/>
                            </a:rPr>
                            <m:t>𝐝</m:t>
                          </m:r>
                        </m:e>
                        <m:sup>
                          <m:r>
                            <a:rPr lang="en-US" sz="1800" i="1">
                              <a:effectLst/>
                              <a:latin typeface="Cambria Math" panose="02040503050406030204" pitchFamily="18" charset="0"/>
                              <a:ea typeface="Calibri" panose="020F0502020204030204" pitchFamily="34" charset="0"/>
                              <a:cs typeface="Times New Roman" panose="02020603050405020304" pitchFamily="18" charset="0"/>
                            </a:rPr>
                            <m:t>𝑜𝑏𝑠</m:t>
                          </m:r>
                        </m:sup>
                      </m:sSup>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with</m:t>
                      </m:r>
                      <m:r>
                        <a:rPr lang="en-US" sz="1800">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covariance</m:t>
                      </m:r>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sSub>
                        <m:sSub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b="1" i="1">
                              <a:effectLst/>
                              <a:latin typeface="Cambria Math" panose="02040503050406030204" pitchFamily="18" charset="0"/>
                              <a:ea typeface="Calibri" panose="020F0502020204030204" pitchFamily="34" charset="0"/>
                              <a:cs typeface="Times New Roman" panose="02020603050405020304" pitchFamily="18" charset="0"/>
                            </a:rPr>
                            <m:t>𝐂</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𝑑</m:t>
                          </m:r>
                        </m:sub>
                      </m:sSub>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and</m:t>
                      </m:r>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r>
                        <a:rPr lang="en-US" sz="1800" b="1" i="1">
                          <a:effectLst/>
                          <a:latin typeface="Cambria Math" panose="02040503050406030204" pitchFamily="18" charset="0"/>
                          <a:ea typeface="Calibri" panose="020F0502020204030204" pitchFamily="34" charset="0"/>
                          <a:cs typeface="Times New Roman" panose="02020603050405020304" pitchFamily="18" charset="0"/>
                        </a:rPr>
                        <m:t>𝐇𝐦</m:t>
                      </m:r>
                      <m:r>
                        <a:rPr lang="en-US" sz="1800" i="1">
                          <a:effectLst/>
                          <a:latin typeface="Cambria Math" panose="02040503050406030204" pitchFamily="18" charset="0"/>
                          <a:ea typeface="Calibri" panose="020F0502020204030204" pitchFamily="34" charset="0"/>
                          <a:cs typeface="Times New Roman" panose="02020603050405020304" pitchFamily="18" charset="0"/>
                        </a:rPr>
                        <m:t>=</m:t>
                      </m:r>
                      <m:sSup>
                        <m:sSupPr>
                          <m:ctrlPr>
                            <a:rPr lang="en-US" sz="1800" b="1"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1800" b="1" i="1">
                              <a:effectLst/>
                              <a:latin typeface="Cambria Math" panose="02040503050406030204" pitchFamily="18" charset="0"/>
                              <a:ea typeface="Calibri" panose="020F0502020204030204" pitchFamily="34" charset="0"/>
                              <a:cs typeface="Times New Roman" panose="02020603050405020304" pitchFamily="18" charset="0"/>
                            </a:rPr>
                            <m:t>𝐡</m:t>
                          </m:r>
                        </m:e>
                        <m:sup>
                          <m:r>
                            <a:rPr lang="en-US" sz="1800" i="1">
                              <a:effectLst/>
                              <a:latin typeface="Cambria Math" panose="02040503050406030204" pitchFamily="18" charset="0"/>
                              <a:ea typeface="Calibri" panose="020F0502020204030204" pitchFamily="34" charset="0"/>
                              <a:cs typeface="Times New Roman" panose="02020603050405020304" pitchFamily="18" charset="0"/>
                            </a:rPr>
                            <m:t>𝑝𝑟𝑖</m:t>
                          </m:r>
                        </m:sup>
                      </m:sSup>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with</m:t>
                      </m:r>
                      <m:r>
                        <a:rPr lang="en-US" sz="1800">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covariance</m:t>
                      </m:r>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sSub>
                        <m:sSub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b="1" i="1">
                              <a:effectLst/>
                              <a:latin typeface="Cambria Math" panose="02040503050406030204" pitchFamily="18" charset="0"/>
                              <a:ea typeface="Calibri" panose="020F0502020204030204" pitchFamily="34" charset="0"/>
                              <a:cs typeface="Times New Roman" panose="02020603050405020304" pitchFamily="18" charset="0"/>
                            </a:rPr>
                            <m:t>𝐂</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h</m:t>
                          </m:r>
                        </m:sub>
                      </m:sSub>
                    </m:oMath>
                  </m:oMathPara>
                </a14:m>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r">
                  <a:lnSpc>
                    <a:spcPct val="200000"/>
                  </a:lnSpc>
                  <a:spcBef>
                    <a:spcPts val="0"/>
                  </a:spcBef>
                  <a:spcAft>
                    <a:spcPts val="0"/>
                  </a:spcAft>
                  <a:tabLst>
                    <a:tab pos="3823335" algn="l"/>
                  </a:tabLst>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200000"/>
                  </a:lnSpc>
                  <a:spcBef>
                    <a:spcPts val="0"/>
                  </a:spcBef>
                  <a:spcAft>
                    <a:spcPts val="0"/>
                  </a:spcAft>
                  <a:tabLst>
                    <a:tab pos="3823335"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Special case: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200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200000"/>
                  </a:lnSpc>
                  <a:spcBef>
                    <a:spcPts val="0"/>
                  </a:spcBef>
                  <a:spcAft>
                    <a:spcPts val="800"/>
                  </a:spcAft>
                </a:pPr>
                <a14:m>
                  <m:oMathPara xmlns:m="http://schemas.openxmlformats.org/officeDocument/2006/math">
                    <m:oMathParaPr>
                      <m:jc m:val="centerGroup"/>
                    </m:oMathParaPr>
                    <m:oMath xmlns:m="http://schemas.openxmlformats.org/officeDocument/2006/math">
                      <m:sSup>
                        <m:sSup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𝑒𝑠𝑡</m:t>
                          </m:r>
                        </m:sup>
                      </m:sSup>
                      <m:r>
                        <a:rPr lang="en-US" sz="1600" b="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dPr>
                        <m:e>
                          <m:m>
                            <m:mPr>
                              <m:mcs>
                                <m:mc>
                                  <m:mcPr>
                                    <m:count m:val="1"/>
                                    <m:mcJc m:val="center"/>
                                  </m:mcPr>
                                </m:mc>
                              </m:mcs>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mPr>
                            <m:mr>
                              <m:e>
                                <m:sSup>
                                  <m:sSup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d>
                                      <m:d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𝑡</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𝑒𝑠𝑡</m:t>
                                        </m:r>
                                      </m:e>
                                    </m:d>
                                  </m:sup>
                                </m:sSup>
                              </m:e>
                            </m:mr>
                            <m:mr>
                              <m:e>
                                <m:sSup>
                                  <m:sSup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d>
                                      <m:d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𝑐</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𝑒𝑠𝑡</m:t>
                                        </m:r>
                                      </m:e>
                                    </m:d>
                                  </m:sup>
                                </m:sSup>
                              </m:e>
                            </m:mr>
                          </m:m>
                        </m:e>
                      </m:d>
                      <m:r>
                        <a:rPr lang="en-US" sz="1600" b="1">
                          <a:effectLst/>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1600">
                          <a:effectLst/>
                          <a:latin typeface="Cambria Math" panose="02040503050406030204" pitchFamily="18" charset="0"/>
                          <a:ea typeface="Times New Roman" panose="02020603050405020304" pitchFamily="18" charset="0"/>
                          <a:cs typeface="Times New Roman" panose="02020603050405020304" pitchFamily="18" charset="0"/>
                        </a:rPr>
                        <m:t>and</m:t>
                      </m:r>
                      <m:r>
                        <a:rPr lang="en-US" sz="1600" b="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𝐆</m:t>
                      </m:r>
                      <m:r>
                        <a:rPr lang="en-US" sz="1600" b="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𝟎</m:t>
                          </m:r>
                          <m:r>
                            <a:rPr lang="en-US" sz="1600" b="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𝐈</m:t>
                          </m:r>
                        </m:e>
                      </m:d>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1600">
                          <a:effectLst/>
                          <a:latin typeface="Cambria Math" panose="02040503050406030204" pitchFamily="18" charset="0"/>
                          <a:ea typeface="Times New Roman" panose="02020603050405020304" pitchFamily="18" charset="0"/>
                          <a:cs typeface="Times New Roman" panose="02020603050405020304" pitchFamily="18" charset="0"/>
                        </a:rPr>
                        <m:t>and</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𝐇</m:t>
                      </m:r>
                      <m:r>
                        <a:rPr lang="en-US" sz="1600">
                          <a:effectLst/>
                          <a:latin typeface="Cambria Math" panose="02040503050406030204" pitchFamily="18" charset="0"/>
                          <a:ea typeface="Times New Roman" panose="02020603050405020304" pitchFamily="18" charset="0"/>
                          <a:cs typeface="Times New Roman" panose="02020603050405020304" pitchFamily="18" charset="0"/>
                        </a:rPr>
                        <m:t>=</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𝐈</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1600">
                          <a:effectLst/>
                          <a:latin typeface="Cambria Math" panose="02040503050406030204" pitchFamily="18" charset="0"/>
                          <a:ea typeface="Times New Roman" panose="02020603050405020304" pitchFamily="18" charset="0"/>
                          <a:cs typeface="Times New Roman" panose="02020603050405020304" pitchFamily="18" charset="0"/>
                        </a:rPr>
                        <m:t>and</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   </m:t>
                      </m:r>
                      <m:sSup>
                        <m:sSup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𝐡</m:t>
                          </m:r>
                        </m:e>
                        <m:sup>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𝑝𝑟𝑖</m:t>
                          </m:r>
                        </m:sup>
                      </m:sSup>
                      <m:r>
                        <a:rPr lang="en-US" sz="1600" b="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sz="16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𝑝𝑟𝑖</m:t>
                          </m:r>
                        </m:sup>
                      </m:sSup>
                      <m:r>
                        <a:rPr lang="en-US" sz="1600" b="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dPr>
                        <m:e>
                          <m:m>
                            <m:mPr>
                              <m:mcs>
                                <m:mc>
                                  <m:mcPr>
                                    <m:count m:val="1"/>
                                    <m:mcJc m:val="center"/>
                                  </m:mcPr>
                                </m:mc>
                              </m:mcs>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mPr>
                            <m:mr>
                              <m:e>
                                <m:sSup>
                                  <m:sSup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d>
                                      <m:d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𝑡</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𝑝𝑟𝑖</m:t>
                                        </m:r>
                                      </m:e>
                                    </m:d>
                                  </m:sup>
                                </m:sSup>
                              </m:e>
                            </m:mr>
                            <m:mr>
                              <m:e>
                                <m:sSup>
                                  <m:sSup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d>
                                      <m:d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𝑐</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𝑝𝑟𝑖</m:t>
                                        </m:r>
                                      </m:e>
                                    </m:d>
                                  </m:sup>
                                </m:sSup>
                              </m:e>
                            </m:mr>
                          </m:m>
                        </m:e>
                      </m:d>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1600">
                          <a:effectLst/>
                          <a:latin typeface="Cambria Math" panose="02040503050406030204" pitchFamily="18" charset="0"/>
                          <a:ea typeface="Times New Roman" panose="02020603050405020304" pitchFamily="18" charset="0"/>
                          <a:cs typeface="Times New Roman" panose="02020603050405020304" pitchFamily="18" charset="0"/>
                        </a:rPr>
                        <m:t>and</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   </m:t>
                      </m:r>
                      <m:sSub>
                        <m:sSubPr>
                          <m:ctrlPr>
                            <a:rPr lang="en-US" sz="16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𝑑</m:t>
                          </m:r>
                        </m:sub>
                      </m:sSub>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m:t>
                      </m:r>
                      <m:sSubSup>
                        <m:sSubSupPr>
                          <m:ctrlPr>
                            <a:rPr lang="en-US" sz="1600" i="1">
                              <a:effectLst/>
                              <a:latin typeface="Cambria Math" panose="02040503050406030204" pitchFamily="18" charset="0"/>
                              <a:ea typeface="Calibri" panose="020F0502020204030204" pitchFamily="34" charset="0"/>
                              <a:cs typeface="Times New Roman" panose="02020603050405020304" pitchFamily="18" charset="0"/>
                            </a:rPr>
                          </m:ctrlPr>
                        </m:sSubSupPr>
                        <m:e>
                          <m:r>
                            <a:rPr lang="en-US" sz="1600" i="1">
                              <a:effectLst/>
                              <a:latin typeface="Cambria Math" panose="02040503050406030204" pitchFamily="18" charset="0"/>
                              <a:ea typeface="Calibri" panose="020F0502020204030204" pitchFamily="34" charset="0"/>
                              <a:cs typeface="Times New Roman" panose="02020603050405020304" pitchFamily="18" charset="0"/>
                            </a:rPr>
                            <m:t>𝜎</m:t>
                          </m:r>
                        </m:e>
                        <m:sub>
                          <m:r>
                            <a:rPr lang="en-US" sz="1600" i="1">
                              <a:effectLst/>
                              <a:latin typeface="Cambria Math" panose="02040503050406030204" pitchFamily="18" charset="0"/>
                              <a:ea typeface="Calibri" panose="020F0502020204030204" pitchFamily="34" charset="0"/>
                              <a:cs typeface="Times New Roman" panose="02020603050405020304" pitchFamily="18" charset="0"/>
                            </a:rPr>
                            <m:t>𝑑</m:t>
                          </m:r>
                        </m:sub>
                        <m:sup>
                          <m:r>
                            <a:rPr lang="en-US" sz="1600" i="1">
                              <a:effectLst/>
                              <a:latin typeface="Cambria Math" panose="02040503050406030204" pitchFamily="18" charset="0"/>
                              <a:ea typeface="Calibri" panose="020F0502020204030204" pitchFamily="34" charset="0"/>
                              <a:cs typeface="Times New Roman" panose="02020603050405020304" pitchFamily="18" charset="0"/>
                            </a:rPr>
                            <m:t>2</m:t>
                          </m:r>
                        </m:sup>
                      </m:sSubSup>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𝐈</m:t>
                      </m:r>
                    </m:oMath>
                  </m:oMathPara>
                </a14:m>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200000"/>
                  </a:lnSpc>
                  <a:spcBef>
                    <a:spcPts val="0"/>
                  </a:spcBef>
                  <a:spcAft>
                    <a:spcPts val="800"/>
                  </a:spcAft>
                </a:pPr>
                <a14:m>
                  <m:oMathPara xmlns:m="http://schemas.openxmlformats.org/officeDocument/2006/math">
                    <m:oMathParaPr>
                      <m:jc m:val="centerGroup"/>
                    </m:oMathParaPr>
                    <m:oMath xmlns:m="http://schemas.openxmlformats.org/officeDocument/2006/math">
                      <m:r>
                        <m:rPr>
                          <m:sty m:val="p"/>
                        </m:rPr>
                        <a:rPr lang="en-US" sz="1800">
                          <a:effectLst/>
                          <a:latin typeface="Cambria Math" panose="02040503050406030204" pitchFamily="18" charset="0"/>
                          <a:ea typeface="Times New Roman" panose="02020603050405020304" pitchFamily="18" charset="0"/>
                          <a:cs typeface="Times New Roman" panose="02020603050405020304" pitchFamily="18" charset="0"/>
                        </a:rPr>
                        <m:t>and</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sSub>
                        <m:sSubPr>
                          <m:ctrlPr>
                            <a:rPr lang="en-US" sz="16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h</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16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𝑚</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dPr>
                        <m:e>
                          <m:m>
                            <m:mPr>
                              <m:mcs>
                                <m:mc>
                                  <m:mcPr>
                                    <m:count m:val="2"/>
                                    <m:mcJc m:val="center"/>
                                  </m:mcPr>
                                </m:mc>
                              </m:mcs>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mPr>
                            <m:mr>
                              <m:e>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𝐿</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e>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𝑅</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mr>
                          </m:m>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dPr>
                        <m:e>
                          <m:m>
                            <m:mPr>
                              <m:mcs>
                                <m:mc>
                                  <m:mcPr>
                                    <m:count m:val="2"/>
                                    <m:mcJc m:val="center"/>
                                  </m:mcPr>
                                </m:mc>
                              </m:mcs>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mPr>
                            <m:mr>
                              <m:e>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𝑡𝑡</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e>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𝑡𝑐</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mr>
                            <m:mr>
                              <m:e>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𝑐𝑡</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e>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𝑐𝑐</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mr>
                          </m:m>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1800">
                          <a:effectLst/>
                          <a:latin typeface="Cambria Math" panose="02040503050406030204" pitchFamily="18" charset="0"/>
                          <a:ea typeface="Times New Roman" panose="02020603050405020304" pitchFamily="18" charset="0"/>
                          <a:cs typeface="Times New Roman" panose="02020603050405020304" pitchFamily="18" charset="0"/>
                        </a:rPr>
                        <m:t>with</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𝑐𝑡</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d>
                            <m:dPr>
                              <m:begChr m:val="["/>
                              <m:endChr m:val="]"/>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dPr>
                            <m:e>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𝑡𝑐</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d>
                        </m:e>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𝑇</m:t>
                          </m:r>
                        </m:sup>
                      </m:sSup>
                    </m:oMath>
                  </m:oMathPara>
                </a14:m>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10" name="TextBox 9">
                <a:extLst>
                  <a:ext uri="{FF2B5EF4-FFF2-40B4-BE49-F238E27FC236}">
                    <a16:creationId xmlns:a16="http://schemas.microsoft.com/office/drawing/2014/main" id="{86BF9B4B-7FE0-46BD-89B6-246479202301}"/>
                  </a:ext>
                </a:extLst>
              </p:cNvPr>
              <p:cNvSpPr txBox="1">
                <a:spLocks noRot="1" noChangeAspect="1" noMove="1" noResize="1" noEditPoints="1" noAdjustHandles="1" noChangeArrowheads="1" noChangeShapeType="1" noTextEdit="1"/>
              </p:cNvSpPr>
              <p:nvPr/>
            </p:nvSpPr>
            <p:spPr>
              <a:xfrm>
                <a:off x="-60196" y="778405"/>
                <a:ext cx="9144000" cy="5297989"/>
              </a:xfrm>
              <a:prstGeom prst="rect">
                <a:avLst/>
              </a:prstGeom>
              <a:blipFill>
                <a:blip r:embed="rId3"/>
                <a:stretch>
                  <a:fillRect/>
                </a:stretch>
              </a:blipFill>
            </p:spPr>
            <p:txBody>
              <a:bodyPr/>
              <a:lstStyle/>
              <a:p>
                <a:r>
                  <a:rPr lang="en-US">
                    <a:noFill/>
                  </a:rPr>
                  <a:t> </a:t>
                </a:r>
              </a:p>
            </p:txBody>
          </p:sp>
        </mc:Fallback>
      </mc:AlternateContent>
      <p:sp>
        <p:nvSpPr>
          <p:cNvPr id="5" name="TextBox 4">
            <a:extLst>
              <a:ext uri="{FF2B5EF4-FFF2-40B4-BE49-F238E27FC236}">
                <a16:creationId xmlns:a16="http://schemas.microsoft.com/office/drawing/2014/main" id="{00060D36-48FA-402F-A7D7-14A9ECF9A749}"/>
              </a:ext>
            </a:extLst>
          </p:cNvPr>
          <p:cNvSpPr txBox="1"/>
          <p:nvPr/>
        </p:nvSpPr>
        <p:spPr>
          <a:xfrm>
            <a:off x="5257800" y="3104233"/>
            <a:ext cx="1290738" cy="646331"/>
          </a:xfrm>
          <a:prstGeom prst="rect">
            <a:avLst/>
          </a:prstGeom>
          <a:noFill/>
        </p:spPr>
        <p:txBody>
          <a:bodyPr wrap="none" rtlCol="0">
            <a:spAutoFit/>
          </a:bodyPr>
          <a:lstStyle/>
          <a:p>
            <a:pPr algn="ctr"/>
            <a:r>
              <a:rPr lang="en-US" dirty="0">
                <a:solidFill>
                  <a:srgbClr val="FF0000"/>
                </a:solidFill>
              </a:rPr>
              <a:t>prior model</a:t>
            </a:r>
          </a:p>
          <a:p>
            <a:pPr algn="ctr"/>
            <a:r>
              <a:rPr lang="en-US" dirty="0">
                <a:solidFill>
                  <a:srgbClr val="FF0000"/>
                </a:solidFill>
              </a:rPr>
              <a:t>parameters</a:t>
            </a:r>
          </a:p>
        </p:txBody>
      </p:sp>
    </p:spTree>
    <p:extLst>
      <p:ext uri="{BB962C8B-B14F-4D97-AF65-F5344CB8AC3E}">
        <p14:creationId xmlns:p14="http://schemas.microsoft.com/office/powerpoint/2010/main" val="1142464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685800" y="1828800"/>
            <a:ext cx="6183824" cy="862739"/>
          </a:xfrm>
          <a:custGeom>
            <a:avLst/>
            <a:gdLst>
              <a:gd name="connsiteX0" fmla="*/ 15498 w 6183824"/>
              <a:gd name="connsiteY0" fmla="*/ 0 h 1472339"/>
              <a:gd name="connsiteX1" fmla="*/ 0 w 6183824"/>
              <a:gd name="connsiteY1" fmla="*/ 1472339 h 1472339"/>
              <a:gd name="connsiteX2" fmla="*/ 6183824 w 6183824"/>
              <a:gd name="connsiteY2" fmla="*/ 1472339 h 1472339"/>
            </a:gdLst>
            <a:ahLst/>
            <a:cxnLst>
              <a:cxn ang="0">
                <a:pos x="connsiteX0" y="connsiteY0"/>
              </a:cxn>
              <a:cxn ang="0">
                <a:pos x="connsiteX1" y="connsiteY1"/>
              </a:cxn>
              <a:cxn ang="0">
                <a:pos x="connsiteX2" y="connsiteY2"/>
              </a:cxn>
            </a:cxnLst>
            <a:rect l="l" t="t" r="r" b="b"/>
            <a:pathLst>
              <a:path w="6183824" h="1472339">
                <a:moveTo>
                  <a:pt x="15498" y="0"/>
                </a:moveTo>
                <a:lnTo>
                  <a:pt x="0" y="1472339"/>
                </a:lnTo>
                <a:lnTo>
                  <a:pt x="6183824" y="1472339"/>
                </a:lnTo>
              </a:path>
            </a:pathLst>
          </a:cu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1" name="Straight Connector 10"/>
          <p:cNvCxnSpPr/>
          <p:nvPr/>
        </p:nvCxnSpPr>
        <p:spPr>
          <a:xfrm rot="5400000">
            <a:off x="6347202" y="3939798"/>
            <a:ext cx="22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571500" y="3924300"/>
            <a:ext cx="22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5400000">
            <a:off x="3451602" y="3924300"/>
            <a:ext cx="22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2971800" y="4343400"/>
            <a:ext cx="1219200" cy="369332"/>
          </a:xfrm>
          <a:prstGeom prst="rect">
            <a:avLst/>
          </a:prstGeom>
          <a:noFill/>
        </p:spPr>
        <p:txBody>
          <a:bodyPr wrap="square" rtlCol="0">
            <a:spAutoFit/>
          </a:bodyPr>
          <a:lstStyle/>
          <a:p>
            <a:pPr algn="ctr"/>
            <a:r>
              <a:rPr lang="en-US" dirty="0">
                <a:latin typeface="Times New Roman" pitchFamily="18" charset="0"/>
                <a:cs typeface="Times New Roman" pitchFamily="18" charset="0"/>
              </a:rPr>
              <a:t>time</a:t>
            </a:r>
          </a:p>
        </p:txBody>
      </p:sp>
      <p:sp>
        <p:nvSpPr>
          <p:cNvPr id="17" name="TextBox 16"/>
          <p:cNvSpPr txBox="1"/>
          <p:nvPr/>
        </p:nvSpPr>
        <p:spPr>
          <a:xfrm>
            <a:off x="533400" y="4114800"/>
            <a:ext cx="381000" cy="381000"/>
          </a:xfrm>
          <a:prstGeom prst="rect">
            <a:avLst/>
          </a:prstGeom>
          <a:noFill/>
        </p:spPr>
        <p:txBody>
          <a:bodyPr wrap="square" rtlCol="0">
            <a:spAutoFit/>
          </a:bodyPr>
          <a:lstStyle/>
          <a:p>
            <a:r>
              <a:rPr lang="en-US" dirty="0">
                <a:latin typeface="Times New Roman" pitchFamily="18" charset="0"/>
                <a:cs typeface="Times New Roman" pitchFamily="18" charset="0"/>
              </a:rPr>
              <a:t>0</a:t>
            </a:r>
          </a:p>
        </p:txBody>
      </p:sp>
      <p:sp>
        <p:nvSpPr>
          <p:cNvPr id="18" name="TextBox 17"/>
          <p:cNvSpPr txBox="1"/>
          <p:nvPr/>
        </p:nvSpPr>
        <p:spPr>
          <a:xfrm>
            <a:off x="3429000" y="4095432"/>
            <a:ext cx="381000" cy="381000"/>
          </a:xfrm>
          <a:prstGeom prst="rect">
            <a:avLst/>
          </a:prstGeom>
          <a:noFill/>
        </p:spPr>
        <p:txBody>
          <a:bodyPr wrap="square" rtlCol="0">
            <a:spAutoFit/>
          </a:bodyPr>
          <a:lstStyle/>
          <a:p>
            <a:r>
              <a:rPr lang="en-US" dirty="0">
                <a:latin typeface="Times New Roman" pitchFamily="18" charset="0"/>
                <a:cs typeface="Times New Roman" pitchFamily="18" charset="0"/>
              </a:rPr>
              <a:t>1</a:t>
            </a:r>
          </a:p>
        </p:txBody>
      </p:sp>
      <p:sp>
        <p:nvSpPr>
          <p:cNvPr id="19" name="TextBox 18"/>
          <p:cNvSpPr txBox="1"/>
          <p:nvPr/>
        </p:nvSpPr>
        <p:spPr>
          <a:xfrm>
            <a:off x="6324600" y="4114800"/>
            <a:ext cx="381000" cy="381000"/>
          </a:xfrm>
          <a:prstGeom prst="rect">
            <a:avLst/>
          </a:prstGeom>
          <a:noFill/>
        </p:spPr>
        <p:txBody>
          <a:bodyPr wrap="square" rtlCol="0">
            <a:spAutoFit/>
          </a:bodyPr>
          <a:lstStyle/>
          <a:p>
            <a:r>
              <a:rPr lang="en-US" dirty="0">
                <a:latin typeface="Times New Roman" pitchFamily="18" charset="0"/>
                <a:cs typeface="Times New Roman" pitchFamily="18" charset="0"/>
              </a:rPr>
              <a:t>2</a:t>
            </a:r>
          </a:p>
        </p:txBody>
      </p:sp>
      <p:sp>
        <p:nvSpPr>
          <p:cNvPr id="23" name="TextBox 22"/>
          <p:cNvSpPr txBox="1"/>
          <p:nvPr/>
        </p:nvSpPr>
        <p:spPr>
          <a:xfrm rot="16200000">
            <a:off x="-109485" y="1882749"/>
            <a:ext cx="990601" cy="461665"/>
          </a:xfrm>
          <a:prstGeom prst="rect">
            <a:avLst/>
          </a:prstGeom>
          <a:noFill/>
        </p:spPr>
        <p:txBody>
          <a:bodyPr wrap="square" rtlCol="0">
            <a:spAutoFit/>
          </a:bodyPr>
          <a:lstStyle/>
          <a:p>
            <a:r>
              <a:rPr lang="en-US" sz="2400" i="1" dirty="0">
                <a:latin typeface="Cambria Math" pitchFamily="18" charset="0"/>
                <a:ea typeface="Cambria Math" pitchFamily="18" charset="0"/>
                <a:cs typeface="Times New Roman" pitchFamily="18" charset="0"/>
              </a:rPr>
              <a:t>A(t)</a:t>
            </a:r>
          </a:p>
        </p:txBody>
      </p:sp>
      <p:sp>
        <p:nvSpPr>
          <p:cNvPr id="25" name="Oval 24"/>
          <p:cNvSpPr/>
          <p:nvPr/>
        </p:nvSpPr>
        <p:spPr>
          <a:xfrm>
            <a:off x="1447800" y="28194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838200" y="22860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1143000" y="24384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1752600" y="28956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1417320" y="38862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2971800" y="23622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a:off x="2667000" y="24384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p:nvPr/>
        </p:nvSpPr>
        <p:spPr>
          <a:xfrm>
            <a:off x="3276600" y="24384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a:xfrm>
            <a:off x="3581400" y="27432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p:nvPr/>
        </p:nvSpPr>
        <p:spPr>
          <a:xfrm>
            <a:off x="3657600" y="41148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6167120" y="39624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a:off x="5588000" y="38862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3271520" y="41148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2382520" y="39624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3886200" y="28956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4191000" y="28194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p:cNvSpPr/>
          <p:nvPr/>
        </p:nvSpPr>
        <p:spPr>
          <a:xfrm>
            <a:off x="4419600" y="29718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p:cNvSpPr/>
          <p:nvPr/>
        </p:nvSpPr>
        <p:spPr>
          <a:xfrm>
            <a:off x="4495800" y="25146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4800600" y="27432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a:off x="5105400" y="28956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5410200" y="28956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p:cNvSpPr/>
          <p:nvPr/>
        </p:nvSpPr>
        <p:spPr>
          <a:xfrm>
            <a:off x="5715000" y="25146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p:cNvSpPr/>
          <p:nvPr/>
        </p:nvSpPr>
        <p:spPr>
          <a:xfrm>
            <a:off x="6019800" y="27432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p:cNvSpPr/>
          <p:nvPr/>
        </p:nvSpPr>
        <p:spPr>
          <a:xfrm>
            <a:off x="1224280" y="36576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p:cNvSpPr/>
          <p:nvPr/>
        </p:nvSpPr>
        <p:spPr>
          <a:xfrm>
            <a:off x="6324600" y="25146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p:cNvSpPr/>
          <p:nvPr/>
        </p:nvSpPr>
        <p:spPr>
          <a:xfrm>
            <a:off x="2362200" y="27432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p:cNvSpPr/>
          <p:nvPr/>
        </p:nvSpPr>
        <p:spPr>
          <a:xfrm>
            <a:off x="2057400" y="26670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p:cNvSpPr/>
          <p:nvPr/>
        </p:nvSpPr>
        <p:spPr>
          <a:xfrm>
            <a:off x="6629400" y="28194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1" name="Straight Arrow Connector 60"/>
          <p:cNvCxnSpPr/>
          <p:nvPr/>
        </p:nvCxnSpPr>
        <p:spPr>
          <a:xfrm rot="5400000">
            <a:off x="606371" y="2537202"/>
            <a:ext cx="1143000" cy="1588"/>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p:nvCxnSpPr>
        <p:spPr>
          <a:xfrm rot="5400000">
            <a:off x="953294" y="3999706"/>
            <a:ext cx="990600" cy="1588"/>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5" name="TextBox 64"/>
          <p:cNvSpPr txBox="1"/>
          <p:nvPr/>
        </p:nvSpPr>
        <p:spPr>
          <a:xfrm>
            <a:off x="228600" y="228600"/>
            <a:ext cx="8915400" cy="1384995"/>
          </a:xfrm>
          <a:prstGeom prst="rect">
            <a:avLst/>
          </a:prstGeom>
          <a:noFill/>
        </p:spPr>
        <p:txBody>
          <a:bodyPr wrap="square" rtlCol="0">
            <a:spAutoFit/>
          </a:bodyPr>
          <a:lstStyle/>
          <a:p>
            <a:r>
              <a:rPr lang="en-US" sz="2800" dirty="0">
                <a:latin typeface="Times New Roman" pitchFamily="18" charset="0"/>
                <a:cs typeface="Times New Roman" pitchFamily="18" charset="0"/>
              </a:rPr>
              <a:t>Scenario 2:  two datasets are collected with different sampling intervals, but you want to combine them into a scatter plot </a:t>
            </a:r>
          </a:p>
        </p:txBody>
      </p:sp>
      <p:sp>
        <p:nvSpPr>
          <p:cNvPr id="66" name="Freeform 65"/>
          <p:cNvSpPr/>
          <p:nvPr/>
        </p:nvSpPr>
        <p:spPr>
          <a:xfrm>
            <a:off x="6019800" y="4953000"/>
            <a:ext cx="1676400" cy="1295401"/>
          </a:xfrm>
          <a:custGeom>
            <a:avLst/>
            <a:gdLst>
              <a:gd name="connsiteX0" fmla="*/ 15498 w 6183824"/>
              <a:gd name="connsiteY0" fmla="*/ 0 h 1472339"/>
              <a:gd name="connsiteX1" fmla="*/ 0 w 6183824"/>
              <a:gd name="connsiteY1" fmla="*/ 1472339 h 1472339"/>
              <a:gd name="connsiteX2" fmla="*/ 6183824 w 6183824"/>
              <a:gd name="connsiteY2" fmla="*/ 1472339 h 1472339"/>
            </a:gdLst>
            <a:ahLst/>
            <a:cxnLst>
              <a:cxn ang="0">
                <a:pos x="connsiteX0" y="connsiteY0"/>
              </a:cxn>
              <a:cxn ang="0">
                <a:pos x="connsiteX1" y="connsiteY1"/>
              </a:cxn>
              <a:cxn ang="0">
                <a:pos x="connsiteX2" y="connsiteY2"/>
              </a:cxn>
            </a:cxnLst>
            <a:rect l="l" t="t" r="r" b="b"/>
            <a:pathLst>
              <a:path w="6183824" h="1472339">
                <a:moveTo>
                  <a:pt x="15498" y="0"/>
                </a:moveTo>
                <a:lnTo>
                  <a:pt x="0" y="1472339"/>
                </a:lnTo>
                <a:lnTo>
                  <a:pt x="6183824" y="1472339"/>
                </a:lnTo>
              </a:path>
            </a:pathLst>
          </a:cu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9" name="TextBox 68"/>
          <p:cNvSpPr txBox="1"/>
          <p:nvPr/>
        </p:nvSpPr>
        <p:spPr>
          <a:xfrm>
            <a:off x="6172200" y="6218694"/>
            <a:ext cx="1219200" cy="461665"/>
          </a:xfrm>
          <a:prstGeom prst="rect">
            <a:avLst/>
          </a:prstGeom>
          <a:noFill/>
        </p:spPr>
        <p:txBody>
          <a:bodyPr wrap="square" rtlCol="0">
            <a:spAutoFit/>
          </a:bodyPr>
          <a:lstStyle/>
          <a:p>
            <a:pPr algn="ctr"/>
            <a:r>
              <a:rPr lang="en-US" sz="2400" i="1" dirty="0">
                <a:latin typeface="Cambria Math" pitchFamily="18" charset="0"/>
                <a:ea typeface="Cambria Math" pitchFamily="18" charset="0"/>
                <a:cs typeface="Times New Roman" pitchFamily="18" charset="0"/>
              </a:rPr>
              <a:t>A</a:t>
            </a:r>
          </a:p>
        </p:txBody>
      </p:sp>
      <p:sp>
        <p:nvSpPr>
          <p:cNvPr id="70" name="TextBox 69"/>
          <p:cNvSpPr txBox="1"/>
          <p:nvPr/>
        </p:nvSpPr>
        <p:spPr>
          <a:xfrm rot="16200000">
            <a:off x="5031433" y="5255567"/>
            <a:ext cx="1219200" cy="461665"/>
          </a:xfrm>
          <a:prstGeom prst="rect">
            <a:avLst/>
          </a:prstGeom>
          <a:noFill/>
        </p:spPr>
        <p:txBody>
          <a:bodyPr wrap="square" rtlCol="0">
            <a:spAutoFit/>
          </a:bodyPr>
          <a:lstStyle/>
          <a:p>
            <a:pPr algn="ctr"/>
            <a:r>
              <a:rPr lang="en-US" sz="2400" i="1" dirty="0">
                <a:latin typeface="Cambria Math" pitchFamily="18" charset="0"/>
                <a:ea typeface="Cambria Math" pitchFamily="18" charset="0"/>
                <a:cs typeface="Times New Roman" pitchFamily="18" charset="0"/>
              </a:rPr>
              <a:t>B</a:t>
            </a:r>
          </a:p>
        </p:txBody>
      </p:sp>
      <p:sp>
        <p:nvSpPr>
          <p:cNvPr id="72" name="Freeform 71"/>
          <p:cNvSpPr/>
          <p:nvPr/>
        </p:nvSpPr>
        <p:spPr>
          <a:xfrm>
            <a:off x="4343400" y="5029200"/>
            <a:ext cx="1224366" cy="805912"/>
          </a:xfrm>
          <a:custGeom>
            <a:avLst/>
            <a:gdLst>
              <a:gd name="connsiteX0" fmla="*/ 0 w 1224366"/>
              <a:gd name="connsiteY0" fmla="*/ 0 h 805912"/>
              <a:gd name="connsiteX1" fmla="*/ 433952 w 1224366"/>
              <a:gd name="connsiteY1" fmla="*/ 542441 h 805912"/>
              <a:gd name="connsiteX2" fmla="*/ 1224366 w 1224366"/>
              <a:gd name="connsiteY2" fmla="*/ 805912 h 805912"/>
            </a:gdLst>
            <a:ahLst/>
            <a:cxnLst>
              <a:cxn ang="0">
                <a:pos x="connsiteX0" y="connsiteY0"/>
              </a:cxn>
              <a:cxn ang="0">
                <a:pos x="connsiteX1" y="connsiteY1"/>
              </a:cxn>
              <a:cxn ang="0">
                <a:pos x="connsiteX2" y="connsiteY2"/>
              </a:cxn>
            </a:cxnLst>
            <a:rect l="l" t="t" r="r" b="b"/>
            <a:pathLst>
              <a:path w="1224366" h="805912">
                <a:moveTo>
                  <a:pt x="0" y="0"/>
                </a:moveTo>
                <a:cubicBezTo>
                  <a:pt x="114945" y="204061"/>
                  <a:pt x="229891" y="408122"/>
                  <a:pt x="433952" y="542441"/>
                </a:cubicBezTo>
                <a:cubicBezTo>
                  <a:pt x="638013" y="676760"/>
                  <a:pt x="931189" y="741336"/>
                  <a:pt x="1224366" y="805912"/>
                </a:cubicBezTo>
              </a:path>
            </a:pathLst>
          </a:custGeom>
          <a:ln w="152400">
            <a:solidFill>
              <a:schemeClr val="bg1">
                <a:lumMod val="6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3" name="TextBox 72"/>
          <p:cNvSpPr txBox="1"/>
          <p:nvPr/>
        </p:nvSpPr>
        <p:spPr>
          <a:xfrm>
            <a:off x="4648200" y="4724400"/>
            <a:ext cx="609600" cy="707886"/>
          </a:xfrm>
          <a:prstGeom prst="rect">
            <a:avLst/>
          </a:prstGeom>
          <a:noFill/>
        </p:spPr>
        <p:txBody>
          <a:bodyPr wrap="square" rtlCol="0">
            <a:spAutoFit/>
          </a:bodyPr>
          <a:lstStyle/>
          <a:p>
            <a:pPr algn="ctr"/>
            <a:r>
              <a:rPr lang="en-US" sz="4000" dirty="0">
                <a:solidFill>
                  <a:srgbClr val="FF0000"/>
                </a:solidFill>
                <a:latin typeface="Times New Roman" pitchFamily="18" charset="0"/>
                <a:cs typeface="Times New Roman" pitchFamily="18" charset="0"/>
              </a:rPr>
              <a:t>?</a:t>
            </a:r>
          </a:p>
        </p:txBody>
      </p:sp>
      <p:sp>
        <p:nvSpPr>
          <p:cNvPr id="60" name="Freeform 59"/>
          <p:cNvSpPr/>
          <p:nvPr/>
        </p:nvSpPr>
        <p:spPr>
          <a:xfrm>
            <a:off x="685800" y="3200400"/>
            <a:ext cx="6183824" cy="862739"/>
          </a:xfrm>
          <a:custGeom>
            <a:avLst/>
            <a:gdLst>
              <a:gd name="connsiteX0" fmla="*/ 15498 w 6183824"/>
              <a:gd name="connsiteY0" fmla="*/ 0 h 1472339"/>
              <a:gd name="connsiteX1" fmla="*/ 0 w 6183824"/>
              <a:gd name="connsiteY1" fmla="*/ 1472339 h 1472339"/>
              <a:gd name="connsiteX2" fmla="*/ 6183824 w 6183824"/>
              <a:gd name="connsiteY2" fmla="*/ 1472339 h 1472339"/>
            </a:gdLst>
            <a:ahLst/>
            <a:cxnLst>
              <a:cxn ang="0">
                <a:pos x="connsiteX0" y="connsiteY0"/>
              </a:cxn>
              <a:cxn ang="0">
                <a:pos x="connsiteX1" y="connsiteY1"/>
              </a:cxn>
              <a:cxn ang="0">
                <a:pos x="connsiteX2" y="connsiteY2"/>
              </a:cxn>
            </a:cxnLst>
            <a:rect l="l" t="t" r="r" b="b"/>
            <a:pathLst>
              <a:path w="6183824" h="1472339">
                <a:moveTo>
                  <a:pt x="15498" y="0"/>
                </a:moveTo>
                <a:lnTo>
                  <a:pt x="0" y="1472339"/>
                </a:lnTo>
                <a:lnTo>
                  <a:pt x="6183824" y="1472339"/>
                </a:lnTo>
              </a:path>
            </a:pathLst>
          </a:cu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67" name="Straight Connector 66"/>
          <p:cNvCxnSpPr/>
          <p:nvPr/>
        </p:nvCxnSpPr>
        <p:spPr>
          <a:xfrm rot="5400000">
            <a:off x="6362700" y="2557860"/>
            <a:ext cx="22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5400000">
            <a:off x="3467100" y="2599194"/>
            <a:ext cx="22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4" name="TextBox 73"/>
          <p:cNvSpPr txBox="1"/>
          <p:nvPr/>
        </p:nvSpPr>
        <p:spPr>
          <a:xfrm>
            <a:off x="3429000" y="2775486"/>
            <a:ext cx="381000" cy="381000"/>
          </a:xfrm>
          <a:prstGeom prst="rect">
            <a:avLst/>
          </a:prstGeom>
          <a:noFill/>
        </p:spPr>
        <p:txBody>
          <a:bodyPr wrap="square" rtlCol="0">
            <a:spAutoFit/>
          </a:bodyPr>
          <a:lstStyle/>
          <a:p>
            <a:r>
              <a:rPr lang="en-US" dirty="0">
                <a:latin typeface="Times New Roman" pitchFamily="18" charset="0"/>
                <a:cs typeface="Times New Roman" pitchFamily="18" charset="0"/>
              </a:rPr>
              <a:t>1</a:t>
            </a:r>
          </a:p>
        </p:txBody>
      </p:sp>
      <p:sp>
        <p:nvSpPr>
          <p:cNvPr id="75" name="TextBox 74"/>
          <p:cNvSpPr txBox="1"/>
          <p:nvPr/>
        </p:nvSpPr>
        <p:spPr>
          <a:xfrm>
            <a:off x="6324600" y="2794854"/>
            <a:ext cx="381000" cy="381000"/>
          </a:xfrm>
          <a:prstGeom prst="rect">
            <a:avLst/>
          </a:prstGeom>
          <a:noFill/>
        </p:spPr>
        <p:txBody>
          <a:bodyPr wrap="square" rtlCol="0">
            <a:spAutoFit/>
          </a:bodyPr>
          <a:lstStyle/>
          <a:p>
            <a:r>
              <a:rPr lang="en-US" dirty="0">
                <a:latin typeface="Times New Roman" pitchFamily="18" charset="0"/>
                <a:cs typeface="Times New Roman" pitchFamily="18" charset="0"/>
              </a:rPr>
              <a:t>2</a:t>
            </a:r>
          </a:p>
        </p:txBody>
      </p:sp>
      <p:sp>
        <p:nvSpPr>
          <p:cNvPr id="76" name="Oval 75"/>
          <p:cNvSpPr/>
          <p:nvPr/>
        </p:nvSpPr>
        <p:spPr>
          <a:xfrm>
            <a:off x="5394960" y="40386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Oval 76"/>
          <p:cNvSpPr/>
          <p:nvPr/>
        </p:nvSpPr>
        <p:spPr>
          <a:xfrm>
            <a:off x="4622800" y="38100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p:cNvSpPr/>
          <p:nvPr/>
        </p:nvSpPr>
        <p:spPr>
          <a:xfrm>
            <a:off x="5008880" y="39624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Oval 78"/>
          <p:cNvSpPr/>
          <p:nvPr/>
        </p:nvSpPr>
        <p:spPr>
          <a:xfrm flipV="1">
            <a:off x="1610360" y="41910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p:cNvSpPr/>
          <p:nvPr/>
        </p:nvSpPr>
        <p:spPr>
          <a:xfrm flipV="1">
            <a:off x="838200" y="38100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80"/>
          <p:cNvSpPr/>
          <p:nvPr/>
        </p:nvSpPr>
        <p:spPr>
          <a:xfrm flipV="1">
            <a:off x="1031240" y="36576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Oval 81"/>
          <p:cNvSpPr/>
          <p:nvPr/>
        </p:nvSpPr>
        <p:spPr>
          <a:xfrm flipV="1">
            <a:off x="1803400" y="41910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Oval 82"/>
          <p:cNvSpPr/>
          <p:nvPr/>
        </p:nvSpPr>
        <p:spPr>
          <a:xfrm flipV="1">
            <a:off x="2768600" y="37338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p:cNvSpPr/>
          <p:nvPr/>
        </p:nvSpPr>
        <p:spPr>
          <a:xfrm flipV="1">
            <a:off x="2575560" y="38100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Oval 84"/>
          <p:cNvSpPr/>
          <p:nvPr/>
        </p:nvSpPr>
        <p:spPr>
          <a:xfrm flipV="1">
            <a:off x="2961640" y="38100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p:nvPr/>
        </p:nvSpPr>
        <p:spPr>
          <a:xfrm flipV="1">
            <a:off x="2189480" y="41148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Oval 86"/>
          <p:cNvSpPr/>
          <p:nvPr/>
        </p:nvSpPr>
        <p:spPr>
          <a:xfrm flipV="1">
            <a:off x="1996440" y="40386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p:cNvSpPr/>
          <p:nvPr/>
        </p:nvSpPr>
        <p:spPr>
          <a:xfrm>
            <a:off x="3464560" y="4215546"/>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p:cNvSpPr/>
          <p:nvPr/>
        </p:nvSpPr>
        <p:spPr>
          <a:xfrm>
            <a:off x="3850640" y="38862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p:cNvSpPr/>
          <p:nvPr/>
        </p:nvSpPr>
        <p:spPr>
          <a:xfrm>
            <a:off x="4043680" y="37338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p:cNvSpPr/>
          <p:nvPr/>
        </p:nvSpPr>
        <p:spPr>
          <a:xfrm>
            <a:off x="4236720" y="3834546"/>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p:nvPr/>
        </p:nvSpPr>
        <p:spPr>
          <a:xfrm>
            <a:off x="4429760" y="4063146"/>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Oval 92"/>
          <p:cNvSpPr/>
          <p:nvPr/>
        </p:nvSpPr>
        <p:spPr>
          <a:xfrm>
            <a:off x="4815840" y="38100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Oval 93"/>
          <p:cNvSpPr/>
          <p:nvPr/>
        </p:nvSpPr>
        <p:spPr>
          <a:xfrm>
            <a:off x="5201920" y="4215546"/>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Oval 94"/>
          <p:cNvSpPr/>
          <p:nvPr/>
        </p:nvSpPr>
        <p:spPr>
          <a:xfrm>
            <a:off x="5781040" y="3834546"/>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Oval 95"/>
          <p:cNvSpPr/>
          <p:nvPr/>
        </p:nvSpPr>
        <p:spPr>
          <a:xfrm>
            <a:off x="5974080" y="4063146"/>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Oval 96"/>
          <p:cNvSpPr/>
          <p:nvPr/>
        </p:nvSpPr>
        <p:spPr>
          <a:xfrm>
            <a:off x="6477000" y="3834546"/>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0" name="Straight Arrow Connector 99"/>
          <p:cNvCxnSpPr/>
          <p:nvPr/>
        </p:nvCxnSpPr>
        <p:spPr>
          <a:xfrm rot="5400000">
            <a:off x="900839" y="2532035"/>
            <a:ext cx="1143000" cy="1588"/>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2" name="Straight Arrow Connector 101"/>
          <p:cNvCxnSpPr/>
          <p:nvPr/>
        </p:nvCxnSpPr>
        <p:spPr>
          <a:xfrm rot="5400000">
            <a:off x="752812" y="3984208"/>
            <a:ext cx="990600" cy="1588"/>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03" name="TextBox 102"/>
          <p:cNvSpPr txBox="1"/>
          <p:nvPr/>
        </p:nvSpPr>
        <p:spPr>
          <a:xfrm rot="16200000">
            <a:off x="-112067" y="3236268"/>
            <a:ext cx="990601" cy="461665"/>
          </a:xfrm>
          <a:prstGeom prst="rect">
            <a:avLst/>
          </a:prstGeom>
          <a:noFill/>
        </p:spPr>
        <p:txBody>
          <a:bodyPr wrap="square" rtlCol="0">
            <a:spAutoFit/>
          </a:bodyPr>
          <a:lstStyle/>
          <a:p>
            <a:r>
              <a:rPr lang="en-US" sz="2400" i="1" dirty="0">
                <a:latin typeface="Cambria Math" pitchFamily="18" charset="0"/>
                <a:ea typeface="Cambria Math" pitchFamily="18" charset="0"/>
                <a:cs typeface="Times New Roman" pitchFamily="18" charset="0"/>
              </a:rPr>
              <a:t>B(t)</a:t>
            </a:r>
          </a:p>
        </p:txBody>
      </p:sp>
      <p:sp>
        <p:nvSpPr>
          <p:cNvPr id="104" name="Oval 103"/>
          <p:cNvSpPr/>
          <p:nvPr/>
        </p:nvSpPr>
        <p:spPr>
          <a:xfrm>
            <a:off x="6629400" y="51816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p:cNvSpPr/>
          <p:nvPr/>
        </p:nvSpPr>
        <p:spPr>
          <a:xfrm>
            <a:off x="6324600" y="54864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Oval 105"/>
          <p:cNvSpPr/>
          <p:nvPr/>
        </p:nvSpPr>
        <p:spPr>
          <a:xfrm>
            <a:off x="6553200" y="53340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Oval 106"/>
          <p:cNvSpPr/>
          <p:nvPr/>
        </p:nvSpPr>
        <p:spPr>
          <a:xfrm>
            <a:off x="6629400" y="55626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Oval 107"/>
          <p:cNvSpPr/>
          <p:nvPr/>
        </p:nvSpPr>
        <p:spPr>
          <a:xfrm>
            <a:off x="6781800" y="53340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Oval 108"/>
          <p:cNvSpPr/>
          <p:nvPr/>
        </p:nvSpPr>
        <p:spPr>
          <a:xfrm>
            <a:off x="6324600" y="57150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Oval 109"/>
          <p:cNvSpPr/>
          <p:nvPr/>
        </p:nvSpPr>
        <p:spPr>
          <a:xfrm>
            <a:off x="6477000" y="55626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Oval 110"/>
          <p:cNvSpPr/>
          <p:nvPr/>
        </p:nvSpPr>
        <p:spPr>
          <a:xfrm>
            <a:off x="6629400" y="57150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Oval 111"/>
          <p:cNvSpPr/>
          <p:nvPr/>
        </p:nvSpPr>
        <p:spPr>
          <a:xfrm>
            <a:off x="6781800" y="58674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Oval 112"/>
          <p:cNvSpPr/>
          <p:nvPr/>
        </p:nvSpPr>
        <p:spPr>
          <a:xfrm>
            <a:off x="7010400" y="54864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Oval 113"/>
          <p:cNvSpPr/>
          <p:nvPr/>
        </p:nvSpPr>
        <p:spPr>
          <a:xfrm>
            <a:off x="6858000" y="51816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Oval 116"/>
          <p:cNvSpPr/>
          <p:nvPr/>
        </p:nvSpPr>
        <p:spPr>
          <a:xfrm>
            <a:off x="6430506" y="5853192"/>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Oval 117"/>
          <p:cNvSpPr/>
          <p:nvPr/>
        </p:nvSpPr>
        <p:spPr>
          <a:xfrm>
            <a:off x="7162800" y="51816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Oval 118"/>
          <p:cNvSpPr/>
          <p:nvPr/>
        </p:nvSpPr>
        <p:spPr>
          <a:xfrm>
            <a:off x="6248400" y="57912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Oval 119"/>
          <p:cNvSpPr/>
          <p:nvPr/>
        </p:nvSpPr>
        <p:spPr>
          <a:xfrm>
            <a:off x="6248400" y="56388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Oval 120"/>
          <p:cNvSpPr/>
          <p:nvPr/>
        </p:nvSpPr>
        <p:spPr>
          <a:xfrm>
            <a:off x="6934200" y="56388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Oval 121"/>
          <p:cNvSpPr/>
          <p:nvPr/>
        </p:nvSpPr>
        <p:spPr>
          <a:xfrm>
            <a:off x="7162800" y="56388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Oval 97"/>
          <p:cNvSpPr/>
          <p:nvPr/>
        </p:nvSpPr>
        <p:spPr>
          <a:xfrm>
            <a:off x="6934200" y="53340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98"/>
          <p:cNvSpPr/>
          <p:nvPr/>
        </p:nvSpPr>
        <p:spPr>
          <a:xfrm>
            <a:off x="6248400" y="6005592"/>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25D100FB-D55B-4773-851C-5F6FAD3FBC27}"/>
              </a:ext>
            </a:extLst>
          </p:cNvPr>
          <p:cNvSpPr txBox="1"/>
          <p:nvPr/>
        </p:nvSpPr>
        <p:spPr>
          <a:xfrm>
            <a:off x="152400" y="152400"/>
            <a:ext cx="3547766" cy="461665"/>
          </a:xfrm>
          <a:prstGeom prst="rect">
            <a:avLst/>
          </a:prstGeom>
          <a:noFill/>
        </p:spPr>
        <p:txBody>
          <a:bodyPr wrap="none" rtlCol="0">
            <a:spAutoFit/>
          </a:bodyPr>
          <a:lstStyle/>
          <a:p>
            <a:r>
              <a:rPr lang="en-US" sz="2400" dirty="0">
                <a:latin typeface="Times New Roman" panose="02020603050405020304" pitchFamily="18" charset="0"/>
                <a:cs typeface="Times New Roman" panose="02020603050405020304" pitchFamily="18" charset="0"/>
              </a:rPr>
              <a:t>Generalized Least Squares:</a:t>
            </a:r>
          </a:p>
        </p:txBody>
      </p:sp>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86BF9B4B-7FE0-46BD-89B6-246479202301}"/>
                  </a:ext>
                </a:extLst>
              </p:cNvPr>
              <p:cNvSpPr txBox="1"/>
              <p:nvPr/>
            </p:nvSpPr>
            <p:spPr>
              <a:xfrm>
                <a:off x="-60196" y="778405"/>
                <a:ext cx="9144000" cy="5297989"/>
              </a:xfrm>
              <a:prstGeom prst="rect">
                <a:avLst/>
              </a:prstGeom>
              <a:noFill/>
            </p:spPr>
            <p:txBody>
              <a:bodyPr wrap="square">
                <a:spAutoFit/>
              </a:bodyPr>
              <a:lstStyle/>
              <a:p>
                <a:pPr marL="0" marR="0">
                  <a:lnSpc>
                    <a:spcPct val="200000"/>
                  </a:lnSpc>
                  <a:spcBef>
                    <a:spcPts val="0"/>
                  </a:spcBef>
                  <a:spcAft>
                    <a:spcPts val="800"/>
                  </a:spcAft>
                </a:pPr>
                <a14:m>
                  <m:oMathPara xmlns:m="http://schemas.openxmlformats.org/officeDocument/2006/math">
                    <m:oMathParaPr>
                      <m:jc m:val="centerGroup"/>
                    </m:oMathParaPr>
                    <m:oMath xmlns:m="http://schemas.openxmlformats.org/officeDocument/2006/math">
                      <m:r>
                        <a:rPr lang="en-US" sz="1800" b="1" i="1" smtClean="0">
                          <a:effectLst/>
                          <a:latin typeface="Cambria Math" panose="02040503050406030204" pitchFamily="18" charset="0"/>
                          <a:ea typeface="Calibri" panose="020F0502020204030204" pitchFamily="34" charset="0"/>
                          <a:cs typeface="Times New Roman" panose="02020603050405020304" pitchFamily="18" charset="0"/>
                        </a:rPr>
                        <m:t>𝐆𝐦</m:t>
                      </m:r>
                      <m:r>
                        <a:rPr lang="en-US" sz="1800" i="1">
                          <a:effectLst/>
                          <a:latin typeface="Cambria Math" panose="02040503050406030204" pitchFamily="18" charset="0"/>
                          <a:ea typeface="Calibri" panose="020F0502020204030204" pitchFamily="34" charset="0"/>
                          <a:cs typeface="Times New Roman" panose="02020603050405020304" pitchFamily="18" charset="0"/>
                        </a:rPr>
                        <m:t>=</m:t>
                      </m:r>
                      <m:sSup>
                        <m:sSupPr>
                          <m:ctrlPr>
                            <a:rPr lang="en-US" sz="1800" b="1"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1800" b="1" i="1">
                              <a:effectLst/>
                              <a:latin typeface="Cambria Math" panose="02040503050406030204" pitchFamily="18" charset="0"/>
                              <a:ea typeface="Calibri" panose="020F0502020204030204" pitchFamily="34" charset="0"/>
                              <a:cs typeface="Times New Roman" panose="02020603050405020304" pitchFamily="18" charset="0"/>
                            </a:rPr>
                            <m:t>𝐝</m:t>
                          </m:r>
                        </m:e>
                        <m:sup>
                          <m:r>
                            <a:rPr lang="en-US" sz="1800" i="1">
                              <a:effectLst/>
                              <a:latin typeface="Cambria Math" panose="02040503050406030204" pitchFamily="18" charset="0"/>
                              <a:ea typeface="Calibri" panose="020F0502020204030204" pitchFamily="34" charset="0"/>
                              <a:cs typeface="Times New Roman" panose="02020603050405020304" pitchFamily="18" charset="0"/>
                            </a:rPr>
                            <m:t>𝑜𝑏𝑠</m:t>
                          </m:r>
                        </m:sup>
                      </m:sSup>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with</m:t>
                      </m:r>
                      <m:r>
                        <a:rPr lang="en-US" sz="1800">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covariance</m:t>
                      </m:r>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sSub>
                        <m:sSub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b="1" i="1">
                              <a:effectLst/>
                              <a:latin typeface="Cambria Math" panose="02040503050406030204" pitchFamily="18" charset="0"/>
                              <a:ea typeface="Calibri" panose="020F0502020204030204" pitchFamily="34" charset="0"/>
                              <a:cs typeface="Times New Roman" panose="02020603050405020304" pitchFamily="18" charset="0"/>
                            </a:rPr>
                            <m:t>𝐂</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𝑑</m:t>
                          </m:r>
                        </m:sub>
                      </m:sSub>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and</m:t>
                      </m:r>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r>
                        <a:rPr lang="en-US" sz="1800" b="1" i="1">
                          <a:effectLst/>
                          <a:latin typeface="Cambria Math" panose="02040503050406030204" pitchFamily="18" charset="0"/>
                          <a:ea typeface="Calibri" panose="020F0502020204030204" pitchFamily="34" charset="0"/>
                          <a:cs typeface="Times New Roman" panose="02020603050405020304" pitchFamily="18" charset="0"/>
                        </a:rPr>
                        <m:t>𝐇𝐦</m:t>
                      </m:r>
                      <m:r>
                        <a:rPr lang="en-US" sz="1800" i="1">
                          <a:effectLst/>
                          <a:latin typeface="Cambria Math" panose="02040503050406030204" pitchFamily="18" charset="0"/>
                          <a:ea typeface="Calibri" panose="020F0502020204030204" pitchFamily="34" charset="0"/>
                          <a:cs typeface="Times New Roman" panose="02020603050405020304" pitchFamily="18" charset="0"/>
                        </a:rPr>
                        <m:t>=</m:t>
                      </m:r>
                      <m:sSup>
                        <m:sSupPr>
                          <m:ctrlPr>
                            <a:rPr lang="en-US" sz="1800" b="1"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1800" b="1" i="1">
                              <a:effectLst/>
                              <a:latin typeface="Cambria Math" panose="02040503050406030204" pitchFamily="18" charset="0"/>
                              <a:ea typeface="Calibri" panose="020F0502020204030204" pitchFamily="34" charset="0"/>
                              <a:cs typeface="Times New Roman" panose="02020603050405020304" pitchFamily="18" charset="0"/>
                            </a:rPr>
                            <m:t>𝐡</m:t>
                          </m:r>
                        </m:e>
                        <m:sup>
                          <m:r>
                            <a:rPr lang="en-US" sz="1800" i="1">
                              <a:effectLst/>
                              <a:latin typeface="Cambria Math" panose="02040503050406030204" pitchFamily="18" charset="0"/>
                              <a:ea typeface="Calibri" panose="020F0502020204030204" pitchFamily="34" charset="0"/>
                              <a:cs typeface="Times New Roman" panose="02020603050405020304" pitchFamily="18" charset="0"/>
                            </a:rPr>
                            <m:t>𝑝𝑟𝑖</m:t>
                          </m:r>
                        </m:sup>
                      </m:sSup>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with</m:t>
                      </m:r>
                      <m:r>
                        <a:rPr lang="en-US" sz="1800">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covariance</m:t>
                      </m:r>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sSub>
                        <m:sSub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b="1" i="1">
                              <a:effectLst/>
                              <a:latin typeface="Cambria Math" panose="02040503050406030204" pitchFamily="18" charset="0"/>
                              <a:ea typeface="Calibri" panose="020F0502020204030204" pitchFamily="34" charset="0"/>
                              <a:cs typeface="Times New Roman" panose="02020603050405020304" pitchFamily="18" charset="0"/>
                            </a:rPr>
                            <m:t>𝐂</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h</m:t>
                          </m:r>
                        </m:sub>
                      </m:sSub>
                    </m:oMath>
                  </m:oMathPara>
                </a14:m>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r">
                  <a:lnSpc>
                    <a:spcPct val="200000"/>
                  </a:lnSpc>
                  <a:spcBef>
                    <a:spcPts val="0"/>
                  </a:spcBef>
                  <a:spcAft>
                    <a:spcPts val="0"/>
                  </a:spcAft>
                  <a:tabLst>
                    <a:tab pos="3823335" algn="l"/>
                  </a:tabLst>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200000"/>
                  </a:lnSpc>
                  <a:spcBef>
                    <a:spcPts val="0"/>
                  </a:spcBef>
                  <a:spcAft>
                    <a:spcPts val="0"/>
                  </a:spcAft>
                  <a:tabLst>
                    <a:tab pos="3823335"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Special case: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200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200000"/>
                  </a:lnSpc>
                  <a:spcBef>
                    <a:spcPts val="0"/>
                  </a:spcBef>
                  <a:spcAft>
                    <a:spcPts val="800"/>
                  </a:spcAft>
                </a:pPr>
                <a14:m>
                  <m:oMathPara xmlns:m="http://schemas.openxmlformats.org/officeDocument/2006/math">
                    <m:oMathParaPr>
                      <m:jc m:val="centerGroup"/>
                    </m:oMathParaPr>
                    <m:oMath xmlns:m="http://schemas.openxmlformats.org/officeDocument/2006/math">
                      <m:sSup>
                        <m:sSup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𝑒𝑠𝑡</m:t>
                          </m:r>
                        </m:sup>
                      </m:sSup>
                      <m:r>
                        <a:rPr lang="en-US" sz="1600" b="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dPr>
                        <m:e>
                          <m:m>
                            <m:mPr>
                              <m:mcs>
                                <m:mc>
                                  <m:mcPr>
                                    <m:count m:val="1"/>
                                    <m:mcJc m:val="center"/>
                                  </m:mcPr>
                                </m:mc>
                              </m:mcs>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mPr>
                            <m:mr>
                              <m:e>
                                <m:sSup>
                                  <m:sSup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d>
                                      <m:d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𝑡</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𝑒𝑠𝑡</m:t>
                                        </m:r>
                                      </m:e>
                                    </m:d>
                                  </m:sup>
                                </m:sSup>
                              </m:e>
                            </m:mr>
                            <m:mr>
                              <m:e>
                                <m:sSup>
                                  <m:sSup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d>
                                      <m:d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𝑐</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𝑒𝑠𝑡</m:t>
                                        </m:r>
                                      </m:e>
                                    </m:d>
                                  </m:sup>
                                </m:sSup>
                              </m:e>
                            </m:mr>
                          </m:m>
                        </m:e>
                      </m:d>
                      <m:r>
                        <a:rPr lang="en-US" sz="1600" b="1">
                          <a:effectLst/>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1600">
                          <a:effectLst/>
                          <a:latin typeface="Cambria Math" panose="02040503050406030204" pitchFamily="18" charset="0"/>
                          <a:ea typeface="Times New Roman" panose="02020603050405020304" pitchFamily="18" charset="0"/>
                          <a:cs typeface="Times New Roman" panose="02020603050405020304" pitchFamily="18" charset="0"/>
                        </a:rPr>
                        <m:t>and</m:t>
                      </m:r>
                      <m:r>
                        <a:rPr lang="en-US" sz="1600" b="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𝐆</m:t>
                      </m:r>
                      <m:r>
                        <a:rPr lang="en-US" sz="1600" b="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𝟎</m:t>
                          </m:r>
                          <m:r>
                            <a:rPr lang="en-US" sz="1600" b="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𝐈</m:t>
                          </m:r>
                        </m:e>
                      </m:d>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1600">
                          <a:effectLst/>
                          <a:latin typeface="Cambria Math" panose="02040503050406030204" pitchFamily="18" charset="0"/>
                          <a:ea typeface="Times New Roman" panose="02020603050405020304" pitchFamily="18" charset="0"/>
                          <a:cs typeface="Times New Roman" panose="02020603050405020304" pitchFamily="18" charset="0"/>
                        </a:rPr>
                        <m:t>and</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𝐇</m:t>
                      </m:r>
                      <m:r>
                        <a:rPr lang="en-US" sz="1600">
                          <a:effectLst/>
                          <a:latin typeface="Cambria Math" panose="02040503050406030204" pitchFamily="18" charset="0"/>
                          <a:ea typeface="Times New Roman" panose="02020603050405020304" pitchFamily="18" charset="0"/>
                          <a:cs typeface="Times New Roman" panose="02020603050405020304" pitchFamily="18" charset="0"/>
                        </a:rPr>
                        <m:t>=</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𝐈</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1600">
                          <a:effectLst/>
                          <a:latin typeface="Cambria Math" panose="02040503050406030204" pitchFamily="18" charset="0"/>
                          <a:ea typeface="Times New Roman" panose="02020603050405020304" pitchFamily="18" charset="0"/>
                          <a:cs typeface="Times New Roman" panose="02020603050405020304" pitchFamily="18" charset="0"/>
                        </a:rPr>
                        <m:t>and</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   </m:t>
                      </m:r>
                      <m:sSup>
                        <m:sSup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𝐡</m:t>
                          </m:r>
                        </m:e>
                        <m:sup>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𝑝𝑟𝑖</m:t>
                          </m:r>
                        </m:sup>
                      </m:sSup>
                      <m:r>
                        <a:rPr lang="en-US" sz="1600" b="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sz="16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𝑝𝑟𝑖</m:t>
                          </m:r>
                        </m:sup>
                      </m:sSup>
                      <m:r>
                        <a:rPr lang="en-US" sz="1600" b="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dPr>
                        <m:e>
                          <m:m>
                            <m:mPr>
                              <m:mcs>
                                <m:mc>
                                  <m:mcPr>
                                    <m:count m:val="1"/>
                                    <m:mcJc m:val="center"/>
                                  </m:mcPr>
                                </m:mc>
                              </m:mcs>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mPr>
                            <m:mr>
                              <m:e>
                                <m:sSup>
                                  <m:sSup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d>
                                      <m:d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𝑡</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𝑝𝑟𝑖</m:t>
                                        </m:r>
                                      </m:e>
                                    </m:d>
                                  </m:sup>
                                </m:sSup>
                              </m:e>
                            </m:mr>
                            <m:mr>
                              <m:e>
                                <m:sSup>
                                  <m:sSup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d>
                                      <m:d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𝑐</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𝑝𝑟𝑖</m:t>
                                        </m:r>
                                      </m:e>
                                    </m:d>
                                  </m:sup>
                                </m:sSup>
                              </m:e>
                            </m:mr>
                          </m:m>
                        </m:e>
                      </m:d>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1600">
                          <a:effectLst/>
                          <a:latin typeface="Cambria Math" panose="02040503050406030204" pitchFamily="18" charset="0"/>
                          <a:ea typeface="Times New Roman" panose="02020603050405020304" pitchFamily="18" charset="0"/>
                          <a:cs typeface="Times New Roman" panose="02020603050405020304" pitchFamily="18" charset="0"/>
                        </a:rPr>
                        <m:t>and</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   </m:t>
                      </m:r>
                      <m:sSub>
                        <m:sSubPr>
                          <m:ctrlPr>
                            <a:rPr lang="en-US" sz="16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𝑑</m:t>
                          </m:r>
                        </m:sub>
                      </m:sSub>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m:t>
                      </m:r>
                      <m:sSubSup>
                        <m:sSubSupPr>
                          <m:ctrlPr>
                            <a:rPr lang="en-US" sz="1600" i="1">
                              <a:effectLst/>
                              <a:latin typeface="Cambria Math" panose="02040503050406030204" pitchFamily="18" charset="0"/>
                              <a:ea typeface="Calibri" panose="020F0502020204030204" pitchFamily="34" charset="0"/>
                              <a:cs typeface="Times New Roman" panose="02020603050405020304" pitchFamily="18" charset="0"/>
                            </a:rPr>
                          </m:ctrlPr>
                        </m:sSubSupPr>
                        <m:e>
                          <m:r>
                            <a:rPr lang="en-US" sz="1600" i="1">
                              <a:effectLst/>
                              <a:latin typeface="Cambria Math" panose="02040503050406030204" pitchFamily="18" charset="0"/>
                              <a:ea typeface="Calibri" panose="020F0502020204030204" pitchFamily="34" charset="0"/>
                              <a:cs typeface="Times New Roman" panose="02020603050405020304" pitchFamily="18" charset="0"/>
                            </a:rPr>
                            <m:t>𝜎</m:t>
                          </m:r>
                        </m:e>
                        <m:sub>
                          <m:r>
                            <a:rPr lang="en-US" sz="1600" i="1">
                              <a:effectLst/>
                              <a:latin typeface="Cambria Math" panose="02040503050406030204" pitchFamily="18" charset="0"/>
                              <a:ea typeface="Calibri" panose="020F0502020204030204" pitchFamily="34" charset="0"/>
                              <a:cs typeface="Times New Roman" panose="02020603050405020304" pitchFamily="18" charset="0"/>
                            </a:rPr>
                            <m:t>𝑑</m:t>
                          </m:r>
                        </m:sub>
                        <m:sup>
                          <m:r>
                            <a:rPr lang="en-US" sz="1600" i="1">
                              <a:effectLst/>
                              <a:latin typeface="Cambria Math" panose="02040503050406030204" pitchFamily="18" charset="0"/>
                              <a:ea typeface="Calibri" panose="020F0502020204030204" pitchFamily="34" charset="0"/>
                              <a:cs typeface="Times New Roman" panose="02020603050405020304" pitchFamily="18" charset="0"/>
                            </a:rPr>
                            <m:t>2</m:t>
                          </m:r>
                        </m:sup>
                      </m:sSubSup>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𝐈</m:t>
                      </m:r>
                    </m:oMath>
                  </m:oMathPara>
                </a14:m>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200000"/>
                  </a:lnSpc>
                  <a:spcBef>
                    <a:spcPts val="0"/>
                  </a:spcBef>
                  <a:spcAft>
                    <a:spcPts val="800"/>
                  </a:spcAft>
                </a:pPr>
                <a14:m>
                  <m:oMathPara xmlns:m="http://schemas.openxmlformats.org/officeDocument/2006/math">
                    <m:oMathParaPr>
                      <m:jc m:val="centerGroup"/>
                    </m:oMathParaPr>
                    <m:oMath xmlns:m="http://schemas.openxmlformats.org/officeDocument/2006/math">
                      <m:r>
                        <m:rPr>
                          <m:sty m:val="p"/>
                        </m:rPr>
                        <a:rPr lang="en-US" sz="1800">
                          <a:effectLst/>
                          <a:latin typeface="Cambria Math" panose="02040503050406030204" pitchFamily="18" charset="0"/>
                          <a:ea typeface="Times New Roman" panose="02020603050405020304" pitchFamily="18" charset="0"/>
                          <a:cs typeface="Times New Roman" panose="02020603050405020304" pitchFamily="18" charset="0"/>
                        </a:rPr>
                        <m:t>and</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sSub>
                        <m:sSubPr>
                          <m:ctrlPr>
                            <a:rPr lang="en-US" sz="16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h</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16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𝑚</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dPr>
                        <m:e>
                          <m:m>
                            <m:mPr>
                              <m:mcs>
                                <m:mc>
                                  <m:mcPr>
                                    <m:count m:val="2"/>
                                    <m:mcJc m:val="center"/>
                                  </m:mcPr>
                                </m:mc>
                              </m:mcs>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mPr>
                            <m:mr>
                              <m:e>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𝐿</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e>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𝑅</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mr>
                          </m:m>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dPr>
                        <m:e>
                          <m:m>
                            <m:mPr>
                              <m:mcs>
                                <m:mc>
                                  <m:mcPr>
                                    <m:count m:val="2"/>
                                    <m:mcJc m:val="center"/>
                                  </m:mcPr>
                                </m:mc>
                              </m:mcs>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mPr>
                            <m:mr>
                              <m:e>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𝑡𝑡</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e>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𝑡𝑐</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mr>
                            <m:mr>
                              <m:e>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𝑐𝑡</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e>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𝑐𝑐</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mr>
                          </m:m>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1800">
                          <a:effectLst/>
                          <a:latin typeface="Cambria Math" panose="02040503050406030204" pitchFamily="18" charset="0"/>
                          <a:ea typeface="Times New Roman" panose="02020603050405020304" pitchFamily="18" charset="0"/>
                          <a:cs typeface="Times New Roman" panose="02020603050405020304" pitchFamily="18" charset="0"/>
                        </a:rPr>
                        <m:t>with</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𝑐𝑡</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d>
                            <m:dPr>
                              <m:begChr m:val="["/>
                              <m:endChr m:val="]"/>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dPr>
                            <m:e>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𝑡𝑐</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d>
                        </m:e>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𝑇</m:t>
                          </m:r>
                        </m:sup>
                      </m:sSup>
                    </m:oMath>
                  </m:oMathPara>
                </a14:m>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10" name="TextBox 9">
                <a:extLst>
                  <a:ext uri="{FF2B5EF4-FFF2-40B4-BE49-F238E27FC236}">
                    <a16:creationId xmlns:a16="http://schemas.microsoft.com/office/drawing/2014/main" id="{86BF9B4B-7FE0-46BD-89B6-246479202301}"/>
                  </a:ext>
                </a:extLst>
              </p:cNvPr>
              <p:cNvSpPr txBox="1">
                <a:spLocks noRot="1" noChangeAspect="1" noMove="1" noResize="1" noEditPoints="1" noAdjustHandles="1" noChangeArrowheads="1" noChangeShapeType="1" noTextEdit="1"/>
              </p:cNvSpPr>
              <p:nvPr/>
            </p:nvSpPr>
            <p:spPr>
              <a:xfrm>
                <a:off x="-60196" y="778405"/>
                <a:ext cx="9144000" cy="5297989"/>
              </a:xfrm>
              <a:prstGeom prst="rect">
                <a:avLst/>
              </a:prstGeom>
              <a:blipFill>
                <a:blip r:embed="rId3"/>
                <a:stretch>
                  <a:fillRect/>
                </a:stretch>
              </a:blipFill>
            </p:spPr>
            <p:txBody>
              <a:bodyPr/>
              <a:lstStyle/>
              <a:p>
                <a:r>
                  <a:rPr lang="en-US">
                    <a:noFill/>
                  </a:rPr>
                  <a:t> </a:t>
                </a:r>
              </a:p>
            </p:txBody>
          </p:sp>
        </mc:Fallback>
      </mc:AlternateContent>
      <p:sp>
        <p:nvSpPr>
          <p:cNvPr id="5" name="TextBox 4">
            <a:extLst>
              <a:ext uri="{FF2B5EF4-FFF2-40B4-BE49-F238E27FC236}">
                <a16:creationId xmlns:a16="http://schemas.microsoft.com/office/drawing/2014/main" id="{00060D36-48FA-402F-A7D7-14A9ECF9A749}"/>
              </a:ext>
            </a:extLst>
          </p:cNvPr>
          <p:cNvSpPr txBox="1"/>
          <p:nvPr/>
        </p:nvSpPr>
        <p:spPr>
          <a:xfrm>
            <a:off x="7086600" y="2895600"/>
            <a:ext cx="1859740" cy="923330"/>
          </a:xfrm>
          <a:prstGeom prst="rect">
            <a:avLst/>
          </a:prstGeom>
          <a:noFill/>
        </p:spPr>
        <p:txBody>
          <a:bodyPr wrap="none" rtlCol="0">
            <a:spAutoFit/>
          </a:bodyPr>
          <a:lstStyle/>
          <a:p>
            <a:pPr algn="ctr"/>
            <a:r>
              <a:rPr lang="en-US" dirty="0">
                <a:solidFill>
                  <a:srgbClr val="FF0000"/>
                </a:solidFill>
              </a:rPr>
              <a:t>uncorrelated data</a:t>
            </a:r>
          </a:p>
          <a:p>
            <a:pPr algn="ctr"/>
            <a:r>
              <a:rPr lang="en-US" dirty="0">
                <a:solidFill>
                  <a:srgbClr val="FF0000"/>
                </a:solidFill>
              </a:rPr>
              <a:t>with</a:t>
            </a:r>
          </a:p>
          <a:p>
            <a:pPr algn="ctr"/>
            <a:r>
              <a:rPr lang="en-US" dirty="0">
                <a:solidFill>
                  <a:srgbClr val="FF0000"/>
                </a:solidFill>
              </a:rPr>
              <a:t>uniform variance</a:t>
            </a:r>
          </a:p>
        </p:txBody>
      </p:sp>
    </p:spTree>
    <p:extLst>
      <p:ext uri="{BB962C8B-B14F-4D97-AF65-F5344CB8AC3E}">
        <p14:creationId xmlns:p14="http://schemas.microsoft.com/office/powerpoint/2010/main" val="35269424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25D100FB-D55B-4773-851C-5F6FAD3FBC27}"/>
              </a:ext>
            </a:extLst>
          </p:cNvPr>
          <p:cNvSpPr txBox="1"/>
          <p:nvPr/>
        </p:nvSpPr>
        <p:spPr>
          <a:xfrm>
            <a:off x="152400" y="152400"/>
            <a:ext cx="3547766" cy="461665"/>
          </a:xfrm>
          <a:prstGeom prst="rect">
            <a:avLst/>
          </a:prstGeom>
          <a:noFill/>
        </p:spPr>
        <p:txBody>
          <a:bodyPr wrap="none" rtlCol="0">
            <a:spAutoFit/>
          </a:bodyPr>
          <a:lstStyle/>
          <a:p>
            <a:r>
              <a:rPr lang="en-US" sz="2400" dirty="0">
                <a:latin typeface="Times New Roman" panose="02020603050405020304" pitchFamily="18" charset="0"/>
                <a:cs typeface="Times New Roman" panose="02020603050405020304" pitchFamily="18" charset="0"/>
              </a:rPr>
              <a:t>Generalized Least Squares:</a:t>
            </a:r>
          </a:p>
        </p:txBody>
      </p:sp>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86BF9B4B-7FE0-46BD-89B6-246479202301}"/>
                  </a:ext>
                </a:extLst>
              </p:cNvPr>
              <p:cNvSpPr txBox="1"/>
              <p:nvPr/>
            </p:nvSpPr>
            <p:spPr>
              <a:xfrm>
                <a:off x="-60196" y="778405"/>
                <a:ext cx="9144000" cy="5297989"/>
              </a:xfrm>
              <a:prstGeom prst="rect">
                <a:avLst/>
              </a:prstGeom>
              <a:noFill/>
            </p:spPr>
            <p:txBody>
              <a:bodyPr wrap="square">
                <a:spAutoFit/>
              </a:bodyPr>
              <a:lstStyle/>
              <a:p>
                <a:pPr marL="0" marR="0">
                  <a:lnSpc>
                    <a:spcPct val="200000"/>
                  </a:lnSpc>
                  <a:spcBef>
                    <a:spcPts val="0"/>
                  </a:spcBef>
                  <a:spcAft>
                    <a:spcPts val="800"/>
                  </a:spcAft>
                </a:pPr>
                <a14:m>
                  <m:oMathPara xmlns:m="http://schemas.openxmlformats.org/officeDocument/2006/math">
                    <m:oMathParaPr>
                      <m:jc m:val="centerGroup"/>
                    </m:oMathParaPr>
                    <m:oMath xmlns:m="http://schemas.openxmlformats.org/officeDocument/2006/math">
                      <m:r>
                        <a:rPr lang="en-US" sz="1800" b="1" i="1" smtClean="0">
                          <a:effectLst/>
                          <a:latin typeface="Cambria Math" panose="02040503050406030204" pitchFamily="18" charset="0"/>
                          <a:ea typeface="Calibri" panose="020F0502020204030204" pitchFamily="34" charset="0"/>
                          <a:cs typeface="Times New Roman" panose="02020603050405020304" pitchFamily="18" charset="0"/>
                        </a:rPr>
                        <m:t>𝐆𝐦</m:t>
                      </m:r>
                      <m:r>
                        <a:rPr lang="en-US" sz="1800" i="1">
                          <a:effectLst/>
                          <a:latin typeface="Cambria Math" panose="02040503050406030204" pitchFamily="18" charset="0"/>
                          <a:ea typeface="Calibri" panose="020F0502020204030204" pitchFamily="34" charset="0"/>
                          <a:cs typeface="Times New Roman" panose="02020603050405020304" pitchFamily="18" charset="0"/>
                        </a:rPr>
                        <m:t>=</m:t>
                      </m:r>
                      <m:sSup>
                        <m:sSupPr>
                          <m:ctrlPr>
                            <a:rPr lang="en-US" sz="1800" b="1"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1800" b="1" i="1">
                              <a:effectLst/>
                              <a:latin typeface="Cambria Math" panose="02040503050406030204" pitchFamily="18" charset="0"/>
                              <a:ea typeface="Calibri" panose="020F0502020204030204" pitchFamily="34" charset="0"/>
                              <a:cs typeface="Times New Roman" panose="02020603050405020304" pitchFamily="18" charset="0"/>
                            </a:rPr>
                            <m:t>𝐝</m:t>
                          </m:r>
                        </m:e>
                        <m:sup>
                          <m:r>
                            <a:rPr lang="en-US" sz="1800" i="1">
                              <a:effectLst/>
                              <a:latin typeface="Cambria Math" panose="02040503050406030204" pitchFamily="18" charset="0"/>
                              <a:ea typeface="Calibri" panose="020F0502020204030204" pitchFamily="34" charset="0"/>
                              <a:cs typeface="Times New Roman" panose="02020603050405020304" pitchFamily="18" charset="0"/>
                            </a:rPr>
                            <m:t>𝑜𝑏𝑠</m:t>
                          </m:r>
                        </m:sup>
                      </m:sSup>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with</m:t>
                      </m:r>
                      <m:r>
                        <a:rPr lang="en-US" sz="1800">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covariance</m:t>
                      </m:r>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sSub>
                        <m:sSub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b="1" i="1">
                              <a:effectLst/>
                              <a:latin typeface="Cambria Math" panose="02040503050406030204" pitchFamily="18" charset="0"/>
                              <a:ea typeface="Calibri" panose="020F0502020204030204" pitchFamily="34" charset="0"/>
                              <a:cs typeface="Times New Roman" panose="02020603050405020304" pitchFamily="18" charset="0"/>
                            </a:rPr>
                            <m:t>𝐂</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𝑑</m:t>
                          </m:r>
                        </m:sub>
                      </m:sSub>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and</m:t>
                      </m:r>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r>
                        <a:rPr lang="en-US" sz="1800" b="1" i="1">
                          <a:effectLst/>
                          <a:latin typeface="Cambria Math" panose="02040503050406030204" pitchFamily="18" charset="0"/>
                          <a:ea typeface="Calibri" panose="020F0502020204030204" pitchFamily="34" charset="0"/>
                          <a:cs typeface="Times New Roman" panose="02020603050405020304" pitchFamily="18" charset="0"/>
                        </a:rPr>
                        <m:t>𝐇𝐦</m:t>
                      </m:r>
                      <m:r>
                        <a:rPr lang="en-US" sz="1800" i="1">
                          <a:effectLst/>
                          <a:latin typeface="Cambria Math" panose="02040503050406030204" pitchFamily="18" charset="0"/>
                          <a:ea typeface="Calibri" panose="020F0502020204030204" pitchFamily="34" charset="0"/>
                          <a:cs typeface="Times New Roman" panose="02020603050405020304" pitchFamily="18" charset="0"/>
                        </a:rPr>
                        <m:t>=</m:t>
                      </m:r>
                      <m:sSup>
                        <m:sSupPr>
                          <m:ctrlPr>
                            <a:rPr lang="en-US" sz="1800" b="1"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1800" b="1" i="1">
                              <a:effectLst/>
                              <a:latin typeface="Cambria Math" panose="02040503050406030204" pitchFamily="18" charset="0"/>
                              <a:ea typeface="Calibri" panose="020F0502020204030204" pitchFamily="34" charset="0"/>
                              <a:cs typeface="Times New Roman" panose="02020603050405020304" pitchFamily="18" charset="0"/>
                            </a:rPr>
                            <m:t>𝐡</m:t>
                          </m:r>
                        </m:e>
                        <m:sup>
                          <m:r>
                            <a:rPr lang="en-US" sz="1800" i="1">
                              <a:effectLst/>
                              <a:latin typeface="Cambria Math" panose="02040503050406030204" pitchFamily="18" charset="0"/>
                              <a:ea typeface="Calibri" panose="020F0502020204030204" pitchFamily="34" charset="0"/>
                              <a:cs typeface="Times New Roman" panose="02020603050405020304" pitchFamily="18" charset="0"/>
                            </a:rPr>
                            <m:t>𝑝𝑟𝑖</m:t>
                          </m:r>
                        </m:sup>
                      </m:sSup>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with</m:t>
                      </m:r>
                      <m:r>
                        <a:rPr lang="en-US" sz="1800">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covariance</m:t>
                      </m:r>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sSub>
                        <m:sSub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b="1" i="1">
                              <a:effectLst/>
                              <a:latin typeface="Cambria Math" panose="02040503050406030204" pitchFamily="18" charset="0"/>
                              <a:ea typeface="Calibri" panose="020F0502020204030204" pitchFamily="34" charset="0"/>
                              <a:cs typeface="Times New Roman" panose="02020603050405020304" pitchFamily="18" charset="0"/>
                            </a:rPr>
                            <m:t>𝐂</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h</m:t>
                          </m:r>
                        </m:sub>
                      </m:sSub>
                    </m:oMath>
                  </m:oMathPara>
                </a14:m>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r">
                  <a:lnSpc>
                    <a:spcPct val="200000"/>
                  </a:lnSpc>
                  <a:spcBef>
                    <a:spcPts val="0"/>
                  </a:spcBef>
                  <a:spcAft>
                    <a:spcPts val="0"/>
                  </a:spcAft>
                  <a:tabLst>
                    <a:tab pos="3823335" algn="l"/>
                  </a:tabLst>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200000"/>
                  </a:lnSpc>
                  <a:spcBef>
                    <a:spcPts val="0"/>
                  </a:spcBef>
                  <a:spcAft>
                    <a:spcPts val="0"/>
                  </a:spcAft>
                  <a:tabLst>
                    <a:tab pos="3823335"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Special case: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200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200000"/>
                  </a:lnSpc>
                  <a:spcBef>
                    <a:spcPts val="0"/>
                  </a:spcBef>
                  <a:spcAft>
                    <a:spcPts val="800"/>
                  </a:spcAft>
                </a:pPr>
                <a14:m>
                  <m:oMathPara xmlns:m="http://schemas.openxmlformats.org/officeDocument/2006/math">
                    <m:oMathParaPr>
                      <m:jc m:val="centerGroup"/>
                    </m:oMathParaPr>
                    <m:oMath xmlns:m="http://schemas.openxmlformats.org/officeDocument/2006/math">
                      <m:sSup>
                        <m:sSup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𝑒𝑠𝑡</m:t>
                          </m:r>
                        </m:sup>
                      </m:sSup>
                      <m:r>
                        <a:rPr lang="en-US" sz="1600" b="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dPr>
                        <m:e>
                          <m:m>
                            <m:mPr>
                              <m:mcs>
                                <m:mc>
                                  <m:mcPr>
                                    <m:count m:val="1"/>
                                    <m:mcJc m:val="center"/>
                                  </m:mcPr>
                                </m:mc>
                              </m:mcs>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mPr>
                            <m:mr>
                              <m:e>
                                <m:sSup>
                                  <m:sSup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d>
                                      <m:d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𝑡</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𝑒𝑠𝑡</m:t>
                                        </m:r>
                                      </m:e>
                                    </m:d>
                                  </m:sup>
                                </m:sSup>
                              </m:e>
                            </m:mr>
                            <m:mr>
                              <m:e>
                                <m:sSup>
                                  <m:sSup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d>
                                      <m:d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𝑐</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𝑒𝑠𝑡</m:t>
                                        </m:r>
                                      </m:e>
                                    </m:d>
                                  </m:sup>
                                </m:sSup>
                              </m:e>
                            </m:mr>
                          </m:m>
                        </m:e>
                      </m:d>
                      <m:r>
                        <a:rPr lang="en-US" sz="1600" b="1">
                          <a:effectLst/>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1600">
                          <a:effectLst/>
                          <a:latin typeface="Cambria Math" panose="02040503050406030204" pitchFamily="18" charset="0"/>
                          <a:ea typeface="Times New Roman" panose="02020603050405020304" pitchFamily="18" charset="0"/>
                          <a:cs typeface="Times New Roman" panose="02020603050405020304" pitchFamily="18" charset="0"/>
                        </a:rPr>
                        <m:t>and</m:t>
                      </m:r>
                      <m:r>
                        <a:rPr lang="en-US" sz="1600" b="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𝐆</m:t>
                      </m:r>
                      <m:r>
                        <a:rPr lang="en-US" sz="1600" b="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𝟎</m:t>
                          </m:r>
                          <m:r>
                            <a:rPr lang="en-US" sz="1600" b="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𝐈</m:t>
                          </m:r>
                        </m:e>
                      </m:d>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1600">
                          <a:effectLst/>
                          <a:latin typeface="Cambria Math" panose="02040503050406030204" pitchFamily="18" charset="0"/>
                          <a:ea typeface="Times New Roman" panose="02020603050405020304" pitchFamily="18" charset="0"/>
                          <a:cs typeface="Times New Roman" panose="02020603050405020304" pitchFamily="18" charset="0"/>
                        </a:rPr>
                        <m:t>and</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𝐇</m:t>
                      </m:r>
                      <m:r>
                        <a:rPr lang="en-US" sz="1600">
                          <a:effectLst/>
                          <a:latin typeface="Cambria Math" panose="02040503050406030204" pitchFamily="18" charset="0"/>
                          <a:ea typeface="Times New Roman" panose="02020603050405020304" pitchFamily="18" charset="0"/>
                          <a:cs typeface="Times New Roman" panose="02020603050405020304" pitchFamily="18" charset="0"/>
                        </a:rPr>
                        <m:t>=</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𝐈</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1600">
                          <a:effectLst/>
                          <a:latin typeface="Cambria Math" panose="02040503050406030204" pitchFamily="18" charset="0"/>
                          <a:ea typeface="Times New Roman" panose="02020603050405020304" pitchFamily="18" charset="0"/>
                          <a:cs typeface="Times New Roman" panose="02020603050405020304" pitchFamily="18" charset="0"/>
                        </a:rPr>
                        <m:t>and</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   </m:t>
                      </m:r>
                      <m:sSup>
                        <m:sSup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𝐡</m:t>
                          </m:r>
                        </m:e>
                        <m:sup>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𝑝𝑟𝑖</m:t>
                          </m:r>
                        </m:sup>
                      </m:sSup>
                      <m:r>
                        <a:rPr lang="en-US" sz="1600" b="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sz="16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𝑝𝑟𝑖</m:t>
                          </m:r>
                        </m:sup>
                      </m:sSup>
                      <m:r>
                        <a:rPr lang="en-US" sz="1600" b="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dPr>
                        <m:e>
                          <m:m>
                            <m:mPr>
                              <m:mcs>
                                <m:mc>
                                  <m:mcPr>
                                    <m:count m:val="1"/>
                                    <m:mcJc m:val="center"/>
                                  </m:mcPr>
                                </m:mc>
                              </m:mcs>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mPr>
                            <m:mr>
                              <m:e>
                                <m:sSup>
                                  <m:sSup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d>
                                      <m:d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𝑡</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𝑝𝑟𝑖</m:t>
                                        </m:r>
                                      </m:e>
                                    </m:d>
                                  </m:sup>
                                </m:sSup>
                              </m:e>
                            </m:mr>
                            <m:mr>
                              <m:e>
                                <m:sSup>
                                  <m:sSup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d>
                                      <m:d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𝑐</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𝑝𝑟𝑖</m:t>
                                        </m:r>
                                      </m:e>
                                    </m:d>
                                  </m:sup>
                                </m:sSup>
                              </m:e>
                            </m:mr>
                          </m:m>
                        </m:e>
                      </m:d>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1600">
                          <a:effectLst/>
                          <a:latin typeface="Cambria Math" panose="02040503050406030204" pitchFamily="18" charset="0"/>
                          <a:ea typeface="Times New Roman" panose="02020603050405020304" pitchFamily="18" charset="0"/>
                          <a:cs typeface="Times New Roman" panose="02020603050405020304" pitchFamily="18" charset="0"/>
                        </a:rPr>
                        <m:t>and</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   </m:t>
                      </m:r>
                      <m:sSub>
                        <m:sSubPr>
                          <m:ctrlPr>
                            <a:rPr lang="en-US" sz="16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𝑑</m:t>
                          </m:r>
                        </m:sub>
                      </m:sSub>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m:t>
                      </m:r>
                      <m:sSubSup>
                        <m:sSubSupPr>
                          <m:ctrlPr>
                            <a:rPr lang="en-US" sz="1600" i="1">
                              <a:effectLst/>
                              <a:latin typeface="Cambria Math" panose="02040503050406030204" pitchFamily="18" charset="0"/>
                              <a:ea typeface="Calibri" panose="020F0502020204030204" pitchFamily="34" charset="0"/>
                              <a:cs typeface="Times New Roman" panose="02020603050405020304" pitchFamily="18" charset="0"/>
                            </a:rPr>
                          </m:ctrlPr>
                        </m:sSubSupPr>
                        <m:e>
                          <m:r>
                            <a:rPr lang="en-US" sz="1600" i="1">
                              <a:effectLst/>
                              <a:latin typeface="Cambria Math" panose="02040503050406030204" pitchFamily="18" charset="0"/>
                              <a:ea typeface="Calibri" panose="020F0502020204030204" pitchFamily="34" charset="0"/>
                              <a:cs typeface="Times New Roman" panose="02020603050405020304" pitchFamily="18" charset="0"/>
                            </a:rPr>
                            <m:t>𝜎</m:t>
                          </m:r>
                        </m:e>
                        <m:sub>
                          <m:r>
                            <a:rPr lang="en-US" sz="1600" i="1">
                              <a:effectLst/>
                              <a:latin typeface="Cambria Math" panose="02040503050406030204" pitchFamily="18" charset="0"/>
                              <a:ea typeface="Calibri" panose="020F0502020204030204" pitchFamily="34" charset="0"/>
                              <a:cs typeface="Times New Roman" panose="02020603050405020304" pitchFamily="18" charset="0"/>
                            </a:rPr>
                            <m:t>𝑑</m:t>
                          </m:r>
                        </m:sub>
                        <m:sup>
                          <m:r>
                            <a:rPr lang="en-US" sz="1600" i="1">
                              <a:effectLst/>
                              <a:latin typeface="Cambria Math" panose="02040503050406030204" pitchFamily="18" charset="0"/>
                              <a:ea typeface="Calibri" panose="020F0502020204030204" pitchFamily="34" charset="0"/>
                              <a:cs typeface="Times New Roman" panose="02020603050405020304" pitchFamily="18" charset="0"/>
                            </a:rPr>
                            <m:t>2</m:t>
                          </m:r>
                        </m:sup>
                      </m:sSubSup>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𝐈</m:t>
                      </m:r>
                    </m:oMath>
                  </m:oMathPara>
                </a14:m>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200000"/>
                  </a:lnSpc>
                  <a:spcBef>
                    <a:spcPts val="0"/>
                  </a:spcBef>
                  <a:spcAft>
                    <a:spcPts val="800"/>
                  </a:spcAft>
                </a:pPr>
                <a14:m>
                  <m:oMathPara xmlns:m="http://schemas.openxmlformats.org/officeDocument/2006/math">
                    <m:oMathParaPr>
                      <m:jc m:val="centerGroup"/>
                    </m:oMathParaPr>
                    <m:oMath xmlns:m="http://schemas.openxmlformats.org/officeDocument/2006/math">
                      <m:r>
                        <m:rPr>
                          <m:sty m:val="p"/>
                        </m:rPr>
                        <a:rPr lang="en-US" sz="1800">
                          <a:effectLst/>
                          <a:latin typeface="Cambria Math" panose="02040503050406030204" pitchFamily="18" charset="0"/>
                          <a:ea typeface="Times New Roman" panose="02020603050405020304" pitchFamily="18" charset="0"/>
                          <a:cs typeface="Times New Roman" panose="02020603050405020304" pitchFamily="18" charset="0"/>
                        </a:rPr>
                        <m:t>and</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sSub>
                        <m:sSubPr>
                          <m:ctrlPr>
                            <a:rPr lang="en-US" sz="16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h</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16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𝑚</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dPr>
                        <m:e>
                          <m:m>
                            <m:mPr>
                              <m:mcs>
                                <m:mc>
                                  <m:mcPr>
                                    <m:count m:val="2"/>
                                    <m:mcJc m:val="center"/>
                                  </m:mcPr>
                                </m:mc>
                              </m:mcs>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mPr>
                            <m:mr>
                              <m:e>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𝐿</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e>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𝑅</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mr>
                          </m:m>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dPr>
                        <m:e>
                          <m:m>
                            <m:mPr>
                              <m:mcs>
                                <m:mc>
                                  <m:mcPr>
                                    <m:count m:val="2"/>
                                    <m:mcJc m:val="center"/>
                                  </m:mcPr>
                                </m:mc>
                              </m:mcs>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mPr>
                            <m:mr>
                              <m:e>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𝑡𝑡</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e>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𝑡𝑐</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mr>
                            <m:mr>
                              <m:e>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𝑐𝑡</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e>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𝑐𝑐</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mr>
                          </m:m>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1800">
                          <a:effectLst/>
                          <a:latin typeface="Cambria Math" panose="02040503050406030204" pitchFamily="18" charset="0"/>
                          <a:ea typeface="Times New Roman" panose="02020603050405020304" pitchFamily="18" charset="0"/>
                          <a:cs typeface="Times New Roman" panose="02020603050405020304" pitchFamily="18" charset="0"/>
                        </a:rPr>
                        <m:t>with</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𝑐𝑡</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d>
                            <m:dPr>
                              <m:begChr m:val="["/>
                              <m:endChr m:val="]"/>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dPr>
                            <m:e>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𝑡𝑐</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d>
                        </m:e>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𝑇</m:t>
                          </m:r>
                        </m:sup>
                      </m:sSup>
                    </m:oMath>
                  </m:oMathPara>
                </a14:m>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10" name="TextBox 9">
                <a:extLst>
                  <a:ext uri="{FF2B5EF4-FFF2-40B4-BE49-F238E27FC236}">
                    <a16:creationId xmlns:a16="http://schemas.microsoft.com/office/drawing/2014/main" id="{86BF9B4B-7FE0-46BD-89B6-246479202301}"/>
                  </a:ext>
                </a:extLst>
              </p:cNvPr>
              <p:cNvSpPr txBox="1">
                <a:spLocks noRot="1" noChangeAspect="1" noMove="1" noResize="1" noEditPoints="1" noAdjustHandles="1" noChangeArrowheads="1" noChangeShapeType="1" noTextEdit="1"/>
              </p:cNvSpPr>
              <p:nvPr/>
            </p:nvSpPr>
            <p:spPr>
              <a:xfrm>
                <a:off x="-60196" y="778405"/>
                <a:ext cx="9144000" cy="5297989"/>
              </a:xfrm>
              <a:prstGeom prst="rect">
                <a:avLst/>
              </a:prstGeom>
              <a:blipFill>
                <a:blip r:embed="rId3"/>
                <a:stretch>
                  <a:fillRect/>
                </a:stretch>
              </a:blipFill>
            </p:spPr>
            <p:txBody>
              <a:bodyPr/>
              <a:lstStyle/>
              <a:p>
                <a:r>
                  <a:rPr lang="en-US">
                    <a:noFill/>
                  </a:rPr>
                  <a:t> </a:t>
                </a:r>
              </a:p>
            </p:txBody>
          </p:sp>
        </mc:Fallback>
      </mc:AlternateContent>
      <p:sp>
        <p:nvSpPr>
          <p:cNvPr id="6" name="TextBox 5">
            <a:extLst>
              <a:ext uri="{FF2B5EF4-FFF2-40B4-BE49-F238E27FC236}">
                <a16:creationId xmlns:a16="http://schemas.microsoft.com/office/drawing/2014/main" id="{FA1E4730-5ED4-4A90-851B-CC20258112D7}"/>
              </a:ext>
            </a:extLst>
          </p:cNvPr>
          <p:cNvSpPr txBox="1"/>
          <p:nvPr/>
        </p:nvSpPr>
        <p:spPr>
          <a:xfrm>
            <a:off x="1219200" y="4343400"/>
            <a:ext cx="1701171" cy="923330"/>
          </a:xfrm>
          <a:prstGeom prst="rect">
            <a:avLst/>
          </a:prstGeom>
          <a:noFill/>
        </p:spPr>
        <p:txBody>
          <a:bodyPr wrap="none" rtlCol="0">
            <a:spAutoFit/>
          </a:bodyPr>
          <a:lstStyle/>
          <a:p>
            <a:pPr algn="ctr"/>
            <a:r>
              <a:rPr lang="en-US" dirty="0">
                <a:solidFill>
                  <a:srgbClr val="FF0000"/>
                </a:solidFill>
              </a:rPr>
              <a:t>specified</a:t>
            </a:r>
          </a:p>
          <a:p>
            <a:pPr algn="ctr"/>
            <a:r>
              <a:rPr lang="en-US" dirty="0">
                <a:solidFill>
                  <a:srgbClr val="FF0000"/>
                </a:solidFill>
              </a:rPr>
              <a:t>prior covariance</a:t>
            </a:r>
          </a:p>
          <a:p>
            <a:pPr algn="ctr"/>
            <a:r>
              <a:rPr lang="en-US" dirty="0">
                <a:solidFill>
                  <a:srgbClr val="FF0000"/>
                </a:solidFill>
              </a:rPr>
              <a:t>matrix</a:t>
            </a:r>
          </a:p>
        </p:txBody>
      </p:sp>
    </p:spTree>
    <p:extLst>
      <p:ext uri="{BB962C8B-B14F-4D97-AF65-F5344CB8AC3E}">
        <p14:creationId xmlns:p14="http://schemas.microsoft.com/office/powerpoint/2010/main" val="13735513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25D100FB-D55B-4773-851C-5F6FAD3FBC27}"/>
              </a:ext>
            </a:extLst>
          </p:cNvPr>
          <p:cNvSpPr txBox="1"/>
          <p:nvPr/>
        </p:nvSpPr>
        <p:spPr>
          <a:xfrm>
            <a:off x="152400" y="152400"/>
            <a:ext cx="3547766" cy="461665"/>
          </a:xfrm>
          <a:prstGeom prst="rect">
            <a:avLst/>
          </a:prstGeom>
          <a:noFill/>
        </p:spPr>
        <p:txBody>
          <a:bodyPr wrap="none" rtlCol="0">
            <a:spAutoFit/>
          </a:bodyPr>
          <a:lstStyle/>
          <a:p>
            <a:r>
              <a:rPr lang="en-US" sz="2400" dirty="0">
                <a:latin typeface="Times New Roman" panose="02020603050405020304" pitchFamily="18" charset="0"/>
                <a:cs typeface="Times New Roman" panose="02020603050405020304" pitchFamily="18" charset="0"/>
              </a:rPr>
              <a:t>Generalized Least Squares:</a:t>
            </a:r>
          </a:p>
        </p:txBody>
      </p:sp>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86BF9B4B-7FE0-46BD-89B6-246479202301}"/>
                  </a:ext>
                </a:extLst>
              </p:cNvPr>
              <p:cNvSpPr txBox="1"/>
              <p:nvPr/>
            </p:nvSpPr>
            <p:spPr>
              <a:xfrm>
                <a:off x="-60196" y="778405"/>
                <a:ext cx="9144000" cy="5297989"/>
              </a:xfrm>
              <a:prstGeom prst="rect">
                <a:avLst/>
              </a:prstGeom>
              <a:noFill/>
            </p:spPr>
            <p:txBody>
              <a:bodyPr wrap="square">
                <a:spAutoFit/>
              </a:bodyPr>
              <a:lstStyle/>
              <a:p>
                <a:pPr marL="0" marR="0">
                  <a:lnSpc>
                    <a:spcPct val="200000"/>
                  </a:lnSpc>
                  <a:spcBef>
                    <a:spcPts val="0"/>
                  </a:spcBef>
                  <a:spcAft>
                    <a:spcPts val="800"/>
                  </a:spcAft>
                </a:pPr>
                <a14:m>
                  <m:oMathPara xmlns:m="http://schemas.openxmlformats.org/officeDocument/2006/math">
                    <m:oMathParaPr>
                      <m:jc m:val="centerGroup"/>
                    </m:oMathParaPr>
                    <m:oMath xmlns:m="http://schemas.openxmlformats.org/officeDocument/2006/math">
                      <m:r>
                        <a:rPr lang="en-US" sz="1800" b="1" i="1" smtClean="0">
                          <a:effectLst/>
                          <a:latin typeface="Cambria Math" panose="02040503050406030204" pitchFamily="18" charset="0"/>
                          <a:ea typeface="Calibri" panose="020F0502020204030204" pitchFamily="34" charset="0"/>
                          <a:cs typeface="Times New Roman" panose="02020603050405020304" pitchFamily="18" charset="0"/>
                        </a:rPr>
                        <m:t>𝐆𝐦</m:t>
                      </m:r>
                      <m:r>
                        <a:rPr lang="en-US" sz="1800" i="1">
                          <a:effectLst/>
                          <a:latin typeface="Cambria Math" panose="02040503050406030204" pitchFamily="18" charset="0"/>
                          <a:ea typeface="Calibri" panose="020F0502020204030204" pitchFamily="34" charset="0"/>
                          <a:cs typeface="Times New Roman" panose="02020603050405020304" pitchFamily="18" charset="0"/>
                        </a:rPr>
                        <m:t>=</m:t>
                      </m:r>
                      <m:sSup>
                        <m:sSupPr>
                          <m:ctrlPr>
                            <a:rPr lang="en-US" sz="1800" b="1"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1800" b="1" i="1">
                              <a:effectLst/>
                              <a:latin typeface="Cambria Math" panose="02040503050406030204" pitchFamily="18" charset="0"/>
                              <a:ea typeface="Calibri" panose="020F0502020204030204" pitchFamily="34" charset="0"/>
                              <a:cs typeface="Times New Roman" panose="02020603050405020304" pitchFamily="18" charset="0"/>
                            </a:rPr>
                            <m:t>𝐝</m:t>
                          </m:r>
                        </m:e>
                        <m:sup>
                          <m:r>
                            <a:rPr lang="en-US" sz="1800" i="1">
                              <a:effectLst/>
                              <a:latin typeface="Cambria Math" panose="02040503050406030204" pitchFamily="18" charset="0"/>
                              <a:ea typeface="Calibri" panose="020F0502020204030204" pitchFamily="34" charset="0"/>
                              <a:cs typeface="Times New Roman" panose="02020603050405020304" pitchFamily="18" charset="0"/>
                            </a:rPr>
                            <m:t>𝑜𝑏𝑠</m:t>
                          </m:r>
                        </m:sup>
                      </m:sSup>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with</m:t>
                      </m:r>
                      <m:r>
                        <a:rPr lang="en-US" sz="1800">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covariance</m:t>
                      </m:r>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sSub>
                        <m:sSub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b="1" i="1">
                              <a:effectLst/>
                              <a:latin typeface="Cambria Math" panose="02040503050406030204" pitchFamily="18" charset="0"/>
                              <a:ea typeface="Calibri" panose="020F0502020204030204" pitchFamily="34" charset="0"/>
                              <a:cs typeface="Times New Roman" panose="02020603050405020304" pitchFamily="18" charset="0"/>
                            </a:rPr>
                            <m:t>𝐂</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𝑑</m:t>
                          </m:r>
                        </m:sub>
                      </m:sSub>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and</m:t>
                      </m:r>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r>
                        <a:rPr lang="en-US" sz="1800" b="1" i="1">
                          <a:effectLst/>
                          <a:latin typeface="Cambria Math" panose="02040503050406030204" pitchFamily="18" charset="0"/>
                          <a:ea typeface="Calibri" panose="020F0502020204030204" pitchFamily="34" charset="0"/>
                          <a:cs typeface="Times New Roman" panose="02020603050405020304" pitchFamily="18" charset="0"/>
                        </a:rPr>
                        <m:t>𝐇𝐦</m:t>
                      </m:r>
                      <m:r>
                        <a:rPr lang="en-US" sz="1800" i="1">
                          <a:effectLst/>
                          <a:latin typeface="Cambria Math" panose="02040503050406030204" pitchFamily="18" charset="0"/>
                          <a:ea typeface="Calibri" panose="020F0502020204030204" pitchFamily="34" charset="0"/>
                          <a:cs typeface="Times New Roman" panose="02020603050405020304" pitchFamily="18" charset="0"/>
                        </a:rPr>
                        <m:t>=</m:t>
                      </m:r>
                      <m:sSup>
                        <m:sSupPr>
                          <m:ctrlPr>
                            <a:rPr lang="en-US" sz="1800" b="1"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1800" b="1" i="1">
                              <a:effectLst/>
                              <a:latin typeface="Cambria Math" panose="02040503050406030204" pitchFamily="18" charset="0"/>
                              <a:ea typeface="Calibri" panose="020F0502020204030204" pitchFamily="34" charset="0"/>
                              <a:cs typeface="Times New Roman" panose="02020603050405020304" pitchFamily="18" charset="0"/>
                            </a:rPr>
                            <m:t>𝐡</m:t>
                          </m:r>
                        </m:e>
                        <m:sup>
                          <m:r>
                            <a:rPr lang="en-US" sz="1800" i="1">
                              <a:effectLst/>
                              <a:latin typeface="Cambria Math" panose="02040503050406030204" pitchFamily="18" charset="0"/>
                              <a:ea typeface="Calibri" panose="020F0502020204030204" pitchFamily="34" charset="0"/>
                              <a:cs typeface="Times New Roman" panose="02020603050405020304" pitchFamily="18" charset="0"/>
                            </a:rPr>
                            <m:t>𝑝𝑟𝑖</m:t>
                          </m:r>
                        </m:sup>
                      </m:sSup>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with</m:t>
                      </m:r>
                      <m:r>
                        <a:rPr lang="en-US" sz="1800">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covariance</m:t>
                      </m:r>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sSub>
                        <m:sSub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b="1" i="1">
                              <a:effectLst/>
                              <a:latin typeface="Cambria Math" panose="02040503050406030204" pitchFamily="18" charset="0"/>
                              <a:ea typeface="Calibri" panose="020F0502020204030204" pitchFamily="34" charset="0"/>
                              <a:cs typeface="Times New Roman" panose="02020603050405020304" pitchFamily="18" charset="0"/>
                            </a:rPr>
                            <m:t>𝐂</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h</m:t>
                          </m:r>
                        </m:sub>
                      </m:sSub>
                    </m:oMath>
                  </m:oMathPara>
                </a14:m>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r">
                  <a:lnSpc>
                    <a:spcPct val="200000"/>
                  </a:lnSpc>
                  <a:spcBef>
                    <a:spcPts val="0"/>
                  </a:spcBef>
                  <a:spcAft>
                    <a:spcPts val="0"/>
                  </a:spcAft>
                  <a:tabLst>
                    <a:tab pos="3823335" algn="l"/>
                  </a:tabLst>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200000"/>
                  </a:lnSpc>
                  <a:spcBef>
                    <a:spcPts val="0"/>
                  </a:spcBef>
                  <a:spcAft>
                    <a:spcPts val="0"/>
                  </a:spcAft>
                  <a:tabLst>
                    <a:tab pos="3823335"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Special case: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200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200000"/>
                  </a:lnSpc>
                  <a:spcBef>
                    <a:spcPts val="0"/>
                  </a:spcBef>
                  <a:spcAft>
                    <a:spcPts val="800"/>
                  </a:spcAft>
                </a:pPr>
                <a14:m>
                  <m:oMathPara xmlns:m="http://schemas.openxmlformats.org/officeDocument/2006/math">
                    <m:oMathParaPr>
                      <m:jc m:val="centerGroup"/>
                    </m:oMathParaPr>
                    <m:oMath xmlns:m="http://schemas.openxmlformats.org/officeDocument/2006/math">
                      <m:sSup>
                        <m:sSup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𝑒𝑠𝑡</m:t>
                          </m:r>
                        </m:sup>
                      </m:sSup>
                      <m:r>
                        <a:rPr lang="en-US" sz="1600" b="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dPr>
                        <m:e>
                          <m:m>
                            <m:mPr>
                              <m:mcs>
                                <m:mc>
                                  <m:mcPr>
                                    <m:count m:val="1"/>
                                    <m:mcJc m:val="center"/>
                                  </m:mcPr>
                                </m:mc>
                              </m:mcs>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mPr>
                            <m:mr>
                              <m:e>
                                <m:sSup>
                                  <m:sSup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d>
                                      <m:d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𝑡</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𝑒𝑠𝑡</m:t>
                                        </m:r>
                                      </m:e>
                                    </m:d>
                                  </m:sup>
                                </m:sSup>
                              </m:e>
                            </m:mr>
                            <m:mr>
                              <m:e>
                                <m:sSup>
                                  <m:sSup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d>
                                      <m:d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𝑐</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𝑒𝑠𝑡</m:t>
                                        </m:r>
                                      </m:e>
                                    </m:d>
                                  </m:sup>
                                </m:sSup>
                              </m:e>
                            </m:mr>
                          </m:m>
                        </m:e>
                      </m:d>
                      <m:r>
                        <a:rPr lang="en-US" sz="1600" b="1">
                          <a:effectLst/>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1600">
                          <a:effectLst/>
                          <a:latin typeface="Cambria Math" panose="02040503050406030204" pitchFamily="18" charset="0"/>
                          <a:ea typeface="Times New Roman" panose="02020603050405020304" pitchFamily="18" charset="0"/>
                          <a:cs typeface="Times New Roman" panose="02020603050405020304" pitchFamily="18" charset="0"/>
                        </a:rPr>
                        <m:t>and</m:t>
                      </m:r>
                      <m:r>
                        <a:rPr lang="en-US" sz="1600" b="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𝐆</m:t>
                      </m:r>
                      <m:r>
                        <a:rPr lang="en-US" sz="1600" b="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𝟎</m:t>
                          </m:r>
                          <m:r>
                            <a:rPr lang="en-US" sz="1600" b="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𝐈</m:t>
                          </m:r>
                        </m:e>
                      </m:d>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1600">
                          <a:effectLst/>
                          <a:latin typeface="Cambria Math" panose="02040503050406030204" pitchFamily="18" charset="0"/>
                          <a:ea typeface="Times New Roman" panose="02020603050405020304" pitchFamily="18" charset="0"/>
                          <a:cs typeface="Times New Roman" panose="02020603050405020304" pitchFamily="18" charset="0"/>
                        </a:rPr>
                        <m:t>and</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𝐇</m:t>
                      </m:r>
                      <m:r>
                        <a:rPr lang="en-US" sz="1600">
                          <a:effectLst/>
                          <a:latin typeface="Cambria Math" panose="02040503050406030204" pitchFamily="18" charset="0"/>
                          <a:ea typeface="Times New Roman" panose="02020603050405020304" pitchFamily="18" charset="0"/>
                          <a:cs typeface="Times New Roman" panose="02020603050405020304" pitchFamily="18" charset="0"/>
                        </a:rPr>
                        <m:t>=</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𝐈</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1600">
                          <a:effectLst/>
                          <a:latin typeface="Cambria Math" panose="02040503050406030204" pitchFamily="18" charset="0"/>
                          <a:ea typeface="Times New Roman" panose="02020603050405020304" pitchFamily="18" charset="0"/>
                          <a:cs typeface="Times New Roman" panose="02020603050405020304" pitchFamily="18" charset="0"/>
                        </a:rPr>
                        <m:t>and</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   </m:t>
                      </m:r>
                      <m:sSup>
                        <m:sSup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𝐡</m:t>
                          </m:r>
                        </m:e>
                        <m:sup>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𝑝𝑟𝑖</m:t>
                          </m:r>
                        </m:sup>
                      </m:sSup>
                      <m:r>
                        <a:rPr lang="en-US" sz="1600" b="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sz="16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𝑝𝑟𝑖</m:t>
                          </m:r>
                        </m:sup>
                      </m:sSup>
                      <m:r>
                        <a:rPr lang="en-US" sz="1600" b="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dPr>
                        <m:e>
                          <m:m>
                            <m:mPr>
                              <m:mcs>
                                <m:mc>
                                  <m:mcPr>
                                    <m:count m:val="1"/>
                                    <m:mcJc m:val="center"/>
                                  </m:mcPr>
                                </m:mc>
                              </m:mcs>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mPr>
                            <m:mr>
                              <m:e>
                                <m:sSup>
                                  <m:sSup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d>
                                      <m:d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𝑡</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𝑝𝑟𝑖</m:t>
                                        </m:r>
                                      </m:e>
                                    </m:d>
                                  </m:sup>
                                </m:sSup>
                              </m:e>
                            </m:mr>
                            <m:mr>
                              <m:e>
                                <m:sSup>
                                  <m:sSup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d>
                                      <m:dPr>
                                        <m:ctrlP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𝑐</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𝑝𝑟𝑖</m:t>
                                        </m:r>
                                      </m:e>
                                    </m:d>
                                  </m:sup>
                                </m:sSup>
                              </m:e>
                            </m:mr>
                          </m:m>
                        </m:e>
                      </m:d>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1600">
                          <a:effectLst/>
                          <a:latin typeface="Cambria Math" panose="02040503050406030204" pitchFamily="18" charset="0"/>
                          <a:ea typeface="Times New Roman" panose="02020603050405020304" pitchFamily="18" charset="0"/>
                          <a:cs typeface="Times New Roman" panose="02020603050405020304" pitchFamily="18" charset="0"/>
                        </a:rPr>
                        <m:t>and</m:t>
                      </m:r>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   </m:t>
                      </m:r>
                      <m:sSub>
                        <m:sSubPr>
                          <m:ctrlPr>
                            <a:rPr lang="en-US" sz="16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𝑑</m:t>
                          </m:r>
                        </m:sub>
                      </m:sSub>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m:t>
                      </m:r>
                      <m:sSubSup>
                        <m:sSubSupPr>
                          <m:ctrlPr>
                            <a:rPr lang="en-US" sz="1600" i="1">
                              <a:effectLst/>
                              <a:latin typeface="Cambria Math" panose="02040503050406030204" pitchFamily="18" charset="0"/>
                              <a:ea typeface="Calibri" panose="020F0502020204030204" pitchFamily="34" charset="0"/>
                              <a:cs typeface="Times New Roman" panose="02020603050405020304" pitchFamily="18" charset="0"/>
                            </a:rPr>
                          </m:ctrlPr>
                        </m:sSubSupPr>
                        <m:e>
                          <m:r>
                            <a:rPr lang="en-US" sz="1600" i="1">
                              <a:effectLst/>
                              <a:latin typeface="Cambria Math" panose="02040503050406030204" pitchFamily="18" charset="0"/>
                              <a:ea typeface="Calibri" panose="020F0502020204030204" pitchFamily="34" charset="0"/>
                              <a:cs typeface="Times New Roman" panose="02020603050405020304" pitchFamily="18" charset="0"/>
                            </a:rPr>
                            <m:t>𝜎</m:t>
                          </m:r>
                        </m:e>
                        <m:sub>
                          <m:r>
                            <a:rPr lang="en-US" sz="1600" i="1">
                              <a:effectLst/>
                              <a:latin typeface="Cambria Math" panose="02040503050406030204" pitchFamily="18" charset="0"/>
                              <a:ea typeface="Calibri" panose="020F0502020204030204" pitchFamily="34" charset="0"/>
                              <a:cs typeface="Times New Roman" panose="02020603050405020304" pitchFamily="18" charset="0"/>
                            </a:rPr>
                            <m:t>𝑑</m:t>
                          </m:r>
                        </m:sub>
                        <m:sup>
                          <m:r>
                            <a:rPr lang="en-US" sz="1600" i="1">
                              <a:effectLst/>
                              <a:latin typeface="Cambria Math" panose="02040503050406030204" pitchFamily="18" charset="0"/>
                              <a:ea typeface="Calibri" panose="020F0502020204030204" pitchFamily="34" charset="0"/>
                              <a:cs typeface="Times New Roman" panose="02020603050405020304" pitchFamily="18" charset="0"/>
                            </a:rPr>
                            <m:t>2</m:t>
                          </m:r>
                        </m:sup>
                      </m:sSubSup>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𝐈</m:t>
                      </m:r>
                    </m:oMath>
                  </m:oMathPara>
                </a14:m>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200000"/>
                  </a:lnSpc>
                  <a:spcBef>
                    <a:spcPts val="0"/>
                  </a:spcBef>
                  <a:spcAft>
                    <a:spcPts val="800"/>
                  </a:spcAft>
                </a:pPr>
                <a14:m>
                  <m:oMathPara xmlns:m="http://schemas.openxmlformats.org/officeDocument/2006/math">
                    <m:oMathParaPr>
                      <m:jc m:val="centerGroup"/>
                    </m:oMathParaPr>
                    <m:oMath xmlns:m="http://schemas.openxmlformats.org/officeDocument/2006/math">
                      <m:r>
                        <m:rPr>
                          <m:sty m:val="p"/>
                        </m:rPr>
                        <a:rPr lang="en-US" sz="1800">
                          <a:effectLst/>
                          <a:latin typeface="Cambria Math" panose="02040503050406030204" pitchFamily="18" charset="0"/>
                          <a:ea typeface="Times New Roman" panose="02020603050405020304" pitchFamily="18" charset="0"/>
                          <a:cs typeface="Times New Roman" panose="02020603050405020304" pitchFamily="18" charset="0"/>
                        </a:rPr>
                        <m:t>and</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sSub>
                        <m:sSubPr>
                          <m:ctrlPr>
                            <a:rPr lang="en-US" sz="16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h</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16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6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600" i="1">
                              <a:effectLst/>
                              <a:latin typeface="Cambria Math" panose="02040503050406030204" pitchFamily="18" charset="0"/>
                              <a:ea typeface="Times New Roman" panose="02020603050405020304" pitchFamily="18" charset="0"/>
                              <a:cs typeface="Times New Roman" panose="02020603050405020304" pitchFamily="18" charset="0"/>
                            </a:rPr>
                            <m:t>𝑚</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dPr>
                        <m:e>
                          <m:m>
                            <m:mPr>
                              <m:mcs>
                                <m:mc>
                                  <m:mcPr>
                                    <m:count m:val="2"/>
                                    <m:mcJc m:val="center"/>
                                  </m:mcPr>
                                </m:mc>
                              </m:mcs>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mPr>
                            <m:mr>
                              <m:e>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𝐿</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e>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𝑅</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mr>
                          </m:m>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dPr>
                        <m:e>
                          <m:m>
                            <m:mPr>
                              <m:mcs>
                                <m:mc>
                                  <m:mcPr>
                                    <m:count m:val="2"/>
                                    <m:mcJc m:val="center"/>
                                  </m:mcPr>
                                </m:mc>
                              </m:mcs>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mPr>
                            <m:mr>
                              <m:e>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𝑡𝑡</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e>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𝑡𝑐</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mr>
                            <m:mr>
                              <m:e>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𝑐𝑡</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e>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𝑐𝑐</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mr>
                          </m:m>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1800">
                          <a:effectLst/>
                          <a:latin typeface="Cambria Math" panose="02040503050406030204" pitchFamily="18" charset="0"/>
                          <a:ea typeface="Times New Roman" panose="02020603050405020304" pitchFamily="18" charset="0"/>
                          <a:cs typeface="Times New Roman" panose="02020603050405020304" pitchFamily="18" charset="0"/>
                        </a:rPr>
                        <m:t>with</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𝑐𝑡</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d>
                            <m:dPr>
                              <m:begChr m:val="["/>
                              <m:endChr m:val="]"/>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dPr>
                            <m:e>
                              <m:sSubSup>
                                <m:sSub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𝑡𝑐</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d>
                        </m:e>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𝑇</m:t>
                          </m:r>
                        </m:sup>
                      </m:sSup>
                    </m:oMath>
                  </m:oMathPara>
                </a14:m>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10" name="TextBox 9">
                <a:extLst>
                  <a:ext uri="{FF2B5EF4-FFF2-40B4-BE49-F238E27FC236}">
                    <a16:creationId xmlns:a16="http://schemas.microsoft.com/office/drawing/2014/main" id="{86BF9B4B-7FE0-46BD-89B6-246479202301}"/>
                  </a:ext>
                </a:extLst>
              </p:cNvPr>
              <p:cNvSpPr txBox="1">
                <a:spLocks noRot="1" noChangeAspect="1" noMove="1" noResize="1" noEditPoints="1" noAdjustHandles="1" noChangeArrowheads="1" noChangeShapeType="1" noTextEdit="1"/>
              </p:cNvSpPr>
              <p:nvPr/>
            </p:nvSpPr>
            <p:spPr>
              <a:xfrm>
                <a:off x="-60196" y="778405"/>
                <a:ext cx="9144000" cy="5297989"/>
              </a:xfrm>
              <a:prstGeom prst="rect">
                <a:avLst/>
              </a:prstGeom>
              <a:blipFill>
                <a:blip r:embed="rId3"/>
                <a:stretch>
                  <a:fillRect/>
                </a:stretch>
              </a:blipFill>
            </p:spPr>
            <p:txBody>
              <a:bodyPr/>
              <a:lstStyle/>
              <a:p>
                <a:r>
                  <a:rPr lang="en-US">
                    <a:noFill/>
                  </a:rPr>
                  <a:t> </a:t>
                </a:r>
              </a:p>
            </p:txBody>
          </p:sp>
        </mc:Fallback>
      </mc:AlternateContent>
      <p:sp>
        <p:nvSpPr>
          <p:cNvPr id="6" name="TextBox 5">
            <a:extLst>
              <a:ext uri="{FF2B5EF4-FFF2-40B4-BE49-F238E27FC236}">
                <a16:creationId xmlns:a16="http://schemas.microsoft.com/office/drawing/2014/main" id="{FA1E4730-5ED4-4A90-851B-CC20258112D7}"/>
              </a:ext>
            </a:extLst>
          </p:cNvPr>
          <p:cNvSpPr txBox="1"/>
          <p:nvPr/>
        </p:nvSpPr>
        <p:spPr>
          <a:xfrm>
            <a:off x="2732833" y="4114800"/>
            <a:ext cx="2788712" cy="923330"/>
          </a:xfrm>
          <a:prstGeom prst="rect">
            <a:avLst/>
          </a:prstGeom>
          <a:noFill/>
        </p:spPr>
        <p:txBody>
          <a:bodyPr wrap="none" rtlCol="0">
            <a:spAutoFit/>
          </a:bodyPr>
          <a:lstStyle/>
          <a:p>
            <a:pPr algn="ctr"/>
            <a:r>
              <a:rPr lang="en-US" dirty="0">
                <a:solidFill>
                  <a:srgbClr val="FF0000"/>
                </a:solidFill>
              </a:rPr>
              <a:t>subdivided into pieces</a:t>
            </a:r>
          </a:p>
          <a:p>
            <a:pPr algn="ctr"/>
            <a:r>
              <a:rPr lang="en-US" dirty="0">
                <a:solidFill>
                  <a:srgbClr val="FF0000"/>
                </a:solidFill>
              </a:rPr>
              <a:t>acting on target and control</a:t>
            </a:r>
          </a:p>
          <a:p>
            <a:pPr algn="ctr"/>
            <a:r>
              <a:rPr lang="en-US" dirty="0">
                <a:solidFill>
                  <a:srgbClr val="FF0000"/>
                </a:solidFill>
              </a:rPr>
              <a:t>parts of model parameters</a:t>
            </a:r>
          </a:p>
        </p:txBody>
      </p:sp>
    </p:spTree>
    <p:extLst>
      <p:ext uri="{BB962C8B-B14F-4D97-AF65-F5344CB8AC3E}">
        <p14:creationId xmlns:p14="http://schemas.microsoft.com/office/powerpoint/2010/main" val="255921088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B7EB7391-AD48-4EA0-A59B-76E5C502BCE5}"/>
                  </a:ext>
                </a:extLst>
              </p:cNvPr>
              <p:cNvSpPr txBox="1"/>
              <p:nvPr/>
            </p:nvSpPr>
            <p:spPr>
              <a:xfrm>
                <a:off x="457200" y="2469468"/>
                <a:ext cx="8153400" cy="3627660"/>
              </a:xfrm>
              <a:prstGeom prst="rect">
                <a:avLst/>
              </a:prstGeom>
              <a:noFill/>
            </p:spPr>
            <p:txBody>
              <a:bodyPr wrap="square">
                <a:spAutoFit/>
              </a:bodyPr>
              <a:lstStyle/>
              <a:p>
                <a:pPr marL="0" marR="0">
                  <a:lnSpc>
                    <a:spcPct val="200000"/>
                  </a:lnSpc>
                  <a:spcBef>
                    <a:spcPts val="0"/>
                  </a:spcBef>
                  <a:spcAft>
                    <a:spcPts val="800"/>
                  </a:spcAft>
                </a:pPr>
                <a14:m>
                  <m:oMathPara xmlns:m="http://schemas.openxmlformats.org/officeDocument/2006/math">
                    <m:oMathParaPr>
                      <m:jc m:val="centerGroup"/>
                    </m:oMathParaPr>
                    <m:oMath xmlns:m="http://schemas.openxmlformats.org/officeDocument/2006/math">
                      <m:sSup>
                        <m:sSupPr>
                          <m:ctrlPr>
                            <a:rPr lang="en-US" sz="2400" b="1" i="1" smtClean="0">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d>
                            <m:dPr>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𝑡</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𝑒𝑠𝑡</m:t>
                              </m:r>
                            </m:e>
                          </m:d>
                        </m:sup>
                      </m:sSup>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m:t>
                      </m:r>
                      <m:sSubSup>
                        <m:sSub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𝑡𝑐</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up>
                      </m:sSubSup>
                      <m:sSup>
                        <m:s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sSubSup>
                                <m:sSub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𝑐𝑐</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up>
                              </m:sSub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SubSup>
                                <m:sSubSup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sSubSupPr>
                                <m:e>
                                  <m:r>
                                    <a:rPr lang="en-US" sz="2400" i="1">
                                      <a:effectLst/>
                                      <a:latin typeface="Cambria Math" panose="02040503050406030204" pitchFamily="18" charset="0"/>
                                      <a:ea typeface="Calibri" panose="020F0502020204030204" pitchFamily="34" charset="0"/>
                                      <a:cs typeface="Times New Roman" panose="02020603050405020304" pitchFamily="18" charset="0"/>
                                    </a:rPr>
                                    <m:t>𝜎</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𝑑</m:t>
                                  </m:r>
                                </m:sub>
                                <m:sup>
                                  <m:r>
                                    <a:rPr lang="en-US" sz="2400" i="1">
                                      <a:effectLst/>
                                      <a:latin typeface="Cambria Math" panose="02040503050406030204" pitchFamily="18" charset="0"/>
                                      <a:ea typeface="Calibri" panose="020F0502020204030204" pitchFamily="34" charset="0"/>
                                      <a:cs typeface="Times New Roman" panose="02020603050405020304" pitchFamily="18" charset="0"/>
                                    </a:rPr>
                                    <m:t>2</m:t>
                                  </m:r>
                                </m:sup>
                              </m:sSubSup>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𝐈</m:t>
                              </m:r>
                            </m:e>
                          </m:d>
                        </m:e>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m:t>
                          </m:r>
                        </m:sup>
                      </m:sSup>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sSup>
                            <m:s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𝐝</m:t>
                              </m:r>
                            </m:e>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𝑜𝑏𝑠</m:t>
                              </m:r>
                            </m:sup>
                          </m:s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d>
                                <m:dPr>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𝑐</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𝑝𝑟𝑖</m:t>
                                  </m:r>
                                </m:e>
                              </m:d>
                            </m:sup>
                          </m:sSup>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d>
                            <m:dPr>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𝑡</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𝑝𝑟𝑖</m:t>
                              </m:r>
                            </m:e>
                          </m:d>
                        </m:sup>
                      </m:sSup>
                    </m:oMath>
                  </m:oMathPara>
                </a14:m>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200000"/>
                  </a:lnSpc>
                  <a:spcBef>
                    <a:spcPts val="0"/>
                  </a:spcBef>
                  <a:spcAft>
                    <a:spcPts val="80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and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200000"/>
                  </a:lnSpc>
                  <a:spcBef>
                    <a:spcPts val="0"/>
                  </a:spcBef>
                  <a:spcAft>
                    <a:spcPts val="800"/>
                  </a:spcAft>
                </a:pPr>
                <a14:m>
                  <m:oMathPara xmlns:m="http://schemas.openxmlformats.org/officeDocument/2006/math">
                    <m:oMathParaPr>
                      <m:jc m:val="centerGroup"/>
                    </m:oMathParaPr>
                    <m:oMath xmlns:m="http://schemas.openxmlformats.org/officeDocument/2006/math">
                      <m:sSup>
                        <m:sSupPr>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d>
                            <m:dPr>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𝑐</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𝑒𝑠𝑡</m:t>
                              </m:r>
                            </m:e>
                          </m:d>
                        </m:sup>
                      </m:sSup>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m:t>
                      </m:r>
                      <m:sSubSup>
                        <m:sSub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𝑐𝑐</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up>
                      </m:sSubSup>
                      <m:sSup>
                        <m:s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sSubSup>
                                <m:sSub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𝑐𝑐</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up>
                              </m:sSub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SubSup>
                                <m:sSubSup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sSubSupPr>
                                <m:e>
                                  <m:r>
                                    <a:rPr lang="en-US" sz="2400" i="1">
                                      <a:effectLst/>
                                      <a:latin typeface="Cambria Math" panose="02040503050406030204" pitchFamily="18" charset="0"/>
                                      <a:ea typeface="Calibri" panose="020F0502020204030204" pitchFamily="34" charset="0"/>
                                      <a:cs typeface="Times New Roman" panose="02020603050405020304" pitchFamily="18" charset="0"/>
                                    </a:rPr>
                                    <m:t>𝜎</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𝑑</m:t>
                                  </m:r>
                                </m:sub>
                                <m:sup>
                                  <m:r>
                                    <a:rPr lang="en-US" sz="2400" i="1">
                                      <a:effectLst/>
                                      <a:latin typeface="Cambria Math" panose="02040503050406030204" pitchFamily="18" charset="0"/>
                                      <a:ea typeface="Calibri" panose="020F0502020204030204" pitchFamily="34" charset="0"/>
                                      <a:cs typeface="Times New Roman" panose="02020603050405020304" pitchFamily="18" charset="0"/>
                                    </a:rPr>
                                    <m:t>2</m:t>
                                  </m:r>
                                </m:sup>
                              </m:sSubSup>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𝐈</m:t>
                              </m:r>
                            </m:e>
                          </m:d>
                        </m:e>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m:t>
                          </m:r>
                        </m:sup>
                      </m:sSup>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sSup>
                            <m:s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𝐝</m:t>
                              </m:r>
                            </m:e>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𝑜𝑏𝑠</m:t>
                              </m:r>
                            </m:sup>
                          </m:s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d>
                                <m:dPr>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𝑐</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𝑝𝑟𝑖</m:t>
                                  </m:r>
                                </m:e>
                              </m:d>
                            </m:sup>
                          </m:sSup>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d>
                            <m:dPr>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𝑐</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𝑝𝑟𝑖</m:t>
                              </m:r>
                            </m:e>
                          </m:d>
                        </m:sup>
                      </m:sSup>
                    </m:oMath>
                  </m:oMathPara>
                </a14:m>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5" name="TextBox 4">
                <a:extLst>
                  <a:ext uri="{FF2B5EF4-FFF2-40B4-BE49-F238E27FC236}">
                    <a16:creationId xmlns:a16="http://schemas.microsoft.com/office/drawing/2014/main" id="{B7EB7391-AD48-4EA0-A59B-76E5C502BCE5}"/>
                  </a:ext>
                </a:extLst>
              </p:cNvPr>
              <p:cNvSpPr txBox="1">
                <a:spLocks noRot="1" noChangeAspect="1" noMove="1" noResize="1" noEditPoints="1" noAdjustHandles="1" noChangeArrowheads="1" noChangeShapeType="1" noTextEdit="1"/>
              </p:cNvSpPr>
              <p:nvPr/>
            </p:nvSpPr>
            <p:spPr>
              <a:xfrm>
                <a:off x="457200" y="2469468"/>
                <a:ext cx="8153400" cy="3627660"/>
              </a:xfrm>
              <a:prstGeom prst="rect">
                <a:avLst/>
              </a:prstGeom>
              <a:blipFill>
                <a:blip r:embed="rId3"/>
                <a:stretch>
                  <a:fillRect/>
                </a:stretch>
              </a:blipFill>
            </p:spPr>
            <p:txBody>
              <a:bodyPr/>
              <a:lstStyle/>
              <a:p>
                <a:r>
                  <a:rPr lang="en-US">
                    <a:noFill/>
                  </a:rPr>
                  <a:t> </a:t>
                </a:r>
              </a:p>
            </p:txBody>
          </p:sp>
        </mc:Fallback>
      </mc:AlternateContent>
      <p:sp>
        <p:nvSpPr>
          <p:cNvPr id="6" name="Title 1">
            <a:extLst>
              <a:ext uri="{FF2B5EF4-FFF2-40B4-BE49-F238E27FC236}">
                <a16:creationId xmlns:a16="http://schemas.microsoft.com/office/drawing/2014/main" id="{307594B2-A037-49C0-908E-608F403D1BCA}"/>
              </a:ext>
            </a:extLst>
          </p:cNvPr>
          <p:cNvSpPr>
            <a:spLocks noGrp="1"/>
          </p:cNvSpPr>
          <p:nvPr>
            <p:ph type="title"/>
          </p:nvPr>
        </p:nvSpPr>
        <p:spPr>
          <a:xfrm>
            <a:off x="457200" y="274638"/>
            <a:ext cx="8458200" cy="1477962"/>
          </a:xfrm>
        </p:spPr>
        <p:txBody>
          <a:bodyPr>
            <a:normAutofit fontScale="90000"/>
          </a:bodyPr>
          <a:lstStyle/>
          <a:p>
            <a:br>
              <a:rPr lang="en-US" sz="3600" dirty="0">
                <a:latin typeface="Times New Roman" pitchFamily="18" charset="0"/>
                <a:cs typeface="Times New Roman" pitchFamily="18" charset="0"/>
              </a:rPr>
            </a:br>
            <a:r>
              <a:rPr lang="en-US" sz="3600" dirty="0">
                <a:latin typeface="Times New Roman" pitchFamily="18" charset="0"/>
                <a:cs typeface="Times New Roman" pitchFamily="18" charset="0"/>
              </a:rPr>
              <a:t>Generalized Least Squares</a:t>
            </a:r>
            <a:br>
              <a:rPr lang="en-US" sz="3600" dirty="0">
                <a:latin typeface="Times New Roman" pitchFamily="18" charset="0"/>
                <a:cs typeface="Times New Roman" pitchFamily="18" charset="0"/>
              </a:rPr>
            </a:br>
            <a:r>
              <a:rPr lang="en-US" sz="3600" dirty="0">
                <a:latin typeface="Times New Roman" pitchFamily="18" charset="0"/>
                <a:cs typeface="Times New Roman" pitchFamily="18" charset="0"/>
              </a:rPr>
              <a:t>reduces to</a:t>
            </a:r>
            <a:br>
              <a:rPr lang="en-US" sz="3600" dirty="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216121081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998E089-15F3-4F5B-B8AF-D5D9D01906B4}"/>
              </a:ext>
            </a:extLst>
          </p:cNvPr>
          <p:cNvSpPr txBox="1"/>
          <p:nvPr/>
        </p:nvSpPr>
        <p:spPr>
          <a:xfrm>
            <a:off x="152400" y="893626"/>
            <a:ext cx="8077200" cy="1569340"/>
          </a:xfrm>
          <a:prstGeom prst="rect">
            <a:avLst/>
          </a:prstGeom>
          <a:noFill/>
        </p:spPr>
        <p:txBody>
          <a:bodyPr wrap="square">
            <a:spAutoFit/>
          </a:bodyPr>
          <a:lstStyle/>
          <a:p>
            <a:pPr marL="0" marR="0">
              <a:lnSpc>
                <a:spcPct val="107000"/>
              </a:lnSpc>
              <a:spcBef>
                <a:spcPts val="0"/>
              </a:spcBef>
              <a:spcAft>
                <a:spcPts val="0"/>
              </a:spcAft>
            </a:pPr>
            <a:r>
              <a:rPr lang="en-US" sz="1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estimated target model parameters and their covariance</a:t>
            </a:r>
          </a:p>
          <a:p>
            <a:pPr marL="0" marR="0">
              <a:lnSpc>
                <a:spcPct val="107000"/>
              </a:lnSpc>
              <a:spcBef>
                <a:spcPts val="0"/>
              </a:spcBef>
              <a:spcAft>
                <a:spcPts val="0"/>
              </a:spcAft>
            </a:pPr>
            <a:r>
              <a:rPr lang="en-US" sz="1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 = (</a:t>
            </a:r>
            <a:r>
              <a:rPr lang="en-US" sz="1800" dirty="0" err="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Ccc</a:t>
            </a:r>
            <a:r>
              <a:rPr lang="en-US" sz="1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sigmad2*eye(N,N)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err="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mest</a:t>
            </a:r>
            <a:r>
              <a:rPr lang="en-US" sz="1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a:t>
            </a:r>
            <a:r>
              <a:rPr lang="en-US" sz="1800" dirty="0" err="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Ctc</a:t>
            </a:r>
            <a:r>
              <a:rPr lang="en-US" sz="1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(A\dobs);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B = </a:t>
            </a:r>
            <a:r>
              <a:rPr lang="en-US" sz="1800" dirty="0" err="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Ctc</a:t>
            </a:r>
            <a:r>
              <a:rPr lang="en-US" sz="1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err="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Cttest</a:t>
            </a:r>
            <a:r>
              <a:rPr lang="en-US" sz="1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sigmad2*B*B';</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E8B9255B-5784-459B-853E-A56BD13125FE}"/>
              </a:ext>
            </a:extLst>
          </p:cNvPr>
          <p:cNvSpPr txBox="1"/>
          <p:nvPr/>
        </p:nvSpPr>
        <p:spPr>
          <a:xfrm>
            <a:off x="152400" y="3962400"/>
            <a:ext cx="8610600" cy="1723229"/>
          </a:xfrm>
          <a:prstGeom prst="rect">
            <a:avLst/>
          </a:prstGeom>
          <a:noFill/>
        </p:spPr>
        <p:txBody>
          <a:bodyPr wrap="square">
            <a:spAutoFit/>
          </a:bodyPr>
          <a:lstStyle/>
          <a:p>
            <a:pPr>
              <a:lnSpc>
                <a:spcPct val="107000"/>
              </a:lnSpc>
              <a:spcAft>
                <a:spcPts val="600"/>
              </a:spcAft>
            </a:pPr>
            <a:r>
              <a:rPr lang="en-US"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a:t>
            </a:r>
            <a:r>
              <a:rPr lang="en-US" sz="1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estimated target model parameters and their covariance</a:t>
            </a:r>
          </a:p>
          <a:p>
            <a:pPr marL="0" marR="0">
              <a:lnSpc>
                <a:spcPct val="107000"/>
              </a:lnSpc>
              <a:spcBef>
                <a:spcPts val="0"/>
              </a:spcBef>
              <a:spcAft>
                <a:spcPts val="600"/>
              </a:spcAft>
            </a:pPr>
            <a:r>
              <a:rPr lang="en-US" sz="1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 = (</a:t>
            </a:r>
            <a:r>
              <a:rPr lang="en-US" sz="1800" dirty="0" err="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Ccc</a:t>
            </a:r>
            <a:r>
              <a:rPr lang="en-US" sz="1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sigmad2*</a:t>
            </a:r>
            <a:r>
              <a:rPr lang="en-US" sz="1800" dirty="0" err="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np.identity</a:t>
            </a:r>
            <a:r>
              <a:rPr lang="en-US" sz="1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(N)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err="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mest</a:t>
            </a:r>
            <a:r>
              <a:rPr lang="en-US" sz="1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a:t>
            </a:r>
            <a:r>
              <a:rPr lang="en-US" sz="1800" dirty="0" err="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np.matmul</a:t>
            </a:r>
            <a:r>
              <a:rPr lang="en-US" sz="1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r>
              <a:rPr lang="en-US" sz="1800" dirty="0" err="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Ctc,la.solve</a:t>
            </a:r>
            <a:r>
              <a:rPr lang="en-US" sz="1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r>
              <a:rPr lang="en-US" sz="1800" dirty="0" err="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A,dobs</a:t>
            </a:r>
            <a:r>
              <a:rPr lang="en-US" sz="1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BT = </a:t>
            </a:r>
            <a:r>
              <a:rPr lang="en-US" sz="1800" dirty="0" err="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la.solve</a:t>
            </a:r>
            <a:r>
              <a:rPr lang="en-US" sz="1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r>
              <a:rPr lang="en-US" sz="1800" dirty="0" err="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A,Ctc.T</a:t>
            </a:r>
            <a:r>
              <a:rPr lang="en-US" sz="1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err="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Cttest</a:t>
            </a:r>
            <a:r>
              <a:rPr lang="en-US" sz="1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sigmad2*</a:t>
            </a:r>
            <a:r>
              <a:rPr lang="en-US" sz="1800" dirty="0" err="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np.matmul</a:t>
            </a:r>
            <a:r>
              <a:rPr lang="en-US" sz="1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(BT.T,BT);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itle 1">
            <a:extLst>
              <a:ext uri="{FF2B5EF4-FFF2-40B4-BE49-F238E27FC236}">
                <a16:creationId xmlns:a16="http://schemas.microsoft.com/office/drawing/2014/main" id="{1166FCC6-F994-41AA-B71A-C94D90EBF9B0}"/>
              </a:ext>
            </a:extLst>
          </p:cNvPr>
          <p:cNvSpPr>
            <a:spLocks noGrp="1"/>
          </p:cNvSpPr>
          <p:nvPr>
            <p:ph type="title"/>
          </p:nvPr>
        </p:nvSpPr>
        <p:spPr>
          <a:xfrm>
            <a:off x="457200" y="274638"/>
            <a:ext cx="8458200" cy="601370"/>
          </a:xfrm>
        </p:spPr>
        <p:txBody>
          <a:bodyPr>
            <a:normAutofit fontScale="90000"/>
          </a:bodyPr>
          <a:lstStyle/>
          <a:p>
            <a:r>
              <a:rPr lang="en-US" sz="3600" dirty="0">
                <a:latin typeface="Times New Roman" pitchFamily="18" charset="0"/>
                <a:cs typeface="Times New Roman" pitchFamily="18" charset="0"/>
              </a:rPr>
              <a:t>MATLAB</a:t>
            </a:r>
            <a:endParaRPr lang="en-US" sz="2800" dirty="0">
              <a:latin typeface="Times New Roman" pitchFamily="18" charset="0"/>
              <a:cs typeface="Times New Roman" pitchFamily="18" charset="0"/>
            </a:endParaRPr>
          </a:p>
        </p:txBody>
      </p:sp>
      <p:sp>
        <p:nvSpPr>
          <p:cNvPr id="9" name="Title 1">
            <a:extLst>
              <a:ext uri="{FF2B5EF4-FFF2-40B4-BE49-F238E27FC236}">
                <a16:creationId xmlns:a16="http://schemas.microsoft.com/office/drawing/2014/main" id="{6995FD59-867B-4BAE-A4F9-B3BB9343AB2F}"/>
              </a:ext>
            </a:extLst>
          </p:cNvPr>
          <p:cNvSpPr txBox="1">
            <a:spLocks/>
          </p:cNvSpPr>
          <p:nvPr/>
        </p:nvSpPr>
        <p:spPr>
          <a:xfrm>
            <a:off x="228600" y="3361030"/>
            <a:ext cx="8458200" cy="601370"/>
          </a:xfrm>
          <a:prstGeom prst="rect">
            <a:avLst/>
          </a:prstGeom>
        </p:spPr>
        <p:txBody>
          <a:bodyPr vert="horz" lIns="91440" tIns="45720" rIns="91440" bIns="45720" rtlCol="0" anchor="ctr">
            <a:normAutofit fontScale="97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a:latin typeface="Times New Roman" pitchFamily="18" charset="0"/>
                <a:cs typeface="Times New Roman" pitchFamily="18" charset="0"/>
              </a:rPr>
              <a:t>Python</a:t>
            </a:r>
            <a:endParaRPr lang="en-US" sz="2800" dirty="0">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EFCB94D6-55E6-4925-A11E-0C3692C31A2F}"/>
                  </a:ext>
                </a:extLst>
              </p:cNvPr>
              <p:cNvSpPr txBox="1"/>
              <p:nvPr/>
            </p:nvSpPr>
            <p:spPr>
              <a:xfrm>
                <a:off x="6248400" y="2269002"/>
                <a:ext cx="2209800" cy="387927"/>
              </a:xfrm>
              <a:prstGeom prst="rect">
                <a:avLst/>
              </a:prstGeom>
              <a:noFill/>
            </p:spPr>
            <p:txBody>
              <a:bodyPr wrap="square" rtlCol="0">
                <a:spAutoFit/>
              </a:bodyPr>
              <a:lstStyle/>
              <a:p>
                <a:r>
                  <a:rPr lang="en-US" dirty="0"/>
                  <a:t>(assumes </a:t>
                </a:r>
                <a14:m>
                  <m:oMath xmlns:m="http://schemas.openxmlformats.org/officeDocument/2006/math">
                    <m:sSup>
                      <m:sSupPr>
                        <m:ctrlPr>
                          <a:rPr lang="en-US" sz="1800" b="1" i="1" smtClean="0">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d>
                          <m:dPr>
                            <m:ctrlP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𝑝𝑟𝑖</m:t>
                            </m:r>
                          </m:e>
                        </m:d>
                      </m:sup>
                    </m:sSup>
                  </m:oMath>
                </a14:m>
                <a:r>
                  <a:rPr lang="en-US" dirty="0"/>
                  <a:t>=0) </a:t>
                </a:r>
              </a:p>
            </p:txBody>
          </p:sp>
        </mc:Choice>
        <mc:Fallback xmlns="">
          <p:sp>
            <p:nvSpPr>
              <p:cNvPr id="10" name="TextBox 9">
                <a:extLst>
                  <a:ext uri="{FF2B5EF4-FFF2-40B4-BE49-F238E27FC236}">
                    <a16:creationId xmlns:a16="http://schemas.microsoft.com/office/drawing/2014/main" id="{EFCB94D6-55E6-4925-A11E-0C3692C31A2F}"/>
                  </a:ext>
                </a:extLst>
              </p:cNvPr>
              <p:cNvSpPr txBox="1">
                <a:spLocks noRot="1" noChangeAspect="1" noMove="1" noResize="1" noEditPoints="1" noAdjustHandles="1" noChangeArrowheads="1" noChangeShapeType="1" noTextEdit="1"/>
              </p:cNvSpPr>
              <p:nvPr/>
            </p:nvSpPr>
            <p:spPr>
              <a:xfrm>
                <a:off x="6248400" y="2269002"/>
                <a:ext cx="2209800" cy="387927"/>
              </a:xfrm>
              <a:prstGeom prst="rect">
                <a:avLst/>
              </a:prstGeom>
              <a:blipFill>
                <a:blip r:embed="rId3"/>
                <a:stretch>
                  <a:fillRect l="-2204" t="-3125" b="-2343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167C02B4-DD4D-4300-A9F8-F7278BB2B3E0}"/>
                  </a:ext>
                </a:extLst>
              </p:cNvPr>
              <p:cNvSpPr txBox="1"/>
              <p:nvPr/>
            </p:nvSpPr>
            <p:spPr>
              <a:xfrm>
                <a:off x="6248400" y="5899072"/>
                <a:ext cx="2209800" cy="387927"/>
              </a:xfrm>
              <a:prstGeom prst="rect">
                <a:avLst/>
              </a:prstGeom>
              <a:noFill/>
            </p:spPr>
            <p:txBody>
              <a:bodyPr wrap="square" rtlCol="0">
                <a:spAutoFit/>
              </a:bodyPr>
              <a:lstStyle/>
              <a:p>
                <a:r>
                  <a:rPr lang="en-US" dirty="0"/>
                  <a:t>(assumes </a:t>
                </a:r>
                <a14:m>
                  <m:oMath xmlns:m="http://schemas.openxmlformats.org/officeDocument/2006/math">
                    <m:sSup>
                      <m:sSupPr>
                        <m:ctrlPr>
                          <a:rPr lang="en-US" sz="1800" b="1" i="1" smtClean="0">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d>
                          <m:dPr>
                            <m:ctrlP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𝑝𝑟𝑖</m:t>
                            </m:r>
                          </m:e>
                        </m:d>
                      </m:sup>
                    </m:sSup>
                  </m:oMath>
                </a14:m>
                <a:r>
                  <a:rPr lang="en-US" dirty="0"/>
                  <a:t>=0) </a:t>
                </a:r>
              </a:p>
            </p:txBody>
          </p:sp>
        </mc:Choice>
        <mc:Fallback xmlns="">
          <p:sp>
            <p:nvSpPr>
              <p:cNvPr id="11" name="TextBox 10">
                <a:extLst>
                  <a:ext uri="{FF2B5EF4-FFF2-40B4-BE49-F238E27FC236}">
                    <a16:creationId xmlns:a16="http://schemas.microsoft.com/office/drawing/2014/main" id="{167C02B4-DD4D-4300-A9F8-F7278BB2B3E0}"/>
                  </a:ext>
                </a:extLst>
              </p:cNvPr>
              <p:cNvSpPr txBox="1">
                <a:spLocks noRot="1" noChangeAspect="1" noMove="1" noResize="1" noEditPoints="1" noAdjustHandles="1" noChangeArrowheads="1" noChangeShapeType="1" noTextEdit="1"/>
              </p:cNvSpPr>
              <p:nvPr/>
            </p:nvSpPr>
            <p:spPr>
              <a:xfrm>
                <a:off x="6248400" y="5899072"/>
                <a:ext cx="2209800" cy="387927"/>
              </a:xfrm>
              <a:prstGeom prst="rect">
                <a:avLst/>
              </a:prstGeom>
              <a:blipFill>
                <a:blip r:embed="rId4"/>
                <a:stretch>
                  <a:fillRect l="-2204" t="-4762" b="-25397"/>
                </a:stretch>
              </a:blipFill>
            </p:spPr>
            <p:txBody>
              <a:bodyPr/>
              <a:lstStyle/>
              <a:p>
                <a:r>
                  <a:rPr lang="en-US">
                    <a:noFill/>
                  </a:rPr>
                  <a:t> </a:t>
                </a:r>
              </a:p>
            </p:txBody>
          </p:sp>
        </mc:Fallback>
      </mc:AlternateContent>
    </p:spTree>
    <p:extLst>
      <p:ext uri="{BB962C8B-B14F-4D97-AF65-F5344CB8AC3E}">
        <p14:creationId xmlns:p14="http://schemas.microsoft.com/office/powerpoint/2010/main" val="14833468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AB4C344-75ED-4274-8A97-C84B5A7A3410}"/>
              </a:ext>
            </a:extLst>
          </p:cNvPr>
          <p:cNvSpPr txBox="1"/>
          <p:nvPr/>
        </p:nvSpPr>
        <p:spPr>
          <a:xfrm>
            <a:off x="21448" y="320694"/>
            <a:ext cx="9097654" cy="646331"/>
          </a:xfrm>
          <a:prstGeom prst="rect">
            <a:avLst/>
          </a:prstGeom>
          <a:noFill/>
        </p:spPr>
        <p:txBody>
          <a:bodyPr wrap="square" rtlCol="0">
            <a:spAutoFit/>
          </a:bodyPr>
          <a:lstStyle/>
          <a:p>
            <a:pPr algn="ctr"/>
            <a:r>
              <a:rPr lang="en-US" sz="3600" dirty="0">
                <a:latin typeface="Times New Roman" panose="02020603050405020304" pitchFamily="18" charset="0"/>
                <a:cs typeface="Times New Roman" panose="02020603050405020304" pitchFamily="18" charset="0"/>
              </a:rPr>
              <a:t>Stationary Process</a:t>
            </a:r>
          </a:p>
        </p:txBody>
      </p:sp>
      <p:pic>
        <p:nvPicPr>
          <p:cNvPr id="6" name="Picture 5">
            <a:extLst>
              <a:ext uri="{FF2B5EF4-FFF2-40B4-BE49-F238E27FC236}">
                <a16:creationId xmlns:a16="http://schemas.microsoft.com/office/drawing/2014/main" id="{8C3304A4-67A6-42FC-9CB5-1463E0668DCB}"/>
              </a:ext>
            </a:extLst>
          </p:cNvPr>
          <p:cNvPicPr>
            <a:picLocks noChangeAspect="1"/>
          </p:cNvPicPr>
          <p:nvPr/>
        </p:nvPicPr>
        <p:blipFill rotWithShape="1">
          <a:blip r:embed="rId3"/>
          <a:srcRect l="13333" t="32776" r="47667" b="11245"/>
          <a:stretch/>
        </p:blipFill>
        <p:spPr>
          <a:xfrm>
            <a:off x="457200" y="2298412"/>
            <a:ext cx="4572000" cy="3810001"/>
          </a:xfrm>
          <a:prstGeom prst="rect">
            <a:avLst/>
          </a:prstGeom>
        </p:spPr>
      </p:pic>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001EB86C-4311-4C5A-AFC0-D740052093F3}"/>
                  </a:ext>
                </a:extLst>
              </p:cNvPr>
              <p:cNvSpPr txBox="1"/>
              <p:nvPr/>
            </p:nvSpPr>
            <p:spPr>
              <a:xfrm>
                <a:off x="4114800" y="1836747"/>
                <a:ext cx="661335"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2400" i="1" smtClean="0">
                              <a:latin typeface="Cambria Math" panose="02040503050406030204" pitchFamily="18" charset="0"/>
                            </a:rPr>
                          </m:ctrlPr>
                        </m:sSubPr>
                        <m:e>
                          <m:r>
                            <a:rPr lang="en-US" sz="2400" b="1" i="0" smtClean="0">
                              <a:latin typeface="Cambria Math" panose="02040503050406030204" pitchFamily="18" charset="0"/>
                            </a:rPr>
                            <m:t>𝐂</m:t>
                          </m:r>
                        </m:e>
                        <m:sub>
                          <m:r>
                            <a:rPr lang="en-US" sz="2400" b="0" i="1" smtClean="0">
                              <a:latin typeface="Cambria Math" panose="02040503050406030204" pitchFamily="18" charset="0"/>
                            </a:rPr>
                            <m:t>𝑚</m:t>
                          </m:r>
                        </m:sub>
                      </m:sSub>
                    </m:oMath>
                  </m:oMathPara>
                </a14:m>
                <a:endParaRPr lang="en-US" sz="2400" dirty="0"/>
              </a:p>
            </p:txBody>
          </p:sp>
        </mc:Choice>
        <mc:Fallback xmlns="">
          <p:sp>
            <p:nvSpPr>
              <p:cNvPr id="7" name="TextBox 6">
                <a:extLst>
                  <a:ext uri="{FF2B5EF4-FFF2-40B4-BE49-F238E27FC236}">
                    <a16:creationId xmlns:a16="http://schemas.microsoft.com/office/drawing/2014/main" id="{001EB86C-4311-4C5A-AFC0-D740052093F3}"/>
                  </a:ext>
                </a:extLst>
              </p:cNvPr>
              <p:cNvSpPr txBox="1">
                <a:spLocks noRot="1" noChangeAspect="1" noMove="1" noResize="1" noEditPoints="1" noAdjustHandles="1" noChangeArrowheads="1" noChangeShapeType="1" noTextEdit="1"/>
              </p:cNvSpPr>
              <p:nvPr/>
            </p:nvSpPr>
            <p:spPr>
              <a:xfrm>
                <a:off x="4114800" y="1836747"/>
                <a:ext cx="661335" cy="461665"/>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C91BE277-0339-47D7-A826-F8AEBF53C943}"/>
                  </a:ext>
                </a:extLst>
              </p:cNvPr>
              <p:cNvSpPr txBox="1"/>
              <p:nvPr/>
            </p:nvSpPr>
            <p:spPr>
              <a:xfrm>
                <a:off x="2430807" y="5816025"/>
                <a:ext cx="566629" cy="58477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3200" i="1" smtClean="0">
                              <a:latin typeface="Cambria Math" panose="02040503050406030204" pitchFamily="18" charset="0"/>
                            </a:rPr>
                          </m:ctrlPr>
                        </m:sSubPr>
                        <m:e>
                          <m:r>
                            <a:rPr lang="en-US" sz="3200" b="0" i="1" smtClean="0">
                              <a:latin typeface="Cambria Math" panose="02040503050406030204" pitchFamily="18" charset="0"/>
                            </a:rPr>
                            <m:t>𝑡</m:t>
                          </m:r>
                        </m:e>
                        <m:sub>
                          <m:r>
                            <a:rPr lang="en-US" sz="3200" b="0" i="1" smtClean="0">
                              <a:latin typeface="Cambria Math" panose="02040503050406030204" pitchFamily="18" charset="0"/>
                            </a:rPr>
                            <m:t>𝑖</m:t>
                          </m:r>
                        </m:sub>
                      </m:sSub>
                    </m:oMath>
                  </m:oMathPara>
                </a14:m>
                <a:endParaRPr lang="en-US" sz="3200" dirty="0"/>
              </a:p>
            </p:txBody>
          </p:sp>
        </mc:Choice>
        <mc:Fallback xmlns="">
          <p:sp>
            <p:nvSpPr>
              <p:cNvPr id="8" name="TextBox 7">
                <a:extLst>
                  <a:ext uri="{FF2B5EF4-FFF2-40B4-BE49-F238E27FC236}">
                    <a16:creationId xmlns:a16="http://schemas.microsoft.com/office/drawing/2014/main" id="{C91BE277-0339-47D7-A826-F8AEBF53C943}"/>
                  </a:ext>
                </a:extLst>
              </p:cNvPr>
              <p:cNvSpPr txBox="1">
                <a:spLocks noRot="1" noChangeAspect="1" noMove="1" noResize="1" noEditPoints="1" noAdjustHandles="1" noChangeArrowheads="1" noChangeShapeType="1" noTextEdit="1"/>
              </p:cNvSpPr>
              <p:nvPr/>
            </p:nvSpPr>
            <p:spPr>
              <a:xfrm>
                <a:off x="2430807" y="5816025"/>
                <a:ext cx="566629" cy="584775"/>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D3CC6E59-FDF9-4974-97F3-736323939C4C}"/>
                  </a:ext>
                </a:extLst>
              </p:cNvPr>
              <p:cNvSpPr txBox="1"/>
              <p:nvPr/>
            </p:nvSpPr>
            <p:spPr>
              <a:xfrm>
                <a:off x="21448" y="3517613"/>
                <a:ext cx="565347" cy="62433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3200" i="1" smtClean="0">
                              <a:latin typeface="Cambria Math" panose="02040503050406030204" pitchFamily="18" charset="0"/>
                            </a:rPr>
                          </m:ctrlPr>
                        </m:sSubPr>
                        <m:e>
                          <m:r>
                            <a:rPr lang="en-US" sz="3200" b="0" i="1" smtClean="0">
                              <a:latin typeface="Cambria Math" panose="02040503050406030204" pitchFamily="18" charset="0"/>
                            </a:rPr>
                            <m:t>𝑡</m:t>
                          </m:r>
                        </m:e>
                        <m:sub>
                          <m:r>
                            <a:rPr lang="en-US" sz="3200" b="0" i="1" smtClean="0">
                              <a:latin typeface="Cambria Math" panose="02040503050406030204" pitchFamily="18" charset="0"/>
                            </a:rPr>
                            <m:t>𝑗</m:t>
                          </m:r>
                        </m:sub>
                      </m:sSub>
                    </m:oMath>
                  </m:oMathPara>
                </a14:m>
                <a:endParaRPr lang="en-US" sz="3200" dirty="0"/>
              </a:p>
            </p:txBody>
          </p:sp>
        </mc:Choice>
        <mc:Fallback xmlns="">
          <p:sp>
            <p:nvSpPr>
              <p:cNvPr id="9" name="TextBox 8">
                <a:extLst>
                  <a:ext uri="{FF2B5EF4-FFF2-40B4-BE49-F238E27FC236}">
                    <a16:creationId xmlns:a16="http://schemas.microsoft.com/office/drawing/2014/main" id="{D3CC6E59-FDF9-4974-97F3-736323939C4C}"/>
                  </a:ext>
                </a:extLst>
              </p:cNvPr>
              <p:cNvSpPr txBox="1">
                <a:spLocks noRot="1" noChangeAspect="1" noMove="1" noResize="1" noEditPoints="1" noAdjustHandles="1" noChangeArrowheads="1" noChangeShapeType="1" noTextEdit="1"/>
              </p:cNvSpPr>
              <p:nvPr/>
            </p:nvSpPr>
            <p:spPr>
              <a:xfrm>
                <a:off x="21448" y="3517613"/>
                <a:ext cx="565347" cy="624338"/>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56E2F268-BADB-4FBC-A8B2-CE3B422D1058}"/>
                  </a:ext>
                </a:extLst>
              </p:cNvPr>
              <p:cNvSpPr txBox="1"/>
              <p:nvPr/>
            </p:nvSpPr>
            <p:spPr>
              <a:xfrm>
                <a:off x="1155069" y="1153309"/>
                <a:ext cx="7147406" cy="517834"/>
              </a:xfrm>
              <a:prstGeom prst="rect">
                <a:avLst/>
              </a:prstGeom>
              <a:noFill/>
            </p:spPr>
            <p:txBody>
              <a:bodyPr wrap="none" rtlCol="0">
                <a:spAutoFit/>
              </a:bodyPr>
              <a:lstStyle/>
              <a:p>
                <a:r>
                  <a:rPr lang="en-US" sz="2400" dirty="0">
                    <a:latin typeface="Times New Roman" panose="02020603050405020304" pitchFamily="18" charset="0"/>
                    <a:cs typeface="Times New Roman" panose="02020603050405020304" pitchFamily="18" charset="0"/>
                  </a:rPr>
                  <a:t>prior covariance matrix depends only on lag </a:t>
                </a:r>
                <a:r>
                  <a:rPr lang="el-GR" sz="2400" dirty="0">
                    <a:latin typeface="Cambria Math" panose="02040503050406030204" pitchFamily="18" charset="0"/>
                    <a:ea typeface="Cambria Math" panose="02040503050406030204" pitchFamily="18" charset="0"/>
                    <a:cs typeface="Times New Roman" panose="02020603050405020304" pitchFamily="18" charset="0"/>
                  </a:rPr>
                  <a:t>τ</a:t>
                </a:r>
                <a:r>
                  <a:rPr lang="en-US" sz="2400" dirty="0">
                    <a:latin typeface="Cambria Math" panose="02040503050406030204" pitchFamily="18" charset="0"/>
                    <a:ea typeface="Cambria Math" panose="02040503050406030204" pitchFamily="18" charset="0"/>
                    <a:cs typeface="Times New Roman" panose="02020603050405020304" pitchFamily="18" charset="0"/>
                  </a:rPr>
                  <a:t>=</a:t>
                </a:r>
                <a14:m>
                  <m:oMath xmlns:m="http://schemas.openxmlformats.org/officeDocument/2006/math">
                    <m:d>
                      <m:dPr>
                        <m:begChr m:val="|"/>
                        <m:endChr m:val="|"/>
                        <m:ctrlPr>
                          <a:rPr lang="en-US" sz="2400" i="1" smtClean="0">
                            <a:latin typeface="Cambria Math" panose="02040503050406030204" pitchFamily="18" charset="0"/>
                            <a:cs typeface="Times New Roman" panose="02020603050405020304" pitchFamily="18" charset="0"/>
                          </a:rPr>
                        </m:ctrlPr>
                      </m:dPr>
                      <m:e>
                        <m:sSub>
                          <m:sSubPr>
                            <m:ctrlPr>
                              <a:rPr lang="en-US" sz="2400" i="1">
                                <a:latin typeface="Cambria Math" panose="02040503050406030204" pitchFamily="18" charset="0"/>
                              </a:rPr>
                            </m:ctrlPr>
                          </m:sSubPr>
                          <m:e>
                            <m:r>
                              <a:rPr lang="en-US" sz="2400" i="1">
                                <a:latin typeface="Cambria Math" panose="02040503050406030204" pitchFamily="18" charset="0"/>
                              </a:rPr>
                              <m:t>𝑥</m:t>
                            </m:r>
                          </m:e>
                          <m:sub>
                            <m:r>
                              <a:rPr lang="en-US" sz="2400" i="1">
                                <a:latin typeface="Cambria Math" panose="02040503050406030204" pitchFamily="18" charset="0"/>
                              </a:rPr>
                              <m:t>𝑖</m:t>
                            </m:r>
                          </m:sub>
                        </m:sSub>
                        <m:r>
                          <a:rPr lang="en-US" sz="2400" b="0" i="1" smtClean="0">
                            <a:latin typeface="Cambria Math" panose="02040503050406030204" pitchFamily="18" charset="0"/>
                          </a:rPr>
                          <m:t>−</m:t>
                        </m:r>
                        <m:sSub>
                          <m:sSubPr>
                            <m:ctrlPr>
                              <a:rPr lang="en-US" sz="2400" i="1">
                                <a:latin typeface="Cambria Math" panose="02040503050406030204" pitchFamily="18" charset="0"/>
                              </a:rPr>
                            </m:ctrlPr>
                          </m:sSubPr>
                          <m:e>
                            <m:r>
                              <a:rPr lang="en-US" sz="2400" i="1">
                                <a:latin typeface="Cambria Math" panose="02040503050406030204" pitchFamily="18" charset="0"/>
                              </a:rPr>
                              <m:t>𝑥</m:t>
                            </m:r>
                          </m:e>
                          <m:sub>
                            <m:r>
                              <a:rPr lang="en-US" sz="2400" i="1">
                                <a:latin typeface="Cambria Math" panose="02040503050406030204" pitchFamily="18" charset="0"/>
                              </a:rPr>
                              <m:t>𝑗</m:t>
                            </m:r>
                          </m:sub>
                        </m:sSub>
                      </m:e>
                    </m:d>
                  </m:oMath>
                </a14:m>
                <a:endParaRPr lang="en-US" sz="2400" dirty="0">
                  <a:latin typeface="Times New Roman" panose="02020603050405020304" pitchFamily="18" charset="0"/>
                  <a:cs typeface="Times New Roman" panose="02020603050405020304" pitchFamily="18" charset="0"/>
                </a:endParaRPr>
              </a:p>
            </p:txBody>
          </p:sp>
        </mc:Choice>
        <mc:Fallback xmlns="">
          <p:sp>
            <p:nvSpPr>
              <p:cNvPr id="10" name="TextBox 9">
                <a:extLst>
                  <a:ext uri="{FF2B5EF4-FFF2-40B4-BE49-F238E27FC236}">
                    <a16:creationId xmlns:a16="http://schemas.microsoft.com/office/drawing/2014/main" id="{56E2F268-BADB-4FBC-A8B2-CE3B422D1058}"/>
                  </a:ext>
                </a:extLst>
              </p:cNvPr>
              <p:cNvSpPr txBox="1">
                <a:spLocks noRot="1" noChangeAspect="1" noMove="1" noResize="1" noEditPoints="1" noAdjustHandles="1" noChangeArrowheads="1" noChangeShapeType="1" noTextEdit="1"/>
              </p:cNvSpPr>
              <p:nvPr/>
            </p:nvSpPr>
            <p:spPr>
              <a:xfrm>
                <a:off x="1155069" y="1153309"/>
                <a:ext cx="7147406" cy="517834"/>
              </a:xfrm>
              <a:prstGeom prst="rect">
                <a:avLst/>
              </a:prstGeom>
              <a:blipFill>
                <a:blip r:embed="rId7"/>
                <a:stretch>
                  <a:fillRect l="-1279" t="-5882" b="-20000"/>
                </a:stretch>
              </a:blipFill>
            </p:spPr>
            <p:txBody>
              <a:bodyPr/>
              <a:lstStyle/>
              <a:p>
                <a:r>
                  <a:rPr lang="en-US">
                    <a:noFill/>
                  </a:rPr>
                  <a:t> </a:t>
                </a:r>
              </a:p>
            </p:txBody>
          </p:sp>
        </mc:Fallback>
      </mc:AlternateContent>
      <p:cxnSp>
        <p:nvCxnSpPr>
          <p:cNvPr id="12" name="Straight Connector 11">
            <a:extLst>
              <a:ext uri="{FF2B5EF4-FFF2-40B4-BE49-F238E27FC236}">
                <a16:creationId xmlns:a16="http://schemas.microsoft.com/office/drawing/2014/main" id="{A20B56D3-5C7D-4361-8341-E8FB5C763C44}"/>
              </a:ext>
            </a:extLst>
          </p:cNvPr>
          <p:cNvCxnSpPr/>
          <p:nvPr/>
        </p:nvCxnSpPr>
        <p:spPr>
          <a:xfrm>
            <a:off x="1981200" y="3352800"/>
            <a:ext cx="2133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CC9C9B72-81DB-4E62-8169-D5F0C3EC56AA}"/>
              </a:ext>
            </a:extLst>
          </p:cNvPr>
          <p:cNvCxnSpPr>
            <a:cxnSpLocks/>
          </p:cNvCxnSpPr>
          <p:nvPr/>
        </p:nvCxnSpPr>
        <p:spPr>
          <a:xfrm>
            <a:off x="5614219" y="3345873"/>
            <a:ext cx="2357347" cy="6926"/>
          </a:xfrm>
          <a:prstGeom prst="line">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A0CFB2D3-4A43-484E-948D-B9A9D97FBF75}"/>
                  </a:ext>
                </a:extLst>
              </p:cNvPr>
              <p:cNvSpPr txBox="1"/>
              <p:nvPr/>
            </p:nvSpPr>
            <p:spPr>
              <a:xfrm>
                <a:off x="7925769" y="3161069"/>
                <a:ext cx="1193333" cy="461665"/>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r>
                        <m:rPr>
                          <m:nor/>
                        </m:rPr>
                        <a:rPr lang="el-GR" sz="2400" dirty="0">
                          <a:latin typeface="Cambria Math" panose="02040503050406030204" pitchFamily="18" charset="0"/>
                          <a:ea typeface="Cambria Math" panose="02040503050406030204" pitchFamily="18" charset="0"/>
                          <a:cs typeface="Times New Roman" panose="02020603050405020304" pitchFamily="18" charset="0"/>
                        </a:rPr>
                        <m:t>τ</m:t>
                      </m:r>
                    </m:oMath>
                  </m:oMathPara>
                </a14:m>
                <a:endParaRPr lang="en-US" sz="2400" dirty="0"/>
              </a:p>
            </p:txBody>
          </p:sp>
        </mc:Choice>
        <mc:Fallback xmlns="">
          <p:sp>
            <p:nvSpPr>
              <p:cNvPr id="15" name="TextBox 14">
                <a:extLst>
                  <a:ext uri="{FF2B5EF4-FFF2-40B4-BE49-F238E27FC236}">
                    <a16:creationId xmlns:a16="http://schemas.microsoft.com/office/drawing/2014/main" id="{A0CFB2D3-4A43-484E-948D-B9A9D97FBF75}"/>
                  </a:ext>
                </a:extLst>
              </p:cNvPr>
              <p:cNvSpPr txBox="1">
                <a:spLocks noRot="1" noChangeAspect="1" noMove="1" noResize="1" noEditPoints="1" noAdjustHandles="1" noChangeArrowheads="1" noChangeShapeType="1" noTextEdit="1"/>
              </p:cNvSpPr>
              <p:nvPr/>
            </p:nvSpPr>
            <p:spPr>
              <a:xfrm>
                <a:off x="7925769" y="3161069"/>
                <a:ext cx="1193333" cy="461665"/>
              </a:xfrm>
              <a:prstGeom prst="rect">
                <a:avLst/>
              </a:prstGeom>
              <a:blipFill>
                <a:blip r:embed="rId8"/>
                <a:stretch>
                  <a:fillRect/>
                </a:stretch>
              </a:blipFill>
            </p:spPr>
            <p:txBody>
              <a:bodyPr/>
              <a:lstStyle/>
              <a:p>
                <a:r>
                  <a:rPr lang="en-US">
                    <a:noFill/>
                  </a:rPr>
                  <a:t> </a:t>
                </a:r>
              </a:p>
            </p:txBody>
          </p:sp>
        </mc:Fallback>
      </mc:AlternateContent>
      <p:cxnSp>
        <p:nvCxnSpPr>
          <p:cNvPr id="16" name="Straight Connector 15">
            <a:extLst>
              <a:ext uri="{FF2B5EF4-FFF2-40B4-BE49-F238E27FC236}">
                <a16:creationId xmlns:a16="http://schemas.microsoft.com/office/drawing/2014/main" id="{B350B5B8-6AEA-44A0-BA1B-E54D8DCA0DFA}"/>
              </a:ext>
            </a:extLst>
          </p:cNvPr>
          <p:cNvCxnSpPr>
            <a:cxnSpLocks/>
          </p:cNvCxnSpPr>
          <p:nvPr/>
        </p:nvCxnSpPr>
        <p:spPr>
          <a:xfrm flipV="1">
            <a:off x="5614219" y="2514600"/>
            <a:ext cx="0" cy="850612"/>
          </a:xfrm>
          <a:prstGeom prst="line">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E1727819-3CAF-4A17-A4A3-73BCFB99D0BF}"/>
                  </a:ext>
                </a:extLst>
              </p:cNvPr>
              <p:cNvSpPr txBox="1"/>
              <p:nvPr/>
            </p:nvSpPr>
            <p:spPr>
              <a:xfrm>
                <a:off x="5181600" y="2699404"/>
                <a:ext cx="404406"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rPr>
                        <m:t>𝑐</m:t>
                      </m:r>
                    </m:oMath>
                  </m:oMathPara>
                </a14:m>
                <a:endParaRPr lang="en-US" sz="2400" dirty="0"/>
              </a:p>
            </p:txBody>
          </p:sp>
        </mc:Choice>
        <mc:Fallback xmlns="">
          <p:sp>
            <p:nvSpPr>
              <p:cNvPr id="18" name="TextBox 17">
                <a:extLst>
                  <a:ext uri="{FF2B5EF4-FFF2-40B4-BE49-F238E27FC236}">
                    <a16:creationId xmlns:a16="http://schemas.microsoft.com/office/drawing/2014/main" id="{E1727819-3CAF-4A17-A4A3-73BCFB99D0BF}"/>
                  </a:ext>
                </a:extLst>
              </p:cNvPr>
              <p:cNvSpPr txBox="1">
                <a:spLocks noRot="1" noChangeAspect="1" noMove="1" noResize="1" noEditPoints="1" noAdjustHandles="1" noChangeArrowheads="1" noChangeShapeType="1" noTextEdit="1"/>
              </p:cNvSpPr>
              <p:nvPr/>
            </p:nvSpPr>
            <p:spPr>
              <a:xfrm>
                <a:off x="5181600" y="2699404"/>
                <a:ext cx="404406" cy="461665"/>
              </a:xfrm>
              <a:prstGeom prst="rect">
                <a:avLst/>
              </a:prstGeom>
              <a:blipFill>
                <a:blip r:embed="rId9"/>
                <a:stretch>
                  <a:fillRect/>
                </a:stretch>
              </a:blipFill>
            </p:spPr>
            <p:txBody>
              <a:bodyPr/>
              <a:lstStyle/>
              <a:p>
                <a:r>
                  <a:rPr lang="en-US">
                    <a:noFill/>
                  </a:rPr>
                  <a:t> </a:t>
                </a:r>
              </a:p>
            </p:txBody>
          </p:sp>
        </mc:Fallback>
      </mc:AlternateContent>
      <p:sp>
        <p:nvSpPr>
          <p:cNvPr id="19" name="Freeform: Shape 18">
            <a:extLst>
              <a:ext uri="{FF2B5EF4-FFF2-40B4-BE49-F238E27FC236}">
                <a16:creationId xmlns:a16="http://schemas.microsoft.com/office/drawing/2014/main" id="{A7C3B691-8EE6-48D8-80B3-7999FE49EE83}"/>
              </a:ext>
            </a:extLst>
          </p:cNvPr>
          <p:cNvSpPr/>
          <p:nvPr/>
        </p:nvSpPr>
        <p:spPr>
          <a:xfrm>
            <a:off x="5609366" y="2743200"/>
            <a:ext cx="2092036" cy="734476"/>
          </a:xfrm>
          <a:custGeom>
            <a:avLst/>
            <a:gdLst>
              <a:gd name="connsiteX0" fmla="*/ 0 w 2092036"/>
              <a:gd name="connsiteY0" fmla="*/ 0 h 734476"/>
              <a:gd name="connsiteX1" fmla="*/ 346364 w 2092036"/>
              <a:gd name="connsiteY1" fmla="*/ 346364 h 734476"/>
              <a:gd name="connsiteX2" fmla="*/ 775855 w 2092036"/>
              <a:gd name="connsiteY2" fmla="*/ 609600 h 734476"/>
              <a:gd name="connsiteX3" fmla="*/ 1302327 w 2092036"/>
              <a:gd name="connsiteY3" fmla="*/ 734291 h 734476"/>
              <a:gd name="connsiteX4" fmla="*/ 1884218 w 2092036"/>
              <a:gd name="connsiteY4" fmla="*/ 637309 h 734476"/>
              <a:gd name="connsiteX5" fmla="*/ 2092036 w 2092036"/>
              <a:gd name="connsiteY5" fmla="*/ 623455 h 7344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92036" h="734476">
                <a:moveTo>
                  <a:pt x="0" y="0"/>
                </a:moveTo>
                <a:cubicBezTo>
                  <a:pt x="108527" y="122382"/>
                  <a:pt x="217055" y="244764"/>
                  <a:pt x="346364" y="346364"/>
                </a:cubicBezTo>
                <a:cubicBezTo>
                  <a:pt x="475673" y="447964"/>
                  <a:pt x="616528" y="544945"/>
                  <a:pt x="775855" y="609600"/>
                </a:cubicBezTo>
                <a:cubicBezTo>
                  <a:pt x="935182" y="674255"/>
                  <a:pt x="1117600" y="729673"/>
                  <a:pt x="1302327" y="734291"/>
                </a:cubicBezTo>
                <a:cubicBezTo>
                  <a:pt x="1487054" y="738909"/>
                  <a:pt x="1752600" y="655782"/>
                  <a:pt x="1884218" y="637309"/>
                </a:cubicBezTo>
                <a:cubicBezTo>
                  <a:pt x="2015836" y="618836"/>
                  <a:pt x="2053936" y="621145"/>
                  <a:pt x="2092036" y="62345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21" name="TextBox 20">
                <a:extLst>
                  <a:ext uri="{FF2B5EF4-FFF2-40B4-BE49-F238E27FC236}">
                    <a16:creationId xmlns:a16="http://schemas.microsoft.com/office/drawing/2014/main" id="{6F063F09-9210-4049-BC77-D8A876D2C2D1}"/>
                  </a:ext>
                </a:extLst>
              </p:cNvPr>
              <p:cNvSpPr txBox="1"/>
              <p:nvPr/>
            </p:nvSpPr>
            <p:spPr>
              <a:xfrm>
                <a:off x="5616293" y="3799997"/>
                <a:ext cx="3360792" cy="830997"/>
              </a:xfrm>
              <a:prstGeom prst="rect">
                <a:avLst/>
              </a:prstGeom>
              <a:noFill/>
            </p:spPr>
            <p:txBody>
              <a:bodyPr wrap="none" rtlCol="0">
                <a:spAutoFit/>
              </a:bodyPr>
              <a:lstStyle/>
              <a:p>
                <a:r>
                  <a:rPr lang="en-US" sz="2400" dirty="0">
                    <a:latin typeface="Times New Roman" panose="02020603050405020304" pitchFamily="18" charset="0"/>
                    <a:cs typeface="Times New Roman" panose="02020603050405020304" pitchFamily="18" charset="0"/>
                  </a:rPr>
                  <a:t>row of </a:t>
                </a:r>
                <a14:m>
                  <m:oMath xmlns:m="http://schemas.openxmlformats.org/officeDocument/2006/math">
                    <m:sSub>
                      <m:sSubPr>
                        <m:ctrlPr>
                          <a:rPr lang="en-US" sz="2400" i="1" smtClean="0">
                            <a:latin typeface="Cambria Math" panose="02040503050406030204" pitchFamily="18" charset="0"/>
                          </a:rPr>
                        </m:ctrlPr>
                      </m:sSubPr>
                      <m:e>
                        <m:r>
                          <a:rPr lang="en-US" sz="2400" b="1" i="0" smtClean="0">
                            <a:latin typeface="Cambria Math" panose="02040503050406030204" pitchFamily="18" charset="0"/>
                          </a:rPr>
                          <m:t>𝐂</m:t>
                        </m:r>
                      </m:e>
                      <m:sub>
                        <m:r>
                          <a:rPr lang="en-US" sz="2400" b="0" i="1" smtClean="0">
                            <a:latin typeface="Cambria Math" panose="02040503050406030204" pitchFamily="18" charset="0"/>
                          </a:rPr>
                          <m:t>𝑚</m:t>
                        </m:r>
                      </m:sub>
                    </m:sSub>
                  </m:oMath>
                </a14:m>
                <a:r>
                  <a:rPr lang="en-US" sz="2400" dirty="0">
                    <a:latin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is proportional</a:t>
                </a:r>
              </a:p>
              <a:p>
                <a:r>
                  <a:rPr lang="en-US" sz="2400" dirty="0">
                    <a:latin typeface="Times New Roman" panose="02020603050405020304" pitchFamily="18" charset="0"/>
                    <a:cs typeface="Times New Roman" panose="02020603050405020304" pitchFamily="18" charset="0"/>
                  </a:rPr>
                  <a:t>to the autocorrelation, c</a:t>
                </a:r>
              </a:p>
            </p:txBody>
          </p:sp>
        </mc:Choice>
        <mc:Fallback xmlns="">
          <p:sp>
            <p:nvSpPr>
              <p:cNvPr id="21" name="TextBox 20">
                <a:extLst>
                  <a:ext uri="{FF2B5EF4-FFF2-40B4-BE49-F238E27FC236}">
                    <a16:creationId xmlns:a16="http://schemas.microsoft.com/office/drawing/2014/main" id="{6F063F09-9210-4049-BC77-D8A876D2C2D1}"/>
                  </a:ext>
                </a:extLst>
              </p:cNvPr>
              <p:cNvSpPr txBox="1">
                <a:spLocks noRot="1" noChangeAspect="1" noMove="1" noResize="1" noEditPoints="1" noAdjustHandles="1" noChangeArrowheads="1" noChangeShapeType="1" noTextEdit="1"/>
              </p:cNvSpPr>
              <p:nvPr/>
            </p:nvSpPr>
            <p:spPr>
              <a:xfrm>
                <a:off x="5616293" y="3799997"/>
                <a:ext cx="3360792" cy="830997"/>
              </a:xfrm>
              <a:prstGeom prst="rect">
                <a:avLst/>
              </a:prstGeom>
              <a:blipFill>
                <a:blip r:embed="rId10"/>
                <a:stretch>
                  <a:fillRect l="-2717" t="-5839" r="-1630" b="-15328"/>
                </a:stretch>
              </a:blipFill>
            </p:spPr>
            <p:txBody>
              <a:bodyPr/>
              <a:lstStyle/>
              <a:p>
                <a:r>
                  <a:rPr lang="en-US">
                    <a:noFill/>
                  </a:rPr>
                  <a:t> </a:t>
                </a:r>
              </a:p>
            </p:txBody>
          </p:sp>
        </mc:Fallback>
      </mc:AlternateContent>
    </p:spTree>
    <p:extLst>
      <p:ext uri="{BB962C8B-B14F-4D97-AF65-F5344CB8AC3E}">
        <p14:creationId xmlns:p14="http://schemas.microsoft.com/office/powerpoint/2010/main" val="296329106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BC67CB9F-F7DC-4BED-8F60-1299EEBE2D5D}"/>
                  </a:ext>
                </a:extLst>
              </p:cNvPr>
              <p:cNvSpPr txBox="1"/>
              <p:nvPr/>
            </p:nvSpPr>
            <p:spPr>
              <a:xfrm>
                <a:off x="304800" y="2057400"/>
                <a:ext cx="8305800" cy="3739998"/>
              </a:xfrm>
              <a:prstGeom prst="rect">
                <a:avLst/>
              </a:prstGeom>
              <a:noFill/>
            </p:spPr>
            <p:txBody>
              <a:bodyPr wrap="square">
                <a:spAutoFit/>
              </a:bodyPr>
              <a:lstStyle/>
              <a:p>
                <a:pPr marL="0" marR="0">
                  <a:lnSpc>
                    <a:spcPct val="200000"/>
                  </a:lnSpc>
                  <a:spcBef>
                    <a:spcPts val="0"/>
                  </a:spcBef>
                  <a:spcAft>
                    <a:spcPts val="800"/>
                  </a:spcAft>
                </a:pPr>
                <a14:m>
                  <m:oMathPara xmlns:m="http://schemas.openxmlformats.org/officeDocument/2006/math">
                    <m:oMathParaPr>
                      <m:jc m:val="centerGroup"/>
                    </m:oMathParaPr>
                    <m:oMath xmlns:m="http://schemas.openxmlformats.org/officeDocument/2006/math">
                      <m:r>
                        <m:rPr>
                          <m:sty m:val="p"/>
                        </m:rPr>
                        <a:rPr lang="en-US" sz="2400" smtClean="0">
                          <a:effectLst/>
                          <a:latin typeface="Cambria Math" panose="02040503050406030204" pitchFamily="18" charset="0"/>
                          <a:ea typeface="Calibri" panose="020F0502020204030204" pitchFamily="34" charset="0"/>
                          <a:cs typeface="Times New Roman" panose="02020603050405020304" pitchFamily="18" charset="0"/>
                        </a:rPr>
                        <m:t>exponential</m:t>
                      </m:r>
                      <m:r>
                        <a:rPr lang="en-US" sz="2400" smtClean="0">
                          <a:effectLst/>
                          <a:latin typeface="Cambria Math" panose="02040503050406030204" pitchFamily="18" charset="0"/>
                          <a:ea typeface="Calibri" panose="020F0502020204030204" pitchFamily="34" charset="0"/>
                          <a:cs typeface="Times New Roman" panose="02020603050405020304" pitchFamily="18" charset="0"/>
                        </a:rPr>
                        <m:t>:    </m:t>
                      </m:r>
                      <m:sSub>
                        <m:sSubPr>
                          <m:ctrlPr>
                            <a:rPr lang="en-US" sz="2400" b="1" i="1">
                              <a:effectLst/>
                              <a:latin typeface="Cambria Math" panose="02040503050406030204" pitchFamily="18" charset="0"/>
                              <a:ea typeface="Calibri" panose="020F0502020204030204" pitchFamily="34" charset="0"/>
                              <a:cs typeface="Times New Roman" panose="02020603050405020304" pitchFamily="18" charset="0"/>
                            </a:rPr>
                          </m:ctrlPr>
                        </m:sSubPr>
                        <m:e>
                          <m:d>
                            <m:dPr>
                              <m:begChr m:val="["/>
                              <m:endChr m:val="]"/>
                              <m:ctrlPr>
                                <a:rPr lang="en-US" sz="2400" b="1" i="1">
                                  <a:effectLst/>
                                  <a:latin typeface="Cambria Math" panose="02040503050406030204" pitchFamily="18" charset="0"/>
                                  <a:ea typeface="Calibri" panose="020F0502020204030204" pitchFamily="34" charset="0"/>
                                  <a:cs typeface="Times New Roman" panose="02020603050405020304" pitchFamily="18" charset="0"/>
                                </a:rPr>
                              </m:ctrlPr>
                            </m:dPr>
                            <m:e>
                              <m:sSub>
                                <m:sSubPr>
                                  <m:ctrlPr>
                                    <a:rPr lang="en-US" sz="24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𝑚</m:t>
                                  </m:r>
                                </m:sub>
                              </m:sSub>
                            </m:e>
                          </m:d>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𝑖𝑗</m:t>
                          </m:r>
                        </m:sub>
                      </m:sSub>
                      <m:r>
                        <a:rPr lang="en-US" sz="2400" i="1">
                          <a:effectLst/>
                          <a:latin typeface="Cambria Math" panose="02040503050406030204" pitchFamily="18" charset="0"/>
                          <a:ea typeface="Calibri" panose="020F0502020204030204" pitchFamily="34" charset="0"/>
                          <a:cs typeface="Times New Roman" panose="02020603050405020304" pitchFamily="18" charset="0"/>
                        </a:rPr>
                        <m:t>=</m:t>
                      </m:r>
                      <m:sSup>
                        <m:sSup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2400" i="1">
                              <a:effectLst/>
                              <a:latin typeface="Cambria Math" panose="02040503050406030204" pitchFamily="18" charset="0"/>
                              <a:ea typeface="Calibri" panose="020F0502020204030204" pitchFamily="34" charset="0"/>
                              <a:cs typeface="Times New Roman" panose="02020603050405020304" pitchFamily="18" charset="0"/>
                            </a:rPr>
                            <m:t>𝛾</m:t>
                          </m:r>
                        </m:e>
                        <m:sup>
                          <m:r>
                            <a:rPr lang="en-US" sz="2400" i="1">
                              <a:effectLst/>
                              <a:latin typeface="Cambria Math" panose="02040503050406030204" pitchFamily="18" charset="0"/>
                              <a:ea typeface="Calibri" panose="020F0502020204030204" pitchFamily="34" charset="0"/>
                              <a:cs typeface="Times New Roman" panose="02020603050405020304" pitchFamily="18" charset="0"/>
                            </a:rPr>
                            <m:t>2</m:t>
                          </m:r>
                        </m:sup>
                      </m:sSup>
                      <m:func>
                        <m:func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funcPr>
                        <m:fName>
                          <m:r>
                            <m:rPr>
                              <m:sty m:val="p"/>
                            </m:rPr>
                            <a:rPr lang="en-US" sz="2400">
                              <a:effectLst/>
                              <a:latin typeface="Cambria Math" panose="02040503050406030204" pitchFamily="18" charset="0"/>
                              <a:ea typeface="Calibri" panose="020F0502020204030204" pitchFamily="34" charset="0"/>
                              <a:cs typeface="Times New Roman" panose="02020603050405020304" pitchFamily="18" charset="0"/>
                            </a:rPr>
                            <m:t>exp</m:t>
                          </m:r>
                        </m:fName>
                        <m:e>
                          <m:d>
                            <m:dPr>
                              <m:begChr m:val="{"/>
                              <m:endChr m:val="}"/>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2400" i="1">
                                  <a:effectLst/>
                                  <a:latin typeface="Cambria Math" panose="02040503050406030204" pitchFamily="18" charset="0"/>
                                  <a:ea typeface="Calibri" panose="020F0502020204030204" pitchFamily="34" charset="0"/>
                                  <a:cs typeface="Times New Roman" panose="02020603050405020304" pitchFamily="18" charset="0"/>
                                </a:rPr>
                                <m:t>−</m:t>
                              </m:r>
                              <m:r>
                                <a:rPr lang="en-US" sz="2400" i="1">
                                  <a:effectLst/>
                                  <a:latin typeface="Cambria Math" panose="02040503050406030204" pitchFamily="18" charset="0"/>
                                  <a:ea typeface="Calibri" panose="020F0502020204030204" pitchFamily="34" charset="0"/>
                                  <a:cs typeface="Times New Roman" panose="02020603050405020304" pitchFamily="18" charset="0"/>
                                </a:rPr>
                                <m:t>𝑠</m:t>
                              </m:r>
                              <m:d>
                                <m:dPr>
                                  <m:begChr m:val="|"/>
                                  <m:endChr m:val="|"/>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𝜏</m:t>
                                  </m:r>
                                </m:e>
                              </m:d>
                            </m:e>
                          </m:d>
                        </m:e>
                      </m:func>
                    </m:oMath>
                  </m:oMathPara>
                </a14:m>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200000"/>
                  </a:lnSpc>
                  <a:spcBef>
                    <a:spcPts val="0"/>
                  </a:spcBef>
                  <a:spcAft>
                    <a:spcPts val="800"/>
                  </a:spcAft>
                </a:pPr>
                <a14:m>
                  <m:oMathPara xmlns:m="http://schemas.openxmlformats.org/officeDocument/2006/math">
                    <m:oMathParaPr>
                      <m:jc m:val="centerGroup"/>
                    </m:oMathParaPr>
                    <m:oMath xmlns:m="http://schemas.openxmlformats.org/officeDocument/2006/math">
                      <m:r>
                        <m:rPr>
                          <m:sty m:val="p"/>
                        </m:rPr>
                        <a:rPr lang="en-US" sz="2400">
                          <a:effectLst/>
                          <a:latin typeface="Cambria Math" panose="02040503050406030204" pitchFamily="18" charset="0"/>
                          <a:ea typeface="Calibri" panose="020F0502020204030204" pitchFamily="34" charset="0"/>
                          <a:cs typeface="Times New Roman" panose="02020603050405020304" pitchFamily="18" charset="0"/>
                        </a:rPr>
                        <m:t>Gaussian</m:t>
                      </m:r>
                      <m:r>
                        <a:rPr lang="en-US" sz="2400">
                          <a:effectLst/>
                          <a:latin typeface="Cambria Math" panose="02040503050406030204" pitchFamily="18" charset="0"/>
                          <a:ea typeface="Calibri" panose="020F0502020204030204" pitchFamily="34" charset="0"/>
                          <a:cs typeface="Times New Roman" panose="02020603050405020304" pitchFamily="18" charset="0"/>
                        </a:rPr>
                        <m:t>:    </m:t>
                      </m:r>
                      <m:sSub>
                        <m:sSubPr>
                          <m:ctrlPr>
                            <a:rPr lang="en-US" sz="2400" b="1" i="1">
                              <a:effectLst/>
                              <a:latin typeface="Cambria Math" panose="02040503050406030204" pitchFamily="18" charset="0"/>
                              <a:ea typeface="Calibri" panose="020F0502020204030204" pitchFamily="34" charset="0"/>
                              <a:cs typeface="Times New Roman" panose="02020603050405020304" pitchFamily="18" charset="0"/>
                            </a:rPr>
                          </m:ctrlPr>
                        </m:sSubPr>
                        <m:e>
                          <m:d>
                            <m:dPr>
                              <m:begChr m:val="["/>
                              <m:endChr m:val="]"/>
                              <m:ctrlPr>
                                <a:rPr lang="en-US" sz="2400" b="1" i="1">
                                  <a:effectLst/>
                                  <a:latin typeface="Cambria Math" panose="02040503050406030204" pitchFamily="18" charset="0"/>
                                  <a:ea typeface="Calibri" panose="020F0502020204030204" pitchFamily="34" charset="0"/>
                                  <a:cs typeface="Times New Roman" panose="02020603050405020304" pitchFamily="18" charset="0"/>
                                </a:rPr>
                              </m:ctrlPr>
                            </m:dPr>
                            <m:e>
                              <m:sSub>
                                <m:sSubPr>
                                  <m:ctrlPr>
                                    <a:rPr lang="en-US" sz="24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𝑚</m:t>
                                  </m:r>
                                </m:sub>
                              </m:sSub>
                            </m:e>
                          </m:d>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𝑖𝑗</m:t>
                          </m:r>
                        </m:sub>
                      </m:sSub>
                      <m:r>
                        <a:rPr lang="en-US" sz="2400" i="1">
                          <a:effectLst/>
                          <a:latin typeface="Cambria Math" panose="02040503050406030204" pitchFamily="18" charset="0"/>
                          <a:ea typeface="Calibri" panose="020F0502020204030204" pitchFamily="34" charset="0"/>
                          <a:cs typeface="Times New Roman" panose="02020603050405020304" pitchFamily="18" charset="0"/>
                        </a:rPr>
                        <m:t>=</m:t>
                      </m:r>
                      <m:sSup>
                        <m:sSup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2400" i="1">
                              <a:effectLst/>
                              <a:latin typeface="Cambria Math" panose="02040503050406030204" pitchFamily="18" charset="0"/>
                              <a:ea typeface="Calibri" panose="020F0502020204030204" pitchFamily="34" charset="0"/>
                              <a:cs typeface="Times New Roman" panose="02020603050405020304" pitchFamily="18" charset="0"/>
                            </a:rPr>
                            <m:t>𝛾</m:t>
                          </m:r>
                        </m:e>
                        <m:sup>
                          <m:r>
                            <a:rPr lang="en-US" sz="2400" i="1">
                              <a:effectLst/>
                              <a:latin typeface="Cambria Math" panose="02040503050406030204" pitchFamily="18" charset="0"/>
                              <a:ea typeface="Calibri" panose="020F0502020204030204" pitchFamily="34" charset="0"/>
                              <a:cs typeface="Times New Roman" panose="02020603050405020304" pitchFamily="18" charset="0"/>
                            </a:rPr>
                            <m:t>2</m:t>
                          </m:r>
                        </m:sup>
                      </m:sSup>
                      <m:func>
                        <m:func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funcPr>
                        <m:fName>
                          <m:r>
                            <m:rPr>
                              <m:sty m:val="p"/>
                            </m:rPr>
                            <a:rPr lang="en-US" sz="2400">
                              <a:effectLst/>
                              <a:latin typeface="Cambria Math" panose="02040503050406030204" pitchFamily="18" charset="0"/>
                              <a:ea typeface="Calibri" panose="020F0502020204030204" pitchFamily="34" charset="0"/>
                              <a:cs typeface="Times New Roman" panose="02020603050405020304" pitchFamily="18" charset="0"/>
                            </a:rPr>
                            <m:t>exp</m:t>
                          </m:r>
                        </m:fName>
                        <m:e>
                          <m:d>
                            <m:dPr>
                              <m:begChr m:val="{"/>
                              <m:endChr m:val="}"/>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2400" i="1">
                                  <a:effectLst/>
                                  <a:latin typeface="Cambria Math" panose="02040503050406030204" pitchFamily="18" charset="0"/>
                                  <a:ea typeface="Calibri" panose="020F0502020204030204" pitchFamily="34" charset="0"/>
                                  <a:cs typeface="Times New Roman" panose="02020603050405020304" pitchFamily="18" charset="0"/>
                                </a:rPr>
                                <m:t>−½</m:t>
                              </m:r>
                              <m:sSup>
                                <m:sSup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2400" i="1">
                                      <a:effectLst/>
                                      <a:latin typeface="Cambria Math" panose="02040503050406030204" pitchFamily="18" charset="0"/>
                                      <a:ea typeface="Calibri" panose="020F0502020204030204" pitchFamily="34" charset="0"/>
                                      <a:cs typeface="Times New Roman" panose="02020603050405020304" pitchFamily="18" charset="0"/>
                                    </a:rPr>
                                    <m:t>𝑠</m:t>
                                  </m:r>
                                </m:e>
                                <m:sup>
                                  <m:r>
                                    <a:rPr lang="en-US" sz="2400" i="1">
                                      <a:effectLst/>
                                      <a:latin typeface="Cambria Math" panose="02040503050406030204" pitchFamily="18" charset="0"/>
                                      <a:ea typeface="Calibri" panose="020F0502020204030204" pitchFamily="34" charset="0"/>
                                      <a:cs typeface="Times New Roman" panose="02020603050405020304" pitchFamily="18" charset="0"/>
                                    </a:rPr>
                                    <m:t>2</m:t>
                                  </m:r>
                                </m:sup>
                              </m:sSup>
                              <m:sSup>
                                <m:sSup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𝜏</m:t>
                                  </m:r>
                                </m:e>
                                <m:sup>
                                  <m:r>
                                    <a:rPr lang="en-US" sz="2400" i="1">
                                      <a:effectLst/>
                                      <a:latin typeface="Cambria Math" panose="02040503050406030204" pitchFamily="18" charset="0"/>
                                      <a:ea typeface="Calibri" panose="020F0502020204030204" pitchFamily="34" charset="0"/>
                                      <a:cs typeface="Times New Roman" panose="02020603050405020304" pitchFamily="18" charset="0"/>
                                    </a:rPr>
                                    <m:t>2</m:t>
                                  </m:r>
                                </m:sup>
                              </m:sSup>
                            </m:e>
                          </m:d>
                        </m:e>
                      </m:func>
                    </m:oMath>
                  </m:oMathPara>
                </a14:m>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200000"/>
                  </a:lnSpc>
                  <a:spcBef>
                    <a:spcPts val="0"/>
                  </a:spcBef>
                  <a:spcAft>
                    <a:spcPts val="800"/>
                  </a:spcAft>
                </a:pPr>
                <a14:m>
                  <m:oMathPara xmlns:m="http://schemas.openxmlformats.org/officeDocument/2006/math">
                    <m:oMathParaPr>
                      <m:jc m:val="centerGroup"/>
                    </m:oMathParaPr>
                    <m:oMath xmlns:m="http://schemas.openxmlformats.org/officeDocument/2006/math">
                      <m:r>
                        <m:rPr>
                          <m:sty m:val="p"/>
                        </m:rPr>
                        <a:rPr lang="en-US" sz="2400">
                          <a:effectLst/>
                          <a:latin typeface="Cambria Math" panose="02040503050406030204" pitchFamily="18" charset="0"/>
                          <a:ea typeface="Calibri" panose="020F0502020204030204" pitchFamily="34" charset="0"/>
                          <a:cs typeface="Times New Roman" panose="02020603050405020304" pitchFamily="18" charset="0"/>
                        </a:rPr>
                        <m:t>oscillatory</m:t>
                      </m:r>
                      <m:r>
                        <a:rPr lang="en-US" sz="2400">
                          <a:effectLst/>
                          <a:latin typeface="Cambria Math" panose="02040503050406030204" pitchFamily="18" charset="0"/>
                          <a:ea typeface="Calibri" panose="020F0502020204030204" pitchFamily="34" charset="0"/>
                          <a:cs typeface="Times New Roman" panose="02020603050405020304" pitchFamily="18" charset="0"/>
                        </a:rPr>
                        <m:t>:    </m:t>
                      </m:r>
                      <m:sSub>
                        <m:sSubPr>
                          <m:ctrlPr>
                            <a:rPr lang="en-US" sz="2400" b="1" i="1">
                              <a:effectLst/>
                              <a:latin typeface="Cambria Math" panose="02040503050406030204" pitchFamily="18" charset="0"/>
                              <a:ea typeface="Calibri" panose="020F0502020204030204" pitchFamily="34" charset="0"/>
                              <a:cs typeface="Times New Roman" panose="02020603050405020304" pitchFamily="18" charset="0"/>
                            </a:rPr>
                          </m:ctrlPr>
                        </m:sSubPr>
                        <m:e>
                          <m:d>
                            <m:dPr>
                              <m:begChr m:val="["/>
                              <m:endChr m:val="]"/>
                              <m:ctrlPr>
                                <a:rPr lang="en-US" sz="2400" b="1" i="1">
                                  <a:effectLst/>
                                  <a:latin typeface="Cambria Math" panose="02040503050406030204" pitchFamily="18" charset="0"/>
                                  <a:ea typeface="Calibri" panose="020F0502020204030204" pitchFamily="34" charset="0"/>
                                  <a:cs typeface="Times New Roman" panose="02020603050405020304" pitchFamily="18" charset="0"/>
                                </a:rPr>
                              </m:ctrlPr>
                            </m:dPr>
                            <m:e>
                              <m:sSub>
                                <m:sSubPr>
                                  <m:ctrlPr>
                                    <a:rPr lang="en-US" sz="24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𝑚</m:t>
                                  </m:r>
                                </m:sub>
                              </m:sSub>
                            </m:e>
                          </m:d>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𝑖𝑗</m:t>
                          </m:r>
                        </m:sub>
                      </m:sSub>
                      <m:r>
                        <a:rPr lang="en-US" sz="2400" i="1">
                          <a:effectLst/>
                          <a:latin typeface="Cambria Math" panose="02040503050406030204" pitchFamily="18" charset="0"/>
                          <a:ea typeface="Calibri" panose="020F0502020204030204" pitchFamily="34" charset="0"/>
                          <a:cs typeface="Times New Roman" panose="02020603050405020304" pitchFamily="18" charset="0"/>
                        </a:rPr>
                        <m:t>=</m:t>
                      </m:r>
                      <m:sSup>
                        <m:sSup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2400" i="1">
                              <a:effectLst/>
                              <a:latin typeface="Cambria Math" panose="02040503050406030204" pitchFamily="18" charset="0"/>
                              <a:ea typeface="Calibri" panose="020F0502020204030204" pitchFamily="34" charset="0"/>
                              <a:cs typeface="Times New Roman" panose="02020603050405020304" pitchFamily="18" charset="0"/>
                            </a:rPr>
                            <m:t>𝛾</m:t>
                          </m:r>
                        </m:e>
                        <m:sup>
                          <m:r>
                            <a:rPr lang="en-US" sz="2400" i="1">
                              <a:effectLst/>
                              <a:latin typeface="Cambria Math" panose="02040503050406030204" pitchFamily="18" charset="0"/>
                              <a:ea typeface="Calibri" panose="020F0502020204030204" pitchFamily="34" charset="0"/>
                              <a:cs typeface="Times New Roman" panose="02020603050405020304" pitchFamily="18" charset="0"/>
                            </a:rPr>
                            <m:t>2</m:t>
                          </m:r>
                        </m:sup>
                      </m:sSup>
                      <m:func>
                        <m:func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funcPr>
                        <m:fName>
                          <m:r>
                            <m:rPr>
                              <m:sty m:val="p"/>
                            </m:rPr>
                            <a:rPr lang="en-US" sz="2400">
                              <a:effectLst/>
                              <a:latin typeface="Cambria Math" panose="02040503050406030204" pitchFamily="18" charset="0"/>
                              <a:ea typeface="Calibri" panose="020F0502020204030204" pitchFamily="34" charset="0"/>
                              <a:cs typeface="Times New Roman" panose="02020603050405020304" pitchFamily="18" charset="0"/>
                            </a:rPr>
                            <m:t>cos</m:t>
                          </m:r>
                        </m:fName>
                        <m:e>
                          <m:d>
                            <m:dPr>
                              <m:begChr m:val="{"/>
                              <m:endChr m:val="}"/>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dPr>
                            <m:e>
                              <m:sSub>
                                <m:sSub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400" i="1">
                                      <a:effectLst/>
                                      <a:latin typeface="Cambria Math" panose="02040503050406030204" pitchFamily="18" charset="0"/>
                                      <a:ea typeface="Calibri" panose="020F0502020204030204" pitchFamily="34" charset="0"/>
                                      <a:cs typeface="Times New Roman" panose="02020603050405020304" pitchFamily="18" charset="0"/>
                                    </a:rPr>
                                    <m:t>𝜔</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0</m:t>
                                  </m:r>
                                </m:sub>
                              </m:s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𝜏</m:t>
                              </m:r>
                            </m:e>
                          </m:d>
                        </m:e>
                      </m:func>
                      <m:func>
                        <m:func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funcPr>
                        <m:fName>
                          <m:r>
                            <m:rPr>
                              <m:sty m:val="p"/>
                            </m:rPr>
                            <a:rPr lang="en-US" sz="2400">
                              <a:effectLst/>
                              <a:latin typeface="Cambria Math" panose="02040503050406030204" pitchFamily="18" charset="0"/>
                              <a:ea typeface="Calibri" panose="020F0502020204030204" pitchFamily="34" charset="0"/>
                              <a:cs typeface="Times New Roman" panose="02020603050405020304" pitchFamily="18" charset="0"/>
                            </a:rPr>
                            <m:t>exp</m:t>
                          </m:r>
                        </m:fName>
                        <m:e>
                          <m:d>
                            <m:dPr>
                              <m:begChr m:val="{"/>
                              <m:endChr m:val="}"/>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2400" i="1">
                                  <a:effectLst/>
                                  <a:latin typeface="Cambria Math" panose="02040503050406030204" pitchFamily="18" charset="0"/>
                                  <a:ea typeface="Calibri" panose="020F0502020204030204" pitchFamily="34" charset="0"/>
                                  <a:cs typeface="Times New Roman" panose="02020603050405020304" pitchFamily="18" charset="0"/>
                                </a:rPr>
                                <m:t>−</m:t>
                              </m:r>
                              <m:r>
                                <a:rPr lang="en-US" sz="2400" i="1">
                                  <a:effectLst/>
                                  <a:latin typeface="Cambria Math" panose="02040503050406030204" pitchFamily="18" charset="0"/>
                                  <a:ea typeface="Calibri" panose="020F0502020204030204" pitchFamily="34" charset="0"/>
                                  <a:cs typeface="Times New Roman" panose="02020603050405020304" pitchFamily="18" charset="0"/>
                                </a:rPr>
                                <m:t>𝑠</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𝜏</m:t>
                                  </m:r>
                                </m:e>
                              </m:d>
                            </m:e>
                          </m:d>
                        </m:e>
                      </m:func>
                    </m:oMath>
                  </m:oMathPara>
                </a14:m>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200000"/>
                  </a:lnSpc>
                  <a:spcBef>
                    <a:spcPts val="0"/>
                  </a:spcBef>
                  <a:spcAft>
                    <a:spcPts val="800"/>
                  </a:spcAft>
                </a:pPr>
                <a14:m>
                  <m:oMathPara xmlns:m="http://schemas.openxmlformats.org/officeDocument/2006/math">
                    <m:oMathParaPr>
                      <m:jc m:val="centerGroup"/>
                    </m:oMathParaPr>
                    <m:oMath xmlns:m="http://schemas.openxmlformats.org/officeDocument/2006/math">
                      <m:r>
                        <m:rPr>
                          <m:sty m:val="p"/>
                        </m:rPr>
                        <a:rPr lang="en-US" sz="2400">
                          <a:effectLst/>
                          <a:latin typeface="Cambria Math" panose="02040503050406030204" pitchFamily="18" charset="0"/>
                          <a:ea typeface="Times New Roman" panose="02020603050405020304" pitchFamily="18" charset="0"/>
                          <a:cs typeface="Times New Roman" panose="02020603050405020304" pitchFamily="18" charset="0"/>
                        </a:rPr>
                        <m:t>with</m:t>
                      </m:r>
                      <m:r>
                        <a:rPr lang="en-US" sz="2400">
                          <a:effectLst/>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2400">
                          <a:effectLst/>
                          <a:latin typeface="Cambria Math" panose="02040503050406030204" pitchFamily="18" charset="0"/>
                          <a:ea typeface="Times New Roman" panose="02020603050405020304" pitchFamily="18" charset="0"/>
                          <a:cs typeface="Times New Roman" panose="02020603050405020304" pitchFamily="18" charset="0"/>
                        </a:rPr>
                        <m:t>lag</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𝜏</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400" i="1">
                              <a:effectLst/>
                              <a:latin typeface="Cambria Math" panose="02040503050406030204" pitchFamily="18" charset="0"/>
                              <a:ea typeface="Calibri" panose="020F0502020204030204" pitchFamily="34" charset="0"/>
                              <a:cs typeface="Times New Roman" panose="02020603050405020304" pitchFamily="18" charset="0"/>
                            </a:rPr>
                            <m:t>𝑡</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𝑖</m:t>
                          </m:r>
                        </m:sub>
                      </m:sSub>
                      <m:r>
                        <a:rPr lang="en-US" sz="2400"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400" i="1">
                              <a:effectLst/>
                              <a:latin typeface="Cambria Math" panose="02040503050406030204" pitchFamily="18" charset="0"/>
                              <a:ea typeface="Calibri" panose="020F0502020204030204" pitchFamily="34" charset="0"/>
                              <a:cs typeface="Times New Roman" panose="02020603050405020304" pitchFamily="18" charset="0"/>
                            </a:rPr>
                            <m:t>𝑡</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𝑗</m:t>
                          </m:r>
                        </m:sub>
                      </m:s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 </m:t>
                      </m:r>
                    </m:oMath>
                  </m:oMathPara>
                </a14:m>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5" name="TextBox 4">
                <a:extLst>
                  <a:ext uri="{FF2B5EF4-FFF2-40B4-BE49-F238E27FC236}">
                    <a16:creationId xmlns:a16="http://schemas.microsoft.com/office/drawing/2014/main" id="{BC67CB9F-F7DC-4BED-8F60-1299EEBE2D5D}"/>
                  </a:ext>
                </a:extLst>
              </p:cNvPr>
              <p:cNvSpPr txBox="1">
                <a:spLocks noRot="1" noChangeAspect="1" noMove="1" noResize="1" noEditPoints="1" noAdjustHandles="1" noChangeArrowheads="1" noChangeShapeType="1" noTextEdit="1"/>
              </p:cNvSpPr>
              <p:nvPr/>
            </p:nvSpPr>
            <p:spPr>
              <a:xfrm>
                <a:off x="304800" y="2057400"/>
                <a:ext cx="8305800" cy="3739998"/>
              </a:xfrm>
              <a:prstGeom prst="rect">
                <a:avLst/>
              </a:prstGeom>
              <a:blipFill>
                <a:blip r:embed="rId3"/>
                <a:stretch>
                  <a:fillRect/>
                </a:stretch>
              </a:blipFill>
            </p:spPr>
            <p:txBody>
              <a:bodyPr/>
              <a:lstStyle/>
              <a:p>
                <a:r>
                  <a:rPr lang="en-US">
                    <a:noFill/>
                  </a:rPr>
                  <a:t> </a:t>
                </a:r>
              </a:p>
            </p:txBody>
          </p:sp>
        </mc:Fallback>
      </mc:AlternateContent>
      <p:sp>
        <p:nvSpPr>
          <p:cNvPr id="6" name="TextBox 5">
            <a:extLst>
              <a:ext uri="{FF2B5EF4-FFF2-40B4-BE49-F238E27FC236}">
                <a16:creationId xmlns:a16="http://schemas.microsoft.com/office/drawing/2014/main" id="{BD0AC706-948C-41DA-9E88-EEE7F3A5A761}"/>
              </a:ext>
            </a:extLst>
          </p:cNvPr>
          <p:cNvSpPr txBox="1"/>
          <p:nvPr/>
        </p:nvSpPr>
        <p:spPr>
          <a:xfrm>
            <a:off x="685800" y="1060602"/>
            <a:ext cx="6029215" cy="584775"/>
          </a:xfrm>
          <a:prstGeom prst="rect">
            <a:avLst/>
          </a:prstGeom>
          <a:noFill/>
        </p:spPr>
        <p:txBody>
          <a:bodyPr wrap="none" rtlCol="0">
            <a:spAutoFit/>
          </a:bodyPr>
          <a:lstStyle/>
          <a:p>
            <a:r>
              <a:rPr lang="en-US" sz="3200" dirty="0">
                <a:latin typeface="Times New Roman" panose="02020603050405020304" pitchFamily="18" charset="0"/>
                <a:cs typeface="Times New Roman" panose="02020603050405020304" pitchFamily="18" charset="0"/>
              </a:rPr>
              <a:t>Some possible covariance matrices</a:t>
            </a:r>
            <a:r>
              <a:rPr lang="en-US"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54286206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Line 6">
            <a:extLst>
              <a:ext uri="{FF2B5EF4-FFF2-40B4-BE49-F238E27FC236}">
                <a16:creationId xmlns:a16="http://schemas.microsoft.com/office/drawing/2014/main" id="{0783694D-71B7-44C5-B320-EDAD59DFEE47}"/>
              </a:ext>
            </a:extLst>
          </p:cNvPr>
          <p:cNvSpPr>
            <a:spLocks noChangeShapeType="1"/>
          </p:cNvSpPr>
          <p:nvPr/>
        </p:nvSpPr>
        <p:spPr bwMode="auto">
          <a:xfrm>
            <a:off x="1798638" y="3219845"/>
            <a:ext cx="2509838" cy="0"/>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Line 7">
            <a:extLst>
              <a:ext uri="{FF2B5EF4-FFF2-40B4-BE49-F238E27FC236}">
                <a16:creationId xmlns:a16="http://schemas.microsoft.com/office/drawing/2014/main" id="{0B1FB90B-F165-4EB2-8177-5363A0376691}"/>
              </a:ext>
            </a:extLst>
          </p:cNvPr>
          <p:cNvSpPr>
            <a:spLocks noChangeShapeType="1"/>
          </p:cNvSpPr>
          <p:nvPr/>
        </p:nvSpPr>
        <p:spPr bwMode="auto">
          <a:xfrm flipV="1">
            <a:off x="2068513" y="3194445"/>
            <a:ext cx="0" cy="25400"/>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Line 8">
            <a:extLst>
              <a:ext uri="{FF2B5EF4-FFF2-40B4-BE49-F238E27FC236}">
                <a16:creationId xmlns:a16="http://schemas.microsoft.com/office/drawing/2014/main" id="{80BA747F-5482-48B7-89ED-1BCF28C698E3}"/>
              </a:ext>
            </a:extLst>
          </p:cNvPr>
          <p:cNvSpPr>
            <a:spLocks noChangeShapeType="1"/>
          </p:cNvSpPr>
          <p:nvPr/>
        </p:nvSpPr>
        <p:spPr bwMode="auto">
          <a:xfrm flipV="1">
            <a:off x="2560638" y="3194445"/>
            <a:ext cx="0" cy="25400"/>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Line 9">
            <a:extLst>
              <a:ext uri="{FF2B5EF4-FFF2-40B4-BE49-F238E27FC236}">
                <a16:creationId xmlns:a16="http://schemas.microsoft.com/office/drawing/2014/main" id="{F6CF5816-8939-41D1-957F-D34DF954CF88}"/>
              </a:ext>
            </a:extLst>
          </p:cNvPr>
          <p:cNvSpPr>
            <a:spLocks noChangeShapeType="1"/>
          </p:cNvSpPr>
          <p:nvPr/>
        </p:nvSpPr>
        <p:spPr bwMode="auto">
          <a:xfrm flipV="1">
            <a:off x="3052763" y="3194445"/>
            <a:ext cx="0" cy="25400"/>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Line 10">
            <a:extLst>
              <a:ext uri="{FF2B5EF4-FFF2-40B4-BE49-F238E27FC236}">
                <a16:creationId xmlns:a16="http://schemas.microsoft.com/office/drawing/2014/main" id="{D3BA8416-6406-409C-B22E-D27C888E91E4}"/>
              </a:ext>
            </a:extLst>
          </p:cNvPr>
          <p:cNvSpPr>
            <a:spLocks noChangeShapeType="1"/>
          </p:cNvSpPr>
          <p:nvPr/>
        </p:nvSpPr>
        <p:spPr bwMode="auto">
          <a:xfrm flipV="1">
            <a:off x="3544888" y="3194445"/>
            <a:ext cx="0" cy="25400"/>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Line 11">
            <a:extLst>
              <a:ext uri="{FF2B5EF4-FFF2-40B4-BE49-F238E27FC236}">
                <a16:creationId xmlns:a16="http://schemas.microsoft.com/office/drawing/2014/main" id="{FCBF7C91-C2EC-46D5-B8CA-7E237F6F987C}"/>
              </a:ext>
            </a:extLst>
          </p:cNvPr>
          <p:cNvSpPr>
            <a:spLocks noChangeShapeType="1"/>
          </p:cNvSpPr>
          <p:nvPr/>
        </p:nvSpPr>
        <p:spPr bwMode="auto">
          <a:xfrm flipV="1">
            <a:off x="4037013" y="3194445"/>
            <a:ext cx="0" cy="25400"/>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Rectangle 12">
            <a:extLst>
              <a:ext uri="{FF2B5EF4-FFF2-40B4-BE49-F238E27FC236}">
                <a16:creationId xmlns:a16="http://schemas.microsoft.com/office/drawing/2014/main" id="{7CC032EA-5D1B-4329-827B-15C2840E32C6}"/>
              </a:ext>
            </a:extLst>
          </p:cNvPr>
          <p:cNvSpPr>
            <a:spLocks noChangeArrowheads="1"/>
          </p:cNvSpPr>
          <p:nvPr/>
        </p:nvSpPr>
        <p:spPr bwMode="auto">
          <a:xfrm>
            <a:off x="1893888" y="3308745"/>
            <a:ext cx="32861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62626"/>
                </a:solidFill>
                <a:effectLst/>
                <a:latin typeface="Times New Roman" panose="02020603050405020304" pitchFamily="18" charset="0"/>
                <a:cs typeface="Times New Roman" panose="02020603050405020304" pitchFamily="18" charset="0"/>
              </a:rPr>
              <a:t>-100</a:t>
            </a:r>
            <a:endParaRPr kumimoji="0" lang="en-US"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16" name="Rectangle 13">
            <a:extLst>
              <a:ext uri="{FF2B5EF4-FFF2-40B4-BE49-F238E27FC236}">
                <a16:creationId xmlns:a16="http://schemas.microsoft.com/office/drawing/2014/main" id="{682AF7A6-0AEA-4CBE-8CAC-54BD0329F6A7}"/>
              </a:ext>
            </a:extLst>
          </p:cNvPr>
          <p:cNvSpPr>
            <a:spLocks noChangeArrowheads="1"/>
          </p:cNvSpPr>
          <p:nvPr/>
        </p:nvSpPr>
        <p:spPr bwMode="auto">
          <a:xfrm>
            <a:off x="2433638" y="3308745"/>
            <a:ext cx="23884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262626"/>
                </a:solidFill>
                <a:effectLst/>
                <a:latin typeface="Times New Roman" panose="02020603050405020304" pitchFamily="18" charset="0"/>
                <a:cs typeface="Times New Roman" panose="02020603050405020304" pitchFamily="18" charset="0"/>
              </a:rPr>
              <a:t>-50</a:t>
            </a:r>
            <a:endPar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sp>
        <p:nvSpPr>
          <p:cNvPr id="17" name="Rectangle 14">
            <a:extLst>
              <a:ext uri="{FF2B5EF4-FFF2-40B4-BE49-F238E27FC236}">
                <a16:creationId xmlns:a16="http://schemas.microsoft.com/office/drawing/2014/main" id="{EED512A2-505A-4050-9628-0480D54879C5}"/>
              </a:ext>
            </a:extLst>
          </p:cNvPr>
          <p:cNvSpPr>
            <a:spLocks noChangeArrowheads="1"/>
          </p:cNvSpPr>
          <p:nvPr/>
        </p:nvSpPr>
        <p:spPr bwMode="auto">
          <a:xfrm>
            <a:off x="3005138" y="3308745"/>
            <a:ext cx="8976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262626"/>
                </a:solidFill>
                <a:effectLst/>
                <a:latin typeface="Times New Roman" panose="02020603050405020304" pitchFamily="18" charset="0"/>
                <a:cs typeface="Times New Roman" panose="02020603050405020304" pitchFamily="18" charset="0"/>
              </a:rPr>
              <a:t>0</a:t>
            </a:r>
            <a:endPar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sp>
        <p:nvSpPr>
          <p:cNvPr id="18" name="Rectangle 15">
            <a:extLst>
              <a:ext uri="{FF2B5EF4-FFF2-40B4-BE49-F238E27FC236}">
                <a16:creationId xmlns:a16="http://schemas.microsoft.com/office/drawing/2014/main" id="{45BA937F-9ABC-4B20-8858-8E69547D9338}"/>
              </a:ext>
            </a:extLst>
          </p:cNvPr>
          <p:cNvSpPr>
            <a:spLocks noChangeArrowheads="1"/>
          </p:cNvSpPr>
          <p:nvPr/>
        </p:nvSpPr>
        <p:spPr bwMode="auto">
          <a:xfrm>
            <a:off x="3443288" y="3308745"/>
            <a:ext cx="17953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62626"/>
                </a:solidFill>
                <a:effectLst/>
                <a:latin typeface="Times New Roman" panose="02020603050405020304" pitchFamily="18" charset="0"/>
                <a:cs typeface="Times New Roman" panose="02020603050405020304" pitchFamily="18" charset="0"/>
              </a:rPr>
              <a:t>50</a:t>
            </a:r>
            <a:endParaRPr kumimoji="0" lang="en-US"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19" name="Rectangle 16">
            <a:extLst>
              <a:ext uri="{FF2B5EF4-FFF2-40B4-BE49-F238E27FC236}">
                <a16:creationId xmlns:a16="http://schemas.microsoft.com/office/drawing/2014/main" id="{EC398B7F-FB0B-4E1E-A3B3-3EC91D99D524}"/>
              </a:ext>
            </a:extLst>
          </p:cNvPr>
          <p:cNvSpPr>
            <a:spLocks noChangeArrowheads="1"/>
          </p:cNvSpPr>
          <p:nvPr/>
        </p:nvSpPr>
        <p:spPr bwMode="auto">
          <a:xfrm>
            <a:off x="3889375" y="3308745"/>
            <a:ext cx="26930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262626"/>
                </a:solidFill>
                <a:effectLst/>
                <a:latin typeface="Times New Roman" panose="02020603050405020304" pitchFamily="18" charset="0"/>
                <a:cs typeface="Times New Roman" panose="02020603050405020304" pitchFamily="18" charset="0"/>
              </a:rPr>
              <a:t>100</a:t>
            </a:r>
            <a:endPar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sp>
        <p:nvSpPr>
          <p:cNvPr id="20" name="Rectangle 17">
            <a:extLst>
              <a:ext uri="{FF2B5EF4-FFF2-40B4-BE49-F238E27FC236}">
                <a16:creationId xmlns:a16="http://schemas.microsoft.com/office/drawing/2014/main" id="{3CF16F1E-278B-45E0-BC82-5A82EA737799}"/>
              </a:ext>
            </a:extLst>
          </p:cNvPr>
          <p:cNvSpPr>
            <a:spLocks noChangeArrowheads="1"/>
          </p:cNvSpPr>
          <p:nvPr/>
        </p:nvSpPr>
        <p:spPr bwMode="auto">
          <a:xfrm>
            <a:off x="2603947" y="3521362"/>
            <a:ext cx="92172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262626"/>
                </a:solidFill>
                <a:effectLst/>
                <a:latin typeface="Times New Roman" panose="02020603050405020304" pitchFamily="18" charset="0"/>
                <a:cs typeface="Times New Roman" panose="02020603050405020304" pitchFamily="18" charset="0"/>
              </a:rPr>
              <a:t>time lag, </a:t>
            </a:r>
            <a:r>
              <a:rPr kumimoji="0" lang="el-GR" altLang="en-US" sz="1600" b="0" i="0" u="none" strike="noStrike" cap="none" normalizeH="0" baseline="0" dirty="0">
                <a:ln>
                  <a:noFill/>
                </a:ln>
                <a:solidFill>
                  <a:srgbClr val="262626"/>
                </a:solidFill>
                <a:effectLst/>
                <a:latin typeface="Cambria Math" panose="02040503050406030204" pitchFamily="18" charset="0"/>
                <a:ea typeface="Cambria Math" panose="02040503050406030204" pitchFamily="18" charset="0"/>
              </a:rPr>
              <a:t>τ</a:t>
            </a:r>
            <a:r>
              <a:rPr kumimoji="0" lang="en-US" altLang="en-US" sz="1600" b="0" i="0" u="none" strike="noStrike" cap="none" normalizeH="0" baseline="0" dirty="0">
                <a:ln>
                  <a:noFill/>
                </a:ln>
                <a:solidFill>
                  <a:srgbClr val="262626"/>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1" name="Line 18">
            <a:extLst>
              <a:ext uri="{FF2B5EF4-FFF2-40B4-BE49-F238E27FC236}">
                <a16:creationId xmlns:a16="http://schemas.microsoft.com/office/drawing/2014/main" id="{7130A3CF-35E5-492D-872B-5B1847A0A330}"/>
              </a:ext>
            </a:extLst>
          </p:cNvPr>
          <p:cNvSpPr>
            <a:spLocks noChangeShapeType="1"/>
          </p:cNvSpPr>
          <p:nvPr/>
        </p:nvSpPr>
        <p:spPr bwMode="auto">
          <a:xfrm flipV="1">
            <a:off x="1798638" y="1659332"/>
            <a:ext cx="0" cy="1560513"/>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Line 19">
            <a:extLst>
              <a:ext uri="{FF2B5EF4-FFF2-40B4-BE49-F238E27FC236}">
                <a16:creationId xmlns:a16="http://schemas.microsoft.com/office/drawing/2014/main" id="{C89CDFB4-EBFC-4956-8FFE-1C8BE40EFBFA}"/>
              </a:ext>
            </a:extLst>
          </p:cNvPr>
          <p:cNvSpPr>
            <a:spLocks noChangeShapeType="1"/>
          </p:cNvSpPr>
          <p:nvPr/>
        </p:nvSpPr>
        <p:spPr bwMode="auto">
          <a:xfrm>
            <a:off x="1798638" y="3219845"/>
            <a:ext cx="25400" cy="0"/>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Line 20">
            <a:extLst>
              <a:ext uri="{FF2B5EF4-FFF2-40B4-BE49-F238E27FC236}">
                <a16:creationId xmlns:a16="http://schemas.microsoft.com/office/drawing/2014/main" id="{B3B889CC-0C14-4B34-9138-FBB242628DB5}"/>
              </a:ext>
            </a:extLst>
          </p:cNvPr>
          <p:cNvSpPr>
            <a:spLocks noChangeShapeType="1"/>
          </p:cNvSpPr>
          <p:nvPr/>
        </p:nvSpPr>
        <p:spPr bwMode="auto">
          <a:xfrm>
            <a:off x="1798638" y="2829320"/>
            <a:ext cx="25400" cy="0"/>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Line 21">
            <a:extLst>
              <a:ext uri="{FF2B5EF4-FFF2-40B4-BE49-F238E27FC236}">
                <a16:creationId xmlns:a16="http://schemas.microsoft.com/office/drawing/2014/main" id="{D44262E3-8C8B-4748-BB1B-3413690D6B64}"/>
              </a:ext>
            </a:extLst>
          </p:cNvPr>
          <p:cNvSpPr>
            <a:spLocks noChangeShapeType="1"/>
          </p:cNvSpPr>
          <p:nvPr/>
        </p:nvSpPr>
        <p:spPr bwMode="auto">
          <a:xfrm>
            <a:off x="1798638" y="2440382"/>
            <a:ext cx="25400" cy="0"/>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Line 22">
            <a:extLst>
              <a:ext uri="{FF2B5EF4-FFF2-40B4-BE49-F238E27FC236}">
                <a16:creationId xmlns:a16="http://schemas.microsoft.com/office/drawing/2014/main" id="{EA97A2A5-76CB-4278-B9B5-36E00344EDCF}"/>
              </a:ext>
            </a:extLst>
          </p:cNvPr>
          <p:cNvSpPr>
            <a:spLocks noChangeShapeType="1"/>
          </p:cNvSpPr>
          <p:nvPr/>
        </p:nvSpPr>
        <p:spPr bwMode="auto">
          <a:xfrm>
            <a:off x="1798638" y="2049857"/>
            <a:ext cx="25400" cy="0"/>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Line 23">
            <a:extLst>
              <a:ext uri="{FF2B5EF4-FFF2-40B4-BE49-F238E27FC236}">
                <a16:creationId xmlns:a16="http://schemas.microsoft.com/office/drawing/2014/main" id="{F4A5EE97-4A4D-488A-B6AE-4D059C1AFCD0}"/>
              </a:ext>
            </a:extLst>
          </p:cNvPr>
          <p:cNvSpPr>
            <a:spLocks noChangeShapeType="1"/>
          </p:cNvSpPr>
          <p:nvPr/>
        </p:nvSpPr>
        <p:spPr bwMode="auto">
          <a:xfrm>
            <a:off x="1798638" y="1659332"/>
            <a:ext cx="25400" cy="0"/>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Rectangle 24">
            <a:extLst>
              <a:ext uri="{FF2B5EF4-FFF2-40B4-BE49-F238E27FC236}">
                <a16:creationId xmlns:a16="http://schemas.microsoft.com/office/drawing/2014/main" id="{23727A38-12A6-4792-9640-7A8160ECD8FD}"/>
              </a:ext>
            </a:extLst>
          </p:cNvPr>
          <p:cNvSpPr>
            <a:spLocks noChangeArrowheads="1"/>
          </p:cNvSpPr>
          <p:nvPr/>
        </p:nvSpPr>
        <p:spPr bwMode="auto">
          <a:xfrm>
            <a:off x="1463856" y="3130945"/>
            <a:ext cx="28373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62626"/>
                </a:solidFill>
                <a:effectLst/>
                <a:latin typeface="Times New Roman" panose="02020603050405020304" pitchFamily="18" charset="0"/>
                <a:cs typeface="Times New Roman" panose="02020603050405020304" pitchFamily="18" charset="0"/>
              </a:rPr>
              <a:t>-0.5</a:t>
            </a:r>
            <a:endPar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28" name="Rectangle 25">
            <a:extLst>
              <a:ext uri="{FF2B5EF4-FFF2-40B4-BE49-F238E27FC236}">
                <a16:creationId xmlns:a16="http://schemas.microsoft.com/office/drawing/2014/main" id="{1AF66FB3-30C6-4EBF-99CE-283037AB206A}"/>
              </a:ext>
            </a:extLst>
          </p:cNvPr>
          <p:cNvSpPr>
            <a:spLocks noChangeArrowheads="1"/>
          </p:cNvSpPr>
          <p:nvPr/>
        </p:nvSpPr>
        <p:spPr bwMode="auto">
          <a:xfrm>
            <a:off x="1493512" y="2742007"/>
            <a:ext cx="22442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62626"/>
                </a:solidFill>
                <a:effectLst/>
                <a:latin typeface="Times New Roman" panose="02020603050405020304" pitchFamily="18" charset="0"/>
                <a:cs typeface="Times New Roman" panose="02020603050405020304" pitchFamily="18" charset="0"/>
              </a:rPr>
              <a:t>0.0</a:t>
            </a:r>
            <a:endPar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29" name="Rectangle 26">
            <a:extLst>
              <a:ext uri="{FF2B5EF4-FFF2-40B4-BE49-F238E27FC236}">
                <a16:creationId xmlns:a16="http://schemas.microsoft.com/office/drawing/2014/main" id="{B481520C-B49E-4C09-AF44-961252638A2F}"/>
              </a:ext>
            </a:extLst>
          </p:cNvPr>
          <p:cNvSpPr>
            <a:spLocks noChangeArrowheads="1"/>
          </p:cNvSpPr>
          <p:nvPr/>
        </p:nvSpPr>
        <p:spPr bwMode="auto">
          <a:xfrm>
            <a:off x="1493512" y="2354657"/>
            <a:ext cx="22442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262626"/>
                </a:solidFill>
                <a:effectLst/>
                <a:latin typeface="Times New Roman" panose="02020603050405020304" pitchFamily="18" charset="0"/>
                <a:cs typeface="Times New Roman" panose="02020603050405020304" pitchFamily="18" charset="0"/>
              </a:rPr>
              <a:t>0.5</a:t>
            </a:r>
            <a:endParaRPr kumimoji="0" lang="en-US" altLang="en-US"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sp>
        <p:nvSpPr>
          <p:cNvPr id="30" name="Rectangle 27">
            <a:extLst>
              <a:ext uri="{FF2B5EF4-FFF2-40B4-BE49-F238E27FC236}">
                <a16:creationId xmlns:a16="http://schemas.microsoft.com/office/drawing/2014/main" id="{22E62625-4E59-476C-A1B8-F2BF2A6C7DF6}"/>
              </a:ext>
            </a:extLst>
          </p:cNvPr>
          <p:cNvSpPr>
            <a:spLocks noChangeArrowheads="1"/>
          </p:cNvSpPr>
          <p:nvPr/>
        </p:nvSpPr>
        <p:spPr bwMode="auto">
          <a:xfrm>
            <a:off x="1493512" y="1959370"/>
            <a:ext cx="22442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62626"/>
                </a:solidFill>
                <a:effectLst/>
                <a:latin typeface="Times New Roman" panose="02020603050405020304" pitchFamily="18" charset="0"/>
                <a:cs typeface="Times New Roman" panose="02020603050405020304" pitchFamily="18" charset="0"/>
              </a:rPr>
              <a:t>1.0</a:t>
            </a:r>
            <a:endPar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31" name="Rectangle 28">
            <a:extLst>
              <a:ext uri="{FF2B5EF4-FFF2-40B4-BE49-F238E27FC236}">
                <a16:creationId xmlns:a16="http://schemas.microsoft.com/office/drawing/2014/main" id="{6AA82728-29B7-4597-89E7-215CC52C387F}"/>
              </a:ext>
            </a:extLst>
          </p:cNvPr>
          <p:cNvSpPr>
            <a:spLocks noChangeArrowheads="1"/>
          </p:cNvSpPr>
          <p:nvPr/>
        </p:nvSpPr>
        <p:spPr bwMode="auto">
          <a:xfrm>
            <a:off x="1493512" y="1570432"/>
            <a:ext cx="22442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62626"/>
                </a:solidFill>
                <a:effectLst/>
                <a:latin typeface="Times New Roman" panose="02020603050405020304" pitchFamily="18" charset="0"/>
                <a:cs typeface="Times New Roman" panose="02020603050405020304" pitchFamily="18" charset="0"/>
              </a:rPr>
              <a:t>1.5</a:t>
            </a:r>
            <a:endPar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38" name="Line 35">
            <a:extLst>
              <a:ext uri="{FF2B5EF4-FFF2-40B4-BE49-F238E27FC236}">
                <a16:creationId xmlns:a16="http://schemas.microsoft.com/office/drawing/2014/main" id="{081BD9A7-8D2C-4EA4-B91D-018E6027708D}"/>
              </a:ext>
            </a:extLst>
          </p:cNvPr>
          <p:cNvSpPr>
            <a:spLocks noChangeShapeType="1"/>
          </p:cNvSpPr>
          <p:nvPr/>
        </p:nvSpPr>
        <p:spPr bwMode="auto">
          <a:xfrm>
            <a:off x="5102225" y="3219845"/>
            <a:ext cx="2517775" cy="0"/>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 name="Line 36">
            <a:extLst>
              <a:ext uri="{FF2B5EF4-FFF2-40B4-BE49-F238E27FC236}">
                <a16:creationId xmlns:a16="http://schemas.microsoft.com/office/drawing/2014/main" id="{C8AF055D-F99D-4670-AF0B-CCE7D1D56C5C}"/>
              </a:ext>
            </a:extLst>
          </p:cNvPr>
          <p:cNvSpPr>
            <a:spLocks noChangeShapeType="1"/>
          </p:cNvSpPr>
          <p:nvPr/>
        </p:nvSpPr>
        <p:spPr bwMode="auto">
          <a:xfrm flipV="1">
            <a:off x="5373688" y="3194445"/>
            <a:ext cx="0" cy="25400"/>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 name="Line 37">
            <a:extLst>
              <a:ext uri="{FF2B5EF4-FFF2-40B4-BE49-F238E27FC236}">
                <a16:creationId xmlns:a16="http://schemas.microsoft.com/office/drawing/2014/main" id="{AEC07B26-81EA-4E2D-B8FA-A91302784DF2}"/>
              </a:ext>
            </a:extLst>
          </p:cNvPr>
          <p:cNvSpPr>
            <a:spLocks noChangeShapeType="1"/>
          </p:cNvSpPr>
          <p:nvPr/>
        </p:nvSpPr>
        <p:spPr bwMode="auto">
          <a:xfrm flipV="1">
            <a:off x="5867400" y="3194445"/>
            <a:ext cx="0" cy="25400"/>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 name="Line 38">
            <a:extLst>
              <a:ext uri="{FF2B5EF4-FFF2-40B4-BE49-F238E27FC236}">
                <a16:creationId xmlns:a16="http://schemas.microsoft.com/office/drawing/2014/main" id="{94E950D7-09F7-42BE-83BD-5DE3D926E21E}"/>
              </a:ext>
            </a:extLst>
          </p:cNvPr>
          <p:cNvSpPr>
            <a:spLocks noChangeShapeType="1"/>
          </p:cNvSpPr>
          <p:nvPr/>
        </p:nvSpPr>
        <p:spPr bwMode="auto">
          <a:xfrm flipV="1">
            <a:off x="6361113" y="3194445"/>
            <a:ext cx="0" cy="25400"/>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 name="Line 39">
            <a:extLst>
              <a:ext uri="{FF2B5EF4-FFF2-40B4-BE49-F238E27FC236}">
                <a16:creationId xmlns:a16="http://schemas.microsoft.com/office/drawing/2014/main" id="{8851E3CC-4F41-420A-925B-5BC7DC8FA94B}"/>
              </a:ext>
            </a:extLst>
          </p:cNvPr>
          <p:cNvSpPr>
            <a:spLocks noChangeShapeType="1"/>
          </p:cNvSpPr>
          <p:nvPr/>
        </p:nvSpPr>
        <p:spPr bwMode="auto">
          <a:xfrm flipV="1">
            <a:off x="6854825" y="3194445"/>
            <a:ext cx="0" cy="25400"/>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 name="Line 40">
            <a:extLst>
              <a:ext uri="{FF2B5EF4-FFF2-40B4-BE49-F238E27FC236}">
                <a16:creationId xmlns:a16="http://schemas.microsoft.com/office/drawing/2014/main" id="{F9DC9B5F-0FED-4F8D-A9C7-9CEC5E3DD519}"/>
              </a:ext>
            </a:extLst>
          </p:cNvPr>
          <p:cNvSpPr>
            <a:spLocks noChangeShapeType="1"/>
          </p:cNvSpPr>
          <p:nvPr/>
        </p:nvSpPr>
        <p:spPr bwMode="auto">
          <a:xfrm flipV="1">
            <a:off x="7348538" y="3194445"/>
            <a:ext cx="0" cy="25400"/>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 name="Rectangle 41">
            <a:extLst>
              <a:ext uri="{FF2B5EF4-FFF2-40B4-BE49-F238E27FC236}">
                <a16:creationId xmlns:a16="http://schemas.microsoft.com/office/drawing/2014/main" id="{693615E7-FD24-4E77-94DA-96DDC526ACAA}"/>
              </a:ext>
            </a:extLst>
          </p:cNvPr>
          <p:cNvSpPr>
            <a:spLocks noChangeArrowheads="1"/>
          </p:cNvSpPr>
          <p:nvPr/>
        </p:nvSpPr>
        <p:spPr bwMode="auto">
          <a:xfrm>
            <a:off x="5197475" y="3308745"/>
            <a:ext cx="32861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62626"/>
                </a:solidFill>
                <a:effectLst/>
                <a:latin typeface="Times New Roman" panose="02020603050405020304" pitchFamily="18" charset="0"/>
                <a:cs typeface="Times New Roman" panose="02020603050405020304" pitchFamily="18" charset="0"/>
              </a:rPr>
              <a:t>-100</a:t>
            </a:r>
            <a:endPar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45" name="Rectangle 42">
            <a:extLst>
              <a:ext uri="{FF2B5EF4-FFF2-40B4-BE49-F238E27FC236}">
                <a16:creationId xmlns:a16="http://schemas.microsoft.com/office/drawing/2014/main" id="{05E1CC89-B3BD-490A-9BB3-2B0C34BE5701}"/>
              </a:ext>
            </a:extLst>
          </p:cNvPr>
          <p:cNvSpPr>
            <a:spLocks noChangeArrowheads="1"/>
          </p:cNvSpPr>
          <p:nvPr/>
        </p:nvSpPr>
        <p:spPr bwMode="auto">
          <a:xfrm>
            <a:off x="5738813" y="3308745"/>
            <a:ext cx="23884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262626"/>
                </a:solidFill>
                <a:effectLst/>
                <a:latin typeface="Times New Roman" panose="02020603050405020304" pitchFamily="18" charset="0"/>
                <a:cs typeface="Times New Roman" panose="02020603050405020304" pitchFamily="18" charset="0"/>
              </a:rPr>
              <a:t>-50</a:t>
            </a:r>
            <a:endParaRPr kumimoji="0" lang="en-US" altLang="en-US"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sp>
        <p:nvSpPr>
          <p:cNvPr id="46" name="Rectangle 43">
            <a:extLst>
              <a:ext uri="{FF2B5EF4-FFF2-40B4-BE49-F238E27FC236}">
                <a16:creationId xmlns:a16="http://schemas.microsoft.com/office/drawing/2014/main" id="{B0059616-340F-43AC-8472-A101F746D9E8}"/>
              </a:ext>
            </a:extLst>
          </p:cNvPr>
          <p:cNvSpPr>
            <a:spLocks noChangeArrowheads="1"/>
          </p:cNvSpPr>
          <p:nvPr/>
        </p:nvSpPr>
        <p:spPr bwMode="auto">
          <a:xfrm>
            <a:off x="6310313" y="3308745"/>
            <a:ext cx="8976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262626"/>
                </a:solidFill>
                <a:effectLst/>
                <a:latin typeface="Times New Roman" panose="02020603050405020304" pitchFamily="18" charset="0"/>
                <a:cs typeface="Times New Roman" panose="02020603050405020304" pitchFamily="18" charset="0"/>
              </a:rPr>
              <a:t>0</a:t>
            </a:r>
            <a:endParaRPr kumimoji="0" lang="en-US" altLang="en-US"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sp>
        <p:nvSpPr>
          <p:cNvPr id="47" name="Rectangle 44">
            <a:extLst>
              <a:ext uri="{FF2B5EF4-FFF2-40B4-BE49-F238E27FC236}">
                <a16:creationId xmlns:a16="http://schemas.microsoft.com/office/drawing/2014/main" id="{103BE758-05A6-44EA-B70D-965ADE280B5E}"/>
              </a:ext>
            </a:extLst>
          </p:cNvPr>
          <p:cNvSpPr>
            <a:spLocks noChangeArrowheads="1"/>
          </p:cNvSpPr>
          <p:nvPr/>
        </p:nvSpPr>
        <p:spPr bwMode="auto">
          <a:xfrm>
            <a:off x="6754813" y="3308745"/>
            <a:ext cx="17953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262626"/>
                </a:solidFill>
                <a:effectLst/>
                <a:latin typeface="Times New Roman" panose="02020603050405020304" pitchFamily="18" charset="0"/>
                <a:cs typeface="Times New Roman" panose="02020603050405020304" pitchFamily="18" charset="0"/>
              </a:rPr>
              <a:t>50</a:t>
            </a:r>
            <a:endParaRPr kumimoji="0" lang="en-US" altLang="en-US"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sp>
        <p:nvSpPr>
          <p:cNvPr id="48" name="Rectangle 45">
            <a:extLst>
              <a:ext uri="{FF2B5EF4-FFF2-40B4-BE49-F238E27FC236}">
                <a16:creationId xmlns:a16="http://schemas.microsoft.com/office/drawing/2014/main" id="{03704984-1903-4335-8C91-F9C2AA14887C}"/>
              </a:ext>
            </a:extLst>
          </p:cNvPr>
          <p:cNvSpPr>
            <a:spLocks noChangeArrowheads="1"/>
          </p:cNvSpPr>
          <p:nvPr/>
        </p:nvSpPr>
        <p:spPr bwMode="auto">
          <a:xfrm>
            <a:off x="7199313" y="3308745"/>
            <a:ext cx="26930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262626"/>
                </a:solidFill>
                <a:effectLst/>
                <a:latin typeface="Times New Roman" panose="02020603050405020304" pitchFamily="18" charset="0"/>
                <a:cs typeface="Times New Roman" panose="02020603050405020304" pitchFamily="18" charset="0"/>
              </a:rPr>
              <a:t>100</a:t>
            </a:r>
            <a:endParaRPr kumimoji="0" lang="en-US" altLang="en-US"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sp>
        <p:nvSpPr>
          <p:cNvPr id="50" name="Line 47">
            <a:extLst>
              <a:ext uri="{FF2B5EF4-FFF2-40B4-BE49-F238E27FC236}">
                <a16:creationId xmlns:a16="http://schemas.microsoft.com/office/drawing/2014/main" id="{308BE622-E458-47A5-A0D3-41095DAAE5DC}"/>
              </a:ext>
            </a:extLst>
          </p:cNvPr>
          <p:cNvSpPr>
            <a:spLocks noChangeShapeType="1"/>
          </p:cNvSpPr>
          <p:nvPr/>
        </p:nvSpPr>
        <p:spPr bwMode="auto">
          <a:xfrm flipV="1">
            <a:off x="5102225" y="1659332"/>
            <a:ext cx="0" cy="1560513"/>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Line 48">
            <a:extLst>
              <a:ext uri="{FF2B5EF4-FFF2-40B4-BE49-F238E27FC236}">
                <a16:creationId xmlns:a16="http://schemas.microsoft.com/office/drawing/2014/main" id="{06B13272-D4EE-4CAF-B7D0-4925BA1D6823}"/>
              </a:ext>
            </a:extLst>
          </p:cNvPr>
          <p:cNvSpPr>
            <a:spLocks noChangeShapeType="1"/>
          </p:cNvSpPr>
          <p:nvPr/>
        </p:nvSpPr>
        <p:spPr bwMode="auto">
          <a:xfrm>
            <a:off x="5102225" y="3219845"/>
            <a:ext cx="25400" cy="0"/>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 name="Line 49">
            <a:extLst>
              <a:ext uri="{FF2B5EF4-FFF2-40B4-BE49-F238E27FC236}">
                <a16:creationId xmlns:a16="http://schemas.microsoft.com/office/drawing/2014/main" id="{DF20798B-2E50-4177-A8F2-078E386BB2EF}"/>
              </a:ext>
            </a:extLst>
          </p:cNvPr>
          <p:cNvSpPr>
            <a:spLocks noChangeShapeType="1"/>
          </p:cNvSpPr>
          <p:nvPr/>
        </p:nvSpPr>
        <p:spPr bwMode="auto">
          <a:xfrm>
            <a:off x="5102225" y="2829320"/>
            <a:ext cx="25400" cy="0"/>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 name="Line 50">
            <a:extLst>
              <a:ext uri="{FF2B5EF4-FFF2-40B4-BE49-F238E27FC236}">
                <a16:creationId xmlns:a16="http://schemas.microsoft.com/office/drawing/2014/main" id="{CCCD7068-9A16-4DE5-99B5-39104317F2F3}"/>
              </a:ext>
            </a:extLst>
          </p:cNvPr>
          <p:cNvSpPr>
            <a:spLocks noChangeShapeType="1"/>
          </p:cNvSpPr>
          <p:nvPr/>
        </p:nvSpPr>
        <p:spPr bwMode="auto">
          <a:xfrm>
            <a:off x="5102225" y="2440382"/>
            <a:ext cx="25400" cy="0"/>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 name="Line 51">
            <a:extLst>
              <a:ext uri="{FF2B5EF4-FFF2-40B4-BE49-F238E27FC236}">
                <a16:creationId xmlns:a16="http://schemas.microsoft.com/office/drawing/2014/main" id="{6028C1AE-FFE9-40A0-8D65-FC8A2FEE0F57}"/>
              </a:ext>
            </a:extLst>
          </p:cNvPr>
          <p:cNvSpPr>
            <a:spLocks noChangeShapeType="1"/>
          </p:cNvSpPr>
          <p:nvPr/>
        </p:nvSpPr>
        <p:spPr bwMode="auto">
          <a:xfrm>
            <a:off x="5102225" y="2049857"/>
            <a:ext cx="25400" cy="0"/>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 name="Line 52">
            <a:extLst>
              <a:ext uri="{FF2B5EF4-FFF2-40B4-BE49-F238E27FC236}">
                <a16:creationId xmlns:a16="http://schemas.microsoft.com/office/drawing/2014/main" id="{78141ECE-9B02-4717-B324-66607D8604D4}"/>
              </a:ext>
            </a:extLst>
          </p:cNvPr>
          <p:cNvSpPr>
            <a:spLocks noChangeShapeType="1"/>
          </p:cNvSpPr>
          <p:nvPr/>
        </p:nvSpPr>
        <p:spPr bwMode="auto">
          <a:xfrm>
            <a:off x="5102225" y="1659332"/>
            <a:ext cx="25400" cy="0"/>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 name="Rectangle 53">
            <a:extLst>
              <a:ext uri="{FF2B5EF4-FFF2-40B4-BE49-F238E27FC236}">
                <a16:creationId xmlns:a16="http://schemas.microsoft.com/office/drawing/2014/main" id="{48730E51-A965-486A-814A-D9A529DF43D5}"/>
              </a:ext>
            </a:extLst>
          </p:cNvPr>
          <p:cNvSpPr>
            <a:spLocks noChangeArrowheads="1"/>
          </p:cNvSpPr>
          <p:nvPr/>
        </p:nvSpPr>
        <p:spPr bwMode="auto">
          <a:xfrm>
            <a:off x="4730750" y="3130945"/>
            <a:ext cx="28373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262626"/>
                </a:solidFill>
                <a:effectLst/>
                <a:latin typeface="Times New Roman" panose="02020603050405020304" pitchFamily="18" charset="0"/>
                <a:cs typeface="Times New Roman" panose="02020603050405020304" pitchFamily="18" charset="0"/>
              </a:rPr>
              <a:t>-0.5</a:t>
            </a:r>
            <a:endParaRPr kumimoji="0" lang="en-US" altLang="en-US"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sp>
        <p:nvSpPr>
          <p:cNvPr id="57" name="Rectangle 54">
            <a:extLst>
              <a:ext uri="{FF2B5EF4-FFF2-40B4-BE49-F238E27FC236}">
                <a16:creationId xmlns:a16="http://schemas.microsoft.com/office/drawing/2014/main" id="{807E458F-625E-41D0-A84F-4797A2EBE996}"/>
              </a:ext>
            </a:extLst>
          </p:cNvPr>
          <p:cNvSpPr>
            <a:spLocks noChangeArrowheads="1"/>
          </p:cNvSpPr>
          <p:nvPr/>
        </p:nvSpPr>
        <p:spPr bwMode="auto">
          <a:xfrm>
            <a:off x="4835525" y="2742007"/>
            <a:ext cx="8976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262626"/>
                </a:solidFill>
                <a:effectLst/>
                <a:latin typeface="Times New Roman" panose="02020603050405020304" pitchFamily="18" charset="0"/>
                <a:cs typeface="Times New Roman" panose="02020603050405020304" pitchFamily="18" charset="0"/>
              </a:rPr>
              <a:t>0</a:t>
            </a:r>
            <a:endParaRPr kumimoji="0" lang="en-US" altLang="en-US"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sp>
        <p:nvSpPr>
          <p:cNvPr id="58" name="Rectangle 55">
            <a:extLst>
              <a:ext uri="{FF2B5EF4-FFF2-40B4-BE49-F238E27FC236}">
                <a16:creationId xmlns:a16="http://schemas.microsoft.com/office/drawing/2014/main" id="{EEE2EB58-30CA-499D-A8B8-ECE65BE62D03}"/>
              </a:ext>
            </a:extLst>
          </p:cNvPr>
          <p:cNvSpPr>
            <a:spLocks noChangeArrowheads="1"/>
          </p:cNvSpPr>
          <p:nvPr/>
        </p:nvSpPr>
        <p:spPr bwMode="auto">
          <a:xfrm>
            <a:off x="4759325" y="2354657"/>
            <a:ext cx="22442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262626"/>
                </a:solidFill>
                <a:effectLst/>
                <a:latin typeface="Times New Roman" panose="02020603050405020304" pitchFamily="18" charset="0"/>
                <a:cs typeface="Times New Roman" panose="02020603050405020304" pitchFamily="18" charset="0"/>
              </a:rPr>
              <a:t>0.5</a:t>
            </a:r>
            <a:endParaRPr kumimoji="0" lang="en-US" altLang="en-US"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sp>
        <p:nvSpPr>
          <p:cNvPr id="59" name="Rectangle 56">
            <a:extLst>
              <a:ext uri="{FF2B5EF4-FFF2-40B4-BE49-F238E27FC236}">
                <a16:creationId xmlns:a16="http://schemas.microsoft.com/office/drawing/2014/main" id="{99AB227B-53C0-453B-890F-4C9B580143C1}"/>
              </a:ext>
            </a:extLst>
          </p:cNvPr>
          <p:cNvSpPr>
            <a:spLocks noChangeArrowheads="1"/>
          </p:cNvSpPr>
          <p:nvPr/>
        </p:nvSpPr>
        <p:spPr bwMode="auto">
          <a:xfrm>
            <a:off x="4835525" y="1959370"/>
            <a:ext cx="8976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262626"/>
                </a:solidFill>
                <a:effectLst/>
                <a:latin typeface="Times New Roman" panose="02020603050405020304" pitchFamily="18" charset="0"/>
                <a:cs typeface="Times New Roman" panose="02020603050405020304" pitchFamily="18" charset="0"/>
              </a:rPr>
              <a:t>1</a:t>
            </a:r>
            <a:endParaRPr kumimoji="0" lang="en-US" altLang="en-US"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sp>
        <p:nvSpPr>
          <p:cNvPr id="60" name="Rectangle 57">
            <a:extLst>
              <a:ext uri="{FF2B5EF4-FFF2-40B4-BE49-F238E27FC236}">
                <a16:creationId xmlns:a16="http://schemas.microsoft.com/office/drawing/2014/main" id="{9C8ACAF8-9DC0-40C2-B85B-3C379A26A1EE}"/>
              </a:ext>
            </a:extLst>
          </p:cNvPr>
          <p:cNvSpPr>
            <a:spLocks noChangeArrowheads="1"/>
          </p:cNvSpPr>
          <p:nvPr/>
        </p:nvSpPr>
        <p:spPr bwMode="auto">
          <a:xfrm>
            <a:off x="4759325" y="1570432"/>
            <a:ext cx="22442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62626"/>
                </a:solidFill>
                <a:effectLst/>
                <a:latin typeface="Times New Roman" panose="02020603050405020304" pitchFamily="18" charset="0"/>
                <a:cs typeface="Times New Roman" panose="02020603050405020304" pitchFamily="18" charset="0"/>
              </a:rPr>
              <a:t>1.5</a:t>
            </a:r>
            <a:endPar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66" name="Rectangle 17">
            <a:extLst>
              <a:ext uri="{FF2B5EF4-FFF2-40B4-BE49-F238E27FC236}">
                <a16:creationId xmlns:a16="http://schemas.microsoft.com/office/drawing/2014/main" id="{920FDAA9-8D97-4C81-BA80-90D37F593323}"/>
              </a:ext>
            </a:extLst>
          </p:cNvPr>
          <p:cNvSpPr>
            <a:spLocks noChangeArrowheads="1"/>
          </p:cNvSpPr>
          <p:nvPr/>
        </p:nvSpPr>
        <p:spPr bwMode="auto">
          <a:xfrm>
            <a:off x="5939677" y="3521362"/>
            <a:ext cx="87043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262626"/>
                </a:solidFill>
                <a:effectLst/>
                <a:latin typeface="Times New Roman" panose="02020603050405020304" pitchFamily="18" charset="0"/>
                <a:cs typeface="Times New Roman" panose="02020603050405020304" pitchFamily="18" charset="0"/>
              </a:rPr>
              <a:t>time lag, </a:t>
            </a:r>
            <a:r>
              <a:rPr kumimoji="0" lang="el-GR" altLang="en-US" sz="1600" b="0" i="0" u="none" strike="noStrike" cap="none" normalizeH="0" baseline="0" dirty="0">
                <a:ln>
                  <a:noFill/>
                </a:ln>
                <a:solidFill>
                  <a:srgbClr val="262626"/>
                </a:solidFill>
                <a:effectLst/>
                <a:latin typeface="Cambria Math" panose="02040503050406030204" pitchFamily="18" charset="0"/>
                <a:ea typeface="Cambria Math" panose="02040503050406030204" pitchFamily="18" charset="0"/>
              </a:rPr>
              <a:t>τ</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mc:AlternateContent xmlns:mc="http://schemas.openxmlformats.org/markup-compatibility/2006" xmlns:a14="http://schemas.microsoft.com/office/drawing/2010/main">
        <mc:Choice Requires="a14">
          <p:sp>
            <p:nvSpPr>
              <p:cNvPr id="67" name="Rectangle 17">
                <a:extLst>
                  <a:ext uri="{FF2B5EF4-FFF2-40B4-BE49-F238E27FC236}">
                    <a16:creationId xmlns:a16="http://schemas.microsoft.com/office/drawing/2014/main" id="{5B5C9C24-0203-4CC4-8511-15518D7C2519}"/>
                  </a:ext>
                </a:extLst>
              </p:cNvPr>
              <p:cNvSpPr>
                <a:spLocks noChangeArrowheads="1"/>
              </p:cNvSpPr>
              <p:nvPr/>
            </p:nvSpPr>
            <p:spPr bwMode="auto">
              <a:xfrm rot="16200000">
                <a:off x="520074" y="2275691"/>
                <a:ext cx="1560513" cy="27699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r>
                        <a:rPr kumimoji="0" lang="en-US" altLang="en-US" sz="1800" b="0" i="1" u="none" strike="noStrike" cap="none" normalizeH="0" baseline="0" smtClean="0">
                          <a:ln>
                            <a:noFill/>
                          </a:ln>
                          <a:solidFill>
                            <a:schemeClr val="tx1"/>
                          </a:solidFill>
                          <a:effectLst/>
                          <a:latin typeface="Cambria Math" panose="02040503050406030204" pitchFamily="18" charset="0"/>
                        </a:rPr>
                        <m:t>𝑐</m:t>
                      </m:r>
                      <m:d>
                        <m:dPr>
                          <m:ctrlPr>
                            <a:rPr kumimoji="0" lang="en-US" altLang="en-US" sz="1800" b="0" i="1" u="none" strike="noStrike" cap="none" normalizeH="0" baseline="0" smtClean="0">
                              <a:ln>
                                <a:noFill/>
                              </a:ln>
                              <a:solidFill>
                                <a:schemeClr val="tx1"/>
                              </a:solidFill>
                              <a:effectLst/>
                              <a:latin typeface="Cambria Math" panose="02040503050406030204" pitchFamily="18" charset="0"/>
                            </a:rPr>
                          </m:ctrlPr>
                        </m:dPr>
                        <m:e>
                          <m:r>
                            <m:rPr>
                              <m:sty m:val="p"/>
                            </m:rPr>
                            <a:rPr kumimoji="0" lang="el-GR" altLang="en-US" sz="1800" b="0" i="1" u="none" strike="noStrike" cap="none" normalizeH="0" baseline="0" smtClean="0">
                              <a:ln>
                                <a:noFill/>
                              </a:ln>
                              <a:solidFill>
                                <a:schemeClr val="tx1"/>
                              </a:solidFill>
                              <a:effectLst/>
                              <a:latin typeface="Cambria Math" panose="02040503050406030204" pitchFamily="18" charset="0"/>
                              <a:ea typeface="Cambria Math" panose="02040503050406030204" pitchFamily="18" charset="0"/>
                            </a:rPr>
                            <m:t>τ</m:t>
                          </m:r>
                        </m:e>
                      </m:d>
                    </m:oMath>
                  </m:oMathPara>
                </a14:m>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mc:Choice>
        <mc:Fallback xmlns="">
          <p:sp>
            <p:nvSpPr>
              <p:cNvPr id="67" name="Rectangle 17">
                <a:extLst>
                  <a:ext uri="{FF2B5EF4-FFF2-40B4-BE49-F238E27FC236}">
                    <a16:creationId xmlns:a16="http://schemas.microsoft.com/office/drawing/2014/main" id="{5B5C9C24-0203-4CC4-8511-15518D7C2519}"/>
                  </a:ext>
                </a:extLst>
              </p:cNvPr>
              <p:cNvSpPr>
                <a:spLocks noRot="1" noChangeAspect="1" noMove="1" noResize="1" noEditPoints="1" noAdjustHandles="1" noChangeArrowheads="1" noChangeShapeType="1" noTextEdit="1"/>
              </p:cNvSpPr>
              <p:nvPr/>
            </p:nvSpPr>
            <p:spPr bwMode="auto">
              <a:xfrm rot="16200000">
                <a:off x="520074" y="2275691"/>
                <a:ext cx="1560513" cy="276999"/>
              </a:xfrm>
              <a:prstGeom prst="rect">
                <a:avLst/>
              </a:prstGeom>
              <a:blipFill>
                <a:blip r:embed="rId3"/>
                <a:stretch>
                  <a:fillRect r="-2222"/>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8" name="Rectangle 17">
                <a:extLst>
                  <a:ext uri="{FF2B5EF4-FFF2-40B4-BE49-F238E27FC236}">
                    <a16:creationId xmlns:a16="http://schemas.microsoft.com/office/drawing/2014/main" id="{7264BE54-8D9D-49BB-A27E-157FFEC67478}"/>
                  </a:ext>
                </a:extLst>
              </p:cNvPr>
              <p:cNvSpPr>
                <a:spLocks noChangeArrowheads="1"/>
              </p:cNvSpPr>
              <p:nvPr/>
            </p:nvSpPr>
            <p:spPr bwMode="auto">
              <a:xfrm rot="16200000">
                <a:off x="3788021" y="2350258"/>
                <a:ext cx="1560513" cy="24622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r>
                        <a:rPr kumimoji="0" lang="en-US" altLang="en-US" sz="1600" b="0" i="1" u="none" strike="noStrike" cap="none" normalizeH="0" baseline="0" smtClean="0">
                          <a:ln>
                            <a:noFill/>
                          </a:ln>
                          <a:solidFill>
                            <a:schemeClr val="tx1"/>
                          </a:solidFill>
                          <a:effectLst/>
                          <a:latin typeface="Cambria Math" panose="02040503050406030204" pitchFamily="18" charset="0"/>
                        </a:rPr>
                        <m:t>𝑐</m:t>
                      </m:r>
                      <m:d>
                        <m:dPr>
                          <m:ctrlPr>
                            <a:rPr kumimoji="0" lang="en-US" altLang="en-US" sz="1600" b="0" i="1" u="none" strike="noStrike" cap="none" normalizeH="0" baseline="0" smtClean="0">
                              <a:ln>
                                <a:noFill/>
                              </a:ln>
                              <a:solidFill>
                                <a:schemeClr val="tx1"/>
                              </a:solidFill>
                              <a:effectLst/>
                              <a:latin typeface="Cambria Math" panose="02040503050406030204" pitchFamily="18" charset="0"/>
                            </a:rPr>
                          </m:ctrlPr>
                        </m:dPr>
                        <m:e>
                          <m:r>
                            <m:rPr>
                              <m:sty m:val="p"/>
                            </m:rPr>
                            <a:rPr kumimoji="0" lang="el-GR" altLang="en-US" sz="1600" b="0" i="1" u="none" strike="noStrike" cap="none" normalizeH="0" baseline="0" smtClean="0">
                              <a:ln>
                                <a:noFill/>
                              </a:ln>
                              <a:solidFill>
                                <a:schemeClr val="tx1"/>
                              </a:solidFill>
                              <a:effectLst/>
                              <a:latin typeface="Cambria Math" panose="02040503050406030204" pitchFamily="18" charset="0"/>
                              <a:ea typeface="Cambria Math" panose="02040503050406030204" pitchFamily="18" charset="0"/>
                            </a:rPr>
                            <m:t>τ</m:t>
                          </m:r>
                        </m:e>
                      </m:d>
                    </m:oMath>
                  </m:oMathPara>
                </a14:m>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mc:Choice>
        <mc:Fallback xmlns="">
          <p:sp>
            <p:nvSpPr>
              <p:cNvPr id="68" name="Rectangle 17">
                <a:extLst>
                  <a:ext uri="{FF2B5EF4-FFF2-40B4-BE49-F238E27FC236}">
                    <a16:creationId xmlns:a16="http://schemas.microsoft.com/office/drawing/2014/main" id="{7264BE54-8D9D-49BB-A27E-157FFEC67478}"/>
                  </a:ext>
                </a:extLst>
              </p:cNvPr>
              <p:cNvSpPr>
                <a:spLocks noRot="1" noChangeAspect="1" noMove="1" noResize="1" noEditPoints="1" noAdjustHandles="1" noChangeArrowheads="1" noChangeShapeType="1" noTextEdit="1"/>
              </p:cNvSpPr>
              <p:nvPr/>
            </p:nvSpPr>
            <p:spPr bwMode="auto">
              <a:xfrm rot="16200000">
                <a:off x="3788021" y="2350258"/>
                <a:ext cx="1560513" cy="246221"/>
              </a:xfrm>
              <a:prstGeom prst="rect">
                <a:avLst/>
              </a:prstGeom>
              <a:blipFill>
                <a:blip r:embed="rId4"/>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sp>
        <p:nvSpPr>
          <p:cNvPr id="74" name="Line 67">
            <a:extLst>
              <a:ext uri="{FF2B5EF4-FFF2-40B4-BE49-F238E27FC236}">
                <a16:creationId xmlns:a16="http://schemas.microsoft.com/office/drawing/2014/main" id="{9420D5C4-7FE6-408B-B041-3E3DE26CA42E}"/>
              </a:ext>
            </a:extLst>
          </p:cNvPr>
          <p:cNvSpPr>
            <a:spLocks noChangeShapeType="1"/>
          </p:cNvSpPr>
          <p:nvPr/>
        </p:nvSpPr>
        <p:spPr bwMode="auto">
          <a:xfrm>
            <a:off x="1798638" y="5579592"/>
            <a:ext cx="2502669" cy="0"/>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5" name="Line 68">
            <a:extLst>
              <a:ext uri="{FF2B5EF4-FFF2-40B4-BE49-F238E27FC236}">
                <a16:creationId xmlns:a16="http://schemas.microsoft.com/office/drawing/2014/main" id="{EF04469C-F001-45DD-AB54-2C3B3A80F544}"/>
              </a:ext>
            </a:extLst>
          </p:cNvPr>
          <p:cNvSpPr>
            <a:spLocks noChangeShapeType="1"/>
          </p:cNvSpPr>
          <p:nvPr/>
        </p:nvSpPr>
        <p:spPr bwMode="auto">
          <a:xfrm flipV="1">
            <a:off x="1798638" y="5557366"/>
            <a:ext cx="0" cy="22225"/>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 name="Line 69">
            <a:extLst>
              <a:ext uri="{FF2B5EF4-FFF2-40B4-BE49-F238E27FC236}">
                <a16:creationId xmlns:a16="http://schemas.microsoft.com/office/drawing/2014/main" id="{ACF7D255-2BDF-4260-BBE4-19BC70A16FD7}"/>
              </a:ext>
            </a:extLst>
          </p:cNvPr>
          <p:cNvSpPr>
            <a:spLocks noChangeShapeType="1"/>
          </p:cNvSpPr>
          <p:nvPr/>
        </p:nvSpPr>
        <p:spPr bwMode="auto">
          <a:xfrm flipV="1">
            <a:off x="2703513" y="5557366"/>
            <a:ext cx="0" cy="22225"/>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7" name="Line 70">
            <a:extLst>
              <a:ext uri="{FF2B5EF4-FFF2-40B4-BE49-F238E27FC236}">
                <a16:creationId xmlns:a16="http://schemas.microsoft.com/office/drawing/2014/main" id="{96E1BF25-3933-4C1D-A5DE-3BEE02B8B343}"/>
              </a:ext>
            </a:extLst>
          </p:cNvPr>
          <p:cNvSpPr>
            <a:spLocks noChangeShapeType="1"/>
          </p:cNvSpPr>
          <p:nvPr/>
        </p:nvSpPr>
        <p:spPr bwMode="auto">
          <a:xfrm flipV="1">
            <a:off x="3606800" y="5557366"/>
            <a:ext cx="0" cy="22225"/>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 name="Rectangle 71">
            <a:extLst>
              <a:ext uri="{FF2B5EF4-FFF2-40B4-BE49-F238E27FC236}">
                <a16:creationId xmlns:a16="http://schemas.microsoft.com/office/drawing/2014/main" id="{6CBED4AA-92E4-4859-9299-9D4733DCBF96}"/>
              </a:ext>
            </a:extLst>
          </p:cNvPr>
          <p:cNvSpPr>
            <a:spLocks noChangeArrowheads="1"/>
          </p:cNvSpPr>
          <p:nvPr/>
        </p:nvSpPr>
        <p:spPr bwMode="auto">
          <a:xfrm>
            <a:off x="1747838" y="5670079"/>
            <a:ext cx="18525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62626"/>
                </a:solidFill>
                <a:effectLst/>
                <a:latin typeface="Times New Roman" panose="02020603050405020304" pitchFamily="18" charset="0"/>
                <a:cs typeface="Times New Roman" panose="02020603050405020304" pitchFamily="18" charset="0"/>
              </a:rPr>
              <a:t>0</a:t>
            </a:r>
            <a:endParaRPr kumimoji="0" lang="en-US"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79" name="Rectangle 72">
            <a:extLst>
              <a:ext uri="{FF2B5EF4-FFF2-40B4-BE49-F238E27FC236}">
                <a16:creationId xmlns:a16="http://schemas.microsoft.com/office/drawing/2014/main" id="{30DA431E-80C7-4279-9A05-10C88B927D36}"/>
              </a:ext>
            </a:extLst>
          </p:cNvPr>
          <p:cNvSpPr>
            <a:spLocks noChangeArrowheads="1"/>
          </p:cNvSpPr>
          <p:nvPr/>
        </p:nvSpPr>
        <p:spPr bwMode="auto">
          <a:xfrm>
            <a:off x="2555874" y="5670079"/>
            <a:ext cx="39795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262626"/>
                </a:solidFill>
                <a:effectLst/>
                <a:latin typeface="Times New Roman" panose="02020603050405020304" pitchFamily="18" charset="0"/>
                <a:cs typeface="Times New Roman" panose="02020603050405020304" pitchFamily="18" charset="0"/>
              </a:rPr>
              <a:t>100</a:t>
            </a:r>
            <a:endPar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sp>
        <p:nvSpPr>
          <p:cNvPr id="80" name="Rectangle 73">
            <a:extLst>
              <a:ext uri="{FF2B5EF4-FFF2-40B4-BE49-F238E27FC236}">
                <a16:creationId xmlns:a16="http://schemas.microsoft.com/office/drawing/2014/main" id="{B5F46BA6-2A3A-41E2-84B9-EC2D2310992B}"/>
              </a:ext>
            </a:extLst>
          </p:cNvPr>
          <p:cNvSpPr>
            <a:spLocks noChangeArrowheads="1"/>
          </p:cNvSpPr>
          <p:nvPr/>
        </p:nvSpPr>
        <p:spPr bwMode="auto">
          <a:xfrm>
            <a:off x="3459162" y="5670079"/>
            <a:ext cx="39795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262626"/>
                </a:solidFill>
                <a:effectLst/>
                <a:latin typeface="Times New Roman" panose="02020603050405020304" pitchFamily="18" charset="0"/>
                <a:cs typeface="Times New Roman" panose="02020603050405020304" pitchFamily="18" charset="0"/>
              </a:rPr>
              <a:t>200</a:t>
            </a:r>
            <a:endPar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sp>
        <p:nvSpPr>
          <p:cNvPr id="82" name="Line 75">
            <a:extLst>
              <a:ext uri="{FF2B5EF4-FFF2-40B4-BE49-F238E27FC236}">
                <a16:creationId xmlns:a16="http://schemas.microsoft.com/office/drawing/2014/main" id="{CE444599-8457-40BA-942F-9E90956C20D2}"/>
              </a:ext>
            </a:extLst>
          </p:cNvPr>
          <p:cNvSpPr>
            <a:spLocks noChangeShapeType="1"/>
          </p:cNvSpPr>
          <p:nvPr/>
        </p:nvSpPr>
        <p:spPr bwMode="auto">
          <a:xfrm flipV="1">
            <a:off x="1798638" y="4771554"/>
            <a:ext cx="0" cy="808038"/>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3" name="Line 76">
            <a:extLst>
              <a:ext uri="{FF2B5EF4-FFF2-40B4-BE49-F238E27FC236}">
                <a16:creationId xmlns:a16="http://schemas.microsoft.com/office/drawing/2014/main" id="{27BE1E74-47FA-4591-BC25-DE26AC9EB7B1}"/>
              </a:ext>
            </a:extLst>
          </p:cNvPr>
          <p:cNvSpPr>
            <a:spLocks noChangeShapeType="1"/>
          </p:cNvSpPr>
          <p:nvPr/>
        </p:nvSpPr>
        <p:spPr bwMode="auto">
          <a:xfrm>
            <a:off x="1798638" y="5579592"/>
            <a:ext cx="24015" cy="0"/>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 name="Line 77">
            <a:extLst>
              <a:ext uri="{FF2B5EF4-FFF2-40B4-BE49-F238E27FC236}">
                <a16:creationId xmlns:a16="http://schemas.microsoft.com/office/drawing/2014/main" id="{E937F655-33A7-415D-87AE-E9510F58D237}"/>
              </a:ext>
            </a:extLst>
          </p:cNvPr>
          <p:cNvSpPr>
            <a:spLocks noChangeShapeType="1"/>
          </p:cNvSpPr>
          <p:nvPr/>
        </p:nvSpPr>
        <p:spPr bwMode="auto">
          <a:xfrm>
            <a:off x="1798638" y="5176367"/>
            <a:ext cx="24015" cy="0"/>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 name="Line 78">
            <a:extLst>
              <a:ext uri="{FF2B5EF4-FFF2-40B4-BE49-F238E27FC236}">
                <a16:creationId xmlns:a16="http://schemas.microsoft.com/office/drawing/2014/main" id="{5E01676C-7976-4A89-8735-7E8725D86183}"/>
              </a:ext>
            </a:extLst>
          </p:cNvPr>
          <p:cNvSpPr>
            <a:spLocks noChangeShapeType="1"/>
          </p:cNvSpPr>
          <p:nvPr/>
        </p:nvSpPr>
        <p:spPr bwMode="auto">
          <a:xfrm>
            <a:off x="1798638" y="4175518"/>
            <a:ext cx="24015" cy="0"/>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5" name="Rectangle 17">
            <a:extLst>
              <a:ext uri="{FF2B5EF4-FFF2-40B4-BE49-F238E27FC236}">
                <a16:creationId xmlns:a16="http://schemas.microsoft.com/office/drawing/2014/main" id="{810CC97A-432F-43E1-AF21-AFF016048DDC}"/>
              </a:ext>
            </a:extLst>
          </p:cNvPr>
          <p:cNvSpPr>
            <a:spLocks noChangeArrowheads="1"/>
          </p:cNvSpPr>
          <p:nvPr/>
        </p:nvSpPr>
        <p:spPr bwMode="auto">
          <a:xfrm>
            <a:off x="1822653" y="5849778"/>
            <a:ext cx="2478654" cy="246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262626"/>
                </a:solidFill>
                <a:effectLst/>
                <a:latin typeface="Times New Roman" panose="02020603050405020304" pitchFamily="18" charset="0"/>
                <a:cs typeface="Times New Roman" panose="02020603050405020304" pitchFamily="18" charset="0"/>
              </a:rPr>
              <a:t>time, </a:t>
            </a:r>
            <a:r>
              <a:rPr lang="en-US" altLang="en-US" sz="1600" dirty="0">
                <a:solidFill>
                  <a:srgbClr val="262626"/>
                </a:solidFill>
                <a:latin typeface="Cambria Math" panose="02040503050406030204" pitchFamily="18" charset="0"/>
                <a:ea typeface="Cambria Math" panose="02040503050406030204" pitchFamily="18" charset="0"/>
                <a:cs typeface="Times New Roman" panose="02020603050405020304" pitchFamily="18" charset="0"/>
              </a:rPr>
              <a:t>t</a:t>
            </a:r>
            <a:r>
              <a:rPr kumimoji="0" lang="en-US" altLang="en-US" sz="1600" b="0" i="0" u="none" strike="noStrike" cap="none" normalizeH="0" baseline="0" dirty="0">
                <a:ln>
                  <a:noFill/>
                </a:ln>
                <a:solidFill>
                  <a:srgbClr val="262626"/>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3" name="TextBox 122">
            <a:extLst>
              <a:ext uri="{FF2B5EF4-FFF2-40B4-BE49-F238E27FC236}">
                <a16:creationId xmlns:a16="http://schemas.microsoft.com/office/drawing/2014/main" id="{DC30A32B-DE47-4F90-8E77-EE19E22C51C2}"/>
              </a:ext>
            </a:extLst>
          </p:cNvPr>
          <p:cNvSpPr txBox="1"/>
          <p:nvPr/>
        </p:nvSpPr>
        <p:spPr>
          <a:xfrm>
            <a:off x="1054735" y="229862"/>
            <a:ext cx="1617751" cy="461665"/>
          </a:xfrm>
          <a:prstGeom prst="rect">
            <a:avLst/>
          </a:prstGeom>
          <a:noFill/>
        </p:spPr>
        <p:txBody>
          <a:bodyPr wrap="none" rtlCol="0">
            <a:spAutoFit/>
          </a:bodyPr>
          <a:lstStyle/>
          <a:p>
            <a:r>
              <a:rPr lang="en-US" sz="2400" dirty="0">
                <a:latin typeface="Times New Roman" panose="02020603050405020304" pitchFamily="18" charset="0"/>
                <a:cs typeface="Times New Roman" panose="02020603050405020304" pitchFamily="18" charset="0"/>
              </a:rPr>
              <a:t>exponential</a:t>
            </a:r>
          </a:p>
        </p:txBody>
      </p:sp>
      <p:grpSp>
        <p:nvGrpSpPr>
          <p:cNvPr id="129" name="Group 128">
            <a:extLst>
              <a:ext uri="{FF2B5EF4-FFF2-40B4-BE49-F238E27FC236}">
                <a16:creationId xmlns:a16="http://schemas.microsoft.com/office/drawing/2014/main" id="{743DA2A0-F34D-4289-820D-0A15CF323B15}"/>
              </a:ext>
            </a:extLst>
          </p:cNvPr>
          <p:cNvGrpSpPr/>
          <p:nvPr/>
        </p:nvGrpSpPr>
        <p:grpSpPr>
          <a:xfrm>
            <a:off x="4423921" y="4397841"/>
            <a:ext cx="3154727" cy="1676226"/>
            <a:chOff x="4582941" y="3637421"/>
            <a:chExt cx="3154727" cy="1676226"/>
          </a:xfrm>
        </p:grpSpPr>
        <p:sp>
          <p:nvSpPr>
            <p:cNvPr id="94" name="Rectangle 87">
              <a:extLst>
                <a:ext uri="{FF2B5EF4-FFF2-40B4-BE49-F238E27FC236}">
                  <a16:creationId xmlns:a16="http://schemas.microsoft.com/office/drawing/2014/main" id="{40999DCF-853C-4B1B-BB44-0ADCBE8D9823}"/>
                </a:ext>
              </a:extLst>
            </p:cNvPr>
            <p:cNvSpPr>
              <a:spLocks noChangeArrowheads="1"/>
            </p:cNvSpPr>
            <p:nvPr/>
          </p:nvSpPr>
          <p:spPr bwMode="auto">
            <a:xfrm>
              <a:off x="5271270" y="4013659"/>
              <a:ext cx="2316163" cy="8080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5" name="Line 88">
              <a:extLst>
                <a:ext uri="{FF2B5EF4-FFF2-40B4-BE49-F238E27FC236}">
                  <a16:creationId xmlns:a16="http://schemas.microsoft.com/office/drawing/2014/main" id="{0629F3F4-FD2F-4529-A0AD-7D0B50B40398}"/>
                </a:ext>
              </a:extLst>
            </p:cNvPr>
            <p:cNvSpPr>
              <a:spLocks noChangeShapeType="1"/>
            </p:cNvSpPr>
            <p:nvPr/>
          </p:nvSpPr>
          <p:spPr bwMode="auto">
            <a:xfrm>
              <a:off x="5271270" y="4821697"/>
              <a:ext cx="2316163" cy="0"/>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6" name="Line 89">
              <a:extLst>
                <a:ext uri="{FF2B5EF4-FFF2-40B4-BE49-F238E27FC236}">
                  <a16:creationId xmlns:a16="http://schemas.microsoft.com/office/drawing/2014/main" id="{54470CED-C3E3-4DAB-B9AC-BE8CA333EF07}"/>
                </a:ext>
              </a:extLst>
            </p:cNvPr>
            <p:cNvSpPr>
              <a:spLocks noChangeShapeType="1"/>
            </p:cNvSpPr>
            <p:nvPr/>
          </p:nvSpPr>
          <p:spPr bwMode="auto">
            <a:xfrm flipV="1">
              <a:off x="5271270" y="4799472"/>
              <a:ext cx="0" cy="22225"/>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7" name="Line 90">
              <a:extLst>
                <a:ext uri="{FF2B5EF4-FFF2-40B4-BE49-F238E27FC236}">
                  <a16:creationId xmlns:a16="http://schemas.microsoft.com/office/drawing/2014/main" id="{4C228A3F-DECC-4F36-9C91-82932398243C}"/>
                </a:ext>
              </a:extLst>
            </p:cNvPr>
            <p:cNvSpPr>
              <a:spLocks noChangeShapeType="1"/>
            </p:cNvSpPr>
            <p:nvPr/>
          </p:nvSpPr>
          <p:spPr bwMode="auto">
            <a:xfrm flipV="1">
              <a:off x="6176145" y="4799472"/>
              <a:ext cx="0" cy="22225"/>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8" name="Line 91">
              <a:extLst>
                <a:ext uri="{FF2B5EF4-FFF2-40B4-BE49-F238E27FC236}">
                  <a16:creationId xmlns:a16="http://schemas.microsoft.com/office/drawing/2014/main" id="{0CF41E5D-D1E8-4425-8ACF-9D1A0D7C4A12}"/>
                </a:ext>
              </a:extLst>
            </p:cNvPr>
            <p:cNvSpPr>
              <a:spLocks noChangeShapeType="1"/>
            </p:cNvSpPr>
            <p:nvPr/>
          </p:nvSpPr>
          <p:spPr bwMode="auto">
            <a:xfrm flipV="1">
              <a:off x="7079432" y="4799472"/>
              <a:ext cx="0" cy="22225"/>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9" name="Rectangle 92">
              <a:extLst>
                <a:ext uri="{FF2B5EF4-FFF2-40B4-BE49-F238E27FC236}">
                  <a16:creationId xmlns:a16="http://schemas.microsoft.com/office/drawing/2014/main" id="{4E120748-AD30-4B35-AF4E-C33F97C40E01}"/>
                </a:ext>
              </a:extLst>
            </p:cNvPr>
            <p:cNvSpPr>
              <a:spLocks noChangeArrowheads="1"/>
            </p:cNvSpPr>
            <p:nvPr/>
          </p:nvSpPr>
          <p:spPr bwMode="auto">
            <a:xfrm>
              <a:off x="5220470" y="4912184"/>
              <a:ext cx="8976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262626"/>
                  </a:solidFill>
                  <a:effectLst/>
                  <a:latin typeface="Times New Roman" panose="02020603050405020304" pitchFamily="18" charset="0"/>
                  <a:cs typeface="Times New Roman" panose="02020603050405020304" pitchFamily="18" charset="0"/>
                </a:rPr>
                <a:t>0</a:t>
              </a:r>
              <a:endPar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sp>
          <p:nvSpPr>
            <p:cNvPr id="100" name="Rectangle 93">
              <a:extLst>
                <a:ext uri="{FF2B5EF4-FFF2-40B4-BE49-F238E27FC236}">
                  <a16:creationId xmlns:a16="http://schemas.microsoft.com/office/drawing/2014/main" id="{9879BD84-2A7A-4A6B-8175-4965166A384D}"/>
                </a:ext>
              </a:extLst>
            </p:cNvPr>
            <p:cNvSpPr>
              <a:spLocks noChangeArrowheads="1"/>
            </p:cNvSpPr>
            <p:nvPr/>
          </p:nvSpPr>
          <p:spPr bwMode="auto">
            <a:xfrm>
              <a:off x="6028507" y="4912184"/>
              <a:ext cx="26930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262626"/>
                  </a:solidFill>
                  <a:effectLst/>
                  <a:latin typeface="Times New Roman" panose="02020603050405020304" pitchFamily="18" charset="0"/>
                  <a:cs typeface="Times New Roman" panose="02020603050405020304" pitchFamily="18" charset="0"/>
                </a:rPr>
                <a:t>100</a:t>
              </a:r>
              <a:endPar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sp>
          <p:nvSpPr>
            <p:cNvPr id="101" name="Rectangle 94">
              <a:extLst>
                <a:ext uri="{FF2B5EF4-FFF2-40B4-BE49-F238E27FC236}">
                  <a16:creationId xmlns:a16="http://schemas.microsoft.com/office/drawing/2014/main" id="{ABCBB0BE-1C37-473A-A541-74704646A4E1}"/>
                </a:ext>
              </a:extLst>
            </p:cNvPr>
            <p:cNvSpPr>
              <a:spLocks noChangeArrowheads="1"/>
            </p:cNvSpPr>
            <p:nvPr/>
          </p:nvSpPr>
          <p:spPr bwMode="auto">
            <a:xfrm>
              <a:off x="6931795" y="4912184"/>
              <a:ext cx="26930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262626"/>
                  </a:solidFill>
                  <a:effectLst/>
                  <a:latin typeface="Times New Roman" panose="02020603050405020304" pitchFamily="18" charset="0"/>
                  <a:cs typeface="Times New Roman" panose="02020603050405020304" pitchFamily="18" charset="0"/>
                </a:rPr>
                <a:t>200</a:t>
              </a:r>
              <a:endPar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sp>
          <p:nvSpPr>
            <p:cNvPr id="103" name="Line 96">
              <a:extLst>
                <a:ext uri="{FF2B5EF4-FFF2-40B4-BE49-F238E27FC236}">
                  <a16:creationId xmlns:a16="http://schemas.microsoft.com/office/drawing/2014/main" id="{B31A2412-1304-48DF-BBE5-145BBA55D0A9}"/>
                </a:ext>
              </a:extLst>
            </p:cNvPr>
            <p:cNvSpPr>
              <a:spLocks noChangeShapeType="1"/>
            </p:cNvSpPr>
            <p:nvPr/>
          </p:nvSpPr>
          <p:spPr bwMode="auto">
            <a:xfrm flipV="1">
              <a:off x="5271270" y="4013659"/>
              <a:ext cx="0" cy="808038"/>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 name="Line 97">
              <a:extLst>
                <a:ext uri="{FF2B5EF4-FFF2-40B4-BE49-F238E27FC236}">
                  <a16:creationId xmlns:a16="http://schemas.microsoft.com/office/drawing/2014/main" id="{126A6286-ADAB-4A4F-AD29-84DF7F8CED1E}"/>
                </a:ext>
              </a:extLst>
            </p:cNvPr>
            <p:cNvSpPr>
              <a:spLocks noChangeShapeType="1"/>
            </p:cNvSpPr>
            <p:nvPr/>
          </p:nvSpPr>
          <p:spPr bwMode="auto">
            <a:xfrm>
              <a:off x="5271270" y="4821697"/>
              <a:ext cx="22225" cy="0"/>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 name="Line 98">
              <a:extLst>
                <a:ext uri="{FF2B5EF4-FFF2-40B4-BE49-F238E27FC236}">
                  <a16:creationId xmlns:a16="http://schemas.microsoft.com/office/drawing/2014/main" id="{CDBC1015-4207-44AC-ACBF-2F3B1244CAC4}"/>
                </a:ext>
              </a:extLst>
            </p:cNvPr>
            <p:cNvSpPr>
              <a:spLocks noChangeShapeType="1"/>
            </p:cNvSpPr>
            <p:nvPr/>
          </p:nvSpPr>
          <p:spPr bwMode="auto">
            <a:xfrm>
              <a:off x="5271270" y="4418472"/>
              <a:ext cx="22225" cy="0"/>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 name="Line 99">
              <a:extLst>
                <a:ext uri="{FF2B5EF4-FFF2-40B4-BE49-F238E27FC236}">
                  <a16:creationId xmlns:a16="http://schemas.microsoft.com/office/drawing/2014/main" id="{2EED9253-3565-4106-955E-5D8C43BE50FA}"/>
                </a:ext>
              </a:extLst>
            </p:cNvPr>
            <p:cNvSpPr>
              <a:spLocks noChangeShapeType="1"/>
            </p:cNvSpPr>
            <p:nvPr/>
          </p:nvSpPr>
          <p:spPr bwMode="auto">
            <a:xfrm>
              <a:off x="5271270" y="4013659"/>
              <a:ext cx="22225" cy="0"/>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118" name="Group 117">
              <a:extLst>
                <a:ext uri="{FF2B5EF4-FFF2-40B4-BE49-F238E27FC236}">
                  <a16:creationId xmlns:a16="http://schemas.microsoft.com/office/drawing/2014/main" id="{9E2F6C9D-D149-4ED3-A7C1-907316B73CE0}"/>
                </a:ext>
              </a:extLst>
            </p:cNvPr>
            <p:cNvGrpSpPr/>
            <p:nvPr/>
          </p:nvGrpSpPr>
          <p:grpSpPr>
            <a:xfrm>
              <a:off x="4582941" y="3637421"/>
              <a:ext cx="676073" cy="1560513"/>
              <a:chOff x="1177220" y="3602602"/>
              <a:chExt cx="676073" cy="1560513"/>
            </a:xfrm>
          </p:grpSpPr>
          <p:sp>
            <p:nvSpPr>
              <p:cNvPr id="119" name="Rectangle 79">
                <a:extLst>
                  <a:ext uri="{FF2B5EF4-FFF2-40B4-BE49-F238E27FC236}">
                    <a16:creationId xmlns:a16="http://schemas.microsoft.com/office/drawing/2014/main" id="{ED3075D8-6C7D-48DF-B567-2A930AF5B4DD}"/>
                  </a:ext>
                </a:extLst>
              </p:cNvPr>
              <p:cNvSpPr>
                <a:spLocks noChangeArrowheads="1"/>
              </p:cNvSpPr>
              <p:nvPr/>
            </p:nvSpPr>
            <p:spPr bwMode="auto">
              <a:xfrm>
                <a:off x="1352162" y="4659285"/>
                <a:ext cx="50113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62626"/>
                    </a:solidFill>
                    <a:effectLst/>
                    <a:latin typeface="Times New Roman" panose="02020603050405020304" pitchFamily="18" charset="0"/>
                    <a:cs typeface="Times New Roman" panose="02020603050405020304" pitchFamily="18" charset="0"/>
                  </a:rPr>
                  <a:t>-5.0</a:t>
                </a:r>
                <a:endPar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120" name="Rectangle 80">
                <a:extLst>
                  <a:ext uri="{FF2B5EF4-FFF2-40B4-BE49-F238E27FC236}">
                    <a16:creationId xmlns:a16="http://schemas.microsoft.com/office/drawing/2014/main" id="{DFD1FAE3-57B4-4B6C-9547-9C6595C4A137}"/>
                  </a:ext>
                </a:extLst>
              </p:cNvPr>
              <p:cNvSpPr>
                <a:spLocks noChangeArrowheads="1"/>
              </p:cNvSpPr>
              <p:nvPr/>
            </p:nvSpPr>
            <p:spPr bwMode="auto">
              <a:xfrm>
                <a:off x="1438569" y="4275137"/>
                <a:ext cx="35579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62626"/>
                    </a:solidFill>
                    <a:effectLst/>
                    <a:latin typeface="Times New Roman" panose="02020603050405020304" pitchFamily="18" charset="0"/>
                    <a:cs typeface="Times New Roman" panose="02020603050405020304" pitchFamily="18" charset="0"/>
                  </a:rPr>
                  <a:t>0.0</a:t>
                </a:r>
                <a:endPar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121" name="Rectangle 81">
                <a:extLst>
                  <a:ext uri="{FF2B5EF4-FFF2-40B4-BE49-F238E27FC236}">
                    <a16:creationId xmlns:a16="http://schemas.microsoft.com/office/drawing/2014/main" id="{0536A082-F6EA-4EC3-9F15-4298BBA51E8F}"/>
                  </a:ext>
                </a:extLst>
              </p:cNvPr>
              <p:cNvSpPr>
                <a:spLocks noChangeArrowheads="1"/>
              </p:cNvSpPr>
              <p:nvPr/>
            </p:nvSpPr>
            <p:spPr bwMode="auto">
              <a:xfrm>
                <a:off x="1482297" y="3867149"/>
                <a:ext cx="31206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62626"/>
                    </a:solidFill>
                    <a:effectLst/>
                    <a:latin typeface="Times New Roman" panose="02020603050405020304" pitchFamily="18" charset="0"/>
                    <a:cs typeface="Times New Roman" panose="02020603050405020304" pitchFamily="18" charset="0"/>
                  </a:rPr>
                  <a:t>5.0</a:t>
                </a:r>
                <a:endPar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122" name="Rectangle 17">
                <a:extLst>
                  <a:ext uri="{FF2B5EF4-FFF2-40B4-BE49-F238E27FC236}">
                    <a16:creationId xmlns:a16="http://schemas.microsoft.com/office/drawing/2014/main" id="{0DE20AAB-AA34-4F67-AD39-9E6171E3E91A}"/>
                  </a:ext>
                </a:extLst>
              </p:cNvPr>
              <p:cNvSpPr>
                <a:spLocks noChangeArrowheads="1"/>
              </p:cNvSpPr>
              <p:nvPr/>
            </p:nvSpPr>
            <p:spPr bwMode="auto">
              <a:xfrm rot="16200000">
                <a:off x="520074" y="4259748"/>
                <a:ext cx="156051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262626"/>
                    </a:solidFill>
                    <a:effectLst/>
                    <a:latin typeface="Cambria Math" panose="02040503050406030204" pitchFamily="18" charset="0"/>
                    <a:ea typeface="Cambria Math" panose="02040503050406030204" pitchFamily="18" charset="0"/>
                    <a:cs typeface="Times New Roman" panose="02020603050405020304" pitchFamily="18" charset="0"/>
                  </a:rPr>
                  <a:t>d</a:t>
                </a:r>
                <a:r>
                  <a:rPr kumimoji="0" lang="en-US" altLang="en-US" sz="1600" b="0" i="0" u="none" strike="noStrike" cap="none" normalizeH="0" baseline="0" dirty="0">
                    <a:ln>
                      <a:noFill/>
                    </a:ln>
                    <a:solidFill>
                      <a:srgbClr val="262626"/>
                    </a:solidFill>
                    <a:effectLst/>
                    <a:latin typeface="Times New Roman" panose="02020603050405020304" pitchFamily="18" charset="0"/>
                    <a:cs typeface="Times New Roman" panose="02020603050405020304" pitchFamily="18" charset="0"/>
                  </a:rPr>
                  <a:t>(</a:t>
                </a:r>
                <a:r>
                  <a:rPr kumimoji="0" lang="en-US" altLang="en-US" sz="1600" b="0" i="0" u="none" strike="noStrike" cap="none" normalizeH="0" baseline="0" dirty="0">
                    <a:ln>
                      <a:noFill/>
                    </a:ln>
                    <a:solidFill>
                      <a:srgbClr val="262626"/>
                    </a:solidFill>
                    <a:effectLst/>
                    <a:latin typeface="Cambria Math" panose="02040503050406030204" pitchFamily="18" charset="0"/>
                    <a:ea typeface="Cambria Math" panose="02040503050406030204" pitchFamily="18" charset="0"/>
                  </a:rPr>
                  <a:t>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sp>
          <p:nvSpPr>
            <p:cNvPr id="127" name="Rectangle 17">
              <a:extLst>
                <a:ext uri="{FF2B5EF4-FFF2-40B4-BE49-F238E27FC236}">
                  <a16:creationId xmlns:a16="http://schemas.microsoft.com/office/drawing/2014/main" id="{96034E5B-B528-4554-8215-A970D92415AE}"/>
                </a:ext>
              </a:extLst>
            </p:cNvPr>
            <p:cNvSpPr>
              <a:spLocks noChangeArrowheads="1"/>
            </p:cNvSpPr>
            <p:nvPr/>
          </p:nvSpPr>
          <p:spPr bwMode="auto">
            <a:xfrm>
              <a:off x="5259014" y="5067425"/>
              <a:ext cx="2478654" cy="246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262626"/>
                  </a:solidFill>
                  <a:effectLst/>
                  <a:latin typeface="Times New Roman" panose="02020603050405020304" pitchFamily="18" charset="0"/>
                  <a:cs typeface="Times New Roman" panose="02020603050405020304" pitchFamily="18" charset="0"/>
                </a:rPr>
                <a:t>time, </a:t>
              </a:r>
              <a:r>
                <a:rPr lang="en-US" altLang="en-US" sz="1600" dirty="0">
                  <a:solidFill>
                    <a:srgbClr val="262626"/>
                  </a:solidFill>
                  <a:latin typeface="Cambria Math" panose="02040503050406030204" pitchFamily="18" charset="0"/>
                  <a:ea typeface="Cambria Math" panose="02040503050406030204" pitchFamily="18" charset="0"/>
                  <a:cs typeface="Times New Roman" panose="02020603050405020304" pitchFamily="18" charset="0"/>
                </a:rPr>
                <a:t>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sp>
        <p:nvSpPr>
          <p:cNvPr id="113" name="Freeform 97">
            <a:extLst>
              <a:ext uri="{FF2B5EF4-FFF2-40B4-BE49-F238E27FC236}">
                <a16:creationId xmlns:a16="http://schemas.microsoft.com/office/drawing/2014/main" id="{360BA1F7-DC1D-41F1-AE04-1E82126C1624}"/>
              </a:ext>
            </a:extLst>
          </p:cNvPr>
          <p:cNvSpPr>
            <a:spLocks/>
          </p:cNvSpPr>
          <p:nvPr/>
        </p:nvSpPr>
        <p:spPr bwMode="auto">
          <a:xfrm>
            <a:off x="5121987" y="2036074"/>
            <a:ext cx="2443463" cy="853158"/>
          </a:xfrm>
          <a:custGeom>
            <a:avLst/>
            <a:gdLst>
              <a:gd name="T0" fmla="*/ 41 w 2607"/>
              <a:gd name="T1" fmla="*/ 986 h 986"/>
              <a:gd name="T2" fmla="*/ 92 w 2607"/>
              <a:gd name="T3" fmla="*/ 986 h 986"/>
              <a:gd name="T4" fmla="*/ 143 w 2607"/>
              <a:gd name="T5" fmla="*/ 986 h 986"/>
              <a:gd name="T6" fmla="*/ 194 w 2607"/>
              <a:gd name="T7" fmla="*/ 986 h 986"/>
              <a:gd name="T8" fmla="*/ 245 w 2607"/>
              <a:gd name="T9" fmla="*/ 986 h 986"/>
              <a:gd name="T10" fmla="*/ 296 w 2607"/>
              <a:gd name="T11" fmla="*/ 986 h 986"/>
              <a:gd name="T12" fmla="*/ 347 w 2607"/>
              <a:gd name="T13" fmla="*/ 986 h 986"/>
              <a:gd name="T14" fmla="*/ 398 w 2607"/>
              <a:gd name="T15" fmla="*/ 986 h 986"/>
              <a:gd name="T16" fmla="*/ 450 w 2607"/>
              <a:gd name="T17" fmla="*/ 986 h 986"/>
              <a:gd name="T18" fmla="*/ 501 w 2607"/>
              <a:gd name="T19" fmla="*/ 986 h 986"/>
              <a:gd name="T20" fmla="*/ 552 w 2607"/>
              <a:gd name="T21" fmla="*/ 986 h 986"/>
              <a:gd name="T22" fmla="*/ 603 w 2607"/>
              <a:gd name="T23" fmla="*/ 986 h 986"/>
              <a:gd name="T24" fmla="*/ 654 w 2607"/>
              <a:gd name="T25" fmla="*/ 986 h 986"/>
              <a:gd name="T26" fmla="*/ 705 w 2607"/>
              <a:gd name="T27" fmla="*/ 986 h 986"/>
              <a:gd name="T28" fmla="*/ 756 w 2607"/>
              <a:gd name="T29" fmla="*/ 986 h 986"/>
              <a:gd name="T30" fmla="*/ 807 w 2607"/>
              <a:gd name="T31" fmla="*/ 986 h 986"/>
              <a:gd name="T32" fmla="*/ 859 w 2607"/>
              <a:gd name="T33" fmla="*/ 986 h 986"/>
              <a:gd name="T34" fmla="*/ 910 w 2607"/>
              <a:gd name="T35" fmla="*/ 986 h 986"/>
              <a:gd name="T36" fmla="*/ 961 w 2607"/>
              <a:gd name="T37" fmla="*/ 986 h 986"/>
              <a:gd name="T38" fmla="*/ 1012 w 2607"/>
              <a:gd name="T39" fmla="*/ 986 h 986"/>
              <a:gd name="T40" fmla="*/ 1063 w 2607"/>
              <a:gd name="T41" fmla="*/ 986 h 986"/>
              <a:gd name="T42" fmla="*/ 1114 w 2607"/>
              <a:gd name="T43" fmla="*/ 986 h 986"/>
              <a:gd name="T44" fmla="*/ 1165 w 2607"/>
              <a:gd name="T45" fmla="*/ 985 h 986"/>
              <a:gd name="T46" fmla="*/ 1216 w 2607"/>
              <a:gd name="T47" fmla="*/ 928 h 986"/>
              <a:gd name="T48" fmla="*/ 1267 w 2607"/>
              <a:gd name="T49" fmla="*/ 370 h 986"/>
              <a:gd name="T50" fmla="*/ 1319 w 2607"/>
              <a:gd name="T51" fmla="*/ 74 h 986"/>
              <a:gd name="T52" fmla="*/ 1370 w 2607"/>
              <a:gd name="T53" fmla="*/ 796 h 986"/>
              <a:gd name="T54" fmla="*/ 1421 w 2607"/>
              <a:gd name="T55" fmla="*/ 980 h 986"/>
              <a:gd name="T56" fmla="*/ 1472 w 2607"/>
              <a:gd name="T57" fmla="*/ 986 h 986"/>
              <a:gd name="T58" fmla="*/ 1523 w 2607"/>
              <a:gd name="T59" fmla="*/ 986 h 986"/>
              <a:gd name="T60" fmla="*/ 1574 w 2607"/>
              <a:gd name="T61" fmla="*/ 986 h 986"/>
              <a:gd name="T62" fmla="*/ 1625 w 2607"/>
              <a:gd name="T63" fmla="*/ 986 h 986"/>
              <a:gd name="T64" fmla="*/ 1676 w 2607"/>
              <a:gd name="T65" fmla="*/ 986 h 986"/>
              <a:gd name="T66" fmla="*/ 1728 w 2607"/>
              <a:gd name="T67" fmla="*/ 986 h 986"/>
              <a:gd name="T68" fmla="*/ 1779 w 2607"/>
              <a:gd name="T69" fmla="*/ 986 h 986"/>
              <a:gd name="T70" fmla="*/ 1830 w 2607"/>
              <a:gd name="T71" fmla="*/ 986 h 986"/>
              <a:gd name="T72" fmla="*/ 1881 w 2607"/>
              <a:gd name="T73" fmla="*/ 986 h 986"/>
              <a:gd name="T74" fmla="*/ 1932 w 2607"/>
              <a:gd name="T75" fmla="*/ 986 h 986"/>
              <a:gd name="T76" fmla="*/ 1983 w 2607"/>
              <a:gd name="T77" fmla="*/ 986 h 986"/>
              <a:gd name="T78" fmla="*/ 2034 w 2607"/>
              <a:gd name="T79" fmla="*/ 986 h 986"/>
              <a:gd name="T80" fmla="*/ 2085 w 2607"/>
              <a:gd name="T81" fmla="*/ 986 h 986"/>
              <a:gd name="T82" fmla="*/ 2136 w 2607"/>
              <a:gd name="T83" fmla="*/ 986 h 986"/>
              <a:gd name="T84" fmla="*/ 2188 w 2607"/>
              <a:gd name="T85" fmla="*/ 986 h 986"/>
              <a:gd name="T86" fmla="*/ 2239 w 2607"/>
              <a:gd name="T87" fmla="*/ 986 h 986"/>
              <a:gd name="T88" fmla="*/ 2290 w 2607"/>
              <a:gd name="T89" fmla="*/ 986 h 986"/>
              <a:gd name="T90" fmla="*/ 2341 w 2607"/>
              <a:gd name="T91" fmla="*/ 986 h 986"/>
              <a:gd name="T92" fmla="*/ 2392 w 2607"/>
              <a:gd name="T93" fmla="*/ 986 h 986"/>
              <a:gd name="T94" fmla="*/ 2443 w 2607"/>
              <a:gd name="T95" fmla="*/ 986 h 986"/>
              <a:gd name="T96" fmla="*/ 2494 w 2607"/>
              <a:gd name="T97" fmla="*/ 986 h 986"/>
              <a:gd name="T98" fmla="*/ 2545 w 2607"/>
              <a:gd name="T99" fmla="*/ 986 h 986"/>
              <a:gd name="T100" fmla="*/ 2597 w 2607"/>
              <a:gd name="T101" fmla="*/ 986 h 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607" h="986">
                <a:moveTo>
                  <a:pt x="0" y="986"/>
                </a:moveTo>
                <a:lnTo>
                  <a:pt x="10" y="986"/>
                </a:lnTo>
                <a:lnTo>
                  <a:pt x="20" y="986"/>
                </a:lnTo>
                <a:lnTo>
                  <a:pt x="30" y="986"/>
                </a:lnTo>
                <a:lnTo>
                  <a:pt x="41" y="986"/>
                </a:lnTo>
                <a:lnTo>
                  <a:pt x="51" y="986"/>
                </a:lnTo>
                <a:lnTo>
                  <a:pt x="61" y="986"/>
                </a:lnTo>
                <a:lnTo>
                  <a:pt x="71" y="986"/>
                </a:lnTo>
                <a:lnTo>
                  <a:pt x="81" y="986"/>
                </a:lnTo>
                <a:lnTo>
                  <a:pt x="92" y="986"/>
                </a:lnTo>
                <a:lnTo>
                  <a:pt x="102" y="986"/>
                </a:lnTo>
                <a:lnTo>
                  <a:pt x="112" y="986"/>
                </a:lnTo>
                <a:lnTo>
                  <a:pt x="122" y="986"/>
                </a:lnTo>
                <a:lnTo>
                  <a:pt x="132" y="986"/>
                </a:lnTo>
                <a:lnTo>
                  <a:pt x="143" y="986"/>
                </a:lnTo>
                <a:lnTo>
                  <a:pt x="153" y="986"/>
                </a:lnTo>
                <a:lnTo>
                  <a:pt x="163" y="986"/>
                </a:lnTo>
                <a:lnTo>
                  <a:pt x="173" y="986"/>
                </a:lnTo>
                <a:lnTo>
                  <a:pt x="184" y="986"/>
                </a:lnTo>
                <a:lnTo>
                  <a:pt x="194" y="986"/>
                </a:lnTo>
                <a:lnTo>
                  <a:pt x="204" y="986"/>
                </a:lnTo>
                <a:lnTo>
                  <a:pt x="214" y="986"/>
                </a:lnTo>
                <a:lnTo>
                  <a:pt x="225" y="986"/>
                </a:lnTo>
                <a:lnTo>
                  <a:pt x="235" y="986"/>
                </a:lnTo>
                <a:lnTo>
                  <a:pt x="245" y="986"/>
                </a:lnTo>
                <a:lnTo>
                  <a:pt x="255" y="986"/>
                </a:lnTo>
                <a:lnTo>
                  <a:pt x="265" y="986"/>
                </a:lnTo>
                <a:lnTo>
                  <a:pt x="276" y="986"/>
                </a:lnTo>
                <a:lnTo>
                  <a:pt x="286" y="986"/>
                </a:lnTo>
                <a:lnTo>
                  <a:pt x="296" y="986"/>
                </a:lnTo>
                <a:lnTo>
                  <a:pt x="306" y="986"/>
                </a:lnTo>
                <a:lnTo>
                  <a:pt x="317" y="986"/>
                </a:lnTo>
                <a:lnTo>
                  <a:pt x="327" y="986"/>
                </a:lnTo>
                <a:lnTo>
                  <a:pt x="337" y="986"/>
                </a:lnTo>
                <a:lnTo>
                  <a:pt x="347" y="986"/>
                </a:lnTo>
                <a:lnTo>
                  <a:pt x="357" y="986"/>
                </a:lnTo>
                <a:lnTo>
                  <a:pt x="368" y="986"/>
                </a:lnTo>
                <a:lnTo>
                  <a:pt x="378" y="986"/>
                </a:lnTo>
                <a:lnTo>
                  <a:pt x="388" y="986"/>
                </a:lnTo>
                <a:lnTo>
                  <a:pt x="398" y="986"/>
                </a:lnTo>
                <a:lnTo>
                  <a:pt x="408" y="986"/>
                </a:lnTo>
                <a:lnTo>
                  <a:pt x="419" y="986"/>
                </a:lnTo>
                <a:lnTo>
                  <a:pt x="429" y="986"/>
                </a:lnTo>
                <a:lnTo>
                  <a:pt x="439" y="986"/>
                </a:lnTo>
                <a:lnTo>
                  <a:pt x="450" y="986"/>
                </a:lnTo>
                <a:lnTo>
                  <a:pt x="460" y="986"/>
                </a:lnTo>
                <a:lnTo>
                  <a:pt x="470" y="986"/>
                </a:lnTo>
                <a:lnTo>
                  <a:pt x="480" y="986"/>
                </a:lnTo>
                <a:lnTo>
                  <a:pt x="490" y="986"/>
                </a:lnTo>
                <a:lnTo>
                  <a:pt x="501" y="986"/>
                </a:lnTo>
                <a:lnTo>
                  <a:pt x="511" y="986"/>
                </a:lnTo>
                <a:lnTo>
                  <a:pt x="521" y="986"/>
                </a:lnTo>
                <a:lnTo>
                  <a:pt x="531" y="986"/>
                </a:lnTo>
                <a:lnTo>
                  <a:pt x="541" y="986"/>
                </a:lnTo>
                <a:lnTo>
                  <a:pt x="552" y="986"/>
                </a:lnTo>
                <a:lnTo>
                  <a:pt x="562" y="986"/>
                </a:lnTo>
                <a:lnTo>
                  <a:pt x="572" y="986"/>
                </a:lnTo>
                <a:lnTo>
                  <a:pt x="582" y="986"/>
                </a:lnTo>
                <a:lnTo>
                  <a:pt x="593" y="986"/>
                </a:lnTo>
                <a:lnTo>
                  <a:pt x="603" y="986"/>
                </a:lnTo>
                <a:lnTo>
                  <a:pt x="613" y="986"/>
                </a:lnTo>
                <a:lnTo>
                  <a:pt x="623" y="986"/>
                </a:lnTo>
                <a:lnTo>
                  <a:pt x="633" y="986"/>
                </a:lnTo>
                <a:lnTo>
                  <a:pt x="644" y="986"/>
                </a:lnTo>
                <a:lnTo>
                  <a:pt x="654" y="986"/>
                </a:lnTo>
                <a:lnTo>
                  <a:pt x="664" y="986"/>
                </a:lnTo>
                <a:lnTo>
                  <a:pt x="674" y="986"/>
                </a:lnTo>
                <a:lnTo>
                  <a:pt x="685" y="986"/>
                </a:lnTo>
                <a:lnTo>
                  <a:pt x="695" y="986"/>
                </a:lnTo>
                <a:lnTo>
                  <a:pt x="705" y="986"/>
                </a:lnTo>
                <a:lnTo>
                  <a:pt x="715" y="986"/>
                </a:lnTo>
                <a:lnTo>
                  <a:pt x="726" y="986"/>
                </a:lnTo>
                <a:lnTo>
                  <a:pt x="736" y="986"/>
                </a:lnTo>
                <a:lnTo>
                  <a:pt x="746" y="986"/>
                </a:lnTo>
                <a:lnTo>
                  <a:pt x="756" y="986"/>
                </a:lnTo>
                <a:lnTo>
                  <a:pt x="766" y="986"/>
                </a:lnTo>
                <a:lnTo>
                  <a:pt x="777" y="986"/>
                </a:lnTo>
                <a:lnTo>
                  <a:pt x="787" y="986"/>
                </a:lnTo>
                <a:lnTo>
                  <a:pt x="797" y="986"/>
                </a:lnTo>
                <a:lnTo>
                  <a:pt x="807" y="986"/>
                </a:lnTo>
                <a:lnTo>
                  <a:pt x="817" y="986"/>
                </a:lnTo>
                <a:lnTo>
                  <a:pt x="828" y="986"/>
                </a:lnTo>
                <a:lnTo>
                  <a:pt x="838" y="986"/>
                </a:lnTo>
                <a:lnTo>
                  <a:pt x="848" y="986"/>
                </a:lnTo>
                <a:lnTo>
                  <a:pt x="859" y="986"/>
                </a:lnTo>
                <a:lnTo>
                  <a:pt x="869" y="986"/>
                </a:lnTo>
                <a:lnTo>
                  <a:pt x="879" y="986"/>
                </a:lnTo>
                <a:lnTo>
                  <a:pt x="889" y="986"/>
                </a:lnTo>
                <a:lnTo>
                  <a:pt x="899" y="986"/>
                </a:lnTo>
                <a:lnTo>
                  <a:pt x="910" y="986"/>
                </a:lnTo>
                <a:lnTo>
                  <a:pt x="920" y="986"/>
                </a:lnTo>
                <a:lnTo>
                  <a:pt x="930" y="986"/>
                </a:lnTo>
                <a:lnTo>
                  <a:pt x="940" y="986"/>
                </a:lnTo>
                <a:lnTo>
                  <a:pt x="950" y="986"/>
                </a:lnTo>
                <a:lnTo>
                  <a:pt x="961" y="986"/>
                </a:lnTo>
                <a:lnTo>
                  <a:pt x="971" y="986"/>
                </a:lnTo>
                <a:lnTo>
                  <a:pt x="981" y="986"/>
                </a:lnTo>
                <a:lnTo>
                  <a:pt x="991" y="986"/>
                </a:lnTo>
                <a:lnTo>
                  <a:pt x="1001" y="986"/>
                </a:lnTo>
                <a:lnTo>
                  <a:pt x="1012" y="986"/>
                </a:lnTo>
                <a:lnTo>
                  <a:pt x="1022" y="986"/>
                </a:lnTo>
                <a:lnTo>
                  <a:pt x="1032" y="986"/>
                </a:lnTo>
                <a:lnTo>
                  <a:pt x="1042" y="986"/>
                </a:lnTo>
                <a:lnTo>
                  <a:pt x="1053" y="986"/>
                </a:lnTo>
                <a:lnTo>
                  <a:pt x="1063" y="986"/>
                </a:lnTo>
                <a:lnTo>
                  <a:pt x="1073" y="986"/>
                </a:lnTo>
                <a:lnTo>
                  <a:pt x="1083" y="986"/>
                </a:lnTo>
                <a:lnTo>
                  <a:pt x="1094" y="986"/>
                </a:lnTo>
                <a:lnTo>
                  <a:pt x="1104" y="986"/>
                </a:lnTo>
                <a:lnTo>
                  <a:pt x="1114" y="986"/>
                </a:lnTo>
                <a:lnTo>
                  <a:pt x="1124" y="986"/>
                </a:lnTo>
                <a:lnTo>
                  <a:pt x="1134" y="986"/>
                </a:lnTo>
                <a:lnTo>
                  <a:pt x="1145" y="986"/>
                </a:lnTo>
                <a:lnTo>
                  <a:pt x="1155" y="986"/>
                </a:lnTo>
                <a:lnTo>
                  <a:pt x="1165" y="985"/>
                </a:lnTo>
                <a:lnTo>
                  <a:pt x="1175" y="984"/>
                </a:lnTo>
                <a:lnTo>
                  <a:pt x="1186" y="980"/>
                </a:lnTo>
                <a:lnTo>
                  <a:pt x="1196" y="973"/>
                </a:lnTo>
                <a:lnTo>
                  <a:pt x="1206" y="957"/>
                </a:lnTo>
                <a:lnTo>
                  <a:pt x="1216" y="928"/>
                </a:lnTo>
                <a:lnTo>
                  <a:pt x="1226" y="876"/>
                </a:lnTo>
                <a:lnTo>
                  <a:pt x="1237" y="796"/>
                </a:lnTo>
                <a:lnTo>
                  <a:pt x="1247" y="682"/>
                </a:lnTo>
                <a:lnTo>
                  <a:pt x="1257" y="536"/>
                </a:lnTo>
                <a:lnTo>
                  <a:pt x="1267" y="370"/>
                </a:lnTo>
                <a:lnTo>
                  <a:pt x="1277" y="207"/>
                </a:lnTo>
                <a:lnTo>
                  <a:pt x="1288" y="74"/>
                </a:lnTo>
                <a:lnTo>
                  <a:pt x="1298" y="0"/>
                </a:lnTo>
                <a:lnTo>
                  <a:pt x="1308" y="0"/>
                </a:lnTo>
                <a:lnTo>
                  <a:pt x="1319" y="74"/>
                </a:lnTo>
                <a:lnTo>
                  <a:pt x="1329" y="207"/>
                </a:lnTo>
                <a:lnTo>
                  <a:pt x="1339" y="370"/>
                </a:lnTo>
                <a:lnTo>
                  <a:pt x="1349" y="536"/>
                </a:lnTo>
                <a:lnTo>
                  <a:pt x="1359" y="682"/>
                </a:lnTo>
                <a:lnTo>
                  <a:pt x="1370" y="796"/>
                </a:lnTo>
                <a:lnTo>
                  <a:pt x="1380" y="876"/>
                </a:lnTo>
                <a:lnTo>
                  <a:pt x="1390" y="928"/>
                </a:lnTo>
                <a:lnTo>
                  <a:pt x="1400" y="957"/>
                </a:lnTo>
                <a:lnTo>
                  <a:pt x="1410" y="973"/>
                </a:lnTo>
                <a:lnTo>
                  <a:pt x="1421" y="980"/>
                </a:lnTo>
                <a:lnTo>
                  <a:pt x="1431" y="984"/>
                </a:lnTo>
                <a:lnTo>
                  <a:pt x="1441" y="985"/>
                </a:lnTo>
                <a:lnTo>
                  <a:pt x="1451" y="986"/>
                </a:lnTo>
                <a:lnTo>
                  <a:pt x="1462" y="986"/>
                </a:lnTo>
                <a:lnTo>
                  <a:pt x="1472" y="986"/>
                </a:lnTo>
                <a:lnTo>
                  <a:pt x="1482" y="986"/>
                </a:lnTo>
                <a:lnTo>
                  <a:pt x="1492" y="986"/>
                </a:lnTo>
                <a:lnTo>
                  <a:pt x="1503" y="986"/>
                </a:lnTo>
                <a:lnTo>
                  <a:pt x="1513" y="986"/>
                </a:lnTo>
                <a:lnTo>
                  <a:pt x="1523" y="986"/>
                </a:lnTo>
                <a:lnTo>
                  <a:pt x="1533" y="986"/>
                </a:lnTo>
                <a:lnTo>
                  <a:pt x="1543" y="986"/>
                </a:lnTo>
                <a:lnTo>
                  <a:pt x="1554" y="986"/>
                </a:lnTo>
                <a:lnTo>
                  <a:pt x="1564" y="986"/>
                </a:lnTo>
                <a:lnTo>
                  <a:pt x="1574" y="986"/>
                </a:lnTo>
                <a:lnTo>
                  <a:pt x="1584" y="986"/>
                </a:lnTo>
                <a:lnTo>
                  <a:pt x="1595" y="986"/>
                </a:lnTo>
                <a:lnTo>
                  <a:pt x="1605" y="986"/>
                </a:lnTo>
                <a:lnTo>
                  <a:pt x="1615" y="986"/>
                </a:lnTo>
                <a:lnTo>
                  <a:pt x="1625" y="986"/>
                </a:lnTo>
                <a:lnTo>
                  <a:pt x="1635" y="986"/>
                </a:lnTo>
                <a:lnTo>
                  <a:pt x="1646" y="986"/>
                </a:lnTo>
                <a:lnTo>
                  <a:pt x="1656" y="986"/>
                </a:lnTo>
                <a:lnTo>
                  <a:pt x="1666" y="986"/>
                </a:lnTo>
                <a:lnTo>
                  <a:pt x="1676" y="986"/>
                </a:lnTo>
                <a:lnTo>
                  <a:pt x="1686" y="986"/>
                </a:lnTo>
                <a:lnTo>
                  <a:pt x="1697" y="986"/>
                </a:lnTo>
                <a:lnTo>
                  <a:pt x="1707" y="986"/>
                </a:lnTo>
                <a:lnTo>
                  <a:pt x="1717" y="986"/>
                </a:lnTo>
                <a:lnTo>
                  <a:pt x="1728" y="986"/>
                </a:lnTo>
                <a:lnTo>
                  <a:pt x="1738" y="986"/>
                </a:lnTo>
                <a:lnTo>
                  <a:pt x="1748" y="986"/>
                </a:lnTo>
                <a:lnTo>
                  <a:pt x="1758" y="986"/>
                </a:lnTo>
                <a:lnTo>
                  <a:pt x="1768" y="986"/>
                </a:lnTo>
                <a:lnTo>
                  <a:pt x="1779" y="986"/>
                </a:lnTo>
                <a:lnTo>
                  <a:pt x="1789" y="986"/>
                </a:lnTo>
                <a:lnTo>
                  <a:pt x="1799" y="986"/>
                </a:lnTo>
                <a:lnTo>
                  <a:pt x="1809" y="986"/>
                </a:lnTo>
                <a:lnTo>
                  <a:pt x="1819" y="986"/>
                </a:lnTo>
                <a:lnTo>
                  <a:pt x="1830" y="986"/>
                </a:lnTo>
                <a:lnTo>
                  <a:pt x="1840" y="986"/>
                </a:lnTo>
                <a:lnTo>
                  <a:pt x="1850" y="986"/>
                </a:lnTo>
                <a:lnTo>
                  <a:pt x="1860" y="986"/>
                </a:lnTo>
                <a:lnTo>
                  <a:pt x="1870" y="986"/>
                </a:lnTo>
                <a:lnTo>
                  <a:pt x="1881" y="986"/>
                </a:lnTo>
                <a:lnTo>
                  <a:pt x="1891" y="986"/>
                </a:lnTo>
                <a:lnTo>
                  <a:pt x="1901" y="986"/>
                </a:lnTo>
                <a:lnTo>
                  <a:pt x="1911" y="986"/>
                </a:lnTo>
                <a:lnTo>
                  <a:pt x="1922" y="986"/>
                </a:lnTo>
                <a:lnTo>
                  <a:pt x="1932" y="986"/>
                </a:lnTo>
                <a:lnTo>
                  <a:pt x="1942" y="986"/>
                </a:lnTo>
                <a:lnTo>
                  <a:pt x="1952" y="986"/>
                </a:lnTo>
                <a:lnTo>
                  <a:pt x="1963" y="986"/>
                </a:lnTo>
                <a:lnTo>
                  <a:pt x="1973" y="986"/>
                </a:lnTo>
                <a:lnTo>
                  <a:pt x="1983" y="986"/>
                </a:lnTo>
                <a:lnTo>
                  <a:pt x="1993" y="986"/>
                </a:lnTo>
                <a:lnTo>
                  <a:pt x="2003" y="986"/>
                </a:lnTo>
                <a:lnTo>
                  <a:pt x="2014" y="986"/>
                </a:lnTo>
                <a:lnTo>
                  <a:pt x="2024" y="986"/>
                </a:lnTo>
                <a:lnTo>
                  <a:pt x="2034" y="986"/>
                </a:lnTo>
                <a:lnTo>
                  <a:pt x="2044" y="986"/>
                </a:lnTo>
                <a:lnTo>
                  <a:pt x="2055" y="986"/>
                </a:lnTo>
                <a:lnTo>
                  <a:pt x="2065" y="986"/>
                </a:lnTo>
                <a:lnTo>
                  <a:pt x="2075" y="986"/>
                </a:lnTo>
                <a:lnTo>
                  <a:pt x="2085" y="986"/>
                </a:lnTo>
                <a:lnTo>
                  <a:pt x="2095" y="986"/>
                </a:lnTo>
                <a:lnTo>
                  <a:pt x="2106" y="986"/>
                </a:lnTo>
                <a:lnTo>
                  <a:pt x="2116" y="986"/>
                </a:lnTo>
                <a:lnTo>
                  <a:pt x="2126" y="986"/>
                </a:lnTo>
                <a:lnTo>
                  <a:pt x="2136" y="986"/>
                </a:lnTo>
                <a:lnTo>
                  <a:pt x="2147" y="986"/>
                </a:lnTo>
                <a:lnTo>
                  <a:pt x="2157" y="986"/>
                </a:lnTo>
                <a:lnTo>
                  <a:pt x="2167" y="986"/>
                </a:lnTo>
                <a:lnTo>
                  <a:pt x="2177" y="986"/>
                </a:lnTo>
                <a:lnTo>
                  <a:pt x="2188" y="986"/>
                </a:lnTo>
                <a:lnTo>
                  <a:pt x="2198" y="986"/>
                </a:lnTo>
                <a:lnTo>
                  <a:pt x="2208" y="986"/>
                </a:lnTo>
                <a:lnTo>
                  <a:pt x="2218" y="986"/>
                </a:lnTo>
                <a:lnTo>
                  <a:pt x="2228" y="986"/>
                </a:lnTo>
                <a:lnTo>
                  <a:pt x="2239" y="986"/>
                </a:lnTo>
                <a:lnTo>
                  <a:pt x="2249" y="986"/>
                </a:lnTo>
                <a:lnTo>
                  <a:pt x="2259" y="986"/>
                </a:lnTo>
                <a:lnTo>
                  <a:pt x="2269" y="986"/>
                </a:lnTo>
                <a:lnTo>
                  <a:pt x="2279" y="986"/>
                </a:lnTo>
                <a:lnTo>
                  <a:pt x="2290" y="986"/>
                </a:lnTo>
                <a:lnTo>
                  <a:pt x="2300" y="986"/>
                </a:lnTo>
                <a:lnTo>
                  <a:pt x="2310" y="986"/>
                </a:lnTo>
                <a:lnTo>
                  <a:pt x="2320" y="986"/>
                </a:lnTo>
                <a:lnTo>
                  <a:pt x="2331" y="986"/>
                </a:lnTo>
                <a:lnTo>
                  <a:pt x="2341" y="986"/>
                </a:lnTo>
                <a:lnTo>
                  <a:pt x="2351" y="986"/>
                </a:lnTo>
                <a:lnTo>
                  <a:pt x="2361" y="986"/>
                </a:lnTo>
                <a:lnTo>
                  <a:pt x="2372" y="986"/>
                </a:lnTo>
                <a:lnTo>
                  <a:pt x="2382" y="986"/>
                </a:lnTo>
                <a:lnTo>
                  <a:pt x="2392" y="986"/>
                </a:lnTo>
                <a:lnTo>
                  <a:pt x="2402" y="986"/>
                </a:lnTo>
                <a:lnTo>
                  <a:pt x="2412" y="986"/>
                </a:lnTo>
                <a:lnTo>
                  <a:pt x="2423" y="986"/>
                </a:lnTo>
                <a:lnTo>
                  <a:pt x="2433" y="986"/>
                </a:lnTo>
                <a:lnTo>
                  <a:pt x="2443" y="986"/>
                </a:lnTo>
                <a:lnTo>
                  <a:pt x="2453" y="986"/>
                </a:lnTo>
                <a:lnTo>
                  <a:pt x="2464" y="986"/>
                </a:lnTo>
                <a:lnTo>
                  <a:pt x="2474" y="986"/>
                </a:lnTo>
                <a:lnTo>
                  <a:pt x="2484" y="986"/>
                </a:lnTo>
                <a:lnTo>
                  <a:pt x="2494" y="986"/>
                </a:lnTo>
                <a:lnTo>
                  <a:pt x="2504" y="986"/>
                </a:lnTo>
                <a:lnTo>
                  <a:pt x="2515" y="986"/>
                </a:lnTo>
                <a:lnTo>
                  <a:pt x="2525" y="986"/>
                </a:lnTo>
                <a:lnTo>
                  <a:pt x="2535" y="986"/>
                </a:lnTo>
                <a:lnTo>
                  <a:pt x="2545" y="986"/>
                </a:lnTo>
                <a:lnTo>
                  <a:pt x="2555" y="986"/>
                </a:lnTo>
                <a:lnTo>
                  <a:pt x="2566" y="986"/>
                </a:lnTo>
                <a:lnTo>
                  <a:pt x="2576" y="986"/>
                </a:lnTo>
                <a:lnTo>
                  <a:pt x="2586" y="986"/>
                </a:lnTo>
                <a:lnTo>
                  <a:pt x="2597" y="986"/>
                </a:lnTo>
                <a:lnTo>
                  <a:pt x="2607" y="986"/>
                </a:lnTo>
              </a:path>
            </a:pathLst>
          </a:custGeom>
          <a:noFill/>
          <a:ln w="3810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1" name="Freeform 129">
            <a:extLst>
              <a:ext uri="{FF2B5EF4-FFF2-40B4-BE49-F238E27FC236}">
                <a16:creationId xmlns:a16="http://schemas.microsoft.com/office/drawing/2014/main" id="{765DA728-2A1C-4C97-AD10-72C345F33BE8}"/>
              </a:ext>
            </a:extLst>
          </p:cNvPr>
          <p:cNvSpPr>
            <a:spLocks/>
          </p:cNvSpPr>
          <p:nvPr/>
        </p:nvSpPr>
        <p:spPr bwMode="auto">
          <a:xfrm>
            <a:off x="5112250" y="4835288"/>
            <a:ext cx="2293938" cy="623977"/>
          </a:xfrm>
          <a:custGeom>
            <a:avLst/>
            <a:gdLst>
              <a:gd name="T0" fmla="*/ 41 w 2607"/>
              <a:gd name="T1" fmla="*/ 384 h 979"/>
              <a:gd name="T2" fmla="*/ 92 w 2607"/>
              <a:gd name="T3" fmla="*/ 834 h 979"/>
              <a:gd name="T4" fmla="*/ 143 w 2607"/>
              <a:gd name="T5" fmla="*/ 449 h 979"/>
              <a:gd name="T6" fmla="*/ 194 w 2607"/>
              <a:gd name="T7" fmla="*/ 651 h 979"/>
              <a:gd name="T8" fmla="*/ 245 w 2607"/>
              <a:gd name="T9" fmla="*/ 651 h 979"/>
              <a:gd name="T10" fmla="*/ 296 w 2607"/>
              <a:gd name="T11" fmla="*/ 543 h 979"/>
              <a:gd name="T12" fmla="*/ 347 w 2607"/>
              <a:gd name="T13" fmla="*/ 325 h 979"/>
              <a:gd name="T14" fmla="*/ 398 w 2607"/>
              <a:gd name="T15" fmla="*/ 464 h 979"/>
              <a:gd name="T16" fmla="*/ 450 w 2607"/>
              <a:gd name="T17" fmla="*/ 717 h 979"/>
              <a:gd name="T18" fmla="*/ 501 w 2607"/>
              <a:gd name="T19" fmla="*/ 639 h 979"/>
              <a:gd name="T20" fmla="*/ 552 w 2607"/>
              <a:gd name="T21" fmla="*/ 807 h 979"/>
              <a:gd name="T22" fmla="*/ 603 w 2607"/>
              <a:gd name="T23" fmla="*/ 855 h 979"/>
              <a:gd name="T24" fmla="*/ 654 w 2607"/>
              <a:gd name="T25" fmla="*/ 838 h 979"/>
              <a:gd name="T26" fmla="*/ 705 w 2607"/>
              <a:gd name="T27" fmla="*/ 579 h 979"/>
              <a:gd name="T28" fmla="*/ 756 w 2607"/>
              <a:gd name="T29" fmla="*/ 389 h 979"/>
              <a:gd name="T30" fmla="*/ 807 w 2607"/>
              <a:gd name="T31" fmla="*/ 388 h 979"/>
              <a:gd name="T32" fmla="*/ 859 w 2607"/>
              <a:gd name="T33" fmla="*/ 628 h 979"/>
              <a:gd name="T34" fmla="*/ 910 w 2607"/>
              <a:gd name="T35" fmla="*/ 340 h 979"/>
              <a:gd name="T36" fmla="*/ 961 w 2607"/>
              <a:gd name="T37" fmla="*/ 347 h 979"/>
              <a:gd name="T38" fmla="*/ 1012 w 2607"/>
              <a:gd name="T39" fmla="*/ 522 h 979"/>
              <a:gd name="T40" fmla="*/ 1063 w 2607"/>
              <a:gd name="T41" fmla="*/ 262 h 979"/>
              <a:gd name="T42" fmla="*/ 1114 w 2607"/>
              <a:gd name="T43" fmla="*/ 658 h 979"/>
              <a:gd name="T44" fmla="*/ 1165 w 2607"/>
              <a:gd name="T45" fmla="*/ 192 h 979"/>
              <a:gd name="T46" fmla="*/ 1216 w 2607"/>
              <a:gd name="T47" fmla="*/ 289 h 979"/>
              <a:gd name="T48" fmla="*/ 1267 w 2607"/>
              <a:gd name="T49" fmla="*/ 340 h 979"/>
              <a:gd name="T50" fmla="*/ 1319 w 2607"/>
              <a:gd name="T51" fmla="*/ 337 h 979"/>
              <a:gd name="T52" fmla="*/ 1370 w 2607"/>
              <a:gd name="T53" fmla="*/ 611 h 979"/>
              <a:gd name="T54" fmla="*/ 1421 w 2607"/>
              <a:gd name="T55" fmla="*/ 789 h 979"/>
              <a:gd name="T56" fmla="*/ 1472 w 2607"/>
              <a:gd name="T57" fmla="*/ 545 h 979"/>
              <a:gd name="T58" fmla="*/ 1523 w 2607"/>
              <a:gd name="T59" fmla="*/ 480 h 979"/>
              <a:gd name="T60" fmla="*/ 1574 w 2607"/>
              <a:gd name="T61" fmla="*/ 497 h 979"/>
              <a:gd name="T62" fmla="*/ 1625 w 2607"/>
              <a:gd name="T63" fmla="*/ 516 h 979"/>
              <a:gd name="T64" fmla="*/ 1676 w 2607"/>
              <a:gd name="T65" fmla="*/ 329 h 979"/>
              <a:gd name="T66" fmla="*/ 1728 w 2607"/>
              <a:gd name="T67" fmla="*/ 280 h 979"/>
              <a:gd name="T68" fmla="*/ 1779 w 2607"/>
              <a:gd name="T69" fmla="*/ 396 h 979"/>
              <a:gd name="T70" fmla="*/ 1830 w 2607"/>
              <a:gd name="T71" fmla="*/ 517 h 979"/>
              <a:gd name="T72" fmla="*/ 1881 w 2607"/>
              <a:gd name="T73" fmla="*/ 381 h 979"/>
              <a:gd name="T74" fmla="*/ 1932 w 2607"/>
              <a:gd name="T75" fmla="*/ 240 h 979"/>
              <a:gd name="T76" fmla="*/ 1983 w 2607"/>
              <a:gd name="T77" fmla="*/ 494 h 979"/>
              <a:gd name="T78" fmla="*/ 2034 w 2607"/>
              <a:gd name="T79" fmla="*/ 476 h 979"/>
              <a:gd name="T80" fmla="*/ 2085 w 2607"/>
              <a:gd name="T81" fmla="*/ 385 h 979"/>
              <a:gd name="T82" fmla="*/ 2136 w 2607"/>
              <a:gd name="T83" fmla="*/ 458 h 979"/>
              <a:gd name="T84" fmla="*/ 2188 w 2607"/>
              <a:gd name="T85" fmla="*/ 743 h 979"/>
              <a:gd name="T86" fmla="*/ 2239 w 2607"/>
              <a:gd name="T87" fmla="*/ 890 h 979"/>
              <a:gd name="T88" fmla="*/ 2290 w 2607"/>
              <a:gd name="T89" fmla="*/ 407 h 979"/>
              <a:gd name="T90" fmla="*/ 2341 w 2607"/>
              <a:gd name="T91" fmla="*/ 109 h 979"/>
              <a:gd name="T92" fmla="*/ 2392 w 2607"/>
              <a:gd name="T93" fmla="*/ 175 h 979"/>
              <a:gd name="T94" fmla="*/ 2443 w 2607"/>
              <a:gd name="T95" fmla="*/ 178 h 979"/>
              <a:gd name="T96" fmla="*/ 2494 w 2607"/>
              <a:gd name="T97" fmla="*/ 677 h 979"/>
              <a:gd name="T98" fmla="*/ 2545 w 2607"/>
              <a:gd name="T99" fmla="*/ 534 h 979"/>
              <a:gd name="T100" fmla="*/ 2597 w 2607"/>
              <a:gd name="T101" fmla="*/ 294 h 9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607" h="979">
                <a:moveTo>
                  <a:pt x="0" y="49"/>
                </a:moveTo>
                <a:lnTo>
                  <a:pt x="10" y="0"/>
                </a:lnTo>
                <a:lnTo>
                  <a:pt x="20" y="51"/>
                </a:lnTo>
                <a:lnTo>
                  <a:pt x="30" y="194"/>
                </a:lnTo>
                <a:lnTo>
                  <a:pt x="41" y="384"/>
                </a:lnTo>
                <a:lnTo>
                  <a:pt x="51" y="569"/>
                </a:lnTo>
                <a:lnTo>
                  <a:pt x="61" y="712"/>
                </a:lnTo>
                <a:lnTo>
                  <a:pt x="71" y="800"/>
                </a:lnTo>
                <a:lnTo>
                  <a:pt x="81" y="838"/>
                </a:lnTo>
                <a:lnTo>
                  <a:pt x="92" y="834"/>
                </a:lnTo>
                <a:lnTo>
                  <a:pt x="102" y="792"/>
                </a:lnTo>
                <a:lnTo>
                  <a:pt x="112" y="715"/>
                </a:lnTo>
                <a:lnTo>
                  <a:pt x="122" y="616"/>
                </a:lnTo>
                <a:lnTo>
                  <a:pt x="132" y="519"/>
                </a:lnTo>
                <a:lnTo>
                  <a:pt x="143" y="449"/>
                </a:lnTo>
                <a:lnTo>
                  <a:pt x="153" y="425"/>
                </a:lnTo>
                <a:lnTo>
                  <a:pt x="163" y="447"/>
                </a:lnTo>
                <a:lnTo>
                  <a:pt x="173" y="505"/>
                </a:lnTo>
                <a:lnTo>
                  <a:pt x="184" y="579"/>
                </a:lnTo>
                <a:lnTo>
                  <a:pt x="194" y="651"/>
                </a:lnTo>
                <a:lnTo>
                  <a:pt x="204" y="705"/>
                </a:lnTo>
                <a:lnTo>
                  <a:pt x="214" y="730"/>
                </a:lnTo>
                <a:lnTo>
                  <a:pt x="225" y="721"/>
                </a:lnTo>
                <a:lnTo>
                  <a:pt x="235" y="689"/>
                </a:lnTo>
                <a:lnTo>
                  <a:pt x="245" y="651"/>
                </a:lnTo>
                <a:lnTo>
                  <a:pt x="255" y="627"/>
                </a:lnTo>
                <a:lnTo>
                  <a:pt x="265" y="618"/>
                </a:lnTo>
                <a:lnTo>
                  <a:pt x="276" y="613"/>
                </a:lnTo>
                <a:lnTo>
                  <a:pt x="286" y="592"/>
                </a:lnTo>
                <a:lnTo>
                  <a:pt x="296" y="543"/>
                </a:lnTo>
                <a:lnTo>
                  <a:pt x="306" y="470"/>
                </a:lnTo>
                <a:lnTo>
                  <a:pt x="317" y="392"/>
                </a:lnTo>
                <a:lnTo>
                  <a:pt x="327" y="332"/>
                </a:lnTo>
                <a:lnTo>
                  <a:pt x="337" y="309"/>
                </a:lnTo>
                <a:lnTo>
                  <a:pt x="347" y="325"/>
                </a:lnTo>
                <a:lnTo>
                  <a:pt x="357" y="367"/>
                </a:lnTo>
                <a:lnTo>
                  <a:pt x="368" y="414"/>
                </a:lnTo>
                <a:lnTo>
                  <a:pt x="378" y="446"/>
                </a:lnTo>
                <a:lnTo>
                  <a:pt x="388" y="459"/>
                </a:lnTo>
                <a:lnTo>
                  <a:pt x="398" y="464"/>
                </a:lnTo>
                <a:lnTo>
                  <a:pt x="408" y="480"/>
                </a:lnTo>
                <a:lnTo>
                  <a:pt x="419" y="521"/>
                </a:lnTo>
                <a:lnTo>
                  <a:pt x="429" y="588"/>
                </a:lnTo>
                <a:lnTo>
                  <a:pt x="439" y="662"/>
                </a:lnTo>
                <a:lnTo>
                  <a:pt x="450" y="717"/>
                </a:lnTo>
                <a:lnTo>
                  <a:pt x="460" y="736"/>
                </a:lnTo>
                <a:lnTo>
                  <a:pt x="470" y="719"/>
                </a:lnTo>
                <a:lnTo>
                  <a:pt x="480" y="683"/>
                </a:lnTo>
                <a:lnTo>
                  <a:pt x="490" y="651"/>
                </a:lnTo>
                <a:lnTo>
                  <a:pt x="501" y="639"/>
                </a:lnTo>
                <a:lnTo>
                  <a:pt x="511" y="650"/>
                </a:lnTo>
                <a:lnTo>
                  <a:pt x="521" y="678"/>
                </a:lnTo>
                <a:lnTo>
                  <a:pt x="531" y="714"/>
                </a:lnTo>
                <a:lnTo>
                  <a:pt x="541" y="757"/>
                </a:lnTo>
                <a:lnTo>
                  <a:pt x="552" y="807"/>
                </a:lnTo>
                <a:lnTo>
                  <a:pt x="562" y="861"/>
                </a:lnTo>
                <a:lnTo>
                  <a:pt x="572" y="904"/>
                </a:lnTo>
                <a:lnTo>
                  <a:pt x="582" y="918"/>
                </a:lnTo>
                <a:lnTo>
                  <a:pt x="593" y="897"/>
                </a:lnTo>
                <a:lnTo>
                  <a:pt x="603" y="855"/>
                </a:lnTo>
                <a:lnTo>
                  <a:pt x="613" y="816"/>
                </a:lnTo>
                <a:lnTo>
                  <a:pt x="623" y="803"/>
                </a:lnTo>
                <a:lnTo>
                  <a:pt x="633" y="816"/>
                </a:lnTo>
                <a:lnTo>
                  <a:pt x="644" y="835"/>
                </a:lnTo>
                <a:lnTo>
                  <a:pt x="654" y="838"/>
                </a:lnTo>
                <a:lnTo>
                  <a:pt x="664" y="812"/>
                </a:lnTo>
                <a:lnTo>
                  <a:pt x="674" y="760"/>
                </a:lnTo>
                <a:lnTo>
                  <a:pt x="685" y="697"/>
                </a:lnTo>
                <a:lnTo>
                  <a:pt x="695" y="636"/>
                </a:lnTo>
                <a:lnTo>
                  <a:pt x="705" y="579"/>
                </a:lnTo>
                <a:lnTo>
                  <a:pt x="715" y="528"/>
                </a:lnTo>
                <a:lnTo>
                  <a:pt x="726" y="482"/>
                </a:lnTo>
                <a:lnTo>
                  <a:pt x="736" y="441"/>
                </a:lnTo>
                <a:lnTo>
                  <a:pt x="746" y="409"/>
                </a:lnTo>
                <a:lnTo>
                  <a:pt x="756" y="389"/>
                </a:lnTo>
                <a:lnTo>
                  <a:pt x="766" y="384"/>
                </a:lnTo>
                <a:lnTo>
                  <a:pt x="777" y="391"/>
                </a:lnTo>
                <a:lnTo>
                  <a:pt x="787" y="400"/>
                </a:lnTo>
                <a:lnTo>
                  <a:pt x="797" y="400"/>
                </a:lnTo>
                <a:lnTo>
                  <a:pt x="807" y="388"/>
                </a:lnTo>
                <a:lnTo>
                  <a:pt x="817" y="378"/>
                </a:lnTo>
                <a:lnTo>
                  <a:pt x="828" y="395"/>
                </a:lnTo>
                <a:lnTo>
                  <a:pt x="838" y="454"/>
                </a:lnTo>
                <a:lnTo>
                  <a:pt x="848" y="544"/>
                </a:lnTo>
                <a:lnTo>
                  <a:pt x="859" y="628"/>
                </a:lnTo>
                <a:lnTo>
                  <a:pt x="869" y="665"/>
                </a:lnTo>
                <a:lnTo>
                  <a:pt x="879" y="633"/>
                </a:lnTo>
                <a:lnTo>
                  <a:pt x="889" y="546"/>
                </a:lnTo>
                <a:lnTo>
                  <a:pt x="899" y="437"/>
                </a:lnTo>
                <a:lnTo>
                  <a:pt x="910" y="340"/>
                </a:lnTo>
                <a:lnTo>
                  <a:pt x="920" y="273"/>
                </a:lnTo>
                <a:lnTo>
                  <a:pt x="930" y="241"/>
                </a:lnTo>
                <a:lnTo>
                  <a:pt x="940" y="245"/>
                </a:lnTo>
                <a:lnTo>
                  <a:pt x="950" y="283"/>
                </a:lnTo>
                <a:lnTo>
                  <a:pt x="961" y="347"/>
                </a:lnTo>
                <a:lnTo>
                  <a:pt x="971" y="426"/>
                </a:lnTo>
                <a:lnTo>
                  <a:pt x="981" y="499"/>
                </a:lnTo>
                <a:lnTo>
                  <a:pt x="991" y="547"/>
                </a:lnTo>
                <a:lnTo>
                  <a:pt x="1001" y="555"/>
                </a:lnTo>
                <a:lnTo>
                  <a:pt x="1012" y="522"/>
                </a:lnTo>
                <a:lnTo>
                  <a:pt x="1022" y="454"/>
                </a:lnTo>
                <a:lnTo>
                  <a:pt x="1032" y="369"/>
                </a:lnTo>
                <a:lnTo>
                  <a:pt x="1042" y="293"/>
                </a:lnTo>
                <a:lnTo>
                  <a:pt x="1053" y="251"/>
                </a:lnTo>
                <a:lnTo>
                  <a:pt x="1063" y="262"/>
                </a:lnTo>
                <a:lnTo>
                  <a:pt x="1073" y="330"/>
                </a:lnTo>
                <a:lnTo>
                  <a:pt x="1083" y="437"/>
                </a:lnTo>
                <a:lnTo>
                  <a:pt x="1094" y="550"/>
                </a:lnTo>
                <a:lnTo>
                  <a:pt x="1104" y="633"/>
                </a:lnTo>
                <a:lnTo>
                  <a:pt x="1114" y="658"/>
                </a:lnTo>
                <a:lnTo>
                  <a:pt x="1124" y="615"/>
                </a:lnTo>
                <a:lnTo>
                  <a:pt x="1134" y="517"/>
                </a:lnTo>
                <a:lnTo>
                  <a:pt x="1145" y="394"/>
                </a:lnTo>
                <a:lnTo>
                  <a:pt x="1155" y="278"/>
                </a:lnTo>
                <a:lnTo>
                  <a:pt x="1165" y="192"/>
                </a:lnTo>
                <a:lnTo>
                  <a:pt x="1175" y="141"/>
                </a:lnTo>
                <a:lnTo>
                  <a:pt x="1186" y="125"/>
                </a:lnTo>
                <a:lnTo>
                  <a:pt x="1196" y="147"/>
                </a:lnTo>
                <a:lnTo>
                  <a:pt x="1206" y="206"/>
                </a:lnTo>
                <a:lnTo>
                  <a:pt x="1216" y="289"/>
                </a:lnTo>
                <a:lnTo>
                  <a:pt x="1226" y="368"/>
                </a:lnTo>
                <a:lnTo>
                  <a:pt x="1237" y="413"/>
                </a:lnTo>
                <a:lnTo>
                  <a:pt x="1247" y="411"/>
                </a:lnTo>
                <a:lnTo>
                  <a:pt x="1257" y="379"/>
                </a:lnTo>
                <a:lnTo>
                  <a:pt x="1267" y="340"/>
                </a:lnTo>
                <a:lnTo>
                  <a:pt x="1277" y="314"/>
                </a:lnTo>
                <a:lnTo>
                  <a:pt x="1288" y="304"/>
                </a:lnTo>
                <a:lnTo>
                  <a:pt x="1298" y="308"/>
                </a:lnTo>
                <a:lnTo>
                  <a:pt x="1308" y="319"/>
                </a:lnTo>
                <a:lnTo>
                  <a:pt x="1319" y="337"/>
                </a:lnTo>
                <a:lnTo>
                  <a:pt x="1329" y="363"/>
                </a:lnTo>
                <a:lnTo>
                  <a:pt x="1339" y="403"/>
                </a:lnTo>
                <a:lnTo>
                  <a:pt x="1349" y="461"/>
                </a:lnTo>
                <a:lnTo>
                  <a:pt x="1359" y="534"/>
                </a:lnTo>
                <a:lnTo>
                  <a:pt x="1370" y="611"/>
                </a:lnTo>
                <a:lnTo>
                  <a:pt x="1380" y="677"/>
                </a:lnTo>
                <a:lnTo>
                  <a:pt x="1390" y="727"/>
                </a:lnTo>
                <a:lnTo>
                  <a:pt x="1400" y="762"/>
                </a:lnTo>
                <a:lnTo>
                  <a:pt x="1410" y="784"/>
                </a:lnTo>
                <a:lnTo>
                  <a:pt x="1421" y="789"/>
                </a:lnTo>
                <a:lnTo>
                  <a:pt x="1431" y="769"/>
                </a:lnTo>
                <a:lnTo>
                  <a:pt x="1441" y="723"/>
                </a:lnTo>
                <a:lnTo>
                  <a:pt x="1451" y="660"/>
                </a:lnTo>
                <a:lnTo>
                  <a:pt x="1462" y="597"/>
                </a:lnTo>
                <a:lnTo>
                  <a:pt x="1472" y="545"/>
                </a:lnTo>
                <a:lnTo>
                  <a:pt x="1482" y="509"/>
                </a:lnTo>
                <a:lnTo>
                  <a:pt x="1492" y="490"/>
                </a:lnTo>
                <a:lnTo>
                  <a:pt x="1503" y="483"/>
                </a:lnTo>
                <a:lnTo>
                  <a:pt x="1513" y="482"/>
                </a:lnTo>
                <a:lnTo>
                  <a:pt x="1523" y="480"/>
                </a:lnTo>
                <a:lnTo>
                  <a:pt x="1533" y="473"/>
                </a:lnTo>
                <a:lnTo>
                  <a:pt x="1543" y="467"/>
                </a:lnTo>
                <a:lnTo>
                  <a:pt x="1554" y="468"/>
                </a:lnTo>
                <a:lnTo>
                  <a:pt x="1564" y="479"/>
                </a:lnTo>
                <a:lnTo>
                  <a:pt x="1574" y="497"/>
                </a:lnTo>
                <a:lnTo>
                  <a:pt x="1584" y="517"/>
                </a:lnTo>
                <a:lnTo>
                  <a:pt x="1595" y="533"/>
                </a:lnTo>
                <a:lnTo>
                  <a:pt x="1605" y="539"/>
                </a:lnTo>
                <a:lnTo>
                  <a:pt x="1615" y="533"/>
                </a:lnTo>
                <a:lnTo>
                  <a:pt x="1625" y="516"/>
                </a:lnTo>
                <a:lnTo>
                  <a:pt x="1635" y="488"/>
                </a:lnTo>
                <a:lnTo>
                  <a:pt x="1646" y="451"/>
                </a:lnTo>
                <a:lnTo>
                  <a:pt x="1656" y="408"/>
                </a:lnTo>
                <a:lnTo>
                  <a:pt x="1666" y="365"/>
                </a:lnTo>
                <a:lnTo>
                  <a:pt x="1676" y="329"/>
                </a:lnTo>
                <a:lnTo>
                  <a:pt x="1686" y="301"/>
                </a:lnTo>
                <a:lnTo>
                  <a:pt x="1697" y="282"/>
                </a:lnTo>
                <a:lnTo>
                  <a:pt x="1707" y="272"/>
                </a:lnTo>
                <a:lnTo>
                  <a:pt x="1717" y="271"/>
                </a:lnTo>
                <a:lnTo>
                  <a:pt x="1728" y="280"/>
                </a:lnTo>
                <a:lnTo>
                  <a:pt x="1738" y="298"/>
                </a:lnTo>
                <a:lnTo>
                  <a:pt x="1748" y="322"/>
                </a:lnTo>
                <a:lnTo>
                  <a:pt x="1758" y="349"/>
                </a:lnTo>
                <a:lnTo>
                  <a:pt x="1768" y="374"/>
                </a:lnTo>
                <a:lnTo>
                  <a:pt x="1779" y="396"/>
                </a:lnTo>
                <a:lnTo>
                  <a:pt x="1789" y="417"/>
                </a:lnTo>
                <a:lnTo>
                  <a:pt x="1799" y="440"/>
                </a:lnTo>
                <a:lnTo>
                  <a:pt x="1809" y="468"/>
                </a:lnTo>
                <a:lnTo>
                  <a:pt x="1819" y="496"/>
                </a:lnTo>
                <a:lnTo>
                  <a:pt x="1830" y="517"/>
                </a:lnTo>
                <a:lnTo>
                  <a:pt x="1840" y="525"/>
                </a:lnTo>
                <a:lnTo>
                  <a:pt x="1850" y="517"/>
                </a:lnTo>
                <a:lnTo>
                  <a:pt x="1860" y="491"/>
                </a:lnTo>
                <a:lnTo>
                  <a:pt x="1870" y="446"/>
                </a:lnTo>
                <a:lnTo>
                  <a:pt x="1881" y="381"/>
                </a:lnTo>
                <a:lnTo>
                  <a:pt x="1891" y="304"/>
                </a:lnTo>
                <a:lnTo>
                  <a:pt x="1901" y="234"/>
                </a:lnTo>
                <a:lnTo>
                  <a:pt x="1911" y="193"/>
                </a:lnTo>
                <a:lnTo>
                  <a:pt x="1922" y="194"/>
                </a:lnTo>
                <a:lnTo>
                  <a:pt x="1932" y="240"/>
                </a:lnTo>
                <a:lnTo>
                  <a:pt x="1942" y="315"/>
                </a:lnTo>
                <a:lnTo>
                  <a:pt x="1952" y="397"/>
                </a:lnTo>
                <a:lnTo>
                  <a:pt x="1963" y="463"/>
                </a:lnTo>
                <a:lnTo>
                  <a:pt x="1973" y="496"/>
                </a:lnTo>
                <a:lnTo>
                  <a:pt x="1983" y="494"/>
                </a:lnTo>
                <a:lnTo>
                  <a:pt x="1993" y="471"/>
                </a:lnTo>
                <a:lnTo>
                  <a:pt x="2003" y="447"/>
                </a:lnTo>
                <a:lnTo>
                  <a:pt x="2014" y="440"/>
                </a:lnTo>
                <a:lnTo>
                  <a:pt x="2024" y="455"/>
                </a:lnTo>
                <a:lnTo>
                  <a:pt x="2034" y="476"/>
                </a:lnTo>
                <a:lnTo>
                  <a:pt x="2044" y="485"/>
                </a:lnTo>
                <a:lnTo>
                  <a:pt x="2055" y="469"/>
                </a:lnTo>
                <a:lnTo>
                  <a:pt x="2065" y="435"/>
                </a:lnTo>
                <a:lnTo>
                  <a:pt x="2075" y="402"/>
                </a:lnTo>
                <a:lnTo>
                  <a:pt x="2085" y="385"/>
                </a:lnTo>
                <a:lnTo>
                  <a:pt x="2095" y="387"/>
                </a:lnTo>
                <a:lnTo>
                  <a:pt x="2106" y="399"/>
                </a:lnTo>
                <a:lnTo>
                  <a:pt x="2116" y="415"/>
                </a:lnTo>
                <a:lnTo>
                  <a:pt x="2126" y="434"/>
                </a:lnTo>
                <a:lnTo>
                  <a:pt x="2136" y="458"/>
                </a:lnTo>
                <a:lnTo>
                  <a:pt x="2147" y="486"/>
                </a:lnTo>
                <a:lnTo>
                  <a:pt x="2157" y="522"/>
                </a:lnTo>
                <a:lnTo>
                  <a:pt x="2167" y="573"/>
                </a:lnTo>
                <a:lnTo>
                  <a:pt x="2177" y="646"/>
                </a:lnTo>
                <a:lnTo>
                  <a:pt x="2188" y="743"/>
                </a:lnTo>
                <a:lnTo>
                  <a:pt x="2198" y="850"/>
                </a:lnTo>
                <a:lnTo>
                  <a:pt x="2208" y="939"/>
                </a:lnTo>
                <a:lnTo>
                  <a:pt x="2218" y="979"/>
                </a:lnTo>
                <a:lnTo>
                  <a:pt x="2228" y="960"/>
                </a:lnTo>
                <a:lnTo>
                  <a:pt x="2239" y="890"/>
                </a:lnTo>
                <a:lnTo>
                  <a:pt x="2249" y="793"/>
                </a:lnTo>
                <a:lnTo>
                  <a:pt x="2259" y="689"/>
                </a:lnTo>
                <a:lnTo>
                  <a:pt x="2269" y="588"/>
                </a:lnTo>
                <a:lnTo>
                  <a:pt x="2279" y="493"/>
                </a:lnTo>
                <a:lnTo>
                  <a:pt x="2290" y="407"/>
                </a:lnTo>
                <a:lnTo>
                  <a:pt x="2300" y="331"/>
                </a:lnTo>
                <a:lnTo>
                  <a:pt x="2310" y="268"/>
                </a:lnTo>
                <a:lnTo>
                  <a:pt x="2320" y="211"/>
                </a:lnTo>
                <a:lnTo>
                  <a:pt x="2331" y="157"/>
                </a:lnTo>
                <a:lnTo>
                  <a:pt x="2341" y="109"/>
                </a:lnTo>
                <a:lnTo>
                  <a:pt x="2351" y="74"/>
                </a:lnTo>
                <a:lnTo>
                  <a:pt x="2361" y="64"/>
                </a:lnTo>
                <a:lnTo>
                  <a:pt x="2372" y="82"/>
                </a:lnTo>
                <a:lnTo>
                  <a:pt x="2382" y="125"/>
                </a:lnTo>
                <a:lnTo>
                  <a:pt x="2392" y="175"/>
                </a:lnTo>
                <a:lnTo>
                  <a:pt x="2402" y="212"/>
                </a:lnTo>
                <a:lnTo>
                  <a:pt x="2412" y="221"/>
                </a:lnTo>
                <a:lnTo>
                  <a:pt x="2423" y="205"/>
                </a:lnTo>
                <a:lnTo>
                  <a:pt x="2433" y="183"/>
                </a:lnTo>
                <a:lnTo>
                  <a:pt x="2443" y="178"/>
                </a:lnTo>
                <a:lnTo>
                  <a:pt x="2453" y="213"/>
                </a:lnTo>
                <a:lnTo>
                  <a:pt x="2464" y="298"/>
                </a:lnTo>
                <a:lnTo>
                  <a:pt x="2474" y="423"/>
                </a:lnTo>
                <a:lnTo>
                  <a:pt x="2484" y="560"/>
                </a:lnTo>
                <a:lnTo>
                  <a:pt x="2494" y="677"/>
                </a:lnTo>
                <a:lnTo>
                  <a:pt x="2504" y="742"/>
                </a:lnTo>
                <a:lnTo>
                  <a:pt x="2515" y="744"/>
                </a:lnTo>
                <a:lnTo>
                  <a:pt x="2525" y="691"/>
                </a:lnTo>
                <a:lnTo>
                  <a:pt x="2535" y="611"/>
                </a:lnTo>
                <a:lnTo>
                  <a:pt x="2545" y="534"/>
                </a:lnTo>
                <a:lnTo>
                  <a:pt x="2555" y="483"/>
                </a:lnTo>
                <a:lnTo>
                  <a:pt x="2566" y="459"/>
                </a:lnTo>
                <a:lnTo>
                  <a:pt x="2576" y="438"/>
                </a:lnTo>
                <a:lnTo>
                  <a:pt x="2586" y="389"/>
                </a:lnTo>
                <a:lnTo>
                  <a:pt x="2597" y="294"/>
                </a:lnTo>
                <a:lnTo>
                  <a:pt x="2607" y="165"/>
                </a:lnTo>
              </a:path>
            </a:pathLst>
          </a:custGeom>
          <a:noFill/>
          <a:ln w="3810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 name="Freeform 33">
            <a:extLst>
              <a:ext uri="{FF2B5EF4-FFF2-40B4-BE49-F238E27FC236}">
                <a16:creationId xmlns:a16="http://schemas.microsoft.com/office/drawing/2014/main" id="{23188AD3-802F-4E12-9A2B-4092C87FF6D6}"/>
              </a:ext>
            </a:extLst>
          </p:cNvPr>
          <p:cNvSpPr>
            <a:spLocks/>
          </p:cNvSpPr>
          <p:nvPr/>
        </p:nvSpPr>
        <p:spPr bwMode="auto">
          <a:xfrm>
            <a:off x="1782213" y="2059571"/>
            <a:ext cx="2502565" cy="810586"/>
          </a:xfrm>
          <a:custGeom>
            <a:avLst/>
            <a:gdLst>
              <a:gd name="T0" fmla="*/ 41 w 2607"/>
              <a:gd name="T1" fmla="*/ 957 h 957"/>
              <a:gd name="T2" fmla="*/ 92 w 2607"/>
              <a:gd name="T3" fmla="*/ 957 h 957"/>
              <a:gd name="T4" fmla="*/ 143 w 2607"/>
              <a:gd name="T5" fmla="*/ 957 h 957"/>
              <a:gd name="T6" fmla="*/ 194 w 2607"/>
              <a:gd name="T7" fmla="*/ 957 h 957"/>
              <a:gd name="T8" fmla="*/ 245 w 2607"/>
              <a:gd name="T9" fmla="*/ 957 h 957"/>
              <a:gd name="T10" fmla="*/ 296 w 2607"/>
              <a:gd name="T11" fmla="*/ 957 h 957"/>
              <a:gd name="T12" fmla="*/ 347 w 2607"/>
              <a:gd name="T13" fmla="*/ 956 h 957"/>
              <a:gd name="T14" fmla="*/ 398 w 2607"/>
              <a:gd name="T15" fmla="*/ 956 h 957"/>
              <a:gd name="T16" fmla="*/ 450 w 2607"/>
              <a:gd name="T17" fmla="*/ 956 h 957"/>
              <a:gd name="T18" fmla="*/ 501 w 2607"/>
              <a:gd name="T19" fmla="*/ 955 h 957"/>
              <a:gd name="T20" fmla="*/ 552 w 2607"/>
              <a:gd name="T21" fmla="*/ 954 h 957"/>
              <a:gd name="T22" fmla="*/ 603 w 2607"/>
              <a:gd name="T23" fmla="*/ 952 h 957"/>
              <a:gd name="T24" fmla="*/ 654 w 2607"/>
              <a:gd name="T25" fmla="*/ 950 h 957"/>
              <a:gd name="T26" fmla="*/ 705 w 2607"/>
              <a:gd name="T27" fmla="*/ 947 h 957"/>
              <a:gd name="T28" fmla="*/ 756 w 2607"/>
              <a:gd name="T29" fmla="*/ 942 h 957"/>
              <a:gd name="T30" fmla="*/ 807 w 2607"/>
              <a:gd name="T31" fmla="*/ 935 h 957"/>
              <a:gd name="T32" fmla="*/ 859 w 2607"/>
              <a:gd name="T33" fmla="*/ 924 h 957"/>
              <a:gd name="T34" fmla="*/ 910 w 2607"/>
              <a:gd name="T35" fmla="*/ 908 h 957"/>
              <a:gd name="T36" fmla="*/ 961 w 2607"/>
              <a:gd name="T37" fmla="*/ 885 h 957"/>
              <a:gd name="T38" fmla="*/ 1012 w 2607"/>
              <a:gd name="T39" fmla="*/ 850 h 957"/>
              <a:gd name="T40" fmla="*/ 1063 w 2607"/>
              <a:gd name="T41" fmla="*/ 799 h 957"/>
              <a:gd name="T42" fmla="*/ 1114 w 2607"/>
              <a:gd name="T43" fmla="*/ 724 h 957"/>
              <a:gd name="T44" fmla="*/ 1165 w 2607"/>
              <a:gd name="T45" fmla="*/ 612 h 957"/>
              <a:gd name="T46" fmla="*/ 1216 w 2607"/>
              <a:gd name="T47" fmla="*/ 446 h 957"/>
              <a:gd name="T48" fmla="*/ 1267 w 2607"/>
              <a:gd name="T49" fmla="*/ 200 h 957"/>
              <a:gd name="T50" fmla="*/ 1319 w 2607"/>
              <a:gd name="T51" fmla="*/ 72 h 957"/>
              <a:gd name="T52" fmla="*/ 1370 w 2607"/>
              <a:gd name="T53" fmla="*/ 359 h 957"/>
              <a:gd name="T54" fmla="*/ 1421 w 2607"/>
              <a:gd name="T55" fmla="*/ 553 h 957"/>
              <a:gd name="T56" fmla="*/ 1472 w 2607"/>
              <a:gd name="T57" fmla="*/ 684 h 957"/>
              <a:gd name="T58" fmla="*/ 1523 w 2607"/>
              <a:gd name="T59" fmla="*/ 773 h 957"/>
              <a:gd name="T60" fmla="*/ 1574 w 2607"/>
              <a:gd name="T61" fmla="*/ 832 h 957"/>
              <a:gd name="T62" fmla="*/ 1625 w 2607"/>
              <a:gd name="T63" fmla="*/ 873 h 957"/>
              <a:gd name="T64" fmla="*/ 1676 w 2607"/>
              <a:gd name="T65" fmla="*/ 900 h 957"/>
              <a:gd name="T66" fmla="*/ 1728 w 2607"/>
              <a:gd name="T67" fmla="*/ 919 h 957"/>
              <a:gd name="T68" fmla="*/ 1779 w 2607"/>
              <a:gd name="T69" fmla="*/ 931 h 957"/>
              <a:gd name="T70" fmla="*/ 1830 w 2607"/>
              <a:gd name="T71" fmla="*/ 939 h 957"/>
              <a:gd name="T72" fmla="*/ 1881 w 2607"/>
              <a:gd name="T73" fmla="*/ 945 h 957"/>
              <a:gd name="T74" fmla="*/ 1932 w 2607"/>
              <a:gd name="T75" fmla="*/ 949 h 957"/>
              <a:gd name="T76" fmla="*/ 1983 w 2607"/>
              <a:gd name="T77" fmla="*/ 952 h 957"/>
              <a:gd name="T78" fmla="*/ 2034 w 2607"/>
              <a:gd name="T79" fmla="*/ 953 h 957"/>
              <a:gd name="T80" fmla="*/ 2085 w 2607"/>
              <a:gd name="T81" fmla="*/ 955 h 957"/>
              <a:gd name="T82" fmla="*/ 2136 w 2607"/>
              <a:gd name="T83" fmla="*/ 955 h 957"/>
              <a:gd name="T84" fmla="*/ 2188 w 2607"/>
              <a:gd name="T85" fmla="*/ 956 h 957"/>
              <a:gd name="T86" fmla="*/ 2239 w 2607"/>
              <a:gd name="T87" fmla="*/ 956 h 957"/>
              <a:gd name="T88" fmla="*/ 2290 w 2607"/>
              <a:gd name="T89" fmla="*/ 956 h 957"/>
              <a:gd name="T90" fmla="*/ 2341 w 2607"/>
              <a:gd name="T91" fmla="*/ 957 h 957"/>
              <a:gd name="T92" fmla="*/ 2392 w 2607"/>
              <a:gd name="T93" fmla="*/ 957 h 957"/>
              <a:gd name="T94" fmla="*/ 2443 w 2607"/>
              <a:gd name="T95" fmla="*/ 957 h 957"/>
              <a:gd name="T96" fmla="*/ 2494 w 2607"/>
              <a:gd name="T97" fmla="*/ 957 h 957"/>
              <a:gd name="T98" fmla="*/ 2545 w 2607"/>
              <a:gd name="T99" fmla="*/ 957 h 957"/>
              <a:gd name="T100" fmla="*/ 2597 w 2607"/>
              <a:gd name="T101" fmla="*/ 957 h 9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607" h="957">
                <a:moveTo>
                  <a:pt x="0" y="957"/>
                </a:moveTo>
                <a:lnTo>
                  <a:pt x="10" y="957"/>
                </a:lnTo>
                <a:lnTo>
                  <a:pt x="20" y="957"/>
                </a:lnTo>
                <a:lnTo>
                  <a:pt x="30" y="957"/>
                </a:lnTo>
                <a:lnTo>
                  <a:pt x="41" y="957"/>
                </a:lnTo>
                <a:lnTo>
                  <a:pt x="51" y="957"/>
                </a:lnTo>
                <a:lnTo>
                  <a:pt x="61" y="957"/>
                </a:lnTo>
                <a:lnTo>
                  <a:pt x="71" y="957"/>
                </a:lnTo>
                <a:lnTo>
                  <a:pt x="81" y="957"/>
                </a:lnTo>
                <a:lnTo>
                  <a:pt x="92" y="957"/>
                </a:lnTo>
                <a:lnTo>
                  <a:pt x="102" y="957"/>
                </a:lnTo>
                <a:lnTo>
                  <a:pt x="112" y="957"/>
                </a:lnTo>
                <a:lnTo>
                  <a:pt x="122" y="957"/>
                </a:lnTo>
                <a:lnTo>
                  <a:pt x="132" y="957"/>
                </a:lnTo>
                <a:lnTo>
                  <a:pt x="143" y="957"/>
                </a:lnTo>
                <a:lnTo>
                  <a:pt x="153" y="957"/>
                </a:lnTo>
                <a:lnTo>
                  <a:pt x="163" y="957"/>
                </a:lnTo>
                <a:lnTo>
                  <a:pt x="173" y="957"/>
                </a:lnTo>
                <a:lnTo>
                  <a:pt x="184" y="957"/>
                </a:lnTo>
                <a:lnTo>
                  <a:pt x="194" y="957"/>
                </a:lnTo>
                <a:lnTo>
                  <a:pt x="204" y="957"/>
                </a:lnTo>
                <a:lnTo>
                  <a:pt x="214" y="957"/>
                </a:lnTo>
                <a:lnTo>
                  <a:pt x="225" y="957"/>
                </a:lnTo>
                <a:lnTo>
                  <a:pt x="235" y="957"/>
                </a:lnTo>
                <a:lnTo>
                  <a:pt x="245" y="957"/>
                </a:lnTo>
                <a:lnTo>
                  <a:pt x="255" y="957"/>
                </a:lnTo>
                <a:lnTo>
                  <a:pt x="265" y="957"/>
                </a:lnTo>
                <a:lnTo>
                  <a:pt x="276" y="957"/>
                </a:lnTo>
                <a:lnTo>
                  <a:pt x="286" y="957"/>
                </a:lnTo>
                <a:lnTo>
                  <a:pt x="296" y="957"/>
                </a:lnTo>
                <a:lnTo>
                  <a:pt x="306" y="957"/>
                </a:lnTo>
                <a:lnTo>
                  <a:pt x="317" y="956"/>
                </a:lnTo>
                <a:lnTo>
                  <a:pt x="327" y="956"/>
                </a:lnTo>
                <a:lnTo>
                  <a:pt x="337" y="956"/>
                </a:lnTo>
                <a:lnTo>
                  <a:pt x="347" y="956"/>
                </a:lnTo>
                <a:lnTo>
                  <a:pt x="357" y="956"/>
                </a:lnTo>
                <a:lnTo>
                  <a:pt x="368" y="956"/>
                </a:lnTo>
                <a:lnTo>
                  <a:pt x="378" y="956"/>
                </a:lnTo>
                <a:lnTo>
                  <a:pt x="388" y="956"/>
                </a:lnTo>
                <a:lnTo>
                  <a:pt x="398" y="956"/>
                </a:lnTo>
                <a:lnTo>
                  <a:pt x="408" y="956"/>
                </a:lnTo>
                <a:lnTo>
                  <a:pt x="419" y="956"/>
                </a:lnTo>
                <a:lnTo>
                  <a:pt x="429" y="956"/>
                </a:lnTo>
                <a:lnTo>
                  <a:pt x="439" y="956"/>
                </a:lnTo>
                <a:lnTo>
                  <a:pt x="450" y="956"/>
                </a:lnTo>
                <a:lnTo>
                  <a:pt x="460" y="955"/>
                </a:lnTo>
                <a:lnTo>
                  <a:pt x="470" y="955"/>
                </a:lnTo>
                <a:lnTo>
                  <a:pt x="480" y="955"/>
                </a:lnTo>
                <a:lnTo>
                  <a:pt x="490" y="955"/>
                </a:lnTo>
                <a:lnTo>
                  <a:pt x="501" y="955"/>
                </a:lnTo>
                <a:lnTo>
                  <a:pt x="511" y="955"/>
                </a:lnTo>
                <a:lnTo>
                  <a:pt x="521" y="955"/>
                </a:lnTo>
                <a:lnTo>
                  <a:pt x="531" y="954"/>
                </a:lnTo>
                <a:lnTo>
                  <a:pt x="541" y="954"/>
                </a:lnTo>
                <a:lnTo>
                  <a:pt x="552" y="954"/>
                </a:lnTo>
                <a:lnTo>
                  <a:pt x="562" y="954"/>
                </a:lnTo>
                <a:lnTo>
                  <a:pt x="572" y="953"/>
                </a:lnTo>
                <a:lnTo>
                  <a:pt x="582" y="953"/>
                </a:lnTo>
                <a:lnTo>
                  <a:pt x="593" y="953"/>
                </a:lnTo>
                <a:lnTo>
                  <a:pt x="603" y="952"/>
                </a:lnTo>
                <a:lnTo>
                  <a:pt x="613" y="952"/>
                </a:lnTo>
                <a:lnTo>
                  <a:pt x="623" y="952"/>
                </a:lnTo>
                <a:lnTo>
                  <a:pt x="633" y="951"/>
                </a:lnTo>
                <a:lnTo>
                  <a:pt x="644" y="951"/>
                </a:lnTo>
                <a:lnTo>
                  <a:pt x="654" y="950"/>
                </a:lnTo>
                <a:lnTo>
                  <a:pt x="664" y="950"/>
                </a:lnTo>
                <a:lnTo>
                  <a:pt x="674" y="949"/>
                </a:lnTo>
                <a:lnTo>
                  <a:pt x="685" y="948"/>
                </a:lnTo>
                <a:lnTo>
                  <a:pt x="695" y="948"/>
                </a:lnTo>
                <a:lnTo>
                  <a:pt x="705" y="947"/>
                </a:lnTo>
                <a:lnTo>
                  <a:pt x="715" y="946"/>
                </a:lnTo>
                <a:lnTo>
                  <a:pt x="726" y="945"/>
                </a:lnTo>
                <a:lnTo>
                  <a:pt x="736" y="944"/>
                </a:lnTo>
                <a:lnTo>
                  <a:pt x="746" y="943"/>
                </a:lnTo>
                <a:lnTo>
                  <a:pt x="756" y="942"/>
                </a:lnTo>
                <a:lnTo>
                  <a:pt x="766" y="941"/>
                </a:lnTo>
                <a:lnTo>
                  <a:pt x="777" y="939"/>
                </a:lnTo>
                <a:lnTo>
                  <a:pt x="787" y="938"/>
                </a:lnTo>
                <a:lnTo>
                  <a:pt x="797" y="937"/>
                </a:lnTo>
                <a:lnTo>
                  <a:pt x="807" y="935"/>
                </a:lnTo>
                <a:lnTo>
                  <a:pt x="817" y="933"/>
                </a:lnTo>
                <a:lnTo>
                  <a:pt x="828" y="931"/>
                </a:lnTo>
                <a:lnTo>
                  <a:pt x="838" y="929"/>
                </a:lnTo>
                <a:lnTo>
                  <a:pt x="848" y="927"/>
                </a:lnTo>
                <a:lnTo>
                  <a:pt x="859" y="924"/>
                </a:lnTo>
                <a:lnTo>
                  <a:pt x="869" y="922"/>
                </a:lnTo>
                <a:lnTo>
                  <a:pt x="879" y="919"/>
                </a:lnTo>
                <a:lnTo>
                  <a:pt x="889" y="916"/>
                </a:lnTo>
                <a:lnTo>
                  <a:pt x="899" y="912"/>
                </a:lnTo>
                <a:lnTo>
                  <a:pt x="910" y="908"/>
                </a:lnTo>
                <a:lnTo>
                  <a:pt x="920" y="905"/>
                </a:lnTo>
                <a:lnTo>
                  <a:pt x="930" y="900"/>
                </a:lnTo>
                <a:lnTo>
                  <a:pt x="940" y="896"/>
                </a:lnTo>
                <a:lnTo>
                  <a:pt x="950" y="891"/>
                </a:lnTo>
                <a:lnTo>
                  <a:pt x="961" y="885"/>
                </a:lnTo>
                <a:lnTo>
                  <a:pt x="971" y="879"/>
                </a:lnTo>
                <a:lnTo>
                  <a:pt x="981" y="873"/>
                </a:lnTo>
                <a:lnTo>
                  <a:pt x="991" y="866"/>
                </a:lnTo>
                <a:lnTo>
                  <a:pt x="1001" y="858"/>
                </a:lnTo>
                <a:lnTo>
                  <a:pt x="1012" y="850"/>
                </a:lnTo>
                <a:lnTo>
                  <a:pt x="1022" y="842"/>
                </a:lnTo>
                <a:lnTo>
                  <a:pt x="1032" y="832"/>
                </a:lnTo>
                <a:lnTo>
                  <a:pt x="1042" y="822"/>
                </a:lnTo>
                <a:lnTo>
                  <a:pt x="1053" y="811"/>
                </a:lnTo>
                <a:lnTo>
                  <a:pt x="1063" y="799"/>
                </a:lnTo>
                <a:lnTo>
                  <a:pt x="1073" y="787"/>
                </a:lnTo>
                <a:lnTo>
                  <a:pt x="1083" y="773"/>
                </a:lnTo>
                <a:lnTo>
                  <a:pt x="1094" y="758"/>
                </a:lnTo>
                <a:lnTo>
                  <a:pt x="1104" y="741"/>
                </a:lnTo>
                <a:lnTo>
                  <a:pt x="1114" y="724"/>
                </a:lnTo>
                <a:lnTo>
                  <a:pt x="1124" y="705"/>
                </a:lnTo>
                <a:lnTo>
                  <a:pt x="1134" y="684"/>
                </a:lnTo>
                <a:lnTo>
                  <a:pt x="1145" y="662"/>
                </a:lnTo>
                <a:lnTo>
                  <a:pt x="1155" y="638"/>
                </a:lnTo>
                <a:lnTo>
                  <a:pt x="1165" y="612"/>
                </a:lnTo>
                <a:lnTo>
                  <a:pt x="1175" y="584"/>
                </a:lnTo>
                <a:lnTo>
                  <a:pt x="1186" y="553"/>
                </a:lnTo>
                <a:lnTo>
                  <a:pt x="1196" y="520"/>
                </a:lnTo>
                <a:lnTo>
                  <a:pt x="1206" y="484"/>
                </a:lnTo>
                <a:lnTo>
                  <a:pt x="1216" y="446"/>
                </a:lnTo>
                <a:lnTo>
                  <a:pt x="1226" y="404"/>
                </a:lnTo>
                <a:lnTo>
                  <a:pt x="1237" y="359"/>
                </a:lnTo>
                <a:lnTo>
                  <a:pt x="1247" y="310"/>
                </a:lnTo>
                <a:lnTo>
                  <a:pt x="1257" y="258"/>
                </a:lnTo>
                <a:lnTo>
                  <a:pt x="1267" y="200"/>
                </a:lnTo>
                <a:lnTo>
                  <a:pt x="1277" y="139"/>
                </a:lnTo>
                <a:lnTo>
                  <a:pt x="1288" y="72"/>
                </a:lnTo>
                <a:lnTo>
                  <a:pt x="1298" y="0"/>
                </a:lnTo>
                <a:lnTo>
                  <a:pt x="1308" y="0"/>
                </a:lnTo>
                <a:lnTo>
                  <a:pt x="1319" y="72"/>
                </a:lnTo>
                <a:lnTo>
                  <a:pt x="1329" y="139"/>
                </a:lnTo>
                <a:lnTo>
                  <a:pt x="1339" y="200"/>
                </a:lnTo>
                <a:lnTo>
                  <a:pt x="1349" y="258"/>
                </a:lnTo>
                <a:lnTo>
                  <a:pt x="1359" y="310"/>
                </a:lnTo>
                <a:lnTo>
                  <a:pt x="1370" y="359"/>
                </a:lnTo>
                <a:lnTo>
                  <a:pt x="1380" y="404"/>
                </a:lnTo>
                <a:lnTo>
                  <a:pt x="1390" y="446"/>
                </a:lnTo>
                <a:lnTo>
                  <a:pt x="1400" y="484"/>
                </a:lnTo>
                <a:lnTo>
                  <a:pt x="1410" y="520"/>
                </a:lnTo>
                <a:lnTo>
                  <a:pt x="1421" y="553"/>
                </a:lnTo>
                <a:lnTo>
                  <a:pt x="1431" y="584"/>
                </a:lnTo>
                <a:lnTo>
                  <a:pt x="1441" y="612"/>
                </a:lnTo>
                <a:lnTo>
                  <a:pt x="1451" y="638"/>
                </a:lnTo>
                <a:lnTo>
                  <a:pt x="1462" y="662"/>
                </a:lnTo>
                <a:lnTo>
                  <a:pt x="1472" y="684"/>
                </a:lnTo>
                <a:lnTo>
                  <a:pt x="1482" y="705"/>
                </a:lnTo>
                <a:lnTo>
                  <a:pt x="1492" y="724"/>
                </a:lnTo>
                <a:lnTo>
                  <a:pt x="1503" y="741"/>
                </a:lnTo>
                <a:lnTo>
                  <a:pt x="1513" y="758"/>
                </a:lnTo>
                <a:lnTo>
                  <a:pt x="1523" y="773"/>
                </a:lnTo>
                <a:lnTo>
                  <a:pt x="1533" y="787"/>
                </a:lnTo>
                <a:lnTo>
                  <a:pt x="1543" y="799"/>
                </a:lnTo>
                <a:lnTo>
                  <a:pt x="1554" y="811"/>
                </a:lnTo>
                <a:lnTo>
                  <a:pt x="1564" y="822"/>
                </a:lnTo>
                <a:lnTo>
                  <a:pt x="1574" y="832"/>
                </a:lnTo>
                <a:lnTo>
                  <a:pt x="1584" y="842"/>
                </a:lnTo>
                <a:lnTo>
                  <a:pt x="1595" y="850"/>
                </a:lnTo>
                <a:lnTo>
                  <a:pt x="1605" y="858"/>
                </a:lnTo>
                <a:lnTo>
                  <a:pt x="1615" y="866"/>
                </a:lnTo>
                <a:lnTo>
                  <a:pt x="1625" y="873"/>
                </a:lnTo>
                <a:lnTo>
                  <a:pt x="1635" y="879"/>
                </a:lnTo>
                <a:lnTo>
                  <a:pt x="1646" y="885"/>
                </a:lnTo>
                <a:lnTo>
                  <a:pt x="1656" y="891"/>
                </a:lnTo>
                <a:lnTo>
                  <a:pt x="1666" y="896"/>
                </a:lnTo>
                <a:lnTo>
                  <a:pt x="1676" y="900"/>
                </a:lnTo>
                <a:lnTo>
                  <a:pt x="1686" y="905"/>
                </a:lnTo>
                <a:lnTo>
                  <a:pt x="1697" y="908"/>
                </a:lnTo>
                <a:lnTo>
                  <a:pt x="1707" y="912"/>
                </a:lnTo>
                <a:lnTo>
                  <a:pt x="1717" y="916"/>
                </a:lnTo>
                <a:lnTo>
                  <a:pt x="1728" y="919"/>
                </a:lnTo>
                <a:lnTo>
                  <a:pt x="1738" y="922"/>
                </a:lnTo>
                <a:lnTo>
                  <a:pt x="1748" y="924"/>
                </a:lnTo>
                <a:lnTo>
                  <a:pt x="1758" y="927"/>
                </a:lnTo>
                <a:lnTo>
                  <a:pt x="1768" y="929"/>
                </a:lnTo>
                <a:lnTo>
                  <a:pt x="1779" y="931"/>
                </a:lnTo>
                <a:lnTo>
                  <a:pt x="1789" y="933"/>
                </a:lnTo>
                <a:lnTo>
                  <a:pt x="1799" y="935"/>
                </a:lnTo>
                <a:lnTo>
                  <a:pt x="1809" y="937"/>
                </a:lnTo>
                <a:lnTo>
                  <a:pt x="1819" y="938"/>
                </a:lnTo>
                <a:lnTo>
                  <a:pt x="1830" y="939"/>
                </a:lnTo>
                <a:lnTo>
                  <a:pt x="1840" y="941"/>
                </a:lnTo>
                <a:lnTo>
                  <a:pt x="1850" y="942"/>
                </a:lnTo>
                <a:lnTo>
                  <a:pt x="1860" y="943"/>
                </a:lnTo>
                <a:lnTo>
                  <a:pt x="1870" y="944"/>
                </a:lnTo>
                <a:lnTo>
                  <a:pt x="1881" y="945"/>
                </a:lnTo>
                <a:lnTo>
                  <a:pt x="1891" y="946"/>
                </a:lnTo>
                <a:lnTo>
                  <a:pt x="1901" y="947"/>
                </a:lnTo>
                <a:lnTo>
                  <a:pt x="1911" y="948"/>
                </a:lnTo>
                <a:lnTo>
                  <a:pt x="1922" y="948"/>
                </a:lnTo>
                <a:lnTo>
                  <a:pt x="1932" y="949"/>
                </a:lnTo>
                <a:lnTo>
                  <a:pt x="1942" y="950"/>
                </a:lnTo>
                <a:lnTo>
                  <a:pt x="1952" y="950"/>
                </a:lnTo>
                <a:lnTo>
                  <a:pt x="1963" y="951"/>
                </a:lnTo>
                <a:lnTo>
                  <a:pt x="1973" y="951"/>
                </a:lnTo>
                <a:lnTo>
                  <a:pt x="1983" y="952"/>
                </a:lnTo>
                <a:lnTo>
                  <a:pt x="1993" y="952"/>
                </a:lnTo>
                <a:lnTo>
                  <a:pt x="2003" y="952"/>
                </a:lnTo>
                <a:lnTo>
                  <a:pt x="2014" y="953"/>
                </a:lnTo>
                <a:lnTo>
                  <a:pt x="2024" y="953"/>
                </a:lnTo>
                <a:lnTo>
                  <a:pt x="2034" y="953"/>
                </a:lnTo>
                <a:lnTo>
                  <a:pt x="2044" y="954"/>
                </a:lnTo>
                <a:lnTo>
                  <a:pt x="2055" y="954"/>
                </a:lnTo>
                <a:lnTo>
                  <a:pt x="2065" y="954"/>
                </a:lnTo>
                <a:lnTo>
                  <a:pt x="2075" y="954"/>
                </a:lnTo>
                <a:lnTo>
                  <a:pt x="2085" y="955"/>
                </a:lnTo>
                <a:lnTo>
                  <a:pt x="2095" y="955"/>
                </a:lnTo>
                <a:lnTo>
                  <a:pt x="2106" y="955"/>
                </a:lnTo>
                <a:lnTo>
                  <a:pt x="2116" y="955"/>
                </a:lnTo>
                <a:lnTo>
                  <a:pt x="2126" y="955"/>
                </a:lnTo>
                <a:lnTo>
                  <a:pt x="2136" y="955"/>
                </a:lnTo>
                <a:lnTo>
                  <a:pt x="2147" y="955"/>
                </a:lnTo>
                <a:lnTo>
                  <a:pt x="2157" y="956"/>
                </a:lnTo>
                <a:lnTo>
                  <a:pt x="2167" y="956"/>
                </a:lnTo>
                <a:lnTo>
                  <a:pt x="2177" y="956"/>
                </a:lnTo>
                <a:lnTo>
                  <a:pt x="2188" y="956"/>
                </a:lnTo>
                <a:lnTo>
                  <a:pt x="2198" y="956"/>
                </a:lnTo>
                <a:lnTo>
                  <a:pt x="2208" y="956"/>
                </a:lnTo>
                <a:lnTo>
                  <a:pt x="2218" y="956"/>
                </a:lnTo>
                <a:lnTo>
                  <a:pt x="2228" y="956"/>
                </a:lnTo>
                <a:lnTo>
                  <a:pt x="2239" y="956"/>
                </a:lnTo>
                <a:lnTo>
                  <a:pt x="2249" y="956"/>
                </a:lnTo>
                <a:lnTo>
                  <a:pt x="2259" y="956"/>
                </a:lnTo>
                <a:lnTo>
                  <a:pt x="2269" y="956"/>
                </a:lnTo>
                <a:lnTo>
                  <a:pt x="2279" y="956"/>
                </a:lnTo>
                <a:lnTo>
                  <a:pt x="2290" y="956"/>
                </a:lnTo>
                <a:lnTo>
                  <a:pt x="2300" y="957"/>
                </a:lnTo>
                <a:lnTo>
                  <a:pt x="2310" y="957"/>
                </a:lnTo>
                <a:lnTo>
                  <a:pt x="2320" y="957"/>
                </a:lnTo>
                <a:lnTo>
                  <a:pt x="2331" y="957"/>
                </a:lnTo>
                <a:lnTo>
                  <a:pt x="2341" y="957"/>
                </a:lnTo>
                <a:lnTo>
                  <a:pt x="2351" y="957"/>
                </a:lnTo>
                <a:lnTo>
                  <a:pt x="2361" y="957"/>
                </a:lnTo>
                <a:lnTo>
                  <a:pt x="2372" y="957"/>
                </a:lnTo>
                <a:lnTo>
                  <a:pt x="2382" y="957"/>
                </a:lnTo>
                <a:lnTo>
                  <a:pt x="2392" y="957"/>
                </a:lnTo>
                <a:lnTo>
                  <a:pt x="2402" y="957"/>
                </a:lnTo>
                <a:lnTo>
                  <a:pt x="2412" y="957"/>
                </a:lnTo>
                <a:lnTo>
                  <a:pt x="2423" y="957"/>
                </a:lnTo>
                <a:lnTo>
                  <a:pt x="2433" y="957"/>
                </a:lnTo>
                <a:lnTo>
                  <a:pt x="2443" y="957"/>
                </a:lnTo>
                <a:lnTo>
                  <a:pt x="2453" y="957"/>
                </a:lnTo>
                <a:lnTo>
                  <a:pt x="2464" y="957"/>
                </a:lnTo>
                <a:lnTo>
                  <a:pt x="2474" y="957"/>
                </a:lnTo>
                <a:lnTo>
                  <a:pt x="2484" y="957"/>
                </a:lnTo>
                <a:lnTo>
                  <a:pt x="2494" y="957"/>
                </a:lnTo>
                <a:lnTo>
                  <a:pt x="2504" y="957"/>
                </a:lnTo>
                <a:lnTo>
                  <a:pt x="2515" y="957"/>
                </a:lnTo>
                <a:lnTo>
                  <a:pt x="2525" y="957"/>
                </a:lnTo>
                <a:lnTo>
                  <a:pt x="2535" y="957"/>
                </a:lnTo>
                <a:lnTo>
                  <a:pt x="2545" y="957"/>
                </a:lnTo>
                <a:lnTo>
                  <a:pt x="2555" y="957"/>
                </a:lnTo>
                <a:lnTo>
                  <a:pt x="2566" y="957"/>
                </a:lnTo>
                <a:lnTo>
                  <a:pt x="2576" y="957"/>
                </a:lnTo>
                <a:lnTo>
                  <a:pt x="2586" y="957"/>
                </a:lnTo>
                <a:lnTo>
                  <a:pt x="2597" y="957"/>
                </a:lnTo>
                <a:lnTo>
                  <a:pt x="2607" y="957"/>
                </a:lnTo>
              </a:path>
            </a:pathLst>
          </a:custGeom>
          <a:noFill/>
          <a:ln w="3810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4" name="Freeform 31">
            <a:extLst>
              <a:ext uri="{FF2B5EF4-FFF2-40B4-BE49-F238E27FC236}">
                <a16:creationId xmlns:a16="http://schemas.microsoft.com/office/drawing/2014/main" id="{E631B0D6-71F3-4A8D-A0EF-73D60C059E6C}"/>
              </a:ext>
            </a:extLst>
          </p:cNvPr>
          <p:cNvSpPr>
            <a:spLocks/>
          </p:cNvSpPr>
          <p:nvPr/>
        </p:nvSpPr>
        <p:spPr bwMode="auto">
          <a:xfrm>
            <a:off x="1809103" y="4939958"/>
            <a:ext cx="2475672" cy="460250"/>
          </a:xfrm>
          <a:custGeom>
            <a:avLst/>
            <a:gdLst>
              <a:gd name="T0" fmla="*/ 41 w 2607"/>
              <a:gd name="T1" fmla="*/ 463 h 920"/>
              <a:gd name="T2" fmla="*/ 92 w 2607"/>
              <a:gd name="T3" fmla="*/ 270 h 920"/>
              <a:gd name="T4" fmla="*/ 143 w 2607"/>
              <a:gd name="T5" fmla="*/ 238 h 920"/>
              <a:gd name="T6" fmla="*/ 194 w 2607"/>
              <a:gd name="T7" fmla="*/ 605 h 920"/>
              <a:gd name="T8" fmla="*/ 245 w 2607"/>
              <a:gd name="T9" fmla="*/ 441 h 920"/>
              <a:gd name="T10" fmla="*/ 296 w 2607"/>
              <a:gd name="T11" fmla="*/ 218 h 920"/>
              <a:gd name="T12" fmla="*/ 347 w 2607"/>
              <a:gd name="T13" fmla="*/ 289 h 920"/>
              <a:gd name="T14" fmla="*/ 398 w 2607"/>
              <a:gd name="T15" fmla="*/ 162 h 920"/>
              <a:gd name="T16" fmla="*/ 450 w 2607"/>
              <a:gd name="T17" fmla="*/ 271 h 920"/>
              <a:gd name="T18" fmla="*/ 501 w 2607"/>
              <a:gd name="T19" fmla="*/ 308 h 920"/>
              <a:gd name="T20" fmla="*/ 552 w 2607"/>
              <a:gd name="T21" fmla="*/ 521 h 920"/>
              <a:gd name="T22" fmla="*/ 603 w 2607"/>
              <a:gd name="T23" fmla="*/ 491 h 920"/>
              <a:gd name="T24" fmla="*/ 654 w 2607"/>
              <a:gd name="T25" fmla="*/ 584 h 920"/>
              <a:gd name="T26" fmla="*/ 705 w 2607"/>
              <a:gd name="T27" fmla="*/ 723 h 920"/>
              <a:gd name="T28" fmla="*/ 756 w 2607"/>
              <a:gd name="T29" fmla="*/ 824 h 920"/>
              <a:gd name="T30" fmla="*/ 807 w 2607"/>
              <a:gd name="T31" fmla="*/ 853 h 920"/>
              <a:gd name="T32" fmla="*/ 859 w 2607"/>
              <a:gd name="T33" fmla="*/ 770 h 920"/>
              <a:gd name="T34" fmla="*/ 910 w 2607"/>
              <a:gd name="T35" fmla="*/ 715 h 920"/>
              <a:gd name="T36" fmla="*/ 961 w 2607"/>
              <a:gd name="T37" fmla="*/ 354 h 920"/>
              <a:gd name="T38" fmla="*/ 1012 w 2607"/>
              <a:gd name="T39" fmla="*/ 253 h 920"/>
              <a:gd name="T40" fmla="*/ 1063 w 2607"/>
              <a:gd name="T41" fmla="*/ 335 h 920"/>
              <a:gd name="T42" fmla="*/ 1114 w 2607"/>
              <a:gd name="T43" fmla="*/ 347 h 920"/>
              <a:gd name="T44" fmla="*/ 1165 w 2607"/>
              <a:gd name="T45" fmla="*/ 283 h 920"/>
              <a:gd name="T46" fmla="*/ 1216 w 2607"/>
              <a:gd name="T47" fmla="*/ 299 h 920"/>
              <a:gd name="T48" fmla="*/ 1267 w 2607"/>
              <a:gd name="T49" fmla="*/ 266 h 920"/>
              <a:gd name="T50" fmla="*/ 1319 w 2607"/>
              <a:gd name="T51" fmla="*/ 530 h 920"/>
              <a:gd name="T52" fmla="*/ 1370 w 2607"/>
              <a:gd name="T53" fmla="*/ 537 h 920"/>
              <a:gd name="T54" fmla="*/ 1421 w 2607"/>
              <a:gd name="T55" fmla="*/ 482 h 920"/>
              <a:gd name="T56" fmla="*/ 1472 w 2607"/>
              <a:gd name="T57" fmla="*/ 510 h 920"/>
              <a:gd name="T58" fmla="*/ 1523 w 2607"/>
              <a:gd name="T59" fmla="*/ 370 h 920"/>
              <a:gd name="T60" fmla="*/ 1574 w 2607"/>
              <a:gd name="T61" fmla="*/ 228 h 920"/>
              <a:gd name="T62" fmla="*/ 1625 w 2607"/>
              <a:gd name="T63" fmla="*/ 337 h 920"/>
              <a:gd name="T64" fmla="*/ 1676 w 2607"/>
              <a:gd name="T65" fmla="*/ 762 h 920"/>
              <a:gd name="T66" fmla="*/ 1728 w 2607"/>
              <a:gd name="T67" fmla="*/ 920 h 920"/>
              <a:gd name="T68" fmla="*/ 1779 w 2607"/>
              <a:gd name="T69" fmla="*/ 723 h 920"/>
              <a:gd name="T70" fmla="*/ 1830 w 2607"/>
              <a:gd name="T71" fmla="*/ 470 h 920"/>
              <a:gd name="T72" fmla="*/ 1881 w 2607"/>
              <a:gd name="T73" fmla="*/ 524 h 920"/>
              <a:gd name="T74" fmla="*/ 1932 w 2607"/>
              <a:gd name="T75" fmla="*/ 601 h 920"/>
              <a:gd name="T76" fmla="*/ 1983 w 2607"/>
              <a:gd name="T77" fmla="*/ 372 h 920"/>
              <a:gd name="T78" fmla="*/ 2034 w 2607"/>
              <a:gd name="T79" fmla="*/ 294 h 920"/>
              <a:gd name="T80" fmla="*/ 2085 w 2607"/>
              <a:gd name="T81" fmla="*/ 345 h 920"/>
              <a:gd name="T82" fmla="*/ 2136 w 2607"/>
              <a:gd name="T83" fmla="*/ 545 h 920"/>
              <a:gd name="T84" fmla="*/ 2188 w 2607"/>
              <a:gd name="T85" fmla="*/ 322 h 920"/>
              <a:gd name="T86" fmla="*/ 2239 w 2607"/>
              <a:gd name="T87" fmla="*/ 353 h 920"/>
              <a:gd name="T88" fmla="*/ 2290 w 2607"/>
              <a:gd name="T89" fmla="*/ 87 h 920"/>
              <a:gd name="T90" fmla="*/ 2341 w 2607"/>
              <a:gd name="T91" fmla="*/ 67 h 920"/>
              <a:gd name="T92" fmla="*/ 2392 w 2607"/>
              <a:gd name="T93" fmla="*/ 178 h 920"/>
              <a:gd name="T94" fmla="*/ 2443 w 2607"/>
              <a:gd name="T95" fmla="*/ 154 h 920"/>
              <a:gd name="T96" fmla="*/ 2494 w 2607"/>
              <a:gd name="T97" fmla="*/ 326 h 920"/>
              <a:gd name="T98" fmla="*/ 2545 w 2607"/>
              <a:gd name="T99" fmla="*/ 191 h 920"/>
              <a:gd name="T100" fmla="*/ 2597 w 2607"/>
              <a:gd name="T101" fmla="*/ 194 h 9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607" h="920">
                <a:moveTo>
                  <a:pt x="0" y="228"/>
                </a:moveTo>
                <a:lnTo>
                  <a:pt x="10" y="188"/>
                </a:lnTo>
                <a:lnTo>
                  <a:pt x="20" y="244"/>
                </a:lnTo>
                <a:lnTo>
                  <a:pt x="30" y="454"/>
                </a:lnTo>
                <a:lnTo>
                  <a:pt x="41" y="463"/>
                </a:lnTo>
                <a:lnTo>
                  <a:pt x="51" y="457"/>
                </a:lnTo>
                <a:lnTo>
                  <a:pt x="61" y="326"/>
                </a:lnTo>
                <a:lnTo>
                  <a:pt x="71" y="278"/>
                </a:lnTo>
                <a:lnTo>
                  <a:pt x="81" y="374"/>
                </a:lnTo>
                <a:lnTo>
                  <a:pt x="92" y="270"/>
                </a:lnTo>
                <a:lnTo>
                  <a:pt x="102" y="280"/>
                </a:lnTo>
                <a:lnTo>
                  <a:pt x="112" y="289"/>
                </a:lnTo>
                <a:lnTo>
                  <a:pt x="122" y="262"/>
                </a:lnTo>
                <a:lnTo>
                  <a:pt x="132" y="255"/>
                </a:lnTo>
                <a:lnTo>
                  <a:pt x="143" y="238"/>
                </a:lnTo>
                <a:lnTo>
                  <a:pt x="153" y="225"/>
                </a:lnTo>
                <a:lnTo>
                  <a:pt x="163" y="405"/>
                </a:lnTo>
                <a:lnTo>
                  <a:pt x="173" y="566"/>
                </a:lnTo>
                <a:lnTo>
                  <a:pt x="184" y="589"/>
                </a:lnTo>
                <a:lnTo>
                  <a:pt x="194" y="605"/>
                </a:lnTo>
                <a:lnTo>
                  <a:pt x="204" y="598"/>
                </a:lnTo>
                <a:lnTo>
                  <a:pt x="214" y="587"/>
                </a:lnTo>
                <a:lnTo>
                  <a:pt x="225" y="475"/>
                </a:lnTo>
                <a:lnTo>
                  <a:pt x="235" y="381"/>
                </a:lnTo>
                <a:lnTo>
                  <a:pt x="245" y="441"/>
                </a:lnTo>
                <a:lnTo>
                  <a:pt x="255" y="343"/>
                </a:lnTo>
                <a:lnTo>
                  <a:pt x="265" y="233"/>
                </a:lnTo>
                <a:lnTo>
                  <a:pt x="276" y="235"/>
                </a:lnTo>
                <a:lnTo>
                  <a:pt x="286" y="252"/>
                </a:lnTo>
                <a:lnTo>
                  <a:pt x="296" y="218"/>
                </a:lnTo>
                <a:lnTo>
                  <a:pt x="306" y="237"/>
                </a:lnTo>
                <a:lnTo>
                  <a:pt x="317" y="316"/>
                </a:lnTo>
                <a:lnTo>
                  <a:pt x="327" y="304"/>
                </a:lnTo>
                <a:lnTo>
                  <a:pt x="337" y="291"/>
                </a:lnTo>
                <a:lnTo>
                  <a:pt x="347" y="289"/>
                </a:lnTo>
                <a:lnTo>
                  <a:pt x="357" y="230"/>
                </a:lnTo>
                <a:lnTo>
                  <a:pt x="368" y="200"/>
                </a:lnTo>
                <a:lnTo>
                  <a:pt x="378" y="253"/>
                </a:lnTo>
                <a:lnTo>
                  <a:pt x="388" y="231"/>
                </a:lnTo>
                <a:lnTo>
                  <a:pt x="398" y="162"/>
                </a:lnTo>
                <a:lnTo>
                  <a:pt x="408" y="233"/>
                </a:lnTo>
                <a:lnTo>
                  <a:pt x="419" y="261"/>
                </a:lnTo>
                <a:lnTo>
                  <a:pt x="429" y="275"/>
                </a:lnTo>
                <a:lnTo>
                  <a:pt x="439" y="275"/>
                </a:lnTo>
                <a:lnTo>
                  <a:pt x="450" y="271"/>
                </a:lnTo>
                <a:lnTo>
                  <a:pt x="460" y="179"/>
                </a:lnTo>
                <a:lnTo>
                  <a:pt x="470" y="127"/>
                </a:lnTo>
                <a:lnTo>
                  <a:pt x="480" y="187"/>
                </a:lnTo>
                <a:lnTo>
                  <a:pt x="490" y="167"/>
                </a:lnTo>
                <a:lnTo>
                  <a:pt x="501" y="308"/>
                </a:lnTo>
                <a:lnTo>
                  <a:pt x="511" y="441"/>
                </a:lnTo>
                <a:lnTo>
                  <a:pt x="521" y="522"/>
                </a:lnTo>
                <a:lnTo>
                  <a:pt x="531" y="566"/>
                </a:lnTo>
                <a:lnTo>
                  <a:pt x="541" y="588"/>
                </a:lnTo>
                <a:lnTo>
                  <a:pt x="552" y="521"/>
                </a:lnTo>
                <a:lnTo>
                  <a:pt x="562" y="447"/>
                </a:lnTo>
                <a:lnTo>
                  <a:pt x="572" y="411"/>
                </a:lnTo>
                <a:lnTo>
                  <a:pt x="582" y="356"/>
                </a:lnTo>
                <a:lnTo>
                  <a:pt x="593" y="375"/>
                </a:lnTo>
                <a:lnTo>
                  <a:pt x="603" y="491"/>
                </a:lnTo>
                <a:lnTo>
                  <a:pt x="613" y="473"/>
                </a:lnTo>
                <a:lnTo>
                  <a:pt x="623" y="423"/>
                </a:lnTo>
                <a:lnTo>
                  <a:pt x="633" y="481"/>
                </a:lnTo>
                <a:lnTo>
                  <a:pt x="644" y="547"/>
                </a:lnTo>
                <a:lnTo>
                  <a:pt x="654" y="584"/>
                </a:lnTo>
                <a:lnTo>
                  <a:pt x="664" y="564"/>
                </a:lnTo>
                <a:lnTo>
                  <a:pt x="674" y="582"/>
                </a:lnTo>
                <a:lnTo>
                  <a:pt x="685" y="600"/>
                </a:lnTo>
                <a:lnTo>
                  <a:pt x="695" y="706"/>
                </a:lnTo>
                <a:lnTo>
                  <a:pt x="705" y="723"/>
                </a:lnTo>
                <a:lnTo>
                  <a:pt x="715" y="634"/>
                </a:lnTo>
                <a:lnTo>
                  <a:pt x="726" y="623"/>
                </a:lnTo>
                <a:lnTo>
                  <a:pt x="736" y="667"/>
                </a:lnTo>
                <a:lnTo>
                  <a:pt x="746" y="796"/>
                </a:lnTo>
                <a:lnTo>
                  <a:pt x="756" y="824"/>
                </a:lnTo>
                <a:lnTo>
                  <a:pt x="766" y="808"/>
                </a:lnTo>
                <a:lnTo>
                  <a:pt x="777" y="827"/>
                </a:lnTo>
                <a:lnTo>
                  <a:pt x="787" y="800"/>
                </a:lnTo>
                <a:lnTo>
                  <a:pt x="797" y="770"/>
                </a:lnTo>
                <a:lnTo>
                  <a:pt x="807" y="853"/>
                </a:lnTo>
                <a:lnTo>
                  <a:pt x="817" y="826"/>
                </a:lnTo>
                <a:lnTo>
                  <a:pt x="828" y="670"/>
                </a:lnTo>
                <a:lnTo>
                  <a:pt x="838" y="599"/>
                </a:lnTo>
                <a:lnTo>
                  <a:pt x="848" y="680"/>
                </a:lnTo>
                <a:lnTo>
                  <a:pt x="859" y="770"/>
                </a:lnTo>
                <a:lnTo>
                  <a:pt x="869" y="791"/>
                </a:lnTo>
                <a:lnTo>
                  <a:pt x="879" y="821"/>
                </a:lnTo>
                <a:lnTo>
                  <a:pt x="889" y="716"/>
                </a:lnTo>
                <a:lnTo>
                  <a:pt x="899" y="668"/>
                </a:lnTo>
                <a:lnTo>
                  <a:pt x="910" y="715"/>
                </a:lnTo>
                <a:lnTo>
                  <a:pt x="920" y="746"/>
                </a:lnTo>
                <a:lnTo>
                  <a:pt x="930" y="685"/>
                </a:lnTo>
                <a:lnTo>
                  <a:pt x="940" y="537"/>
                </a:lnTo>
                <a:lnTo>
                  <a:pt x="950" y="374"/>
                </a:lnTo>
                <a:lnTo>
                  <a:pt x="961" y="354"/>
                </a:lnTo>
                <a:lnTo>
                  <a:pt x="971" y="334"/>
                </a:lnTo>
                <a:lnTo>
                  <a:pt x="981" y="306"/>
                </a:lnTo>
                <a:lnTo>
                  <a:pt x="991" y="375"/>
                </a:lnTo>
                <a:lnTo>
                  <a:pt x="1001" y="369"/>
                </a:lnTo>
                <a:lnTo>
                  <a:pt x="1012" y="253"/>
                </a:lnTo>
                <a:lnTo>
                  <a:pt x="1022" y="214"/>
                </a:lnTo>
                <a:lnTo>
                  <a:pt x="1032" y="271"/>
                </a:lnTo>
                <a:lnTo>
                  <a:pt x="1042" y="359"/>
                </a:lnTo>
                <a:lnTo>
                  <a:pt x="1053" y="372"/>
                </a:lnTo>
                <a:lnTo>
                  <a:pt x="1063" y="335"/>
                </a:lnTo>
                <a:lnTo>
                  <a:pt x="1073" y="361"/>
                </a:lnTo>
                <a:lnTo>
                  <a:pt x="1083" y="306"/>
                </a:lnTo>
                <a:lnTo>
                  <a:pt x="1094" y="328"/>
                </a:lnTo>
                <a:lnTo>
                  <a:pt x="1104" y="313"/>
                </a:lnTo>
                <a:lnTo>
                  <a:pt x="1114" y="347"/>
                </a:lnTo>
                <a:lnTo>
                  <a:pt x="1124" y="349"/>
                </a:lnTo>
                <a:lnTo>
                  <a:pt x="1134" y="370"/>
                </a:lnTo>
                <a:lnTo>
                  <a:pt x="1145" y="421"/>
                </a:lnTo>
                <a:lnTo>
                  <a:pt x="1155" y="327"/>
                </a:lnTo>
                <a:lnTo>
                  <a:pt x="1165" y="283"/>
                </a:lnTo>
                <a:lnTo>
                  <a:pt x="1175" y="358"/>
                </a:lnTo>
                <a:lnTo>
                  <a:pt x="1186" y="383"/>
                </a:lnTo>
                <a:lnTo>
                  <a:pt x="1196" y="363"/>
                </a:lnTo>
                <a:lnTo>
                  <a:pt x="1206" y="341"/>
                </a:lnTo>
                <a:lnTo>
                  <a:pt x="1216" y="299"/>
                </a:lnTo>
                <a:lnTo>
                  <a:pt x="1226" y="326"/>
                </a:lnTo>
                <a:lnTo>
                  <a:pt x="1237" y="303"/>
                </a:lnTo>
                <a:lnTo>
                  <a:pt x="1247" y="257"/>
                </a:lnTo>
                <a:lnTo>
                  <a:pt x="1257" y="220"/>
                </a:lnTo>
                <a:lnTo>
                  <a:pt x="1267" y="266"/>
                </a:lnTo>
                <a:lnTo>
                  <a:pt x="1277" y="339"/>
                </a:lnTo>
                <a:lnTo>
                  <a:pt x="1288" y="487"/>
                </a:lnTo>
                <a:lnTo>
                  <a:pt x="1298" y="507"/>
                </a:lnTo>
                <a:lnTo>
                  <a:pt x="1308" y="476"/>
                </a:lnTo>
                <a:lnTo>
                  <a:pt x="1319" y="530"/>
                </a:lnTo>
                <a:lnTo>
                  <a:pt x="1329" y="562"/>
                </a:lnTo>
                <a:lnTo>
                  <a:pt x="1339" y="445"/>
                </a:lnTo>
                <a:lnTo>
                  <a:pt x="1349" y="400"/>
                </a:lnTo>
                <a:lnTo>
                  <a:pt x="1359" y="442"/>
                </a:lnTo>
                <a:lnTo>
                  <a:pt x="1370" y="537"/>
                </a:lnTo>
                <a:lnTo>
                  <a:pt x="1380" y="642"/>
                </a:lnTo>
                <a:lnTo>
                  <a:pt x="1390" y="667"/>
                </a:lnTo>
                <a:lnTo>
                  <a:pt x="1400" y="652"/>
                </a:lnTo>
                <a:lnTo>
                  <a:pt x="1410" y="599"/>
                </a:lnTo>
                <a:lnTo>
                  <a:pt x="1421" y="482"/>
                </a:lnTo>
                <a:lnTo>
                  <a:pt x="1431" y="408"/>
                </a:lnTo>
                <a:lnTo>
                  <a:pt x="1441" y="471"/>
                </a:lnTo>
                <a:lnTo>
                  <a:pt x="1451" y="492"/>
                </a:lnTo>
                <a:lnTo>
                  <a:pt x="1462" y="510"/>
                </a:lnTo>
                <a:lnTo>
                  <a:pt x="1472" y="510"/>
                </a:lnTo>
                <a:lnTo>
                  <a:pt x="1482" y="546"/>
                </a:lnTo>
                <a:lnTo>
                  <a:pt x="1492" y="523"/>
                </a:lnTo>
                <a:lnTo>
                  <a:pt x="1503" y="486"/>
                </a:lnTo>
                <a:lnTo>
                  <a:pt x="1513" y="414"/>
                </a:lnTo>
                <a:lnTo>
                  <a:pt x="1523" y="370"/>
                </a:lnTo>
                <a:lnTo>
                  <a:pt x="1533" y="295"/>
                </a:lnTo>
                <a:lnTo>
                  <a:pt x="1543" y="183"/>
                </a:lnTo>
                <a:lnTo>
                  <a:pt x="1554" y="288"/>
                </a:lnTo>
                <a:lnTo>
                  <a:pt x="1564" y="277"/>
                </a:lnTo>
                <a:lnTo>
                  <a:pt x="1574" y="228"/>
                </a:lnTo>
                <a:lnTo>
                  <a:pt x="1584" y="354"/>
                </a:lnTo>
                <a:lnTo>
                  <a:pt x="1595" y="408"/>
                </a:lnTo>
                <a:lnTo>
                  <a:pt x="1605" y="443"/>
                </a:lnTo>
                <a:lnTo>
                  <a:pt x="1615" y="352"/>
                </a:lnTo>
                <a:lnTo>
                  <a:pt x="1625" y="337"/>
                </a:lnTo>
                <a:lnTo>
                  <a:pt x="1635" y="404"/>
                </a:lnTo>
                <a:lnTo>
                  <a:pt x="1646" y="510"/>
                </a:lnTo>
                <a:lnTo>
                  <a:pt x="1656" y="549"/>
                </a:lnTo>
                <a:lnTo>
                  <a:pt x="1666" y="560"/>
                </a:lnTo>
                <a:lnTo>
                  <a:pt x="1676" y="762"/>
                </a:lnTo>
                <a:lnTo>
                  <a:pt x="1686" y="840"/>
                </a:lnTo>
                <a:lnTo>
                  <a:pt x="1697" y="830"/>
                </a:lnTo>
                <a:lnTo>
                  <a:pt x="1707" y="862"/>
                </a:lnTo>
                <a:lnTo>
                  <a:pt x="1717" y="885"/>
                </a:lnTo>
                <a:lnTo>
                  <a:pt x="1728" y="920"/>
                </a:lnTo>
                <a:lnTo>
                  <a:pt x="1738" y="913"/>
                </a:lnTo>
                <a:lnTo>
                  <a:pt x="1748" y="867"/>
                </a:lnTo>
                <a:lnTo>
                  <a:pt x="1758" y="782"/>
                </a:lnTo>
                <a:lnTo>
                  <a:pt x="1768" y="734"/>
                </a:lnTo>
                <a:lnTo>
                  <a:pt x="1779" y="723"/>
                </a:lnTo>
                <a:lnTo>
                  <a:pt x="1789" y="641"/>
                </a:lnTo>
                <a:lnTo>
                  <a:pt x="1799" y="515"/>
                </a:lnTo>
                <a:lnTo>
                  <a:pt x="1809" y="474"/>
                </a:lnTo>
                <a:lnTo>
                  <a:pt x="1819" y="408"/>
                </a:lnTo>
                <a:lnTo>
                  <a:pt x="1830" y="470"/>
                </a:lnTo>
                <a:lnTo>
                  <a:pt x="1840" y="550"/>
                </a:lnTo>
                <a:lnTo>
                  <a:pt x="1850" y="486"/>
                </a:lnTo>
                <a:lnTo>
                  <a:pt x="1860" y="434"/>
                </a:lnTo>
                <a:lnTo>
                  <a:pt x="1870" y="480"/>
                </a:lnTo>
                <a:lnTo>
                  <a:pt x="1881" y="524"/>
                </a:lnTo>
                <a:lnTo>
                  <a:pt x="1891" y="530"/>
                </a:lnTo>
                <a:lnTo>
                  <a:pt x="1901" y="557"/>
                </a:lnTo>
                <a:lnTo>
                  <a:pt x="1911" y="601"/>
                </a:lnTo>
                <a:lnTo>
                  <a:pt x="1922" y="595"/>
                </a:lnTo>
                <a:lnTo>
                  <a:pt x="1932" y="601"/>
                </a:lnTo>
                <a:lnTo>
                  <a:pt x="1942" y="487"/>
                </a:lnTo>
                <a:lnTo>
                  <a:pt x="1952" y="361"/>
                </a:lnTo>
                <a:lnTo>
                  <a:pt x="1963" y="362"/>
                </a:lnTo>
                <a:lnTo>
                  <a:pt x="1973" y="322"/>
                </a:lnTo>
                <a:lnTo>
                  <a:pt x="1983" y="372"/>
                </a:lnTo>
                <a:lnTo>
                  <a:pt x="1993" y="430"/>
                </a:lnTo>
                <a:lnTo>
                  <a:pt x="2003" y="286"/>
                </a:lnTo>
                <a:lnTo>
                  <a:pt x="2014" y="231"/>
                </a:lnTo>
                <a:lnTo>
                  <a:pt x="2024" y="280"/>
                </a:lnTo>
                <a:lnTo>
                  <a:pt x="2034" y="294"/>
                </a:lnTo>
                <a:lnTo>
                  <a:pt x="2044" y="260"/>
                </a:lnTo>
                <a:lnTo>
                  <a:pt x="2055" y="242"/>
                </a:lnTo>
                <a:lnTo>
                  <a:pt x="2065" y="286"/>
                </a:lnTo>
                <a:lnTo>
                  <a:pt x="2075" y="322"/>
                </a:lnTo>
                <a:lnTo>
                  <a:pt x="2085" y="345"/>
                </a:lnTo>
                <a:lnTo>
                  <a:pt x="2095" y="414"/>
                </a:lnTo>
                <a:lnTo>
                  <a:pt x="2106" y="493"/>
                </a:lnTo>
                <a:lnTo>
                  <a:pt x="2116" y="481"/>
                </a:lnTo>
                <a:lnTo>
                  <a:pt x="2126" y="520"/>
                </a:lnTo>
                <a:lnTo>
                  <a:pt x="2136" y="545"/>
                </a:lnTo>
                <a:lnTo>
                  <a:pt x="2147" y="568"/>
                </a:lnTo>
                <a:lnTo>
                  <a:pt x="2157" y="545"/>
                </a:lnTo>
                <a:lnTo>
                  <a:pt x="2167" y="529"/>
                </a:lnTo>
                <a:lnTo>
                  <a:pt x="2177" y="458"/>
                </a:lnTo>
                <a:lnTo>
                  <a:pt x="2188" y="322"/>
                </a:lnTo>
                <a:lnTo>
                  <a:pt x="2198" y="294"/>
                </a:lnTo>
                <a:lnTo>
                  <a:pt x="2208" y="331"/>
                </a:lnTo>
                <a:lnTo>
                  <a:pt x="2218" y="411"/>
                </a:lnTo>
                <a:lnTo>
                  <a:pt x="2228" y="417"/>
                </a:lnTo>
                <a:lnTo>
                  <a:pt x="2239" y="353"/>
                </a:lnTo>
                <a:lnTo>
                  <a:pt x="2249" y="275"/>
                </a:lnTo>
                <a:lnTo>
                  <a:pt x="2259" y="146"/>
                </a:lnTo>
                <a:lnTo>
                  <a:pt x="2269" y="115"/>
                </a:lnTo>
                <a:lnTo>
                  <a:pt x="2279" y="135"/>
                </a:lnTo>
                <a:lnTo>
                  <a:pt x="2290" y="87"/>
                </a:lnTo>
                <a:lnTo>
                  <a:pt x="2300" y="75"/>
                </a:lnTo>
                <a:lnTo>
                  <a:pt x="2310" y="72"/>
                </a:lnTo>
                <a:lnTo>
                  <a:pt x="2320" y="0"/>
                </a:lnTo>
                <a:lnTo>
                  <a:pt x="2331" y="16"/>
                </a:lnTo>
                <a:lnTo>
                  <a:pt x="2341" y="67"/>
                </a:lnTo>
                <a:lnTo>
                  <a:pt x="2351" y="81"/>
                </a:lnTo>
                <a:lnTo>
                  <a:pt x="2361" y="94"/>
                </a:lnTo>
                <a:lnTo>
                  <a:pt x="2372" y="141"/>
                </a:lnTo>
                <a:lnTo>
                  <a:pt x="2382" y="130"/>
                </a:lnTo>
                <a:lnTo>
                  <a:pt x="2392" y="178"/>
                </a:lnTo>
                <a:lnTo>
                  <a:pt x="2402" y="190"/>
                </a:lnTo>
                <a:lnTo>
                  <a:pt x="2412" y="149"/>
                </a:lnTo>
                <a:lnTo>
                  <a:pt x="2423" y="127"/>
                </a:lnTo>
                <a:lnTo>
                  <a:pt x="2433" y="53"/>
                </a:lnTo>
                <a:lnTo>
                  <a:pt x="2443" y="154"/>
                </a:lnTo>
                <a:lnTo>
                  <a:pt x="2453" y="162"/>
                </a:lnTo>
                <a:lnTo>
                  <a:pt x="2464" y="93"/>
                </a:lnTo>
                <a:lnTo>
                  <a:pt x="2474" y="105"/>
                </a:lnTo>
                <a:lnTo>
                  <a:pt x="2484" y="244"/>
                </a:lnTo>
                <a:lnTo>
                  <a:pt x="2494" y="326"/>
                </a:lnTo>
                <a:lnTo>
                  <a:pt x="2504" y="309"/>
                </a:lnTo>
                <a:lnTo>
                  <a:pt x="2515" y="329"/>
                </a:lnTo>
                <a:lnTo>
                  <a:pt x="2525" y="291"/>
                </a:lnTo>
                <a:lnTo>
                  <a:pt x="2535" y="272"/>
                </a:lnTo>
                <a:lnTo>
                  <a:pt x="2545" y="191"/>
                </a:lnTo>
                <a:lnTo>
                  <a:pt x="2555" y="155"/>
                </a:lnTo>
                <a:lnTo>
                  <a:pt x="2566" y="199"/>
                </a:lnTo>
                <a:lnTo>
                  <a:pt x="2576" y="218"/>
                </a:lnTo>
                <a:lnTo>
                  <a:pt x="2586" y="237"/>
                </a:lnTo>
                <a:lnTo>
                  <a:pt x="2597" y="194"/>
                </a:lnTo>
                <a:lnTo>
                  <a:pt x="2607" y="169"/>
                </a:lnTo>
              </a:path>
            </a:pathLst>
          </a:custGeom>
          <a:noFill/>
          <a:ln w="3810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mc:AlternateContent xmlns:mc="http://schemas.openxmlformats.org/markup-compatibility/2006" xmlns:a14="http://schemas.microsoft.com/office/drawing/2010/main">
        <mc:Choice Requires="a14">
          <p:sp>
            <p:nvSpPr>
              <p:cNvPr id="108" name="TextBox 107">
                <a:extLst>
                  <a:ext uri="{FF2B5EF4-FFF2-40B4-BE49-F238E27FC236}">
                    <a16:creationId xmlns:a16="http://schemas.microsoft.com/office/drawing/2014/main" id="{57AA67E3-6A0D-4948-8C30-62A323D68FE6}"/>
                  </a:ext>
                </a:extLst>
              </p:cNvPr>
              <p:cNvSpPr txBox="1"/>
              <p:nvPr/>
            </p:nvSpPr>
            <p:spPr>
              <a:xfrm>
                <a:off x="1054735" y="611540"/>
                <a:ext cx="4572000" cy="748923"/>
              </a:xfrm>
              <a:prstGeom prst="rect">
                <a:avLst/>
              </a:prstGeom>
              <a:noFill/>
            </p:spPr>
            <p:txBody>
              <a:bodyPr wrap="square">
                <a:spAutoFit/>
              </a:bodyPr>
              <a:lstStyle/>
              <a:p>
                <a:pPr>
                  <a:lnSpc>
                    <a:spcPct val="200000"/>
                  </a:lnSpc>
                  <a:spcAft>
                    <a:spcPts val="800"/>
                  </a:spcAft>
                </a:pPr>
                <a14:m>
                  <m:oMathPara xmlns:m="http://schemas.openxmlformats.org/officeDocument/2006/math">
                    <m:oMathParaPr>
                      <m:jc m:val="left"/>
                    </m:oMathParaPr>
                    <m:oMath xmlns:m="http://schemas.openxmlformats.org/officeDocument/2006/math">
                      <m:r>
                        <a:rPr lang="en-US" sz="1800" b="1" i="1" smtClean="0">
                          <a:effectLst/>
                          <a:latin typeface="Cambria Math" panose="02040503050406030204" pitchFamily="18" charset="0"/>
                          <a:ea typeface="Calibri" panose="020F0502020204030204" pitchFamily="34" charset="0"/>
                          <a:cs typeface="Times New Roman" panose="02020603050405020304" pitchFamily="18" charset="0"/>
                        </a:rPr>
                        <m:t>𝒄</m:t>
                      </m:r>
                      <m:d>
                        <m:dPr>
                          <m:ctrlPr>
                            <a:rPr lang="en-US" sz="1800" b="1" i="1" smtClean="0">
                              <a:effectLst/>
                              <a:latin typeface="Cambria Math" panose="02040503050406030204" pitchFamily="18" charset="0"/>
                              <a:cs typeface="Times New Roman" panose="02020603050405020304" pitchFamily="18" charset="0"/>
                            </a:rPr>
                          </m:ctrlPr>
                        </m:dPr>
                        <m:e>
                          <m:r>
                            <a:rPr lang="en-US" i="1">
                              <a:latin typeface="Cambria Math" panose="02040503050406030204" pitchFamily="18" charset="0"/>
                              <a:ea typeface="Times New Roman" panose="02020603050405020304" pitchFamily="18" charset="0"/>
                              <a:cs typeface="Times New Roman" panose="02020603050405020304" pitchFamily="18" charset="0"/>
                            </a:rPr>
                            <m:t>𝜏</m:t>
                          </m:r>
                        </m:e>
                      </m:d>
                      <m:r>
                        <a:rPr lang="en-US" sz="1800" i="1">
                          <a:effectLst/>
                          <a:latin typeface="Cambria Math" panose="02040503050406030204" pitchFamily="18" charset="0"/>
                          <a:ea typeface="Calibri" panose="020F0502020204030204" pitchFamily="34" charset="0"/>
                          <a:cs typeface="Times New Roman" panose="02020603050405020304" pitchFamily="18" charset="0"/>
                        </a:rPr>
                        <m:t>=</m:t>
                      </m:r>
                      <m:sSup>
                        <m:sSup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1800" i="1">
                              <a:effectLst/>
                              <a:latin typeface="Cambria Math" panose="02040503050406030204" pitchFamily="18" charset="0"/>
                              <a:ea typeface="Calibri" panose="020F0502020204030204" pitchFamily="34" charset="0"/>
                              <a:cs typeface="Times New Roman" panose="02020603050405020304" pitchFamily="18" charset="0"/>
                            </a:rPr>
                            <m:t>𝛾</m:t>
                          </m:r>
                        </m:e>
                        <m:sup>
                          <m:r>
                            <a:rPr lang="en-US" sz="1800" i="1">
                              <a:effectLst/>
                              <a:latin typeface="Cambria Math" panose="02040503050406030204" pitchFamily="18" charset="0"/>
                              <a:ea typeface="Calibri" panose="020F0502020204030204" pitchFamily="34" charset="0"/>
                              <a:cs typeface="Times New Roman" panose="02020603050405020304" pitchFamily="18" charset="0"/>
                            </a:rPr>
                            <m:t>2</m:t>
                          </m:r>
                        </m:sup>
                      </m:sSup>
                      <m:func>
                        <m:func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funcPr>
                        <m:fName>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exp</m:t>
                          </m:r>
                        </m:fName>
                        <m:e>
                          <m:d>
                            <m:dPr>
                              <m:begChr m:val="{"/>
                              <m:endChr m:val="}"/>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1800" i="1">
                                  <a:effectLst/>
                                  <a:latin typeface="Cambria Math" panose="02040503050406030204" pitchFamily="18" charset="0"/>
                                  <a:ea typeface="Calibri" panose="020F0502020204030204" pitchFamily="34" charset="0"/>
                                  <a:cs typeface="Times New Roman" panose="02020603050405020304" pitchFamily="18" charset="0"/>
                                </a:rPr>
                                <m:t>−</m:t>
                              </m:r>
                              <m:r>
                                <a:rPr lang="en-US" sz="1800" i="1">
                                  <a:effectLst/>
                                  <a:latin typeface="Cambria Math" panose="02040503050406030204" pitchFamily="18" charset="0"/>
                                  <a:ea typeface="Calibri" panose="020F0502020204030204" pitchFamily="34" charset="0"/>
                                  <a:cs typeface="Times New Roman" panose="02020603050405020304" pitchFamily="18" charset="0"/>
                                </a:rPr>
                                <m:t>𝑠</m:t>
                              </m:r>
                              <m:d>
                                <m:dPr>
                                  <m:begChr m:val="|"/>
                                  <m:endChr m:val="|"/>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𝜏</m:t>
                                  </m:r>
                                </m:e>
                              </m:d>
                            </m:e>
                          </m:d>
                        </m:e>
                      </m:func>
                    </m:oMath>
                  </m:oMathPara>
                </a14:m>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108" name="TextBox 107">
                <a:extLst>
                  <a:ext uri="{FF2B5EF4-FFF2-40B4-BE49-F238E27FC236}">
                    <a16:creationId xmlns:a16="http://schemas.microsoft.com/office/drawing/2014/main" id="{57AA67E3-6A0D-4948-8C30-62A323D68FE6}"/>
                  </a:ext>
                </a:extLst>
              </p:cNvPr>
              <p:cNvSpPr txBox="1">
                <a:spLocks noRot="1" noChangeAspect="1" noMove="1" noResize="1" noEditPoints="1" noAdjustHandles="1" noChangeArrowheads="1" noChangeShapeType="1" noTextEdit="1"/>
              </p:cNvSpPr>
              <p:nvPr/>
            </p:nvSpPr>
            <p:spPr>
              <a:xfrm>
                <a:off x="1054735" y="611540"/>
                <a:ext cx="4572000" cy="748923"/>
              </a:xfrm>
              <a:prstGeom prst="rect">
                <a:avLst/>
              </a:prstGeom>
              <a:blipFill>
                <a:blip r:embed="rId5"/>
                <a:stretch>
                  <a:fillRect/>
                </a:stretch>
              </a:blipFill>
            </p:spPr>
            <p:txBody>
              <a:bodyPr/>
              <a:lstStyle/>
              <a:p>
                <a:r>
                  <a:rPr lang="en-US">
                    <a:noFill/>
                  </a:rPr>
                  <a:t> </a:t>
                </a:r>
              </a:p>
            </p:txBody>
          </p:sp>
        </mc:Fallback>
      </mc:AlternateContent>
      <p:sp>
        <p:nvSpPr>
          <p:cNvPr id="109" name="TextBox 108">
            <a:extLst>
              <a:ext uri="{FF2B5EF4-FFF2-40B4-BE49-F238E27FC236}">
                <a16:creationId xmlns:a16="http://schemas.microsoft.com/office/drawing/2014/main" id="{53D9EB75-5427-4778-BEF4-34D84556F5DB}"/>
              </a:ext>
            </a:extLst>
          </p:cNvPr>
          <p:cNvSpPr txBox="1"/>
          <p:nvPr/>
        </p:nvSpPr>
        <p:spPr>
          <a:xfrm>
            <a:off x="5086901" y="223297"/>
            <a:ext cx="1313180" cy="461665"/>
          </a:xfrm>
          <a:prstGeom prst="rect">
            <a:avLst/>
          </a:prstGeom>
          <a:noFill/>
        </p:spPr>
        <p:txBody>
          <a:bodyPr wrap="none" rtlCol="0">
            <a:spAutoFit/>
          </a:bodyPr>
          <a:lstStyle/>
          <a:p>
            <a:r>
              <a:rPr lang="en-US" sz="2400" dirty="0">
                <a:latin typeface="Times New Roman" panose="02020603050405020304" pitchFamily="18" charset="0"/>
                <a:cs typeface="Times New Roman" panose="02020603050405020304" pitchFamily="18" charset="0"/>
              </a:rPr>
              <a:t>Gaussian</a:t>
            </a:r>
          </a:p>
        </p:txBody>
      </p:sp>
      <p:sp>
        <p:nvSpPr>
          <p:cNvPr id="110" name="TextBox 109">
            <a:extLst>
              <a:ext uri="{FF2B5EF4-FFF2-40B4-BE49-F238E27FC236}">
                <a16:creationId xmlns:a16="http://schemas.microsoft.com/office/drawing/2014/main" id="{F3251166-0C77-41A4-8A3E-313DB13C6287}"/>
              </a:ext>
            </a:extLst>
          </p:cNvPr>
          <p:cNvSpPr txBox="1"/>
          <p:nvPr/>
        </p:nvSpPr>
        <p:spPr>
          <a:xfrm>
            <a:off x="1161831" y="4107988"/>
            <a:ext cx="2302233" cy="461665"/>
          </a:xfrm>
          <a:prstGeom prst="rect">
            <a:avLst/>
          </a:prstGeom>
          <a:noFill/>
        </p:spPr>
        <p:txBody>
          <a:bodyPr wrap="none" rtlCol="0">
            <a:spAutoFit/>
          </a:bodyPr>
          <a:lstStyle/>
          <a:p>
            <a:r>
              <a:rPr lang="en-US" sz="2400" dirty="0">
                <a:latin typeface="Times New Roman" panose="02020603050405020304" pitchFamily="18" charset="0"/>
                <a:cs typeface="Times New Roman" panose="02020603050405020304" pitchFamily="18" charset="0"/>
              </a:rPr>
              <a:t>rough time series</a:t>
            </a:r>
          </a:p>
        </p:txBody>
      </p:sp>
      <p:sp>
        <p:nvSpPr>
          <p:cNvPr id="111" name="Rectangle 17">
            <a:extLst>
              <a:ext uri="{FF2B5EF4-FFF2-40B4-BE49-F238E27FC236}">
                <a16:creationId xmlns:a16="http://schemas.microsoft.com/office/drawing/2014/main" id="{A243F5A4-D180-475E-8FCF-0C4917806110}"/>
              </a:ext>
            </a:extLst>
          </p:cNvPr>
          <p:cNvSpPr>
            <a:spLocks noChangeArrowheads="1"/>
          </p:cNvSpPr>
          <p:nvPr/>
        </p:nvSpPr>
        <p:spPr bwMode="auto">
          <a:xfrm rot="16200000">
            <a:off x="760649" y="5054987"/>
            <a:ext cx="156051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262626"/>
                </a:solidFill>
                <a:effectLst/>
                <a:latin typeface="Cambria Math" panose="02040503050406030204" pitchFamily="18" charset="0"/>
                <a:ea typeface="Cambria Math" panose="02040503050406030204" pitchFamily="18" charset="0"/>
                <a:cs typeface="Times New Roman" panose="02020603050405020304" pitchFamily="18" charset="0"/>
              </a:rPr>
              <a:t>d</a:t>
            </a:r>
            <a:r>
              <a:rPr kumimoji="0" lang="en-US" altLang="en-US" sz="1600" b="0" i="0" u="none" strike="noStrike" cap="none" normalizeH="0" baseline="0" dirty="0">
                <a:ln>
                  <a:noFill/>
                </a:ln>
                <a:solidFill>
                  <a:srgbClr val="262626"/>
                </a:solidFill>
                <a:effectLst/>
                <a:latin typeface="Times New Roman" panose="02020603050405020304" pitchFamily="18" charset="0"/>
                <a:cs typeface="Times New Roman" panose="02020603050405020304" pitchFamily="18" charset="0"/>
              </a:rPr>
              <a:t>(</a:t>
            </a:r>
            <a:r>
              <a:rPr kumimoji="0" lang="en-US" altLang="en-US" sz="1600" b="0" i="0" u="none" strike="noStrike" cap="none" normalizeH="0" baseline="0" dirty="0">
                <a:ln>
                  <a:noFill/>
                </a:ln>
                <a:solidFill>
                  <a:srgbClr val="262626"/>
                </a:solidFill>
                <a:effectLst/>
                <a:latin typeface="Cambria Math" panose="02040503050406030204" pitchFamily="18" charset="0"/>
                <a:ea typeface="Cambria Math" panose="02040503050406030204" pitchFamily="18" charset="0"/>
              </a:rPr>
              <a:t>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35" name="TextBox 134">
            <a:extLst>
              <a:ext uri="{FF2B5EF4-FFF2-40B4-BE49-F238E27FC236}">
                <a16:creationId xmlns:a16="http://schemas.microsoft.com/office/drawing/2014/main" id="{E3261EE2-BD46-4D97-B480-F95B9B636890}"/>
              </a:ext>
            </a:extLst>
          </p:cNvPr>
          <p:cNvSpPr txBox="1"/>
          <p:nvPr/>
        </p:nvSpPr>
        <p:spPr>
          <a:xfrm>
            <a:off x="5041062" y="4121927"/>
            <a:ext cx="2489784" cy="461665"/>
          </a:xfrm>
          <a:prstGeom prst="rect">
            <a:avLst/>
          </a:prstGeom>
          <a:noFill/>
        </p:spPr>
        <p:txBody>
          <a:bodyPr wrap="none" rtlCol="0">
            <a:spAutoFit/>
          </a:bodyPr>
          <a:lstStyle/>
          <a:p>
            <a:r>
              <a:rPr lang="en-US" sz="2400" dirty="0">
                <a:latin typeface="Times New Roman" panose="02020603050405020304" pitchFamily="18" charset="0"/>
                <a:cs typeface="Times New Roman" panose="02020603050405020304" pitchFamily="18" charset="0"/>
              </a:rPr>
              <a:t>smooth time series</a:t>
            </a:r>
          </a:p>
        </p:txBody>
      </p:sp>
      <mc:AlternateContent xmlns:mc="http://schemas.openxmlformats.org/markup-compatibility/2006" xmlns:a14="http://schemas.microsoft.com/office/drawing/2010/main">
        <mc:Choice Requires="a14">
          <p:sp>
            <p:nvSpPr>
              <p:cNvPr id="136" name="TextBox 135">
                <a:extLst>
                  <a:ext uri="{FF2B5EF4-FFF2-40B4-BE49-F238E27FC236}">
                    <a16:creationId xmlns:a16="http://schemas.microsoft.com/office/drawing/2014/main" id="{1302D935-2BAC-49D5-B680-C7D48CAD0639}"/>
                  </a:ext>
                </a:extLst>
              </p:cNvPr>
              <p:cNvSpPr txBox="1"/>
              <p:nvPr/>
            </p:nvSpPr>
            <p:spPr>
              <a:xfrm>
                <a:off x="4088892" y="737067"/>
                <a:ext cx="4572000" cy="369332"/>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b="1" i="1">
                          <a:latin typeface="Cambria Math" panose="02040503050406030204" pitchFamily="18" charset="0"/>
                          <a:ea typeface="Calibri" panose="020F0502020204030204" pitchFamily="34" charset="0"/>
                          <a:cs typeface="Times New Roman" panose="02020603050405020304" pitchFamily="18" charset="0"/>
                        </a:rPr>
                        <m:t>𝒄</m:t>
                      </m:r>
                      <m:d>
                        <m:dPr>
                          <m:ctrlPr>
                            <a:rPr lang="en-US" b="1" i="1">
                              <a:latin typeface="Cambria Math" panose="02040503050406030204" pitchFamily="18" charset="0"/>
                              <a:cs typeface="Times New Roman" panose="02020603050405020304" pitchFamily="18" charset="0"/>
                            </a:rPr>
                          </m:ctrlPr>
                        </m:dPr>
                        <m:e>
                          <m:r>
                            <a:rPr lang="en-US" i="1">
                              <a:latin typeface="Cambria Math" panose="02040503050406030204" pitchFamily="18" charset="0"/>
                              <a:ea typeface="Times New Roman" panose="02020603050405020304" pitchFamily="18" charset="0"/>
                              <a:cs typeface="Times New Roman" panose="02020603050405020304" pitchFamily="18" charset="0"/>
                            </a:rPr>
                            <m:t>𝜏</m:t>
                          </m:r>
                        </m:e>
                      </m:d>
                      <m:r>
                        <a:rPr lang="en-US" sz="1800" i="1" smtClean="0">
                          <a:effectLst/>
                          <a:latin typeface="Cambria Math" panose="02040503050406030204" pitchFamily="18" charset="0"/>
                          <a:ea typeface="Calibri" panose="020F0502020204030204" pitchFamily="34" charset="0"/>
                          <a:cs typeface="Times New Roman" panose="02020603050405020304" pitchFamily="18" charset="0"/>
                        </a:rPr>
                        <m:t>=</m:t>
                      </m:r>
                      <m:sSup>
                        <m:sSup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1800" i="1">
                              <a:effectLst/>
                              <a:latin typeface="Cambria Math" panose="02040503050406030204" pitchFamily="18" charset="0"/>
                              <a:ea typeface="Calibri" panose="020F0502020204030204" pitchFamily="34" charset="0"/>
                              <a:cs typeface="Times New Roman" panose="02020603050405020304" pitchFamily="18" charset="0"/>
                            </a:rPr>
                            <m:t>𝛾</m:t>
                          </m:r>
                        </m:e>
                        <m:sup>
                          <m:r>
                            <a:rPr lang="en-US" sz="1800" i="1">
                              <a:effectLst/>
                              <a:latin typeface="Cambria Math" panose="02040503050406030204" pitchFamily="18" charset="0"/>
                              <a:ea typeface="Calibri" panose="020F0502020204030204" pitchFamily="34" charset="0"/>
                              <a:cs typeface="Times New Roman" panose="02020603050405020304" pitchFamily="18" charset="0"/>
                            </a:rPr>
                            <m:t>2</m:t>
                          </m:r>
                        </m:sup>
                      </m:sSup>
                      <m:func>
                        <m:func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funcPr>
                        <m:fName>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exp</m:t>
                          </m:r>
                        </m:fName>
                        <m:e>
                          <m:d>
                            <m:dPr>
                              <m:begChr m:val="{"/>
                              <m:endChr m:val="}"/>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1800" i="1">
                                  <a:effectLst/>
                                  <a:latin typeface="Cambria Math" panose="02040503050406030204" pitchFamily="18" charset="0"/>
                                  <a:ea typeface="Calibri" panose="020F0502020204030204" pitchFamily="34" charset="0"/>
                                  <a:cs typeface="Times New Roman" panose="02020603050405020304" pitchFamily="18" charset="0"/>
                                </a:rPr>
                                <m:t>−½</m:t>
                              </m:r>
                              <m:sSup>
                                <m:sSup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𝑠</m:t>
                                  </m:r>
                                </m:e>
                                <m:sup>
                                  <m:r>
                                    <a:rPr lang="en-US" sz="1800" i="1">
                                      <a:effectLst/>
                                      <a:latin typeface="Cambria Math" panose="02040503050406030204" pitchFamily="18" charset="0"/>
                                      <a:ea typeface="Calibri" panose="020F0502020204030204" pitchFamily="34" charset="0"/>
                                      <a:cs typeface="Times New Roman" panose="02020603050405020304" pitchFamily="18" charset="0"/>
                                    </a:rPr>
                                    <m:t>2</m:t>
                                  </m:r>
                                </m:sup>
                              </m:sSup>
                              <m:sSup>
                                <m:sSup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𝜏</m:t>
                                  </m:r>
                                </m:e>
                                <m:sup>
                                  <m:r>
                                    <a:rPr lang="en-US" sz="1800" i="1">
                                      <a:effectLst/>
                                      <a:latin typeface="Cambria Math" panose="02040503050406030204" pitchFamily="18" charset="0"/>
                                      <a:ea typeface="Calibri" panose="020F0502020204030204" pitchFamily="34" charset="0"/>
                                      <a:cs typeface="Times New Roman" panose="02020603050405020304" pitchFamily="18" charset="0"/>
                                    </a:rPr>
                                    <m:t>2</m:t>
                                  </m:r>
                                </m:sup>
                              </m:sSup>
                            </m:e>
                          </m:d>
                        </m:e>
                      </m:func>
                    </m:oMath>
                  </m:oMathPara>
                </a14:m>
                <a:endParaRPr lang="en-US" dirty="0"/>
              </a:p>
            </p:txBody>
          </p:sp>
        </mc:Choice>
        <mc:Fallback xmlns="">
          <p:sp>
            <p:nvSpPr>
              <p:cNvPr id="136" name="TextBox 135">
                <a:extLst>
                  <a:ext uri="{FF2B5EF4-FFF2-40B4-BE49-F238E27FC236}">
                    <a16:creationId xmlns:a16="http://schemas.microsoft.com/office/drawing/2014/main" id="{1302D935-2BAC-49D5-B680-C7D48CAD0639}"/>
                  </a:ext>
                </a:extLst>
              </p:cNvPr>
              <p:cNvSpPr txBox="1">
                <a:spLocks noRot="1" noChangeAspect="1" noMove="1" noResize="1" noEditPoints="1" noAdjustHandles="1" noChangeArrowheads="1" noChangeShapeType="1" noTextEdit="1"/>
              </p:cNvSpPr>
              <p:nvPr/>
            </p:nvSpPr>
            <p:spPr>
              <a:xfrm>
                <a:off x="4088892" y="737067"/>
                <a:ext cx="4572000" cy="369332"/>
              </a:xfrm>
              <a:prstGeom prst="rect">
                <a:avLst/>
              </a:prstGeom>
              <a:blipFill>
                <a:blip r:embed="rId6"/>
                <a:stretch>
                  <a:fillRect b="-6667"/>
                </a:stretch>
              </a:blipFill>
            </p:spPr>
            <p:txBody>
              <a:bodyPr/>
              <a:lstStyle/>
              <a:p>
                <a:r>
                  <a:rPr lang="en-US">
                    <a:noFill/>
                  </a:rPr>
                  <a:t> </a:t>
                </a:r>
              </a:p>
            </p:txBody>
          </p:sp>
        </mc:Fallback>
      </mc:AlternateContent>
    </p:spTree>
    <p:extLst>
      <p:ext uri="{BB962C8B-B14F-4D97-AF65-F5344CB8AC3E}">
        <p14:creationId xmlns:p14="http://schemas.microsoft.com/office/powerpoint/2010/main" val="292358651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5" name="Group 84">
            <a:extLst>
              <a:ext uri="{FF2B5EF4-FFF2-40B4-BE49-F238E27FC236}">
                <a16:creationId xmlns:a16="http://schemas.microsoft.com/office/drawing/2014/main" id="{0B369DF2-73C3-4D46-92AB-D9CC451003E3}"/>
              </a:ext>
            </a:extLst>
          </p:cNvPr>
          <p:cNvGrpSpPr/>
          <p:nvPr/>
        </p:nvGrpSpPr>
        <p:grpSpPr>
          <a:xfrm>
            <a:off x="363899" y="4585224"/>
            <a:ext cx="7994806" cy="2202021"/>
            <a:chOff x="495296" y="3743161"/>
            <a:chExt cx="4024436" cy="2202021"/>
          </a:xfrm>
        </p:grpSpPr>
        <p:sp>
          <p:nvSpPr>
            <p:cNvPr id="4" name="Line 72">
              <a:extLst>
                <a:ext uri="{FF2B5EF4-FFF2-40B4-BE49-F238E27FC236}">
                  <a16:creationId xmlns:a16="http://schemas.microsoft.com/office/drawing/2014/main" id="{07FB13C5-38B9-4512-BDE6-BD9C93CDA4CC}"/>
                </a:ext>
              </a:extLst>
            </p:cNvPr>
            <p:cNvSpPr>
              <a:spLocks noChangeShapeType="1"/>
            </p:cNvSpPr>
            <p:nvPr/>
          </p:nvSpPr>
          <p:spPr bwMode="auto">
            <a:xfrm>
              <a:off x="1002403" y="5373524"/>
              <a:ext cx="3478213" cy="0"/>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Line 73">
              <a:extLst>
                <a:ext uri="{FF2B5EF4-FFF2-40B4-BE49-F238E27FC236}">
                  <a16:creationId xmlns:a16="http://schemas.microsoft.com/office/drawing/2014/main" id="{1425A41D-E299-471A-A115-52E5AAA45A55}"/>
                </a:ext>
              </a:extLst>
            </p:cNvPr>
            <p:cNvSpPr>
              <a:spLocks noChangeShapeType="1"/>
            </p:cNvSpPr>
            <p:nvPr/>
          </p:nvSpPr>
          <p:spPr bwMode="auto">
            <a:xfrm flipV="1">
              <a:off x="1002403" y="5338599"/>
              <a:ext cx="0" cy="34925"/>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Line 74">
              <a:extLst>
                <a:ext uri="{FF2B5EF4-FFF2-40B4-BE49-F238E27FC236}">
                  <a16:creationId xmlns:a16="http://schemas.microsoft.com/office/drawing/2014/main" id="{ADE75E90-8CFD-4F3D-9BF8-FAACC2F56368}"/>
                </a:ext>
              </a:extLst>
            </p:cNvPr>
            <p:cNvSpPr>
              <a:spLocks noChangeShapeType="1"/>
            </p:cNvSpPr>
            <p:nvPr/>
          </p:nvSpPr>
          <p:spPr bwMode="auto">
            <a:xfrm flipV="1">
              <a:off x="1681853" y="5338599"/>
              <a:ext cx="0" cy="34925"/>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Line 75">
              <a:extLst>
                <a:ext uri="{FF2B5EF4-FFF2-40B4-BE49-F238E27FC236}">
                  <a16:creationId xmlns:a16="http://schemas.microsoft.com/office/drawing/2014/main" id="{27B6043C-FD4C-4009-A7F2-72029DF7C195}"/>
                </a:ext>
              </a:extLst>
            </p:cNvPr>
            <p:cNvSpPr>
              <a:spLocks noChangeShapeType="1"/>
            </p:cNvSpPr>
            <p:nvPr/>
          </p:nvSpPr>
          <p:spPr bwMode="auto">
            <a:xfrm flipV="1">
              <a:off x="2359715" y="5338599"/>
              <a:ext cx="0" cy="34925"/>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Line 76">
              <a:extLst>
                <a:ext uri="{FF2B5EF4-FFF2-40B4-BE49-F238E27FC236}">
                  <a16:creationId xmlns:a16="http://schemas.microsoft.com/office/drawing/2014/main" id="{EF290B97-D709-4A97-877A-7724EC0AEB11}"/>
                </a:ext>
              </a:extLst>
            </p:cNvPr>
            <p:cNvSpPr>
              <a:spLocks noChangeShapeType="1"/>
            </p:cNvSpPr>
            <p:nvPr/>
          </p:nvSpPr>
          <p:spPr bwMode="auto">
            <a:xfrm flipV="1">
              <a:off x="3040753" y="5338599"/>
              <a:ext cx="0" cy="34925"/>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Line 77">
              <a:extLst>
                <a:ext uri="{FF2B5EF4-FFF2-40B4-BE49-F238E27FC236}">
                  <a16:creationId xmlns:a16="http://schemas.microsoft.com/office/drawing/2014/main" id="{45F16406-B469-481A-B472-84FF97DAF944}"/>
                </a:ext>
              </a:extLst>
            </p:cNvPr>
            <p:cNvSpPr>
              <a:spLocks noChangeShapeType="1"/>
            </p:cNvSpPr>
            <p:nvPr/>
          </p:nvSpPr>
          <p:spPr bwMode="auto">
            <a:xfrm flipV="1">
              <a:off x="3718615" y="5338599"/>
              <a:ext cx="0" cy="34925"/>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Line 78">
              <a:extLst>
                <a:ext uri="{FF2B5EF4-FFF2-40B4-BE49-F238E27FC236}">
                  <a16:creationId xmlns:a16="http://schemas.microsoft.com/office/drawing/2014/main" id="{C287DCB6-001B-43C3-922E-7E2E6AC40907}"/>
                </a:ext>
              </a:extLst>
            </p:cNvPr>
            <p:cNvSpPr>
              <a:spLocks noChangeShapeType="1"/>
            </p:cNvSpPr>
            <p:nvPr/>
          </p:nvSpPr>
          <p:spPr bwMode="auto">
            <a:xfrm flipV="1">
              <a:off x="4398065" y="5338599"/>
              <a:ext cx="0" cy="34925"/>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11" name="Group 10">
              <a:extLst>
                <a:ext uri="{FF2B5EF4-FFF2-40B4-BE49-F238E27FC236}">
                  <a16:creationId xmlns:a16="http://schemas.microsoft.com/office/drawing/2014/main" id="{EF78A03D-012C-4F39-A376-16D2F8CE9D07}"/>
                </a:ext>
              </a:extLst>
            </p:cNvPr>
            <p:cNvGrpSpPr/>
            <p:nvPr/>
          </p:nvGrpSpPr>
          <p:grpSpPr>
            <a:xfrm>
              <a:off x="950015" y="5464011"/>
              <a:ext cx="3569717" cy="481171"/>
              <a:chOff x="1238250" y="6275388"/>
              <a:chExt cx="3569717" cy="481171"/>
            </a:xfrm>
          </p:grpSpPr>
          <p:sp>
            <p:nvSpPr>
              <p:cNvPr id="12" name="Rectangle 79">
                <a:extLst>
                  <a:ext uri="{FF2B5EF4-FFF2-40B4-BE49-F238E27FC236}">
                    <a16:creationId xmlns:a16="http://schemas.microsoft.com/office/drawing/2014/main" id="{6DD5972B-B6A8-4335-826B-24CABCA54529}"/>
                  </a:ext>
                </a:extLst>
              </p:cNvPr>
              <p:cNvSpPr>
                <a:spLocks noChangeArrowheads="1"/>
              </p:cNvSpPr>
              <p:nvPr/>
            </p:nvSpPr>
            <p:spPr bwMode="auto">
              <a:xfrm>
                <a:off x="1238250" y="6275388"/>
                <a:ext cx="8976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262626"/>
                    </a:solidFill>
                    <a:effectLst/>
                    <a:latin typeface="Times New Roman" panose="02020603050405020304" pitchFamily="18" charset="0"/>
                    <a:cs typeface="Times New Roman" panose="02020603050405020304" pitchFamily="18" charset="0"/>
                  </a:rPr>
                  <a:t>0</a:t>
                </a:r>
                <a:endParaRPr kumimoji="0" lang="en-US" altLang="en-US"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sp>
            <p:nvSpPr>
              <p:cNvPr id="13" name="Rectangle 80">
                <a:extLst>
                  <a:ext uri="{FF2B5EF4-FFF2-40B4-BE49-F238E27FC236}">
                    <a16:creationId xmlns:a16="http://schemas.microsoft.com/office/drawing/2014/main" id="{D393D0F4-C75B-4823-9757-3DD191ACED2E}"/>
                  </a:ext>
                </a:extLst>
              </p:cNvPr>
              <p:cNvSpPr>
                <a:spLocks noChangeArrowheads="1"/>
              </p:cNvSpPr>
              <p:nvPr/>
            </p:nvSpPr>
            <p:spPr bwMode="auto">
              <a:xfrm>
                <a:off x="1868488" y="6275388"/>
                <a:ext cx="17953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262626"/>
                    </a:solidFill>
                    <a:effectLst/>
                    <a:latin typeface="Times New Roman" panose="02020603050405020304" pitchFamily="18" charset="0"/>
                    <a:cs typeface="Times New Roman" panose="02020603050405020304" pitchFamily="18" charset="0"/>
                  </a:rPr>
                  <a:t>50</a:t>
                </a:r>
                <a:endParaRPr kumimoji="0" lang="en-US" altLang="en-US"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sp>
            <p:nvSpPr>
              <p:cNvPr id="14" name="Rectangle 81">
                <a:extLst>
                  <a:ext uri="{FF2B5EF4-FFF2-40B4-BE49-F238E27FC236}">
                    <a16:creationId xmlns:a16="http://schemas.microsoft.com/office/drawing/2014/main" id="{662A7A3A-FD07-4517-B8D0-FD145123E015}"/>
                  </a:ext>
                </a:extLst>
              </p:cNvPr>
              <p:cNvSpPr>
                <a:spLocks noChangeArrowheads="1"/>
              </p:cNvSpPr>
              <p:nvPr/>
            </p:nvSpPr>
            <p:spPr bwMode="auto">
              <a:xfrm>
                <a:off x="2505075" y="6275388"/>
                <a:ext cx="26930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262626"/>
                    </a:solidFill>
                    <a:effectLst/>
                    <a:latin typeface="Times New Roman" panose="02020603050405020304" pitchFamily="18" charset="0"/>
                    <a:cs typeface="Times New Roman" panose="02020603050405020304" pitchFamily="18" charset="0"/>
                  </a:rPr>
                  <a:t>100</a:t>
                </a:r>
                <a:endParaRPr kumimoji="0" lang="en-US" altLang="en-US"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sp>
            <p:nvSpPr>
              <p:cNvPr id="15" name="Rectangle 82">
                <a:extLst>
                  <a:ext uri="{FF2B5EF4-FFF2-40B4-BE49-F238E27FC236}">
                    <a16:creationId xmlns:a16="http://schemas.microsoft.com/office/drawing/2014/main" id="{51A778C0-CE39-4C3C-8C32-E2145F4B7F77}"/>
                  </a:ext>
                </a:extLst>
              </p:cNvPr>
              <p:cNvSpPr>
                <a:spLocks noChangeArrowheads="1"/>
              </p:cNvSpPr>
              <p:nvPr/>
            </p:nvSpPr>
            <p:spPr bwMode="auto">
              <a:xfrm>
                <a:off x="3184525" y="6275388"/>
                <a:ext cx="26930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262626"/>
                    </a:solidFill>
                    <a:effectLst/>
                    <a:latin typeface="Times New Roman" panose="02020603050405020304" pitchFamily="18" charset="0"/>
                    <a:cs typeface="Times New Roman" panose="02020603050405020304" pitchFamily="18" charset="0"/>
                  </a:rPr>
                  <a:t>150</a:t>
                </a:r>
                <a:endParaRPr kumimoji="0" lang="en-US" altLang="en-US"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sp>
            <p:nvSpPr>
              <p:cNvPr id="16" name="Rectangle 83">
                <a:extLst>
                  <a:ext uri="{FF2B5EF4-FFF2-40B4-BE49-F238E27FC236}">
                    <a16:creationId xmlns:a16="http://schemas.microsoft.com/office/drawing/2014/main" id="{571E4A10-4AA1-4A4C-83A7-67F4690C8F02}"/>
                  </a:ext>
                </a:extLst>
              </p:cNvPr>
              <p:cNvSpPr>
                <a:spLocks noChangeArrowheads="1"/>
              </p:cNvSpPr>
              <p:nvPr/>
            </p:nvSpPr>
            <p:spPr bwMode="auto">
              <a:xfrm>
                <a:off x="3859213" y="6275388"/>
                <a:ext cx="26930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262626"/>
                    </a:solidFill>
                    <a:effectLst/>
                    <a:latin typeface="Times New Roman" panose="02020603050405020304" pitchFamily="18" charset="0"/>
                    <a:cs typeface="Times New Roman" panose="02020603050405020304" pitchFamily="18" charset="0"/>
                  </a:rPr>
                  <a:t>200</a:t>
                </a:r>
                <a:endParaRPr kumimoji="0" lang="en-US" altLang="en-US"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sp>
            <p:nvSpPr>
              <p:cNvPr id="17" name="Rectangle 84">
                <a:extLst>
                  <a:ext uri="{FF2B5EF4-FFF2-40B4-BE49-F238E27FC236}">
                    <a16:creationId xmlns:a16="http://schemas.microsoft.com/office/drawing/2014/main" id="{B2D3C5A3-FD72-4D2D-8EA5-06485164528D}"/>
                  </a:ext>
                </a:extLst>
              </p:cNvPr>
              <p:cNvSpPr>
                <a:spLocks noChangeArrowheads="1"/>
              </p:cNvSpPr>
              <p:nvPr/>
            </p:nvSpPr>
            <p:spPr bwMode="auto">
              <a:xfrm>
                <a:off x="4538663" y="6275388"/>
                <a:ext cx="26930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262626"/>
                    </a:solidFill>
                    <a:effectLst/>
                    <a:latin typeface="Times New Roman" panose="02020603050405020304" pitchFamily="18" charset="0"/>
                    <a:cs typeface="Times New Roman" panose="02020603050405020304" pitchFamily="18" charset="0"/>
                  </a:rPr>
                  <a:t>250</a:t>
                </a:r>
                <a:endParaRPr kumimoji="0" lang="en-US" altLang="en-US"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sp>
            <p:nvSpPr>
              <p:cNvPr id="18" name="Rectangle 85">
                <a:extLst>
                  <a:ext uri="{FF2B5EF4-FFF2-40B4-BE49-F238E27FC236}">
                    <a16:creationId xmlns:a16="http://schemas.microsoft.com/office/drawing/2014/main" id="{82D83A7E-D737-46F0-8662-6AB69B8B8A98}"/>
                  </a:ext>
                </a:extLst>
              </p:cNvPr>
              <p:cNvSpPr>
                <a:spLocks noChangeArrowheads="1"/>
              </p:cNvSpPr>
              <p:nvPr/>
            </p:nvSpPr>
            <p:spPr bwMode="auto">
              <a:xfrm>
                <a:off x="2651125" y="6510338"/>
                <a:ext cx="58990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262626"/>
                    </a:solidFill>
                    <a:effectLst/>
                    <a:latin typeface="Times New Roman" panose="02020603050405020304" pitchFamily="18" charset="0"/>
                    <a:cs typeface="Times New Roman" panose="02020603050405020304" pitchFamily="18" charset="0"/>
                  </a:rPr>
                  <a:t>time, </a:t>
                </a:r>
                <a:r>
                  <a:rPr kumimoji="0" lang="en-US" altLang="en-US" sz="1600" b="0" i="0" u="none" strike="noStrike" cap="none" normalizeH="0" baseline="0" dirty="0">
                    <a:ln>
                      <a:noFill/>
                    </a:ln>
                    <a:solidFill>
                      <a:srgbClr val="262626"/>
                    </a:solidFill>
                    <a:effectLst/>
                    <a:latin typeface="Cambria Math" panose="02040503050406030204" pitchFamily="18" charset="0"/>
                    <a:ea typeface="Cambria Math" panose="02040503050406030204" pitchFamily="18" charset="0"/>
                    <a:cs typeface="Times New Roman" panose="02020603050405020304" pitchFamily="18" charset="0"/>
                  </a:rPr>
                  <a:t>t</a:t>
                </a:r>
                <a:r>
                  <a:rPr kumimoji="0" lang="en-US" altLang="en-US" sz="1600" b="0" i="0" u="none" strike="noStrike" cap="none" normalizeH="0" baseline="0" dirty="0">
                    <a:ln>
                      <a:noFill/>
                    </a:ln>
                    <a:solidFill>
                      <a:srgbClr val="262626"/>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grpSp>
        <p:sp>
          <p:nvSpPr>
            <p:cNvPr id="19" name="Line 86">
              <a:extLst>
                <a:ext uri="{FF2B5EF4-FFF2-40B4-BE49-F238E27FC236}">
                  <a16:creationId xmlns:a16="http://schemas.microsoft.com/office/drawing/2014/main" id="{CDCE5321-7EF3-45EB-A5E6-162A5ADE7ED1}"/>
                </a:ext>
              </a:extLst>
            </p:cNvPr>
            <p:cNvSpPr>
              <a:spLocks noChangeShapeType="1"/>
            </p:cNvSpPr>
            <p:nvPr/>
          </p:nvSpPr>
          <p:spPr bwMode="auto">
            <a:xfrm flipV="1">
              <a:off x="1002403" y="3832061"/>
              <a:ext cx="0" cy="1541463"/>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Line 87">
              <a:extLst>
                <a:ext uri="{FF2B5EF4-FFF2-40B4-BE49-F238E27FC236}">
                  <a16:creationId xmlns:a16="http://schemas.microsoft.com/office/drawing/2014/main" id="{8FFCF33D-DAE4-4CAC-89D1-73E56E8D70A7}"/>
                </a:ext>
              </a:extLst>
            </p:cNvPr>
            <p:cNvSpPr>
              <a:spLocks noChangeShapeType="1"/>
            </p:cNvSpPr>
            <p:nvPr/>
          </p:nvSpPr>
          <p:spPr bwMode="auto">
            <a:xfrm>
              <a:off x="1002403" y="5373524"/>
              <a:ext cx="34925" cy="0"/>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Line 89">
              <a:extLst>
                <a:ext uri="{FF2B5EF4-FFF2-40B4-BE49-F238E27FC236}">
                  <a16:creationId xmlns:a16="http://schemas.microsoft.com/office/drawing/2014/main" id="{0994CBA7-6E2F-495F-AF10-13CAB23B90A6}"/>
                </a:ext>
              </a:extLst>
            </p:cNvPr>
            <p:cNvSpPr>
              <a:spLocks noChangeShapeType="1"/>
            </p:cNvSpPr>
            <p:nvPr/>
          </p:nvSpPr>
          <p:spPr bwMode="auto">
            <a:xfrm>
              <a:off x="1002403" y="3832061"/>
              <a:ext cx="34925" cy="0"/>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22" name="Group 21">
              <a:extLst>
                <a:ext uri="{FF2B5EF4-FFF2-40B4-BE49-F238E27FC236}">
                  <a16:creationId xmlns:a16="http://schemas.microsoft.com/office/drawing/2014/main" id="{06EF1E33-E5AD-4C74-AED5-9B927DECDBDC}"/>
                </a:ext>
              </a:extLst>
            </p:cNvPr>
            <p:cNvGrpSpPr/>
            <p:nvPr/>
          </p:nvGrpSpPr>
          <p:grpSpPr>
            <a:xfrm>
              <a:off x="495296" y="3743161"/>
              <a:ext cx="453955" cy="1756907"/>
              <a:chOff x="783531" y="4554538"/>
              <a:chExt cx="453955" cy="1756907"/>
            </a:xfrm>
          </p:grpSpPr>
          <p:sp>
            <p:nvSpPr>
              <p:cNvPr id="23" name="Rectangle 90">
                <a:extLst>
                  <a:ext uri="{FF2B5EF4-FFF2-40B4-BE49-F238E27FC236}">
                    <a16:creationId xmlns:a16="http://schemas.microsoft.com/office/drawing/2014/main" id="{E6079A8D-031A-46E3-9C81-1654C12A2441}"/>
                  </a:ext>
                </a:extLst>
              </p:cNvPr>
              <p:cNvSpPr>
                <a:spLocks noChangeArrowheads="1"/>
              </p:cNvSpPr>
              <p:nvPr/>
            </p:nvSpPr>
            <p:spPr bwMode="auto">
              <a:xfrm>
                <a:off x="951606" y="6096001"/>
                <a:ext cx="28373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62626"/>
                    </a:solidFill>
                    <a:effectLst/>
                    <a:latin typeface="Times New Roman" panose="02020603050405020304" pitchFamily="18" charset="0"/>
                    <a:cs typeface="Times New Roman" panose="02020603050405020304" pitchFamily="18" charset="0"/>
                  </a:rPr>
                  <a:t>-5.0</a:t>
                </a:r>
                <a:endPar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24" name="Rectangle 91">
                <a:extLst>
                  <a:ext uri="{FF2B5EF4-FFF2-40B4-BE49-F238E27FC236}">
                    <a16:creationId xmlns:a16="http://schemas.microsoft.com/office/drawing/2014/main" id="{FA04901F-6916-446A-9698-62082E490A69}"/>
                  </a:ext>
                </a:extLst>
              </p:cNvPr>
              <p:cNvSpPr>
                <a:spLocks noChangeArrowheads="1"/>
              </p:cNvSpPr>
              <p:nvPr/>
            </p:nvSpPr>
            <p:spPr bwMode="auto">
              <a:xfrm>
                <a:off x="1013066" y="5326063"/>
                <a:ext cx="22442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62626"/>
                    </a:solidFill>
                    <a:effectLst/>
                    <a:latin typeface="Times New Roman" panose="02020603050405020304" pitchFamily="18" charset="0"/>
                    <a:cs typeface="Times New Roman" panose="02020603050405020304" pitchFamily="18" charset="0"/>
                  </a:rPr>
                  <a:t>0.0</a:t>
                </a:r>
                <a:endPar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25" name="Rectangle 92">
                <a:extLst>
                  <a:ext uri="{FF2B5EF4-FFF2-40B4-BE49-F238E27FC236}">
                    <a16:creationId xmlns:a16="http://schemas.microsoft.com/office/drawing/2014/main" id="{3E1F8914-8EE3-4DB4-AE3F-516B8321606F}"/>
                  </a:ext>
                </a:extLst>
              </p:cNvPr>
              <p:cNvSpPr>
                <a:spLocks noChangeArrowheads="1"/>
              </p:cNvSpPr>
              <p:nvPr/>
            </p:nvSpPr>
            <p:spPr bwMode="auto">
              <a:xfrm>
                <a:off x="1013066" y="4554538"/>
                <a:ext cx="22442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62626"/>
                    </a:solidFill>
                    <a:effectLst/>
                    <a:latin typeface="Times New Roman" panose="02020603050405020304" pitchFamily="18" charset="0"/>
                    <a:cs typeface="Times New Roman" panose="02020603050405020304" pitchFamily="18" charset="0"/>
                  </a:rPr>
                  <a:t>5.0</a:t>
                </a:r>
                <a:endPar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26" name="Rectangle 17">
                <a:extLst>
                  <a:ext uri="{FF2B5EF4-FFF2-40B4-BE49-F238E27FC236}">
                    <a16:creationId xmlns:a16="http://schemas.microsoft.com/office/drawing/2014/main" id="{F507652F-8E59-4D7C-A6C5-585CCA6C2683}"/>
                  </a:ext>
                </a:extLst>
              </p:cNvPr>
              <p:cNvSpPr>
                <a:spLocks noChangeArrowheads="1"/>
              </p:cNvSpPr>
              <p:nvPr/>
            </p:nvSpPr>
            <p:spPr bwMode="auto">
              <a:xfrm rot="16200000">
                <a:off x="126385" y="5273654"/>
                <a:ext cx="156051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1600" i="0" dirty="0">
                    <a:solidFill>
                      <a:srgbClr val="262626"/>
                    </a:solidFill>
                    <a:latin typeface="Cambria Math" panose="02040503050406030204" pitchFamily="18" charset="0"/>
                    <a:ea typeface="Cambria Math" panose="02040503050406030204" pitchFamily="18" charset="0"/>
                    <a:cs typeface="Times New Roman" panose="02020603050405020304" pitchFamily="18" charset="0"/>
                  </a:rPr>
                  <a:t>d</a:t>
                </a:r>
                <a:r>
                  <a:rPr kumimoji="0" lang="en-US" altLang="en-US" sz="1600" b="0" i="0" u="none" strike="noStrike" cap="none" normalizeH="0" baseline="0" dirty="0">
                    <a:ln>
                      <a:noFill/>
                    </a:ln>
                    <a:solidFill>
                      <a:srgbClr val="262626"/>
                    </a:solidFill>
                    <a:effectLst/>
                    <a:latin typeface="Times New Roman" panose="02020603050405020304" pitchFamily="18" charset="0"/>
                    <a:cs typeface="Times New Roman" panose="02020603050405020304" pitchFamily="18" charset="0"/>
                  </a:rPr>
                  <a:t>(</a:t>
                </a:r>
                <a:r>
                  <a:rPr kumimoji="0" lang="en-US" altLang="en-US" sz="1600" b="0" i="0" u="none" strike="noStrike" cap="none" normalizeH="0" baseline="0" dirty="0">
                    <a:ln>
                      <a:noFill/>
                    </a:ln>
                    <a:solidFill>
                      <a:srgbClr val="262626"/>
                    </a:solidFill>
                    <a:effectLst/>
                    <a:latin typeface="Cambria Math" panose="02040503050406030204" pitchFamily="18" charset="0"/>
                    <a:ea typeface="Cambria Math" panose="02040503050406030204" pitchFamily="18" charset="0"/>
                  </a:rPr>
                  <a:t>t) and m(t)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sp>
          <p:nvSpPr>
            <p:cNvPr id="29" name="Line 88">
              <a:extLst>
                <a:ext uri="{FF2B5EF4-FFF2-40B4-BE49-F238E27FC236}">
                  <a16:creationId xmlns:a16="http://schemas.microsoft.com/office/drawing/2014/main" id="{1D768865-3362-46CA-8AC1-3AC4E5393925}"/>
                </a:ext>
              </a:extLst>
            </p:cNvPr>
            <p:cNvSpPr>
              <a:spLocks noChangeShapeType="1"/>
            </p:cNvSpPr>
            <p:nvPr/>
          </p:nvSpPr>
          <p:spPr bwMode="auto">
            <a:xfrm>
              <a:off x="1002403" y="4603586"/>
              <a:ext cx="34925" cy="0"/>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20">
              <a:extLst>
                <a:ext uri="{FF2B5EF4-FFF2-40B4-BE49-F238E27FC236}">
                  <a16:creationId xmlns:a16="http://schemas.microsoft.com/office/drawing/2014/main" id="{19321E8C-7AB9-4F99-AB2B-4F75925DCD62}"/>
                </a:ext>
              </a:extLst>
            </p:cNvPr>
            <p:cNvSpPr>
              <a:spLocks/>
            </p:cNvSpPr>
            <p:nvPr/>
          </p:nvSpPr>
          <p:spPr bwMode="auto">
            <a:xfrm>
              <a:off x="1035103" y="4102600"/>
              <a:ext cx="3340557" cy="833359"/>
            </a:xfrm>
            <a:custGeom>
              <a:avLst/>
              <a:gdLst>
                <a:gd name="T0" fmla="*/ 41 w 2607"/>
                <a:gd name="T1" fmla="*/ 533 h 877"/>
                <a:gd name="T2" fmla="*/ 92 w 2607"/>
                <a:gd name="T3" fmla="*/ 670 h 877"/>
                <a:gd name="T4" fmla="*/ 143 w 2607"/>
                <a:gd name="T5" fmla="*/ 691 h 877"/>
                <a:gd name="T6" fmla="*/ 194 w 2607"/>
                <a:gd name="T7" fmla="*/ 680 h 877"/>
                <a:gd name="T8" fmla="*/ 245 w 2607"/>
                <a:gd name="T9" fmla="*/ 470 h 877"/>
                <a:gd name="T10" fmla="*/ 296 w 2607"/>
                <a:gd name="T11" fmla="*/ 476 h 877"/>
                <a:gd name="T12" fmla="*/ 347 w 2607"/>
                <a:gd name="T13" fmla="*/ 547 h 877"/>
                <a:gd name="T14" fmla="*/ 398 w 2607"/>
                <a:gd name="T15" fmla="*/ 585 h 877"/>
                <a:gd name="T16" fmla="*/ 450 w 2607"/>
                <a:gd name="T17" fmla="*/ 519 h 877"/>
                <a:gd name="T18" fmla="*/ 501 w 2607"/>
                <a:gd name="T19" fmla="*/ 329 h 877"/>
                <a:gd name="T20" fmla="*/ 552 w 2607"/>
                <a:gd name="T21" fmla="*/ 76 h 877"/>
                <a:gd name="T22" fmla="*/ 603 w 2607"/>
                <a:gd name="T23" fmla="*/ 341 h 877"/>
                <a:gd name="T24" fmla="*/ 654 w 2607"/>
                <a:gd name="T25" fmla="*/ 618 h 877"/>
                <a:gd name="T26" fmla="*/ 705 w 2607"/>
                <a:gd name="T27" fmla="*/ 872 h 877"/>
                <a:gd name="T28" fmla="*/ 756 w 2607"/>
                <a:gd name="T29" fmla="*/ 703 h 877"/>
                <a:gd name="T30" fmla="*/ 807 w 2607"/>
                <a:gd name="T31" fmla="*/ 525 h 877"/>
                <a:gd name="T32" fmla="*/ 859 w 2607"/>
                <a:gd name="T33" fmla="*/ 434 h 877"/>
                <a:gd name="T34" fmla="*/ 910 w 2607"/>
                <a:gd name="T35" fmla="*/ 349 h 877"/>
                <a:gd name="T36" fmla="*/ 961 w 2607"/>
                <a:gd name="T37" fmla="*/ 339 h 877"/>
                <a:gd name="T38" fmla="*/ 1012 w 2607"/>
                <a:gd name="T39" fmla="*/ 505 h 877"/>
                <a:gd name="T40" fmla="*/ 1063 w 2607"/>
                <a:gd name="T41" fmla="*/ 597 h 877"/>
                <a:gd name="T42" fmla="*/ 1114 w 2607"/>
                <a:gd name="T43" fmla="*/ 658 h 877"/>
                <a:gd name="T44" fmla="*/ 1165 w 2607"/>
                <a:gd name="T45" fmla="*/ 608 h 877"/>
                <a:gd name="T46" fmla="*/ 1216 w 2607"/>
                <a:gd name="T47" fmla="*/ 523 h 877"/>
                <a:gd name="T48" fmla="*/ 1267 w 2607"/>
                <a:gd name="T49" fmla="*/ 435 h 877"/>
                <a:gd name="T50" fmla="*/ 1319 w 2607"/>
                <a:gd name="T51" fmla="*/ 381 h 877"/>
                <a:gd name="T52" fmla="*/ 1370 w 2607"/>
                <a:gd name="T53" fmla="*/ 495 h 877"/>
                <a:gd name="T54" fmla="*/ 1421 w 2607"/>
                <a:gd name="T55" fmla="*/ 569 h 877"/>
                <a:gd name="T56" fmla="*/ 1472 w 2607"/>
                <a:gd name="T57" fmla="*/ 555 h 877"/>
                <a:gd name="T58" fmla="*/ 1523 w 2607"/>
                <a:gd name="T59" fmla="*/ 610 h 877"/>
                <a:gd name="T60" fmla="*/ 1574 w 2607"/>
                <a:gd name="T61" fmla="*/ 820 h 877"/>
                <a:gd name="T62" fmla="*/ 1625 w 2607"/>
                <a:gd name="T63" fmla="*/ 691 h 877"/>
                <a:gd name="T64" fmla="*/ 1676 w 2607"/>
                <a:gd name="T65" fmla="*/ 623 h 877"/>
                <a:gd name="T66" fmla="*/ 1728 w 2607"/>
                <a:gd name="T67" fmla="*/ 491 h 877"/>
                <a:gd name="T68" fmla="*/ 1779 w 2607"/>
                <a:gd name="T69" fmla="*/ 552 h 877"/>
                <a:gd name="T70" fmla="*/ 1830 w 2607"/>
                <a:gd name="T71" fmla="*/ 661 h 877"/>
                <a:gd name="T72" fmla="*/ 1881 w 2607"/>
                <a:gd name="T73" fmla="*/ 533 h 877"/>
                <a:gd name="T74" fmla="*/ 1932 w 2607"/>
                <a:gd name="T75" fmla="*/ 488 h 877"/>
                <a:gd name="T76" fmla="*/ 1983 w 2607"/>
                <a:gd name="T77" fmla="*/ 491 h 877"/>
                <a:gd name="T78" fmla="*/ 2034 w 2607"/>
                <a:gd name="T79" fmla="*/ 577 h 877"/>
                <a:gd name="T80" fmla="*/ 2085 w 2607"/>
                <a:gd name="T81" fmla="*/ 209 h 877"/>
                <a:gd name="T82" fmla="*/ 2136 w 2607"/>
                <a:gd name="T83" fmla="*/ 242 h 877"/>
                <a:gd name="T84" fmla="*/ 2188 w 2607"/>
                <a:gd name="T85" fmla="*/ 414 h 877"/>
                <a:gd name="T86" fmla="*/ 2239 w 2607"/>
                <a:gd name="T87" fmla="*/ 579 h 877"/>
                <a:gd name="T88" fmla="*/ 2290 w 2607"/>
                <a:gd name="T89" fmla="*/ 609 h 877"/>
                <a:gd name="T90" fmla="*/ 2341 w 2607"/>
                <a:gd name="T91" fmla="*/ 823 h 877"/>
                <a:gd name="T92" fmla="*/ 2392 w 2607"/>
                <a:gd name="T93" fmla="*/ 859 h 877"/>
                <a:gd name="T94" fmla="*/ 2443 w 2607"/>
                <a:gd name="T95" fmla="*/ 754 h 877"/>
                <a:gd name="T96" fmla="*/ 2494 w 2607"/>
                <a:gd name="T97" fmla="*/ 693 h 877"/>
                <a:gd name="T98" fmla="*/ 2545 w 2607"/>
                <a:gd name="T99" fmla="*/ 404 h 877"/>
                <a:gd name="T100" fmla="*/ 2597 w 2607"/>
                <a:gd name="T101" fmla="*/ 362 h 8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607" h="877">
                  <a:moveTo>
                    <a:pt x="0" y="490"/>
                  </a:moveTo>
                  <a:lnTo>
                    <a:pt x="10" y="497"/>
                  </a:lnTo>
                  <a:lnTo>
                    <a:pt x="20" y="507"/>
                  </a:lnTo>
                  <a:lnTo>
                    <a:pt x="30" y="519"/>
                  </a:lnTo>
                  <a:lnTo>
                    <a:pt x="41" y="533"/>
                  </a:lnTo>
                  <a:lnTo>
                    <a:pt x="51" y="550"/>
                  </a:lnTo>
                  <a:lnTo>
                    <a:pt x="61" y="569"/>
                  </a:lnTo>
                  <a:lnTo>
                    <a:pt x="71" y="589"/>
                  </a:lnTo>
                  <a:lnTo>
                    <a:pt x="81" y="619"/>
                  </a:lnTo>
                  <a:lnTo>
                    <a:pt x="92" y="670"/>
                  </a:lnTo>
                  <a:lnTo>
                    <a:pt x="102" y="713"/>
                  </a:lnTo>
                  <a:lnTo>
                    <a:pt x="112" y="708"/>
                  </a:lnTo>
                  <a:lnTo>
                    <a:pt x="122" y="701"/>
                  </a:lnTo>
                  <a:lnTo>
                    <a:pt x="132" y="693"/>
                  </a:lnTo>
                  <a:lnTo>
                    <a:pt x="143" y="691"/>
                  </a:lnTo>
                  <a:lnTo>
                    <a:pt x="153" y="691"/>
                  </a:lnTo>
                  <a:lnTo>
                    <a:pt x="163" y="690"/>
                  </a:lnTo>
                  <a:lnTo>
                    <a:pt x="173" y="688"/>
                  </a:lnTo>
                  <a:lnTo>
                    <a:pt x="184" y="685"/>
                  </a:lnTo>
                  <a:lnTo>
                    <a:pt x="194" y="680"/>
                  </a:lnTo>
                  <a:lnTo>
                    <a:pt x="204" y="640"/>
                  </a:lnTo>
                  <a:lnTo>
                    <a:pt x="214" y="595"/>
                  </a:lnTo>
                  <a:lnTo>
                    <a:pt x="225" y="551"/>
                  </a:lnTo>
                  <a:lnTo>
                    <a:pt x="235" y="509"/>
                  </a:lnTo>
                  <a:lnTo>
                    <a:pt x="245" y="470"/>
                  </a:lnTo>
                  <a:lnTo>
                    <a:pt x="255" y="457"/>
                  </a:lnTo>
                  <a:lnTo>
                    <a:pt x="265" y="456"/>
                  </a:lnTo>
                  <a:lnTo>
                    <a:pt x="276" y="459"/>
                  </a:lnTo>
                  <a:lnTo>
                    <a:pt x="286" y="466"/>
                  </a:lnTo>
                  <a:lnTo>
                    <a:pt x="296" y="476"/>
                  </a:lnTo>
                  <a:lnTo>
                    <a:pt x="306" y="489"/>
                  </a:lnTo>
                  <a:lnTo>
                    <a:pt x="317" y="503"/>
                  </a:lnTo>
                  <a:lnTo>
                    <a:pt x="327" y="518"/>
                  </a:lnTo>
                  <a:lnTo>
                    <a:pt x="337" y="533"/>
                  </a:lnTo>
                  <a:lnTo>
                    <a:pt x="347" y="547"/>
                  </a:lnTo>
                  <a:lnTo>
                    <a:pt x="357" y="560"/>
                  </a:lnTo>
                  <a:lnTo>
                    <a:pt x="368" y="571"/>
                  </a:lnTo>
                  <a:lnTo>
                    <a:pt x="378" y="579"/>
                  </a:lnTo>
                  <a:lnTo>
                    <a:pt x="388" y="584"/>
                  </a:lnTo>
                  <a:lnTo>
                    <a:pt x="398" y="585"/>
                  </a:lnTo>
                  <a:lnTo>
                    <a:pt x="408" y="582"/>
                  </a:lnTo>
                  <a:lnTo>
                    <a:pt x="419" y="574"/>
                  </a:lnTo>
                  <a:lnTo>
                    <a:pt x="429" y="561"/>
                  </a:lnTo>
                  <a:lnTo>
                    <a:pt x="439" y="543"/>
                  </a:lnTo>
                  <a:lnTo>
                    <a:pt x="450" y="519"/>
                  </a:lnTo>
                  <a:lnTo>
                    <a:pt x="460" y="490"/>
                  </a:lnTo>
                  <a:lnTo>
                    <a:pt x="470" y="456"/>
                  </a:lnTo>
                  <a:lnTo>
                    <a:pt x="480" y="417"/>
                  </a:lnTo>
                  <a:lnTo>
                    <a:pt x="490" y="375"/>
                  </a:lnTo>
                  <a:lnTo>
                    <a:pt x="501" y="329"/>
                  </a:lnTo>
                  <a:lnTo>
                    <a:pt x="511" y="282"/>
                  </a:lnTo>
                  <a:lnTo>
                    <a:pt x="521" y="234"/>
                  </a:lnTo>
                  <a:lnTo>
                    <a:pt x="531" y="187"/>
                  </a:lnTo>
                  <a:lnTo>
                    <a:pt x="541" y="143"/>
                  </a:lnTo>
                  <a:lnTo>
                    <a:pt x="552" y="76"/>
                  </a:lnTo>
                  <a:lnTo>
                    <a:pt x="562" y="0"/>
                  </a:lnTo>
                  <a:lnTo>
                    <a:pt x="572" y="88"/>
                  </a:lnTo>
                  <a:lnTo>
                    <a:pt x="582" y="168"/>
                  </a:lnTo>
                  <a:lnTo>
                    <a:pt x="593" y="253"/>
                  </a:lnTo>
                  <a:lnTo>
                    <a:pt x="603" y="341"/>
                  </a:lnTo>
                  <a:lnTo>
                    <a:pt x="613" y="400"/>
                  </a:lnTo>
                  <a:lnTo>
                    <a:pt x="623" y="449"/>
                  </a:lnTo>
                  <a:lnTo>
                    <a:pt x="633" y="498"/>
                  </a:lnTo>
                  <a:lnTo>
                    <a:pt x="644" y="552"/>
                  </a:lnTo>
                  <a:lnTo>
                    <a:pt x="654" y="618"/>
                  </a:lnTo>
                  <a:lnTo>
                    <a:pt x="664" y="680"/>
                  </a:lnTo>
                  <a:lnTo>
                    <a:pt x="674" y="738"/>
                  </a:lnTo>
                  <a:lnTo>
                    <a:pt x="685" y="790"/>
                  </a:lnTo>
                  <a:lnTo>
                    <a:pt x="695" y="835"/>
                  </a:lnTo>
                  <a:lnTo>
                    <a:pt x="705" y="872"/>
                  </a:lnTo>
                  <a:lnTo>
                    <a:pt x="715" y="873"/>
                  </a:lnTo>
                  <a:lnTo>
                    <a:pt x="726" y="861"/>
                  </a:lnTo>
                  <a:lnTo>
                    <a:pt x="736" y="822"/>
                  </a:lnTo>
                  <a:lnTo>
                    <a:pt x="746" y="743"/>
                  </a:lnTo>
                  <a:lnTo>
                    <a:pt x="756" y="703"/>
                  </a:lnTo>
                  <a:lnTo>
                    <a:pt x="766" y="667"/>
                  </a:lnTo>
                  <a:lnTo>
                    <a:pt x="777" y="631"/>
                  </a:lnTo>
                  <a:lnTo>
                    <a:pt x="787" y="595"/>
                  </a:lnTo>
                  <a:lnTo>
                    <a:pt x="797" y="560"/>
                  </a:lnTo>
                  <a:lnTo>
                    <a:pt x="807" y="525"/>
                  </a:lnTo>
                  <a:lnTo>
                    <a:pt x="817" y="493"/>
                  </a:lnTo>
                  <a:lnTo>
                    <a:pt x="828" y="482"/>
                  </a:lnTo>
                  <a:lnTo>
                    <a:pt x="838" y="476"/>
                  </a:lnTo>
                  <a:lnTo>
                    <a:pt x="848" y="469"/>
                  </a:lnTo>
                  <a:lnTo>
                    <a:pt x="859" y="434"/>
                  </a:lnTo>
                  <a:lnTo>
                    <a:pt x="869" y="354"/>
                  </a:lnTo>
                  <a:lnTo>
                    <a:pt x="879" y="329"/>
                  </a:lnTo>
                  <a:lnTo>
                    <a:pt x="889" y="339"/>
                  </a:lnTo>
                  <a:lnTo>
                    <a:pt x="899" y="351"/>
                  </a:lnTo>
                  <a:lnTo>
                    <a:pt x="910" y="349"/>
                  </a:lnTo>
                  <a:lnTo>
                    <a:pt x="920" y="343"/>
                  </a:lnTo>
                  <a:lnTo>
                    <a:pt x="930" y="338"/>
                  </a:lnTo>
                  <a:lnTo>
                    <a:pt x="940" y="335"/>
                  </a:lnTo>
                  <a:lnTo>
                    <a:pt x="950" y="334"/>
                  </a:lnTo>
                  <a:lnTo>
                    <a:pt x="961" y="339"/>
                  </a:lnTo>
                  <a:lnTo>
                    <a:pt x="971" y="373"/>
                  </a:lnTo>
                  <a:lnTo>
                    <a:pt x="981" y="408"/>
                  </a:lnTo>
                  <a:lnTo>
                    <a:pt x="991" y="444"/>
                  </a:lnTo>
                  <a:lnTo>
                    <a:pt x="1001" y="479"/>
                  </a:lnTo>
                  <a:lnTo>
                    <a:pt x="1012" y="505"/>
                  </a:lnTo>
                  <a:lnTo>
                    <a:pt x="1022" y="527"/>
                  </a:lnTo>
                  <a:lnTo>
                    <a:pt x="1032" y="547"/>
                  </a:lnTo>
                  <a:lnTo>
                    <a:pt x="1042" y="566"/>
                  </a:lnTo>
                  <a:lnTo>
                    <a:pt x="1053" y="583"/>
                  </a:lnTo>
                  <a:lnTo>
                    <a:pt x="1063" y="597"/>
                  </a:lnTo>
                  <a:lnTo>
                    <a:pt x="1073" y="610"/>
                  </a:lnTo>
                  <a:lnTo>
                    <a:pt x="1083" y="625"/>
                  </a:lnTo>
                  <a:lnTo>
                    <a:pt x="1094" y="638"/>
                  </a:lnTo>
                  <a:lnTo>
                    <a:pt x="1104" y="650"/>
                  </a:lnTo>
                  <a:lnTo>
                    <a:pt x="1114" y="658"/>
                  </a:lnTo>
                  <a:lnTo>
                    <a:pt x="1124" y="654"/>
                  </a:lnTo>
                  <a:lnTo>
                    <a:pt x="1134" y="646"/>
                  </a:lnTo>
                  <a:lnTo>
                    <a:pt x="1145" y="635"/>
                  </a:lnTo>
                  <a:lnTo>
                    <a:pt x="1155" y="623"/>
                  </a:lnTo>
                  <a:lnTo>
                    <a:pt x="1165" y="608"/>
                  </a:lnTo>
                  <a:lnTo>
                    <a:pt x="1175" y="593"/>
                  </a:lnTo>
                  <a:lnTo>
                    <a:pt x="1186" y="576"/>
                  </a:lnTo>
                  <a:lnTo>
                    <a:pt x="1196" y="559"/>
                  </a:lnTo>
                  <a:lnTo>
                    <a:pt x="1206" y="541"/>
                  </a:lnTo>
                  <a:lnTo>
                    <a:pt x="1216" y="523"/>
                  </a:lnTo>
                  <a:lnTo>
                    <a:pt x="1226" y="504"/>
                  </a:lnTo>
                  <a:lnTo>
                    <a:pt x="1237" y="486"/>
                  </a:lnTo>
                  <a:lnTo>
                    <a:pt x="1247" y="468"/>
                  </a:lnTo>
                  <a:lnTo>
                    <a:pt x="1257" y="451"/>
                  </a:lnTo>
                  <a:lnTo>
                    <a:pt x="1267" y="435"/>
                  </a:lnTo>
                  <a:lnTo>
                    <a:pt x="1277" y="420"/>
                  </a:lnTo>
                  <a:lnTo>
                    <a:pt x="1288" y="407"/>
                  </a:lnTo>
                  <a:lnTo>
                    <a:pt x="1298" y="395"/>
                  </a:lnTo>
                  <a:lnTo>
                    <a:pt x="1308" y="387"/>
                  </a:lnTo>
                  <a:lnTo>
                    <a:pt x="1319" y="381"/>
                  </a:lnTo>
                  <a:lnTo>
                    <a:pt x="1329" y="398"/>
                  </a:lnTo>
                  <a:lnTo>
                    <a:pt x="1339" y="420"/>
                  </a:lnTo>
                  <a:lnTo>
                    <a:pt x="1349" y="444"/>
                  </a:lnTo>
                  <a:lnTo>
                    <a:pt x="1359" y="469"/>
                  </a:lnTo>
                  <a:lnTo>
                    <a:pt x="1370" y="495"/>
                  </a:lnTo>
                  <a:lnTo>
                    <a:pt x="1380" y="521"/>
                  </a:lnTo>
                  <a:lnTo>
                    <a:pt x="1390" y="546"/>
                  </a:lnTo>
                  <a:lnTo>
                    <a:pt x="1400" y="570"/>
                  </a:lnTo>
                  <a:lnTo>
                    <a:pt x="1410" y="573"/>
                  </a:lnTo>
                  <a:lnTo>
                    <a:pt x="1421" y="569"/>
                  </a:lnTo>
                  <a:lnTo>
                    <a:pt x="1431" y="564"/>
                  </a:lnTo>
                  <a:lnTo>
                    <a:pt x="1441" y="560"/>
                  </a:lnTo>
                  <a:lnTo>
                    <a:pt x="1451" y="556"/>
                  </a:lnTo>
                  <a:lnTo>
                    <a:pt x="1462" y="554"/>
                  </a:lnTo>
                  <a:lnTo>
                    <a:pt x="1472" y="555"/>
                  </a:lnTo>
                  <a:lnTo>
                    <a:pt x="1482" y="550"/>
                  </a:lnTo>
                  <a:lnTo>
                    <a:pt x="1492" y="558"/>
                  </a:lnTo>
                  <a:lnTo>
                    <a:pt x="1503" y="570"/>
                  </a:lnTo>
                  <a:lnTo>
                    <a:pt x="1513" y="588"/>
                  </a:lnTo>
                  <a:lnTo>
                    <a:pt x="1523" y="610"/>
                  </a:lnTo>
                  <a:lnTo>
                    <a:pt x="1533" y="641"/>
                  </a:lnTo>
                  <a:lnTo>
                    <a:pt x="1543" y="684"/>
                  </a:lnTo>
                  <a:lnTo>
                    <a:pt x="1554" y="729"/>
                  </a:lnTo>
                  <a:lnTo>
                    <a:pt x="1564" y="775"/>
                  </a:lnTo>
                  <a:lnTo>
                    <a:pt x="1574" y="820"/>
                  </a:lnTo>
                  <a:lnTo>
                    <a:pt x="1584" y="854"/>
                  </a:lnTo>
                  <a:lnTo>
                    <a:pt x="1595" y="877"/>
                  </a:lnTo>
                  <a:lnTo>
                    <a:pt x="1605" y="824"/>
                  </a:lnTo>
                  <a:lnTo>
                    <a:pt x="1615" y="757"/>
                  </a:lnTo>
                  <a:lnTo>
                    <a:pt x="1625" y="691"/>
                  </a:lnTo>
                  <a:lnTo>
                    <a:pt x="1635" y="686"/>
                  </a:lnTo>
                  <a:lnTo>
                    <a:pt x="1646" y="693"/>
                  </a:lnTo>
                  <a:lnTo>
                    <a:pt x="1656" y="701"/>
                  </a:lnTo>
                  <a:lnTo>
                    <a:pt x="1666" y="665"/>
                  </a:lnTo>
                  <a:lnTo>
                    <a:pt x="1676" y="623"/>
                  </a:lnTo>
                  <a:lnTo>
                    <a:pt x="1686" y="584"/>
                  </a:lnTo>
                  <a:lnTo>
                    <a:pt x="1697" y="550"/>
                  </a:lnTo>
                  <a:lnTo>
                    <a:pt x="1707" y="520"/>
                  </a:lnTo>
                  <a:lnTo>
                    <a:pt x="1717" y="496"/>
                  </a:lnTo>
                  <a:lnTo>
                    <a:pt x="1728" y="491"/>
                  </a:lnTo>
                  <a:lnTo>
                    <a:pt x="1738" y="493"/>
                  </a:lnTo>
                  <a:lnTo>
                    <a:pt x="1748" y="502"/>
                  </a:lnTo>
                  <a:lnTo>
                    <a:pt x="1758" y="515"/>
                  </a:lnTo>
                  <a:lnTo>
                    <a:pt x="1768" y="532"/>
                  </a:lnTo>
                  <a:lnTo>
                    <a:pt x="1779" y="552"/>
                  </a:lnTo>
                  <a:lnTo>
                    <a:pt x="1789" y="574"/>
                  </a:lnTo>
                  <a:lnTo>
                    <a:pt x="1799" y="598"/>
                  </a:lnTo>
                  <a:lnTo>
                    <a:pt x="1809" y="621"/>
                  </a:lnTo>
                  <a:lnTo>
                    <a:pt x="1819" y="642"/>
                  </a:lnTo>
                  <a:lnTo>
                    <a:pt x="1830" y="661"/>
                  </a:lnTo>
                  <a:lnTo>
                    <a:pt x="1840" y="642"/>
                  </a:lnTo>
                  <a:lnTo>
                    <a:pt x="1850" y="605"/>
                  </a:lnTo>
                  <a:lnTo>
                    <a:pt x="1860" y="582"/>
                  </a:lnTo>
                  <a:lnTo>
                    <a:pt x="1870" y="557"/>
                  </a:lnTo>
                  <a:lnTo>
                    <a:pt x="1881" y="533"/>
                  </a:lnTo>
                  <a:lnTo>
                    <a:pt x="1891" y="509"/>
                  </a:lnTo>
                  <a:lnTo>
                    <a:pt x="1901" y="486"/>
                  </a:lnTo>
                  <a:lnTo>
                    <a:pt x="1911" y="466"/>
                  </a:lnTo>
                  <a:lnTo>
                    <a:pt x="1922" y="470"/>
                  </a:lnTo>
                  <a:lnTo>
                    <a:pt x="1932" y="488"/>
                  </a:lnTo>
                  <a:lnTo>
                    <a:pt x="1942" y="508"/>
                  </a:lnTo>
                  <a:lnTo>
                    <a:pt x="1952" y="522"/>
                  </a:lnTo>
                  <a:lnTo>
                    <a:pt x="1963" y="510"/>
                  </a:lnTo>
                  <a:lnTo>
                    <a:pt x="1973" y="495"/>
                  </a:lnTo>
                  <a:lnTo>
                    <a:pt x="1983" y="491"/>
                  </a:lnTo>
                  <a:lnTo>
                    <a:pt x="1993" y="518"/>
                  </a:lnTo>
                  <a:lnTo>
                    <a:pt x="2003" y="542"/>
                  </a:lnTo>
                  <a:lnTo>
                    <a:pt x="2014" y="561"/>
                  </a:lnTo>
                  <a:lnTo>
                    <a:pt x="2024" y="573"/>
                  </a:lnTo>
                  <a:lnTo>
                    <a:pt x="2034" y="577"/>
                  </a:lnTo>
                  <a:lnTo>
                    <a:pt x="2044" y="512"/>
                  </a:lnTo>
                  <a:lnTo>
                    <a:pt x="2055" y="432"/>
                  </a:lnTo>
                  <a:lnTo>
                    <a:pt x="2065" y="347"/>
                  </a:lnTo>
                  <a:lnTo>
                    <a:pt x="2075" y="262"/>
                  </a:lnTo>
                  <a:lnTo>
                    <a:pt x="2085" y="209"/>
                  </a:lnTo>
                  <a:lnTo>
                    <a:pt x="2095" y="190"/>
                  </a:lnTo>
                  <a:lnTo>
                    <a:pt x="2106" y="196"/>
                  </a:lnTo>
                  <a:lnTo>
                    <a:pt x="2116" y="206"/>
                  </a:lnTo>
                  <a:lnTo>
                    <a:pt x="2126" y="220"/>
                  </a:lnTo>
                  <a:lnTo>
                    <a:pt x="2136" y="242"/>
                  </a:lnTo>
                  <a:lnTo>
                    <a:pt x="2147" y="274"/>
                  </a:lnTo>
                  <a:lnTo>
                    <a:pt x="2157" y="308"/>
                  </a:lnTo>
                  <a:lnTo>
                    <a:pt x="2167" y="343"/>
                  </a:lnTo>
                  <a:lnTo>
                    <a:pt x="2177" y="379"/>
                  </a:lnTo>
                  <a:lnTo>
                    <a:pt x="2188" y="414"/>
                  </a:lnTo>
                  <a:lnTo>
                    <a:pt x="2198" y="449"/>
                  </a:lnTo>
                  <a:lnTo>
                    <a:pt x="2208" y="483"/>
                  </a:lnTo>
                  <a:lnTo>
                    <a:pt x="2218" y="516"/>
                  </a:lnTo>
                  <a:lnTo>
                    <a:pt x="2228" y="548"/>
                  </a:lnTo>
                  <a:lnTo>
                    <a:pt x="2239" y="579"/>
                  </a:lnTo>
                  <a:lnTo>
                    <a:pt x="2249" y="613"/>
                  </a:lnTo>
                  <a:lnTo>
                    <a:pt x="2259" y="629"/>
                  </a:lnTo>
                  <a:lnTo>
                    <a:pt x="2269" y="611"/>
                  </a:lnTo>
                  <a:lnTo>
                    <a:pt x="2279" y="594"/>
                  </a:lnTo>
                  <a:lnTo>
                    <a:pt x="2290" y="609"/>
                  </a:lnTo>
                  <a:lnTo>
                    <a:pt x="2300" y="646"/>
                  </a:lnTo>
                  <a:lnTo>
                    <a:pt x="2310" y="686"/>
                  </a:lnTo>
                  <a:lnTo>
                    <a:pt x="2320" y="730"/>
                  </a:lnTo>
                  <a:lnTo>
                    <a:pt x="2331" y="776"/>
                  </a:lnTo>
                  <a:lnTo>
                    <a:pt x="2341" y="823"/>
                  </a:lnTo>
                  <a:lnTo>
                    <a:pt x="2351" y="849"/>
                  </a:lnTo>
                  <a:lnTo>
                    <a:pt x="2361" y="862"/>
                  </a:lnTo>
                  <a:lnTo>
                    <a:pt x="2372" y="873"/>
                  </a:lnTo>
                  <a:lnTo>
                    <a:pt x="2382" y="877"/>
                  </a:lnTo>
                  <a:lnTo>
                    <a:pt x="2392" y="859"/>
                  </a:lnTo>
                  <a:lnTo>
                    <a:pt x="2402" y="841"/>
                  </a:lnTo>
                  <a:lnTo>
                    <a:pt x="2412" y="818"/>
                  </a:lnTo>
                  <a:lnTo>
                    <a:pt x="2423" y="794"/>
                  </a:lnTo>
                  <a:lnTo>
                    <a:pt x="2433" y="773"/>
                  </a:lnTo>
                  <a:lnTo>
                    <a:pt x="2443" y="754"/>
                  </a:lnTo>
                  <a:lnTo>
                    <a:pt x="2453" y="737"/>
                  </a:lnTo>
                  <a:lnTo>
                    <a:pt x="2464" y="724"/>
                  </a:lnTo>
                  <a:lnTo>
                    <a:pt x="2474" y="712"/>
                  </a:lnTo>
                  <a:lnTo>
                    <a:pt x="2484" y="702"/>
                  </a:lnTo>
                  <a:lnTo>
                    <a:pt x="2494" y="693"/>
                  </a:lnTo>
                  <a:lnTo>
                    <a:pt x="2504" y="683"/>
                  </a:lnTo>
                  <a:lnTo>
                    <a:pt x="2515" y="672"/>
                  </a:lnTo>
                  <a:lnTo>
                    <a:pt x="2525" y="659"/>
                  </a:lnTo>
                  <a:lnTo>
                    <a:pt x="2535" y="490"/>
                  </a:lnTo>
                  <a:lnTo>
                    <a:pt x="2545" y="404"/>
                  </a:lnTo>
                  <a:lnTo>
                    <a:pt x="2555" y="384"/>
                  </a:lnTo>
                  <a:lnTo>
                    <a:pt x="2566" y="370"/>
                  </a:lnTo>
                  <a:lnTo>
                    <a:pt x="2576" y="362"/>
                  </a:lnTo>
                  <a:lnTo>
                    <a:pt x="2586" y="360"/>
                  </a:lnTo>
                  <a:lnTo>
                    <a:pt x="2597" y="362"/>
                  </a:lnTo>
                  <a:lnTo>
                    <a:pt x="2607" y="369"/>
                  </a:lnTo>
                </a:path>
              </a:pathLst>
            </a:custGeom>
            <a:noFill/>
            <a:ln w="25400" cap="flat">
              <a:solidFill>
                <a:srgbClr val="CCCCC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21">
              <a:extLst>
                <a:ext uri="{FF2B5EF4-FFF2-40B4-BE49-F238E27FC236}">
                  <a16:creationId xmlns:a16="http://schemas.microsoft.com/office/drawing/2014/main" id="{8C99DECC-45F9-4FCE-9B6F-491B6D21BFC7}"/>
                </a:ext>
              </a:extLst>
            </p:cNvPr>
            <p:cNvSpPr>
              <a:spLocks noEditPoints="1"/>
            </p:cNvSpPr>
            <p:nvPr/>
          </p:nvSpPr>
          <p:spPr bwMode="auto">
            <a:xfrm>
              <a:off x="1026133" y="4157714"/>
              <a:ext cx="3350808" cy="840961"/>
            </a:xfrm>
            <a:custGeom>
              <a:avLst/>
              <a:gdLst>
                <a:gd name="T0" fmla="*/ 76 w 2615"/>
                <a:gd name="T1" fmla="*/ 576 h 885"/>
                <a:gd name="T2" fmla="*/ 123 w 2615"/>
                <a:gd name="T3" fmla="*/ 713 h 885"/>
                <a:gd name="T4" fmla="*/ 170 w 2615"/>
                <a:gd name="T5" fmla="*/ 682 h 885"/>
                <a:gd name="T6" fmla="*/ 228 w 2615"/>
                <a:gd name="T7" fmla="*/ 602 h 885"/>
                <a:gd name="T8" fmla="*/ 263 w 2615"/>
                <a:gd name="T9" fmla="*/ 483 h 885"/>
                <a:gd name="T10" fmla="*/ 308 w 2615"/>
                <a:gd name="T11" fmla="*/ 482 h 885"/>
                <a:gd name="T12" fmla="*/ 379 w 2615"/>
                <a:gd name="T13" fmla="*/ 591 h 885"/>
                <a:gd name="T14" fmla="*/ 454 w 2615"/>
                <a:gd name="T15" fmla="*/ 533 h 885"/>
                <a:gd name="T16" fmla="*/ 480 w 2615"/>
                <a:gd name="T17" fmla="*/ 457 h 885"/>
                <a:gd name="T18" fmla="*/ 510 w 2615"/>
                <a:gd name="T19" fmla="*/ 283 h 885"/>
                <a:gd name="T20" fmla="*/ 558 w 2615"/>
                <a:gd name="T21" fmla="*/ 145 h 885"/>
                <a:gd name="T22" fmla="*/ 558 w 2615"/>
                <a:gd name="T23" fmla="*/ 16 h 885"/>
                <a:gd name="T24" fmla="*/ 580 w 2615"/>
                <a:gd name="T25" fmla="*/ 153 h 885"/>
                <a:gd name="T26" fmla="*/ 598 w 2615"/>
                <a:gd name="T27" fmla="*/ 312 h 885"/>
                <a:gd name="T28" fmla="*/ 617 w 2615"/>
                <a:gd name="T29" fmla="*/ 424 h 885"/>
                <a:gd name="T30" fmla="*/ 646 w 2615"/>
                <a:gd name="T31" fmla="*/ 581 h 885"/>
                <a:gd name="T32" fmla="*/ 674 w 2615"/>
                <a:gd name="T33" fmla="*/ 739 h 885"/>
                <a:gd name="T34" fmla="*/ 715 w 2615"/>
                <a:gd name="T35" fmla="*/ 861 h 885"/>
                <a:gd name="T36" fmla="*/ 739 w 2615"/>
                <a:gd name="T37" fmla="*/ 787 h 885"/>
                <a:gd name="T38" fmla="*/ 767 w 2615"/>
                <a:gd name="T39" fmla="*/ 661 h 885"/>
                <a:gd name="T40" fmla="*/ 825 w 2615"/>
                <a:gd name="T41" fmla="*/ 528 h 885"/>
                <a:gd name="T42" fmla="*/ 850 w 2615"/>
                <a:gd name="T43" fmla="*/ 460 h 885"/>
                <a:gd name="T44" fmla="*/ 882 w 2615"/>
                <a:gd name="T45" fmla="*/ 335 h 885"/>
                <a:gd name="T46" fmla="*/ 943 w 2615"/>
                <a:gd name="T47" fmla="*/ 343 h 885"/>
                <a:gd name="T48" fmla="*/ 998 w 2615"/>
                <a:gd name="T49" fmla="*/ 414 h 885"/>
                <a:gd name="T50" fmla="*/ 1023 w 2615"/>
                <a:gd name="T51" fmla="*/ 504 h 885"/>
                <a:gd name="T52" fmla="*/ 1057 w 2615"/>
                <a:gd name="T53" fmla="*/ 597 h 885"/>
                <a:gd name="T54" fmla="*/ 1128 w 2615"/>
                <a:gd name="T55" fmla="*/ 669 h 885"/>
                <a:gd name="T56" fmla="*/ 1193 w 2615"/>
                <a:gd name="T57" fmla="*/ 574 h 885"/>
                <a:gd name="T58" fmla="*/ 1234 w 2615"/>
                <a:gd name="T59" fmla="*/ 487 h 885"/>
                <a:gd name="T60" fmla="*/ 1291 w 2615"/>
                <a:gd name="T61" fmla="*/ 397 h 885"/>
                <a:gd name="T62" fmla="*/ 1370 w 2615"/>
                <a:gd name="T63" fmla="*/ 455 h 885"/>
                <a:gd name="T64" fmla="*/ 1424 w 2615"/>
                <a:gd name="T65" fmla="*/ 590 h 885"/>
                <a:gd name="T66" fmla="*/ 1469 w 2615"/>
                <a:gd name="T67" fmla="*/ 548 h 885"/>
                <a:gd name="T68" fmla="*/ 1520 w 2615"/>
                <a:gd name="T69" fmla="*/ 586 h 885"/>
                <a:gd name="T70" fmla="*/ 1564 w 2615"/>
                <a:gd name="T71" fmla="*/ 707 h 885"/>
                <a:gd name="T72" fmla="*/ 1589 w 2615"/>
                <a:gd name="T73" fmla="*/ 823 h 885"/>
                <a:gd name="T74" fmla="*/ 1598 w 2615"/>
                <a:gd name="T75" fmla="*/ 853 h 885"/>
                <a:gd name="T76" fmla="*/ 1635 w 2615"/>
                <a:gd name="T77" fmla="*/ 729 h 885"/>
                <a:gd name="T78" fmla="*/ 1682 w 2615"/>
                <a:gd name="T79" fmla="*/ 668 h 885"/>
                <a:gd name="T80" fmla="*/ 1724 w 2615"/>
                <a:gd name="T81" fmla="*/ 512 h 885"/>
                <a:gd name="T82" fmla="*/ 1782 w 2615"/>
                <a:gd name="T83" fmla="*/ 521 h 885"/>
                <a:gd name="T84" fmla="*/ 1839 w 2615"/>
                <a:gd name="T85" fmla="*/ 650 h 885"/>
                <a:gd name="T86" fmla="*/ 1895 w 2615"/>
                <a:gd name="T87" fmla="*/ 533 h 885"/>
                <a:gd name="T88" fmla="*/ 1920 w 2615"/>
                <a:gd name="T89" fmla="*/ 490 h 885"/>
                <a:gd name="T90" fmla="*/ 1971 w 2615"/>
                <a:gd name="T91" fmla="*/ 524 h 885"/>
                <a:gd name="T92" fmla="*/ 2049 w 2615"/>
                <a:gd name="T93" fmla="*/ 593 h 885"/>
                <a:gd name="T94" fmla="*/ 2050 w 2615"/>
                <a:gd name="T95" fmla="*/ 463 h 885"/>
                <a:gd name="T96" fmla="*/ 2083 w 2615"/>
                <a:gd name="T97" fmla="*/ 322 h 885"/>
                <a:gd name="T98" fmla="*/ 2113 w 2615"/>
                <a:gd name="T99" fmla="*/ 192 h 885"/>
                <a:gd name="T100" fmla="*/ 2150 w 2615"/>
                <a:gd name="T101" fmla="*/ 298 h 885"/>
                <a:gd name="T102" fmla="*/ 2198 w 2615"/>
                <a:gd name="T103" fmla="*/ 450 h 885"/>
                <a:gd name="T104" fmla="*/ 2224 w 2615"/>
                <a:gd name="T105" fmla="*/ 543 h 885"/>
                <a:gd name="T106" fmla="*/ 2283 w 2615"/>
                <a:gd name="T107" fmla="*/ 594 h 885"/>
                <a:gd name="T108" fmla="*/ 2323 w 2615"/>
                <a:gd name="T109" fmla="*/ 750 h 885"/>
                <a:gd name="T110" fmla="*/ 2358 w 2615"/>
                <a:gd name="T111" fmla="*/ 839 h 885"/>
                <a:gd name="T112" fmla="*/ 2403 w 2615"/>
                <a:gd name="T113" fmla="*/ 844 h 885"/>
                <a:gd name="T114" fmla="*/ 2468 w 2615"/>
                <a:gd name="T115" fmla="*/ 741 h 885"/>
                <a:gd name="T116" fmla="*/ 2525 w 2615"/>
                <a:gd name="T117" fmla="*/ 653 h 885"/>
                <a:gd name="T118" fmla="*/ 2547 w 2615"/>
                <a:gd name="T119" fmla="*/ 542 h 885"/>
                <a:gd name="T120" fmla="*/ 2560 w 2615"/>
                <a:gd name="T121" fmla="*/ 416 h 885"/>
                <a:gd name="T122" fmla="*/ 0 w 2615"/>
                <a:gd name="T123" fmla="*/ 472 h 8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615" h="885">
                  <a:moveTo>
                    <a:pt x="19" y="498"/>
                  </a:moveTo>
                  <a:lnTo>
                    <a:pt x="20" y="501"/>
                  </a:lnTo>
                  <a:lnTo>
                    <a:pt x="27" y="511"/>
                  </a:lnTo>
                  <a:lnTo>
                    <a:pt x="41" y="503"/>
                  </a:lnTo>
                  <a:lnTo>
                    <a:pt x="34" y="492"/>
                  </a:lnTo>
                  <a:lnTo>
                    <a:pt x="32" y="489"/>
                  </a:lnTo>
                  <a:lnTo>
                    <a:pt x="19" y="498"/>
                  </a:lnTo>
                  <a:close/>
                  <a:moveTo>
                    <a:pt x="34" y="525"/>
                  </a:moveTo>
                  <a:lnTo>
                    <a:pt x="40" y="537"/>
                  </a:lnTo>
                  <a:lnTo>
                    <a:pt x="41" y="539"/>
                  </a:lnTo>
                  <a:lnTo>
                    <a:pt x="56" y="532"/>
                  </a:lnTo>
                  <a:lnTo>
                    <a:pt x="55" y="530"/>
                  </a:lnTo>
                  <a:lnTo>
                    <a:pt x="48" y="518"/>
                  </a:lnTo>
                  <a:lnTo>
                    <a:pt x="34" y="525"/>
                  </a:lnTo>
                  <a:close/>
                  <a:moveTo>
                    <a:pt x="48" y="553"/>
                  </a:moveTo>
                  <a:lnTo>
                    <a:pt x="51" y="559"/>
                  </a:lnTo>
                  <a:lnTo>
                    <a:pt x="55" y="568"/>
                  </a:lnTo>
                  <a:lnTo>
                    <a:pt x="69" y="562"/>
                  </a:lnTo>
                  <a:lnTo>
                    <a:pt x="65" y="552"/>
                  </a:lnTo>
                  <a:lnTo>
                    <a:pt x="63" y="547"/>
                  </a:lnTo>
                  <a:lnTo>
                    <a:pt x="48" y="553"/>
                  </a:lnTo>
                  <a:close/>
                  <a:moveTo>
                    <a:pt x="61" y="583"/>
                  </a:moveTo>
                  <a:lnTo>
                    <a:pt x="68" y="597"/>
                  </a:lnTo>
                  <a:lnTo>
                    <a:pt x="82" y="591"/>
                  </a:lnTo>
                  <a:lnTo>
                    <a:pt x="76" y="576"/>
                  </a:lnTo>
                  <a:lnTo>
                    <a:pt x="61" y="583"/>
                  </a:lnTo>
                  <a:close/>
                  <a:moveTo>
                    <a:pt x="74" y="612"/>
                  </a:moveTo>
                  <a:lnTo>
                    <a:pt x="80" y="627"/>
                  </a:lnTo>
                  <a:lnTo>
                    <a:pt x="95" y="621"/>
                  </a:lnTo>
                  <a:lnTo>
                    <a:pt x="89" y="606"/>
                  </a:lnTo>
                  <a:lnTo>
                    <a:pt x="74" y="612"/>
                  </a:lnTo>
                  <a:close/>
                  <a:moveTo>
                    <a:pt x="84" y="641"/>
                  </a:moveTo>
                  <a:lnTo>
                    <a:pt x="88" y="657"/>
                  </a:lnTo>
                  <a:lnTo>
                    <a:pt x="103" y="653"/>
                  </a:lnTo>
                  <a:lnTo>
                    <a:pt x="99" y="637"/>
                  </a:lnTo>
                  <a:lnTo>
                    <a:pt x="84" y="641"/>
                  </a:lnTo>
                  <a:close/>
                  <a:moveTo>
                    <a:pt x="91" y="672"/>
                  </a:moveTo>
                  <a:lnTo>
                    <a:pt x="94" y="687"/>
                  </a:lnTo>
                  <a:lnTo>
                    <a:pt x="110" y="684"/>
                  </a:lnTo>
                  <a:lnTo>
                    <a:pt x="107" y="669"/>
                  </a:lnTo>
                  <a:lnTo>
                    <a:pt x="91" y="672"/>
                  </a:lnTo>
                  <a:close/>
                  <a:moveTo>
                    <a:pt x="97" y="703"/>
                  </a:moveTo>
                  <a:lnTo>
                    <a:pt x="100" y="719"/>
                  </a:lnTo>
                  <a:lnTo>
                    <a:pt x="116" y="716"/>
                  </a:lnTo>
                  <a:lnTo>
                    <a:pt x="113" y="700"/>
                  </a:lnTo>
                  <a:lnTo>
                    <a:pt x="97" y="703"/>
                  </a:lnTo>
                  <a:close/>
                  <a:moveTo>
                    <a:pt x="122" y="718"/>
                  </a:moveTo>
                  <a:lnTo>
                    <a:pt x="126" y="711"/>
                  </a:lnTo>
                  <a:lnTo>
                    <a:pt x="119" y="707"/>
                  </a:lnTo>
                  <a:lnTo>
                    <a:pt x="123" y="713"/>
                  </a:lnTo>
                  <a:lnTo>
                    <a:pt x="131" y="709"/>
                  </a:lnTo>
                  <a:lnTo>
                    <a:pt x="122" y="695"/>
                  </a:lnTo>
                  <a:lnTo>
                    <a:pt x="115" y="700"/>
                  </a:lnTo>
                  <a:lnTo>
                    <a:pt x="112" y="702"/>
                  </a:lnTo>
                  <a:lnTo>
                    <a:pt x="108" y="709"/>
                  </a:lnTo>
                  <a:lnTo>
                    <a:pt x="122" y="718"/>
                  </a:lnTo>
                  <a:close/>
                  <a:moveTo>
                    <a:pt x="144" y="711"/>
                  </a:moveTo>
                  <a:lnTo>
                    <a:pt x="152" y="708"/>
                  </a:lnTo>
                  <a:lnTo>
                    <a:pt x="154" y="707"/>
                  </a:lnTo>
                  <a:lnTo>
                    <a:pt x="160" y="704"/>
                  </a:lnTo>
                  <a:lnTo>
                    <a:pt x="151" y="690"/>
                  </a:lnTo>
                  <a:lnTo>
                    <a:pt x="145" y="694"/>
                  </a:lnTo>
                  <a:lnTo>
                    <a:pt x="150" y="700"/>
                  </a:lnTo>
                  <a:lnTo>
                    <a:pt x="147" y="693"/>
                  </a:lnTo>
                  <a:lnTo>
                    <a:pt x="139" y="696"/>
                  </a:lnTo>
                  <a:lnTo>
                    <a:pt x="144" y="711"/>
                  </a:lnTo>
                  <a:close/>
                  <a:moveTo>
                    <a:pt x="170" y="698"/>
                  </a:moveTo>
                  <a:lnTo>
                    <a:pt x="181" y="698"/>
                  </a:lnTo>
                  <a:lnTo>
                    <a:pt x="180" y="690"/>
                  </a:lnTo>
                  <a:lnTo>
                    <a:pt x="179" y="698"/>
                  </a:lnTo>
                  <a:lnTo>
                    <a:pt x="184" y="699"/>
                  </a:lnTo>
                  <a:lnTo>
                    <a:pt x="188" y="683"/>
                  </a:lnTo>
                  <a:lnTo>
                    <a:pt x="182" y="682"/>
                  </a:lnTo>
                  <a:lnTo>
                    <a:pt x="180" y="682"/>
                  </a:lnTo>
                  <a:lnTo>
                    <a:pt x="170" y="682"/>
                  </a:lnTo>
                  <a:lnTo>
                    <a:pt x="170" y="698"/>
                  </a:lnTo>
                  <a:close/>
                  <a:moveTo>
                    <a:pt x="209" y="696"/>
                  </a:moveTo>
                  <a:lnTo>
                    <a:pt x="212" y="680"/>
                  </a:lnTo>
                  <a:lnTo>
                    <a:pt x="196" y="677"/>
                  </a:lnTo>
                  <a:lnTo>
                    <a:pt x="193" y="693"/>
                  </a:lnTo>
                  <a:lnTo>
                    <a:pt x="209" y="696"/>
                  </a:lnTo>
                  <a:close/>
                  <a:moveTo>
                    <a:pt x="216" y="665"/>
                  </a:moveTo>
                  <a:lnTo>
                    <a:pt x="219" y="649"/>
                  </a:lnTo>
                  <a:lnTo>
                    <a:pt x="219" y="649"/>
                  </a:lnTo>
                  <a:lnTo>
                    <a:pt x="203" y="646"/>
                  </a:lnTo>
                  <a:lnTo>
                    <a:pt x="203" y="646"/>
                  </a:lnTo>
                  <a:lnTo>
                    <a:pt x="200" y="661"/>
                  </a:lnTo>
                  <a:lnTo>
                    <a:pt x="216" y="665"/>
                  </a:lnTo>
                  <a:close/>
                  <a:moveTo>
                    <a:pt x="222" y="633"/>
                  </a:moveTo>
                  <a:lnTo>
                    <a:pt x="225" y="618"/>
                  </a:lnTo>
                  <a:lnTo>
                    <a:pt x="209" y="615"/>
                  </a:lnTo>
                  <a:lnTo>
                    <a:pt x="206" y="630"/>
                  </a:lnTo>
                  <a:lnTo>
                    <a:pt x="222" y="633"/>
                  </a:lnTo>
                  <a:close/>
                  <a:moveTo>
                    <a:pt x="228" y="602"/>
                  </a:moveTo>
                  <a:lnTo>
                    <a:pt x="229" y="597"/>
                  </a:lnTo>
                  <a:lnTo>
                    <a:pt x="232" y="586"/>
                  </a:lnTo>
                  <a:lnTo>
                    <a:pt x="216" y="583"/>
                  </a:lnTo>
                  <a:lnTo>
                    <a:pt x="213" y="594"/>
                  </a:lnTo>
                  <a:lnTo>
                    <a:pt x="212" y="599"/>
                  </a:lnTo>
                  <a:lnTo>
                    <a:pt x="228" y="602"/>
                  </a:lnTo>
                  <a:close/>
                  <a:moveTo>
                    <a:pt x="235" y="571"/>
                  </a:moveTo>
                  <a:lnTo>
                    <a:pt x="239" y="555"/>
                  </a:lnTo>
                  <a:lnTo>
                    <a:pt x="223" y="551"/>
                  </a:lnTo>
                  <a:lnTo>
                    <a:pt x="219" y="567"/>
                  </a:lnTo>
                  <a:lnTo>
                    <a:pt x="235" y="571"/>
                  </a:lnTo>
                  <a:close/>
                  <a:moveTo>
                    <a:pt x="243" y="540"/>
                  </a:moveTo>
                  <a:lnTo>
                    <a:pt x="247" y="524"/>
                  </a:lnTo>
                  <a:lnTo>
                    <a:pt x="231" y="520"/>
                  </a:lnTo>
                  <a:lnTo>
                    <a:pt x="227" y="536"/>
                  </a:lnTo>
                  <a:lnTo>
                    <a:pt x="243" y="540"/>
                  </a:lnTo>
                  <a:close/>
                  <a:moveTo>
                    <a:pt x="251" y="510"/>
                  </a:moveTo>
                  <a:lnTo>
                    <a:pt x="257" y="495"/>
                  </a:lnTo>
                  <a:lnTo>
                    <a:pt x="242" y="489"/>
                  </a:lnTo>
                  <a:lnTo>
                    <a:pt x="236" y="504"/>
                  </a:lnTo>
                  <a:lnTo>
                    <a:pt x="251" y="510"/>
                  </a:lnTo>
                  <a:close/>
                  <a:moveTo>
                    <a:pt x="263" y="483"/>
                  </a:moveTo>
                  <a:lnTo>
                    <a:pt x="269" y="476"/>
                  </a:lnTo>
                  <a:lnTo>
                    <a:pt x="262" y="471"/>
                  </a:lnTo>
                  <a:lnTo>
                    <a:pt x="266" y="478"/>
                  </a:lnTo>
                  <a:lnTo>
                    <a:pt x="273" y="475"/>
                  </a:lnTo>
                  <a:lnTo>
                    <a:pt x="265" y="461"/>
                  </a:lnTo>
                  <a:lnTo>
                    <a:pt x="258" y="465"/>
                  </a:lnTo>
                  <a:lnTo>
                    <a:pt x="256" y="467"/>
                  </a:lnTo>
                  <a:lnTo>
                    <a:pt x="251" y="473"/>
                  </a:lnTo>
                  <a:lnTo>
                    <a:pt x="263" y="483"/>
                  </a:lnTo>
                  <a:close/>
                  <a:moveTo>
                    <a:pt x="283" y="471"/>
                  </a:moveTo>
                  <a:lnTo>
                    <a:pt x="292" y="472"/>
                  </a:lnTo>
                  <a:lnTo>
                    <a:pt x="293" y="464"/>
                  </a:lnTo>
                  <a:lnTo>
                    <a:pt x="290" y="472"/>
                  </a:lnTo>
                  <a:lnTo>
                    <a:pt x="296" y="475"/>
                  </a:lnTo>
                  <a:lnTo>
                    <a:pt x="302" y="460"/>
                  </a:lnTo>
                  <a:lnTo>
                    <a:pt x="296" y="457"/>
                  </a:lnTo>
                  <a:lnTo>
                    <a:pt x="294" y="457"/>
                  </a:lnTo>
                  <a:lnTo>
                    <a:pt x="285" y="455"/>
                  </a:lnTo>
                  <a:lnTo>
                    <a:pt x="283" y="471"/>
                  </a:lnTo>
                  <a:close/>
                  <a:moveTo>
                    <a:pt x="308" y="482"/>
                  </a:moveTo>
                  <a:lnTo>
                    <a:pt x="309" y="483"/>
                  </a:lnTo>
                  <a:lnTo>
                    <a:pt x="313" y="477"/>
                  </a:lnTo>
                  <a:lnTo>
                    <a:pt x="308" y="482"/>
                  </a:lnTo>
                  <a:lnTo>
                    <a:pt x="318" y="493"/>
                  </a:lnTo>
                  <a:lnTo>
                    <a:pt x="324" y="487"/>
                  </a:lnTo>
                  <a:lnTo>
                    <a:pt x="317" y="492"/>
                  </a:lnTo>
                  <a:lnTo>
                    <a:pt x="317" y="492"/>
                  </a:lnTo>
                  <a:lnTo>
                    <a:pt x="330" y="483"/>
                  </a:lnTo>
                  <a:lnTo>
                    <a:pt x="330" y="482"/>
                  </a:lnTo>
                  <a:lnTo>
                    <a:pt x="329" y="482"/>
                  </a:lnTo>
                  <a:lnTo>
                    <a:pt x="319" y="471"/>
                  </a:lnTo>
                  <a:lnTo>
                    <a:pt x="318" y="470"/>
                  </a:lnTo>
                  <a:lnTo>
                    <a:pt x="317" y="470"/>
                  </a:lnTo>
                  <a:lnTo>
                    <a:pt x="308" y="482"/>
                  </a:lnTo>
                  <a:close/>
                  <a:moveTo>
                    <a:pt x="327" y="505"/>
                  </a:moveTo>
                  <a:lnTo>
                    <a:pt x="327" y="506"/>
                  </a:lnTo>
                  <a:lnTo>
                    <a:pt x="334" y="501"/>
                  </a:lnTo>
                  <a:lnTo>
                    <a:pt x="327" y="505"/>
                  </a:lnTo>
                  <a:lnTo>
                    <a:pt x="335" y="518"/>
                  </a:lnTo>
                  <a:lnTo>
                    <a:pt x="349" y="509"/>
                  </a:lnTo>
                  <a:lnTo>
                    <a:pt x="341" y="496"/>
                  </a:lnTo>
                  <a:lnTo>
                    <a:pt x="340" y="496"/>
                  </a:lnTo>
                  <a:lnTo>
                    <a:pt x="340" y="495"/>
                  </a:lnTo>
                  <a:lnTo>
                    <a:pt x="327" y="505"/>
                  </a:lnTo>
                  <a:close/>
                  <a:moveTo>
                    <a:pt x="343" y="531"/>
                  </a:moveTo>
                  <a:lnTo>
                    <a:pt x="347" y="539"/>
                  </a:lnTo>
                  <a:lnTo>
                    <a:pt x="351" y="545"/>
                  </a:lnTo>
                  <a:lnTo>
                    <a:pt x="365" y="537"/>
                  </a:lnTo>
                  <a:lnTo>
                    <a:pt x="361" y="531"/>
                  </a:lnTo>
                  <a:lnTo>
                    <a:pt x="357" y="523"/>
                  </a:lnTo>
                  <a:lnTo>
                    <a:pt x="343" y="531"/>
                  </a:lnTo>
                  <a:close/>
                  <a:moveTo>
                    <a:pt x="359" y="560"/>
                  </a:moveTo>
                  <a:lnTo>
                    <a:pt x="367" y="573"/>
                  </a:lnTo>
                  <a:lnTo>
                    <a:pt x="381" y="565"/>
                  </a:lnTo>
                  <a:lnTo>
                    <a:pt x="373" y="551"/>
                  </a:lnTo>
                  <a:lnTo>
                    <a:pt x="359" y="560"/>
                  </a:lnTo>
                  <a:close/>
                  <a:moveTo>
                    <a:pt x="376" y="587"/>
                  </a:moveTo>
                  <a:lnTo>
                    <a:pt x="378" y="590"/>
                  </a:lnTo>
                  <a:lnTo>
                    <a:pt x="379" y="591"/>
                  </a:lnTo>
                  <a:lnTo>
                    <a:pt x="387" y="600"/>
                  </a:lnTo>
                  <a:lnTo>
                    <a:pt x="399" y="590"/>
                  </a:lnTo>
                  <a:lnTo>
                    <a:pt x="391" y="581"/>
                  </a:lnTo>
                  <a:lnTo>
                    <a:pt x="385" y="586"/>
                  </a:lnTo>
                  <a:lnTo>
                    <a:pt x="391" y="582"/>
                  </a:lnTo>
                  <a:lnTo>
                    <a:pt x="389" y="578"/>
                  </a:lnTo>
                  <a:lnTo>
                    <a:pt x="376" y="587"/>
                  </a:lnTo>
                  <a:close/>
                  <a:moveTo>
                    <a:pt x="412" y="605"/>
                  </a:moveTo>
                  <a:lnTo>
                    <a:pt x="421" y="596"/>
                  </a:lnTo>
                  <a:lnTo>
                    <a:pt x="422" y="595"/>
                  </a:lnTo>
                  <a:lnTo>
                    <a:pt x="424" y="592"/>
                  </a:lnTo>
                  <a:lnTo>
                    <a:pt x="411" y="583"/>
                  </a:lnTo>
                  <a:lnTo>
                    <a:pt x="409" y="586"/>
                  </a:lnTo>
                  <a:lnTo>
                    <a:pt x="415" y="590"/>
                  </a:lnTo>
                  <a:lnTo>
                    <a:pt x="410" y="585"/>
                  </a:lnTo>
                  <a:lnTo>
                    <a:pt x="401" y="594"/>
                  </a:lnTo>
                  <a:lnTo>
                    <a:pt x="412" y="605"/>
                  </a:lnTo>
                  <a:close/>
                  <a:moveTo>
                    <a:pt x="434" y="578"/>
                  </a:moveTo>
                  <a:lnTo>
                    <a:pt x="441" y="564"/>
                  </a:lnTo>
                  <a:lnTo>
                    <a:pt x="427" y="556"/>
                  </a:lnTo>
                  <a:lnTo>
                    <a:pt x="419" y="571"/>
                  </a:lnTo>
                  <a:lnTo>
                    <a:pt x="434" y="578"/>
                  </a:lnTo>
                  <a:close/>
                  <a:moveTo>
                    <a:pt x="448" y="548"/>
                  </a:moveTo>
                  <a:lnTo>
                    <a:pt x="454" y="535"/>
                  </a:lnTo>
                  <a:lnTo>
                    <a:pt x="454" y="533"/>
                  </a:lnTo>
                  <a:lnTo>
                    <a:pt x="439" y="528"/>
                  </a:lnTo>
                  <a:lnTo>
                    <a:pt x="439" y="529"/>
                  </a:lnTo>
                  <a:lnTo>
                    <a:pt x="433" y="542"/>
                  </a:lnTo>
                  <a:lnTo>
                    <a:pt x="448" y="548"/>
                  </a:lnTo>
                  <a:close/>
                  <a:moveTo>
                    <a:pt x="460" y="518"/>
                  </a:moveTo>
                  <a:lnTo>
                    <a:pt x="464" y="507"/>
                  </a:lnTo>
                  <a:lnTo>
                    <a:pt x="465" y="503"/>
                  </a:lnTo>
                  <a:lnTo>
                    <a:pt x="450" y="498"/>
                  </a:lnTo>
                  <a:lnTo>
                    <a:pt x="449" y="502"/>
                  </a:lnTo>
                  <a:lnTo>
                    <a:pt x="445" y="513"/>
                  </a:lnTo>
                  <a:lnTo>
                    <a:pt x="460" y="518"/>
                  </a:lnTo>
                  <a:close/>
                  <a:moveTo>
                    <a:pt x="470" y="488"/>
                  </a:moveTo>
                  <a:lnTo>
                    <a:pt x="474" y="476"/>
                  </a:lnTo>
                  <a:lnTo>
                    <a:pt x="476" y="472"/>
                  </a:lnTo>
                  <a:lnTo>
                    <a:pt x="460" y="468"/>
                  </a:lnTo>
                  <a:lnTo>
                    <a:pt x="459" y="471"/>
                  </a:lnTo>
                  <a:lnTo>
                    <a:pt x="455" y="483"/>
                  </a:lnTo>
                  <a:lnTo>
                    <a:pt x="470" y="488"/>
                  </a:lnTo>
                  <a:close/>
                  <a:moveTo>
                    <a:pt x="480" y="457"/>
                  </a:moveTo>
                  <a:lnTo>
                    <a:pt x="485" y="443"/>
                  </a:lnTo>
                  <a:lnTo>
                    <a:pt x="485" y="442"/>
                  </a:lnTo>
                  <a:lnTo>
                    <a:pt x="470" y="437"/>
                  </a:lnTo>
                  <a:lnTo>
                    <a:pt x="469" y="438"/>
                  </a:lnTo>
                  <a:lnTo>
                    <a:pt x="465" y="452"/>
                  </a:lnTo>
                  <a:lnTo>
                    <a:pt x="480" y="457"/>
                  </a:lnTo>
                  <a:close/>
                  <a:moveTo>
                    <a:pt x="489" y="426"/>
                  </a:moveTo>
                  <a:lnTo>
                    <a:pt x="494" y="411"/>
                  </a:lnTo>
                  <a:lnTo>
                    <a:pt x="478" y="407"/>
                  </a:lnTo>
                  <a:lnTo>
                    <a:pt x="474" y="422"/>
                  </a:lnTo>
                  <a:lnTo>
                    <a:pt x="489" y="426"/>
                  </a:lnTo>
                  <a:close/>
                  <a:moveTo>
                    <a:pt x="498" y="395"/>
                  </a:moveTo>
                  <a:lnTo>
                    <a:pt x="502" y="380"/>
                  </a:lnTo>
                  <a:lnTo>
                    <a:pt x="487" y="375"/>
                  </a:lnTo>
                  <a:lnTo>
                    <a:pt x="483" y="391"/>
                  </a:lnTo>
                  <a:lnTo>
                    <a:pt x="498" y="395"/>
                  </a:lnTo>
                  <a:close/>
                  <a:moveTo>
                    <a:pt x="506" y="364"/>
                  </a:moveTo>
                  <a:lnTo>
                    <a:pt x="510" y="349"/>
                  </a:lnTo>
                  <a:lnTo>
                    <a:pt x="495" y="345"/>
                  </a:lnTo>
                  <a:lnTo>
                    <a:pt x="491" y="360"/>
                  </a:lnTo>
                  <a:lnTo>
                    <a:pt x="506" y="364"/>
                  </a:lnTo>
                  <a:close/>
                  <a:moveTo>
                    <a:pt x="514" y="333"/>
                  </a:moveTo>
                  <a:lnTo>
                    <a:pt x="515" y="328"/>
                  </a:lnTo>
                  <a:lnTo>
                    <a:pt x="518" y="317"/>
                  </a:lnTo>
                  <a:lnTo>
                    <a:pt x="502" y="314"/>
                  </a:lnTo>
                  <a:lnTo>
                    <a:pt x="500" y="324"/>
                  </a:lnTo>
                  <a:lnTo>
                    <a:pt x="499" y="329"/>
                  </a:lnTo>
                  <a:lnTo>
                    <a:pt x="514" y="333"/>
                  </a:lnTo>
                  <a:close/>
                  <a:moveTo>
                    <a:pt x="522" y="302"/>
                  </a:moveTo>
                  <a:lnTo>
                    <a:pt x="525" y="286"/>
                  </a:lnTo>
                  <a:lnTo>
                    <a:pt x="510" y="283"/>
                  </a:lnTo>
                  <a:lnTo>
                    <a:pt x="506" y="298"/>
                  </a:lnTo>
                  <a:lnTo>
                    <a:pt x="522" y="302"/>
                  </a:lnTo>
                  <a:close/>
                  <a:moveTo>
                    <a:pt x="529" y="271"/>
                  </a:moveTo>
                  <a:lnTo>
                    <a:pt x="533" y="255"/>
                  </a:lnTo>
                  <a:lnTo>
                    <a:pt x="517" y="251"/>
                  </a:lnTo>
                  <a:lnTo>
                    <a:pt x="514" y="267"/>
                  </a:lnTo>
                  <a:lnTo>
                    <a:pt x="529" y="271"/>
                  </a:lnTo>
                  <a:close/>
                  <a:moveTo>
                    <a:pt x="536" y="240"/>
                  </a:moveTo>
                  <a:lnTo>
                    <a:pt x="540" y="224"/>
                  </a:lnTo>
                  <a:lnTo>
                    <a:pt x="525" y="220"/>
                  </a:lnTo>
                  <a:lnTo>
                    <a:pt x="521" y="236"/>
                  </a:lnTo>
                  <a:lnTo>
                    <a:pt x="536" y="240"/>
                  </a:lnTo>
                  <a:close/>
                  <a:moveTo>
                    <a:pt x="544" y="208"/>
                  </a:moveTo>
                  <a:lnTo>
                    <a:pt x="546" y="199"/>
                  </a:lnTo>
                  <a:lnTo>
                    <a:pt x="548" y="193"/>
                  </a:lnTo>
                  <a:lnTo>
                    <a:pt x="532" y="189"/>
                  </a:lnTo>
                  <a:lnTo>
                    <a:pt x="530" y="195"/>
                  </a:lnTo>
                  <a:lnTo>
                    <a:pt x="528" y="204"/>
                  </a:lnTo>
                  <a:lnTo>
                    <a:pt x="544" y="208"/>
                  </a:lnTo>
                  <a:close/>
                  <a:moveTo>
                    <a:pt x="551" y="177"/>
                  </a:moveTo>
                  <a:lnTo>
                    <a:pt x="555" y="162"/>
                  </a:lnTo>
                  <a:lnTo>
                    <a:pt x="540" y="158"/>
                  </a:lnTo>
                  <a:lnTo>
                    <a:pt x="536" y="173"/>
                  </a:lnTo>
                  <a:lnTo>
                    <a:pt x="551" y="177"/>
                  </a:lnTo>
                  <a:close/>
                  <a:moveTo>
                    <a:pt x="558" y="145"/>
                  </a:moveTo>
                  <a:lnTo>
                    <a:pt x="560" y="129"/>
                  </a:lnTo>
                  <a:lnTo>
                    <a:pt x="544" y="127"/>
                  </a:lnTo>
                  <a:lnTo>
                    <a:pt x="542" y="143"/>
                  </a:lnTo>
                  <a:lnTo>
                    <a:pt x="558" y="145"/>
                  </a:lnTo>
                  <a:close/>
                  <a:moveTo>
                    <a:pt x="562" y="113"/>
                  </a:moveTo>
                  <a:lnTo>
                    <a:pt x="564" y="97"/>
                  </a:lnTo>
                  <a:lnTo>
                    <a:pt x="548" y="95"/>
                  </a:lnTo>
                  <a:lnTo>
                    <a:pt x="546" y="111"/>
                  </a:lnTo>
                  <a:lnTo>
                    <a:pt x="562" y="113"/>
                  </a:lnTo>
                  <a:close/>
                  <a:moveTo>
                    <a:pt x="566" y="81"/>
                  </a:moveTo>
                  <a:lnTo>
                    <a:pt x="567" y="73"/>
                  </a:lnTo>
                  <a:lnTo>
                    <a:pt x="568" y="65"/>
                  </a:lnTo>
                  <a:lnTo>
                    <a:pt x="552" y="63"/>
                  </a:lnTo>
                  <a:lnTo>
                    <a:pt x="551" y="71"/>
                  </a:lnTo>
                  <a:lnTo>
                    <a:pt x="550" y="79"/>
                  </a:lnTo>
                  <a:lnTo>
                    <a:pt x="566" y="81"/>
                  </a:lnTo>
                  <a:close/>
                  <a:moveTo>
                    <a:pt x="570" y="49"/>
                  </a:moveTo>
                  <a:lnTo>
                    <a:pt x="572" y="34"/>
                  </a:lnTo>
                  <a:lnTo>
                    <a:pt x="556" y="31"/>
                  </a:lnTo>
                  <a:lnTo>
                    <a:pt x="554" y="47"/>
                  </a:lnTo>
                  <a:lnTo>
                    <a:pt x="570" y="49"/>
                  </a:lnTo>
                  <a:close/>
                  <a:moveTo>
                    <a:pt x="574" y="18"/>
                  </a:moveTo>
                  <a:lnTo>
                    <a:pt x="576" y="2"/>
                  </a:lnTo>
                  <a:lnTo>
                    <a:pt x="560" y="0"/>
                  </a:lnTo>
                  <a:lnTo>
                    <a:pt x="558" y="16"/>
                  </a:lnTo>
                  <a:lnTo>
                    <a:pt x="574" y="18"/>
                  </a:lnTo>
                  <a:close/>
                  <a:moveTo>
                    <a:pt x="562" y="10"/>
                  </a:moveTo>
                  <a:lnTo>
                    <a:pt x="564" y="26"/>
                  </a:lnTo>
                  <a:lnTo>
                    <a:pt x="580" y="24"/>
                  </a:lnTo>
                  <a:lnTo>
                    <a:pt x="578" y="8"/>
                  </a:lnTo>
                  <a:lnTo>
                    <a:pt x="562" y="10"/>
                  </a:lnTo>
                  <a:close/>
                  <a:moveTo>
                    <a:pt x="566" y="42"/>
                  </a:moveTo>
                  <a:lnTo>
                    <a:pt x="568" y="58"/>
                  </a:lnTo>
                  <a:lnTo>
                    <a:pt x="584" y="56"/>
                  </a:lnTo>
                  <a:lnTo>
                    <a:pt x="582" y="40"/>
                  </a:lnTo>
                  <a:lnTo>
                    <a:pt x="566" y="42"/>
                  </a:lnTo>
                  <a:close/>
                  <a:moveTo>
                    <a:pt x="570" y="74"/>
                  </a:moveTo>
                  <a:lnTo>
                    <a:pt x="571" y="87"/>
                  </a:lnTo>
                  <a:lnTo>
                    <a:pt x="572" y="90"/>
                  </a:lnTo>
                  <a:lnTo>
                    <a:pt x="587" y="88"/>
                  </a:lnTo>
                  <a:lnTo>
                    <a:pt x="587" y="85"/>
                  </a:lnTo>
                  <a:lnTo>
                    <a:pt x="586" y="72"/>
                  </a:lnTo>
                  <a:lnTo>
                    <a:pt x="570" y="74"/>
                  </a:lnTo>
                  <a:close/>
                  <a:moveTo>
                    <a:pt x="574" y="106"/>
                  </a:moveTo>
                  <a:lnTo>
                    <a:pt x="576" y="122"/>
                  </a:lnTo>
                  <a:lnTo>
                    <a:pt x="592" y="120"/>
                  </a:lnTo>
                  <a:lnTo>
                    <a:pt x="590" y="104"/>
                  </a:lnTo>
                  <a:lnTo>
                    <a:pt x="574" y="106"/>
                  </a:lnTo>
                  <a:close/>
                  <a:moveTo>
                    <a:pt x="578" y="138"/>
                  </a:moveTo>
                  <a:lnTo>
                    <a:pt x="580" y="153"/>
                  </a:lnTo>
                  <a:lnTo>
                    <a:pt x="596" y="151"/>
                  </a:lnTo>
                  <a:lnTo>
                    <a:pt x="594" y="135"/>
                  </a:lnTo>
                  <a:lnTo>
                    <a:pt x="578" y="138"/>
                  </a:lnTo>
                  <a:close/>
                  <a:moveTo>
                    <a:pt x="582" y="169"/>
                  </a:moveTo>
                  <a:lnTo>
                    <a:pt x="584" y="185"/>
                  </a:lnTo>
                  <a:lnTo>
                    <a:pt x="600" y="183"/>
                  </a:lnTo>
                  <a:lnTo>
                    <a:pt x="598" y="167"/>
                  </a:lnTo>
                  <a:lnTo>
                    <a:pt x="582" y="169"/>
                  </a:lnTo>
                  <a:close/>
                  <a:moveTo>
                    <a:pt x="586" y="201"/>
                  </a:moveTo>
                  <a:lnTo>
                    <a:pt x="588" y="217"/>
                  </a:lnTo>
                  <a:lnTo>
                    <a:pt x="604" y="215"/>
                  </a:lnTo>
                  <a:lnTo>
                    <a:pt x="602" y="199"/>
                  </a:lnTo>
                  <a:lnTo>
                    <a:pt x="586" y="201"/>
                  </a:lnTo>
                  <a:close/>
                  <a:moveTo>
                    <a:pt x="590" y="233"/>
                  </a:moveTo>
                  <a:lnTo>
                    <a:pt x="591" y="249"/>
                  </a:lnTo>
                  <a:lnTo>
                    <a:pt x="607" y="247"/>
                  </a:lnTo>
                  <a:lnTo>
                    <a:pt x="605" y="231"/>
                  </a:lnTo>
                  <a:lnTo>
                    <a:pt x="590" y="233"/>
                  </a:lnTo>
                  <a:close/>
                  <a:moveTo>
                    <a:pt x="593" y="265"/>
                  </a:moveTo>
                  <a:lnTo>
                    <a:pt x="595" y="281"/>
                  </a:lnTo>
                  <a:lnTo>
                    <a:pt x="611" y="279"/>
                  </a:lnTo>
                  <a:lnTo>
                    <a:pt x="609" y="263"/>
                  </a:lnTo>
                  <a:lnTo>
                    <a:pt x="593" y="265"/>
                  </a:lnTo>
                  <a:close/>
                  <a:moveTo>
                    <a:pt x="596" y="296"/>
                  </a:moveTo>
                  <a:lnTo>
                    <a:pt x="598" y="312"/>
                  </a:lnTo>
                  <a:lnTo>
                    <a:pt x="614" y="311"/>
                  </a:lnTo>
                  <a:lnTo>
                    <a:pt x="612" y="295"/>
                  </a:lnTo>
                  <a:lnTo>
                    <a:pt x="596" y="296"/>
                  </a:lnTo>
                  <a:close/>
                  <a:moveTo>
                    <a:pt x="599" y="328"/>
                  </a:moveTo>
                  <a:lnTo>
                    <a:pt x="601" y="344"/>
                  </a:lnTo>
                  <a:lnTo>
                    <a:pt x="617" y="343"/>
                  </a:lnTo>
                  <a:lnTo>
                    <a:pt x="615" y="327"/>
                  </a:lnTo>
                  <a:lnTo>
                    <a:pt x="599" y="328"/>
                  </a:lnTo>
                  <a:close/>
                  <a:moveTo>
                    <a:pt x="604" y="361"/>
                  </a:moveTo>
                  <a:lnTo>
                    <a:pt x="607" y="376"/>
                  </a:lnTo>
                  <a:lnTo>
                    <a:pt x="622" y="373"/>
                  </a:lnTo>
                  <a:lnTo>
                    <a:pt x="619" y="358"/>
                  </a:lnTo>
                  <a:lnTo>
                    <a:pt x="604" y="361"/>
                  </a:lnTo>
                  <a:close/>
                  <a:moveTo>
                    <a:pt x="610" y="392"/>
                  </a:moveTo>
                  <a:lnTo>
                    <a:pt x="612" y="405"/>
                  </a:lnTo>
                  <a:lnTo>
                    <a:pt x="613" y="408"/>
                  </a:lnTo>
                  <a:lnTo>
                    <a:pt x="628" y="405"/>
                  </a:lnTo>
                  <a:lnTo>
                    <a:pt x="628" y="402"/>
                  </a:lnTo>
                  <a:lnTo>
                    <a:pt x="625" y="389"/>
                  </a:lnTo>
                  <a:lnTo>
                    <a:pt x="610" y="392"/>
                  </a:lnTo>
                  <a:close/>
                  <a:moveTo>
                    <a:pt x="617" y="424"/>
                  </a:moveTo>
                  <a:lnTo>
                    <a:pt x="620" y="440"/>
                  </a:lnTo>
                  <a:lnTo>
                    <a:pt x="636" y="436"/>
                  </a:lnTo>
                  <a:lnTo>
                    <a:pt x="632" y="420"/>
                  </a:lnTo>
                  <a:lnTo>
                    <a:pt x="617" y="424"/>
                  </a:lnTo>
                  <a:close/>
                  <a:moveTo>
                    <a:pt x="623" y="455"/>
                  </a:moveTo>
                  <a:lnTo>
                    <a:pt x="626" y="471"/>
                  </a:lnTo>
                  <a:lnTo>
                    <a:pt x="642" y="468"/>
                  </a:lnTo>
                  <a:lnTo>
                    <a:pt x="639" y="452"/>
                  </a:lnTo>
                  <a:lnTo>
                    <a:pt x="623" y="455"/>
                  </a:lnTo>
                  <a:close/>
                  <a:moveTo>
                    <a:pt x="629" y="486"/>
                  </a:moveTo>
                  <a:lnTo>
                    <a:pt x="632" y="502"/>
                  </a:lnTo>
                  <a:lnTo>
                    <a:pt x="648" y="499"/>
                  </a:lnTo>
                  <a:lnTo>
                    <a:pt x="645" y="483"/>
                  </a:lnTo>
                  <a:lnTo>
                    <a:pt x="629" y="486"/>
                  </a:lnTo>
                  <a:close/>
                  <a:moveTo>
                    <a:pt x="635" y="518"/>
                  </a:moveTo>
                  <a:lnTo>
                    <a:pt x="637" y="533"/>
                  </a:lnTo>
                  <a:lnTo>
                    <a:pt x="653" y="531"/>
                  </a:lnTo>
                  <a:lnTo>
                    <a:pt x="651" y="515"/>
                  </a:lnTo>
                  <a:lnTo>
                    <a:pt x="635" y="518"/>
                  </a:lnTo>
                  <a:close/>
                  <a:moveTo>
                    <a:pt x="640" y="549"/>
                  </a:moveTo>
                  <a:lnTo>
                    <a:pt x="643" y="565"/>
                  </a:lnTo>
                  <a:lnTo>
                    <a:pt x="659" y="563"/>
                  </a:lnTo>
                  <a:lnTo>
                    <a:pt x="656" y="547"/>
                  </a:lnTo>
                  <a:lnTo>
                    <a:pt x="640" y="549"/>
                  </a:lnTo>
                  <a:close/>
                  <a:moveTo>
                    <a:pt x="646" y="581"/>
                  </a:moveTo>
                  <a:lnTo>
                    <a:pt x="648" y="597"/>
                  </a:lnTo>
                  <a:lnTo>
                    <a:pt x="664" y="594"/>
                  </a:lnTo>
                  <a:lnTo>
                    <a:pt x="661" y="578"/>
                  </a:lnTo>
                  <a:lnTo>
                    <a:pt x="646" y="581"/>
                  </a:lnTo>
                  <a:close/>
                  <a:moveTo>
                    <a:pt x="651" y="613"/>
                  </a:moveTo>
                  <a:lnTo>
                    <a:pt x="653" y="625"/>
                  </a:lnTo>
                  <a:lnTo>
                    <a:pt x="654" y="628"/>
                  </a:lnTo>
                  <a:lnTo>
                    <a:pt x="670" y="626"/>
                  </a:lnTo>
                  <a:lnTo>
                    <a:pt x="669" y="622"/>
                  </a:lnTo>
                  <a:lnTo>
                    <a:pt x="667" y="610"/>
                  </a:lnTo>
                  <a:lnTo>
                    <a:pt x="651" y="613"/>
                  </a:lnTo>
                  <a:close/>
                  <a:moveTo>
                    <a:pt x="657" y="644"/>
                  </a:moveTo>
                  <a:lnTo>
                    <a:pt x="659" y="660"/>
                  </a:lnTo>
                  <a:lnTo>
                    <a:pt x="675" y="657"/>
                  </a:lnTo>
                  <a:lnTo>
                    <a:pt x="672" y="641"/>
                  </a:lnTo>
                  <a:lnTo>
                    <a:pt x="657" y="644"/>
                  </a:lnTo>
                  <a:close/>
                  <a:moveTo>
                    <a:pt x="662" y="676"/>
                  </a:moveTo>
                  <a:lnTo>
                    <a:pt x="663" y="682"/>
                  </a:lnTo>
                  <a:lnTo>
                    <a:pt x="665" y="691"/>
                  </a:lnTo>
                  <a:lnTo>
                    <a:pt x="681" y="689"/>
                  </a:lnTo>
                  <a:lnTo>
                    <a:pt x="679" y="679"/>
                  </a:lnTo>
                  <a:lnTo>
                    <a:pt x="678" y="673"/>
                  </a:lnTo>
                  <a:lnTo>
                    <a:pt x="662" y="676"/>
                  </a:lnTo>
                  <a:close/>
                  <a:moveTo>
                    <a:pt x="668" y="707"/>
                  </a:moveTo>
                  <a:lnTo>
                    <a:pt x="671" y="723"/>
                  </a:lnTo>
                  <a:lnTo>
                    <a:pt x="687" y="720"/>
                  </a:lnTo>
                  <a:lnTo>
                    <a:pt x="684" y="704"/>
                  </a:lnTo>
                  <a:lnTo>
                    <a:pt x="668" y="707"/>
                  </a:lnTo>
                  <a:close/>
                  <a:moveTo>
                    <a:pt x="674" y="739"/>
                  </a:moveTo>
                  <a:lnTo>
                    <a:pt x="677" y="755"/>
                  </a:lnTo>
                  <a:lnTo>
                    <a:pt x="692" y="752"/>
                  </a:lnTo>
                  <a:lnTo>
                    <a:pt x="689" y="736"/>
                  </a:lnTo>
                  <a:lnTo>
                    <a:pt x="674" y="739"/>
                  </a:lnTo>
                  <a:close/>
                  <a:moveTo>
                    <a:pt x="680" y="770"/>
                  </a:moveTo>
                  <a:lnTo>
                    <a:pt x="683" y="786"/>
                  </a:lnTo>
                  <a:lnTo>
                    <a:pt x="698" y="783"/>
                  </a:lnTo>
                  <a:lnTo>
                    <a:pt x="695" y="767"/>
                  </a:lnTo>
                  <a:lnTo>
                    <a:pt x="680" y="770"/>
                  </a:lnTo>
                  <a:close/>
                  <a:moveTo>
                    <a:pt x="686" y="802"/>
                  </a:moveTo>
                  <a:lnTo>
                    <a:pt x="689" y="818"/>
                  </a:lnTo>
                  <a:lnTo>
                    <a:pt x="705" y="814"/>
                  </a:lnTo>
                  <a:lnTo>
                    <a:pt x="701" y="799"/>
                  </a:lnTo>
                  <a:lnTo>
                    <a:pt x="686" y="802"/>
                  </a:lnTo>
                  <a:close/>
                  <a:moveTo>
                    <a:pt x="692" y="833"/>
                  </a:moveTo>
                  <a:lnTo>
                    <a:pt x="694" y="843"/>
                  </a:lnTo>
                  <a:lnTo>
                    <a:pt x="695" y="849"/>
                  </a:lnTo>
                  <a:lnTo>
                    <a:pt x="711" y="846"/>
                  </a:lnTo>
                  <a:lnTo>
                    <a:pt x="710" y="840"/>
                  </a:lnTo>
                  <a:lnTo>
                    <a:pt x="708" y="830"/>
                  </a:lnTo>
                  <a:lnTo>
                    <a:pt x="692" y="833"/>
                  </a:lnTo>
                  <a:close/>
                  <a:moveTo>
                    <a:pt x="699" y="865"/>
                  </a:moveTo>
                  <a:lnTo>
                    <a:pt x="703" y="881"/>
                  </a:lnTo>
                  <a:lnTo>
                    <a:pt x="718" y="877"/>
                  </a:lnTo>
                  <a:lnTo>
                    <a:pt x="715" y="861"/>
                  </a:lnTo>
                  <a:lnTo>
                    <a:pt x="699" y="865"/>
                  </a:lnTo>
                  <a:close/>
                  <a:moveTo>
                    <a:pt x="724" y="882"/>
                  </a:moveTo>
                  <a:lnTo>
                    <a:pt x="729" y="876"/>
                  </a:lnTo>
                  <a:lnTo>
                    <a:pt x="722" y="871"/>
                  </a:lnTo>
                  <a:lnTo>
                    <a:pt x="728" y="876"/>
                  </a:lnTo>
                  <a:lnTo>
                    <a:pt x="734" y="870"/>
                  </a:lnTo>
                  <a:lnTo>
                    <a:pt x="722" y="860"/>
                  </a:lnTo>
                  <a:lnTo>
                    <a:pt x="716" y="866"/>
                  </a:lnTo>
                  <a:lnTo>
                    <a:pt x="716" y="866"/>
                  </a:lnTo>
                  <a:lnTo>
                    <a:pt x="711" y="873"/>
                  </a:lnTo>
                  <a:lnTo>
                    <a:pt x="724" y="882"/>
                  </a:lnTo>
                  <a:close/>
                  <a:moveTo>
                    <a:pt x="742" y="853"/>
                  </a:moveTo>
                  <a:lnTo>
                    <a:pt x="746" y="838"/>
                  </a:lnTo>
                  <a:lnTo>
                    <a:pt x="731" y="833"/>
                  </a:lnTo>
                  <a:lnTo>
                    <a:pt x="727" y="849"/>
                  </a:lnTo>
                  <a:lnTo>
                    <a:pt x="742" y="853"/>
                  </a:lnTo>
                  <a:close/>
                  <a:moveTo>
                    <a:pt x="751" y="821"/>
                  </a:moveTo>
                  <a:lnTo>
                    <a:pt x="753" y="805"/>
                  </a:lnTo>
                  <a:lnTo>
                    <a:pt x="737" y="803"/>
                  </a:lnTo>
                  <a:lnTo>
                    <a:pt x="735" y="819"/>
                  </a:lnTo>
                  <a:lnTo>
                    <a:pt x="751" y="821"/>
                  </a:lnTo>
                  <a:close/>
                  <a:moveTo>
                    <a:pt x="755" y="789"/>
                  </a:moveTo>
                  <a:lnTo>
                    <a:pt x="758" y="774"/>
                  </a:lnTo>
                  <a:lnTo>
                    <a:pt x="742" y="771"/>
                  </a:lnTo>
                  <a:lnTo>
                    <a:pt x="739" y="787"/>
                  </a:lnTo>
                  <a:lnTo>
                    <a:pt x="755" y="789"/>
                  </a:lnTo>
                  <a:close/>
                  <a:moveTo>
                    <a:pt x="760" y="758"/>
                  </a:moveTo>
                  <a:lnTo>
                    <a:pt x="761" y="751"/>
                  </a:lnTo>
                  <a:lnTo>
                    <a:pt x="753" y="750"/>
                  </a:lnTo>
                  <a:lnTo>
                    <a:pt x="761" y="752"/>
                  </a:lnTo>
                  <a:lnTo>
                    <a:pt x="763" y="743"/>
                  </a:lnTo>
                  <a:lnTo>
                    <a:pt x="747" y="739"/>
                  </a:lnTo>
                  <a:lnTo>
                    <a:pt x="745" y="748"/>
                  </a:lnTo>
                  <a:lnTo>
                    <a:pt x="745" y="749"/>
                  </a:lnTo>
                  <a:lnTo>
                    <a:pt x="744" y="756"/>
                  </a:lnTo>
                  <a:lnTo>
                    <a:pt x="760" y="758"/>
                  </a:lnTo>
                  <a:close/>
                  <a:moveTo>
                    <a:pt x="767" y="727"/>
                  </a:moveTo>
                  <a:lnTo>
                    <a:pt x="771" y="712"/>
                  </a:lnTo>
                  <a:lnTo>
                    <a:pt x="755" y="708"/>
                  </a:lnTo>
                  <a:lnTo>
                    <a:pt x="751" y="724"/>
                  </a:lnTo>
                  <a:lnTo>
                    <a:pt x="767" y="727"/>
                  </a:lnTo>
                  <a:close/>
                  <a:moveTo>
                    <a:pt x="775" y="696"/>
                  </a:moveTo>
                  <a:lnTo>
                    <a:pt x="779" y="681"/>
                  </a:lnTo>
                  <a:lnTo>
                    <a:pt x="763" y="677"/>
                  </a:lnTo>
                  <a:lnTo>
                    <a:pt x="759" y="692"/>
                  </a:lnTo>
                  <a:lnTo>
                    <a:pt x="775" y="696"/>
                  </a:lnTo>
                  <a:close/>
                  <a:moveTo>
                    <a:pt x="783" y="665"/>
                  </a:moveTo>
                  <a:lnTo>
                    <a:pt x="787" y="650"/>
                  </a:lnTo>
                  <a:lnTo>
                    <a:pt x="771" y="646"/>
                  </a:lnTo>
                  <a:lnTo>
                    <a:pt x="767" y="661"/>
                  </a:lnTo>
                  <a:lnTo>
                    <a:pt x="783" y="665"/>
                  </a:lnTo>
                  <a:close/>
                  <a:moveTo>
                    <a:pt x="791" y="634"/>
                  </a:moveTo>
                  <a:lnTo>
                    <a:pt x="791" y="632"/>
                  </a:lnTo>
                  <a:lnTo>
                    <a:pt x="795" y="619"/>
                  </a:lnTo>
                  <a:lnTo>
                    <a:pt x="780" y="615"/>
                  </a:lnTo>
                  <a:lnTo>
                    <a:pt x="776" y="628"/>
                  </a:lnTo>
                  <a:lnTo>
                    <a:pt x="775" y="630"/>
                  </a:lnTo>
                  <a:lnTo>
                    <a:pt x="791" y="634"/>
                  </a:lnTo>
                  <a:close/>
                  <a:moveTo>
                    <a:pt x="799" y="604"/>
                  </a:moveTo>
                  <a:lnTo>
                    <a:pt x="801" y="597"/>
                  </a:lnTo>
                  <a:lnTo>
                    <a:pt x="804" y="589"/>
                  </a:lnTo>
                  <a:lnTo>
                    <a:pt x="789" y="584"/>
                  </a:lnTo>
                  <a:lnTo>
                    <a:pt x="786" y="592"/>
                  </a:lnTo>
                  <a:lnTo>
                    <a:pt x="784" y="599"/>
                  </a:lnTo>
                  <a:lnTo>
                    <a:pt x="799" y="604"/>
                  </a:lnTo>
                  <a:close/>
                  <a:moveTo>
                    <a:pt x="809" y="573"/>
                  </a:moveTo>
                  <a:lnTo>
                    <a:pt x="812" y="565"/>
                  </a:lnTo>
                  <a:lnTo>
                    <a:pt x="814" y="558"/>
                  </a:lnTo>
                  <a:lnTo>
                    <a:pt x="799" y="553"/>
                  </a:lnTo>
                  <a:lnTo>
                    <a:pt x="796" y="560"/>
                  </a:lnTo>
                  <a:lnTo>
                    <a:pt x="794" y="569"/>
                  </a:lnTo>
                  <a:lnTo>
                    <a:pt x="809" y="573"/>
                  </a:lnTo>
                  <a:close/>
                  <a:moveTo>
                    <a:pt x="819" y="543"/>
                  </a:moveTo>
                  <a:lnTo>
                    <a:pt x="822" y="536"/>
                  </a:lnTo>
                  <a:lnTo>
                    <a:pt x="825" y="528"/>
                  </a:lnTo>
                  <a:lnTo>
                    <a:pt x="810" y="523"/>
                  </a:lnTo>
                  <a:lnTo>
                    <a:pt x="807" y="531"/>
                  </a:lnTo>
                  <a:lnTo>
                    <a:pt x="804" y="538"/>
                  </a:lnTo>
                  <a:lnTo>
                    <a:pt x="819" y="543"/>
                  </a:lnTo>
                  <a:close/>
                  <a:moveTo>
                    <a:pt x="831" y="514"/>
                  </a:moveTo>
                  <a:lnTo>
                    <a:pt x="832" y="510"/>
                  </a:lnTo>
                  <a:lnTo>
                    <a:pt x="837" y="499"/>
                  </a:lnTo>
                  <a:lnTo>
                    <a:pt x="822" y="493"/>
                  </a:lnTo>
                  <a:lnTo>
                    <a:pt x="817" y="504"/>
                  </a:lnTo>
                  <a:lnTo>
                    <a:pt x="816" y="508"/>
                  </a:lnTo>
                  <a:lnTo>
                    <a:pt x="831" y="514"/>
                  </a:lnTo>
                  <a:close/>
                  <a:moveTo>
                    <a:pt x="843" y="487"/>
                  </a:moveTo>
                  <a:lnTo>
                    <a:pt x="851" y="477"/>
                  </a:lnTo>
                  <a:lnTo>
                    <a:pt x="845" y="472"/>
                  </a:lnTo>
                  <a:lnTo>
                    <a:pt x="845" y="480"/>
                  </a:lnTo>
                  <a:lnTo>
                    <a:pt x="849" y="480"/>
                  </a:lnTo>
                  <a:lnTo>
                    <a:pt x="848" y="464"/>
                  </a:lnTo>
                  <a:lnTo>
                    <a:pt x="844" y="464"/>
                  </a:lnTo>
                  <a:lnTo>
                    <a:pt x="839" y="467"/>
                  </a:lnTo>
                  <a:lnTo>
                    <a:pt x="831" y="477"/>
                  </a:lnTo>
                  <a:lnTo>
                    <a:pt x="843" y="487"/>
                  </a:lnTo>
                  <a:close/>
                  <a:moveTo>
                    <a:pt x="865" y="465"/>
                  </a:moveTo>
                  <a:lnTo>
                    <a:pt x="870" y="449"/>
                  </a:lnTo>
                  <a:lnTo>
                    <a:pt x="854" y="445"/>
                  </a:lnTo>
                  <a:lnTo>
                    <a:pt x="850" y="460"/>
                  </a:lnTo>
                  <a:lnTo>
                    <a:pt x="865" y="465"/>
                  </a:lnTo>
                  <a:close/>
                  <a:moveTo>
                    <a:pt x="874" y="433"/>
                  </a:moveTo>
                  <a:lnTo>
                    <a:pt x="876" y="417"/>
                  </a:lnTo>
                  <a:lnTo>
                    <a:pt x="860" y="415"/>
                  </a:lnTo>
                  <a:lnTo>
                    <a:pt x="858" y="431"/>
                  </a:lnTo>
                  <a:lnTo>
                    <a:pt x="874" y="433"/>
                  </a:lnTo>
                  <a:close/>
                  <a:moveTo>
                    <a:pt x="878" y="401"/>
                  </a:moveTo>
                  <a:lnTo>
                    <a:pt x="880" y="385"/>
                  </a:lnTo>
                  <a:lnTo>
                    <a:pt x="864" y="383"/>
                  </a:lnTo>
                  <a:lnTo>
                    <a:pt x="862" y="399"/>
                  </a:lnTo>
                  <a:lnTo>
                    <a:pt x="878" y="401"/>
                  </a:lnTo>
                  <a:close/>
                  <a:moveTo>
                    <a:pt x="882" y="369"/>
                  </a:moveTo>
                  <a:lnTo>
                    <a:pt x="884" y="355"/>
                  </a:lnTo>
                  <a:lnTo>
                    <a:pt x="876" y="354"/>
                  </a:lnTo>
                  <a:lnTo>
                    <a:pt x="883" y="357"/>
                  </a:lnTo>
                  <a:lnTo>
                    <a:pt x="884" y="355"/>
                  </a:lnTo>
                  <a:lnTo>
                    <a:pt x="869" y="349"/>
                  </a:lnTo>
                  <a:lnTo>
                    <a:pt x="868" y="351"/>
                  </a:lnTo>
                  <a:lnTo>
                    <a:pt x="868" y="353"/>
                  </a:lnTo>
                  <a:lnTo>
                    <a:pt x="866" y="367"/>
                  </a:lnTo>
                  <a:lnTo>
                    <a:pt x="882" y="369"/>
                  </a:lnTo>
                  <a:close/>
                  <a:moveTo>
                    <a:pt x="890" y="340"/>
                  </a:moveTo>
                  <a:lnTo>
                    <a:pt x="893" y="332"/>
                  </a:lnTo>
                  <a:lnTo>
                    <a:pt x="886" y="329"/>
                  </a:lnTo>
                  <a:lnTo>
                    <a:pt x="882" y="335"/>
                  </a:lnTo>
                  <a:lnTo>
                    <a:pt x="887" y="339"/>
                  </a:lnTo>
                  <a:lnTo>
                    <a:pt x="896" y="326"/>
                  </a:lnTo>
                  <a:lnTo>
                    <a:pt x="890" y="322"/>
                  </a:lnTo>
                  <a:lnTo>
                    <a:pt x="879" y="326"/>
                  </a:lnTo>
                  <a:lnTo>
                    <a:pt x="875" y="334"/>
                  </a:lnTo>
                  <a:lnTo>
                    <a:pt x="890" y="340"/>
                  </a:lnTo>
                  <a:close/>
                  <a:moveTo>
                    <a:pt x="893" y="348"/>
                  </a:moveTo>
                  <a:lnTo>
                    <a:pt x="899" y="363"/>
                  </a:lnTo>
                  <a:lnTo>
                    <a:pt x="914" y="357"/>
                  </a:lnTo>
                  <a:lnTo>
                    <a:pt x="908" y="342"/>
                  </a:lnTo>
                  <a:lnTo>
                    <a:pt x="893" y="348"/>
                  </a:lnTo>
                  <a:close/>
                  <a:moveTo>
                    <a:pt x="926" y="359"/>
                  </a:moveTo>
                  <a:lnTo>
                    <a:pt x="933" y="350"/>
                  </a:lnTo>
                  <a:lnTo>
                    <a:pt x="927" y="345"/>
                  </a:lnTo>
                  <a:lnTo>
                    <a:pt x="932" y="351"/>
                  </a:lnTo>
                  <a:lnTo>
                    <a:pt x="935" y="348"/>
                  </a:lnTo>
                  <a:lnTo>
                    <a:pt x="926" y="336"/>
                  </a:lnTo>
                  <a:lnTo>
                    <a:pt x="922" y="338"/>
                  </a:lnTo>
                  <a:lnTo>
                    <a:pt x="921" y="340"/>
                  </a:lnTo>
                  <a:lnTo>
                    <a:pt x="913" y="349"/>
                  </a:lnTo>
                  <a:lnTo>
                    <a:pt x="926" y="359"/>
                  </a:lnTo>
                  <a:close/>
                  <a:moveTo>
                    <a:pt x="945" y="345"/>
                  </a:moveTo>
                  <a:lnTo>
                    <a:pt x="948" y="344"/>
                  </a:lnTo>
                  <a:lnTo>
                    <a:pt x="947" y="336"/>
                  </a:lnTo>
                  <a:lnTo>
                    <a:pt x="943" y="343"/>
                  </a:lnTo>
                  <a:lnTo>
                    <a:pt x="954" y="349"/>
                  </a:lnTo>
                  <a:lnTo>
                    <a:pt x="957" y="342"/>
                  </a:lnTo>
                  <a:lnTo>
                    <a:pt x="952" y="347"/>
                  </a:lnTo>
                  <a:lnTo>
                    <a:pt x="953" y="349"/>
                  </a:lnTo>
                  <a:lnTo>
                    <a:pt x="965" y="338"/>
                  </a:lnTo>
                  <a:lnTo>
                    <a:pt x="963" y="336"/>
                  </a:lnTo>
                  <a:lnTo>
                    <a:pt x="961" y="335"/>
                  </a:lnTo>
                  <a:lnTo>
                    <a:pt x="951" y="329"/>
                  </a:lnTo>
                  <a:lnTo>
                    <a:pt x="947" y="328"/>
                  </a:lnTo>
                  <a:lnTo>
                    <a:pt x="944" y="329"/>
                  </a:lnTo>
                  <a:lnTo>
                    <a:pt x="945" y="345"/>
                  </a:lnTo>
                  <a:close/>
                  <a:moveTo>
                    <a:pt x="962" y="359"/>
                  </a:moveTo>
                  <a:lnTo>
                    <a:pt x="968" y="373"/>
                  </a:lnTo>
                  <a:lnTo>
                    <a:pt x="983" y="367"/>
                  </a:lnTo>
                  <a:lnTo>
                    <a:pt x="976" y="352"/>
                  </a:lnTo>
                  <a:lnTo>
                    <a:pt x="962" y="359"/>
                  </a:lnTo>
                  <a:close/>
                  <a:moveTo>
                    <a:pt x="974" y="388"/>
                  </a:moveTo>
                  <a:lnTo>
                    <a:pt x="979" y="403"/>
                  </a:lnTo>
                  <a:lnTo>
                    <a:pt x="994" y="398"/>
                  </a:lnTo>
                  <a:lnTo>
                    <a:pt x="989" y="382"/>
                  </a:lnTo>
                  <a:lnTo>
                    <a:pt x="974" y="388"/>
                  </a:lnTo>
                  <a:close/>
                  <a:moveTo>
                    <a:pt x="983" y="418"/>
                  </a:moveTo>
                  <a:lnTo>
                    <a:pt x="987" y="433"/>
                  </a:lnTo>
                  <a:lnTo>
                    <a:pt x="1002" y="429"/>
                  </a:lnTo>
                  <a:lnTo>
                    <a:pt x="998" y="414"/>
                  </a:lnTo>
                  <a:lnTo>
                    <a:pt x="983" y="418"/>
                  </a:lnTo>
                  <a:close/>
                  <a:moveTo>
                    <a:pt x="991" y="449"/>
                  </a:moveTo>
                  <a:lnTo>
                    <a:pt x="994" y="464"/>
                  </a:lnTo>
                  <a:lnTo>
                    <a:pt x="1010" y="461"/>
                  </a:lnTo>
                  <a:lnTo>
                    <a:pt x="1006" y="445"/>
                  </a:lnTo>
                  <a:lnTo>
                    <a:pt x="991" y="449"/>
                  </a:lnTo>
                  <a:close/>
                  <a:moveTo>
                    <a:pt x="997" y="480"/>
                  </a:moveTo>
                  <a:lnTo>
                    <a:pt x="1001" y="495"/>
                  </a:lnTo>
                  <a:lnTo>
                    <a:pt x="1001" y="497"/>
                  </a:lnTo>
                  <a:lnTo>
                    <a:pt x="1002" y="498"/>
                  </a:lnTo>
                  <a:lnTo>
                    <a:pt x="1016" y="490"/>
                  </a:lnTo>
                  <a:lnTo>
                    <a:pt x="1016" y="490"/>
                  </a:lnTo>
                  <a:lnTo>
                    <a:pt x="1008" y="493"/>
                  </a:lnTo>
                  <a:lnTo>
                    <a:pt x="1016" y="492"/>
                  </a:lnTo>
                  <a:lnTo>
                    <a:pt x="1013" y="476"/>
                  </a:lnTo>
                  <a:lnTo>
                    <a:pt x="997" y="480"/>
                  </a:lnTo>
                  <a:close/>
                  <a:moveTo>
                    <a:pt x="1009" y="512"/>
                  </a:moveTo>
                  <a:lnTo>
                    <a:pt x="1012" y="516"/>
                  </a:lnTo>
                  <a:lnTo>
                    <a:pt x="1012" y="517"/>
                  </a:lnTo>
                  <a:lnTo>
                    <a:pt x="1018" y="526"/>
                  </a:lnTo>
                  <a:lnTo>
                    <a:pt x="1031" y="517"/>
                  </a:lnTo>
                  <a:lnTo>
                    <a:pt x="1025" y="508"/>
                  </a:lnTo>
                  <a:lnTo>
                    <a:pt x="1019" y="512"/>
                  </a:lnTo>
                  <a:lnTo>
                    <a:pt x="1026" y="508"/>
                  </a:lnTo>
                  <a:lnTo>
                    <a:pt x="1023" y="504"/>
                  </a:lnTo>
                  <a:lnTo>
                    <a:pt x="1009" y="512"/>
                  </a:lnTo>
                  <a:close/>
                  <a:moveTo>
                    <a:pt x="1026" y="539"/>
                  </a:moveTo>
                  <a:lnTo>
                    <a:pt x="1032" y="549"/>
                  </a:lnTo>
                  <a:lnTo>
                    <a:pt x="1034" y="552"/>
                  </a:lnTo>
                  <a:lnTo>
                    <a:pt x="1048" y="545"/>
                  </a:lnTo>
                  <a:lnTo>
                    <a:pt x="1046" y="542"/>
                  </a:lnTo>
                  <a:lnTo>
                    <a:pt x="1040" y="531"/>
                  </a:lnTo>
                  <a:lnTo>
                    <a:pt x="1026" y="539"/>
                  </a:lnTo>
                  <a:close/>
                  <a:moveTo>
                    <a:pt x="1041" y="567"/>
                  </a:moveTo>
                  <a:lnTo>
                    <a:pt x="1042" y="570"/>
                  </a:lnTo>
                  <a:lnTo>
                    <a:pt x="1047" y="581"/>
                  </a:lnTo>
                  <a:lnTo>
                    <a:pt x="1062" y="575"/>
                  </a:lnTo>
                  <a:lnTo>
                    <a:pt x="1057" y="563"/>
                  </a:lnTo>
                  <a:lnTo>
                    <a:pt x="1055" y="560"/>
                  </a:lnTo>
                  <a:lnTo>
                    <a:pt x="1041" y="567"/>
                  </a:lnTo>
                  <a:close/>
                  <a:moveTo>
                    <a:pt x="1057" y="597"/>
                  </a:moveTo>
                  <a:lnTo>
                    <a:pt x="1064" y="604"/>
                  </a:lnTo>
                  <a:lnTo>
                    <a:pt x="1070" y="598"/>
                  </a:lnTo>
                  <a:lnTo>
                    <a:pt x="1063" y="602"/>
                  </a:lnTo>
                  <a:lnTo>
                    <a:pt x="1066" y="608"/>
                  </a:lnTo>
                  <a:lnTo>
                    <a:pt x="1080" y="600"/>
                  </a:lnTo>
                  <a:lnTo>
                    <a:pt x="1077" y="594"/>
                  </a:lnTo>
                  <a:lnTo>
                    <a:pt x="1075" y="592"/>
                  </a:lnTo>
                  <a:lnTo>
                    <a:pt x="1068" y="586"/>
                  </a:lnTo>
                  <a:lnTo>
                    <a:pt x="1057" y="597"/>
                  </a:lnTo>
                  <a:close/>
                  <a:moveTo>
                    <a:pt x="1076" y="623"/>
                  </a:moveTo>
                  <a:lnTo>
                    <a:pt x="1085" y="631"/>
                  </a:lnTo>
                  <a:lnTo>
                    <a:pt x="1088" y="634"/>
                  </a:lnTo>
                  <a:lnTo>
                    <a:pt x="1099" y="622"/>
                  </a:lnTo>
                  <a:lnTo>
                    <a:pt x="1096" y="619"/>
                  </a:lnTo>
                  <a:lnTo>
                    <a:pt x="1087" y="611"/>
                  </a:lnTo>
                  <a:lnTo>
                    <a:pt x="1076" y="623"/>
                  </a:lnTo>
                  <a:close/>
                  <a:moveTo>
                    <a:pt x="1097" y="644"/>
                  </a:moveTo>
                  <a:lnTo>
                    <a:pt x="1104" y="655"/>
                  </a:lnTo>
                  <a:lnTo>
                    <a:pt x="1111" y="651"/>
                  </a:lnTo>
                  <a:lnTo>
                    <a:pt x="1104" y="654"/>
                  </a:lnTo>
                  <a:lnTo>
                    <a:pt x="1105" y="657"/>
                  </a:lnTo>
                  <a:lnTo>
                    <a:pt x="1119" y="650"/>
                  </a:lnTo>
                  <a:lnTo>
                    <a:pt x="1118" y="648"/>
                  </a:lnTo>
                  <a:lnTo>
                    <a:pt x="1118" y="647"/>
                  </a:lnTo>
                  <a:lnTo>
                    <a:pt x="1111" y="636"/>
                  </a:lnTo>
                  <a:lnTo>
                    <a:pt x="1097" y="644"/>
                  </a:lnTo>
                  <a:close/>
                  <a:moveTo>
                    <a:pt x="1112" y="671"/>
                  </a:moveTo>
                  <a:lnTo>
                    <a:pt x="1114" y="676"/>
                  </a:lnTo>
                  <a:lnTo>
                    <a:pt x="1125" y="680"/>
                  </a:lnTo>
                  <a:lnTo>
                    <a:pt x="1135" y="674"/>
                  </a:lnTo>
                  <a:lnTo>
                    <a:pt x="1127" y="660"/>
                  </a:lnTo>
                  <a:lnTo>
                    <a:pt x="1117" y="666"/>
                  </a:lnTo>
                  <a:lnTo>
                    <a:pt x="1121" y="673"/>
                  </a:lnTo>
                  <a:lnTo>
                    <a:pt x="1128" y="669"/>
                  </a:lnTo>
                  <a:lnTo>
                    <a:pt x="1126" y="665"/>
                  </a:lnTo>
                  <a:lnTo>
                    <a:pt x="1112" y="671"/>
                  </a:lnTo>
                  <a:close/>
                  <a:moveTo>
                    <a:pt x="1147" y="660"/>
                  </a:moveTo>
                  <a:lnTo>
                    <a:pt x="1148" y="659"/>
                  </a:lnTo>
                  <a:lnTo>
                    <a:pt x="1148" y="658"/>
                  </a:lnTo>
                  <a:lnTo>
                    <a:pt x="1156" y="646"/>
                  </a:lnTo>
                  <a:lnTo>
                    <a:pt x="1143" y="637"/>
                  </a:lnTo>
                  <a:lnTo>
                    <a:pt x="1135" y="650"/>
                  </a:lnTo>
                  <a:lnTo>
                    <a:pt x="1141" y="654"/>
                  </a:lnTo>
                  <a:lnTo>
                    <a:pt x="1135" y="649"/>
                  </a:lnTo>
                  <a:lnTo>
                    <a:pt x="1134" y="650"/>
                  </a:lnTo>
                  <a:lnTo>
                    <a:pt x="1147" y="660"/>
                  </a:lnTo>
                  <a:close/>
                  <a:moveTo>
                    <a:pt x="1164" y="631"/>
                  </a:moveTo>
                  <a:lnTo>
                    <a:pt x="1169" y="623"/>
                  </a:lnTo>
                  <a:lnTo>
                    <a:pt x="1172" y="617"/>
                  </a:lnTo>
                  <a:lnTo>
                    <a:pt x="1158" y="610"/>
                  </a:lnTo>
                  <a:lnTo>
                    <a:pt x="1155" y="616"/>
                  </a:lnTo>
                  <a:lnTo>
                    <a:pt x="1150" y="624"/>
                  </a:lnTo>
                  <a:lnTo>
                    <a:pt x="1164" y="631"/>
                  </a:lnTo>
                  <a:close/>
                  <a:moveTo>
                    <a:pt x="1179" y="603"/>
                  </a:moveTo>
                  <a:lnTo>
                    <a:pt x="1186" y="588"/>
                  </a:lnTo>
                  <a:lnTo>
                    <a:pt x="1172" y="581"/>
                  </a:lnTo>
                  <a:lnTo>
                    <a:pt x="1165" y="596"/>
                  </a:lnTo>
                  <a:lnTo>
                    <a:pt x="1179" y="603"/>
                  </a:lnTo>
                  <a:close/>
                  <a:moveTo>
                    <a:pt x="1193" y="574"/>
                  </a:moveTo>
                  <a:lnTo>
                    <a:pt x="1200" y="559"/>
                  </a:lnTo>
                  <a:lnTo>
                    <a:pt x="1185" y="552"/>
                  </a:lnTo>
                  <a:lnTo>
                    <a:pt x="1179" y="567"/>
                  </a:lnTo>
                  <a:lnTo>
                    <a:pt x="1193" y="574"/>
                  </a:lnTo>
                  <a:close/>
                  <a:moveTo>
                    <a:pt x="1206" y="544"/>
                  </a:moveTo>
                  <a:lnTo>
                    <a:pt x="1210" y="536"/>
                  </a:lnTo>
                  <a:lnTo>
                    <a:pt x="1213" y="530"/>
                  </a:lnTo>
                  <a:lnTo>
                    <a:pt x="1199" y="523"/>
                  </a:lnTo>
                  <a:lnTo>
                    <a:pt x="1196" y="530"/>
                  </a:lnTo>
                  <a:lnTo>
                    <a:pt x="1192" y="538"/>
                  </a:lnTo>
                  <a:lnTo>
                    <a:pt x="1206" y="544"/>
                  </a:lnTo>
                  <a:close/>
                  <a:moveTo>
                    <a:pt x="1220" y="515"/>
                  </a:moveTo>
                  <a:lnTo>
                    <a:pt x="1220" y="514"/>
                  </a:lnTo>
                  <a:lnTo>
                    <a:pt x="1227" y="501"/>
                  </a:lnTo>
                  <a:lnTo>
                    <a:pt x="1213" y="494"/>
                  </a:lnTo>
                  <a:lnTo>
                    <a:pt x="1206" y="508"/>
                  </a:lnTo>
                  <a:lnTo>
                    <a:pt x="1205" y="508"/>
                  </a:lnTo>
                  <a:lnTo>
                    <a:pt x="1220" y="515"/>
                  </a:lnTo>
                  <a:close/>
                  <a:moveTo>
                    <a:pt x="1234" y="487"/>
                  </a:moveTo>
                  <a:lnTo>
                    <a:pt x="1240" y="475"/>
                  </a:lnTo>
                  <a:lnTo>
                    <a:pt x="1242" y="474"/>
                  </a:lnTo>
                  <a:lnTo>
                    <a:pt x="1228" y="465"/>
                  </a:lnTo>
                  <a:lnTo>
                    <a:pt x="1227" y="467"/>
                  </a:lnTo>
                  <a:lnTo>
                    <a:pt x="1220" y="479"/>
                  </a:lnTo>
                  <a:lnTo>
                    <a:pt x="1234" y="487"/>
                  </a:lnTo>
                  <a:close/>
                  <a:moveTo>
                    <a:pt x="1250" y="460"/>
                  </a:moveTo>
                  <a:lnTo>
                    <a:pt x="1250" y="459"/>
                  </a:lnTo>
                  <a:lnTo>
                    <a:pt x="1259" y="447"/>
                  </a:lnTo>
                  <a:lnTo>
                    <a:pt x="1246" y="438"/>
                  </a:lnTo>
                  <a:lnTo>
                    <a:pt x="1237" y="450"/>
                  </a:lnTo>
                  <a:lnTo>
                    <a:pt x="1236" y="451"/>
                  </a:lnTo>
                  <a:lnTo>
                    <a:pt x="1250" y="460"/>
                  </a:lnTo>
                  <a:close/>
                  <a:moveTo>
                    <a:pt x="1269" y="436"/>
                  </a:moveTo>
                  <a:lnTo>
                    <a:pt x="1270" y="434"/>
                  </a:lnTo>
                  <a:lnTo>
                    <a:pt x="1264" y="429"/>
                  </a:lnTo>
                  <a:lnTo>
                    <a:pt x="1270" y="435"/>
                  </a:lnTo>
                  <a:lnTo>
                    <a:pt x="1280" y="425"/>
                  </a:lnTo>
                  <a:lnTo>
                    <a:pt x="1268" y="413"/>
                  </a:lnTo>
                  <a:lnTo>
                    <a:pt x="1258" y="423"/>
                  </a:lnTo>
                  <a:lnTo>
                    <a:pt x="1258" y="424"/>
                  </a:lnTo>
                  <a:lnTo>
                    <a:pt x="1257" y="425"/>
                  </a:lnTo>
                  <a:lnTo>
                    <a:pt x="1269" y="436"/>
                  </a:lnTo>
                  <a:close/>
                  <a:moveTo>
                    <a:pt x="1291" y="416"/>
                  </a:moveTo>
                  <a:lnTo>
                    <a:pt x="1299" y="411"/>
                  </a:lnTo>
                  <a:lnTo>
                    <a:pt x="1295" y="404"/>
                  </a:lnTo>
                  <a:lnTo>
                    <a:pt x="1298" y="412"/>
                  </a:lnTo>
                  <a:lnTo>
                    <a:pt x="1304" y="409"/>
                  </a:lnTo>
                  <a:lnTo>
                    <a:pt x="1298" y="394"/>
                  </a:lnTo>
                  <a:lnTo>
                    <a:pt x="1292" y="397"/>
                  </a:lnTo>
                  <a:lnTo>
                    <a:pt x="1291" y="397"/>
                  </a:lnTo>
                  <a:lnTo>
                    <a:pt x="1282" y="402"/>
                  </a:lnTo>
                  <a:lnTo>
                    <a:pt x="1291" y="416"/>
                  </a:lnTo>
                  <a:close/>
                  <a:moveTo>
                    <a:pt x="1316" y="406"/>
                  </a:moveTo>
                  <a:lnTo>
                    <a:pt x="1325" y="407"/>
                  </a:lnTo>
                  <a:lnTo>
                    <a:pt x="1326" y="399"/>
                  </a:lnTo>
                  <a:lnTo>
                    <a:pt x="1320" y="405"/>
                  </a:lnTo>
                  <a:lnTo>
                    <a:pt x="1325" y="409"/>
                  </a:lnTo>
                  <a:lnTo>
                    <a:pt x="1336" y="398"/>
                  </a:lnTo>
                  <a:lnTo>
                    <a:pt x="1331" y="393"/>
                  </a:lnTo>
                  <a:lnTo>
                    <a:pt x="1326" y="391"/>
                  </a:lnTo>
                  <a:lnTo>
                    <a:pt x="1317" y="390"/>
                  </a:lnTo>
                  <a:lnTo>
                    <a:pt x="1316" y="406"/>
                  </a:lnTo>
                  <a:close/>
                  <a:moveTo>
                    <a:pt x="1334" y="421"/>
                  </a:moveTo>
                  <a:lnTo>
                    <a:pt x="1339" y="428"/>
                  </a:lnTo>
                  <a:lnTo>
                    <a:pt x="1346" y="424"/>
                  </a:lnTo>
                  <a:lnTo>
                    <a:pt x="1339" y="428"/>
                  </a:lnTo>
                  <a:lnTo>
                    <a:pt x="1342" y="433"/>
                  </a:lnTo>
                  <a:lnTo>
                    <a:pt x="1356" y="426"/>
                  </a:lnTo>
                  <a:lnTo>
                    <a:pt x="1353" y="420"/>
                  </a:lnTo>
                  <a:lnTo>
                    <a:pt x="1353" y="419"/>
                  </a:lnTo>
                  <a:lnTo>
                    <a:pt x="1347" y="412"/>
                  </a:lnTo>
                  <a:lnTo>
                    <a:pt x="1334" y="421"/>
                  </a:lnTo>
                  <a:close/>
                  <a:moveTo>
                    <a:pt x="1349" y="447"/>
                  </a:moveTo>
                  <a:lnTo>
                    <a:pt x="1356" y="462"/>
                  </a:lnTo>
                  <a:lnTo>
                    <a:pt x="1370" y="455"/>
                  </a:lnTo>
                  <a:lnTo>
                    <a:pt x="1364" y="441"/>
                  </a:lnTo>
                  <a:lnTo>
                    <a:pt x="1349" y="447"/>
                  </a:lnTo>
                  <a:close/>
                  <a:moveTo>
                    <a:pt x="1362" y="476"/>
                  </a:moveTo>
                  <a:lnTo>
                    <a:pt x="1367" y="491"/>
                  </a:lnTo>
                  <a:lnTo>
                    <a:pt x="1382" y="485"/>
                  </a:lnTo>
                  <a:lnTo>
                    <a:pt x="1377" y="470"/>
                  </a:lnTo>
                  <a:lnTo>
                    <a:pt x="1362" y="476"/>
                  </a:lnTo>
                  <a:close/>
                  <a:moveTo>
                    <a:pt x="1372" y="506"/>
                  </a:moveTo>
                  <a:lnTo>
                    <a:pt x="1377" y="521"/>
                  </a:lnTo>
                  <a:lnTo>
                    <a:pt x="1392" y="516"/>
                  </a:lnTo>
                  <a:lnTo>
                    <a:pt x="1387" y="501"/>
                  </a:lnTo>
                  <a:lnTo>
                    <a:pt x="1372" y="506"/>
                  </a:lnTo>
                  <a:close/>
                  <a:moveTo>
                    <a:pt x="1382" y="536"/>
                  </a:moveTo>
                  <a:lnTo>
                    <a:pt x="1387" y="551"/>
                  </a:lnTo>
                  <a:lnTo>
                    <a:pt x="1402" y="546"/>
                  </a:lnTo>
                  <a:lnTo>
                    <a:pt x="1398" y="531"/>
                  </a:lnTo>
                  <a:lnTo>
                    <a:pt x="1382" y="536"/>
                  </a:lnTo>
                  <a:close/>
                  <a:moveTo>
                    <a:pt x="1392" y="567"/>
                  </a:moveTo>
                  <a:lnTo>
                    <a:pt x="1397" y="582"/>
                  </a:lnTo>
                  <a:lnTo>
                    <a:pt x="1413" y="577"/>
                  </a:lnTo>
                  <a:lnTo>
                    <a:pt x="1407" y="562"/>
                  </a:lnTo>
                  <a:lnTo>
                    <a:pt x="1392" y="567"/>
                  </a:lnTo>
                  <a:close/>
                  <a:moveTo>
                    <a:pt x="1417" y="593"/>
                  </a:moveTo>
                  <a:lnTo>
                    <a:pt x="1418" y="593"/>
                  </a:lnTo>
                  <a:lnTo>
                    <a:pt x="1424" y="590"/>
                  </a:lnTo>
                  <a:lnTo>
                    <a:pt x="1433" y="579"/>
                  </a:lnTo>
                  <a:lnTo>
                    <a:pt x="1421" y="569"/>
                  </a:lnTo>
                  <a:lnTo>
                    <a:pt x="1411" y="580"/>
                  </a:lnTo>
                  <a:lnTo>
                    <a:pt x="1417" y="585"/>
                  </a:lnTo>
                  <a:lnTo>
                    <a:pt x="1417" y="577"/>
                  </a:lnTo>
                  <a:lnTo>
                    <a:pt x="1415" y="577"/>
                  </a:lnTo>
                  <a:lnTo>
                    <a:pt x="1417" y="593"/>
                  </a:lnTo>
                  <a:close/>
                  <a:moveTo>
                    <a:pt x="1443" y="567"/>
                  </a:moveTo>
                  <a:lnTo>
                    <a:pt x="1444" y="567"/>
                  </a:lnTo>
                  <a:lnTo>
                    <a:pt x="1438" y="561"/>
                  </a:lnTo>
                  <a:lnTo>
                    <a:pt x="1443" y="567"/>
                  </a:lnTo>
                  <a:lnTo>
                    <a:pt x="1453" y="558"/>
                  </a:lnTo>
                  <a:lnTo>
                    <a:pt x="1448" y="552"/>
                  </a:lnTo>
                  <a:lnTo>
                    <a:pt x="1451" y="560"/>
                  </a:lnTo>
                  <a:lnTo>
                    <a:pt x="1453" y="559"/>
                  </a:lnTo>
                  <a:lnTo>
                    <a:pt x="1446" y="544"/>
                  </a:lnTo>
                  <a:lnTo>
                    <a:pt x="1445" y="545"/>
                  </a:lnTo>
                  <a:lnTo>
                    <a:pt x="1443" y="546"/>
                  </a:lnTo>
                  <a:lnTo>
                    <a:pt x="1433" y="555"/>
                  </a:lnTo>
                  <a:lnTo>
                    <a:pt x="1432" y="556"/>
                  </a:lnTo>
                  <a:lnTo>
                    <a:pt x="1431" y="557"/>
                  </a:lnTo>
                  <a:lnTo>
                    <a:pt x="1443" y="567"/>
                  </a:lnTo>
                  <a:close/>
                  <a:moveTo>
                    <a:pt x="1465" y="556"/>
                  </a:moveTo>
                  <a:lnTo>
                    <a:pt x="1468" y="556"/>
                  </a:lnTo>
                  <a:lnTo>
                    <a:pt x="1469" y="548"/>
                  </a:lnTo>
                  <a:lnTo>
                    <a:pt x="1465" y="555"/>
                  </a:lnTo>
                  <a:lnTo>
                    <a:pt x="1475" y="560"/>
                  </a:lnTo>
                  <a:lnTo>
                    <a:pt x="1483" y="560"/>
                  </a:lnTo>
                  <a:lnTo>
                    <a:pt x="1483" y="559"/>
                  </a:lnTo>
                  <a:lnTo>
                    <a:pt x="1476" y="545"/>
                  </a:lnTo>
                  <a:lnTo>
                    <a:pt x="1475" y="546"/>
                  </a:lnTo>
                  <a:lnTo>
                    <a:pt x="1479" y="553"/>
                  </a:lnTo>
                  <a:lnTo>
                    <a:pt x="1482" y="545"/>
                  </a:lnTo>
                  <a:lnTo>
                    <a:pt x="1472" y="541"/>
                  </a:lnTo>
                  <a:lnTo>
                    <a:pt x="1469" y="540"/>
                  </a:lnTo>
                  <a:lnTo>
                    <a:pt x="1465" y="540"/>
                  </a:lnTo>
                  <a:lnTo>
                    <a:pt x="1465" y="556"/>
                  </a:lnTo>
                  <a:close/>
                  <a:moveTo>
                    <a:pt x="1492" y="556"/>
                  </a:moveTo>
                  <a:lnTo>
                    <a:pt x="1497" y="557"/>
                  </a:lnTo>
                  <a:lnTo>
                    <a:pt x="1499" y="549"/>
                  </a:lnTo>
                  <a:lnTo>
                    <a:pt x="1493" y="554"/>
                  </a:lnTo>
                  <a:lnTo>
                    <a:pt x="1500" y="563"/>
                  </a:lnTo>
                  <a:lnTo>
                    <a:pt x="1512" y="553"/>
                  </a:lnTo>
                  <a:lnTo>
                    <a:pt x="1506" y="544"/>
                  </a:lnTo>
                  <a:lnTo>
                    <a:pt x="1501" y="541"/>
                  </a:lnTo>
                  <a:lnTo>
                    <a:pt x="1496" y="540"/>
                  </a:lnTo>
                  <a:lnTo>
                    <a:pt x="1492" y="556"/>
                  </a:lnTo>
                  <a:close/>
                  <a:moveTo>
                    <a:pt x="1506" y="575"/>
                  </a:moveTo>
                  <a:lnTo>
                    <a:pt x="1512" y="589"/>
                  </a:lnTo>
                  <a:lnTo>
                    <a:pt x="1520" y="586"/>
                  </a:lnTo>
                  <a:lnTo>
                    <a:pt x="1512" y="588"/>
                  </a:lnTo>
                  <a:lnTo>
                    <a:pt x="1512" y="589"/>
                  </a:lnTo>
                  <a:lnTo>
                    <a:pt x="1528" y="584"/>
                  </a:lnTo>
                  <a:lnTo>
                    <a:pt x="1527" y="584"/>
                  </a:lnTo>
                  <a:lnTo>
                    <a:pt x="1527" y="583"/>
                  </a:lnTo>
                  <a:lnTo>
                    <a:pt x="1521" y="569"/>
                  </a:lnTo>
                  <a:lnTo>
                    <a:pt x="1506" y="575"/>
                  </a:lnTo>
                  <a:close/>
                  <a:moveTo>
                    <a:pt x="1517" y="604"/>
                  </a:moveTo>
                  <a:lnTo>
                    <a:pt x="1522" y="619"/>
                  </a:lnTo>
                  <a:lnTo>
                    <a:pt x="1537" y="615"/>
                  </a:lnTo>
                  <a:lnTo>
                    <a:pt x="1532" y="599"/>
                  </a:lnTo>
                  <a:lnTo>
                    <a:pt x="1517" y="604"/>
                  </a:lnTo>
                  <a:close/>
                  <a:moveTo>
                    <a:pt x="1527" y="635"/>
                  </a:moveTo>
                  <a:lnTo>
                    <a:pt x="1531" y="650"/>
                  </a:lnTo>
                  <a:lnTo>
                    <a:pt x="1547" y="645"/>
                  </a:lnTo>
                  <a:lnTo>
                    <a:pt x="1542" y="630"/>
                  </a:lnTo>
                  <a:lnTo>
                    <a:pt x="1527" y="635"/>
                  </a:lnTo>
                  <a:close/>
                  <a:moveTo>
                    <a:pt x="1536" y="665"/>
                  </a:moveTo>
                  <a:lnTo>
                    <a:pt x="1541" y="681"/>
                  </a:lnTo>
                  <a:lnTo>
                    <a:pt x="1556" y="676"/>
                  </a:lnTo>
                  <a:lnTo>
                    <a:pt x="1551" y="661"/>
                  </a:lnTo>
                  <a:lnTo>
                    <a:pt x="1536" y="665"/>
                  </a:lnTo>
                  <a:close/>
                  <a:moveTo>
                    <a:pt x="1545" y="696"/>
                  </a:moveTo>
                  <a:lnTo>
                    <a:pt x="1549" y="711"/>
                  </a:lnTo>
                  <a:lnTo>
                    <a:pt x="1564" y="707"/>
                  </a:lnTo>
                  <a:lnTo>
                    <a:pt x="1560" y="692"/>
                  </a:lnTo>
                  <a:lnTo>
                    <a:pt x="1545" y="696"/>
                  </a:lnTo>
                  <a:close/>
                  <a:moveTo>
                    <a:pt x="1553" y="727"/>
                  </a:moveTo>
                  <a:lnTo>
                    <a:pt x="1553" y="728"/>
                  </a:lnTo>
                  <a:lnTo>
                    <a:pt x="1556" y="742"/>
                  </a:lnTo>
                  <a:lnTo>
                    <a:pt x="1572" y="739"/>
                  </a:lnTo>
                  <a:lnTo>
                    <a:pt x="1569" y="725"/>
                  </a:lnTo>
                  <a:lnTo>
                    <a:pt x="1568" y="723"/>
                  </a:lnTo>
                  <a:lnTo>
                    <a:pt x="1553" y="727"/>
                  </a:lnTo>
                  <a:close/>
                  <a:moveTo>
                    <a:pt x="1559" y="758"/>
                  </a:moveTo>
                  <a:lnTo>
                    <a:pt x="1563" y="774"/>
                  </a:lnTo>
                  <a:lnTo>
                    <a:pt x="1578" y="770"/>
                  </a:lnTo>
                  <a:lnTo>
                    <a:pt x="1575" y="755"/>
                  </a:lnTo>
                  <a:lnTo>
                    <a:pt x="1559" y="758"/>
                  </a:lnTo>
                  <a:close/>
                  <a:moveTo>
                    <a:pt x="1566" y="789"/>
                  </a:moveTo>
                  <a:lnTo>
                    <a:pt x="1569" y="805"/>
                  </a:lnTo>
                  <a:lnTo>
                    <a:pt x="1585" y="802"/>
                  </a:lnTo>
                  <a:lnTo>
                    <a:pt x="1581" y="786"/>
                  </a:lnTo>
                  <a:lnTo>
                    <a:pt x="1566" y="789"/>
                  </a:lnTo>
                  <a:close/>
                  <a:moveTo>
                    <a:pt x="1572" y="820"/>
                  </a:moveTo>
                  <a:lnTo>
                    <a:pt x="1573" y="827"/>
                  </a:lnTo>
                  <a:lnTo>
                    <a:pt x="1574" y="829"/>
                  </a:lnTo>
                  <a:lnTo>
                    <a:pt x="1577" y="837"/>
                  </a:lnTo>
                  <a:lnTo>
                    <a:pt x="1592" y="831"/>
                  </a:lnTo>
                  <a:lnTo>
                    <a:pt x="1589" y="823"/>
                  </a:lnTo>
                  <a:lnTo>
                    <a:pt x="1581" y="826"/>
                  </a:lnTo>
                  <a:lnTo>
                    <a:pt x="1589" y="824"/>
                  </a:lnTo>
                  <a:lnTo>
                    <a:pt x="1588" y="817"/>
                  </a:lnTo>
                  <a:lnTo>
                    <a:pt x="1572" y="820"/>
                  </a:lnTo>
                  <a:close/>
                  <a:moveTo>
                    <a:pt x="1582" y="852"/>
                  </a:moveTo>
                  <a:lnTo>
                    <a:pt x="1584" y="856"/>
                  </a:lnTo>
                  <a:lnTo>
                    <a:pt x="1588" y="867"/>
                  </a:lnTo>
                  <a:lnTo>
                    <a:pt x="1603" y="862"/>
                  </a:lnTo>
                  <a:lnTo>
                    <a:pt x="1599" y="850"/>
                  </a:lnTo>
                  <a:lnTo>
                    <a:pt x="1597" y="846"/>
                  </a:lnTo>
                  <a:lnTo>
                    <a:pt x="1582" y="852"/>
                  </a:lnTo>
                  <a:close/>
                  <a:moveTo>
                    <a:pt x="1593" y="882"/>
                  </a:moveTo>
                  <a:lnTo>
                    <a:pt x="1594" y="885"/>
                  </a:lnTo>
                  <a:lnTo>
                    <a:pt x="1609" y="884"/>
                  </a:lnTo>
                  <a:lnTo>
                    <a:pt x="1612" y="871"/>
                  </a:lnTo>
                  <a:lnTo>
                    <a:pt x="1596" y="869"/>
                  </a:lnTo>
                  <a:lnTo>
                    <a:pt x="1594" y="881"/>
                  </a:lnTo>
                  <a:lnTo>
                    <a:pt x="1602" y="883"/>
                  </a:lnTo>
                  <a:lnTo>
                    <a:pt x="1609" y="880"/>
                  </a:lnTo>
                  <a:lnTo>
                    <a:pt x="1608" y="877"/>
                  </a:lnTo>
                  <a:lnTo>
                    <a:pt x="1593" y="882"/>
                  </a:lnTo>
                  <a:close/>
                  <a:moveTo>
                    <a:pt x="1614" y="855"/>
                  </a:moveTo>
                  <a:lnTo>
                    <a:pt x="1617" y="840"/>
                  </a:lnTo>
                  <a:lnTo>
                    <a:pt x="1601" y="837"/>
                  </a:lnTo>
                  <a:lnTo>
                    <a:pt x="1598" y="853"/>
                  </a:lnTo>
                  <a:lnTo>
                    <a:pt x="1614" y="855"/>
                  </a:lnTo>
                  <a:close/>
                  <a:moveTo>
                    <a:pt x="1619" y="824"/>
                  </a:moveTo>
                  <a:lnTo>
                    <a:pt x="1620" y="823"/>
                  </a:lnTo>
                  <a:lnTo>
                    <a:pt x="1622" y="808"/>
                  </a:lnTo>
                  <a:lnTo>
                    <a:pt x="1606" y="805"/>
                  </a:lnTo>
                  <a:lnTo>
                    <a:pt x="1604" y="820"/>
                  </a:lnTo>
                  <a:lnTo>
                    <a:pt x="1604" y="821"/>
                  </a:lnTo>
                  <a:lnTo>
                    <a:pt x="1619" y="824"/>
                  </a:lnTo>
                  <a:close/>
                  <a:moveTo>
                    <a:pt x="1624" y="792"/>
                  </a:moveTo>
                  <a:lnTo>
                    <a:pt x="1627" y="776"/>
                  </a:lnTo>
                  <a:lnTo>
                    <a:pt x="1611" y="774"/>
                  </a:lnTo>
                  <a:lnTo>
                    <a:pt x="1608" y="790"/>
                  </a:lnTo>
                  <a:lnTo>
                    <a:pt x="1624" y="792"/>
                  </a:lnTo>
                  <a:close/>
                  <a:moveTo>
                    <a:pt x="1629" y="760"/>
                  </a:moveTo>
                  <a:lnTo>
                    <a:pt x="1630" y="756"/>
                  </a:lnTo>
                  <a:lnTo>
                    <a:pt x="1632" y="745"/>
                  </a:lnTo>
                  <a:lnTo>
                    <a:pt x="1616" y="742"/>
                  </a:lnTo>
                  <a:lnTo>
                    <a:pt x="1614" y="753"/>
                  </a:lnTo>
                  <a:lnTo>
                    <a:pt x="1613" y="758"/>
                  </a:lnTo>
                  <a:lnTo>
                    <a:pt x="1629" y="760"/>
                  </a:lnTo>
                  <a:close/>
                  <a:moveTo>
                    <a:pt x="1635" y="729"/>
                  </a:moveTo>
                  <a:lnTo>
                    <a:pt x="1638" y="713"/>
                  </a:lnTo>
                  <a:lnTo>
                    <a:pt x="1622" y="710"/>
                  </a:lnTo>
                  <a:lnTo>
                    <a:pt x="1619" y="726"/>
                  </a:lnTo>
                  <a:lnTo>
                    <a:pt x="1635" y="729"/>
                  </a:lnTo>
                  <a:close/>
                  <a:moveTo>
                    <a:pt x="1642" y="701"/>
                  </a:moveTo>
                  <a:lnTo>
                    <a:pt x="1649" y="691"/>
                  </a:lnTo>
                  <a:lnTo>
                    <a:pt x="1642" y="686"/>
                  </a:lnTo>
                  <a:lnTo>
                    <a:pt x="1639" y="693"/>
                  </a:lnTo>
                  <a:lnTo>
                    <a:pt x="1641" y="695"/>
                  </a:lnTo>
                  <a:lnTo>
                    <a:pt x="1649" y="680"/>
                  </a:lnTo>
                  <a:lnTo>
                    <a:pt x="1646" y="679"/>
                  </a:lnTo>
                  <a:lnTo>
                    <a:pt x="1636" y="682"/>
                  </a:lnTo>
                  <a:lnTo>
                    <a:pt x="1628" y="692"/>
                  </a:lnTo>
                  <a:lnTo>
                    <a:pt x="1642" y="701"/>
                  </a:lnTo>
                  <a:close/>
                  <a:moveTo>
                    <a:pt x="1649" y="702"/>
                  </a:moveTo>
                  <a:lnTo>
                    <a:pt x="1655" y="716"/>
                  </a:lnTo>
                  <a:lnTo>
                    <a:pt x="1670" y="709"/>
                  </a:lnTo>
                  <a:lnTo>
                    <a:pt x="1663" y="695"/>
                  </a:lnTo>
                  <a:lnTo>
                    <a:pt x="1649" y="702"/>
                  </a:lnTo>
                  <a:close/>
                  <a:moveTo>
                    <a:pt x="1674" y="700"/>
                  </a:moveTo>
                  <a:lnTo>
                    <a:pt x="1678" y="684"/>
                  </a:lnTo>
                  <a:lnTo>
                    <a:pt x="1663" y="680"/>
                  </a:lnTo>
                  <a:lnTo>
                    <a:pt x="1659" y="696"/>
                  </a:lnTo>
                  <a:lnTo>
                    <a:pt x="1674" y="700"/>
                  </a:lnTo>
                  <a:close/>
                  <a:moveTo>
                    <a:pt x="1682" y="668"/>
                  </a:moveTo>
                  <a:lnTo>
                    <a:pt x="1685" y="653"/>
                  </a:lnTo>
                  <a:lnTo>
                    <a:pt x="1670" y="649"/>
                  </a:lnTo>
                  <a:lnTo>
                    <a:pt x="1666" y="665"/>
                  </a:lnTo>
                  <a:lnTo>
                    <a:pt x="1682" y="668"/>
                  </a:lnTo>
                  <a:close/>
                  <a:moveTo>
                    <a:pt x="1689" y="637"/>
                  </a:moveTo>
                  <a:lnTo>
                    <a:pt x="1691" y="626"/>
                  </a:lnTo>
                  <a:lnTo>
                    <a:pt x="1692" y="622"/>
                  </a:lnTo>
                  <a:lnTo>
                    <a:pt x="1677" y="618"/>
                  </a:lnTo>
                  <a:lnTo>
                    <a:pt x="1675" y="623"/>
                  </a:lnTo>
                  <a:lnTo>
                    <a:pt x="1673" y="634"/>
                  </a:lnTo>
                  <a:lnTo>
                    <a:pt x="1689" y="637"/>
                  </a:lnTo>
                  <a:close/>
                  <a:moveTo>
                    <a:pt x="1696" y="606"/>
                  </a:moveTo>
                  <a:lnTo>
                    <a:pt x="1700" y="591"/>
                  </a:lnTo>
                  <a:lnTo>
                    <a:pt x="1684" y="587"/>
                  </a:lnTo>
                  <a:lnTo>
                    <a:pt x="1680" y="602"/>
                  </a:lnTo>
                  <a:lnTo>
                    <a:pt x="1696" y="606"/>
                  </a:lnTo>
                  <a:close/>
                  <a:moveTo>
                    <a:pt x="1704" y="576"/>
                  </a:moveTo>
                  <a:lnTo>
                    <a:pt x="1709" y="560"/>
                  </a:lnTo>
                  <a:lnTo>
                    <a:pt x="1693" y="555"/>
                  </a:lnTo>
                  <a:lnTo>
                    <a:pt x="1689" y="571"/>
                  </a:lnTo>
                  <a:lnTo>
                    <a:pt x="1704" y="576"/>
                  </a:lnTo>
                  <a:close/>
                  <a:moveTo>
                    <a:pt x="1714" y="546"/>
                  </a:moveTo>
                  <a:lnTo>
                    <a:pt x="1721" y="531"/>
                  </a:lnTo>
                  <a:lnTo>
                    <a:pt x="1706" y="525"/>
                  </a:lnTo>
                  <a:lnTo>
                    <a:pt x="1699" y="540"/>
                  </a:lnTo>
                  <a:lnTo>
                    <a:pt x="1714" y="546"/>
                  </a:lnTo>
                  <a:close/>
                  <a:moveTo>
                    <a:pt x="1729" y="520"/>
                  </a:moveTo>
                  <a:lnTo>
                    <a:pt x="1731" y="517"/>
                  </a:lnTo>
                  <a:lnTo>
                    <a:pt x="1724" y="512"/>
                  </a:lnTo>
                  <a:lnTo>
                    <a:pt x="1729" y="518"/>
                  </a:lnTo>
                  <a:lnTo>
                    <a:pt x="1739" y="510"/>
                  </a:lnTo>
                  <a:lnTo>
                    <a:pt x="1729" y="498"/>
                  </a:lnTo>
                  <a:lnTo>
                    <a:pt x="1719" y="506"/>
                  </a:lnTo>
                  <a:lnTo>
                    <a:pt x="1718" y="507"/>
                  </a:lnTo>
                  <a:lnTo>
                    <a:pt x="1715" y="510"/>
                  </a:lnTo>
                  <a:lnTo>
                    <a:pt x="1729" y="520"/>
                  </a:lnTo>
                  <a:close/>
                  <a:moveTo>
                    <a:pt x="1747" y="510"/>
                  </a:moveTo>
                  <a:lnTo>
                    <a:pt x="1753" y="511"/>
                  </a:lnTo>
                  <a:lnTo>
                    <a:pt x="1755" y="504"/>
                  </a:lnTo>
                  <a:lnTo>
                    <a:pt x="1750" y="510"/>
                  </a:lnTo>
                  <a:lnTo>
                    <a:pt x="1758" y="516"/>
                  </a:lnTo>
                  <a:lnTo>
                    <a:pt x="1768" y="504"/>
                  </a:lnTo>
                  <a:lnTo>
                    <a:pt x="1760" y="497"/>
                  </a:lnTo>
                  <a:lnTo>
                    <a:pt x="1757" y="496"/>
                  </a:lnTo>
                  <a:lnTo>
                    <a:pt x="1751" y="494"/>
                  </a:lnTo>
                  <a:lnTo>
                    <a:pt x="1747" y="510"/>
                  </a:lnTo>
                  <a:close/>
                  <a:moveTo>
                    <a:pt x="1766" y="527"/>
                  </a:moveTo>
                  <a:lnTo>
                    <a:pt x="1769" y="530"/>
                  </a:lnTo>
                  <a:lnTo>
                    <a:pt x="1775" y="526"/>
                  </a:lnTo>
                  <a:lnTo>
                    <a:pt x="1768" y="530"/>
                  </a:lnTo>
                  <a:lnTo>
                    <a:pt x="1774" y="540"/>
                  </a:lnTo>
                  <a:lnTo>
                    <a:pt x="1788" y="532"/>
                  </a:lnTo>
                  <a:lnTo>
                    <a:pt x="1782" y="522"/>
                  </a:lnTo>
                  <a:lnTo>
                    <a:pt x="1782" y="521"/>
                  </a:lnTo>
                  <a:lnTo>
                    <a:pt x="1779" y="517"/>
                  </a:lnTo>
                  <a:lnTo>
                    <a:pt x="1766" y="527"/>
                  </a:lnTo>
                  <a:close/>
                  <a:moveTo>
                    <a:pt x="1781" y="554"/>
                  </a:moveTo>
                  <a:lnTo>
                    <a:pt x="1788" y="568"/>
                  </a:lnTo>
                  <a:lnTo>
                    <a:pt x="1802" y="562"/>
                  </a:lnTo>
                  <a:lnTo>
                    <a:pt x="1796" y="547"/>
                  </a:lnTo>
                  <a:lnTo>
                    <a:pt x="1781" y="554"/>
                  </a:lnTo>
                  <a:close/>
                  <a:moveTo>
                    <a:pt x="1794" y="583"/>
                  </a:moveTo>
                  <a:lnTo>
                    <a:pt x="1799" y="595"/>
                  </a:lnTo>
                  <a:lnTo>
                    <a:pt x="1800" y="598"/>
                  </a:lnTo>
                  <a:lnTo>
                    <a:pt x="1814" y="592"/>
                  </a:lnTo>
                  <a:lnTo>
                    <a:pt x="1813" y="589"/>
                  </a:lnTo>
                  <a:lnTo>
                    <a:pt x="1808" y="577"/>
                  </a:lnTo>
                  <a:lnTo>
                    <a:pt x="1794" y="583"/>
                  </a:lnTo>
                  <a:close/>
                  <a:moveTo>
                    <a:pt x="1805" y="612"/>
                  </a:moveTo>
                  <a:lnTo>
                    <a:pt x="1809" y="621"/>
                  </a:lnTo>
                  <a:lnTo>
                    <a:pt x="1811" y="627"/>
                  </a:lnTo>
                  <a:lnTo>
                    <a:pt x="1826" y="621"/>
                  </a:lnTo>
                  <a:lnTo>
                    <a:pt x="1824" y="615"/>
                  </a:lnTo>
                  <a:lnTo>
                    <a:pt x="1820" y="607"/>
                  </a:lnTo>
                  <a:lnTo>
                    <a:pt x="1805" y="612"/>
                  </a:lnTo>
                  <a:close/>
                  <a:moveTo>
                    <a:pt x="1818" y="642"/>
                  </a:moveTo>
                  <a:lnTo>
                    <a:pt x="1819" y="646"/>
                  </a:lnTo>
                  <a:lnTo>
                    <a:pt x="1824" y="657"/>
                  </a:lnTo>
                  <a:lnTo>
                    <a:pt x="1839" y="650"/>
                  </a:lnTo>
                  <a:lnTo>
                    <a:pt x="1834" y="639"/>
                  </a:lnTo>
                  <a:lnTo>
                    <a:pt x="1832" y="636"/>
                  </a:lnTo>
                  <a:lnTo>
                    <a:pt x="1818" y="642"/>
                  </a:lnTo>
                  <a:close/>
                  <a:moveTo>
                    <a:pt x="1846" y="664"/>
                  </a:moveTo>
                  <a:lnTo>
                    <a:pt x="1851" y="649"/>
                  </a:lnTo>
                  <a:lnTo>
                    <a:pt x="1837" y="643"/>
                  </a:lnTo>
                  <a:lnTo>
                    <a:pt x="1831" y="658"/>
                  </a:lnTo>
                  <a:lnTo>
                    <a:pt x="1846" y="664"/>
                  </a:lnTo>
                  <a:close/>
                  <a:moveTo>
                    <a:pt x="1857" y="634"/>
                  </a:moveTo>
                  <a:lnTo>
                    <a:pt x="1862" y="618"/>
                  </a:lnTo>
                  <a:lnTo>
                    <a:pt x="1847" y="613"/>
                  </a:lnTo>
                  <a:lnTo>
                    <a:pt x="1842" y="629"/>
                  </a:lnTo>
                  <a:lnTo>
                    <a:pt x="1857" y="634"/>
                  </a:lnTo>
                  <a:close/>
                  <a:moveTo>
                    <a:pt x="1867" y="603"/>
                  </a:moveTo>
                  <a:lnTo>
                    <a:pt x="1872" y="588"/>
                  </a:lnTo>
                  <a:lnTo>
                    <a:pt x="1857" y="583"/>
                  </a:lnTo>
                  <a:lnTo>
                    <a:pt x="1852" y="598"/>
                  </a:lnTo>
                  <a:lnTo>
                    <a:pt x="1867" y="603"/>
                  </a:lnTo>
                  <a:close/>
                  <a:moveTo>
                    <a:pt x="1878" y="574"/>
                  </a:moveTo>
                  <a:lnTo>
                    <a:pt x="1884" y="559"/>
                  </a:lnTo>
                  <a:lnTo>
                    <a:pt x="1869" y="553"/>
                  </a:lnTo>
                  <a:lnTo>
                    <a:pt x="1863" y="568"/>
                  </a:lnTo>
                  <a:lnTo>
                    <a:pt x="1878" y="574"/>
                  </a:lnTo>
                  <a:close/>
                  <a:moveTo>
                    <a:pt x="1890" y="544"/>
                  </a:moveTo>
                  <a:lnTo>
                    <a:pt x="1895" y="533"/>
                  </a:lnTo>
                  <a:lnTo>
                    <a:pt x="1896" y="530"/>
                  </a:lnTo>
                  <a:lnTo>
                    <a:pt x="1882" y="523"/>
                  </a:lnTo>
                  <a:lnTo>
                    <a:pt x="1881" y="526"/>
                  </a:lnTo>
                  <a:lnTo>
                    <a:pt x="1875" y="538"/>
                  </a:lnTo>
                  <a:lnTo>
                    <a:pt x="1890" y="544"/>
                  </a:lnTo>
                  <a:close/>
                  <a:moveTo>
                    <a:pt x="1904" y="516"/>
                  </a:moveTo>
                  <a:lnTo>
                    <a:pt x="1905" y="513"/>
                  </a:lnTo>
                  <a:lnTo>
                    <a:pt x="1898" y="510"/>
                  </a:lnTo>
                  <a:lnTo>
                    <a:pt x="1905" y="514"/>
                  </a:lnTo>
                  <a:lnTo>
                    <a:pt x="1912" y="503"/>
                  </a:lnTo>
                  <a:lnTo>
                    <a:pt x="1898" y="494"/>
                  </a:lnTo>
                  <a:lnTo>
                    <a:pt x="1891" y="505"/>
                  </a:lnTo>
                  <a:lnTo>
                    <a:pt x="1891" y="506"/>
                  </a:lnTo>
                  <a:lnTo>
                    <a:pt x="1890" y="508"/>
                  </a:lnTo>
                  <a:lnTo>
                    <a:pt x="1904" y="516"/>
                  </a:lnTo>
                  <a:close/>
                  <a:moveTo>
                    <a:pt x="1920" y="490"/>
                  </a:moveTo>
                  <a:lnTo>
                    <a:pt x="1925" y="484"/>
                  </a:lnTo>
                  <a:lnTo>
                    <a:pt x="1918" y="479"/>
                  </a:lnTo>
                  <a:lnTo>
                    <a:pt x="1921" y="487"/>
                  </a:lnTo>
                  <a:lnTo>
                    <a:pt x="1929" y="484"/>
                  </a:lnTo>
                  <a:lnTo>
                    <a:pt x="1924" y="469"/>
                  </a:lnTo>
                  <a:lnTo>
                    <a:pt x="1916" y="471"/>
                  </a:lnTo>
                  <a:lnTo>
                    <a:pt x="1912" y="474"/>
                  </a:lnTo>
                  <a:lnTo>
                    <a:pt x="1907" y="480"/>
                  </a:lnTo>
                  <a:lnTo>
                    <a:pt x="1920" y="490"/>
                  </a:lnTo>
                  <a:close/>
                  <a:moveTo>
                    <a:pt x="1933" y="491"/>
                  </a:moveTo>
                  <a:lnTo>
                    <a:pt x="1933" y="491"/>
                  </a:lnTo>
                  <a:lnTo>
                    <a:pt x="1939" y="486"/>
                  </a:lnTo>
                  <a:lnTo>
                    <a:pt x="1932" y="489"/>
                  </a:lnTo>
                  <a:lnTo>
                    <a:pt x="1938" y="503"/>
                  </a:lnTo>
                  <a:lnTo>
                    <a:pt x="1952" y="496"/>
                  </a:lnTo>
                  <a:lnTo>
                    <a:pt x="1946" y="483"/>
                  </a:lnTo>
                  <a:lnTo>
                    <a:pt x="1945" y="480"/>
                  </a:lnTo>
                  <a:lnTo>
                    <a:pt x="1944" y="479"/>
                  </a:lnTo>
                  <a:lnTo>
                    <a:pt x="1933" y="491"/>
                  </a:lnTo>
                  <a:close/>
                  <a:moveTo>
                    <a:pt x="1944" y="517"/>
                  </a:moveTo>
                  <a:lnTo>
                    <a:pt x="1951" y="532"/>
                  </a:lnTo>
                  <a:lnTo>
                    <a:pt x="1965" y="526"/>
                  </a:lnTo>
                  <a:lnTo>
                    <a:pt x="1959" y="511"/>
                  </a:lnTo>
                  <a:lnTo>
                    <a:pt x="1944" y="517"/>
                  </a:lnTo>
                  <a:close/>
                  <a:moveTo>
                    <a:pt x="1971" y="524"/>
                  </a:moveTo>
                  <a:lnTo>
                    <a:pt x="1977" y="510"/>
                  </a:lnTo>
                  <a:lnTo>
                    <a:pt x="1970" y="507"/>
                  </a:lnTo>
                  <a:lnTo>
                    <a:pt x="1975" y="513"/>
                  </a:lnTo>
                  <a:lnTo>
                    <a:pt x="1976" y="512"/>
                  </a:lnTo>
                  <a:lnTo>
                    <a:pt x="1965" y="501"/>
                  </a:lnTo>
                  <a:lnTo>
                    <a:pt x="1964" y="502"/>
                  </a:lnTo>
                  <a:lnTo>
                    <a:pt x="1962" y="504"/>
                  </a:lnTo>
                  <a:lnTo>
                    <a:pt x="1957" y="518"/>
                  </a:lnTo>
                  <a:lnTo>
                    <a:pt x="1971" y="524"/>
                  </a:lnTo>
                  <a:close/>
                  <a:moveTo>
                    <a:pt x="1978" y="505"/>
                  </a:moveTo>
                  <a:lnTo>
                    <a:pt x="1986" y="510"/>
                  </a:lnTo>
                  <a:lnTo>
                    <a:pt x="1990" y="503"/>
                  </a:lnTo>
                  <a:lnTo>
                    <a:pt x="1983" y="507"/>
                  </a:lnTo>
                  <a:lnTo>
                    <a:pt x="1986" y="512"/>
                  </a:lnTo>
                  <a:lnTo>
                    <a:pt x="2000" y="505"/>
                  </a:lnTo>
                  <a:lnTo>
                    <a:pt x="1997" y="499"/>
                  </a:lnTo>
                  <a:lnTo>
                    <a:pt x="1994" y="496"/>
                  </a:lnTo>
                  <a:lnTo>
                    <a:pt x="1986" y="491"/>
                  </a:lnTo>
                  <a:lnTo>
                    <a:pt x="1978" y="505"/>
                  </a:lnTo>
                  <a:close/>
                  <a:moveTo>
                    <a:pt x="1994" y="526"/>
                  </a:moveTo>
                  <a:lnTo>
                    <a:pt x="2001" y="541"/>
                  </a:lnTo>
                  <a:lnTo>
                    <a:pt x="2015" y="533"/>
                  </a:lnTo>
                  <a:lnTo>
                    <a:pt x="2008" y="519"/>
                  </a:lnTo>
                  <a:lnTo>
                    <a:pt x="1994" y="526"/>
                  </a:lnTo>
                  <a:close/>
                  <a:moveTo>
                    <a:pt x="2009" y="555"/>
                  </a:moveTo>
                  <a:lnTo>
                    <a:pt x="2014" y="565"/>
                  </a:lnTo>
                  <a:lnTo>
                    <a:pt x="2016" y="569"/>
                  </a:lnTo>
                  <a:lnTo>
                    <a:pt x="2030" y="561"/>
                  </a:lnTo>
                  <a:lnTo>
                    <a:pt x="2028" y="557"/>
                  </a:lnTo>
                  <a:lnTo>
                    <a:pt x="2023" y="547"/>
                  </a:lnTo>
                  <a:lnTo>
                    <a:pt x="2009" y="555"/>
                  </a:lnTo>
                  <a:close/>
                  <a:moveTo>
                    <a:pt x="2025" y="584"/>
                  </a:moveTo>
                  <a:lnTo>
                    <a:pt x="2035" y="597"/>
                  </a:lnTo>
                  <a:lnTo>
                    <a:pt x="2049" y="593"/>
                  </a:lnTo>
                  <a:lnTo>
                    <a:pt x="2049" y="592"/>
                  </a:lnTo>
                  <a:lnTo>
                    <a:pt x="2033" y="590"/>
                  </a:lnTo>
                  <a:lnTo>
                    <a:pt x="2033" y="590"/>
                  </a:lnTo>
                  <a:lnTo>
                    <a:pt x="2041" y="592"/>
                  </a:lnTo>
                  <a:lnTo>
                    <a:pt x="2047" y="587"/>
                  </a:lnTo>
                  <a:lnTo>
                    <a:pt x="2037" y="574"/>
                  </a:lnTo>
                  <a:lnTo>
                    <a:pt x="2025" y="584"/>
                  </a:lnTo>
                  <a:close/>
                  <a:moveTo>
                    <a:pt x="2051" y="577"/>
                  </a:moveTo>
                  <a:lnTo>
                    <a:pt x="2053" y="561"/>
                  </a:lnTo>
                  <a:lnTo>
                    <a:pt x="2038" y="559"/>
                  </a:lnTo>
                  <a:lnTo>
                    <a:pt x="2035" y="574"/>
                  </a:lnTo>
                  <a:lnTo>
                    <a:pt x="2051" y="577"/>
                  </a:lnTo>
                  <a:close/>
                  <a:moveTo>
                    <a:pt x="2056" y="545"/>
                  </a:moveTo>
                  <a:lnTo>
                    <a:pt x="2058" y="529"/>
                  </a:lnTo>
                  <a:lnTo>
                    <a:pt x="2042" y="527"/>
                  </a:lnTo>
                  <a:lnTo>
                    <a:pt x="2040" y="543"/>
                  </a:lnTo>
                  <a:lnTo>
                    <a:pt x="2056" y="545"/>
                  </a:lnTo>
                  <a:close/>
                  <a:moveTo>
                    <a:pt x="2060" y="513"/>
                  </a:moveTo>
                  <a:lnTo>
                    <a:pt x="2062" y="497"/>
                  </a:lnTo>
                  <a:lnTo>
                    <a:pt x="2046" y="495"/>
                  </a:lnTo>
                  <a:lnTo>
                    <a:pt x="2044" y="511"/>
                  </a:lnTo>
                  <a:lnTo>
                    <a:pt x="2060" y="513"/>
                  </a:lnTo>
                  <a:close/>
                  <a:moveTo>
                    <a:pt x="2064" y="481"/>
                  </a:moveTo>
                  <a:lnTo>
                    <a:pt x="2065" y="465"/>
                  </a:lnTo>
                  <a:lnTo>
                    <a:pt x="2050" y="463"/>
                  </a:lnTo>
                  <a:lnTo>
                    <a:pt x="2048" y="479"/>
                  </a:lnTo>
                  <a:lnTo>
                    <a:pt x="2064" y="481"/>
                  </a:lnTo>
                  <a:close/>
                  <a:moveTo>
                    <a:pt x="2067" y="449"/>
                  </a:moveTo>
                  <a:lnTo>
                    <a:pt x="2069" y="433"/>
                  </a:lnTo>
                  <a:lnTo>
                    <a:pt x="2053" y="431"/>
                  </a:lnTo>
                  <a:lnTo>
                    <a:pt x="2051" y="447"/>
                  </a:lnTo>
                  <a:lnTo>
                    <a:pt x="2067" y="449"/>
                  </a:lnTo>
                  <a:close/>
                  <a:moveTo>
                    <a:pt x="2071" y="417"/>
                  </a:moveTo>
                  <a:lnTo>
                    <a:pt x="2073" y="402"/>
                  </a:lnTo>
                  <a:lnTo>
                    <a:pt x="2057" y="400"/>
                  </a:lnTo>
                  <a:lnTo>
                    <a:pt x="2055" y="416"/>
                  </a:lnTo>
                  <a:lnTo>
                    <a:pt x="2071" y="417"/>
                  </a:lnTo>
                  <a:close/>
                  <a:moveTo>
                    <a:pt x="2075" y="385"/>
                  </a:moveTo>
                  <a:lnTo>
                    <a:pt x="2077" y="370"/>
                  </a:lnTo>
                  <a:lnTo>
                    <a:pt x="2061" y="368"/>
                  </a:lnTo>
                  <a:lnTo>
                    <a:pt x="2059" y="384"/>
                  </a:lnTo>
                  <a:lnTo>
                    <a:pt x="2075" y="385"/>
                  </a:lnTo>
                  <a:close/>
                  <a:moveTo>
                    <a:pt x="2079" y="354"/>
                  </a:moveTo>
                  <a:lnTo>
                    <a:pt x="2080" y="345"/>
                  </a:lnTo>
                  <a:lnTo>
                    <a:pt x="2081" y="338"/>
                  </a:lnTo>
                  <a:lnTo>
                    <a:pt x="2065" y="336"/>
                  </a:lnTo>
                  <a:lnTo>
                    <a:pt x="2064" y="343"/>
                  </a:lnTo>
                  <a:lnTo>
                    <a:pt x="2063" y="352"/>
                  </a:lnTo>
                  <a:lnTo>
                    <a:pt x="2079" y="354"/>
                  </a:lnTo>
                  <a:close/>
                  <a:moveTo>
                    <a:pt x="2083" y="322"/>
                  </a:moveTo>
                  <a:lnTo>
                    <a:pt x="2085" y="306"/>
                  </a:lnTo>
                  <a:lnTo>
                    <a:pt x="2069" y="304"/>
                  </a:lnTo>
                  <a:lnTo>
                    <a:pt x="2067" y="320"/>
                  </a:lnTo>
                  <a:lnTo>
                    <a:pt x="2083" y="322"/>
                  </a:lnTo>
                  <a:close/>
                  <a:moveTo>
                    <a:pt x="2087" y="290"/>
                  </a:moveTo>
                  <a:lnTo>
                    <a:pt x="2089" y="274"/>
                  </a:lnTo>
                  <a:lnTo>
                    <a:pt x="2073" y="272"/>
                  </a:lnTo>
                  <a:lnTo>
                    <a:pt x="2071" y="288"/>
                  </a:lnTo>
                  <a:lnTo>
                    <a:pt x="2087" y="290"/>
                  </a:lnTo>
                  <a:close/>
                  <a:moveTo>
                    <a:pt x="2091" y="259"/>
                  </a:moveTo>
                  <a:lnTo>
                    <a:pt x="2094" y="243"/>
                  </a:lnTo>
                  <a:lnTo>
                    <a:pt x="2078" y="240"/>
                  </a:lnTo>
                  <a:lnTo>
                    <a:pt x="2076" y="256"/>
                  </a:lnTo>
                  <a:lnTo>
                    <a:pt x="2091" y="259"/>
                  </a:lnTo>
                  <a:close/>
                  <a:moveTo>
                    <a:pt x="2097" y="227"/>
                  </a:moveTo>
                  <a:lnTo>
                    <a:pt x="2099" y="211"/>
                  </a:lnTo>
                  <a:lnTo>
                    <a:pt x="2083" y="209"/>
                  </a:lnTo>
                  <a:lnTo>
                    <a:pt x="2081" y="224"/>
                  </a:lnTo>
                  <a:lnTo>
                    <a:pt x="2097" y="227"/>
                  </a:lnTo>
                  <a:close/>
                  <a:moveTo>
                    <a:pt x="2105" y="202"/>
                  </a:moveTo>
                  <a:lnTo>
                    <a:pt x="2108" y="199"/>
                  </a:lnTo>
                  <a:lnTo>
                    <a:pt x="2102" y="194"/>
                  </a:lnTo>
                  <a:lnTo>
                    <a:pt x="2104" y="202"/>
                  </a:lnTo>
                  <a:lnTo>
                    <a:pt x="2114" y="200"/>
                  </a:lnTo>
                  <a:lnTo>
                    <a:pt x="2113" y="192"/>
                  </a:lnTo>
                  <a:lnTo>
                    <a:pt x="2107" y="197"/>
                  </a:lnTo>
                  <a:lnTo>
                    <a:pt x="2108" y="198"/>
                  </a:lnTo>
                  <a:lnTo>
                    <a:pt x="2119" y="187"/>
                  </a:lnTo>
                  <a:lnTo>
                    <a:pt x="2118" y="186"/>
                  </a:lnTo>
                  <a:lnTo>
                    <a:pt x="2111" y="184"/>
                  </a:lnTo>
                  <a:lnTo>
                    <a:pt x="2101" y="186"/>
                  </a:lnTo>
                  <a:lnTo>
                    <a:pt x="2097" y="189"/>
                  </a:lnTo>
                  <a:lnTo>
                    <a:pt x="2094" y="191"/>
                  </a:lnTo>
                  <a:lnTo>
                    <a:pt x="2105" y="202"/>
                  </a:lnTo>
                  <a:close/>
                  <a:moveTo>
                    <a:pt x="2116" y="208"/>
                  </a:moveTo>
                  <a:lnTo>
                    <a:pt x="2123" y="223"/>
                  </a:lnTo>
                  <a:lnTo>
                    <a:pt x="2137" y="217"/>
                  </a:lnTo>
                  <a:lnTo>
                    <a:pt x="2131" y="202"/>
                  </a:lnTo>
                  <a:lnTo>
                    <a:pt x="2116" y="208"/>
                  </a:lnTo>
                  <a:close/>
                  <a:moveTo>
                    <a:pt x="2128" y="237"/>
                  </a:moveTo>
                  <a:lnTo>
                    <a:pt x="2133" y="253"/>
                  </a:lnTo>
                  <a:lnTo>
                    <a:pt x="2149" y="248"/>
                  </a:lnTo>
                  <a:lnTo>
                    <a:pt x="2143" y="232"/>
                  </a:lnTo>
                  <a:lnTo>
                    <a:pt x="2128" y="237"/>
                  </a:lnTo>
                  <a:close/>
                  <a:moveTo>
                    <a:pt x="2139" y="268"/>
                  </a:moveTo>
                  <a:lnTo>
                    <a:pt x="2144" y="283"/>
                  </a:lnTo>
                  <a:lnTo>
                    <a:pt x="2160" y="277"/>
                  </a:lnTo>
                  <a:lnTo>
                    <a:pt x="2154" y="262"/>
                  </a:lnTo>
                  <a:lnTo>
                    <a:pt x="2139" y="268"/>
                  </a:lnTo>
                  <a:close/>
                  <a:moveTo>
                    <a:pt x="2150" y="298"/>
                  </a:moveTo>
                  <a:lnTo>
                    <a:pt x="2155" y="313"/>
                  </a:lnTo>
                  <a:lnTo>
                    <a:pt x="2170" y="308"/>
                  </a:lnTo>
                  <a:lnTo>
                    <a:pt x="2165" y="293"/>
                  </a:lnTo>
                  <a:lnTo>
                    <a:pt x="2150" y="298"/>
                  </a:lnTo>
                  <a:close/>
                  <a:moveTo>
                    <a:pt x="2160" y="328"/>
                  </a:moveTo>
                  <a:lnTo>
                    <a:pt x="2165" y="343"/>
                  </a:lnTo>
                  <a:lnTo>
                    <a:pt x="2180" y="338"/>
                  </a:lnTo>
                  <a:lnTo>
                    <a:pt x="2175" y="323"/>
                  </a:lnTo>
                  <a:lnTo>
                    <a:pt x="2160" y="328"/>
                  </a:lnTo>
                  <a:close/>
                  <a:moveTo>
                    <a:pt x="2170" y="358"/>
                  </a:moveTo>
                  <a:lnTo>
                    <a:pt x="2175" y="374"/>
                  </a:lnTo>
                  <a:lnTo>
                    <a:pt x="2190" y="369"/>
                  </a:lnTo>
                  <a:lnTo>
                    <a:pt x="2185" y="354"/>
                  </a:lnTo>
                  <a:lnTo>
                    <a:pt x="2170" y="358"/>
                  </a:lnTo>
                  <a:close/>
                  <a:moveTo>
                    <a:pt x="2180" y="389"/>
                  </a:moveTo>
                  <a:lnTo>
                    <a:pt x="2184" y="404"/>
                  </a:lnTo>
                  <a:lnTo>
                    <a:pt x="2200" y="400"/>
                  </a:lnTo>
                  <a:lnTo>
                    <a:pt x="2195" y="384"/>
                  </a:lnTo>
                  <a:lnTo>
                    <a:pt x="2180" y="389"/>
                  </a:lnTo>
                  <a:close/>
                  <a:moveTo>
                    <a:pt x="2189" y="420"/>
                  </a:moveTo>
                  <a:lnTo>
                    <a:pt x="2193" y="435"/>
                  </a:lnTo>
                  <a:lnTo>
                    <a:pt x="2209" y="431"/>
                  </a:lnTo>
                  <a:lnTo>
                    <a:pt x="2204" y="415"/>
                  </a:lnTo>
                  <a:lnTo>
                    <a:pt x="2189" y="420"/>
                  </a:lnTo>
                  <a:close/>
                  <a:moveTo>
                    <a:pt x="2198" y="450"/>
                  </a:moveTo>
                  <a:lnTo>
                    <a:pt x="2202" y="466"/>
                  </a:lnTo>
                  <a:lnTo>
                    <a:pt x="2217" y="461"/>
                  </a:lnTo>
                  <a:lnTo>
                    <a:pt x="2213" y="446"/>
                  </a:lnTo>
                  <a:lnTo>
                    <a:pt x="2198" y="450"/>
                  </a:lnTo>
                  <a:close/>
                  <a:moveTo>
                    <a:pt x="2206" y="481"/>
                  </a:moveTo>
                  <a:lnTo>
                    <a:pt x="2207" y="485"/>
                  </a:lnTo>
                  <a:lnTo>
                    <a:pt x="2211" y="497"/>
                  </a:lnTo>
                  <a:lnTo>
                    <a:pt x="2226" y="492"/>
                  </a:lnTo>
                  <a:lnTo>
                    <a:pt x="2223" y="480"/>
                  </a:lnTo>
                  <a:lnTo>
                    <a:pt x="2222" y="477"/>
                  </a:lnTo>
                  <a:lnTo>
                    <a:pt x="2206" y="481"/>
                  </a:lnTo>
                  <a:close/>
                  <a:moveTo>
                    <a:pt x="2215" y="512"/>
                  </a:moveTo>
                  <a:lnTo>
                    <a:pt x="2217" y="521"/>
                  </a:lnTo>
                  <a:lnTo>
                    <a:pt x="2219" y="527"/>
                  </a:lnTo>
                  <a:lnTo>
                    <a:pt x="2235" y="523"/>
                  </a:lnTo>
                  <a:lnTo>
                    <a:pt x="2233" y="516"/>
                  </a:lnTo>
                  <a:lnTo>
                    <a:pt x="2230" y="508"/>
                  </a:lnTo>
                  <a:lnTo>
                    <a:pt x="2215" y="512"/>
                  </a:lnTo>
                  <a:close/>
                  <a:moveTo>
                    <a:pt x="2224" y="543"/>
                  </a:moveTo>
                  <a:lnTo>
                    <a:pt x="2228" y="556"/>
                  </a:lnTo>
                  <a:lnTo>
                    <a:pt x="2228" y="558"/>
                  </a:lnTo>
                  <a:lnTo>
                    <a:pt x="2244" y="554"/>
                  </a:lnTo>
                  <a:lnTo>
                    <a:pt x="2243" y="552"/>
                  </a:lnTo>
                  <a:lnTo>
                    <a:pt x="2239" y="538"/>
                  </a:lnTo>
                  <a:lnTo>
                    <a:pt x="2224" y="543"/>
                  </a:lnTo>
                  <a:close/>
                  <a:moveTo>
                    <a:pt x="2233" y="574"/>
                  </a:moveTo>
                  <a:lnTo>
                    <a:pt x="2238" y="589"/>
                  </a:lnTo>
                  <a:lnTo>
                    <a:pt x="2253" y="584"/>
                  </a:lnTo>
                  <a:lnTo>
                    <a:pt x="2248" y="569"/>
                  </a:lnTo>
                  <a:lnTo>
                    <a:pt x="2233" y="574"/>
                  </a:lnTo>
                  <a:close/>
                  <a:moveTo>
                    <a:pt x="2245" y="605"/>
                  </a:moveTo>
                  <a:lnTo>
                    <a:pt x="2249" y="613"/>
                  </a:lnTo>
                  <a:lnTo>
                    <a:pt x="2252" y="619"/>
                  </a:lnTo>
                  <a:lnTo>
                    <a:pt x="2266" y="612"/>
                  </a:lnTo>
                  <a:lnTo>
                    <a:pt x="2263" y="606"/>
                  </a:lnTo>
                  <a:lnTo>
                    <a:pt x="2259" y="598"/>
                  </a:lnTo>
                  <a:lnTo>
                    <a:pt x="2245" y="605"/>
                  </a:lnTo>
                  <a:close/>
                  <a:moveTo>
                    <a:pt x="2274" y="632"/>
                  </a:moveTo>
                  <a:lnTo>
                    <a:pt x="2280" y="618"/>
                  </a:lnTo>
                  <a:lnTo>
                    <a:pt x="2265" y="611"/>
                  </a:lnTo>
                  <a:lnTo>
                    <a:pt x="2259" y="626"/>
                  </a:lnTo>
                  <a:lnTo>
                    <a:pt x="2274" y="632"/>
                  </a:lnTo>
                  <a:close/>
                  <a:moveTo>
                    <a:pt x="2285" y="610"/>
                  </a:moveTo>
                  <a:lnTo>
                    <a:pt x="2290" y="608"/>
                  </a:lnTo>
                  <a:lnTo>
                    <a:pt x="2286" y="601"/>
                  </a:lnTo>
                  <a:lnTo>
                    <a:pt x="2280" y="605"/>
                  </a:lnTo>
                  <a:lnTo>
                    <a:pt x="2285" y="614"/>
                  </a:lnTo>
                  <a:lnTo>
                    <a:pt x="2299" y="606"/>
                  </a:lnTo>
                  <a:lnTo>
                    <a:pt x="2293" y="597"/>
                  </a:lnTo>
                  <a:lnTo>
                    <a:pt x="2283" y="594"/>
                  </a:lnTo>
                  <a:lnTo>
                    <a:pt x="2279" y="596"/>
                  </a:lnTo>
                  <a:lnTo>
                    <a:pt x="2285" y="610"/>
                  </a:lnTo>
                  <a:close/>
                  <a:moveTo>
                    <a:pt x="2291" y="627"/>
                  </a:moveTo>
                  <a:lnTo>
                    <a:pt x="2296" y="643"/>
                  </a:lnTo>
                  <a:lnTo>
                    <a:pt x="2311" y="637"/>
                  </a:lnTo>
                  <a:lnTo>
                    <a:pt x="2306" y="622"/>
                  </a:lnTo>
                  <a:lnTo>
                    <a:pt x="2291" y="627"/>
                  </a:lnTo>
                  <a:close/>
                  <a:moveTo>
                    <a:pt x="2301" y="657"/>
                  </a:moveTo>
                  <a:lnTo>
                    <a:pt x="2305" y="673"/>
                  </a:lnTo>
                  <a:lnTo>
                    <a:pt x="2321" y="669"/>
                  </a:lnTo>
                  <a:lnTo>
                    <a:pt x="2316" y="653"/>
                  </a:lnTo>
                  <a:lnTo>
                    <a:pt x="2301" y="657"/>
                  </a:lnTo>
                  <a:close/>
                  <a:moveTo>
                    <a:pt x="2309" y="688"/>
                  </a:moveTo>
                  <a:lnTo>
                    <a:pt x="2313" y="704"/>
                  </a:lnTo>
                  <a:lnTo>
                    <a:pt x="2329" y="700"/>
                  </a:lnTo>
                  <a:lnTo>
                    <a:pt x="2325" y="684"/>
                  </a:lnTo>
                  <a:lnTo>
                    <a:pt x="2309" y="688"/>
                  </a:lnTo>
                  <a:close/>
                  <a:moveTo>
                    <a:pt x="2316" y="719"/>
                  </a:moveTo>
                  <a:lnTo>
                    <a:pt x="2320" y="733"/>
                  </a:lnTo>
                  <a:lnTo>
                    <a:pt x="2320" y="735"/>
                  </a:lnTo>
                  <a:lnTo>
                    <a:pt x="2336" y="732"/>
                  </a:lnTo>
                  <a:lnTo>
                    <a:pt x="2335" y="729"/>
                  </a:lnTo>
                  <a:lnTo>
                    <a:pt x="2332" y="716"/>
                  </a:lnTo>
                  <a:lnTo>
                    <a:pt x="2316" y="719"/>
                  </a:lnTo>
                  <a:close/>
                  <a:moveTo>
                    <a:pt x="2323" y="750"/>
                  </a:moveTo>
                  <a:lnTo>
                    <a:pt x="2326" y="766"/>
                  </a:lnTo>
                  <a:lnTo>
                    <a:pt x="2342" y="763"/>
                  </a:lnTo>
                  <a:lnTo>
                    <a:pt x="2339" y="747"/>
                  </a:lnTo>
                  <a:lnTo>
                    <a:pt x="2323" y="750"/>
                  </a:lnTo>
                  <a:close/>
                  <a:moveTo>
                    <a:pt x="2329" y="782"/>
                  </a:moveTo>
                  <a:lnTo>
                    <a:pt x="2330" y="783"/>
                  </a:lnTo>
                  <a:lnTo>
                    <a:pt x="2332" y="797"/>
                  </a:lnTo>
                  <a:lnTo>
                    <a:pt x="2348" y="794"/>
                  </a:lnTo>
                  <a:lnTo>
                    <a:pt x="2345" y="780"/>
                  </a:lnTo>
                  <a:lnTo>
                    <a:pt x="2345" y="779"/>
                  </a:lnTo>
                  <a:lnTo>
                    <a:pt x="2329" y="782"/>
                  </a:lnTo>
                  <a:close/>
                  <a:moveTo>
                    <a:pt x="2335" y="813"/>
                  </a:moveTo>
                  <a:lnTo>
                    <a:pt x="2338" y="829"/>
                  </a:lnTo>
                  <a:lnTo>
                    <a:pt x="2354" y="826"/>
                  </a:lnTo>
                  <a:lnTo>
                    <a:pt x="2351" y="810"/>
                  </a:lnTo>
                  <a:lnTo>
                    <a:pt x="2335" y="813"/>
                  </a:lnTo>
                  <a:close/>
                  <a:moveTo>
                    <a:pt x="2344" y="846"/>
                  </a:moveTo>
                  <a:lnTo>
                    <a:pt x="2351" y="858"/>
                  </a:lnTo>
                  <a:lnTo>
                    <a:pt x="2355" y="862"/>
                  </a:lnTo>
                  <a:lnTo>
                    <a:pt x="2357" y="863"/>
                  </a:lnTo>
                  <a:lnTo>
                    <a:pt x="2363" y="848"/>
                  </a:lnTo>
                  <a:lnTo>
                    <a:pt x="2361" y="847"/>
                  </a:lnTo>
                  <a:lnTo>
                    <a:pt x="2358" y="855"/>
                  </a:lnTo>
                  <a:lnTo>
                    <a:pt x="2365" y="851"/>
                  </a:lnTo>
                  <a:lnTo>
                    <a:pt x="2358" y="839"/>
                  </a:lnTo>
                  <a:lnTo>
                    <a:pt x="2344" y="846"/>
                  </a:lnTo>
                  <a:close/>
                  <a:moveTo>
                    <a:pt x="2365" y="869"/>
                  </a:moveTo>
                  <a:lnTo>
                    <a:pt x="2372" y="879"/>
                  </a:lnTo>
                  <a:lnTo>
                    <a:pt x="2373" y="881"/>
                  </a:lnTo>
                  <a:lnTo>
                    <a:pt x="2377" y="884"/>
                  </a:lnTo>
                  <a:lnTo>
                    <a:pt x="2387" y="871"/>
                  </a:lnTo>
                  <a:lnTo>
                    <a:pt x="2384" y="869"/>
                  </a:lnTo>
                  <a:lnTo>
                    <a:pt x="2379" y="875"/>
                  </a:lnTo>
                  <a:lnTo>
                    <a:pt x="2385" y="870"/>
                  </a:lnTo>
                  <a:lnTo>
                    <a:pt x="2379" y="860"/>
                  </a:lnTo>
                  <a:lnTo>
                    <a:pt x="2365" y="869"/>
                  </a:lnTo>
                  <a:close/>
                  <a:moveTo>
                    <a:pt x="2399" y="880"/>
                  </a:moveTo>
                  <a:lnTo>
                    <a:pt x="2404" y="865"/>
                  </a:lnTo>
                  <a:lnTo>
                    <a:pt x="2389" y="859"/>
                  </a:lnTo>
                  <a:lnTo>
                    <a:pt x="2384" y="874"/>
                  </a:lnTo>
                  <a:lnTo>
                    <a:pt x="2399" y="880"/>
                  </a:lnTo>
                  <a:close/>
                  <a:moveTo>
                    <a:pt x="2411" y="858"/>
                  </a:moveTo>
                  <a:lnTo>
                    <a:pt x="2413" y="857"/>
                  </a:lnTo>
                  <a:lnTo>
                    <a:pt x="2416" y="854"/>
                  </a:lnTo>
                  <a:lnTo>
                    <a:pt x="2423" y="842"/>
                  </a:lnTo>
                  <a:lnTo>
                    <a:pt x="2409" y="834"/>
                  </a:lnTo>
                  <a:lnTo>
                    <a:pt x="2402" y="846"/>
                  </a:lnTo>
                  <a:lnTo>
                    <a:pt x="2409" y="850"/>
                  </a:lnTo>
                  <a:lnTo>
                    <a:pt x="2405" y="843"/>
                  </a:lnTo>
                  <a:lnTo>
                    <a:pt x="2403" y="844"/>
                  </a:lnTo>
                  <a:lnTo>
                    <a:pt x="2411" y="858"/>
                  </a:lnTo>
                  <a:close/>
                  <a:moveTo>
                    <a:pt x="2430" y="826"/>
                  </a:moveTo>
                  <a:lnTo>
                    <a:pt x="2435" y="811"/>
                  </a:lnTo>
                  <a:lnTo>
                    <a:pt x="2420" y="806"/>
                  </a:lnTo>
                  <a:lnTo>
                    <a:pt x="2415" y="821"/>
                  </a:lnTo>
                  <a:lnTo>
                    <a:pt x="2430" y="826"/>
                  </a:lnTo>
                  <a:close/>
                  <a:moveTo>
                    <a:pt x="2441" y="797"/>
                  </a:moveTo>
                  <a:lnTo>
                    <a:pt x="2447" y="782"/>
                  </a:lnTo>
                  <a:lnTo>
                    <a:pt x="2447" y="782"/>
                  </a:lnTo>
                  <a:lnTo>
                    <a:pt x="2433" y="776"/>
                  </a:lnTo>
                  <a:lnTo>
                    <a:pt x="2433" y="776"/>
                  </a:lnTo>
                  <a:lnTo>
                    <a:pt x="2427" y="791"/>
                  </a:lnTo>
                  <a:lnTo>
                    <a:pt x="2441" y="797"/>
                  </a:lnTo>
                  <a:close/>
                  <a:moveTo>
                    <a:pt x="2454" y="768"/>
                  </a:moveTo>
                  <a:lnTo>
                    <a:pt x="2457" y="760"/>
                  </a:lnTo>
                  <a:lnTo>
                    <a:pt x="2461" y="754"/>
                  </a:lnTo>
                  <a:lnTo>
                    <a:pt x="2447" y="746"/>
                  </a:lnTo>
                  <a:lnTo>
                    <a:pt x="2443" y="753"/>
                  </a:lnTo>
                  <a:lnTo>
                    <a:pt x="2439" y="761"/>
                  </a:lnTo>
                  <a:lnTo>
                    <a:pt x="2454" y="768"/>
                  </a:lnTo>
                  <a:close/>
                  <a:moveTo>
                    <a:pt x="2468" y="741"/>
                  </a:moveTo>
                  <a:lnTo>
                    <a:pt x="2477" y="727"/>
                  </a:lnTo>
                  <a:lnTo>
                    <a:pt x="2464" y="718"/>
                  </a:lnTo>
                  <a:lnTo>
                    <a:pt x="2455" y="732"/>
                  </a:lnTo>
                  <a:lnTo>
                    <a:pt x="2468" y="741"/>
                  </a:lnTo>
                  <a:close/>
                  <a:moveTo>
                    <a:pt x="2486" y="717"/>
                  </a:moveTo>
                  <a:lnTo>
                    <a:pt x="2496" y="707"/>
                  </a:lnTo>
                  <a:lnTo>
                    <a:pt x="2491" y="701"/>
                  </a:lnTo>
                  <a:lnTo>
                    <a:pt x="2496" y="708"/>
                  </a:lnTo>
                  <a:lnTo>
                    <a:pt x="2498" y="706"/>
                  </a:lnTo>
                  <a:lnTo>
                    <a:pt x="2488" y="693"/>
                  </a:lnTo>
                  <a:lnTo>
                    <a:pt x="2486" y="695"/>
                  </a:lnTo>
                  <a:lnTo>
                    <a:pt x="2486" y="695"/>
                  </a:lnTo>
                  <a:lnTo>
                    <a:pt x="2476" y="704"/>
                  </a:lnTo>
                  <a:lnTo>
                    <a:pt x="2486" y="717"/>
                  </a:lnTo>
                  <a:close/>
                  <a:moveTo>
                    <a:pt x="2510" y="697"/>
                  </a:moveTo>
                  <a:lnTo>
                    <a:pt x="2516" y="693"/>
                  </a:lnTo>
                  <a:lnTo>
                    <a:pt x="2516" y="692"/>
                  </a:lnTo>
                  <a:lnTo>
                    <a:pt x="2524" y="687"/>
                  </a:lnTo>
                  <a:lnTo>
                    <a:pt x="2513" y="674"/>
                  </a:lnTo>
                  <a:lnTo>
                    <a:pt x="2506" y="680"/>
                  </a:lnTo>
                  <a:lnTo>
                    <a:pt x="2511" y="686"/>
                  </a:lnTo>
                  <a:lnTo>
                    <a:pt x="2507" y="680"/>
                  </a:lnTo>
                  <a:lnTo>
                    <a:pt x="2501" y="684"/>
                  </a:lnTo>
                  <a:lnTo>
                    <a:pt x="2510" y="697"/>
                  </a:lnTo>
                  <a:close/>
                  <a:moveTo>
                    <a:pt x="2535" y="674"/>
                  </a:moveTo>
                  <a:lnTo>
                    <a:pt x="2538" y="672"/>
                  </a:lnTo>
                  <a:lnTo>
                    <a:pt x="2540" y="667"/>
                  </a:lnTo>
                  <a:lnTo>
                    <a:pt x="2541" y="654"/>
                  </a:lnTo>
                  <a:lnTo>
                    <a:pt x="2525" y="653"/>
                  </a:lnTo>
                  <a:lnTo>
                    <a:pt x="2524" y="666"/>
                  </a:lnTo>
                  <a:lnTo>
                    <a:pt x="2532" y="667"/>
                  </a:lnTo>
                  <a:lnTo>
                    <a:pt x="2526" y="661"/>
                  </a:lnTo>
                  <a:lnTo>
                    <a:pt x="2524" y="664"/>
                  </a:lnTo>
                  <a:lnTo>
                    <a:pt x="2535" y="674"/>
                  </a:lnTo>
                  <a:close/>
                  <a:moveTo>
                    <a:pt x="2541" y="638"/>
                  </a:moveTo>
                  <a:lnTo>
                    <a:pt x="2542" y="622"/>
                  </a:lnTo>
                  <a:lnTo>
                    <a:pt x="2526" y="621"/>
                  </a:lnTo>
                  <a:lnTo>
                    <a:pt x="2525" y="637"/>
                  </a:lnTo>
                  <a:lnTo>
                    <a:pt x="2541" y="638"/>
                  </a:lnTo>
                  <a:close/>
                  <a:moveTo>
                    <a:pt x="2543" y="606"/>
                  </a:moveTo>
                  <a:lnTo>
                    <a:pt x="2544" y="590"/>
                  </a:lnTo>
                  <a:lnTo>
                    <a:pt x="2528" y="590"/>
                  </a:lnTo>
                  <a:lnTo>
                    <a:pt x="2527" y="605"/>
                  </a:lnTo>
                  <a:lnTo>
                    <a:pt x="2543" y="606"/>
                  </a:lnTo>
                  <a:close/>
                  <a:moveTo>
                    <a:pt x="2545" y="574"/>
                  </a:moveTo>
                  <a:lnTo>
                    <a:pt x="2546" y="559"/>
                  </a:lnTo>
                  <a:lnTo>
                    <a:pt x="2530" y="558"/>
                  </a:lnTo>
                  <a:lnTo>
                    <a:pt x="2529" y="574"/>
                  </a:lnTo>
                  <a:lnTo>
                    <a:pt x="2545" y="574"/>
                  </a:lnTo>
                  <a:close/>
                  <a:moveTo>
                    <a:pt x="2547" y="542"/>
                  </a:moveTo>
                  <a:lnTo>
                    <a:pt x="2548" y="526"/>
                  </a:lnTo>
                  <a:lnTo>
                    <a:pt x="2532" y="525"/>
                  </a:lnTo>
                  <a:lnTo>
                    <a:pt x="2531" y="541"/>
                  </a:lnTo>
                  <a:lnTo>
                    <a:pt x="2547" y="542"/>
                  </a:lnTo>
                  <a:close/>
                  <a:moveTo>
                    <a:pt x="2549" y="510"/>
                  </a:moveTo>
                  <a:lnTo>
                    <a:pt x="2550" y="494"/>
                  </a:lnTo>
                  <a:lnTo>
                    <a:pt x="2534" y="493"/>
                  </a:lnTo>
                  <a:lnTo>
                    <a:pt x="2533" y="509"/>
                  </a:lnTo>
                  <a:lnTo>
                    <a:pt x="2549" y="510"/>
                  </a:lnTo>
                  <a:close/>
                  <a:moveTo>
                    <a:pt x="2551" y="479"/>
                  </a:moveTo>
                  <a:lnTo>
                    <a:pt x="2553" y="463"/>
                  </a:lnTo>
                  <a:lnTo>
                    <a:pt x="2538" y="461"/>
                  </a:lnTo>
                  <a:lnTo>
                    <a:pt x="2536" y="477"/>
                  </a:lnTo>
                  <a:lnTo>
                    <a:pt x="2551" y="479"/>
                  </a:lnTo>
                  <a:close/>
                  <a:moveTo>
                    <a:pt x="2556" y="447"/>
                  </a:moveTo>
                  <a:lnTo>
                    <a:pt x="2558" y="431"/>
                  </a:lnTo>
                  <a:lnTo>
                    <a:pt x="2542" y="429"/>
                  </a:lnTo>
                  <a:lnTo>
                    <a:pt x="2540" y="445"/>
                  </a:lnTo>
                  <a:lnTo>
                    <a:pt x="2556" y="447"/>
                  </a:lnTo>
                  <a:close/>
                  <a:moveTo>
                    <a:pt x="2560" y="416"/>
                  </a:moveTo>
                  <a:lnTo>
                    <a:pt x="2560" y="412"/>
                  </a:lnTo>
                  <a:lnTo>
                    <a:pt x="2552" y="411"/>
                  </a:lnTo>
                  <a:lnTo>
                    <a:pt x="2560" y="414"/>
                  </a:lnTo>
                  <a:lnTo>
                    <a:pt x="2565" y="403"/>
                  </a:lnTo>
                  <a:lnTo>
                    <a:pt x="2550" y="396"/>
                  </a:lnTo>
                  <a:lnTo>
                    <a:pt x="2545" y="408"/>
                  </a:lnTo>
                  <a:lnTo>
                    <a:pt x="2544" y="410"/>
                  </a:lnTo>
                  <a:lnTo>
                    <a:pt x="2544" y="414"/>
                  </a:lnTo>
                  <a:lnTo>
                    <a:pt x="2560" y="416"/>
                  </a:lnTo>
                  <a:close/>
                  <a:moveTo>
                    <a:pt x="2571" y="389"/>
                  </a:moveTo>
                  <a:lnTo>
                    <a:pt x="2580" y="375"/>
                  </a:lnTo>
                  <a:lnTo>
                    <a:pt x="2566" y="367"/>
                  </a:lnTo>
                  <a:lnTo>
                    <a:pt x="2557" y="381"/>
                  </a:lnTo>
                  <a:lnTo>
                    <a:pt x="2571" y="389"/>
                  </a:lnTo>
                  <a:close/>
                  <a:moveTo>
                    <a:pt x="2588" y="366"/>
                  </a:moveTo>
                  <a:lnTo>
                    <a:pt x="2598" y="360"/>
                  </a:lnTo>
                  <a:lnTo>
                    <a:pt x="2593" y="353"/>
                  </a:lnTo>
                  <a:lnTo>
                    <a:pt x="2595" y="361"/>
                  </a:lnTo>
                  <a:lnTo>
                    <a:pt x="2599" y="360"/>
                  </a:lnTo>
                  <a:lnTo>
                    <a:pt x="2596" y="345"/>
                  </a:lnTo>
                  <a:lnTo>
                    <a:pt x="2592" y="346"/>
                  </a:lnTo>
                  <a:lnTo>
                    <a:pt x="2589" y="347"/>
                  </a:lnTo>
                  <a:lnTo>
                    <a:pt x="2579" y="353"/>
                  </a:lnTo>
                  <a:lnTo>
                    <a:pt x="2588" y="366"/>
                  </a:lnTo>
                  <a:close/>
                  <a:moveTo>
                    <a:pt x="2612" y="361"/>
                  </a:moveTo>
                  <a:lnTo>
                    <a:pt x="2612" y="361"/>
                  </a:lnTo>
                  <a:lnTo>
                    <a:pt x="2615" y="345"/>
                  </a:lnTo>
                  <a:lnTo>
                    <a:pt x="2615" y="345"/>
                  </a:lnTo>
                  <a:lnTo>
                    <a:pt x="2612" y="361"/>
                  </a:lnTo>
                  <a:close/>
                  <a:moveTo>
                    <a:pt x="0" y="472"/>
                  </a:moveTo>
                  <a:lnTo>
                    <a:pt x="10" y="485"/>
                  </a:lnTo>
                  <a:lnTo>
                    <a:pt x="23" y="475"/>
                  </a:lnTo>
                  <a:lnTo>
                    <a:pt x="13" y="463"/>
                  </a:lnTo>
                  <a:lnTo>
                    <a:pt x="0" y="47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 name="Freeform 222">
              <a:extLst>
                <a:ext uri="{FF2B5EF4-FFF2-40B4-BE49-F238E27FC236}">
                  <a16:creationId xmlns:a16="http://schemas.microsoft.com/office/drawing/2014/main" id="{4C273C76-F906-4C38-8037-5F254BBB2165}"/>
                </a:ext>
              </a:extLst>
            </p:cNvPr>
            <p:cNvSpPr>
              <a:spLocks noEditPoints="1"/>
            </p:cNvSpPr>
            <p:nvPr/>
          </p:nvSpPr>
          <p:spPr bwMode="auto">
            <a:xfrm>
              <a:off x="1032540" y="4054138"/>
              <a:ext cx="3346964" cy="828608"/>
            </a:xfrm>
            <a:custGeom>
              <a:avLst/>
              <a:gdLst>
                <a:gd name="T0" fmla="*/ 84 w 2612"/>
                <a:gd name="T1" fmla="*/ 579 h 872"/>
                <a:gd name="T2" fmla="*/ 94 w 2612"/>
                <a:gd name="T3" fmla="*/ 666 h 872"/>
                <a:gd name="T4" fmla="*/ 160 w 2612"/>
                <a:gd name="T5" fmla="*/ 674 h 872"/>
                <a:gd name="T6" fmla="*/ 208 w 2612"/>
                <a:gd name="T7" fmla="*/ 645 h 872"/>
                <a:gd name="T8" fmla="*/ 237 w 2612"/>
                <a:gd name="T9" fmla="*/ 536 h 872"/>
                <a:gd name="T10" fmla="*/ 259 w 2612"/>
                <a:gd name="T11" fmla="*/ 447 h 872"/>
                <a:gd name="T12" fmla="*/ 339 w 2612"/>
                <a:gd name="T13" fmla="*/ 542 h 872"/>
                <a:gd name="T14" fmla="*/ 381 w 2612"/>
                <a:gd name="T15" fmla="*/ 557 h 872"/>
                <a:gd name="T16" fmla="*/ 431 w 2612"/>
                <a:gd name="T17" fmla="*/ 547 h 872"/>
                <a:gd name="T18" fmla="*/ 482 w 2612"/>
                <a:gd name="T19" fmla="*/ 383 h 872"/>
                <a:gd name="T20" fmla="*/ 520 w 2612"/>
                <a:gd name="T21" fmla="*/ 277 h 872"/>
                <a:gd name="T22" fmla="*/ 537 w 2612"/>
                <a:gd name="T23" fmla="*/ 117 h 872"/>
                <a:gd name="T24" fmla="*/ 578 w 2612"/>
                <a:gd name="T25" fmla="*/ 48 h 872"/>
                <a:gd name="T26" fmla="*/ 581 w 2612"/>
                <a:gd name="T27" fmla="*/ 209 h 872"/>
                <a:gd name="T28" fmla="*/ 601 w 2612"/>
                <a:gd name="T29" fmla="*/ 352 h 872"/>
                <a:gd name="T30" fmla="*/ 643 w 2612"/>
                <a:gd name="T31" fmla="*/ 483 h 872"/>
                <a:gd name="T32" fmla="*/ 655 w 2612"/>
                <a:gd name="T33" fmla="*/ 651 h 872"/>
                <a:gd name="T34" fmla="*/ 690 w 2612"/>
                <a:gd name="T35" fmla="*/ 759 h 872"/>
                <a:gd name="T36" fmla="*/ 733 w 2612"/>
                <a:gd name="T37" fmla="*/ 862 h 872"/>
                <a:gd name="T38" fmla="*/ 744 w 2612"/>
                <a:gd name="T39" fmla="*/ 713 h 872"/>
                <a:gd name="T40" fmla="*/ 791 w 2612"/>
                <a:gd name="T41" fmla="*/ 610 h 872"/>
                <a:gd name="T42" fmla="*/ 821 w 2612"/>
                <a:gd name="T43" fmla="*/ 479 h 872"/>
                <a:gd name="T44" fmla="*/ 874 w 2612"/>
                <a:gd name="T45" fmla="*/ 385 h 872"/>
                <a:gd name="T46" fmla="*/ 924 w 2612"/>
                <a:gd name="T47" fmla="*/ 342 h 872"/>
                <a:gd name="T48" fmla="*/ 966 w 2612"/>
                <a:gd name="T49" fmla="*/ 370 h 872"/>
                <a:gd name="T50" fmla="*/ 1006 w 2612"/>
                <a:gd name="T51" fmla="*/ 492 h 872"/>
                <a:gd name="T52" fmla="*/ 1055 w 2612"/>
                <a:gd name="T53" fmla="*/ 570 h 872"/>
                <a:gd name="T54" fmla="*/ 1098 w 2612"/>
                <a:gd name="T55" fmla="*/ 623 h 872"/>
                <a:gd name="T56" fmla="*/ 1173 w 2612"/>
                <a:gd name="T57" fmla="*/ 616 h 872"/>
                <a:gd name="T58" fmla="*/ 1221 w 2612"/>
                <a:gd name="T59" fmla="*/ 526 h 872"/>
                <a:gd name="T60" fmla="*/ 1272 w 2612"/>
                <a:gd name="T61" fmla="*/ 418 h 872"/>
                <a:gd name="T62" fmla="*/ 1333 w 2612"/>
                <a:gd name="T63" fmla="*/ 365 h 872"/>
                <a:gd name="T64" fmla="*/ 1385 w 2612"/>
                <a:gd name="T65" fmla="*/ 499 h 872"/>
                <a:gd name="T66" fmla="*/ 1427 w 2612"/>
                <a:gd name="T67" fmla="*/ 568 h 872"/>
                <a:gd name="T68" fmla="*/ 1462 w 2612"/>
                <a:gd name="T69" fmla="*/ 563 h 872"/>
                <a:gd name="T70" fmla="*/ 1538 w 2612"/>
                <a:gd name="T71" fmla="*/ 676 h 872"/>
                <a:gd name="T72" fmla="*/ 1579 w 2612"/>
                <a:gd name="T73" fmla="*/ 785 h 872"/>
                <a:gd name="T74" fmla="*/ 1606 w 2612"/>
                <a:gd name="T75" fmla="*/ 771 h 872"/>
                <a:gd name="T76" fmla="*/ 1648 w 2612"/>
                <a:gd name="T77" fmla="*/ 687 h 872"/>
                <a:gd name="T78" fmla="*/ 1704 w 2612"/>
                <a:gd name="T79" fmla="*/ 552 h 872"/>
                <a:gd name="T80" fmla="*/ 1745 w 2612"/>
                <a:gd name="T81" fmla="*/ 473 h 872"/>
                <a:gd name="T82" fmla="*/ 1808 w 2612"/>
                <a:gd name="T83" fmla="*/ 593 h 872"/>
                <a:gd name="T84" fmla="*/ 1860 w 2612"/>
                <a:gd name="T85" fmla="*/ 599 h 872"/>
                <a:gd name="T86" fmla="*/ 1881 w 2612"/>
                <a:gd name="T87" fmla="*/ 511 h 872"/>
                <a:gd name="T88" fmla="*/ 1940 w 2612"/>
                <a:gd name="T89" fmla="*/ 506 h 872"/>
                <a:gd name="T90" fmla="*/ 2006 w 2612"/>
                <a:gd name="T91" fmla="*/ 513 h 872"/>
                <a:gd name="T92" fmla="*/ 2034 w 2612"/>
                <a:gd name="T93" fmla="*/ 525 h 872"/>
                <a:gd name="T94" fmla="*/ 2072 w 2612"/>
                <a:gd name="T95" fmla="*/ 369 h 872"/>
                <a:gd name="T96" fmla="*/ 2071 w 2612"/>
                <a:gd name="T97" fmla="*/ 239 h 872"/>
                <a:gd name="T98" fmla="*/ 2108 w 2612"/>
                <a:gd name="T99" fmla="*/ 192 h 872"/>
                <a:gd name="T100" fmla="*/ 2172 w 2612"/>
                <a:gd name="T101" fmla="*/ 314 h 872"/>
                <a:gd name="T102" fmla="*/ 2186 w 2612"/>
                <a:gd name="T103" fmla="*/ 427 h 872"/>
                <a:gd name="T104" fmla="*/ 2243 w 2612"/>
                <a:gd name="T105" fmla="*/ 610 h 872"/>
                <a:gd name="T106" fmla="*/ 2291 w 2612"/>
                <a:gd name="T107" fmla="*/ 625 h 872"/>
                <a:gd name="T108" fmla="*/ 2325 w 2612"/>
                <a:gd name="T109" fmla="*/ 766 h 872"/>
                <a:gd name="T110" fmla="*/ 2375 w 2612"/>
                <a:gd name="T111" fmla="*/ 872 h 872"/>
                <a:gd name="T112" fmla="*/ 2395 w 2612"/>
                <a:gd name="T113" fmla="*/ 828 h 872"/>
                <a:gd name="T114" fmla="*/ 2470 w 2612"/>
                <a:gd name="T115" fmla="*/ 724 h 872"/>
                <a:gd name="T116" fmla="*/ 2535 w 2612"/>
                <a:gd name="T117" fmla="*/ 645 h 872"/>
                <a:gd name="T118" fmla="*/ 2527 w 2612"/>
                <a:gd name="T119" fmla="*/ 518 h 872"/>
                <a:gd name="T120" fmla="*/ 2568 w 2612"/>
                <a:gd name="T121" fmla="*/ 361 h 872"/>
                <a:gd name="T122" fmla="*/ 9 w 2612"/>
                <a:gd name="T123" fmla="*/ 514 h 8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612" h="872">
                  <a:moveTo>
                    <a:pt x="27" y="523"/>
                  </a:moveTo>
                  <a:lnTo>
                    <a:pt x="28" y="524"/>
                  </a:lnTo>
                  <a:lnTo>
                    <a:pt x="32" y="517"/>
                  </a:lnTo>
                  <a:lnTo>
                    <a:pt x="27" y="523"/>
                  </a:lnTo>
                  <a:lnTo>
                    <a:pt x="37" y="532"/>
                  </a:lnTo>
                  <a:lnTo>
                    <a:pt x="43" y="526"/>
                  </a:lnTo>
                  <a:lnTo>
                    <a:pt x="37" y="531"/>
                  </a:lnTo>
                  <a:lnTo>
                    <a:pt x="37" y="532"/>
                  </a:lnTo>
                  <a:lnTo>
                    <a:pt x="49" y="522"/>
                  </a:lnTo>
                  <a:lnTo>
                    <a:pt x="49" y="521"/>
                  </a:lnTo>
                  <a:lnTo>
                    <a:pt x="48" y="520"/>
                  </a:lnTo>
                  <a:lnTo>
                    <a:pt x="38" y="511"/>
                  </a:lnTo>
                  <a:lnTo>
                    <a:pt x="37" y="510"/>
                  </a:lnTo>
                  <a:lnTo>
                    <a:pt x="35" y="510"/>
                  </a:lnTo>
                  <a:lnTo>
                    <a:pt x="27" y="523"/>
                  </a:lnTo>
                  <a:close/>
                  <a:moveTo>
                    <a:pt x="47" y="544"/>
                  </a:moveTo>
                  <a:lnTo>
                    <a:pt x="56" y="557"/>
                  </a:lnTo>
                  <a:lnTo>
                    <a:pt x="69" y="548"/>
                  </a:lnTo>
                  <a:lnTo>
                    <a:pt x="60" y="535"/>
                  </a:lnTo>
                  <a:lnTo>
                    <a:pt x="47" y="544"/>
                  </a:lnTo>
                  <a:close/>
                  <a:moveTo>
                    <a:pt x="64" y="570"/>
                  </a:moveTo>
                  <a:lnTo>
                    <a:pt x="66" y="574"/>
                  </a:lnTo>
                  <a:lnTo>
                    <a:pt x="73" y="570"/>
                  </a:lnTo>
                  <a:lnTo>
                    <a:pt x="66" y="572"/>
                  </a:lnTo>
                  <a:lnTo>
                    <a:pt x="69" y="583"/>
                  </a:lnTo>
                  <a:lnTo>
                    <a:pt x="84" y="579"/>
                  </a:lnTo>
                  <a:lnTo>
                    <a:pt x="81" y="568"/>
                  </a:lnTo>
                  <a:lnTo>
                    <a:pt x="80" y="566"/>
                  </a:lnTo>
                  <a:lnTo>
                    <a:pt x="78" y="562"/>
                  </a:lnTo>
                  <a:lnTo>
                    <a:pt x="64" y="570"/>
                  </a:lnTo>
                  <a:close/>
                  <a:moveTo>
                    <a:pt x="73" y="599"/>
                  </a:moveTo>
                  <a:lnTo>
                    <a:pt x="76" y="607"/>
                  </a:lnTo>
                  <a:lnTo>
                    <a:pt x="83" y="604"/>
                  </a:lnTo>
                  <a:lnTo>
                    <a:pt x="76" y="606"/>
                  </a:lnTo>
                  <a:lnTo>
                    <a:pt x="77" y="613"/>
                  </a:lnTo>
                  <a:lnTo>
                    <a:pt x="93" y="611"/>
                  </a:lnTo>
                  <a:lnTo>
                    <a:pt x="91" y="603"/>
                  </a:lnTo>
                  <a:lnTo>
                    <a:pt x="91" y="602"/>
                  </a:lnTo>
                  <a:lnTo>
                    <a:pt x="89" y="594"/>
                  </a:lnTo>
                  <a:lnTo>
                    <a:pt x="73" y="599"/>
                  </a:lnTo>
                  <a:close/>
                  <a:moveTo>
                    <a:pt x="79" y="629"/>
                  </a:moveTo>
                  <a:lnTo>
                    <a:pt x="82" y="645"/>
                  </a:lnTo>
                  <a:lnTo>
                    <a:pt x="98" y="642"/>
                  </a:lnTo>
                  <a:lnTo>
                    <a:pt x="95" y="626"/>
                  </a:lnTo>
                  <a:lnTo>
                    <a:pt x="79" y="629"/>
                  </a:lnTo>
                  <a:close/>
                  <a:moveTo>
                    <a:pt x="85" y="661"/>
                  </a:moveTo>
                  <a:lnTo>
                    <a:pt x="86" y="667"/>
                  </a:lnTo>
                  <a:lnTo>
                    <a:pt x="86" y="668"/>
                  </a:lnTo>
                  <a:lnTo>
                    <a:pt x="89" y="677"/>
                  </a:lnTo>
                  <a:lnTo>
                    <a:pt x="104" y="672"/>
                  </a:lnTo>
                  <a:lnTo>
                    <a:pt x="101" y="663"/>
                  </a:lnTo>
                  <a:lnTo>
                    <a:pt x="94" y="666"/>
                  </a:lnTo>
                  <a:lnTo>
                    <a:pt x="102" y="664"/>
                  </a:lnTo>
                  <a:lnTo>
                    <a:pt x="100" y="658"/>
                  </a:lnTo>
                  <a:lnTo>
                    <a:pt x="85" y="661"/>
                  </a:lnTo>
                  <a:close/>
                  <a:moveTo>
                    <a:pt x="94" y="693"/>
                  </a:moveTo>
                  <a:lnTo>
                    <a:pt x="96" y="699"/>
                  </a:lnTo>
                  <a:lnTo>
                    <a:pt x="100" y="704"/>
                  </a:lnTo>
                  <a:lnTo>
                    <a:pt x="107" y="708"/>
                  </a:lnTo>
                  <a:lnTo>
                    <a:pt x="115" y="695"/>
                  </a:lnTo>
                  <a:lnTo>
                    <a:pt x="108" y="690"/>
                  </a:lnTo>
                  <a:lnTo>
                    <a:pt x="104" y="697"/>
                  </a:lnTo>
                  <a:lnTo>
                    <a:pt x="111" y="694"/>
                  </a:lnTo>
                  <a:lnTo>
                    <a:pt x="109" y="688"/>
                  </a:lnTo>
                  <a:lnTo>
                    <a:pt x="94" y="693"/>
                  </a:lnTo>
                  <a:close/>
                  <a:moveTo>
                    <a:pt x="132" y="699"/>
                  </a:moveTo>
                  <a:lnTo>
                    <a:pt x="139" y="684"/>
                  </a:lnTo>
                  <a:lnTo>
                    <a:pt x="124" y="677"/>
                  </a:lnTo>
                  <a:lnTo>
                    <a:pt x="117" y="692"/>
                  </a:lnTo>
                  <a:lnTo>
                    <a:pt x="132" y="699"/>
                  </a:lnTo>
                  <a:close/>
                  <a:moveTo>
                    <a:pt x="144" y="683"/>
                  </a:moveTo>
                  <a:lnTo>
                    <a:pt x="145" y="683"/>
                  </a:lnTo>
                  <a:lnTo>
                    <a:pt x="145" y="675"/>
                  </a:lnTo>
                  <a:lnTo>
                    <a:pt x="140" y="682"/>
                  </a:lnTo>
                  <a:lnTo>
                    <a:pt x="151" y="688"/>
                  </a:lnTo>
                  <a:lnTo>
                    <a:pt x="153" y="689"/>
                  </a:lnTo>
                  <a:lnTo>
                    <a:pt x="156" y="690"/>
                  </a:lnTo>
                  <a:lnTo>
                    <a:pt x="160" y="674"/>
                  </a:lnTo>
                  <a:lnTo>
                    <a:pt x="157" y="673"/>
                  </a:lnTo>
                  <a:lnTo>
                    <a:pt x="155" y="681"/>
                  </a:lnTo>
                  <a:lnTo>
                    <a:pt x="159" y="674"/>
                  </a:lnTo>
                  <a:lnTo>
                    <a:pt x="149" y="668"/>
                  </a:lnTo>
                  <a:lnTo>
                    <a:pt x="145" y="667"/>
                  </a:lnTo>
                  <a:lnTo>
                    <a:pt x="144" y="667"/>
                  </a:lnTo>
                  <a:lnTo>
                    <a:pt x="144" y="683"/>
                  </a:lnTo>
                  <a:close/>
                  <a:moveTo>
                    <a:pt x="176" y="688"/>
                  </a:moveTo>
                  <a:lnTo>
                    <a:pt x="178" y="687"/>
                  </a:lnTo>
                  <a:lnTo>
                    <a:pt x="181" y="686"/>
                  </a:lnTo>
                  <a:lnTo>
                    <a:pt x="191" y="677"/>
                  </a:lnTo>
                  <a:lnTo>
                    <a:pt x="192" y="676"/>
                  </a:lnTo>
                  <a:lnTo>
                    <a:pt x="192" y="675"/>
                  </a:lnTo>
                  <a:lnTo>
                    <a:pt x="179" y="666"/>
                  </a:lnTo>
                  <a:lnTo>
                    <a:pt x="179" y="666"/>
                  </a:lnTo>
                  <a:lnTo>
                    <a:pt x="186" y="671"/>
                  </a:lnTo>
                  <a:lnTo>
                    <a:pt x="180" y="665"/>
                  </a:lnTo>
                  <a:lnTo>
                    <a:pt x="170" y="674"/>
                  </a:lnTo>
                  <a:lnTo>
                    <a:pt x="175" y="680"/>
                  </a:lnTo>
                  <a:lnTo>
                    <a:pt x="173" y="672"/>
                  </a:lnTo>
                  <a:lnTo>
                    <a:pt x="171" y="673"/>
                  </a:lnTo>
                  <a:lnTo>
                    <a:pt x="176" y="688"/>
                  </a:lnTo>
                  <a:close/>
                  <a:moveTo>
                    <a:pt x="202" y="662"/>
                  </a:moveTo>
                  <a:lnTo>
                    <a:pt x="202" y="662"/>
                  </a:lnTo>
                  <a:lnTo>
                    <a:pt x="203" y="660"/>
                  </a:lnTo>
                  <a:lnTo>
                    <a:pt x="208" y="645"/>
                  </a:lnTo>
                  <a:lnTo>
                    <a:pt x="193" y="640"/>
                  </a:lnTo>
                  <a:lnTo>
                    <a:pt x="188" y="655"/>
                  </a:lnTo>
                  <a:lnTo>
                    <a:pt x="196" y="657"/>
                  </a:lnTo>
                  <a:lnTo>
                    <a:pt x="189" y="652"/>
                  </a:lnTo>
                  <a:lnTo>
                    <a:pt x="189" y="653"/>
                  </a:lnTo>
                  <a:lnTo>
                    <a:pt x="202" y="662"/>
                  </a:lnTo>
                  <a:close/>
                  <a:moveTo>
                    <a:pt x="213" y="630"/>
                  </a:moveTo>
                  <a:lnTo>
                    <a:pt x="214" y="628"/>
                  </a:lnTo>
                  <a:lnTo>
                    <a:pt x="218" y="614"/>
                  </a:lnTo>
                  <a:lnTo>
                    <a:pt x="202" y="610"/>
                  </a:lnTo>
                  <a:lnTo>
                    <a:pt x="198" y="624"/>
                  </a:lnTo>
                  <a:lnTo>
                    <a:pt x="198" y="625"/>
                  </a:lnTo>
                  <a:lnTo>
                    <a:pt x="213" y="630"/>
                  </a:lnTo>
                  <a:close/>
                  <a:moveTo>
                    <a:pt x="222" y="599"/>
                  </a:moveTo>
                  <a:lnTo>
                    <a:pt x="224" y="591"/>
                  </a:lnTo>
                  <a:lnTo>
                    <a:pt x="226" y="583"/>
                  </a:lnTo>
                  <a:lnTo>
                    <a:pt x="210" y="579"/>
                  </a:lnTo>
                  <a:lnTo>
                    <a:pt x="208" y="587"/>
                  </a:lnTo>
                  <a:lnTo>
                    <a:pt x="206" y="594"/>
                  </a:lnTo>
                  <a:lnTo>
                    <a:pt x="222" y="599"/>
                  </a:lnTo>
                  <a:close/>
                  <a:moveTo>
                    <a:pt x="230" y="567"/>
                  </a:moveTo>
                  <a:lnTo>
                    <a:pt x="233" y="552"/>
                  </a:lnTo>
                  <a:lnTo>
                    <a:pt x="218" y="548"/>
                  </a:lnTo>
                  <a:lnTo>
                    <a:pt x="214" y="564"/>
                  </a:lnTo>
                  <a:lnTo>
                    <a:pt x="230" y="567"/>
                  </a:lnTo>
                  <a:close/>
                  <a:moveTo>
                    <a:pt x="237" y="536"/>
                  </a:moveTo>
                  <a:lnTo>
                    <a:pt x="240" y="520"/>
                  </a:lnTo>
                  <a:lnTo>
                    <a:pt x="225" y="517"/>
                  </a:lnTo>
                  <a:lnTo>
                    <a:pt x="221" y="533"/>
                  </a:lnTo>
                  <a:lnTo>
                    <a:pt x="237" y="536"/>
                  </a:lnTo>
                  <a:close/>
                  <a:moveTo>
                    <a:pt x="244" y="504"/>
                  </a:moveTo>
                  <a:lnTo>
                    <a:pt x="245" y="500"/>
                  </a:lnTo>
                  <a:lnTo>
                    <a:pt x="247" y="489"/>
                  </a:lnTo>
                  <a:lnTo>
                    <a:pt x="231" y="485"/>
                  </a:lnTo>
                  <a:lnTo>
                    <a:pt x="229" y="496"/>
                  </a:lnTo>
                  <a:lnTo>
                    <a:pt x="228" y="501"/>
                  </a:lnTo>
                  <a:lnTo>
                    <a:pt x="244" y="504"/>
                  </a:lnTo>
                  <a:close/>
                  <a:moveTo>
                    <a:pt x="250" y="473"/>
                  </a:moveTo>
                  <a:lnTo>
                    <a:pt x="253" y="457"/>
                  </a:lnTo>
                  <a:lnTo>
                    <a:pt x="238" y="454"/>
                  </a:lnTo>
                  <a:lnTo>
                    <a:pt x="235" y="470"/>
                  </a:lnTo>
                  <a:lnTo>
                    <a:pt x="250" y="473"/>
                  </a:lnTo>
                  <a:close/>
                  <a:moveTo>
                    <a:pt x="259" y="447"/>
                  </a:moveTo>
                  <a:lnTo>
                    <a:pt x="264" y="441"/>
                  </a:lnTo>
                  <a:lnTo>
                    <a:pt x="257" y="436"/>
                  </a:lnTo>
                  <a:lnTo>
                    <a:pt x="255" y="443"/>
                  </a:lnTo>
                  <a:lnTo>
                    <a:pt x="263" y="446"/>
                  </a:lnTo>
                  <a:lnTo>
                    <a:pt x="268" y="431"/>
                  </a:lnTo>
                  <a:lnTo>
                    <a:pt x="260" y="428"/>
                  </a:lnTo>
                  <a:lnTo>
                    <a:pt x="251" y="431"/>
                  </a:lnTo>
                  <a:lnTo>
                    <a:pt x="246" y="437"/>
                  </a:lnTo>
                  <a:lnTo>
                    <a:pt x="259" y="447"/>
                  </a:lnTo>
                  <a:close/>
                  <a:moveTo>
                    <a:pt x="272" y="453"/>
                  </a:moveTo>
                  <a:lnTo>
                    <a:pt x="282" y="466"/>
                  </a:lnTo>
                  <a:lnTo>
                    <a:pt x="294" y="456"/>
                  </a:lnTo>
                  <a:lnTo>
                    <a:pt x="284" y="443"/>
                  </a:lnTo>
                  <a:lnTo>
                    <a:pt x="272" y="453"/>
                  </a:lnTo>
                  <a:close/>
                  <a:moveTo>
                    <a:pt x="290" y="479"/>
                  </a:moveTo>
                  <a:lnTo>
                    <a:pt x="291" y="481"/>
                  </a:lnTo>
                  <a:lnTo>
                    <a:pt x="298" y="492"/>
                  </a:lnTo>
                  <a:lnTo>
                    <a:pt x="312" y="484"/>
                  </a:lnTo>
                  <a:lnTo>
                    <a:pt x="305" y="472"/>
                  </a:lnTo>
                  <a:lnTo>
                    <a:pt x="303" y="470"/>
                  </a:lnTo>
                  <a:lnTo>
                    <a:pt x="290" y="479"/>
                  </a:lnTo>
                  <a:close/>
                  <a:moveTo>
                    <a:pt x="306" y="506"/>
                  </a:moveTo>
                  <a:lnTo>
                    <a:pt x="312" y="515"/>
                  </a:lnTo>
                  <a:lnTo>
                    <a:pt x="315" y="520"/>
                  </a:lnTo>
                  <a:lnTo>
                    <a:pt x="328" y="511"/>
                  </a:lnTo>
                  <a:lnTo>
                    <a:pt x="325" y="507"/>
                  </a:lnTo>
                  <a:lnTo>
                    <a:pt x="320" y="498"/>
                  </a:lnTo>
                  <a:lnTo>
                    <a:pt x="306" y="506"/>
                  </a:lnTo>
                  <a:close/>
                  <a:moveTo>
                    <a:pt x="323" y="534"/>
                  </a:moveTo>
                  <a:lnTo>
                    <a:pt x="333" y="546"/>
                  </a:lnTo>
                  <a:lnTo>
                    <a:pt x="333" y="547"/>
                  </a:lnTo>
                  <a:lnTo>
                    <a:pt x="334" y="548"/>
                  </a:lnTo>
                  <a:lnTo>
                    <a:pt x="345" y="537"/>
                  </a:lnTo>
                  <a:lnTo>
                    <a:pt x="345" y="536"/>
                  </a:lnTo>
                  <a:lnTo>
                    <a:pt x="339" y="542"/>
                  </a:lnTo>
                  <a:lnTo>
                    <a:pt x="345" y="537"/>
                  </a:lnTo>
                  <a:lnTo>
                    <a:pt x="336" y="524"/>
                  </a:lnTo>
                  <a:lnTo>
                    <a:pt x="323" y="534"/>
                  </a:lnTo>
                  <a:close/>
                  <a:moveTo>
                    <a:pt x="346" y="560"/>
                  </a:moveTo>
                  <a:lnTo>
                    <a:pt x="355" y="567"/>
                  </a:lnTo>
                  <a:lnTo>
                    <a:pt x="356" y="568"/>
                  </a:lnTo>
                  <a:lnTo>
                    <a:pt x="361" y="569"/>
                  </a:lnTo>
                  <a:lnTo>
                    <a:pt x="367" y="555"/>
                  </a:lnTo>
                  <a:lnTo>
                    <a:pt x="362" y="553"/>
                  </a:lnTo>
                  <a:lnTo>
                    <a:pt x="359" y="560"/>
                  </a:lnTo>
                  <a:lnTo>
                    <a:pt x="364" y="554"/>
                  </a:lnTo>
                  <a:lnTo>
                    <a:pt x="355" y="547"/>
                  </a:lnTo>
                  <a:lnTo>
                    <a:pt x="346" y="560"/>
                  </a:lnTo>
                  <a:close/>
                  <a:moveTo>
                    <a:pt x="379" y="573"/>
                  </a:moveTo>
                  <a:lnTo>
                    <a:pt x="379" y="573"/>
                  </a:lnTo>
                  <a:lnTo>
                    <a:pt x="382" y="573"/>
                  </a:lnTo>
                  <a:lnTo>
                    <a:pt x="392" y="571"/>
                  </a:lnTo>
                  <a:lnTo>
                    <a:pt x="390" y="563"/>
                  </a:lnTo>
                  <a:lnTo>
                    <a:pt x="391" y="571"/>
                  </a:lnTo>
                  <a:lnTo>
                    <a:pt x="396" y="570"/>
                  </a:lnTo>
                  <a:lnTo>
                    <a:pt x="395" y="554"/>
                  </a:lnTo>
                  <a:lnTo>
                    <a:pt x="389" y="555"/>
                  </a:lnTo>
                  <a:lnTo>
                    <a:pt x="388" y="555"/>
                  </a:lnTo>
                  <a:lnTo>
                    <a:pt x="378" y="558"/>
                  </a:lnTo>
                  <a:lnTo>
                    <a:pt x="380" y="565"/>
                  </a:lnTo>
                  <a:lnTo>
                    <a:pt x="381" y="557"/>
                  </a:lnTo>
                  <a:lnTo>
                    <a:pt x="380" y="557"/>
                  </a:lnTo>
                  <a:lnTo>
                    <a:pt x="379" y="573"/>
                  </a:lnTo>
                  <a:close/>
                  <a:moveTo>
                    <a:pt x="407" y="574"/>
                  </a:moveTo>
                  <a:lnTo>
                    <a:pt x="407" y="574"/>
                  </a:lnTo>
                  <a:lnTo>
                    <a:pt x="411" y="574"/>
                  </a:lnTo>
                  <a:lnTo>
                    <a:pt x="421" y="574"/>
                  </a:lnTo>
                  <a:lnTo>
                    <a:pt x="425" y="573"/>
                  </a:lnTo>
                  <a:lnTo>
                    <a:pt x="430" y="570"/>
                  </a:lnTo>
                  <a:lnTo>
                    <a:pt x="421" y="556"/>
                  </a:lnTo>
                  <a:lnTo>
                    <a:pt x="416" y="559"/>
                  </a:lnTo>
                  <a:lnTo>
                    <a:pt x="421" y="566"/>
                  </a:lnTo>
                  <a:lnTo>
                    <a:pt x="420" y="558"/>
                  </a:lnTo>
                  <a:lnTo>
                    <a:pt x="410" y="558"/>
                  </a:lnTo>
                  <a:lnTo>
                    <a:pt x="410" y="566"/>
                  </a:lnTo>
                  <a:lnTo>
                    <a:pt x="414" y="559"/>
                  </a:lnTo>
                  <a:lnTo>
                    <a:pt x="413" y="559"/>
                  </a:lnTo>
                  <a:lnTo>
                    <a:pt x="407" y="574"/>
                  </a:lnTo>
                  <a:close/>
                  <a:moveTo>
                    <a:pt x="443" y="557"/>
                  </a:moveTo>
                  <a:lnTo>
                    <a:pt x="448" y="552"/>
                  </a:lnTo>
                  <a:lnTo>
                    <a:pt x="448" y="550"/>
                  </a:lnTo>
                  <a:lnTo>
                    <a:pt x="453" y="542"/>
                  </a:lnTo>
                  <a:lnTo>
                    <a:pt x="438" y="535"/>
                  </a:lnTo>
                  <a:lnTo>
                    <a:pt x="434" y="543"/>
                  </a:lnTo>
                  <a:lnTo>
                    <a:pt x="441" y="547"/>
                  </a:lnTo>
                  <a:lnTo>
                    <a:pt x="435" y="542"/>
                  </a:lnTo>
                  <a:lnTo>
                    <a:pt x="431" y="547"/>
                  </a:lnTo>
                  <a:lnTo>
                    <a:pt x="443" y="557"/>
                  </a:lnTo>
                  <a:close/>
                  <a:moveTo>
                    <a:pt x="460" y="527"/>
                  </a:moveTo>
                  <a:lnTo>
                    <a:pt x="466" y="512"/>
                  </a:lnTo>
                  <a:lnTo>
                    <a:pt x="451" y="506"/>
                  </a:lnTo>
                  <a:lnTo>
                    <a:pt x="445" y="521"/>
                  </a:lnTo>
                  <a:lnTo>
                    <a:pt x="460" y="527"/>
                  </a:lnTo>
                  <a:close/>
                  <a:moveTo>
                    <a:pt x="471" y="496"/>
                  </a:moveTo>
                  <a:lnTo>
                    <a:pt x="475" y="481"/>
                  </a:lnTo>
                  <a:lnTo>
                    <a:pt x="460" y="476"/>
                  </a:lnTo>
                  <a:lnTo>
                    <a:pt x="456" y="492"/>
                  </a:lnTo>
                  <a:lnTo>
                    <a:pt x="471" y="496"/>
                  </a:lnTo>
                  <a:close/>
                  <a:moveTo>
                    <a:pt x="480" y="465"/>
                  </a:moveTo>
                  <a:lnTo>
                    <a:pt x="484" y="449"/>
                  </a:lnTo>
                  <a:lnTo>
                    <a:pt x="468" y="446"/>
                  </a:lnTo>
                  <a:lnTo>
                    <a:pt x="464" y="461"/>
                  </a:lnTo>
                  <a:lnTo>
                    <a:pt x="480" y="465"/>
                  </a:lnTo>
                  <a:close/>
                  <a:moveTo>
                    <a:pt x="488" y="434"/>
                  </a:moveTo>
                  <a:lnTo>
                    <a:pt x="490" y="424"/>
                  </a:lnTo>
                  <a:lnTo>
                    <a:pt x="491" y="418"/>
                  </a:lnTo>
                  <a:lnTo>
                    <a:pt x="476" y="415"/>
                  </a:lnTo>
                  <a:lnTo>
                    <a:pt x="474" y="420"/>
                  </a:lnTo>
                  <a:lnTo>
                    <a:pt x="472" y="430"/>
                  </a:lnTo>
                  <a:lnTo>
                    <a:pt x="488" y="434"/>
                  </a:lnTo>
                  <a:close/>
                  <a:moveTo>
                    <a:pt x="495" y="402"/>
                  </a:moveTo>
                  <a:lnTo>
                    <a:pt x="498" y="387"/>
                  </a:lnTo>
                  <a:lnTo>
                    <a:pt x="482" y="383"/>
                  </a:lnTo>
                  <a:lnTo>
                    <a:pt x="479" y="399"/>
                  </a:lnTo>
                  <a:lnTo>
                    <a:pt x="495" y="402"/>
                  </a:lnTo>
                  <a:close/>
                  <a:moveTo>
                    <a:pt x="501" y="371"/>
                  </a:moveTo>
                  <a:lnTo>
                    <a:pt x="505" y="355"/>
                  </a:lnTo>
                  <a:lnTo>
                    <a:pt x="489" y="352"/>
                  </a:lnTo>
                  <a:lnTo>
                    <a:pt x="486" y="368"/>
                  </a:lnTo>
                  <a:lnTo>
                    <a:pt x="501" y="371"/>
                  </a:lnTo>
                  <a:close/>
                  <a:moveTo>
                    <a:pt x="508" y="339"/>
                  </a:moveTo>
                  <a:lnTo>
                    <a:pt x="510" y="327"/>
                  </a:lnTo>
                  <a:lnTo>
                    <a:pt x="511" y="324"/>
                  </a:lnTo>
                  <a:lnTo>
                    <a:pt x="495" y="321"/>
                  </a:lnTo>
                  <a:lnTo>
                    <a:pt x="495" y="323"/>
                  </a:lnTo>
                  <a:lnTo>
                    <a:pt x="492" y="336"/>
                  </a:lnTo>
                  <a:lnTo>
                    <a:pt x="508" y="339"/>
                  </a:lnTo>
                  <a:close/>
                  <a:moveTo>
                    <a:pt x="514" y="308"/>
                  </a:moveTo>
                  <a:lnTo>
                    <a:pt x="517" y="292"/>
                  </a:lnTo>
                  <a:lnTo>
                    <a:pt x="501" y="289"/>
                  </a:lnTo>
                  <a:lnTo>
                    <a:pt x="498" y="305"/>
                  </a:lnTo>
                  <a:lnTo>
                    <a:pt x="514" y="308"/>
                  </a:lnTo>
                  <a:close/>
                  <a:moveTo>
                    <a:pt x="520" y="277"/>
                  </a:moveTo>
                  <a:lnTo>
                    <a:pt x="521" y="275"/>
                  </a:lnTo>
                  <a:lnTo>
                    <a:pt x="523" y="261"/>
                  </a:lnTo>
                  <a:lnTo>
                    <a:pt x="508" y="258"/>
                  </a:lnTo>
                  <a:lnTo>
                    <a:pt x="505" y="272"/>
                  </a:lnTo>
                  <a:lnTo>
                    <a:pt x="505" y="274"/>
                  </a:lnTo>
                  <a:lnTo>
                    <a:pt x="520" y="277"/>
                  </a:lnTo>
                  <a:close/>
                  <a:moveTo>
                    <a:pt x="526" y="245"/>
                  </a:moveTo>
                  <a:lnTo>
                    <a:pt x="530" y="230"/>
                  </a:lnTo>
                  <a:lnTo>
                    <a:pt x="514" y="226"/>
                  </a:lnTo>
                  <a:lnTo>
                    <a:pt x="511" y="242"/>
                  </a:lnTo>
                  <a:lnTo>
                    <a:pt x="526" y="245"/>
                  </a:lnTo>
                  <a:close/>
                  <a:moveTo>
                    <a:pt x="533" y="214"/>
                  </a:moveTo>
                  <a:lnTo>
                    <a:pt x="536" y="198"/>
                  </a:lnTo>
                  <a:lnTo>
                    <a:pt x="520" y="195"/>
                  </a:lnTo>
                  <a:lnTo>
                    <a:pt x="517" y="211"/>
                  </a:lnTo>
                  <a:lnTo>
                    <a:pt x="533" y="214"/>
                  </a:lnTo>
                  <a:close/>
                  <a:moveTo>
                    <a:pt x="539" y="182"/>
                  </a:moveTo>
                  <a:lnTo>
                    <a:pt x="541" y="172"/>
                  </a:lnTo>
                  <a:lnTo>
                    <a:pt x="542" y="167"/>
                  </a:lnTo>
                  <a:lnTo>
                    <a:pt x="527" y="163"/>
                  </a:lnTo>
                  <a:lnTo>
                    <a:pt x="525" y="169"/>
                  </a:lnTo>
                  <a:lnTo>
                    <a:pt x="523" y="179"/>
                  </a:lnTo>
                  <a:lnTo>
                    <a:pt x="539" y="182"/>
                  </a:lnTo>
                  <a:close/>
                  <a:moveTo>
                    <a:pt x="546" y="151"/>
                  </a:moveTo>
                  <a:lnTo>
                    <a:pt x="549" y="135"/>
                  </a:lnTo>
                  <a:lnTo>
                    <a:pt x="534" y="132"/>
                  </a:lnTo>
                  <a:lnTo>
                    <a:pt x="530" y="148"/>
                  </a:lnTo>
                  <a:lnTo>
                    <a:pt x="546" y="151"/>
                  </a:lnTo>
                  <a:close/>
                  <a:moveTo>
                    <a:pt x="553" y="120"/>
                  </a:moveTo>
                  <a:lnTo>
                    <a:pt x="556" y="104"/>
                  </a:lnTo>
                  <a:lnTo>
                    <a:pt x="540" y="101"/>
                  </a:lnTo>
                  <a:lnTo>
                    <a:pt x="537" y="117"/>
                  </a:lnTo>
                  <a:lnTo>
                    <a:pt x="553" y="120"/>
                  </a:lnTo>
                  <a:close/>
                  <a:moveTo>
                    <a:pt x="559" y="88"/>
                  </a:moveTo>
                  <a:lnTo>
                    <a:pt x="562" y="75"/>
                  </a:lnTo>
                  <a:lnTo>
                    <a:pt x="562" y="72"/>
                  </a:lnTo>
                  <a:lnTo>
                    <a:pt x="546" y="70"/>
                  </a:lnTo>
                  <a:lnTo>
                    <a:pt x="546" y="72"/>
                  </a:lnTo>
                  <a:lnTo>
                    <a:pt x="543" y="85"/>
                  </a:lnTo>
                  <a:lnTo>
                    <a:pt x="559" y="88"/>
                  </a:lnTo>
                  <a:close/>
                  <a:moveTo>
                    <a:pt x="564" y="56"/>
                  </a:moveTo>
                  <a:lnTo>
                    <a:pt x="566" y="40"/>
                  </a:lnTo>
                  <a:lnTo>
                    <a:pt x="550" y="38"/>
                  </a:lnTo>
                  <a:lnTo>
                    <a:pt x="548" y="54"/>
                  </a:lnTo>
                  <a:lnTo>
                    <a:pt x="564" y="56"/>
                  </a:lnTo>
                  <a:close/>
                  <a:moveTo>
                    <a:pt x="568" y="24"/>
                  </a:moveTo>
                  <a:lnTo>
                    <a:pt x="570" y="8"/>
                  </a:lnTo>
                  <a:lnTo>
                    <a:pt x="554" y="6"/>
                  </a:lnTo>
                  <a:lnTo>
                    <a:pt x="552" y="22"/>
                  </a:lnTo>
                  <a:lnTo>
                    <a:pt x="568" y="24"/>
                  </a:lnTo>
                  <a:close/>
                  <a:moveTo>
                    <a:pt x="556" y="2"/>
                  </a:moveTo>
                  <a:lnTo>
                    <a:pt x="558" y="18"/>
                  </a:lnTo>
                  <a:lnTo>
                    <a:pt x="574" y="16"/>
                  </a:lnTo>
                  <a:lnTo>
                    <a:pt x="572" y="0"/>
                  </a:lnTo>
                  <a:lnTo>
                    <a:pt x="556" y="2"/>
                  </a:lnTo>
                  <a:close/>
                  <a:moveTo>
                    <a:pt x="560" y="34"/>
                  </a:moveTo>
                  <a:lnTo>
                    <a:pt x="562" y="50"/>
                  </a:lnTo>
                  <a:lnTo>
                    <a:pt x="578" y="48"/>
                  </a:lnTo>
                  <a:lnTo>
                    <a:pt x="576" y="32"/>
                  </a:lnTo>
                  <a:lnTo>
                    <a:pt x="560" y="34"/>
                  </a:lnTo>
                  <a:close/>
                  <a:moveTo>
                    <a:pt x="564" y="66"/>
                  </a:moveTo>
                  <a:lnTo>
                    <a:pt x="566" y="82"/>
                  </a:lnTo>
                  <a:lnTo>
                    <a:pt x="582" y="80"/>
                  </a:lnTo>
                  <a:lnTo>
                    <a:pt x="580" y="64"/>
                  </a:lnTo>
                  <a:lnTo>
                    <a:pt x="564" y="66"/>
                  </a:lnTo>
                  <a:close/>
                  <a:moveTo>
                    <a:pt x="568" y="97"/>
                  </a:moveTo>
                  <a:lnTo>
                    <a:pt x="570" y="113"/>
                  </a:lnTo>
                  <a:lnTo>
                    <a:pt x="586" y="111"/>
                  </a:lnTo>
                  <a:lnTo>
                    <a:pt x="584" y="96"/>
                  </a:lnTo>
                  <a:lnTo>
                    <a:pt x="568" y="97"/>
                  </a:lnTo>
                  <a:close/>
                  <a:moveTo>
                    <a:pt x="572" y="129"/>
                  </a:moveTo>
                  <a:lnTo>
                    <a:pt x="573" y="145"/>
                  </a:lnTo>
                  <a:lnTo>
                    <a:pt x="589" y="143"/>
                  </a:lnTo>
                  <a:lnTo>
                    <a:pt x="587" y="127"/>
                  </a:lnTo>
                  <a:lnTo>
                    <a:pt x="572" y="129"/>
                  </a:lnTo>
                  <a:close/>
                  <a:moveTo>
                    <a:pt x="575" y="161"/>
                  </a:moveTo>
                  <a:lnTo>
                    <a:pt x="576" y="169"/>
                  </a:lnTo>
                  <a:lnTo>
                    <a:pt x="577" y="177"/>
                  </a:lnTo>
                  <a:lnTo>
                    <a:pt x="593" y="175"/>
                  </a:lnTo>
                  <a:lnTo>
                    <a:pt x="592" y="167"/>
                  </a:lnTo>
                  <a:lnTo>
                    <a:pt x="591" y="159"/>
                  </a:lnTo>
                  <a:lnTo>
                    <a:pt x="575" y="161"/>
                  </a:lnTo>
                  <a:close/>
                  <a:moveTo>
                    <a:pt x="579" y="193"/>
                  </a:moveTo>
                  <a:lnTo>
                    <a:pt x="581" y="209"/>
                  </a:lnTo>
                  <a:lnTo>
                    <a:pt x="597" y="207"/>
                  </a:lnTo>
                  <a:lnTo>
                    <a:pt x="595" y="191"/>
                  </a:lnTo>
                  <a:lnTo>
                    <a:pt x="579" y="193"/>
                  </a:lnTo>
                  <a:close/>
                  <a:moveTo>
                    <a:pt x="583" y="225"/>
                  </a:moveTo>
                  <a:lnTo>
                    <a:pt x="585" y="241"/>
                  </a:lnTo>
                  <a:lnTo>
                    <a:pt x="601" y="239"/>
                  </a:lnTo>
                  <a:lnTo>
                    <a:pt x="599" y="223"/>
                  </a:lnTo>
                  <a:lnTo>
                    <a:pt x="583" y="225"/>
                  </a:lnTo>
                  <a:close/>
                  <a:moveTo>
                    <a:pt x="588" y="257"/>
                  </a:moveTo>
                  <a:lnTo>
                    <a:pt x="590" y="272"/>
                  </a:lnTo>
                  <a:lnTo>
                    <a:pt x="606" y="270"/>
                  </a:lnTo>
                  <a:lnTo>
                    <a:pt x="603" y="254"/>
                  </a:lnTo>
                  <a:lnTo>
                    <a:pt x="588" y="257"/>
                  </a:lnTo>
                  <a:close/>
                  <a:moveTo>
                    <a:pt x="592" y="288"/>
                  </a:moveTo>
                  <a:lnTo>
                    <a:pt x="594" y="304"/>
                  </a:lnTo>
                  <a:lnTo>
                    <a:pt x="610" y="302"/>
                  </a:lnTo>
                  <a:lnTo>
                    <a:pt x="608" y="286"/>
                  </a:lnTo>
                  <a:lnTo>
                    <a:pt x="592" y="288"/>
                  </a:lnTo>
                  <a:close/>
                  <a:moveTo>
                    <a:pt x="596" y="320"/>
                  </a:moveTo>
                  <a:lnTo>
                    <a:pt x="597" y="325"/>
                  </a:lnTo>
                  <a:lnTo>
                    <a:pt x="599" y="336"/>
                  </a:lnTo>
                  <a:lnTo>
                    <a:pt x="614" y="334"/>
                  </a:lnTo>
                  <a:lnTo>
                    <a:pt x="613" y="323"/>
                  </a:lnTo>
                  <a:lnTo>
                    <a:pt x="612" y="318"/>
                  </a:lnTo>
                  <a:lnTo>
                    <a:pt x="596" y="320"/>
                  </a:lnTo>
                  <a:close/>
                  <a:moveTo>
                    <a:pt x="601" y="352"/>
                  </a:moveTo>
                  <a:lnTo>
                    <a:pt x="603" y="368"/>
                  </a:lnTo>
                  <a:lnTo>
                    <a:pt x="619" y="365"/>
                  </a:lnTo>
                  <a:lnTo>
                    <a:pt x="617" y="350"/>
                  </a:lnTo>
                  <a:lnTo>
                    <a:pt x="601" y="352"/>
                  </a:lnTo>
                  <a:close/>
                  <a:moveTo>
                    <a:pt x="606" y="384"/>
                  </a:moveTo>
                  <a:lnTo>
                    <a:pt x="607" y="392"/>
                  </a:lnTo>
                  <a:lnTo>
                    <a:pt x="609" y="400"/>
                  </a:lnTo>
                  <a:lnTo>
                    <a:pt x="624" y="397"/>
                  </a:lnTo>
                  <a:lnTo>
                    <a:pt x="623" y="389"/>
                  </a:lnTo>
                  <a:lnTo>
                    <a:pt x="622" y="381"/>
                  </a:lnTo>
                  <a:lnTo>
                    <a:pt x="606" y="384"/>
                  </a:lnTo>
                  <a:close/>
                  <a:moveTo>
                    <a:pt x="612" y="415"/>
                  </a:moveTo>
                  <a:lnTo>
                    <a:pt x="614" y="431"/>
                  </a:lnTo>
                  <a:lnTo>
                    <a:pt x="630" y="428"/>
                  </a:lnTo>
                  <a:lnTo>
                    <a:pt x="627" y="412"/>
                  </a:lnTo>
                  <a:lnTo>
                    <a:pt x="612" y="415"/>
                  </a:lnTo>
                  <a:close/>
                  <a:moveTo>
                    <a:pt x="618" y="447"/>
                  </a:moveTo>
                  <a:lnTo>
                    <a:pt x="621" y="463"/>
                  </a:lnTo>
                  <a:lnTo>
                    <a:pt x="637" y="459"/>
                  </a:lnTo>
                  <a:lnTo>
                    <a:pt x="633" y="443"/>
                  </a:lnTo>
                  <a:lnTo>
                    <a:pt x="618" y="447"/>
                  </a:lnTo>
                  <a:close/>
                  <a:moveTo>
                    <a:pt x="625" y="478"/>
                  </a:moveTo>
                  <a:lnTo>
                    <a:pt x="628" y="487"/>
                  </a:lnTo>
                  <a:lnTo>
                    <a:pt x="629" y="494"/>
                  </a:lnTo>
                  <a:lnTo>
                    <a:pt x="645" y="490"/>
                  </a:lnTo>
                  <a:lnTo>
                    <a:pt x="643" y="483"/>
                  </a:lnTo>
                  <a:lnTo>
                    <a:pt x="641" y="474"/>
                  </a:lnTo>
                  <a:lnTo>
                    <a:pt x="625" y="478"/>
                  </a:lnTo>
                  <a:close/>
                  <a:moveTo>
                    <a:pt x="632" y="510"/>
                  </a:moveTo>
                  <a:lnTo>
                    <a:pt x="636" y="525"/>
                  </a:lnTo>
                  <a:lnTo>
                    <a:pt x="652" y="522"/>
                  </a:lnTo>
                  <a:lnTo>
                    <a:pt x="648" y="506"/>
                  </a:lnTo>
                  <a:lnTo>
                    <a:pt x="632" y="510"/>
                  </a:lnTo>
                  <a:close/>
                  <a:moveTo>
                    <a:pt x="639" y="540"/>
                  </a:moveTo>
                  <a:lnTo>
                    <a:pt x="641" y="556"/>
                  </a:lnTo>
                  <a:lnTo>
                    <a:pt x="657" y="554"/>
                  </a:lnTo>
                  <a:lnTo>
                    <a:pt x="655" y="538"/>
                  </a:lnTo>
                  <a:lnTo>
                    <a:pt x="639" y="540"/>
                  </a:lnTo>
                  <a:close/>
                  <a:moveTo>
                    <a:pt x="643" y="572"/>
                  </a:moveTo>
                  <a:lnTo>
                    <a:pt x="646" y="588"/>
                  </a:lnTo>
                  <a:lnTo>
                    <a:pt x="661" y="586"/>
                  </a:lnTo>
                  <a:lnTo>
                    <a:pt x="659" y="570"/>
                  </a:lnTo>
                  <a:lnTo>
                    <a:pt x="643" y="572"/>
                  </a:lnTo>
                  <a:close/>
                  <a:moveTo>
                    <a:pt x="648" y="604"/>
                  </a:moveTo>
                  <a:lnTo>
                    <a:pt x="648" y="606"/>
                  </a:lnTo>
                  <a:lnTo>
                    <a:pt x="650" y="620"/>
                  </a:lnTo>
                  <a:lnTo>
                    <a:pt x="666" y="617"/>
                  </a:lnTo>
                  <a:lnTo>
                    <a:pt x="664" y="604"/>
                  </a:lnTo>
                  <a:lnTo>
                    <a:pt x="664" y="601"/>
                  </a:lnTo>
                  <a:lnTo>
                    <a:pt x="648" y="604"/>
                  </a:lnTo>
                  <a:close/>
                  <a:moveTo>
                    <a:pt x="653" y="635"/>
                  </a:moveTo>
                  <a:lnTo>
                    <a:pt x="655" y="651"/>
                  </a:lnTo>
                  <a:lnTo>
                    <a:pt x="671" y="649"/>
                  </a:lnTo>
                  <a:lnTo>
                    <a:pt x="668" y="633"/>
                  </a:lnTo>
                  <a:lnTo>
                    <a:pt x="653" y="635"/>
                  </a:lnTo>
                  <a:close/>
                  <a:moveTo>
                    <a:pt x="657" y="667"/>
                  </a:moveTo>
                  <a:lnTo>
                    <a:pt x="658" y="673"/>
                  </a:lnTo>
                  <a:lnTo>
                    <a:pt x="660" y="683"/>
                  </a:lnTo>
                  <a:lnTo>
                    <a:pt x="676" y="681"/>
                  </a:lnTo>
                  <a:lnTo>
                    <a:pt x="674" y="671"/>
                  </a:lnTo>
                  <a:lnTo>
                    <a:pt x="673" y="665"/>
                  </a:lnTo>
                  <a:lnTo>
                    <a:pt x="657" y="667"/>
                  </a:lnTo>
                  <a:close/>
                  <a:moveTo>
                    <a:pt x="663" y="699"/>
                  </a:moveTo>
                  <a:lnTo>
                    <a:pt x="666" y="715"/>
                  </a:lnTo>
                  <a:lnTo>
                    <a:pt x="681" y="712"/>
                  </a:lnTo>
                  <a:lnTo>
                    <a:pt x="679" y="696"/>
                  </a:lnTo>
                  <a:lnTo>
                    <a:pt x="663" y="699"/>
                  </a:lnTo>
                  <a:close/>
                  <a:moveTo>
                    <a:pt x="668" y="731"/>
                  </a:moveTo>
                  <a:lnTo>
                    <a:pt x="669" y="733"/>
                  </a:lnTo>
                  <a:lnTo>
                    <a:pt x="671" y="747"/>
                  </a:lnTo>
                  <a:lnTo>
                    <a:pt x="687" y="743"/>
                  </a:lnTo>
                  <a:lnTo>
                    <a:pt x="684" y="730"/>
                  </a:lnTo>
                  <a:lnTo>
                    <a:pt x="684" y="728"/>
                  </a:lnTo>
                  <a:lnTo>
                    <a:pt x="668" y="731"/>
                  </a:lnTo>
                  <a:close/>
                  <a:moveTo>
                    <a:pt x="675" y="762"/>
                  </a:moveTo>
                  <a:lnTo>
                    <a:pt x="678" y="778"/>
                  </a:lnTo>
                  <a:lnTo>
                    <a:pt x="694" y="775"/>
                  </a:lnTo>
                  <a:lnTo>
                    <a:pt x="690" y="759"/>
                  </a:lnTo>
                  <a:lnTo>
                    <a:pt x="675" y="762"/>
                  </a:lnTo>
                  <a:close/>
                  <a:moveTo>
                    <a:pt x="682" y="794"/>
                  </a:moveTo>
                  <a:lnTo>
                    <a:pt x="686" y="809"/>
                  </a:lnTo>
                  <a:lnTo>
                    <a:pt x="701" y="805"/>
                  </a:lnTo>
                  <a:lnTo>
                    <a:pt x="697" y="790"/>
                  </a:lnTo>
                  <a:lnTo>
                    <a:pt x="682" y="794"/>
                  </a:lnTo>
                  <a:close/>
                  <a:moveTo>
                    <a:pt x="690" y="826"/>
                  </a:moveTo>
                  <a:lnTo>
                    <a:pt x="695" y="841"/>
                  </a:lnTo>
                  <a:lnTo>
                    <a:pt x="710" y="836"/>
                  </a:lnTo>
                  <a:lnTo>
                    <a:pt x="705" y="820"/>
                  </a:lnTo>
                  <a:lnTo>
                    <a:pt x="690" y="826"/>
                  </a:lnTo>
                  <a:close/>
                  <a:moveTo>
                    <a:pt x="701" y="858"/>
                  </a:moveTo>
                  <a:lnTo>
                    <a:pt x="710" y="871"/>
                  </a:lnTo>
                  <a:lnTo>
                    <a:pt x="723" y="862"/>
                  </a:lnTo>
                  <a:lnTo>
                    <a:pt x="715" y="849"/>
                  </a:lnTo>
                  <a:lnTo>
                    <a:pt x="701" y="858"/>
                  </a:lnTo>
                  <a:close/>
                  <a:moveTo>
                    <a:pt x="733" y="862"/>
                  </a:moveTo>
                  <a:lnTo>
                    <a:pt x="734" y="862"/>
                  </a:lnTo>
                  <a:lnTo>
                    <a:pt x="735" y="858"/>
                  </a:lnTo>
                  <a:lnTo>
                    <a:pt x="739" y="844"/>
                  </a:lnTo>
                  <a:lnTo>
                    <a:pt x="723" y="840"/>
                  </a:lnTo>
                  <a:lnTo>
                    <a:pt x="720" y="854"/>
                  </a:lnTo>
                  <a:lnTo>
                    <a:pt x="728" y="856"/>
                  </a:lnTo>
                  <a:lnTo>
                    <a:pt x="722" y="851"/>
                  </a:lnTo>
                  <a:lnTo>
                    <a:pt x="721" y="852"/>
                  </a:lnTo>
                  <a:lnTo>
                    <a:pt x="733" y="862"/>
                  </a:lnTo>
                  <a:close/>
                  <a:moveTo>
                    <a:pt x="743" y="828"/>
                  </a:moveTo>
                  <a:lnTo>
                    <a:pt x="745" y="818"/>
                  </a:lnTo>
                  <a:lnTo>
                    <a:pt x="746" y="817"/>
                  </a:lnTo>
                  <a:lnTo>
                    <a:pt x="746" y="811"/>
                  </a:lnTo>
                  <a:lnTo>
                    <a:pt x="730" y="809"/>
                  </a:lnTo>
                  <a:lnTo>
                    <a:pt x="730" y="815"/>
                  </a:lnTo>
                  <a:lnTo>
                    <a:pt x="738" y="816"/>
                  </a:lnTo>
                  <a:lnTo>
                    <a:pt x="730" y="814"/>
                  </a:lnTo>
                  <a:lnTo>
                    <a:pt x="727" y="824"/>
                  </a:lnTo>
                  <a:lnTo>
                    <a:pt x="743" y="828"/>
                  </a:lnTo>
                  <a:close/>
                  <a:moveTo>
                    <a:pt x="748" y="795"/>
                  </a:moveTo>
                  <a:lnTo>
                    <a:pt x="750" y="780"/>
                  </a:lnTo>
                  <a:lnTo>
                    <a:pt x="734" y="778"/>
                  </a:lnTo>
                  <a:lnTo>
                    <a:pt x="732" y="794"/>
                  </a:lnTo>
                  <a:lnTo>
                    <a:pt x="748" y="795"/>
                  </a:lnTo>
                  <a:close/>
                  <a:moveTo>
                    <a:pt x="752" y="764"/>
                  </a:moveTo>
                  <a:lnTo>
                    <a:pt x="754" y="748"/>
                  </a:lnTo>
                  <a:lnTo>
                    <a:pt x="738" y="746"/>
                  </a:lnTo>
                  <a:lnTo>
                    <a:pt x="736" y="762"/>
                  </a:lnTo>
                  <a:lnTo>
                    <a:pt x="752" y="764"/>
                  </a:lnTo>
                  <a:close/>
                  <a:moveTo>
                    <a:pt x="756" y="732"/>
                  </a:moveTo>
                  <a:lnTo>
                    <a:pt x="756" y="730"/>
                  </a:lnTo>
                  <a:lnTo>
                    <a:pt x="748" y="729"/>
                  </a:lnTo>
                  <a:lnTo>
                    <a:pt x="756" y="731"/>
                  </a:lnTo>
                  <a:lnTo>
                    <a:pt x="759" y="717"/>
                  </a:lnTo>
                  <a:lnTo>
                    <a:pt x="744" y="713"/>
                  </a:lnTo>
                  <a:lnTo>
                    <a:pt x="740" y="727"/>
                  </a:lnTo>
                  <a:lnTo>
                    <a:pt x="740" y="728"/>
                  </a:lnTo>
                  <a:lnTo>
                    <a:pt x="740" y="730"/>
                  </a:lnTo>
                  <a:lnTo>
                    <a:pt x="756" y="732"/>
                  </a:lnTo>
                  <a:close/>
                  <a:moveTo>
                    <a:pt x="763" y="702"/>
                  </a:moveTo>
                  <a:lnTo>
                    <a:pt x="766" y="691"/>
                  </a:lnTo>
                  <a:lnTo>
                    <a:pt x="767" y="687"/>
                  </a:lnTo>
                  <a:lnTo>
                    <a:pt x="752" y="682"/>
                  </a:lnTo>
                  <a:lnTo>
                    <a:pt x="751" y="687"/>
                  </a:lnTo>
                  <a:lnTo>
                    <a:pt x="748" y="698"/>
                  </a:lnTo>
                  <a:lnTo>
                    <a:pt x="763" y="702"/>
                  </a:lnTo>
                  <a:close/>
                  <a:moveTo>
                    <a:pt x="772" y="672"/>
                  </a:moveTo>
                  <a:lnTo>
                    <a:pt x="776" y="661"/>
                  </a:lnTo>
                  <a:lnTo>
                    <a:pt x="777" y="656"/>
                  </a:lnTo>
                  <a:lnTo>
                    <a:pt x="762" y="652"/>
                  </a:lnTo>
                  <a:lnTo>
                    <a:pt x="761" y="656"/>
                  </a:lnTo>
                  <a:lnTo>
                    <a:pt x="757" y="667"/>
                  </a:lnTo>
                  <a:lnTo>
                    <a:pt x="772" y="672"/>
                  </a:lnTo>
                  <a:close/>
                  <a:moveTo>
                    <a:pt x="782" y="641"/>
                  </a:moveTo>
                  <a:lnTo>
                    <a:pt x="786" y="628"/>
                  </a:lnTo>
                  <a:lnTo>
                    <a:pt x="787" y="625"/>
                  </a:lnTo>
                  <a:lnTo>
                    <a:pt x="771" y="621"/>
                  </a:lnTo>
                  <a:lnTo>
                    <a:pt x="771" y="623"/>
                  </a:lnTo>
                  <a:lnTo>
                    <a:pt x="767" y="636"/>
                  </a:lnTo>
                  <a:lnTo>
                    <a:pt x="782" y="641"/>
                  </a:lnTo>
                  <a:close/>
                  <a:moveTo>
                    <a:pt x="791" y="610"/>
                  </a:moveTo>
                  <a:lnTo>
                    <a:pt x="796" y="595"/>
                  </a:lnTo>
                  <a:lnTo>
                    <a:pt x="780" y="590"/>
                  </a:lnTo>
                  <a:lnTo>
                    <a:pt x="776" y="606"/>
                  </a:lnTo>
                  <a:lnTo>
                    <a:pt x="791" y="610"/>
                  </a:lnTo>
                  <a:close/>
                  <a:moveTo>
                    <a:pt x="800" y="579"/>
                  </a:moveTo>
                  <a:lnTo>
                    <a:pt x="804" y="564"/>
                  </a:lnTo>
                  <a:lnTo>
                    <a:pt x="788" y="559"/>
                  </a:lnTo>
                  <a:lnTo>
                    <a:pt x="784" y="575"/>
                  </a:lnTo>
                  <a:lnTo>
                    <a:pt x="800" y="579"/>
                  </a:lnTo>
                  <a:close/>
                  <a:moveTo>
                    <a:pt x="808" y="548"/>
                  </a:moveTo>
                  <a:lnTo>
                    <a:pt x="812" y="533"/>
                  </a:lnTo>
                  <a:lnTo>
                    <a:pt x="796" y="529"/>
                  </a:lnTo>
                  <a:lnTo>
                    <a:pt x="792" y="544"/>
                  </a:lnTo>
                  <a:lnTo>
                    <a:pt x="808" y="548"/>
                  </a:lnTo>
                  <a:close/>
                  <a:moveTo>
                    <a:pt x="816" y="517"/>
                  </a:moveTo>
                  <a:lnTo>
                    <a:pt x="817" y="512"/>
                  </a:lnTo>
                  <a:lnTo>
                    <a:pt x="820" y="501"/>
                  </a:lnTo>
                  <a:lnTo>
                    <a:pt x="804" y="497"/>
                  </a:lnTo>
                  <a:lnTo>
                    <a:pt x="801" y="508"/>
                  </a:lnTo>
                  <a:lnTo>
                    <a:pt x="800" y="513"/>
                  </a:lnTo>
                  <a:lnTo>
                    <a:pt x="816" y="517"/>
                  </a:lnTo>
                  <a:close/>
                  <a:moveTo>
                    <a:pt x="824" y="486"/>
                  </a:moveTo>
                  <a:lnTo>
                    <a:pt x="827" y="473"/>
                  </a:lnTo>
                  <a:lnTo>
                    <a:pt x="819" y="471"/>
                  </a:lnTo>
                  <a:lnTo>
                    <a:pt x="818" y="479"/>
                  </a:lnTo>
                  <a:lnTo>
                    <a:pt x="821" y="479"/>
                  </a:lnTo>
                  <a:lnTo>
                    <a:pt x="823" y="463"/>
                  </a:lnTo>
                  <a:lnTo>
                    <a:pt x="821" y="463"/>
                  </a:lnTo>
                  <a:lnTo>
                    <a:pt x="812" y="469"/>
                  </a:lnTo>
                  <a:lnTo>
                    <a:pt x="808" y="482"/>
                  </a:lnTo>
                  <a:lnTo>
                    <a:pt x="824" y="486"/>
                  </a:lnTo>
                  <a:close/>
                  <a:moveTo>
                    <a:pt x="838" y="480"/>
                  </a:moveTo>
                  <a:lnTo>
                    <a:pt x="840" y="480"/>
                  </a:lnTo>
                  <a:lnTo>
                    <a:pt x="846" y="477"/>
                  </a:lnTo>
                  <a:lnTo>
                    <a:pt x="855" y="466"/>
                  </a:lnTo>
                  <a:lnTo>
                    <a:pt x="843" y="456"/>
                  </a:lnTo>
                  <a:lnTo>
                    <a:pt x="834" y="467"/>
                  </a:lnTo>
                  <a:lnTo>
                    <a:pt x="840" y="472"/>
                  </a:lnTo>
                  <a:lnTo>
                    <a:pt x="840" y="464"/>
                  </a:lnTo>
                  <a:lnTo>
                    <a:pt x="838" y="464"/>
                  </a:lnTo>
                  <a:lnTo>
                    <a:pt x="838" y="480"/>
                  </a:lnTo>
                  <a:close/>
                  <a:moveTo>
                    <a:pt x="862" y="449"/>
                  </a:moveTo>
                  <a:lnTo>
                    <a:pt x="867" y="433"/>
                  </a:lnTo>
                  <a:lnTo>
                    <a:pt x="851" y="429"/>
                  </a:lnTo>
                  <a:lnTo>
                    <a:pt x="847" y="444"/>
                  </a:lnTo>
                  <a:lnTo>
                    <a:pt x="862" y="449"/>
                  </a:lnTo>
                  <a:close/>
                  <a:moveTo>
                    <a:pt x="870" y="416"/>
                  </a:moveTo>
                  <a:lnTo>
                    <a:pt x="872" y="400"/>
                  </a:lnTo>
                  <a:lnTo>
                    <a:pt x="856" y="398"/>
                  </a:lnTo>
                  <a:lnTo>
                    <a:pt x="854" y="414"/>
                  </a:lnTo>
                  <a:lnTo>
                    <a:pt x="870" y="416"/>
                  </a:lnTo>
                  <a:close/>
                  <a:moveTo>
                    <a:pt x="874" y="385"/>
                  </a:moveTo>
                  <a:lnTo>
                    <a:pt x="876" y="369"/>
                  </a:lnTo>
                  <a:lnTo>
                    <a:pt x="860" y="367"/>
                  </a:lnTo>
                  <a:lnTo>
                    <a:pt x="858" y="382"/>
                  </a:lnTo>
                  <a:lnTo>
                    <a:pt x="874" y="385"/>
                  </a:lnTo>
                  <a:close/>
                  <a:moveTo>
                    <a:pt x="878" y="353"/>
                  </a:moveTo>
                  <a:lnTo>
                    <a:pt x="879" y="347"/>
                  </a:lnTo>
                  <a:lnTo>
                    <a:pt x="871" y="346"/>
                  </a:lnTo>
                  <a:lnTo>
                    <a:pt x="878" y="350"/>
                  </a:lnTo>
                  <a:lnTo>
                    <a:pt x="882" y="339"/>
                  </a:lnTo>
                  <a:lnTo>
                    <a:pt x="867" y="333"/>
                  </a:lnTo>
                  <a:lnTo>
                    <a:pt x="863" y="343"/>
                  </a:lnTo>
                  <a:lnTo>
                    <a:pt x="863" y="345"/>
                  </a:lnTo>
                  <a:lnTo>
                    <a:pt x="862" y="351"/>
                  </a:lnTo>
                  <a:lnTo>
                    <a:pt x="878" y="353"/>
                  </a:lnTo>
                  <a:close/>
                  <a:moveTo>
                    <a:pt x="875" y="326"/>
                  </a:moveTo>
                  <a:lnTo>
                    <a:pt x="884" y="339"/>
                  </a:lnTo>
                  <a:lnTo>
                    <a:pt x="897" y="329"/>
                  </a:lnTo>
                  <a:lnTo>
                    <a:pt x="887" y="317"/>
                  </a:lnTo>
                  <a:lnTo>
                    <a:pt x="875" y="326"/>
                  </a:lnTo>
                  <a:close/>
                  <a:moveTo>
                    <a:pt x="907" y="343"/>
                  </a:moveTo>
                  <a:lnTo>
                    <a:pt x="912" y="342"/>
                  </a:lnTo>
                  <a:lnTo>
                    <a:pt x="912" y="334"/>
                  </a:lnTo>
                  <a:lnTo>
                    <a:pt x="911" y="342"/>
                  </a:lnTo>
                  <a:lnTo>
                    <a:pt x="921" y="343"/>
                  </a:lnTo>
                  <a:lnTo>
                    <a:pt x="923" y="343"/>
                  </a:lnTo>
                  <a:lnTo>
                    <a:pt x="924" y="342"/>
                  </a:lnTo>
                  <a:lnTo>
                    <a:pt x="921" y="327"/>
                  </a:lnTo>
                  <a:lnTo>
                    <a:pt x="920" y="327"/>
                  </a:lnTo>
                  <a:lnTo>
                    <a:pt x="922" y="335"/>
                  </a:lnTo>
                  <a:lnTo>
                    <a:pt x="922" y="327"/>
                  </a:lnTo>
                  <a:lnTo>
                    <a:pt x="912" y="326"/>
                  </a:lnTo>
                  <a:lnTo>
                    <a:pt x="911" y="326"/>
                  </a:lnTo>
                  <a:lnTo>
                    <a:pt x="906" y="327"/>
                  </a:lnTo>
                  <a:lnTo>
                    <a:pt x="907" y="343"/>
                  </a:lnTo>
                  <a:close/>
                  <a:moveTo>
                    <a:pt x="941" y="337"/>
                  </a:moveTo>
                  <a:lnTo>
                    <a:pt x="946" y="334"/>
                  </a:lnTo>
                  <a:lnTo>
                    <a:pt x="947" y="333"/>
                  </a:lnTo>
                  <a:lnTo>
                    <a:pt x="955" y="327"/>
                  </a:lnTo>
                  <a:lnTo>
                    <a:pt x="946" y="314"/>
                  </a:lnTo>
                  <a:lnTo>
                    <a:pt x="937" y="321"/>
                  </a:lnTo>
                  <a:lnTo>
                    <a:pt x="942" y="327"/>
                  </a:lnTo>
                  <a:lnTo>
                    <a:pt x="938" y="320"/>
                  </a:lnTo>
                  <a:lnTo>
                    <a:pt x="933" y="323"/>
                  </a:lnTo>
                  <a:lnTo>
                    <a:pt x="941" y="337"/>
                  </a:lnTo>
                  <a:close/>
                  <a:moveTo>
                    <a:pt x="956" y="323"/>
                  </a:moveTo>
                  <a:lnTo>
                    <a:pt x="959" y="338"/>
                  </a:lnTo>
                  <a:lnTo>
                    <a:pt x="975" y="335"/>
                  </a:lnTo>
                  <a:lnTo>
                    <a:pt x="971" y="319"/>
                  </a:lnTo>
                  <a:lnTo>
                    <a:pt x="956" y="323"/>
                  </a:lnTo>
                  <a:close/>
                  <a:moveTo>
                    <a:pt x="963" y="354"/>
                  </a:moveTo>
                  <a:lnTo>
                    <a:pt x="965" y="365"/>
                  </a:lnTo>
                  <a:lnTo>
                    <a:pt x="966" y="370"/>
                  </a:lnTo>
                  <a:lnTo>
                    <a:pt x="982" y="366"/>
                  </a:lnTo>
                  <a:lnTo>
                    <a:pt x="981" y="361"/>
                  </a:lnTo>
                  <a:lnTo>
                    <a:pt x="978" y="351"/>
                  </a:lnTo>
                  <a:lnTo>
                    <a:pt x="963" y="354"/>
                  </a:lnTo>
                  <a:close/>
                  <a:moveTo>
                    <a:pt x="970" y="386"/>
                  </a:moveTo>
                  <a:lnTo>
                    <a:pt x="974" y="401"/>
                  </a:lnTo>
                  <a:lnTo>
                    <a:pt x="990" y="397"/>
                  </a:lnTo>
                  <a:lnTo>
                    <a:pt x="986" y="382"/>
                  </a:lnTo>
                  <a:lnTo>
                    <a:pt x="970" y="386"/>
                  </a:lnTo>
                  <a:close/>
                  <a:moveTo>
                    <a:pt x="979" y="417"/>
                  </a:moveTo>
                  <a:lnTo>
                    <a:pt x="984" y="432"/>
                  </a:lnTo>
                  <a:lnTo>
                    <a:pt x="999" y="427"/>
                  </a:lnTo>
                  <a:lnTo>
                    <a:pt x="994" y="412"/>
                  </a:lnTo>
                  <a:lnTo>
                    <a:pt x="979" y="417"/>
                  </a:lnTo>
                  <a:close/>
                  <a:moveTo>
                    <a:pt x="990" y="448"/>
                  </a:moveTo>
                  <a:lnTo>
                    <a:pt x="996" y="461"/>
                  </a:lnTo>
                  <a:lnTo>
                    <a:pt x="1003" y="458"/>
                  </a:lnTo>
                  <a:lnTo>
                    <a:pt x="996" y="461"/>
                  </a:lnTo>
                  <a:lnTo>
                    <a:pt x="996" y="462"/>
                  </a:lnTo>
                  <a:lnTo>
                    <a:pt x="1011" y="457"/>
                  </a:lnTo>
                  <a:lnTo>
                    <a:pt x="1011" y="456"/>
                  </a:lnTo>
                  <a:lnTo>
                    <a:pt x="1011" y="455"/>
                  </a:lnTo>
                  <a:lnTo>
                    <a:pt x="1005" y="441"/>
                  </a:lnTo>
                  <a:lnTo>
                    <a:pt x="990" y="448"/>
                  </a:lnTo>
                  <a:close/>
                  <a:moveTo>
                    <a:pt x="1001" y="477"/>
                  </a:moveTo>
                  <a:lnTo>
                    <a:pt x="1006" y="492"/>
                  </a:lnTo>
                  <a:lnTo>
                    <a:pt x="1021" y="487"/>
                  </a:lnTo>
                  <a:lnTo>
                    <a:pt x="1016" y="472"/>
                  </a:lnTo>
                  <a:lnTo>
                    <a:pt x="1001" y="477"/>
                  </a:lnTo>
                  <a:close/>
                  <a:moveTo>
                    <a:pt x="1011" y="508"/>
                  </a:moveTo>
                  <a:lnTo>
                    <a:pt x="1016" y="522"/>
                  </a:lnTo>
                  <a:lnTo>
                    <a:pt x="1017" y="522"/>
                  </a:lnTo>
                  <a:lnTo>
                    <a:pt x="1017" y="523"/>
                  </a:lnTo>
                  <a:lnTo>
                    <a:pt x="1032" y="517"/>
                  </a:lnTo>
                  <a:lnTo>
                    <a:pt x="1031" y="516"/>
                  </a:lnTo>
                  <a:lnTo>
                    <a:pt x="1024" y="519"/>
                  </a:lnTo>
                  <a:lnTo>
                    <a:pt x="1031" y="516"/>
                  </a:lnTo>
                  <a:lnTo>
                    <a:pt x="1027" y="502"/>
                  </a:lnTo>
                  <a:lnTo>
                    <a:pt x="1011" y="508"/>
                  </a:lnTo>
                  <a:close/>
                  <a:moveTo>
                    <a:pt x="1023" y="538"/>
                  </a:moveTo>
                  <a:lnTo>
                    <a:pt x="1027" y="546"/>
                  </a:lnTo>
                  <a:lnTo>
                    <a:pt x="1027" y="547"/>
                  </a:lnTo>
                  <a:lnTo>
                    <a:pt x="1031" y="553"/>
                  </a:lnTo>
                  <a:lnTo>
                    <a:pt x="1045" y="545"/>
                  </a:lnTo>
                  <a:lnTo>
                    <a:pt x="1041" y="538"/>
                  </a:lnTo>
                  <a:lnTo>
                    <a:pt x="1034" y="542"/>
                  </a:lnTo>
                  <a:lnTo>
                    <a:pt x="1041" y="539"/>
                  </a:lnTo>
                  <a:lnTo>
                    <a:pt x="1038" y="531"/>
                  </a:lnTo>
                  <a:lnTo>
                    <a:pt x="1023" y="538"/>
                  </a:lnTo>
                  <a:close/>
                  <a:moveTo>
                    <a:pt x="1041" y="567"/>
                  </a:moveTo>
                  <a:lnTo>
                    <a:pt x="1049" y="575"/>
                  </a:lnTo>
                  <a:lnTo>
                    <a:pt x="1055" y="570"/>
                  </a:lnTo>
                  <a:lnTo>
                    <a:pt x="1047" y="573"/>
                  </a:lnTo>
                  <a:lnTo>
                    <a:pt x="1050" y="578"/>
                  </a:lnTo>
                  <a:lnTo>
                    <a:pt x="1064" y="571"/>
                  </a:lnTo>
                  <a:lnTo>
                    <a:pt x="1062" y="566"/>
                  </a:lnTo>
                  <a:lnTo>
                    <a:pt x="1060" y="564"/>
                  </a:lnTo>
                  <a:lnTo>
                    <a:pt x="1053" y="556"/>
                  </a:lnTo>
                  <a:lnTo>
                    <a:pt x="1041" y="567"/>
                  </a:lnTo>
                  <a:close/>
                  <a:moveTo>
                    <a:pt x="1057" y="592"/>
                  </a:moveTo>
                  <a:lnTo>
                    <a:pt x="1058" y="594"/>
                  </a:lnTo>
                  <a:lnTo>
                    <a:pt x="1060" y="596"/>
                  </a:lnTo>
                  <a:lnTo>
                    <a:pt x="1071" y="604"/>
                  </a:lnTo>
                  <a:lnTo>
                    <a:pt x="1075" y="597"/>
                  </a:lnTo>
                  <a:lnTo>
                    <a:pt x="1068" y="601"/>
                  </a:lnTo>
                  <a:lnTo>
                    <a:pt x="1069" y="603"/>
                  </a:lnTo>
                  <a:lnTo>
                    <a:pt x="1083" y="595"/>
                  </a:lnTo>
                  <a:lnTo>
                    <a:pt x="1082" y="594"/>
                  </a:lnTo>
                  <a:lnTo>
                    <a:pt x="1080" y="591"/>
                  </a:lnTo>
                  <a:lnTo>
                    <a:pt x="1070" y="583"/>
                  </a:lnTo>
                  <a:lnTo>
                    <a:pt x="1065" y="590"/>
                  </a:lnTo>
                  <a:lnTo>
                    <a:pt x="1072" y="586"/>
                  </a:lnTo>
                  <a:lnTo>
                    <a:pt x="1072" y="585"/>
                  </a:lnTo>
                  <a:lnTo>
                    <a:pt x="1057" y="592"/>
                  </a:lnTo>
                  <a:close/>
                  <a:moveTo>
                    <a:pt x="1076" y="617"/>
                  </a:moveTo>
                  <a:lnTo>
                    <a:pt x="1078" y="621"/>
                  </a:lnTo>
                  <a:lnTo>
                    <a:pt x="1084" y="631"/>
                  </a:lnTo>
                  <a:lnTo>
                    <a:pt x="1098" y="623"/>
                  </a:lnTo>
                  <a:lnTo>
                    <a:pt x="1092" y="613"/>
                  </a:lnTo>
                  <a:lnTo>
                    <a:pt x="1091" y="610"/>
                  </a:lnTo>
                  <a:lnTo>
                    <a:pt x="1076" y="617"/>
                  </a:lnTo>
                  <a:close/>
                  <a:moveTo>
                    <a:pt x="1098" y="646"/>
                  </a:moveTo>
                  <a:lnTo>
                    <a:pt x="1102" y="648"/>
                  </a:lnTo>
                  <a:lnTo>
                    <a:pt x="1109" y="648"/>
                  </a:lnTo>
                  <a:lnTo>
                    <a:pt x="1119" y="643"/>
                  </a:lnTo>
                  <a:lnTo>
                    <a:pt x="1113" y="629"/>
                  </a:lnTo>
                  <a:lnTo>
                    <a:pt x="1103" y="634"/>
                  </a:lnTo>
                  <a:lnTo>
                    <a:pt x="1106" y="641"/>
                  </a:lnTo>
                  <a:lnTo>
                    <a:pt x="1110" y="634"/>
                  </a:lnTo>
                  <a:lnTo>
                    <a:pt x="1106" y="632"/>
                  </a:lnTo>
                  <a:lnTo>
                    <a:pt x="1098" y="646"/>
                  </a:lnTo>
                  <a:close/>
                  <a:moveTo>
                    <a:pt x="1134" y="639"/>
                  </a:moveTo>
                  <a:lnTo>
                    <a:pt x="1139" y="637"/>
                  </a:lnTo>
                  <a:lnTo>
                    <a:pt x="1140" y="637"/>
                  </a:lnTo>
                  <a:lnTo>
                    <a:pt x="1150" y="632"/>
                  </a:lnTo>
                  <a:lnTo>
                    <a:pt x="1143" y="618"/>
                  </a:lnTo>
                  <a:lnTo>
                    <a:pt x="1133" y="623"/>
                  </a:lnTo>
                  <a:lnTo>
                    <a:pt x="1136" y="630"/>
                  </a:lnTo>
                  <a:lnTo>
                    <a:pt x="1134" y="622"/>
                  </a:lnTo>
                  <a:lnTo>
                    <a:pt x="1129" y="624"/>
                  </a:lnTo>
                  <a:lnTo>
                    <a:pt x="1134" y="639"/>
                  </a:lnTo>
                  <a:close/>
                  <a:moveTo>
                    <a:pt x="1164" y="623"/>
                  </a:moveTo>
                  <a:lnTo>
                    <a:pt x="1172" y="617"/>
                  </a:lnTo>
                  <a:lnTo>
                    <a:pt x="1173" y="616"/>
                  </a:lnTo>
                  <a:lnTo>
                    <a:pt x="1177" y="612"/>
                  </a:lnTo>
                  <a:lnTo>
                    <a:pt x="1166" y="600"/>
                  </a:lnTo>
                  <a:lnTo>
                    <a:pt x="1162" y="604"/>
                  </a:lnTo>
                  <a:lnTo>
                    <a:pt x="1167" y="610"/>
                  </a:lnTo>
                  <a:lnTo>
                    <a:pt x="1162" y="604"/>
                  </a:lnTo>
                  <a:lnTo>
                    <a:pt x="1154" y="610"/>
                  </a:lnTo>
                  <a:lnTo>
                    <a:pt x="1164" y="623"/>
                  </a:lnTo>
                  <a:close/>
                  <a:moveTo>
                    <a:pt x="1189" y="600"/>
                  </a:moveTo>
                  <a:lnTo>
                    <a:pt x="1193" y="596"/>
                  </a:lnTo>
                  <a:lnTo>
                    <a:pt x="1200" y="588"/>
                  </a:lnTo>
                  <a:lnTo>
                    <a:pt x="1187" y="578"/>
                  </a:lnTo>
                  <a:lnTo>
                    <a:pt x="1181" y="585"/>
                  </a:lnTo>
                  <a:lnTo>
                    <a:pt x="1177" y="589"/>
                  </a:lnTo>
                  <a:lnTo>
                    <a:pt x="1189" y="600"/>
                  </a:lnTo>
                  <a:close/>
                  <a:moveTo>
                    <a:pt x="1210" y="575"/>
                  </a:moveTo>
                  <a:lnTo>
                    <a:pt x="1214" y="569"/>
                  </a:lnTo>
                  <a:lnTo>
                    <a:pt x="1219" y="561"/>
                  </a:lnTo>
                  <a:lnTo>
                    <a:pt x="1206" y="553"/>
                  </a:lnTo>
                  <a:lnTo>
                    <a:pt x="1201" y="560"/>
                  </a:lnTo>
                  <a:lnTo>
                    <a:pt x="1197" y="565"/>
                  </a:lnTo>
                  <a:lnTo>
                    <a:pt x="1210" y="575"/>
                  </a:lnTo>
                  <a:close/>
                  <a:moveTo>
                    <a:pt x="1228" y="547"/>
                  </a:moveTo>
                  <a:lnTo>
                    <a:pt x="1235" y="534"/>
                  </a:lnTo>
                  <a:lnTo>
                    <a:pt x="1236" y="533"/>
                  </a:lnTo>
                  <a:lnTo>
                    <a:pt x="1222" y="526"/>
                  </a:lnTo>
                  <a:lnTo>
                    <a:pt x="1221" y="526"/>
                  </a:lnTo>
                  <a:lnTo>
                    <a:pt x="1214" y="539"/>
                  </a:lnTo>
                  <a:lnTo>
                    <a:pt x="1228" y="547"/>
                  </a:lnTo>
                  <a:close/>
                  <a:moveTo>
                    <a:pt x="1243" y="519"/>
                  </a:moveTo>
                  <a:lnTo>
                    <a:pt x="1246" y="514"/>
                  </a:lnTo>
                  <a:lnTo>
                    <a:pt x="1250" y="504"/>
                  </a:lnTo>
                  <a:lnTo>
                    <a:pt x="1236" y="497"/>
                  </a:lnTo>
                  <a:lnTo>
                    <a:pt x="1231" y="507"/>
                  </a:lnTo>
                  <a:lnTo>
                    <a:pt x="1229" y="512"/>
                  </a:lnTo>
                  <a:lnTo>
                    <a:pt x="1243" y="519"/>
                  </a:lnTo>
                  <a:close/>
                  <a:moveTo>
                    <a:pt x="1257" y="489"/>
                  </a:moveTo>
                  <a:lnTo>
                    <a:pt x="1264" y="475"/>
                  </a:lnTo>
                  <a:lnTo>
                    <a:pt x="1249" y="468"/>
                  </a:lnTo>
                  <a:lnTo>
                    <a:pt x="1242" y="483"/>
                  </a:lnTo>
                  <a:lnTo>
                    <a:pt x="1257" y="489"/>
                  </a:lnTo>
                  <a:close/>
                  <a:moveTo>
                    <a:pt x="1270" y="460"/>
                  </a:moveTo>
                  <a:lnTo>
                    <a:pt x="1277" y="447"/>
                  </a:lnTo>
                  <a:lnTo>
                    <a:pt x="1277" y="446"/>
                  </a:lnTo>
                  <a:lnTo>
                    <a:pt x="1263" y="439"/>
                  </a:lnTo>
                  <a:lnTo>
                    <a:pt x="1262" y="440"/>
                  </a:lnTo>
                  <a:lnTo>
                    <a:pt x="1256" y="454"/>
                  </a:lnTo>
                  <a:lnTo>
                    <a:pt x="1270" y="460"/>
                  </a:lnTo>
                  <a:close/>
                  <a:moveTo>
                    <a:pt x="1284" y="431"/>
                  </a:moveTo>
                  <a:lnTo>
                    <a:pt x="1287" y="426"/>
                  </a:lnTo>
                  <a:lnTo>
                    <a:pt x="1291" y="417"/>
                  </a:lnTo>
                  <a:lnTo>
                    <a:pt x="1277" y="410"/>
                  </a:lnTo>
                  <a:lnTo>
                    <a:pt x="1272" y="418"/>
                  </a:lnTo>
                  <a:lnTo>
                    <a:pt x="1269" y="425"/>
                  </a:lnTo>
                  <a:lnTo>
                    <a:pt x="1284" y="431"/>
                  </a:lnTo>
                  <a:close/>
                  <a:moveTo>
                    <a:pt x="1298" y="403"/>
                  </a:moveTo>
                  <a:lnTo>
                    <a:pt x="1306" y="389"/>
                  </a:lnTo>
                  <a:lnTo>
                    <a:pt x="1292" y="382"/>
                  </a:lnTo>
                  <a:lnTo>
                    <a:pt x="1284" y="396"/>
                  </a:lnTo>
                  <a:lnTo>
                    <a:pt x="1298" y="403"/>
                  </a:lnTo>
                  <a:close/>
                  <a:moveTo>
                    <a:pt x="1315" y="377"/>
                  </a:moveTo>
                  <a:lnTo>
                    <a:pt x="1317" y="373"/>
                  </a:lnTo>
                  <a:lnTo>
                    <a:pt x="1310" y="369"/>
                  </a:lnTo>
                  <a:lnTo>
                    <a:pt x="1316" y="374"/>
                  </a:lnTo>
                  <a:lnTo>
                    <a:pt x="1324" y="365"/>
                  </a:lnTo>
                  <a:lnTo>
                    <a:pt x="1312" y="355"/>
                  </a:lnTo>
                  <a:lnTo>
                    <a:pt x="1304" y="363"/>
                  </a:lnTo>
                  <a:lnTo>
                    <a:pt x="1304" y="364"/>
                  </a:lnTo>
                  <a:lnTo>
                    <a:pt x="1301" y="368"/>
                  </a:lnTo>
                  <a:lnTo>
                    <a:pt x="1315" y="377"/>
                  </a:lnTo>
                  <a:close/>
                  <a:moveTo>
                    <a:pt x="1318" y="372"/>
                  </a:moveTo>
                  <a:lnTo>
                    <a:pt x="1323" y="383"/>
                  </a:lnTo>
                  <a:lnTo>
                    <a:pt x="1331" y="380"/>
                  </a:lnTo>
                  <a:lnTo>
                    <a:pt x="1323" y="382"/>
                  </a:lnTo>
                  <a:lnTo>
                    <a:pt x="1324" y="386"/>
                  </a:lnTo>
                  <a:lnTo>
                    <a:pt x="1339" y="380"/>
                  </a:lnTo>
                  <a:lnTo>
                    <a:pt x="1338" y="377"/>
                  </a:lnTo>
                  <a:lnTo>
                    <a:pt x="1338" y="377"/>
                  </a:lnTo>
                  <a:lnTo>
                    <a:pt x="1333" y="365"/>
                  </a:lnTo>
                  <a:lnTo>
                    <a:pt x="1318" y="372"/>
                  </a:lnTo>
                  <a:close/>
                  <a:moveTo>
                    <a:pt x="1330" y="401"/>
                  </a:moveTo>
                  <a:lnTo>
                    <a:pt x="1333" y="412"/>
                  </a:lnTo>
                  <a:lnTo>
                    <a:pt x="1335" y="416"/>
                  </a:lnTo>
                  <a:lnTo>
                    <a:pt x="1350" y="411"/>
                  </a:lnTo>
                  <a:lnTo>
                    <a:pt x="1349" y="406"/>
                  </a:lnTo>
                  <a:lnTo>
                    <a:pt x="1345" y="395"/>
                  </a:lnTo>
                  <a:lnTo>
                    <a:pt x="1330" y="401"/>
                  </a:lnTo>
                  <a:close/>
                  <a:moveTo>
                    <a:pt x="1340" y="431"/>
                  </a:moveTo>
                  <a:lnTo>
                    <a:pt x="1344" y="441"/>
                  </a:lnTo>
                  <a:lnTo>
                    <a:pt x="1346" y="446"/>
                  </a:lnTo>
                  <a:lnTo>
                    <a:pt x="1361" y="441"/>
                  </a:lnTo>
                  <a:lnTo>
                    <a:pt x="1359" y="435"/>
                  </a:lnTo>
                  <a:lnTo>
                    <a:pt x="1355" y="426"/>
                  </a:lnTo>
                  <a:lnTo>
                    <a:pt x="1340" y="431"/>
                  </a:lnTo>
                  <a:close/>
                  <a:moveTo>
                    <a:pt x="1351" y="461"/>
                  </a:moveTo>
                  <a:lnTo>
                    <a:pt x="1354" y="468"/>
                  </a:lnTo>
                  <a:lnTo>
                    <a:pt x="1357" y="476"/>
                  </a:lnTo>
                  <a:lnTo>
                    <a:pt x="1372" y="470"/>
                  </a:lnTo>
                  <a:lnTo>
                    <a:pt x="1369" y="462"/>
                  </a:lnTo>
                  <a:lnTo>
                    <a:pt x="1366" y="456"/>
                  </a:lnTo>
                  <a:lnTo>
                    <a:pt x="1351" y="461"/>
                  </a:lnTo>
                  <a:close/>
                  <a:moveTo>
                    <a:pt x="1363" y="491"/>
                  </a:moveTo>
                  <a:lnTo>
                    <a:pt x="1364" y="493"/>
                  </a:lnTo>
                  <a:lnTo>
                    <a:pt x="1370" y="506"/>
                  </a:lnTo>
                  <a:lnTo>
                    <a:pt x="1385" y="499"/>
                  </a:lnTo>
                  <a:lnTo>
                    <a:pt x="1379" y="486"/>
                  </a:lnTo>
                  <a:lnTo>
                    <a:pt x="1378" y="485"/>
                  </a:lnTo>
                  <a:lnTo>
                    <a:pt x="1363" y="491"/>
                  </a:lnTo>
                  <a:close/>
                  <a:moveTo>
                    <a:pt x="1378" y="521"/>
                  </a:moveTo>
                  <a:lnTo>
                    <a:pt x="1385" y="534"/>
                  </a:lnTo>
                  <a:lnTo>
                    <a:pt x="1386" y="535"/>
                  </a:lnTo>
                  <a:lnTo>
                    <a:pt x="1400" y="527"/>
                  </a:lnTo>
                  <a:lnTo>
                    <a:pt x="1399" y="526"/>
                  </a:lnTo>
                  <a:lnTo>
                    <a:pt x="1392" y="513"/>
                  </a:lnTo>
                  <a:lnTo>
                    <a:pt x="1378" y="521"/>
                  </a:lnTo>
                  <a:close/>
                  <a:moveTo>
                    <a:pt x="1394" y="549"/>
                  </a:moveTo>
                  <a:lnTo>
                    <a:pt x="1395" y="551"/>
                  </a:lnTo>
                  <a:lnTo>
                    <a:pt x="1397" y="553"/>
                  </a:lnTo>
                  <a:lnTo>
                    <a:pt x="1408" y="561"/>
                  </a:lnTo>
                  <a:lnTo>
                    <a:pt x="1410" y="562"/>
                  </a:lnTo>
                  <a:lnTo>
                    <a:pt x="1410" y="562"/>
                  </a:lnTo>
                  <a:lnTo>
                    <a:pt x="1416" y="547"/>
                  </a:lnTo>
                  <a:lnTo>
                    <a:pt x="1415" y="547"/>
                  </a:lnTo>
                  <a:lnTo>
                    <a:pt x="1412" y="555"/>
                  </a:lnTo>
                  <a:lnTo>
                    <a:pt x="1417" y="548"/>
                  </a:lnTo>
                  <a:lnTo>
                    <a:pt x="1407" y="540"/>
                  </a:lnTo>
                  <a:lnTo>
                    <a:pt x="1402" y="547"/>
                  </a:lnTo>
                  <a:lnTo>
                    <a:pt x="1409" y="543"/>
                  </a:lnTo>
                  <a:lnTo>
                    <a:pt x="1408" y="540"/>
                  </a:lnTo>
                  <a:lnTo>
                    <a:pt x="1394" y="549"/>
                  </a:lnTo>
                  <a:close/>
                  <a:moveTo>
                    <a:pt x="1427" y="568"/>
                  </a:moveTo>
                  <a:lnTo>
                    <a:pt x="1431" y="568"/>
                  </a:lnTo>
                  <a:lnTo>
                    <a:pt x="1433" y="569"/>
                  </a:lnTo>
                  <a:lnTo>
                    <a:pt x="1443" y="568"/>
                  </a:lnTo>
                  <a:lnTo>
                    <a:pt x="1445" y="568"/>
                  </a:lnTo>
                  <a:lnTo>
                    <a:pt x="1446" y="568"/>
                  </a:lnTo>
                  <a:lnTo>
                    <a:pt x="1442" y="552"/>
                  </a:lnTo>
                  <a:lnTo>
                    <a:pt x="1441" y="553"/>
                  </a:lnTo>
                  <a:lnTo>
                    <a:pt x="1443" y="560"/>
                  </a:lnTo>
                  <a:lnTo>
                    <a:pt x="1443" y="552"/>
                  </a:lnTo>
                  <a:lnTo>
                    <a:pt x="1433" y="553"/>
                  </a:lnTo>
                  <a:lnTo>
                    <a:pt x="1433" y="561"/>
                  </a:lnTo>
                  <a:lnTo>
                    <a:pt x="1434" y="553"/>
                  </a:lnTo>
                  <a:lnTo>
                    <a:pt x="1430" y="552"/>
                  </a:lnTo>
                  <a:lnTo>
                    <a:pt x="1427" y="568"/>
                  </a:lnTo>
                  <a:close/>
                  <a:moveTo>
                    <a:pt x="1462" y="563"/>
                  </a:moveTo>
                  <a:lnTo>
                    <a:pt x="1466" y="562"/>
                  </a:lnTo>
                  <a:lnTo>
                    <a:pt x="1476" y="559"/>
                  </a:lnTo>
                  <a:lnTo>
                    <a:pt x="1477" y="558"/>
                  </a:lnTo>
                  <a:lnTo>
                    <a:pt x="1478" y="558"/>
                  </a:lnTo>
                  <a:lnTo>
                    <a:pt x="1471" y="544"/>
                  </a:lnTo>
                  <a:lnTo>
                    <a:pt x="1470" y="544"/>
                  </a:lnTo>
                  <a:lnTo>
                    <a:pt x="1474" y="551"/>
                  </a:lnTo>
                  <a:lnTo>
                    <a:pt x="1471" y="543"/>
                  </a:lnTo>
                  <a:lnTo>
                    <a:pt x="1461" y="547"/>
                  </a:lnTo>
                  <a:lnTo>
                    <a:pt x="1457" y="548"/>
                  </a:lnTo>
                  <a:lnTo>
                    <a:pt x="1462" y="563"/>
                  </a:lnTo>
                  <a:close/>
                  <a:moveTo>
                    <a:pt x="1481" y="555"/>
                  </a:moveTo>
                  <a:lnTo>
                    <a:pt x="1488" y="564"/>
                  </a:lnTo>
                  <a:lnTo>
                    <a:pt x="1491" y="568"/>
                  </a:lnTo>
                  <a:lnTo>
                    <a:pt x="1503" y="558"/>
                  </a:lnTo>
                  <a:lnTo>
                    <a:pt x="1501" y="554"/>
                  </a:lnTo>
                  <a:lnTo>
                    <a:pt x="1494" y="545"/>
                  </a:lnTo>
                  <a:lnTo>
                    <a:pt x="1481" y="555"/>
                  </a:lnTo>
                  <a:close/>
                  <a:moveTo>
                    <a:pt x="1502" y="580"/>
                  </a:moveTo>
                  <a:lnTo>
                    <a:pt x="1509" y="588"/>
                  </a:lnTo>
                  <a:lnTo>
                    <a:pt x="1512" y="592"/>
                  </a:lnTo>
                  <a:lnTo>
                    <a:pt x="1524" y="581"/>
                  </a:lnTo>
                  <a:lnTo>
                    <a:pt x="1521" y="577"/>
                  </a:lnTo>
                  <a:lnTo>
                    <a:pt x="1513" y="569"/>
                  </a:lnTo>
                  <a:lnTo>
                    <a:pt x="1502" y="580"/>
                  </a:lnTo>
                  <a:close/>
                  <a:moveTo>
                    <a:pt x="1520" y="602"/>
                  </a:moveTo>
                  <a:lnTo>
                    <a:pt x="1525" y="617"/>
                  </a:lnTo>
                  <a:lnTo>
                    <a:pt x="1540" y="612"/>
                  </a:lnTo>
                  <a:lnTo>
                    <a:pt x="1535" y="597"/>
                  </a:lnTo>
                  <a:lnTo>
                    <a:pt x="1520" y="602"/>
                  </a:lnTo>
                  <a:close/>
                  <a:moveTo>
                    <a:pt x="1529" y="632"/>
                  </a:moveTo>
                  <a:lnTo>
                    <a:pt x="1532" y="647"/>
                  </a:lnTo>
                  <a:lnTo>
                    <a:pt x="1548" y="644"/>
                  </a:lnTo>
                  <a:lnTo>
                    <a:pt x="1545" y="628"/>
                  </a:lnTo>
                  <a:lnTo>
                    <a:pt x="1529" y="632"/>
                  </a:lnTo>
                  <a:close/>
                  <a:moveTo>
                    <a:pt x="1535" y="663"/>
                  </a:moveTo>
                  <a:lnTo>
                    <a:pt x="1538" y="676"/>
                  </a:lnTo>
                  <a:lnTo>
                    <a:pt x="1538" y="679"/>
                  </a:lnTo>
                  <a:lnTo>
                    <a:pt x="1554" y="676"/>
                  </a:lnTo>
                  <a:lnTo>
                    <a:pt x="1553" y="673"/>
                  </a:lnTo>
                  <a:lnTo>
                    <a:pt x="1551" y="660"/>
                  </a:lnTo>
                  <a:lnTo>
                    <a:pt x="1535" y="663"/>
                  </a:lnTo>
                  <a:close/>
                  <a:moveTo>
                    <a:pt x="1541" y="695"/>
                  </a:moveTo>
                  <a:lnTo>
                    <a:pt x="1545" y="710"/>
                  </a:lnTo>
                  <a:lnTo>
                    <a:pt x="1560" y="707"/>
                  </a:lnTo>
                  <a:lnTo>
                    <a:pt x="1557" y="691"/>
                  </a:lnTo>
                  <a:lnTo>
                    <a:pt x="1541" y="695"/>
                  </a:lnTo>
                  <a:close/>
                  <a:moveTo>
                    <a:pt x="1548" y="726"/>
                  </a:moveTo>
                  <a:lnTo>
                    <a:pt x="1552" y="742"/>
                  </a:lnTo>
                  <a:lnTo>
                    <a:pt x="1567" y="738"/>
                  </a:lnTo>
                  <a:lnTo>
                    <a:pt x="1564" y="723"/>
                  </a:lnTo>
                  <a:lnTo>
                    <a:pt x="1548" y="726"/>
                  </a:lnTo>
                  <a:close/>
                  <a:moveTo>
                    <a:pt x="1555" y="757"/>
                  </a:moveTo>
                  <a:lnTo>
                    <a:pt x="1558" y="770"/>
                  </a:lnTo>
                  <a:lnTo>
                    <a:pt x="1559" y="773"/>
                  </a:lnTo>
                  <a:lnTo>
                    <a:pt x="1574" y="769"/>
                  </a:lnTo>
                  <a:lnTo>
                    <a:pt x="1574" y="766"/>
                  </a:lnTo>
                  <a:lnTo>
                    <a:pt x="1571" y="754"/>
                  </a:lnTo>
                  <a:lnTo>
                    <a:pt x="1555" y="757"/>
                  </a:lnTo>
                  <a:close/>
                  <a:moveTo>
                    <a:pt x="1563" y="789"/>
                  </a:moveTo>
                  <a:lnTo>
                    <a:pt x="1567" y="804"/>
                  </a:lnTo>
                  <a:lnTo>
                    <a:pt x="1583" y="800"/>
                  </a:lnTo>
                  <a:lnTo>
                    <a:pt x="1579" y="785"/>
                  </a:lnTo>
                  <a:lnTo>
                    <a:pt x="1563" y="789"/>
                  </a:lnTo>
                  <a:close/>
                  <a:moveTo>
                    <a:pt x="1571" y="819"/>
                  </a:moveTo>
                  <a:lnTo>
                    <a:pt x="1575" y="835"/>
                  </a:lnTo>
                  <a:lnTo>
                    <a:pt x="1590" y="831"/>
                  </a:lnTo>
                  <a:lnTo>
                    <a:pt x="1587" y="816"/>
                  </a:lnTo>
                  <a:lnTo>
                    <a:pt x="1571" y="819"/>
                  </a:lnTo>
                  <a:close/>
                  <a:moveTo>
                    <a:pt x="1580" y="853"/>
                  </a:moveTo>
                  <a:lnTo>
                    <a:pt x="1588" y="867"/>
                  </a:lnTo>
                  <a:lnTo>
                    <a:pt x="1602" y="858"/>
                  </a:lnTo>
                  <a:lnTo>
                    <a:pt x="1593" y="845"/>
                  </a:lnTo>
                  <a:lnTo>
                    <a:pt x="1580" y="853"/>
                  </a:lnTo>
                  <a:close/>
                  <a:moveTo>
                    <a:pt x="1607" y="853"/>
                  </a:moveTo>
                  <a:lnTo>
                    <a:pt x="1611" y="838"/>
                  </a:lnTo>
                  <a:lnTo>
                    <a:pt x="1595" y="834"/>
                  </a:lnTo>
                  <a:lnTo>
                    <a:pt x="1592" y="850"/>
                  </a:lnTo>
                  <a:lnTo>
                    <a:pt x="1607" y="853"/>
                  </a:lnTo>
                  <a:close/>
                  <a:moveTo>
                    <a:pt x="1614" y="822"/>
                  </a:moveTo>
                  <a:lnTo>
                    <a:pt x="1615" y="821"/>
                  </a:lnTo>
                  <a:lnTo>
                    <a:pt x="1617" y="806"/>
                  </a:lnTo>
                  <a:lnTo>
                    <a:pt x="1601" y="803"/>
                  </a:lnTo>
                  <a:lnTo>
                    <a:pt x="1599" y="818"/>
                  </a:lnTo>
                  <a:lnTo>
                    <a:pt x="1599" y="818"/>
                  </a:lnTo>
                  <a:lnTo>
                    <a:pt x="1614" y="822"/>
                  </a:lnTo>
                  <a:close/>
                  <a:moveTo>
                    <a:pt x="1619" y="790"/>
                  </a:moveTo>
                  <a:lnTo>
                    <a:pt x="1622" y="774"/>
                  </a:lnTo>
                  <a:lnTo>
                    <a:pt x="1606" y="771"/>
                  </a:lnTo>
                  <a:lnTo>
                    <a:pt x="1604" y="787"/>
                  </a:lnTo>
                  <a:lnTo>
                    <a:pt x="1619" y="790"/>
                  </a:lnTo>
                  <a:close/>
                  <a:moveTo>
                    <a:pt x="1624" y="758"/>
                  </a:moveTo>
                  <a:lnTo>
                    <a:pt x="1625" y="755"/>
                  </a:lnTo>
                  <a:lnTo>
                    <a:pt x="1626" y="742"/>
                  </a:lnTo>
                  <a:lnTo>
                    <a:pt x="1611" y="740"/>
                  </a:lnTo>
                  <a:lnTo>
                    <a:pt x="1609" y="752"/>
                  </a:lnTo>
                  <a:lnTo>
                    <a:pt x="1608" y="756"/>
                  </a:lnTo>
                  <a:lnTo>
                    <a:pt x="1624" y="758"/>
                  </a:lnTo>
                  <a:close/>
                  <a:moveTo>
                    <a:pt x="1629" y="726"/>
                  </a:moveTo>
                  <a:lnTo>
                    <a:pt x="1631" y="710"/>
                  </a:lnTo>
                  <a:lnTo>
                    <a:pt x="1615" y="708"/>
                  </a:lnTo>
                  <a:lnTo>
                    <a:pt x="1613" y="724"/>
                  </a:lnTo>
                  <a:lnTo>
                    <a:pt x="1629" y="726"/>
                  </a:lnTo>
                  <a:close/>
                  <a:moveTo>
                    <a:pt x="1633" y="694"/>
                  </a:moveTo>
                  <a:lnTo>
                    <a:pt x="1635" y="679"/>
                  </a:lnTo>
                  <a:lnTo>
                    <a:pt x="1619" y="676"/>
                  </a:lnTo>
                  <a:lnTo>
                    <a:pt x="1617" y="692"/>
                  </a:lnTo>
                  <a:lnTo>
                    <a:pt x="1633" y="694"/>
                  </a:lnTo>
                  <a:close/>
                  <a:moveTo>
                    <a:pt x="1634" y="687"/>
                  </a:moveTo>
                  <a:lnTo>
                    <a:pt x="1643" y="694"/>
                  </a:lnTo>
                  <a:lnTo>
                    <a:pt x="1651" y="694"/>
                  </a:lnTo>
                  <a:lnTo>
                    <a:pt x="1656" y="692"/>
                  </a:lnTo>
                  <a:lnTo>
                    <a:pt x="1648" y="678"/>
                  </a:lnTo>
                  <a:lnTo>
                    <a:pt x="1644" y="680"/>
                  </a:lnTo>
                  <a:lnTo>
                    <a:pt x="1648" y="687"/>
                  </a:lnTo>
                  <a:lnTo>
                    <a:pt x="1652" y="681"/>
                  </a:lnTo>
                  <a:lnTo>
                    <a:pt x="1643" y="674"/>
                  </a:lnTo>
                  <a:lnTo>
                    <a:pt x="1634" y="687"/>
                  </a:lnTo>
                  <a:close/>
                  <a:moveTo>
                    <a:pt x="1668" y="675"/>
                  </a:moveTo>
                  <a:lnTo>
                    <a:pt x="1673" y="660"/>
                  </a:lnTo>
                  <a:lnTo>
                    <a:pt x="1658" y="655"/>
                  </a:lnTo>
                  <a:lnTo>
                    <a:pt x="1653" y="670"/>
                  </a:lnTo>
                  <a:lnTo>
                    <a:pt x="1668" y="675"/>
                  </a:lnTo>
                  <a:close/>
                  <a:moveTo>
                    <a:pt x="1678" y="644"/>
                  </a:moveTo>
                  <a:lnTo>
                    <a:pt x="1682" y="629"/>
                  </a:lnTo>
                  <a:lnTo>
                    <a:pt x="1667" y="625"/>
                  </a:lnTo>
                  <a:lnTo>
                    <a:pt x="1663" y="640"/>
                  </a:lnTo>
                  <a:lnTo>
                    <a:pt x="1678" y="644"/>
                  </a:lnTo>
                  <a:close/>
                  <a:moveTo>
                    <a:pt x="1687" y="614"/>
                  </a:moveTo>
                  <a:lnTo>
                    <a:pt x="1691" y="598"/>
                  </a:lnTo>
                  <a:lnTo>
                    <a:pt x="1676" y="594"/>
                  </a:lnTo>
                  <a:lnTo>
                    <a:pt x="1672" y="609"/>
                  </a:lnTo>
                  <a:lnTo>
                    <a:pt x="1687" y="614"/>
                  </a:lnTo>
                  <a:close/>
                  <a:moveTo>
                    <a:pt x="1696" y="583"/>
                  </a:moveTo>
                  <a:lnTo>
                    <a:pt x="1696" y="582"/>
                  </a:lnTo>
                  <a:lnTo>
                    <a:pt x="1700" y="567"/>
                  </a:lnTo>
                  <a:lnTo>
                    <a:pt x="1685" y="563"/>
                  </a:lnTo>
                  <a:lnTo>
                    <a:pt x="1681" y="577"/>
                  </a:lnTo>
                  <a:lnTo>
                    <a:pt x="1680" y="578"/>
                  </a:lnTo>
                  <a:lnTo>
                    <a:pt x="1696" y="583"/>
                  </a:lnTo>
                  <a:close/>
                  <a:moveTo>
                    <a:pt x="1704" y="552"/>
                  </a:moveTo>
                  <a:lnTo>
                    <a:pt x="1706" y="545"/>
                  </a:lnTo>
                  <a:lnTo>
                    <a:pt x="1709" y="537"/>
                  </a:lnTo>
                  <a:lnTo>
                    <a:pt x="1693" y="532"/>
                  </a:lnTo>
                  <a:lnTo>
                    <a:pt x="1691" y="541"/>
                  </a:lnTo>
                  <a:lnTo>
                    <a:pt x="1689" y="548"/>
                  </a:lnTo>
                  <a:lnTo>
                    <a:pt x="1704" y="552"/>
                  </a:lnTo>
                  <a:close/>
                  <a:moveTo>
                    <a:pt x="1713" y="521"/>
                  </a:moveTo>
                  <a:lnTo>
                    <a:pt x="1717" y="509"/>
                  </a:lnTo>
                  <a:lnTo>
                    <a:pt x="1718" y="506"/>
                  </a:lnTo>
                  <a:lnTo>
                    <a:pt x="1702" y="501"/>
                  </a:lnTo>
                  <a:lnTo>
                    <a:pt x="1701" y="504"/>
                  </a:lnTo>
                  <a:lnTo>
                    <a:pt x="1698" y="517"/>
                  </a:lnTo>
                  <a:lnTo>
                    <a:pt x="1713" y="521"/>
                  </a:lnTo>
                  <a:close/>
                  <a:moveTo>
                    <a:pt x="1722" y="490"/>
                  </a:moveTo>
                  <a:lnTo>
                    <a:pt x="1727" y="475"/>
                  </a:lnTo>
                  <a:lnTo>
                    <a:pt x="1712" y="470"/>
                  </a:lnTo>
                  <a:lnTo>
                    <a:pt x="1707" y="486"/>
                  </a:lnTo>
                  <a:lnTo>
                    <a:pt x="1722" y="490"/>
                  </a:lnTo>
                  <a:close/>
                  <a:moveTo>
                    <a:pt x="1729" y="480"/>
                  </a:moveTo>
                  <a:lnTo>
                    <a:pt x="1735" y="485"/>
                  </a:lnTo>
                  <a:lnTo>
                    <a:pt x="1740" y="479"/>
                  </a:lnTo>
                  <a:lnTo>
                    <a:pt x="1733" y="484"/>
                  </a:lnTo>
                  <a:lnTo>
                    <a:pt x="1738" y="490"/>
                  </a:lnTo>
                  <a:lnTo>
                    <a:pt x="1751" y="481"/>
                  </a:lnTo>
                  <a:lnTo>
                    <a:pt x="1746" y="474"/>
                  </a:lnTo>
                  <a:lnTo>
                    <a:pt x="1745" y="473"/>
                  </a:lnTo>
                  <a:lnTo>
                    <a:pt x="1739" y="468"/>
                  </a:lnTo>
                  <a:lnTo>
                    <a:pt x="1729" y="480"/>
                  </a:lnTo>
                  <a:close/>
                  <a:moveTo>
                    <a:pt x="1747" y="503"/>
                  </a:moveTo>
                  <a:lnTo>
                    <a:pt x="1753" y="514"/>
                  </a:lnTo>
                  <a:lnTo>
                    <a:pt x="1754" y="516"/>
                  </a:lnTo>
                  <a:lnTo>
                    <a:pt x="1768" y="509"/>
                  </a:lnTo>
                  <a:lnTo>
                    <a:pt x="1767" y="507"/>
                  </a:lnTo>
                  <a:lnTo>
                    <a:pt x="1760" y="495"/>
                  </a:lnTo>
                  <a:lnTo>
                    <a:pt x="1747" y="503"/>
                  </a:lnTo>
                  <a:close/>
                  <a:moveTo>
                    <a:pt x="1761" y="531"/>
                  </a:moveTo>
                  <a:lnTo>
                    <a:pt x="1763" y="535"/>
                  </a:lnTo>
                  <a:lnTo>
                    <a:pt x="1768" y="545"/>
                  </a:lnTo>
                  <a:lnTo>
                    <a:pt x="1783" y="538"/>
                  </a:lnTo>
                  <a:lnTo>
                    <a:pt x="1778" y="528"/>
                  </a:lnTo>
                  <a:lnTo>
                    <a:pt x="1776" y="524"/>
                  </a:lnTo>
                  <a:lnTo>
                    <a:pt x="1761" y="531"/>
                  </a:lnTo>
                  <a:close/>
                  <a:moveTo>
                    <a:pt x="1775" y="559"/>
                  </a:moveTo>
                  <a:lnTo>
                    <a:pt x="1782" y="574"/>
                  </a:lnTo>
                  <a:lnTo>
                    <a:pt x="1796" y="567"/>
                  </a:lnTo>
                  <a:lnTo>
                    <a:pt x="1789" y="553"/>
                  </a:lnTo>
                  <a:lnTo>
                    <a:pt x="1775" y="559"/>
                  </a:lnTo>
                  <a:close/>
                  <a:moveTo>
                    <a:pt x="1788" y="588"/>
                  </a:moveTo>
                  <a:lnTo>
                    <a:pt x="1794" y="600"/>
                  </a:lnTo>
                  <a:lnTo>
                    <a:pt x="1795" y="603"/>
                  </a:lnTo>
                  <a:lnTo>
                    <a:pt x="1810" y="596"/>
                  </a:lnTo>
                  <a:lnTo>
                    <a:pt x="1808" y="593"/>
                  </a:lnTo>
                  <a:lnTo>
                    <a:pt x="1803" y="582"/>
                  </a:lnTo>
                  <a:lnTo>
                    <a:pt x="1788" y="588"/>
                  </a:lnTo>
                  <a:close/>
                  <a:moveTo>
                    <a:pt x="1803" y="617"/>
                  </a:moveTo>
                  <a:lnTo>
                    <a:pt x="1804" y="620"/>
                  </a:lnTo>
                  <a:lnTo>
                    <a:pt x="1811" y="632"/>
                  </a:lnTo>
                  <a:lnTo>
                    <a:pt x="1825" y="624"/>
                  </a:lnTo>
                  <a:lnTo>
                    <a:pt x="1818" y="613"/>
                  </a:lnTo>
                  <a:lnTo>
                    <a:pt x="1817" y="610"/>
                  </a:lnTo>
                  <a:lnTo>
                    <a:pt x="1803" y="617"/>
                  </a:lnTo>
                  <a:close/>
                  <a:moveTo>
                    <a:pt x="1819" y="646"/>
                  </a:moveTo>
                  <a:lnTo>
                    <a:pt x="1825" y="655"/>
                  </a:lnTo>
                  <a:lnTo>
                    <a:pt x="1838" y="655"/>
                  </a:lnTo>
                  <a:lnTo>
                    <a:pt x="1841" y="651"/>
                  </a:lnTo>
                  <a:lnTo>
                    <a:pt x="1829" y="641"/>
                  </a:lnTo>
                  <a:lnTo>
                    <a:pt x="1825" y="645"/>
                  </a:lnTo>
                  <a:lnTo>
                    <a:pt x="1832" y="650"/>
                  </a:lnTo>
                  <a:lnTo>
                    <a:pt x="1838" y="646"/>
                  </a:lnTo>
                  <a:lnTo>
                    <a:pt x="1833" y="637"/>
                  </a:lnTo>
                  <a:lnTo>
                    <a:pt x="1819" y="646"/>
                  </a:lnTo>
                  <a:close/>
                  <a:moveTo>
                    <a:pt x="1851" y="635"/>
                  </a:moveTo>
                  <a:lnTo>
                    <a:pt x="1855" y="619"/>
                  </a:lnTo>
                  <a:lnTo>
                    <a:pt x="1839" y="615"/>
                  </a:lnTo>
                  <a:lnTo>
                    <a:pt x="1835" y="631"/>
                  </a:lnTo>
                  <a:lnTo>
                    <a:pt x="1851" y="635"/>
                  </a:lnTo>
                  <a:close/>
                  <a:moveTo>
                    <a:pt x="1859" y="604"/>
                  </a:moveTo>
                  <a:lnTo>
                    <a:pt x="1860" y="599"/>
                  </a:lnTo>
                  <a:lnTo>
                    <a:pt x="1852" y="597"/>
                  </a:lnTo>
                  <a:lnTo>
                    <a:pt x="1859" y="601"/>
                  </a:lnTo>
                  <a:lnTo>
                    <a:pt x="1865" y="591"/>
                  </a:lnTo>
                  <a:lnTo>
                    <a:pt x="1850" y="583"/>
                  </a:lnTo>
                  <a:lnTo>
                    <a:pt x="1845" y="594"/>
                  </a:lnTo>
                  <a:lnTo>
                    <a:pt x="1844" y="595"/>
                  </a:lnTo>
                  <a:lnTo>
                    <a:pt x="1843" y="600"/>
                  </a:lnTo>
                  <a:lnTo>
                    <a:pt x="1859" y="604"/>
                  </a:lnTo>
                  <a:close/>
                  <a:moveTo>
                    <a:pt x="1872" y="576"/>
                  </a:moveTo>
                  <a:lnTo>
                    <a:pt x="1878" y="561"/>
                  </a:lnTo>
                  <a:lnTo>
                    <a:pt x="1864" y="555"/>
                  </a:lnTo>
                  <a:lnTo>
                    <a:pt x="1857" y="569"/>
                  </a:lnTo>
                  <a:lnTo>
                    <a:pt x="1872" y="576"/>
                  </a:lnTo>
                  <a:close/>
                  <a:moveTo>
                    <a:pt x="1884" y="546"/>
                  </a:moveTo>
                  <a:lnTo>
                    <a:pt x="1890" y="532"/>
                  </a:lnTo>
                  <a:lnTo>
                    <a:pt x="1890" y="531"/>
                  </a:lnTo>
                  <a:lnTo>
                    <a:pt x="1875" y="526"/>
                  </a:lnTo>
                  <a:lnTo>
                    <a:pt x="1875" y="526"/>
                  </a:lnTo>
                  <a:lnTo>
                    <a:pt x="1870" y="540"/>
                  </a:lnTo>
                  <a:lnTo>
                    <a:pt x="1884" y="546"/>
                  </a:lnTo>
                  <a:close/>
                  <a:moveTo>
                    <a:pt x="1896" y="516"/>
                  </a:moveTo>
                  <a:lnTo>
                    <a:pt x="1900" y="503"/>
                  </a:lnTo>
                  <a:lnTo>
                    <a:pt x="1901" y="501"/>
                  </a:lnTo>
                  <a:lnTo>
                    <a:pt x="1886" y="495"/>
                  </a:lnTo>
                  <a:lnTo>
                    <a:pt x="1885" y="498"/>
                  </a:lnTo>
                  <a:lnTo>
                    <a:pt x="1881" y="511"/>
                  </a:lnTo>
                  <a:lnTo>
                    <a:pt x="1896" y="516"/>
                  </a:lnTo>
                  <a:close/>
                  <a:moveTo>
                    <a:pt x="1907" y="486"/>
                  </a:moveTo>
                  <a:lnTo>
                    <a:pt x="1911" y="475"/>
                  </a:lnTo>
                  <a:lnTo>
                    <a:pt x="1912" y="471"/>
                  </a:lnTo>
                  <a:lnTo>
                    <a:pt x="1897" y="465"/>
                  </a:lnTo>
                  <a:lnTo>
                    <a:pt x="1896" y="469"/>
                  </a:lnTo>
                  <a:lnTo>
                    <a:pt x="1892" y="480"/>
                  </a:lnTo>
                  <a:lnTo>
                    <a:pt x="1907" y="486"/>
                  </a:lnTo>
                  <a:close/>
                  <a:moveTo>
                    <a:pt x="1918" y="456"/>
                  </a:moveTo>
                  <a:lnTo>
                    <a:pt x="1921" y="448"/>
                  </a:lnTo>
                  <a:lnTo>
                    <a:pt x="1913" y="445"/>
                  </a:lnTo>
                  <a:lnTo>
                    <a:pt x="1907" y="451"/>
                  </a:lnTo>
                  <a:lnTo>
                    <a:pt x="1913" y="457"/>
                  </a:lnTo>
                  <a:lnTo>
                    <a:pt x="1925" y="446"/>
                  </a:lnTo>
                  <a:lnTo>
                    <a:pt x="1919" y="440"/>
                  </a:lnTo>
                  <a:lnTo>
                    <a:pt x="1906" y="443"/>
                  </a:lnTo>
                  <a:lnTo>
                    <a:pt x="1903" y="450"/>
                  </a:lnTo>
                  <a:lnTo>
                    <a:pt x="1918" y="456"/>
                  </a:lnTo>
                  <a:close/>
                  <a:moveTo>
                    <a:pt x="1919" y="468"/>
                  </a:moveTo>
                  <a:lnTo>
                    <a:pt x="1925" y="483"/>
                  </a:lnTo>
                  <a:lnTo>
                    <a:pt x="1940" y="477"/>
                  </a:lnTo>
                  <a:lnTo>
                    <a:pt x="1934" y="462"/>
                  </a:lnTo>
                  <a:lnTo>
                    <a:pt x="1919" y="468"/>
                  </a:lnTo>
                  <a:close/>
                  <a:moveTo>
                    <a:pt x="1934" y="498"/>
                  </a:moveTo>
                  <a:lnTo>
                    <a:pt x="1938" y="503"/>
                  </a:lnTo>
                  <a:lnTo>
                    <a:pt x="1940" y="506"/>
                  </a:lnTo>
                  <a:lnTo>
                    <a:pt x="1948" y="511"/>
                  </a:lnTo>
                  <a:lnTo>
                    <a:pt x="1956" y="497"/>
                  </a:lnTo>
                  <a:lnTo>
                    <a:pt x="1948" y="492"/>
                  </a:lnTo>
                  <a:lnTo>
                    <a:pt x="1944" y="499"/>
                  </a:lnTo>
                  <a:lnTo>
                    <a:pt x="1951" y="495"/>
                  </a:lnTo>
                  <a:lnTo>
                    <a:pt x="1947" y="489"/>
                  </a:lnTo>
                  <a:lnTo>
                    <a:pt x="1934" y="498"/>
                  </a:lnTo>
                  <a:close/>
                  <a:moveTo>
                    <a:pt x="1973" y="506"/>
                  </a:moveTo>
                  <a:lnTo>
                    <a:pt x="1981" y="492"/>
                  </a:lnTo>
                  <a:lnTo>
                    <a:pt x="1967" y="484"/>
                  </a:lnTo>
                  <a:lnTo>
                    <a:pt x="1959" y="498"/>
                  </a:lnTo>
                  <a:lnTo>
                    <a:pt x="1973" y="506"/>
                  </a:lnTo>
                  <a:close/>
                  <a:moveTo>
                    <a:pt x="1990" y="479"/>
                  </a:moveTo>
                  <a:lnTo>
                    <a:pt x="1992" y="477"/>
                  </a:lnTo>
                  <a:lnTo>
                    <a:pt x="1985" y="472"/>
                  </a:lnTo>
                  <a:lnTo>
                    <a:pt x="1977" y="474"/>
                  </a:lnTo>
                  <a:lnTo>
                    <a:pt x="1981" y="487"/>
                  </a:lnTo>
                  <a:lnTo>
                    <a:pt x="1996" y="482"/>
                  </a:lnTo>
                  <a:lnTo>
                    <a:pt x="1993" y="470"/>
                  </a:lnTo>
                  <a:lnTo>
                    <a:pt x="1979" y="468"/>
                  </a:lnTo>
                  <a:lnTo>
                    <a:pt x="1977" y="470"/>
                  </a:lnTo>
                  <a:lnTo>
                    <a:pt x="1990" y="479"/>
                  </a:lnTo>
                  <a:close/>
                  <a:moveTo>
                    <a:pt x="1985" y="502"/>
                  </a:moveTo>
                  <a:lnTo>
                    <a:pt x="1988" y="510"/>
                  </a:lnTo>
                  <a:lnTo>
                    <a:pt x="1990" y="518"/>
                  </a:lnTo>
                  <a:lnTo>
                    <a:pt x="2006" y="513"/>
                  </a:lnTo>
                  <a:lnTo>
                    <a:pt x="2003" y="505"/>
                  </a:lnTo>
                  <a:lnTo>
                    <a:pt x="2001" y="498"/>
                  </a:lnTo>
                  <a:lnTo>
                    <a:pt x="1985" y="502"/>
                  </a:lnTo>
                  <a:close/>
                  <a:moveTo>
                    <a:pt x="1996" y="533"/>
                  </a:moveTo>
                  <a:lnTo>
                    <a:pt x="1998" y="539"/>
                  </a:lnTo>
                  <a:lnTo>
                    <a:pt x="1999" y="540"/>
                  </a:lnTo>
                  <a:lnTo>
                    <a:pt x="2003" y="549"/>
                  </a:lnTo>
                  <a:lnTo>
                    <a:pt x="2017" y="541"/>
                  </a:lnTo>
                  <a:lnTo>
                    <a:pt x="2012" y="532"/>
                  </a:lnTo>
                  <a:lnTo>
                    <a:pt x="2005" y="536"/>
                  </a:lnTo>
                  <a:lnTo>
                    <a:pt x="2013" y="534"/>
                  </a:lnTo>
                  <a:lnTo>
                    <a:pt x="2011" y="528"/>
                  </a:lnTo>
                  <a:lnTo>
                    <a:pt x="1996" y="533"/>
                  </a:lnTo>
                  <a:close/>
                  <a:moveTo>
                    <a:pt x="2016" y="564"/>
                  </a:moveTo>
                  <a:lnTo>
                    <a:pt x="2022" y="568"/>
                  </a:lnTo>
                  <a:lnTo>
                    <a:pt x="2030" y="568"/>
                  </a:lnTo>
                  <a:lnTo>
                    <a:pt x="2037" y="564"/>
                  </a:lnTo>
                  <a:lnTo>
                    <a:pt x="2030" y="550"/>
                  </a:lnTo>
                  <a:lnTo>
                    <a:pt x="2022" y="554"/>
                  </a:lnTo>
                  <a:lnTo>
                    <a:pt x="2026" y="561"/>
                  </a:lnTo>
                  <a:lnTo>
                    <a:pt x="2030" y="554"/>
                  </a:lnTo>
                  <a:lnTo>
                    <a:pt x="2024" y="550"/>
                  </a:lnTo>
                  <a:lnTo>
                    <a:pt x="2016" y="564"/>
                  </a:lnTo>
                  <a:close/>
                  <a:moveTo>
                    <a:pt x="2046" y="544"/>
                  </a:moveTo>
                  <a:lnTo>
                    <a:pt x="2049" y="528"/>
                  </a:lnTo>
                  <a:lnTo>
                    <a:pt x="2034" y="525"/>
                  </a:lnTo>
                  <a:lnTo>
                    <a:pt x="2031" y="541"/>
                  </a:lnTo>
                  <a:lnTo>
                    <a:pt x="2046" y="544"/>
                  </a:lnTo>
                  <a:close/>
                  <a:moveTo>
                    <a:pt x="2052" y="513"/>
                  </a:moveTo>
                  <a:lnTo>
                    <a:pt x="2054" y="502"/>
                  </a:lnTo>
                  <a:lnTo>
                    <a:pt x="2055" y="496"/>
                  </a:lnTo>
                  <a:lnTo>
                    <a:pt x="2039" y="494"/>
                  </a:lnTo>
                  <a:lnTo>
                    <a:pt x="2038" y="499"/>
                  </a:lnTo>
                  <a:lnTo>
                    <a:pt x="2037" y="510"/>
                  </a:lnTo>
                  <a:lnTo>
                    <a:pt x="2052" y="513"/>
                  </a:lnTo>
                  <a:close/>
                  <a:moveTo>
                    <a:pt x="2057" y="480"/>
                  </a:moveTo>
                  <a:lnTo>
                    <a:pt x="2059" y="465"/>
                  </a:lnTo>
                  <a:lnTo>
                    <a:pt x="2044" y="462"/>
                  </a:lnTo>
                  <a:lnTo>
                    <a:pt x="2041" y="478"/>
                  </a:lnTo>
                  <a:lnTo>
                    <a:pt x="2057" y="480"/>
                  </a:lnTo>
                  <a:close/>
                  <a:moveTo>
                    <a:pt x="2062" y="449"/>
                  </a:moveTo>
                  <a:lnTo>
                    <a:pt x="2064" y="433"/>
                  </a:lnTo>
                  <a:lnTo>
                    <a:pt x="2048" y="431"/>
                  </a:lnTo>
                  <a:lnTo>
                    <a:pt x="2046" y="446"/>
                  </a:lnTo>
                  <a:lnTo>
                    <a:pt x="2062" y="449"/>
                  </a:lnTo>
                  <a:close/>
                  <a:moveTo>
                    <a:pt x="2066" y="417"/>
                  </a:moveTo>
                  <a:lnTo>
                    <a:pt x="2068" y="401"/>
                  </a:lnTo>
                  <a:lnTo>
                    <a:pt x="2052" y="399"/>
                  </a:lnTo>
                  <a:lnTo>
                    <a:pt x="2050" y="415"/>
                  </a:lnTo>
                  <a:lnTo>
                    <a:pt x="2066" y="417"/>
                  </a:lnTo>
                  <a:close/>
                  <a:moveTo>
                    <a:pt x="2070" y="385"/>
                  </a:moveTo>
                  <a:lnTo>
                    <a:pt x="2072" y="369"/>
                  </a:lnTo>
                  <a:lnTo>
                    <a:pt x="2056" y="367"/>
                  </a:lnTo>
                  <a:lnTo>
                    <a:pt x="2054" y="383"/>
                  </a:lnTo>
                  <a:lnTo>
                    <a:pt x="2070" y="385"/>
                  </a:lnTo>
                  <a:close/>
                  <a:moveTo>
                    <a:pt x="2074" y="353"/>
                  </a:moveTo>
                  <a:lnTo>
                    <a:pt x="2075" y="344"/>
                  </a:lnTo>
                  <a:lnTo>
                    <a:pt x="2075" y="337"/>
                  </a:lnTo>
                  <a:lnTo>
                    <a:pt x="2060" y="335"/>
                  </a:lnTo>
                  <a:lnTo>
                    <a:pt x="2059" y="342"/>
                  </a:lnTo>
                  <a:lnTo>
                    <a:pt x="2058" y="351"/>
                  </a:lnTo>
                  <a:lnTo>
                    <a:pt x="2074" y="353"/>
                  </a:lnTo>
                  <a:close/>
                  <a:moveTo>
                    <a:pt x="2077" y="321"/>
                  </a:moveTo>
                  <a:lnTo>
                    <a:pt x="2079" y="305"/>
                  </a:lnTo>
                  <a:lnTo>
                    <a:pt x="2063" y="303"/>
                  </a:lnTo>
                  <a:lnTo>
                    <a:pt x="2061" y="319"/>
                  </a:lnTo>
                  <a:lnTo>
                    <a:pt x="2077" y="321"/>
                  </a:lnTo>
                  <a:close/>
                  <a:moveTo>
                    <a:pt x="2081" y="289"/>
                  </a:moveTo>
                  <a:lnTo>
                    <a:pt x="2082" y="273"/>
                  </a:lnTo>
                  <a:lnTo>
                    <a:pt x="2067" y="272"/>
                  </a:lnTo>
                  <a:lnTo>
                    <a:pt x="2065" y="288"/>
                  </a:lnTo>
                  <a:lnTo>
                    <a:pt x="2081" y="289"/>
                  </a:lnTo>
                  <a:close/>
                  <a:moveTo>
                    <a:pt x="2084" y="258"/>
                  </a:moveTo>
                  <a:lnTo>
                    <a:pt x="2085" y="251"/>
                  </a:lnTo>
                  <a:lnTo>
                    <a:pt x="2077" y="250"/>
                  </a:lnTo>
                  <a:lnTo>
                    <a:pt x="2085" y="252"/>
                  </a:lnTo>
                  <a:lnTo>
                    <a:pt x="2087" y="243"/>
                  </a:lnTo>
                  <a:lnTo>
                    <a:pt x="2071" y="239"/>
                  </a:lnTo>
                  <a:lnTo>
                    <a:pt x="2069" y="248"/>
                  </a:lnTo>
                  <a:lnTo>
                    <a:pt x="2069" y="249"/>
                  </a:lnTo>
                  <a:lnTo>
                    <a:pt x="2068" y="256"/>
                  </a:lnTo>
                  <a:lnTo>
                    <a:pt x="2084" y="258"/>
                  </a:lnTo>
                  <a:close/>
                  <a:moveTo>
                    <a:pt x="2090" y="227"/>
                  </a:moveTo>
                  <a:lnTo>
                    <a:pt x="2094" y="212"/>
                  </a:lnTo>
                  <a:lnTo>
                    <a:pt x="2078" y="208"/>
                  </a:lnTo>
                  <a:lnTo>
                    <a:pt x="2075" y="224"/>
                  </a:lnTo>
                  <a:lnTo>
                    <a:pt x="2090" y="227"/>
                  </a:lnTo>
                  <a:close/>
                  <a:moveTo>
                    <a:pt x="2099" y="197"/>
                  </a:moveTo>
                  <a:lnTo>
                    <a:pt x="2105" y="182"/>
                  </a:lnTo>
                  <a:lnTo>
                    <a:pt x="2090" y="177"/>
                  </a:lnTo>
                  <a:lnTo>
                    <a:pt x="2084" y="192"/>
                  </a:lnTo>
                  <a:lnTo>
                    <a:pt x="2099" y="197"/>
                  </a:lnTo>
                  <a:close/>
                  <a:moveTo>
                    <a:pt x="2100" y="196"/>
                  </a:moveTo>
                  <a:lnTo>
                    <a:pt x="2101" y="197"/>
                  </a:lnTo>
                  <a:lnTo>
                    <a:pt x="2102" y="198"/>
                  </a:lnTo>
                  <a:lnTo>
                    <a:pt x="2112" y="207"/>
                  </a:lnTo>
                  <a:lnTo>
                    <a:pt x="2115" y="209"/>
                  </a:lnTo>
                  <a:lnTo>
                    <a:pt x="2115" y="209"/>
                  </a:lnTo>
                  <a:lnTo>
                    <a:pt x="2121" y="194"/>
                  </a:lnTo>
                  <a:lnTo>
                    <a:pt x="2121" y="194"/>
                  </a:lnTo>
                  <a:lnTo>
                    <a:pt x="2118" y="201"/>
                  </a:lnTo>
                  <a:lnTo>
                    <a:pt x="2123" y="196"/>
                  </a:lnTo>
                  <a:lnTo>
                    <a:pt x="2113" y="186"/>
                  </a:lnTo>
                  <a:lnTo>
                    <a:pt x="2108" y="192"/>
                  </a:lnTo>
                  <a:lnTo>
                    <a:pt x="2114" y="187"/>
                  </a:lnTo>
                  <a:lnTo>
                    <a:pt x="2113" y="186"/>
                  </a:lnTo>
                  <a:lnTo>
                    <a:pt x="2100" y="196"/>
                  </a:lnTo>
                  <a:close/>
                  <a:moveTo>
                    <a:pt x="2125" y="214"/>
                  </a:moveTo>
                  <a:lnTo>
                    <a:pt x="2132" y="224"/>
                  </a:lnTo>
                  <a:lnTo>
                    <a:pt x="2138" y="220"/>
                  </a:lnTo>
                  <a:lnTo>
                    <a:pt x="2131" y="222"/>
                  </a:lnTo>
                  <a:lnTo>
                    <a:pt x="2132" y="226"/>
                  </a:lnTo>
                  <a:lnTo>
                    <a:pt x="2147" y="221"/>
                  </a:lnTo>
                  <a:lnTo>
                    <a:pt x="2146" y="218"/>
                  </a:lnTo>
                  <a:lnTo>
                    <a:pt x="2145" y="215"/>
                  </a:lnTo>
                  <a:lnTo>
                    <a:pt x="2138" y="205"/>
                  </a:lnTo>
                  <a:lnTo>
                    <a:pt x="2125" y="214"/>
                  </a:lnTo>
                  <a:close/>
                  <a:moveTo>
                    <a:pt x="2136" y="241"/>
                  </a:moveTo>
                  <a:lnTo>
                    <a:pt x="2140" y="256"/>
                  </a:lnTo>
                  <a:lnTo>
                    <a:pt x="2156" y="252"/>
                  </a:lnTo>
                  <a:lnTo>
                    <a:pt x="2152" y="237"/>
                  </a:lnTo>
                  <a:lnTo>
                    <a:pt x="2136" y="241"/>
                  </a:lnTo>
                  <a:close/>
                  <a:moveTo>
                    <a:pt x="2144" y="272"/>
                  </a:moveTo>
                  <a:lnTo>
                    <a:pt x="2149" y="287"/>
                  </a:lnTo>
                  <a:lnTo>
                    <a:pt x="2164" y="283"/>
                  </a:lnTo>
                  <a:lnTo>
                    <a:pt x="2160" y="268"/>
                  </a:lnTo>
                  <a:lnTo>
                    <a:pt x="2144" y="272"/>
                  </a:lnTo>
                  <a:close/>
                  <a:moveTo>
                    <a:pt x="2153" y="303"/>
                  </a:moveTo>
                  <a:lnTo>
                    <a:pt x="2157" y="318"/>
                  </a:lnTo>
                  <a:lnTo>
                    <a:pt x="2172" y="314"/>
                  </a:lnTo>
                  <a:lnTo>
                    <a:pt x="2168" y="299"/>
                  </a:lnTo>
                  <a:lnTo>
                    <a:pt x="2153" y="303"/>
                  </a:lnTo>
                  <a:close/>
                  <a:moveTo>
                    <a:pt x="2161" y="334"/>
                  </a:moveTo>
                  <a:lnTo>
                    <a:pt x="2161" y="336"/>
                  </a:lnTo>
                  <a:lnTo>
                    <a:pt x="2165" y="349"/>
                  </a:lnTo>
                  <a:lnTo>
                    <a:pt x="2180" y="345"/>
                  </a:lnTo>
                  <a:lnTo>
                    <a:pt x="2177" y="332"/>
                  </a:lnTo>
                  <a:lnTo>
                    <a:pt x="2176" y="330"/>
                  </a:lnTo>
                  <a:lnTo>
                    <a:pt x="2161" y="334"/>
                  </a:lnTo>
                  <a:close/>
                  <a:moveTo>
                    <a:pt x="2169" y="365"/>
                  </a:moveTo>
                  <a:lnTo>
                    <a:pt x="2172" y="375"/>
                  </a:lnTo>
                  <a:lnTo>
                    <a:pt x="2173" y="380"/>
                  </a:lnTo>
                  <a:lnTo>
                    <a:pt x="2188" y="376"/>
                  </a:lnTo>
                  <a:lnTo>
                    <a:pt x="2187" y="371"/>
                  </a:lnTo>
                  <a:lnTo>
                    <a:pt x="2184" y="361"/>
                  </a:lnTo>
                  <a:lnTo>
                    <a:pt x="2169" y="365"/>
                  </a:lnTo>
                  <a:close/>
                  <a:moveTo>
                    <a:pt x="2177" y="396"/>
                  </a:moveTo>
                  <a:lnTo>
                    <a:pt x="2182" y="411"/>
                  </a:lnTo>
                  <a:lnTo>
                    <a:pt x="2197" y="407"/>
                  </a:lnTo>
                  <a:lnTo>
                    <a:pt x="2193" y="392"/>
                  </a:lnTo>
                  <a:lnTo>
                    <a:pt x="2177" y="396"/>
                  </a:lnTo>
                  <a:close/>
                  <a:moveTo>
                    <a:pt x="2186" y="427"/>
                  </a:moveTo>
                  <a:lnTo>
                    <a:pt x="2191" y="442"/>
                  </a:lnTo>
                  <a:lnTo>
                    <a:pt x="2206" y="438"/>
                  </a:lnTo>
                  <a:lnTo>
                    <a:pt x="2201" y="422"/>
                  </a:lnTo>
                  <a:lnTo>
                    <a:pt x="2186" y="427"/>
                  </a:lnTo>
                  <a:close/>
                  <a:moveTo>
                    <a:pt x="2195" y="457"/>
                  </a:moveTo>
                  <a:lnTo>
                    <a:pt x="2200" y="473"/>
                  </a:lnTo>
                  <a:lnTo>
                    <a:pt x="2216" y="468"/>
                  </a:lnTo>
                  <a:lnTo>
                    <a:pt x="2211" y="453"/>
                  </a:lnTo>
                  <a:lnTo>
                    <a:pt x="2195" y="457"/>
                  </a:lnTo>
                  <a:close/>
                  <a:moveTo>
                    <a:pt x="2205" y="488"/>
                  </a:moveTo>
                  <a:lnTo>
                    <a:pt x="2211" y="503"/>
                  </a:lnTo>
                  <a:lnTo>
                    <a:pt x="2226" y="498"/>
                  </a:lnTo>
                  <a:lnTo>
                    <a:pt x="2221" y="483"/>
                  </a:lnTo>
                  <a:lnTo>
                    <a:pt x="2205" y="488"/>
                  </a:lnTo>
                  <a:close/>
                  <a:moveTo>
                    <a:pt x="2216" y="519"/>
                  </a:moveTo>
                  <a:lnTo>
                    <a:pt x="2221" y="534"/>
                  </a:lnTo>
                  <a:lnTo>
                    <a:pt x="2236" y="528"/>
                  </a:lnTo>
                  <a:lnTo>
                    <a:pt x="2231" y="513"/>
                  </a:lnTo>
                  <a:lnTo>
                    <a:pt x="2216" y="519"/>
                  </a:lnTo>
                  <a:close/>
                  <a:moveTo>
                    <a:pt x="2227" y="549"/>
                  </a:moveTo>
                  <a:lnTo>
                    <a:pt x="2232" y="564"/>
                  </a:lnTo>
                  <a:lnTo>
                    <a:pt x="2247" y="558"/>
                  </a:lnTo>
                  <a:lnTo>
                    <a:pt x="2242" y="543"/>
                  </a:lnTo>
                  <a:lnTo>
                    <a:pt x="2227" y="549"/>
                  </a:lnTo>
                  <a:close/>
                  <a:moveTo>
                    <a:pt x="2236" y="578"/>
                  </a:moveTo>
                  <a:lnTo>
                    <a:pt x="2239" y="594"/>
                  </a:lnTo>
                  <a:lnTo>
                    <a:pt x="2255" y="591"/>
                  </a:lnTo>
                  <a:lnTo>
                    <a:pt x="2251" y="575"/>
                  </a:lnTo>
                  <a:lnTo>
                    <a:pt x="2236" y="578"/>
                  </a:lnTo>
                  <a:close/>
                  <a:moveTo>
                    <a:pt x="2243" y="610"/>
                  </a:moveTo>
                  <a:lnTo>
                    <a:pt x="2243" y="611"/>
                  </a:lnTo>
                  <a:lnTo>
                    <a:pt x="2245" y="615"/>
                  </a:lnTo>
                  <a:lnTo>
                    <a:pt x="2254" y="626"/>
                  </a:lnTo>
                  <a:lnTo>
                    <a:pt x="2266" y="615"/>
                  </a:lnTo>
                  <a:lnTo>
                    <a:pt x="2257" y="604"/>
                  </a:lnTo>
                  <a:lnTo>
                    <a:pt x="2251" y="609"/>
                  </a:lnTo>
                  <a:lnTo>
                    <a:pt x="2259" y="608"/>
                  </a:lnTo>
                  <a:lnTo>
                    <a:pt x="2258" y="606"/>
                  </a:lnTo>
                  <a:lnTo>
                    <a:pt x="2243" y="610"/>
                  </a:lnTo>
                  <a:close/>
                  <a:moveTo>
                    <a:pt x="2276" y="615"/>
                  </a:moveTo>
                  <a:lnTo>
                    <a:pt x="2277" y="614"/>
                  </a:lnTo>
                  <a:lnTo>
                    <a:pt x="2279" y="611"/>
                  </a:lnTo>
                  <a:lnTo>
                    <a:pt x="2284" y="598"/>
                  </a:lnTo>
                  <a:lnTo>
                    <a:pt x="2269" y="593"/>
                  </a:lnTo>
                  <a:lnTo>
                    <a:pt x="2264" y="606"/>
                  </a:lnTo>
                  <a:lnTo>
                    <a:pt x="2271" y="609"/>
                  </a:lnTo>
                  <a:lnTo>
                    <a:pt x="2265" y="604"/>
                  </a:lnTo>
                  <a:lnTo>
                    <a:pt x="2264" y="605"/>
                  </a:lnTo>
                  <a:lnTo>
                    <a:pt x="2276" y="615"/>
                  </a:lnTo>
                  <a:close/>
                  <a:moveTo>
                    <a:pt x="2275" y="585"/>
                  </a:moveTo>
                  <a:lnTo>
                    <a:pt x="2286" y="598"/>
                  </a:lnTo>
                  <a:lnTo>
                    <a:pt x="2298" y="587"/>
                  </a:lnTo>
                  <a:lnTo>
                    <a:pt x="2288" y="575"/>
                  </a:lnTo>
                  <a:lnTo>
                    <a:pt x="2275" y="585"/>
                  </a:lnTo>
                  <a:close/>
                  <a:moveTo>
                    <a:pt x="2288" y="610"/>
                  </a:moveTo>
                  <a:lnTo>
                    <a:pt x="2291" y="625"/>
                  </a:lnTo>
                  <a:lnTo>
                    <a:pt x="2307" y="622"/>
                  </a:lnTo>
                  <a:lnTo>
                    <a:pt x="2303" y="606"/>
                  </a:lnTo>
                  <a:lnTo>
                    <a:pt x="2288" y="610"/>
                  </a:lnTo>
                  <a:close/>
                  <a:moveTo>
                    <a:pt x="2295" y="641"/>
                  </a:moveTo>
                  <a:lnTo>
                    <a:pt x="2299" y="657"/>
                  </a:lnTo>
                  <a:lnTo>
                    <a:pt x="2314" y="653"/>
                  </a:lnTo>
                  <a:lnTo>
                    <a:pt x="2311" y="637"/>
                  </a:lnTo>
                  <a:lnTo>
                    <a:pt x="2295" y="641"/>
                  </a:lnTo>
                  <a:close/>
                  <a:moveTo>
                    <a:pt x="2302" y="672"/>
                  </a:moveTo>
                  <a:lnTo>
                    <a:pt x="2304" y="681"/>
                  </a:lnTo>
                  <a:lnTo>
                    <a:pt x="2306" y="688"/>
                  </a:lnTo>
                  <a:lnTo>
                    <a:pt x="2322" y="684"/>
                  </a:lnTo>
                  <a:lnTo>
                    <a:pt x="2320" y="677"/>
                  </a:lnTo>
                  <a:lnTo>
                    <a:pt x="2318" y="669"/>
                  </a:lnTo>
                  <a:lnTo>
                    <a:pt x="2302" y="672"/>
                  </a:lnTo>
                  <a:close/>
                  <a:moveTo>
                    <a:pt x="2310" y="704"/>
                  </a:moveTo>
                  <a:lnTo>
                    <a:pt x="2313" y="719"/>
                  </a:lnTo>
                  <a:lnTo>
                    <a:pt x="2329" y="715"/>
                  </a:lnTo>
                  <a:lnTo>
                    <a:pt x="2325" y="700"/>
                  </a:lnTo>
                  <a:lnTo>
                    <a:pt x="2310" y="704"/>
                  </a:lnTo>
                  <a:close/>
                  <a:moveTo>
                    <a:pt x="2317" y="735"/>
                  </a:moveTo>
                  <a:lnTo>
                    <a:pt x="2321" y="750"/>
                  </a:lnTo>
                  <a:lnTo>
                    <a:pt x="2336" y="746"/>
                  </a:lnTo>
                  <a:lnTo>
                    <a:pt x="2333" y="731"/>
                  </a:lnTo>
                  <a:lnTo>
                    <a:pt x="2317" y="735"/>
                  </a:lnTo>
                  <a:close/>
                  <a:moveTo>
                    <a:pt x="2325" y="766"/>
                  </a:moveTo>
                  <a:lnTo>
                    <a:pt x="2329" y="781"/>
                  </a:lnTo>
                  <a:lnTo>
                    <a:pt x="2344" y="777"/>
                  </a:lnTo>
                  <a:lnTo>
                    <a:pt x="2340" y="762"/>
                  </a:lnTo>
                  <a:lnTo>
                    <a:pt x="2325" y="766"/>
                  </a:lnTo>
                  <a:close/>
                  <a:moveTo>
                    <a:pt x="2333" y="797"/>
                  </a:moveTo>
                  <a:lnTo>
                    <a:pt x="2335" y="806"/>
                  </a:lnTo>
                  <a:lnTo>
                    <a:pt x="2337" y="813"/>
                  </a:lnTo>
                  <a:lnTo>
                    <a:pt x="2352" y="808"/>
                  </a:lnTo>
                  <a:lnTo>
                    <a:pt x="2350" y="802"/>
                  </a:lnTo>
                  <a:lnTo>
                    <a:pt x="2348" y="793"/>
                  </a:lnTo>
                  <a:lnTo>
                    <a:pt x="2333" y="797"/>
                  </a:lnTo>
                  <a:close/>
                  <a:moveTo>
                    <a:pt x="2342" y="828"/>
                  </a:moveTo>
                  <a:lnTo>
                    <a:pt x="2345" y="839"/>
                  </a:lnTo>
                  <a:lnTo>
                    <a:pt x="2346" y="840"/>
                  </a:lnTo>
                  <a:lnTo>
                    <a:pt x="2348" y="844"/>
                  </a:lnTo>
                  <a:lnTo>
                    <a:pt x="2362" y="837"/>
                  </a:lnTo>
                  <a:lnTo>
                    <a:pt x="2360" y="833"/>
                  </a:lnTo>
                  <a:lnTo>
                    <a:pt x="2353" y="837"/>
                  </a:lnTo>
                  <a:lnTo>
                    <a:pt x="2361" y="834"/>
                  </a:lnTo>
                  <a:lnTo>
                    <a:pt x="2357" y="823"/>
                  </a:lnTo>
                  <a:lnTo>
                    <a:pt x="2342" y="828"/>
                  </a:lnTo>
                  <a:close/>
                  <a:moveTo>
                    <a:pt x="2355" y="859"/>
                  </a:moveTo>
                  <a:lnTo>
                    <a:pt x="2356" y="861"/>
                  </a:lnTo>
                  <a:lnTo>
                    <a:pt x="2359" y="864"/>
                  </a:lnTo>
                  <a:lnTo>
                    <a:pt x="2369" y="871"/>
                  </a:lnTo>
                  <a:lnTo>
                    <a:pt x="2375" y="872"/>
                  </a:lnTo>
                  <a:lnTo>
                    <a:pt x="2376" y="872"/>
                  </a:lnTo>
                  <a:lnTo>
                    <a:pt x="2374" y="856"/>
                  </a:lnTo>
                  <a:lnTo>
                    <a:pt x="2373" y="856"/>
                  </a:lnTo>
                  <a:lnTo>
                    <a:pt x="2374" y="864"/>
                  </a:lnTo>
                  <a:lnTo>
                    <a:pt x="2378" y="858"/>
                  </a:lnTo>
                  <a:lnTo>
                    <a:pt x="2368" y="851"/>
                  </a:lnTo>
                  <a:lnTo>
                    <a:pt x="2363" y="857"/>
                  </a:lnTo>
                  <a:lnTo>
                    <a:pt x="2371" y="854"/>
                  </a:lnTo>
                  <a:lnTo>
                    <a:pt x="2370" y="852"/>
                  </a:lnTo>
                  <a:lnTo>
                    <a:pt x="2355" y="859"/>
                  </a:lnTo>
                  <a:close/>
                  <a:moveTo>
                    <a:pt x="2394" y="865"/>
                  </a:moveTo>
                  <a:lnTo>
                    <a:pt x="2399" y="861"/>
                  </a:lnTo>
                  <a:lnTo>
                    <a:pt x="2402" y="858"/>
                  </a:lnTo>
                  <a:lnTo>
                    <a:pt x="2405" y="848"/>
                  </a:lnTo>
                  <a:lnTo>
                    <a:pt x="2390" y="843"/>
                  </a:lnTo>
                  <a:lnTo>
                    <a:pt x="2386" y="852"/>
                  </a:lnTo>
                  <a:lnTo>
                    <a:pt x="2394" y="855"/>
                  </a:lnTo>
                  <a:lnTo>
                    <a:pt x="2389" y="849"/>
                  </a:lnTo>
                  <a:lnTo>
                    <a:pt x="2384" y="852"/>
                  </a:lnTo>
                  <a:lnTo>
                    <a:pt x="2394" y="865"/>
                  </a:lnTo>
                  <a:close/>
                  <a:moveTo>
                    <a:pt x="2410" y="833"/>
                  </a:moveTo>
                  <a:lnTo>
                    <a:pt x="2412" y="828"/>
                  </a:lnTo>
                  <a:lnTo>
                    <a:pt x="2415" y="818"/>
                  </a:lnTo>
                  <a:lnTo>
                    <a:pt x="2400" y="812"/>
                  </a:lnTo>
                  <a:lnTo>
                    <a:pt x="2397" y="822"/>
                  </a:lnTo>
                  <a:lnTo>
                    <a:pt x="2395" y="828"/>
                  </a:lnTo>
                  <a:lnTo>
                    <a:pt x="2410" y="833"/>
                  </a:lnTo>
                  <a:close/>
                  <a:moveTo>
                    <a:pt x="2421" y="803"/>
                  </a:moveTo>
                  <a:lnTo>
                    <a:pt x="2422" y="801"/>
                  </a:lnTo>
                  <a:lnTo>
                    <a:pt x="2414" y="798"/>
                  </a:lnTo>
                  <a:lnTo>
                    <a:pt x="2422" y="801"/>
                  </a:lnTo>
                  <a:lnTo>
                    <a:pt x="2428" y="789"/>
                  </a:lnTo>
                  <a:lnTo>
                    <a:pt x="2413" y="782"/>
                  </a:lnTo>
                  <a:lnTo>
                    <a:pt x="2407" y="794"/>
                  </a:lnTo>
                  <a:lnTo>
                    <a:pt x="2407" y="795"/>
                  </a:lnTo>
                  <a:lnTo>
                    <a:pt x="2406" y="797"/>
                  </a:lnTo>
                  <a:lnTo>
                    <a:pt x="2421" y="803"/>
                  </a:lnTo>
                  <a:close/>
                  <a:moveTo>
                    <a:pt x="2435" y="775"/>
                  </a:moveTo>
                  <a:lnTo>
                    <a:pt x="2442" y="763"/>
                  </a:lnTo>
                  <a:lnTo>
                    <a:pt x="2443" y="762"/>
                  </a:lnTo>
                  <a:lnTo>
                    <a:pt x="2429" y="753"/>
                  </a:lnTo>
                  <a:lnTo>
                    <a:pt x="2428" y="755"/>
                  </a:lnTo>
                  <a:lnTo>
                    <a:pt x="2421" y="768"/>
                  </a:lnTo>
                  <a:lnTo>
                    <a:pt x="2435" y="775"/>
                  </a:lnTo>
                  <a:close/>
                  <a:moveTo>
                    <a:pt x="2451" y="749"/>
                  </a:moveTo>
                  <a:lnTo>
                    <a:pt x="2452" y="748"/>
                  </a:lnTo>
                  <a:lnTo>
                    <a:pt x="2461" y="736"/>
                  </a:lnTo>
                  <a:lnTo>
                    <a:pt x="2448" y="727"/>
                  </a:lnTo>
                  <a:lnTo>
                    <a:pt x="2439" y="739"/>
                  </a:lnTo>
                  <a:lnTo>
                    <a:pt x="2438" y="740"/>
                  </a:lnTo>
                  <a:lnTo>
                    <a:pt x="2451" y="749"/>
                  </a:lnTo>
                  <a:close/>
                  <a:moveTo>
                    <a:pt x="2470" y="724"/>
                  </a:moveTo>
                  <a:lnTo>
                    <a:pt x="2472" y="723"/>
                  </a:lnTo>
                  <a:lnTo>
                    <a:pt x="2481" y="713"/>
                  </a:lnTo>
                  <a:lnTo>
                    <a:pt x="2469" y="702"/>
                  </a:lnTo>
                  <a:lnTo>
                    <a:pt x="2460" y="712"/>
                  </a:lnTo>
                  <a:lnTo>
                    <a:pt x="2458" y="714"/>
                  </a:lnTo>
                  <a:lnTo>
                    <a:pt x="2470" y="724"/>
                  </a:lnTo>
                  <a:close/>
                  <a:moveTo>
                    <a:pt x="2492" y="701"/>
                  </a:moveTo>
                  <a:lnTo>
                    <a:pt x="2502" y="690"/>
                  </a:lnTo>
                  <a:lnTo>
                    <a:pt x="2503" y="689"/>
                  </a:lnTo>
                  <a:lnTo>
                    <a:pt x="2491" y="679"/>
                  </a:lnTo>
                  <a:lnTo>
                    <a:pt x="2490" y="680"/>
                  </a:lnTo>
                  <a:lnTo>
                    <a:pt x="2480" y="690"/>
                  </a:lnTo>
                  <a:lnTo>
                    <a:pt x="2492" y="701"/>
                  </a:lnTo>
                  <a:close/>
                  <a:moveTo>
                    <a:pt x="2514" y="677"/>
                  </a:moveTo>
                  <a:lnTo>
                    <a:pt x="2523" y="665"/>
                  </a:lnTo>
                  <a:lnTo>
                    <a:pt x="2523" y="664"/>
                  </a:lnTo>
                  <a:lnTo>
                    <a:pt x="2524" y="663"/>
                  </a:lnTo>
                  <a:lnTo>
                    <a:pt x="2511" y="654"/>
                  </a:lnTo>
                  <a:lnTo>
                    <a:pt x="2510" y="655"/>
                  </a:lnTo>
                  <a:lnTo>
                    <a:pt x="2517" y="660"/>
                  </a:lnTo>
                  <a:lnTo>
                    <a:pt x="2510" y="655"/>
                  </a:lnTo>
                  <a:lnTo>
                    <a:pt x="2501" y="667"/>
                  </a:lnTo>
                  <a:lnTo>
                    <a:pt x="2514" y="677"/>
                  </a:lnTo>
                  <a:close/>
                  <a:moveTo>
                    <a:pt x="2533" y="650"/>
                  </a:moveTo>
                  <a:lnTo>
                    <a:pt x="2533" y="649"/>
                  </a:lnTo>
                  <a:lnTo>
                    <a:pt x="2535" y="645"/>
                  </a:lnTo>
                  <a:lnTo>
                    <a:pt x="2536" y="630"/>
                  </a:lnTo>
                  <a:lnTo>
                    <a:pt x="2520" y="629"/>
                  </a:lnTo>
                  <a:lnTo>
                    <a:pt x="2519" y="644"/>
                  </a:lnTo>
                  <a:lnTo>
                    <a:pt x="2527" y="645"/>
                  </a:lnTo>
                  <a:lnTo>
                    <a:pt x="2520" y="640"/>
                  </a:lnTo>
                  <a:lnTo>
                    <a:pt x="2519" y="641"/>
                  </a:lnTo>
                  <a:lnTo>
                    <a:pt x="2533" y="650"/>
                  </a:lnTo>
                  <a:close/>
                  <a:moveTo>
                    <a:pt x="2537" y="614"/>
                  </a:moveTo>
                  <a:lnTo>
                    <a:pt x="2538" y="598"/>
                  </a:lnTo>
                  <a:lnTo>
                    <a:pt x="2522" y="597"/>
                  </a:lnTo>
                  <a:lnTo>
                    <a:pt x="2521" y="613"/>
                  </a:lnTo>
                  <a:lnTo>
                    <a:pt x="2537" y="614"/>
                  </a:lnTo>
                  <a:close/>
                  <a:moveTo>
                    <a:pt x="2539" y="582"/>
                  </a:moveTo>
                  <a:lnTo>
                    <a:pt x="2540" y="566"/>
                  </a:lnTo>
                  <a:lnTo>
                    <a:pt x="2524" y="565"/>
                  </a:lnTo>
                  <a:lnTo>
                    <a:pt x="2523" y="581"/>
                  </a:lnTo>
                  <a:lnTo>
                    <a:pt x="2539" y="582"/>
                  </a:lnTo>
                  <a:close/>
                  <a:moveTo>
                    <a:pt x="2541" y="550"/>
                  </a:moveTo>
                  <a:lnTo>
                    <a:pt x="2542" y="535"/>
                  </a:lnTo>
                  <a:lnTo>
                    <a:pt x="2526" y="533"/>
                  </a:lnTo>
                  <a:lnTo>
                    <a:pt x="2525" y="549"/>
                  </a:lnTo>
                  <a:lnTo>
                    <a:pt x="2541" y="550"/>
                  </a:lnTo>
                  <a:close/>
                  <a:moveTo>
                    <a:pt x="2543" y="519"/>
                  </a:moveTo>
                  <a:lnTo>
                    <a:pt x="2544" y="502"/>
                  </a:lnTo>
                  <a:lnTo>
                    <a:pt x="2528" y="501"/>
                  </a:lnTo>
                  <a:lnTo>
                    <a:pt x="2527" y="518"/>
                  </a:lnTo>
                  <a:lnTo>
                    <a:pt x="2543" y="519"/>
                  </a:lnTo>
                  <a:close/>
                  <a:moveTo>
                    <a:pt x="2545" y="486"/>
                  </a:moveTo>
                  <a:lnTo>
                    <a:pt x="2545" y="484"/>
                  </a:lnTo>
                  <a:lnTo>
                    <a:pt x="2546" y="471"/>
                  </a:lnTo>
                  <a:lnTo>
                    <a:pt x="2531" y="469"/>
                  </a:lnTo>
                  <a:lnTo>
                    <a:pt x="2529" y="482"/>
                  </a:lnTo>
                  <a:lnTo>
                    <a:pt x="2529" y="485"/>
                  </a:lnTo>
                  <a:lnTo>
                    <a:pt x="2545" y="486"/>
                  </a:lnTo>
                  <a:close/>
                  <a:moveTo>
                    <a:pt x="2548" y="455"/>
                  </a:moveTo>
                  <a:lnTo>
                    <a:pt x="2550" y="439"/>
                  </a:lnTo>
                  <a:lnTo>
                    <a:pt x="2534" y="437"/>
                  </a:lnTo>
                  <a:lnTo>
                    <a:pt x="2532" y="453"/>
                  </a:lnTo>
                  <a:lnTo>
                    <a:pt x="2548" y="455"/>
                  </a:lnTo>
                  <a:close/>
                  <a:moveTo>
                    <a:pt x="2552" y="423"/>
                  </a:moveTo>
                  <a:lnTo>
                    <a:pt x="2553" y="407"/>
                  </a:lnTo>
                  <a:lnTo>
                    <a:pt x="2538" y="405"/>
                  </a:lnTo>
                  <a:lnTo>
                    <a:pt x="2536" y="421"/>
                  </a:lnTo>
                  <a:lnTo>
                    <a:pt x="2552" y="423"/>
                  </a:lnTo>
                  <a:close/>
                  <a:moveTo>
                    <a:pt x="2554" y="394"/>
                  </a:moveTo>
                  <a:lnTo>
                    <a:pt x="2562" y="380"/>
                  </a:lnTo>
                  <a:lnTo>
                    <a:pt x="2548" y="373"/>
                  </a:lnTo>
                  <a:lnTo>
                    <a:pt x="2540" y="387"/>
                  </a:lnTo>
                  <a:lnTo>
                    <a:pt x="2554" y="394"/>
                  </a:lnTo>
                  <a:close/>
                  <a:moveTo>
                    <a:pt x="2571" y="370"/>
                  </a:moveTo>
                  <a:lnTo>
                    <a:pt x="2574" y="367"/>
                  </a:lnTo>
                  <a:lnTo>
                    <a:pt x="2568" y="361"/>
                  </a:lnTo>
                  <a:lnTo>
                    <a:pt x="2571" y="369"/>
                  </a:lnTo>
                  <a:lnTo>
                    <a:pt x="2581" y="365"/>
                  </a:lnTo>
                  <a:lnTo>
                    <a:pt x="2578" y="357"/>
                  </a:lnTo>
                  <a:lnTo>
                    <a:pt x="2577" y="365"/>
                  </a:lnTo>
                  <a:lnTo>
                    <a:pt x="2578" y="365"/>
                  </a:lnTo>
                  <a:lnTo>
                    <a:pt x="2581" y="350"/>
                  </a:lnTo>
                  <a:lnTo>
                    <a:pt x="2579" y="349"/>
                  </a:lnTo>
                  <a:lnTo>
                    <a:pt x="2575" y="350"/>
                  </a:lnTo>
                  <a:lnTo>
                    <a:pt x="2565" y="354"/>
                  </a:lnTo>
                  <a:lnTo>
                    <a:pt x="2562" y="356"/>
                  </a:lnTo>
                  <a:lnTo>
                    <a:pt x="2559" y="359"/>
                  </a:lnTo>
                  <a:lnTo>
                    <a:pt x="2571" y="370"/>
                  </a:lnTo>
                  <a:close/>
                  <a:moveTo>
                    <a:pt x="2590" y="369"/>
                  </a:moveTo>
                  <a:lnTo>
                    <a:pt x="2594" y="372"/>
                  </a:lnTo>
                  <a:lnTo>
                    <a:pt x="2599" y="366"/>
                  </a:lnTo>
                  <a:lnTo>
                    <a:pt x="2593" y="371"/>
                  </a:lnTo>
                  <a:lnTo>
                    <a:pt x="2600" y="379"/>
                  </a:lnTo>
                  <a:lnTo>
                    <a:pt x="2612" y="368"/>
                  </a:lnTo>
                  <a:lnTo>
                    <a:pt x="2604" y="360"/>
                  </a:lnTo>
                  <a:lnTo>
                    <a:pt x="2603" y="359"/>
                  </a:lnTo>
                  <a:lnTo>
                    <a:pt x="2598" y="356"/>
                  </a:lnTo>
                  <a:lnTo>
                    <a:pt x="2590" y="369"/>
                  </a:lnTo>
                  <a:close/>
                  <a:moveTo>
                    <a:pt x="0" y="513"/>
                  </a:moveTo>
                  <a:lnTo>
                    <a:pt x="11" y="515"/>
                  </a:lnTo>
                  <a:lnTo>
                    <a:pt x="12" y="507"/>
                  </a:lnTo>
                  <a:lnTo>
                    <a:pt x="9" y="514"/>
                  </a:lnTo>
                  <a:lnTo>
                    <a:pt x="14" y="516"/>
                  </a:lnTo>
                  <a:lnTo>
                    <a:pt x="20" y="501"/>
                  </a:lnTo>
                  <a:lnTo>
                    <a:pt x="15" y="499"/>
                  </a:lnTo>
                  <a:lnTo>
                    <a:pt x="13" y="499"/>
                  </a:lnTo>
                  <a:lnTo>
                    <a:pt x="3" y="497"/>
                  </a:lnTo>
                  <a:lnTo>
                    <a:pt x="0" y="5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Oval 195">
              <a:extLst>
                <a:ext uri="{FF2B5EF4-FFF2-40B4-BE49-F238E27FC236}">
                  <a16:creationId xmlns:a16="http://schemas.microsoft.com/office/drawing/2014/main" id="{1DBF81B5-B79D-4005-B073-88415F77C4EF}"/>
                </a:ext>
              </a:extLst>
            </p:cNvPr>
            <p:cNvSpPr>
              <a:spLocks noChangeArrowheads="1"/>
            </p:cNvSpPr>
            <p:nvPr/>
          </p:nvSpPr>
          <p:spPr bwMode="auto">
            <a:xfrm>
              <a:off x="2896947" y="4579620"/>
              <a:ext cx="61506" cy="45611"/>
            </a:xfrm>
            <a:prstGeom prst="ellipse">
              <a:avLst/>
            </a:prstGeom>
            <a:solidFill>
              <a:schemeClr val="bg1">
                <a:lumMod val="65000"/>
              </a:schemeClr>
            </a:solidFill>
            <a:ln w="1905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5" name="Oval 196">
              <a:extLst>
                <a:ext uri="{FF2B5EF4-FFF2-40B4-BE49-F238E27FC236}">
                  <a16:creationId xmlns:a16="http://schemas.microsoft.com/office/drawing/2014/main" id="{8A454403-059B-482B-86BB-3B0DF12D0073}"/>
                </a:ext>
              </a:extLst>
            </p:cNvPr>
            <p:cNvSpPr>
              <a:spLocks noChangeArrowheads="1"/>
            </p:cNvSpPr>
            <p:nvPr/>
          </p:nvSpPr>
          <p:spPr bwMode="auto">
            <a:xfrm>
              <a:off x="2899510" y="4585322"/>
              <a:ext cx="62788" cy="45611"/>
            </a:xfrm>
            <a:prstGeom prst="ellipse">
              <a:avLst/>
            </a:prstGeom>
            <a:solidFill>
              <a:schemeClr val="bg1">
                <a:lumMod val="65000"/>
              </a:schemeClr>
            </a:solidFill>
            <a:ln w="1905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6" name="Oval 197">
              <a:extLst>
                <a:ext uri="{FF2B5EF4-FFF2-40B4-BE49-F238E27FC236}">
                  <a16:creationId xmlns:a16="http://schemas.microsoft.com/office/drawing/2014/main" id="{B4FABD16-D6E7-4375-99F4-582A0C7BB0E2}"/>
                </a:ext>
              </a:extLst>
            </p:cNvPr>
            <p:cNvSpPr>
              <a:spLocks noChangeArrowheads="1"/>
            </p:cNvSpPr>
            <p:nvPr/>
          </p:nvSpPr>
          <p:spPr bwMode="auto">
            <a:xfrm>
              <a:off x="2963579" y="4684146"/>
              <a:ext cx="61506" cy="45611"/>
            </a:xfrm>
            <a:prstGeom prst="ellipse">
              <a:avLst/>
            </a:prstGeom>
            <a:solidFill>
              <a:schemeClr val="bg1">
                <a:lumMod val="65000"/>
              </a:schemeClr>
            </a:solidFill>
            <a:ln w="1905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7" name="Oval 198">
              <a:extLst>
                <a:ext uri="{FF2B5EF4-FFF2-40B4-BE49-F238E27FC236}">
                  <a16:creationId xmlns:a16="http://schemas.microsoft.com/office/drawing/2014/main" id="{196BF9D4-C909-4820-A62E-826B7E930139}"/>
                </a:ext>
              </a:extLst>
            </p:cNvPr>
            <p:cNvSpPr>
              <a:spLocks noChangeArrowheads="1"/>
            </p:cNvSpPr>
            <p:nvPr/>
          </p:nvSpPr>
          <p:spPr bwMode="auto">
            <a:xfrm>
              <a:off x="3027648" y="4926457"/>
              <a:ext cx="61506" cy="45611"/>
            </a:xfrm>
            <a:prstGeom prst="ellipse">
              <a:avLst/>
            </a:prstGeom>
            <a:solidFill>
              <a:schemeClr val="bg1">
                <a:lumMod val="65000"/>
              </a:schemeClr>
            </a:solidFill>
            <a:ln w="1905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8" name="Oval 199">
              <a:extLst>
                <a:ext uri="{FF2B5EF4-FFF2-40B4-BE49-F238E27FC236}">
                  <a16:creationId xmlns:a16="http://schemas.microsoft.com/office/drawing/2014/main" id="{06EC8140-7A94-4F64-9305-FC61BE7BC7B0}"/>
                </a:ext>
              </a:extLst>
            </p:cNvPr>
            <p:cNvSpPr>
              <a:spLocks noChangeArrowheads="1"/>
            </p:cNvSpPr>
            <p:nvPr/>
          </p:nvSpPr>
          <p:spPr bwMode="auto">
            <a:xfrm>
              <a:off x="3049432" y="4911253"/>
              <a:ext cx="61506" cy="45611"/>
            </a:xfrm>
            <a:prstGeom prst="ellipse">
              <a:avLst/>
            </a:prstGeom>
            <a:solidFill>
              <a:schemeClr val="bg1">
                <a:lumMod val="65000"/>
              </a:schemeClr>
            </a:solidFill>
            <a:ln w="1905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9" name="Oval 200">
              <a:extLst>
                <a:ext uri="{FF2B5EF4-FFF2-40B4-BE49-F238E27FC236}">
                  <a16:creationId xmlns:a16="http://schemas.microsoft.com/office/drawing/2014/main" id="{4393DCE6-75B9-4AB5-B46A-38162EE86388}"/>
                </a:ext>
              </a:extLst>
            </p:cNvPr>
            <p:cNvSpPr>
              <a:spLocks noChangeArrowheads="1"/>
            </p:cNvSpPr>
            <p:nvPr/>
          </p:nvSpPr>
          <p:spPr bwMode="auto">
            <a:xfrm>
              <a:off x="3087873" y="4690798"/>
              <a:ext cx="61506" cy="45611"/>
            </a:xfrm>
            <a:prstGeom prst="ellipse">
              <a:avLst/>
            </a:prstGeom>
            <a:solidFill>
              <a:schemeClr val="bg1">
                <a:lumMod val="65000"/>
              </a:schemeClr>
            </a:solidFill>
            <a:ln w="1905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0" name="Oval 201">
              <a:extLst>
                <a:ext uri="{FF2B5EF4-FFF2-40B4-BE49-F238E27FC236}">
                  <a16:creationId xmlns:a16="http://schemas.microsoft.com/office/drawing/2014/main" id="{BDFEFDFE-A570-48DB-8965-57CBF3AD64AF}"/>
                </a:ext>
              </a:extLst>
            </p:cNvPr>
            <p:cNvSpPr>
              <a:spLocks noChangeArrowheads="1"/>
            </p:cNvSpPr>
            <p:nvPr/>
          </p:nvSpPr>
          <p:spPr bwMode="auto">
            <a:xfrm>
              <a:off x="3127596" y="4748763"/>
              <a:ext cx="61506" cy="45611"/>
            </a:xfrm>
            <a:prstGeom prst="ellipse">
              <a:avLst/>
            </a:prstGeom>
            <a:solidFill>
              <a:schemeClr val="bg1">
                <a:lumMod val="65000"/>
              </a:schemeClr>
            </a:solidFill>
            <a:ln w="1905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1" name="Oval 202">
              <a:extLst>
                <a:ext uri="{FF2B5EF4-FFF2-40B4-BE49-F238E27FC236}">
                  <a16:creationId xmlns:a16="http://schemas.microsoft.com/office/drawing/2014/main" id="{DE9A392F-28E4-4F7C-B040-7361B52FE744}"/>
                </a:ext>
              </a:extLst>
            </p:cNvPr>
            <p:cNvSpPr>
              <a:spLocks noChangeArrowheads="1"/>
            </p:cNvSpPr>
            <p:nvPr/>
          </p:nvSpPr>
          <p:spPr bwMode="auto">
            <a:xfrm>
              <a:off x="3205760" y="4571068"/>
              <a:ext cx="62788" cy="45611"/>
            </a:xfrm>
            <a:prstGeom prst="ellipse">
              <a:avLst/>
            </a:prstGeom>
            <a:solidFill>
              <a:schemeClr val="bg1">
                <a:lumMod val="65000"/>
              </a:schemeClr>
            </a:solidFill>
            <a:ln w="1905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2" name="Oval 203">
              <a:extLst>
                <a:ext uri="{FF2B5EF4-FFF2-40B4-BE49-F238E27FC236}">
                  <a16:creationId xmlns:a16="http://schemas.microsoft.com/office/drawing/2014/main" id="{3E49171B-3134-4D28-B097-5EC5959FB87B}"/>
                </a:ext>
              </a:extLst>
            </p:cNvPr>
            <p:cNvSpPr>
              <a:spLocks noChangeArrowheads="1"/>
            </p:cNvSpPr>
            <p:nvPr/>
          </p:nvSpPr>
          <p:spPr bwMode="auto">
            <a:xfrm>
              <a:off x="3356963" y="4743061"/>
              <a:ext cx="61506" cy="45611"/>
            </a:xfrm>
            <a:prstGeom prst="ellipse">
              <a:avLst/>
            </a:prstGeom>
            <a:solidFill>
              <a:schemeClr val="bg1">
                <a:lumMod val="65000"/>
              </a:schemeClr>
            </a:solidFill>
            <a:ln w="1905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3" name="Oval 204">
              <a:extLst>
                <a:ext uri="{FF2B5EF4-FFF2-40B4-BE49-F238E27FC236}">
                  <a16:creationId xmlns:a16="http://schemas.microsoft.com/office/drawing/2014/main" id="{6ACAC62D-E121-45B0-8991-27B060EC8052}"/>
                </a:ext>
              </a:extLst>
            </p:cNvPr>
            <p:cNvSpPr>
              <a:spLocks noChangeArrowheads="1"/>
            </p:cNvSpPr>
            <p:nvPr/>
          </p:nvSpPr>
          <p:spPr bwMode="auto">
            <a:xfrm>
              <a:off x="3364651" y="4700300"/>
              <a:ext cx="61506" cy="45611"/>
            </a:xfrm>
            <a:prstGeom prst="ellipse">
              <a:avLst/>
            </a:prstGeom>
            <a:solidFill>
              <a:schemeClr val="bg1">
                <a:lumMod val="65000"/>
              </a:schemeClr>
            </a:solidFill>
            <a:ln w="1905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4" name="Oval 205">
              <a:extLst>
                <a:ext uri="{FF2B5EF4-FFF2-40B4-BE49-F238E27FC236}">
                  <a16:creationId xmlns:a16="http://schemas.microsoft.com/office/drawing/2014/main" id="{FC91DEC4-7B43-45DA-8D8E-E29FA365391B}"/>
                </a:ext>
              </a:extLst>
            </p:cNvPr>
            <p:cNvSpPr>
              <a:spLocks noChangeArrowheads="1"/>
            </p:cNvSpPr>
            <p:nvPr/>
          </p:nvSpPr>
          <p:spPr bwMode="auto">
            <a:xfrm>
              <a:off x="3458192" y="4477944"/>
              <a:ext cx="61506" cy="45611"/>
            </a:xfrm>
            <a:prstGeom prst="ellipse">
              <a:avLst/>
            </a:prstGeom>
            <a:solidFill>
              <a:schemeClr val="bg1">
                <a:lumMod val="65000"/>
              </a:schemeClr>
            </a:solidFill>
            <a:ln w="1905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5" name="Oval 206">
              <a:extLst>
                <a:ext uri="{FF2B5EF4-FFF2-40B4-BE49-F238E27FC236}">
                  <a16:creationId xmlns:a16="http://schemas.microsoft.com/office/drawing/2014/main" id="{889595F6-17C1-4E52-B6C4-C1F4794356AD}"/>
                </a:ext>
              </a:extLst>
            </p:cNvPr>
            <p:cNvSpPr>
              <a:spLocks noChangeArrowheads="1"/>
            </p:cNvSpPr>
            <p:nvPr/>
          </p:nvSpPr>
          <p:spPr bwMode="auto">
            <a:xfrm>
              <a:off x="3504321" y="4600525"/>
              <a:ext cx="61506" cy="45611"/>
            </a:xfrm>
            <a:prstGeom prst="ellipse">
              <a:avLst/>
            </a:prstGeom>
            <a:solidFill>
              <a:schemeClr val="bg1">
                <a:lumMod val="65000"/>
              </a:schemeClr>
            </a:solidFill>
            <a:ln w="1905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6" name="Oval 207">
              <a:extLst>
                <a:ext uri="{FF2B5EF4-FFF2-40B4-BE49-F238E27FC236}">
                  <a16:creationId xmlns:a16="http://schemas.microsoft.com/office/drawing/2014/main" id="{FF8F6578-543E-49B0-AE61-1A104A34E0D0}"/>
                </a:ext>
              </a:extLst>
            </p:cNvPr>
            <p:cNvSpPr>
              <a:spLocks noChangeArrowheads="1"/>
            </p:cNvSpPr>
            <p:nvPr/>
          </p:nvSpPr>
          <p:spPr bwMode="auto">
            <a:xfrm>
              <a:off x="3542763" y="4543511"/>
              <a:ext cx="61506" cy="45611"/>
            </a:xfrm>
            <a:prstGeom prst="ellipse">
              <a:avLst/>
            </a:prstGeom>
            <a:solidFill>
              <a:schemeClr val="bg1">
                <a:lumMod val="65000"/>
              </a:schemeClr>
            </a:solidFill>
            <a:ln w="1905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7" name="Oval 208">
              <a:extLst>
                <a:ext uri="{FF2B5EF4-FFF2-40B4-BE49-F238E27FC236}">
                  <a16:creationId xmlns:a16="http://schemas.microsoft.com/office/drawing/2014/main" id="{21A5E027-7BB3-4AE5-8BB5-D8030D92D462}"/>
                </a:ext>
              </a:extLst>
            </p:cNvPr>
            <p:cNvSpPr>
              <a:spLocks noChangeArrowheads="1"/>
            </p:cNvSpPr>
            <p:nvPr/>
          </p:nvSpPr>
          <p:spPr bwMode="auto">
            <a:xfrm>
              <a:off x="3611957" y="4582471"/>
              <a:ext cx="61506" cy="45611"/>
            </a:xfrm>
            <a:prstGeom prst="ellipse">
              <a:avLst/>
            </a:prstGeom>
            <a:solidFill>
              <a:schemeClr val="bg1">
                <a:lumMod val="65000"/>
              </a:schemeClr>
            </a:solidFill>
            <a:ln w="1905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8" name="Oval 209">
              <a:extLst>
                <a:ext uri="{FF2B5EF4-FFF2-40B4-BE49-F238E27FC236}">
                  <a16:creationId xmlns:a16="http://schemas.microsoft.com/office/drawing/2014/main" id="{5DA4D14D-29FD-466A-A407-5B00214F416B}"/>
                </a:ext>
              </a:extLst>
            </p:cNvPr>
            <p:cNvSpPr>
              <a:spLocks noChangeArrowheads="1"/>
            </p:cNvSpPr>
            <p:nvPr/>
          </p:nvSpPr>
          <p:spPr bwMode="auto">
            <a:xfrm>
              <a:off x="3668338" y="4298350"/>
              <a:ext cx="61506" cy="45611"/>
            </a:xfrm>
            <a:prstGeom prst="ellipse">
              <a:avLst/>
            </a:prstGeom>
            <a:solidFill>
              <a:schemeClr val="bg1">
                <a:lumMod val="65000"/>
              </a:schemeClr>
            </a:solidFill>
            <a:ln w="1905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9" name="Oval 210">
              <a:extLst>
                <a:ext uri="{FF2B5EF4-FFF2-40B4-BE49-F238E27FC236}">
                  <a16:creationId xmlns:a16="http://schemas.microsoft.com/office/drawing/2014/main" id="{16804237-E8EE-4E3B-8497-EC266B2C52E6}"/>
                </a:ext>
              </a:extLst>
            </p:cNvPr>
            <p:cNvSpPr>
              <a:spLocks noChangeArrowheads="1"/>
            </p:cNvSpPr>
            <p:nvPr/>
          </p:nvSpPr>
          <p:spPr bwMode="auto">
            <a:xfrm>
              <a:off x="3684996" y="4317354"/>
              <a:ext cx="61506" cy="45611"/>
            </a:xfrm>
            <a:prstGeom prst="ellipse">
              <a:avLst/>
            </a:prstGeom>
            <a:solidFill>
              <a:schemeClr val="bg1">
                <a:lumMod val="65000"/>
              </a:schemeClr>
            </a:solidFill>
            <a:ln w="1905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0" name="Oval 211">
              <a:extLst>
                <a:ext uri="{FF2B5EF4-FFF2-40B4-BE49-F238E27FC236}">
                  <a16:creationId xmlns:a16="http://schemas.microsoft.com/office/drawing/2014/main" id="{FCF7D1C4-FB3F-4B09-924E-DFB91D84E55A}"/>
                </a:ext>
              </a:extLst>
            </p:cNvPr>
            <p:cNvSpPr>
              <a:spLocks noChangeArrowheads="1"/>
            </p:cNvSpPr>
            <p:nvPr/>
          </p:nvSpPr>
          <p:spPr bwMode="auto">
            <a:xfrm>
              <a:off x="3736251" y="4249887"/>
              <a:ext cx="62788" cy="45611"/>
            </a:xfrm>
            <a:prstGeom prst="ellipse">
              <a:avLst/>
            </a:prstGeom>
            <a:solidFill>
              <a:schemeClr val="bg1">
                <a:lumMod val="65000"/>
              </a:schemeClr>
            </a:solidFill>
            <a:ln w="1905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1" name="Oval 212">
              <a:extLst>
                <a:ext uri="{FF2B5EF4-FFF2-40B4-BE49-F238E27FC236}">
                  <a16:creationId xmlns:a16="http://schemas.microsoft.com/office/drawing/2014/main" id="{79C10D80-D1EF-4D03-9127-26ABF847DA9E}"/>
                </a:ext>
              </a:extLst>
            </p:cNvPr>
            <p:cNvSpPr>
              <a:spLocks noChangeArrowheads="1"/>
            </p:cNvSpPr>
            <p:nvPr/>
          </p:nvSpPr>
          <p:spPr bwMode="auto">
            <a:xfrm>
              <a:off x="3879766" y="4618580"/>
              <a:ext cx="61506" cy="45611"/>
            </a:xfrm>
            <a:prstGeom prst="ellipse">
              <a:avLst/>
            </a:prstGeom>
            <a:solidFill>
              <a:schemeClr val="bg1">
                <a:lumMod val="65000"/>
              </a:schemeClr>
            </a:solidFill>
            <a:ln w="1905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2" name="Oval 213">
              <a:extLst>
                <a:ext uri="{FF2B5EF4-FFF2-40B4-BE49-F238E27FC236}">
                  <a16:creationId xmlns:a16="http://schemas.microsoft.com/office/drawing/2014/main" id="{751EFBF2-BBF2-42B2-B4E0-0CB445E9A09E}"/>
                </a:ext>
              </a:extLst>
            </p:cNvPr>
            <p:cNvSpPr>
              <a:spLocks noChangeArrowheads="1"/>
            </p:cNvSpPr>
            <p:nvPr/>
          </p:nvSpPr>
          <p:spPr bwMode="auto">
            <a:xfrm>
              <a:off x="3893861" y="4658490"/>
              <a:ext cx="61506" cy="45611"/>
            </a:xfrm>
            <a:prstGeom prst="ellipse">
              <a:avLst/>
            </a:prstGeom>
            <a:solidFill>
              <a:schemeClr val="bg1">
                <a:lumMod val="65000"/>
              </a:schemeClr>
            </a:solidFill>
            <a:ln w="1905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3" name="Oval 214">
              <a:extLst>
                <a:ext uri="{FF2B5EF4-FFF2-40B4-BE49-F238E27FC236}">
                  <a16:creationId xmlns:a16="http://schemas.microsoft.com/office/drawing/2014/main" id="{D01A82D3-62D8-4257-8FC2-B6CCF375FED4}"/>
                </a:ext>
              </a:extLst>
            </p:cNvPr>
            <p:cNvSpPr>
              <a:spLocks noChangeArrowheads="1"/>
            </p:cNvSpPr>
            <p:nvPr/>
          </p:nvSpPr>
          <p:spPr bwMode="auto">
            <a:xfrm>
              <a:off x="3929739" y="4670843"/>
              <a:ext cx="61506" cy="45611"/>
            </a:xfrm>
            <a:prstGeom prst="ellipse">
              <a:avLst/>
            </a:prstGeom>
            <a:solidFill>
              <a:schemeClr val="bg1">
                <a:lumMod val="65000"/>
              </a:schemeClr>
            </a:solidFill>
            <a:ln w="1905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4" name="Oval 215">
              <a:extLst>
                <a:ext uri="{FF2B5EF4-FFF2-40B4-BE49-F238E27FC236}">
                  <a16:creationId xmlns:a16="http://schemas.microsoft.com/office/drawing/2014/main" id="{35496556-C42E-4565-A235-208C8B8F40E0}"/>
                </a:ext>
              </a:extLst>
            </p:cNvPr>
            <p:cNvSpPr>
              <a:spLocks noChangeArrowheads="1"/>
            </p:cNvSpPr>
            <p:nvPr/>
          </p:nvSpPr>
          <p:spPr bwMode="auto">
            <a:xfrm>
              <a:off x="4009185" y="4865642"/>
              <a:ext cx="61506" cy="45611"/>
            </a:xfrm>
            <a:prstGeom prst="ellipse">
              <a:avLst/>
            </a:prstGeom>
            <a:solidFill>
              <a:schemeClr val="bg1">
                <a:lumMod val="65000"/>
              </a:schemeClr>
            </a:solidFill>
            <a:ln w="1905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5" name="Oval 216">
              <a:extLst>
                <a:ext uri="{FF2B5EF4-FFF2-40B4-BE49-F238E27FC236}">
                  <a16:creationId xmlns:a16="http://schemas.microsoft.com/office/drawing/2014/main" id="{FD2600AF-938F-41E3-B652-DA07A4ABCE60}"/>
                </a:ext>
              </a:extLst>
            </p:cNvPr>
            <p:cNvSpPr>
              <a:spLocks noChangeArrowheads="1"/>
            </p:cNvSpPr>
            <p:nvPr/>
          </p:nvSpPr>
          <p:spPr bwMode="auto">
            <a:xfrm>
              <a:off x="4052752" y="4952114"/>
              <a:ext cx="61506" cy="45611"/>
            </a:xfrm>
            <a:prstGeom prst="ellipse">
              <a:avLst/>
            </a:prstGeom>
            <a:solidFill>
              <a:schemeClr val="bg1">
                <a:lumMod val="65000"/>
              </a:schemeClr>
            </a:solidFill>
            <a:ln w="1905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6" name="Oval 217">
              <a:extLst>
                <a:ext uri="{FF2B5EF4-FFF2-40B4-BE49-F238E27FC236}">
                  <a16:creationId xmlns:a16="http://schemas.microsoft.com/office/drawing/2014/main" id="{C3D4EFE7-19A4-4667-A338-B7B5199D7D95}"/>
                </a:ext>
              </a:extLst>
            </p:cNvPr>
            <p:cNvSpPr>
              <a:spLocks noChangeArrowheads="1"/>
            </p:cNvSpPr>
            <p:nvPr/>
          </p:nvSpPr>
          <p:spPr bwMode="auto">
            <a:xfrm>
              <a:off x="4086068" y="4814329"/>
              <a:ext cx="61506" cy="45611"/>
            </a:xfrm>
            <a:prstGeom prst="ellipse">
              <a:avLst/>
            </a:prstGeom>
            <a:solidFill>
              <a:schemeClr val="bg1">
                <a:lumMod val="65000"/>
              </a:schemeClr>
            </a:solidFill>
            <a:ln w="1905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7" name="Oval 218">
              <a:extLst>
                <a:ext uri="{FF2B5EF4-FFF2-40B4-BE49-F238E27FC236}">
                  <a16:creationId xmlns:a16="http://schemas.microsoft.com/office/drawing/2014/main" id="{8DA0A941-9289-45C0-BED9-15B9013F3103}"/>
                </a:ext>
              </a:extLst>
            </p:cNvPr>
            <p:cNvSpPr>
              <a:spLocks noChangeArrowheads="1"/>
            </p:cNvSpPr>
            <p:nvPr/>
          </p:nvSpPr>
          <p:spPr bwMode="auto">
            <a:xfrm>
              <a:off x="4244959" y="4690798"/>
              <a:ext cx="61506" cy="45611"/>
            </a:xfrm>
            <a:prstGeom prst="ellipse">
              <a:avLst/>
            </a:prstGeom>
            <a:solidFill>
              <a:schemeClr val="bg1">
                <a:lumMod val="65000"/>
              </a:schemeClr>
            </a:solidFill>
            <a:ln w="1905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8" name="Oval 219">
              <a:extLst>
                <a:ext uri="{FF2B5EF4-FFF2-40B4-BE49-F238E27FC236}">
                  <a16:creationId xmlns:a16="http://schemas.microsoft.com/office/drawing/2014/main" id="{ECC1EE3A-3AF3-4C0C-95C3-CA2C775C60E1}"/>
                </a:ext>
              </a:extLst>
            </p:cNvPr>
            <p:cNvSpPr>
              <a:spLocks noChangeArrowheads="1"/>
            </p:cNvSpPr>
            <p:nvPr/>
          </p:nvSpPr>
          <p:spPr bwMode="auto">
            <a:xfrm>
              <a:off x="4256492" y="4464641"/>
              <a:ext cx="61506" cy="45611"/>
            </a:xfrm>
            <a:prstGeom prst="ellipse">
              <a:avLst/>
            </a:prstGeom>
            <a:solidFill>
              <a:schemeClr val="bg1">
                <a:lumMod val="65000"/>
              </a:schemeClr>
            </a:solidFill>
            <a:ln w="1905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9" name="Line 150">
              <a:extLst>
                <a:ext uri="{FF2B5EF4-FFF2-40B4-BE49-F238E27FC236}">
                  <a16:creationId xmlns:a16="http://schemas.microsoft.com/office/drawing/2014/main" id="{F05873AE-8E2E-4826-BE69-E436AA3AD55E}"/>
                </a:ext>
              </a:extLst>
            </p:cNvPr>
            <p:cNvSpPr>
              <a:spLocks noChangeShapeType="1"/>
            </p:cNvSpPr>
            <p:nvPr/>
          </p:nvSpPr>
          <p:spPr bwMode="auto">
            <a:xfrm>
              <a:off x="1035103" y="4605276"/>
              <a:ext cx="33316" cy="0"/>
            </a:xfrm>
            <a:prstGeom prst="line">
              <a:avLst/>
            </a:prstGeom>
            <a:noFill/>
            <a:ln w="28575" cap="flat">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 name="Oval 170">
              <a:extLst>
                <a:ext uri="{FF2B5EF4-FFF2-40B4-BE49-F238E27FC236}">
                  <a16:creationId xmlns:a16="http://schemas.microsoft.com/office/drawing/2014/main" id="{B711C783-97C0-43C5-9E1A-487AB5969D14}"/>
                </a:ext>
              </a:extLst>
            </p:cNvPr>
            <p:cNvSpPr>
              <a:spLocks noChangeArrowheads="1"/>
            </p:cNvSpPr>
            <p:nvPr/>
          </p:nvSpPr>
          <p:spPr bwMode="auto">
            <a:xfrm>
              <a:off x="1105579" y="4609077"/>
              <a:ext cx="61506" cy="45611"/>
            </a:xfrm>
            <a:prstGeom prst="ellipse">
              <a:avLst/>
            </a:prstGeom>
            <a:solidFill>
              <a:schemeClr val="bg1">
                <a:lumMod val="65000"/>
              </a:schemeClr>
            </a:solidFill>
            <a:ln w="28575"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1" name="Oval 171">
              <a:extLst>
                <a:ext uri="{FF2B5EF4-FFF2-40B4-BE49-F238E27FC236}">
                  <a16:creationId xmlns:a16="http://schemas.microsoft.com/office/drawing/2014/main" id="{F24D0390-84F0-4E58-A1E6-D3B9E3662543}"/>
                </a:ext>
              </a:extLst>
            </p:cNvPr>
            <p:cNvSpPr>
              <a:spLocks noChangeArrowheads="1"/>
            </p:cNvSpPr>
            <p:nvPr/>
          </p:nvSpPr>
          <p:spPr bwMode="auto">
            <a:xfrm>
              <a:off x="1133769" y="4698400"/>
              <a:ext cx="61506" cy="45611"/>
            </a:xfrm>
            <a:prstGeom prst="ellipse">
              <a:avLst/>
            </a:prstGeom>
            <a:solidFill>
              <a:schemeClr val="bg1">
                <a:lumMod val="65000"/>
              </a:schemeClr>
            </a:solidFill>
            <a:ln w="28575"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2" name="Oval 172">
              <a:extLst>
                <a:ext uri="{FF2B5EF4-FFF2-40B4-BE49-F238E27FC236}">
                  <a16:creationId xmlns:a16="http://schemas.microsoft.com/office/drawing/2014/main" id="{90186C14-3707-48C4-95CC-8D59E09B4534}"/>
                </a:ext>
              </a:extLst>
            </p:cNvPr>
            <p:cNvSpPr>
              <a:spLocks noChangeArrowheads="1"/>
            </p:cNvSpPr>
            <p:nvPr/>
          </p:nvSpPr>
          <p:spPr bwMode="auto">
            <a:xfrm>
              <a:off x="1177336" y="4740210"/>
              <a:ext cx="61506" cy="45611"/>
            </a:xfrm>
            <a:prstGeom prst="ellipse">
              <a:avLst/>
            </a:prstGeom>
            <a:solidFill>
              <a:schemeClr val="bg1">
                <a:lumMod val="65000"/>
              </a:schemeClr>
            </a:solidFill>
            <a:ln w="28575"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3" name="Oval 173">
              <a:extLst>
                <a:ext uri="{FF2B5EF4-FFF2-40B4-BE49-F238E27FC236}">
                  <a16:creationId xmlns:a16="http://schemas.microsoft.com/office/drawing/2014/main" id="{E4E49172-EF93-4C3D-9F42-12ABA7F23308}"/>
                </a:ext>
              </a:extLst>
            </p:cNvPr>
            <p:cNvSpPr>
              <a:spLocks noChangeArrowheads="1"/>
            </p:cNvSpPr>
            <p:nvPr/>
          </p:nvSpPr>
          <p:spPr bwMode="auto">
            <a:xfrm>
              <a:off x="1254219" y="4741161"/>
              <a:ext cx="61506" cy="45611"/>
            </a:xfrm>
            <a:prstGeom prst="ellipse">
              <a:avLst/>
            </a:prstGeom>
            <a:solidFill>
              <a:schemeClr val="bg1">
                <a:lumMod val="65000"/>
              </a:schemeClr>
            </a:solidFill>
            <a:ln w="28575"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4" name="Oval 174">
              <a:extLst>
                <a:ext uri="{FF2B5EF4-FFF2-40B4-BE49-F238E27FC236}">
                  <a16:creationId xmlns:a16="http://schemas.microsoft.com/office/drawing/2014/main" id="{7DE9CF84-FB30-4E2C-BB93-E89333C6080C}"/>
                </a:ext>
              </a:extLst>
            </p:cNvPr>
            <p:cNvSpPr>
              <a:spLocks noChangeArrowheads="1"/>
            </p:cNvSpPr>
            <p:nvPr/>
          </p:nvSpPr>
          <p:spPr bwMode="auto">
            <a:xfrm>
              <a:off x="1322132" y="4519755"/>
              <a:ext cx="61506" cy="45611"/>
            </a:xfrm>
            <a:prstGeom prst="ellipse">
              <a:avLst/>
            </a:prstGeom>
            <a:solidFill>
              <a:schemeClr val="bg1">
                <a:lumMod val="65000"/>
              </a:schemeClr>
            </a:solidFill>
            <a:ln w="28575"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5" name="Oval 175">
              <a:extLst>
                <a:ext uri="{FF2B5EF4-FFF2-40B4-BE49-F238E27FC236}">
                  <a16:creationId xmlns:a16="http://schemas.microsoft.com/office/drawing/2014/main" id="{34CB56EB-4D3A-4E2A-9EEC-81302B72F89C}"/>
                </a:ext>
              </a:extLst>
            </p:cNvPr>
            <p:cNvSpPr>
              <a:spLocks noChangeArrowheads="1"/>
            </p:cNvSpPr>
            <p:nvPr/>
          </p:nvSpPr>
          <p:spPr bwMode="auto">
            <a:xfrm>
              <a:off x="1509214" y="4702201"/>
              <a:ext cx="61506" cy="45611"/>
            </a:xfrm>
            <a:prstGeom prst="ellipse">
              <a:avLst/>
            </a:prstGeom>
            <a:solidFill>
              <a:schemeClr val="bg1">
                <a:lumMod val="65000"/>
              </a:schemeClr>
            </a:solidFill>
            <a:ln w="28575"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6" name="Oval 176">
              <a:extLst>
                <a:ext uri="{FF2B5EF4-FFF2-40B4-BE49-F238E27FC236}">
                  <a16:creationId xmlns:a16="http://schemas.microsoft.com/office/drawing/2014/main" id="{73AD3112-A6C9-4F83-99F2-93A1A9B030F9}"/>
                </a:ext>
              </a:extLst>
            </p:cNvPr>
            <p:cNvSpPr>
              <a:spLocks noChangeArrowheads="1"/>
            </p:cNvSpPr>
            <p:nvPr/>
          </p:nvSpPr>
          <p:spPr bwMode="auto">
            <a:xfrm>
              <a:off x="1702701" y="4258440"/>
              <a:ext cx="61506" cy="45611"/>
            </a:xfrm>
            <a:prstGeom prst="ellipse">
              <a:avLst/>
            </a:prstGeom>
            <a:solidFill>
              <a:schemeClr val="bg1">
                <a:lumMod val="65000"/>
              </a:schemeClr>
            </a:solidFill>
            <a:ln w="28575"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7" name="Oval 177">
              <a:extLst>
                <a:ext uri="{FF2B5EF4-FFF2-40B4-BE49-F238E27FC236}">
                  <a16:creationId xmlns:a16="http://schemas.microsoft.com/office/drawing/2014/main" id="{07DEDCA0-93D4-4197-A4B8-E06A54F6B551}"/>
                </a:ext>
              </a:extLst>
            </p:cNvPr>
            <p:cNvSpPr>
              <a:spLocks noChangeArrowheads="1"/>
            </p:cNvSpPr>
            <p:nvPr/>
          </p:nvSpPr>
          <p:spPr bwMode="auto">
            <a:xfrm>
              <a:off x="1725766" y="4093098"/>
              <a:ext cx="61506" cy="45611"/>
            </a:xfrm>
            <a:prstGeom prst="ellipse">
              <a:avLst/>
            </a:prstGeom>
            <a:solidFill>
              <a:schemeClr val="bg1">
                <a:lumMod val="65000"/>
              </a:schemeClr>
            </a:solidFill>
            <a:ln w="28575"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8" name="Oval 178">
              <a:extLst>
                <a:ext uri="{FF2B5EF4-FFF2-40B4-BE49-F238E27FC236}">
                  <a16:creationId xmlns:a16="http://schemas.microsoft.com/office/drawing/2014/main" id="{320417E5-91EF-4AE4-9181-D3AAE85801A3}"/>
                </a:ext>
              </a:extLst>
            </p:cNvPr>
            <p:cNvSpPr>
              <a:spLocks noChangeArrowheads="1"/>
            </p:cNvSpPr>
            <p:nvPr/>
          </p:nvSpPr>
          <p:spPr bwMode="auto">
            <a:xfrm>
              <a:off x="1732174" y="4162465"/>
              <a:ext cx="61506" cy="45611"/>
            </a:xfrm>
            <a:prstGeom prst="ellipse">
              <a:avLst/>
            </a:prstGeom>
            <a:solidFill>
              <a:schemeClr val="bg1">
                <a:lumMod val="65000"/>
              </a:schemeClr>
            </a:solidFill>
            <a:ln w="28575"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9" name="Oval 179">
              <a:extLst>
                <a:ext uri="{FF2B5EF4-FFF2-40B4-BE49-F238E27FC236}">
                  <a16:creationId xmlns:a16="http://schemas.microsoft.com/office/drawing/2014/main" id="{5EA6A8D3-8FD2-4064-B5F1-588585082592}"/>
                </a:ext>
              </a:extLst>
            </p:cNvPr>
            <p:cNvSpPr>
              <a:spLocks noChangeArrowheads="1"/>
            </p:cNvSpPr>
            <p:nvPr/>
          </p:nvSpPr>
          <p:spPr bwMode="auto">
            <a:xfrm>
              <a:off x="1779584" y="4468442"/>
              <a:ext cx="61506" cy="45611"/>
            </a:xfrm>
            <a:prstGeom prst="ellipse">
              <a:avLst/>
            </a:prstGeom>
            <a:solidFill>
              <a:schemeClr val="bg1">
                <a:lumMod val="65000"/>
              </a:schemeClr>
            </a:solidFill>
            <a:ln w="28575"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0" name="Oval 180">
              <a:extLst>
                <a:ext uri="{FF2B5EF4-FFF2-40B4-BE49-F238E27FC236}">
                  <a16:creationId xmlns:a16="http://schemas.microsoft.com/office/drawing/2014/main" id="{8746B9BE-E808-41E4-82EC-6E777EF3ED8D}"/>
                </a:ext>
              </a:extLst>
            </p:cNvPr>
            <p:cNvSpPr>
              <a:spLocks noChangeArrowheads="1"/>
            </p:cNvSpPr>
            <p:nvPr/>
          </p:nvSpPr>
          <p:spPr bwMode="auto">
            <a:xfrm>
              <a:off x="1824433" y="4553963"/>
              <a:ext cx="61506" cy="45611"/>
            </a:xfrm>
            <a:prstGeom prst="ellipse">
              <a:avLst/>
            </a:prstGeom>
            <a:solidFill>
              <a:schemeClr val="bg1">
                <a:lumMod val="65000"/>
              </a:schemeClr>
            </a:solidFill>
            <a:ln w="28575"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1" name="Oval 181">
              <a:extLst>
                <a:ext uri="{FF2B5EF4-FFF2-40B4-BE49-F238E27FC236}">
                  <a16:creationId xmlns:a16="http://schemas.microsoft.com/office/drawing/2014/main" id="{BE490495-A7CE-4C38-A310-691DEE309A8F}"/>
                </a:ext>
              </a:extLst>
            </p:cNvPr>
            <p:cNvSpPr>
              <a:spLocks noChangeArrowheads="1"/>
            </p:cNvSpPr>
            <p:nvPr/>
          </p:nvSpPr>
          <p:spPr bwMode="auto">
            <a:xfrm>
              <a:off x="1909004" y="4911253"/>
              <a:ext cx="61506" cy="45611"/>
            </a:xfrm>
            <a:prstGeom prst="ellipse">
              <a:avLst/>
            </a:prstGeom>
            <a:solidFill>
              <a:schemeClr val="bg1">
                <a:lumMod val="65000"/>
              </a:schemeClr>
            </a:solidFill>
            <a:ln w="28575"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2" name="Oval 182">
              <a:extLst>
                <a:ext uri="{FF2B5EF4-FFF2-40B4-BE49-F238E27FC236}">
                  <a16:creationId xmlns:a16="http://schemas.microsoft.com/office/drawing/2014/main" id="{FBD8B618-DA48-426B-B1B0-72E8F29120BD}"/>
                </a:ext>
              </a:extLst>
            </p:cNvPr>
            <p:cNvSpPr>
              <a:spLocks noChangeArrowheads="1"/>
            </p:cNvSpPr>
            <p:nvPr/>
          </p:nvSpPr>
          <p:spPr bwMode="auto">
            <a:xfrm>
              <a:off x="1942320" y="4833334"/>
              <a:ext cx="61506" cy="46562"/>
            </a:xfrm>
            <a:prstGeom prst="ellipse">
              <a:avLst/>
            </a:prstGeom>
            <a:solidFill>
              <a:schemeClr val="bg1">
                <a:lumMod val="65000"/>
              </a:schemeClr>
            </a:solidFill>
            <a:ln w="28575"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3" name="Oval 183">
              <a:extLst>
                <a:ext uri="{FF2B5EF4-FFF2-40B4-BE49-F238E27FC236}">
                  <a16:creationId xmlns:a16="http://schemas.microsoft.com/office/drawing/2014/main" id="{5FDC0E65-091A-4FCB-B1C7-E142AFB71B90}"/>
                </a:ext>
              </a:extLst>
            </p:cNvPr>
            <p:cNvSpPr>
              <a:spLocks noChangeArrowheads="1"/>
            </p:cNvSpPr>
            <p:nvPr/>
          </p:nvSpPr>
          <p:spPr bwMode="auto">
            <a:xfrm>
              <a:off x="1961540" y="4766817"/>
              <a:ext cx="61506" cy="45611"/>
            </a:xfrm>
            <a:prstGeom prst="ellipse">
              <a:avLst/>
            </a:prstGeom>
            <a:solidFill>
              <a:schemeClr val="bg1">
                <a:lumMod val="65000"/>
              </a:schemeClr>
            </a:solidFill>
            <a:ln w="28575"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4" name="Oval 184">
              <a:extLst>
                <a:ext uri="{FF2B5EF4-FFF2-40B4-BE49-F238E27FC236}">
                  <a16:creationId xmlns:a16="http://schemas.microsoft.com/office/drawing/2014/main" id="{A6EA0A85-A8A5-42E9-A04F-C7856A2FF514}"/>
                </a:ext>
              </a:extLst>
            </p:cNvPr>
            <p:cNvSpPr>
              <a:spLocks noChangeArrowheads="1"/>
            </p:cNvSpPr>
            <p:nvPr/>
          </p:nvSpPr>
          <p:spPr bwMode="auto">
            <a:xfrm>
              <a:off x="2053799" y="4573919"/>
              <a:ext cx="61506" cy="45611"/>
            </a:xfrm>
            <a:prstGeom prst="ellipse">
              <a:avLst/>
            </a:prstGeom>
            <a:solidFill>
              <a:schemeClr val="bg1">
                <a:lumMod val="65000"/>
              </a:schemeClr>
            </a:solidFill>
            <a:ln w="28575"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5" name="Oval 185">
              <a:extLst>
                <a:ext uri="{FF2B5EF4-FFF2-40B4-BE49-F238E27FC236}">
                  <a16:creationId xmlns:a16="http://schemas.microsoft.com/office/drawing/2014/main" id="{C0FDE5C2-A0BD-4A04-BE4A-FA8AC0369611}"/>
                </a:ext>
              </a:extLst>
            </p:cNvPr>
            <p:cNvSpPr>
              <a:spLocks noChangeArrowheads="1"/>
            </p:cNvSpPr>
            <p:nvPr/>
          </p:nvSpPr>
          <p:spPr bwMode="auto">
            <a:xfrm>
              <a:off x="2098648" y="4498850"/>
              <a:ext cx="62788" cy="45611"/>
            </a:xfrm>
            <a:prstGeom prst="ellipse">
              <a:avLst/>
            </a:prstGeom>
            <a:solidFill>
              <a:schemeClr val="bg1">
                <a:lumMod val="65000"/>
              </a:schemeClr>
            </a:solidFill>
            <a:ln w="28575"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6" name="Oval 186">
              <a:extLst>
                <a:ext uri="{FF2B5EF4-FFF2-40B4-BE49-F238E27FC236}">
                  <a16:creationId xmlns:a16="http://schemas.microsoft.com/office/drawing/2014/main" id="{5BAF3A7B-D356-46FE-9B06-FF9CAD82EA55}"/>
                </a:ext>
              </a:extLst>
            </p:cNvPr>
            <p:cNvSpPr>
              <a:spLocks noChangeArrowheads="1"/>
            </p:cNvSpPr>
            <p:nvPr/>
          </p:nvSpPr>
          <p:spPr bwMode="auto">
            <a:xfrm>
              <a:off x="2121713" y="4359165"/>
              <a:ext cx="62788" cy="45611"/>
            </a:xfrm>
            <a:prstGeom prst="ellipse">
              <a:avLst/>
            </a:prstGeom>
            <a:solidFill>
              <a:schemeClr val="bg1">
                <a:lumMod val="65000"/>
              </a:schemeClr>
            </a:solidFill>
            <a:ln w="28575"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7" name="Oval 187">
              <a:extLst>
                <a:ext uri="{FF2B5EF4-FFF2-40B4-BE49-F238E27FC236}">
                  <a16:creationId xmlns:a16="http://schemas.microsoft.com/office/drawing/2014/main" id="{4E23F1E5-6B3D-497A-AB26-F458AD425041}"/>
                </a:ext>
              </a:extLst>
            </p:cNvPr>
            <p:cNvSpPr>
              <a:spLocks noChangeArrowheads="1"/>
            </p:cNvSpPr>
            <p:nvPr/>
          </p:nvSpPr>
          <p:spPr bwMode="auto">
            <a:xfrm>
              <a:off x="2160154" y="4394323"/>
              <a:ext cx="61506" cy="45611"/>
            </a:xfrm>
            <a:prstGeom prst="ellipse">
              <a:avLst/>
            </a:prstGeom>
            <a:solidFill>
              <a:schemeClr val="bg1">
                <a:lumMod val="65000"/>
              </a:schemeClr>
            </a:solidFill>
            <a:ln w="28575"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 name="Oval 188">
              <a:extLst>
                <a:ext uri="{FF2B5EF4-FFF2-40B4-BE49-F238E27FC236}">
                  <a16:creationId xmlns:a16="http://schemas.microsoft.com/office/drawing/2014/main" id="{7FD1AD5D-B89F-47B7-9B90-AE877EAD2844}"/>
                </a:ext>
              </a:extLst>
            </p:cNvPr>
            <p:cNvSpPr>
              <a:spLocks noChangeArrowheads="1"/>
            </p:cNvSpPr>
            <p:nvPr/>
          </p:nvSpPr>
          <p:spPr bwMode="auto">
            <a:xfrm>
              <a:off x="2233193" y="4360115"/>
              <a:ext cx="61506" cy="45611"/>
            </a:xfrm>
            <a:prstGeom prst="ellipse">
              <a:avLst/>
            </a:prstGeom>
            <a:solidFill>
              <a:schemeClr val="bg1">
                <a:lumMod val="65000"/>
              </a:schemeClr>
            </a:solidFill>
            <a:ln w="28575"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 name="Oval 189">
              <a:extLst>
                <a:ext uri="{FF2B5EF4-FFF2-40B4-BE49-F238E27FC236}">
                  <a16:creationId xmlns:a16="http://schemas.microsoft.com/office/drawing/2014/main" id="{25E80ECD-94AD-4BE1-9E1A-FA48DCDE39E5}"/>
                </a:ext>
              </a:extLst>
            </p:cNvPr>
            <p:cNvSpPr>
              <a:spLocks noChangeArrowheads="1"/>
            </p:cNvSpPr>
            <p:nvPr/>
          </p:nvSpPr>
          <p:spPr bwMode="auto">
            <a:xfrm>
              <a:off x="2289573" y="4575819"/>
              <a:ext cx="61506" cy="45611"/>
            </a:xfrm>
            <a:prstGeom prst="ellipse">
              <a:avLst/>
            </a:prstGeom>
            <a:solidFill>
              <a:schemeClr val="bg1">
                <a:lumMod val="65000"/>
              </a:schemeClr>
            </a:solidFill>
            <a:ln w="28575"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 name="Oval 190">
              <a:extLst>
                <a:ext uri="{FF2B5EF4-FFF2-40B4-BE49-F238E27FC236}">
                  <a16:creationId xmlns:a16="http://schemas.microsoft.com/office/drawing/2014/main" id="{B02D63E5-EBFC-4CEF-A7FB-FE1EFAA27E43}"/>
                </a:ext>
              </a:extLst>
            </p:cNvPr>
            <p:cNvSpPr>
              <a:spLocks noChangeArrowheads="1"/>
            </p:cNvSpPr>
            <p:nvPr/>
          </p:nvSpPr>
          <p:spPr bwMode="auto">
            <a:xfrm>
              <a:off x="2361331" y="4645186"/>
              <a:ext cx="61506" cy="45611"/>
            </a:xfrm>
            <a:prstGeom prst="ellipse">
              <a:avLst/>
            </a:prstGeom>
            <a:solidFill>
              <a:schemeClr val="bg1">
                <a:lumMod val="65000"/>
              </a:schemeClr>
            </a:solidFill>
            <a:ln w="28575"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1" name="Oval 191">
              <a:extLst>
                <a:ext uri="{FF2B5EF4-FFF2-40B4-BE49-F238E27FC236}">
                  <a16:creationId xmlns:a16="http://schemas.microsoft.com/office/drawing/2014/main" id="{C21F5603-F96D-49D8-BC9E-A58E8F01DB0A}"/>
                </a:ext>
              </a:extLst>
            </p:cNvPr>
            <p:cNvSpPr>
              <a:spLocks noChangeArrowheads="1"/>
            </p:cNvSpPr>
            <p:nvPr/>
          </p:nvSpPr>
          <p:spPr bwMode="auto">
            <a:xfrm>
              <a:off x="2380552" y="4687947"/>
              <a:ext cx="62788" cy="45611"/>
            </a:xfrm>
            <a:prstGeom prst="ellipse">
              <a:avLst/>
            </a:prstGeom>
            <a:solidFill>
              <a:schemeClr val="bg1">
                <a:lumMod val="65000"/>
              </a:schemeClr>
            </a:solidFill>
            <a:ln w="28575"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2" name="Oval 192">
              <a:extLst>
                <a:ext uri="{FF2B5EF4-FFF2-40B4-BE49-F238E27FC236}">
                  <a16:creationId xmlns:a16="http://schemas.microsoft.com/office/drawing/2014/main" id="{FC8FE7AF-0A48-4B0F-9CF5-C43B50EA71D7}"/>
                </a:ext>
              </a:extLst>
            </p:cNvPr>
            <p:cNvSpPr>
              <a:spLocks noChangeArrowheads="1"/>
            </p:cNvSpPr>
            <p:nvPr/>
          </p:nvSpPr>
          <p:spPr bwMode="auto">
            <a:xfrm>
              <a:off x="2433088" y="4723106"/>
              <a:ext cx="61506" cy="45611"/>
            </a:xfrm>
            <a:prstGeom prst="ellipse">
              <a:avLst/>
            </a:prstGeom>
            <a:solidFill>
              <a:schemeClr val="bg1">
                <a:lumMod val="65000"/>
              </a:schemeClr>
            </a:solidFill>
            <a:ln w="28575"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3" name="Oval 193">
              <a:extLst>
                <a:ext uri="{FF2B5EF4-FFF2-40B4-BE49-F238E27FC236}">
                  <a16:creationId xmlns:a16="http://schemas.microsoft.com/office/drawing/2014/main" id="{1EAFDCB7-61DF-4780-B05C-5054FBAF67D3}"/>
                </a:ext>
              </a:extLst>
            </p:cNvPr>
            <p:cNvSpPr>
              <a:spLocks noChangeArrowheads="1"/>
            </p:cNvSpPr>
            <p:nvPr/>
          </p:nvSpPr>
          <p:spPr bwMode="auto">
            <a:xfrm>
              <a:off x="2695771" y="4472243"/>
              <a:ext cx="61506" cy="45611"/>
            </a:xfrm>
            <a:prstGeom prst="ellipse">
              <a:avLst/>
            </a:prstGeom>
            <a:solidFill>
              <a:schemeClr val="bg1">
                <a:lumMod val="65000"/>
              </a:schemeClr>
            </a:solidFill>
            <a:ln w="28575"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4" name="Oval 194">
              <a:extLst>
                <a:ext uri="{FF2B5EF4-FFF2-40B4-BE49-F238E27FC236}">
                  <a16:creationId xmlns:a16="http://schemas.microsoft.com/office/drawing/2014/main" id="{F3E72123-3B53-4B06-8FF6-738EAA02A310}"/>
                </a:ext>
              </a:extLst>
            </p:cNvPr>
            <p:cNvSpPr>
              <a:spLocks noChangeArrowheads="1"/>
            </p:cNvSpPr>
            <p:nvPr/>
          </p:nvSpPr>
          <p:spPr bwMode="auto">
            <a:xfrm>
              <a:off x="2802125" y="4547312"/>
              <a:ext cx="61506" cy="45611"/>
            </a:xfrm>
            <a:prstGeom prst="ellipse">
              <a:avLst/>
            </a:prstGeom>
            <a:solidFill>
              <a:schemeClr val="bg1">
                <a:lumMod val="65000"/>
              </a:schemeClr>
            </a:solidFill>
            <a:ln w="28575"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86" name="Group 85">
            <a:extLst>
              <a:ext uri="{FF2B5EF4-FFF2-40B4-BE49-F238E27FC236}">
                <a16:creationId xmlns:a16="http://schemas.microsoft.com/office/drawing/2014/main" id="{7151DAA3-3116-40CC-BF68-C43EFC7AB6C7}"/>
              </a:ext>
            </a:extLst>
          </p:cNvPr>
          <p:cNvGrpSpPr/>
          <p:nvPr/>
        </p:nvGrpSpPr>
        <p:grpSpPr>
          <a:xfrm>
            <a:off x="407074" y="339110"/>
            <a:ext cx="7566083" cy="2202021"/>
            <a:chOff x="503720" y="3743161"/>
            <a:chExt cx="4016012" cy="2202021"/>
          </a:xfrm>
        </p:grpSpPr>
        <p:sp>
          <p:nvSpPr>
            <p:cNvPr id="87" name="Line 72">
              <a:extLst>
                <a:ext uri="{FF2B5EF4-FFF2-40B4-BE49-F238E27FC236}">
                  <a16:creationId xmlns:a16="http://schemas.microsoft.com/office/drawing/2014/main" id="{BD50D4C3-1321-4191-834E-89EE4709F759}"/>
                </a:ext>
              </a:extLst>
            </p:cNvPr>
            <p:cNvSpPr>
              <a:spLocks noChangeShapeType="1"/>
            </p:cNvSpPr>
            <p:nvPr/>
          </p:nvSpPr>
          <p:spPr bwMode="auto">
            <a:xfrm>
              <a:off x="1002403" y="5373524"/>
              <a:ext cx="3478213" cy="0"/>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8" name="Line 73">
              <a:extLst>
                <a:ext uri="{FF2B5EF4-FFF2-40B4-BE49-F238E27FC236}">
                  <a16:creationId xmlns:a16="http://schemas.microsoft.com/office/drawing/2014/main" id="{36519ABF-DEDD-42AF-B39D-342EFF7603E6}"/>
                </a:ext>
              </a:extLst>
            </p:cNvPr>
            <p:cNvSpPr>
              <a:spLocks noChangeShapeType="1"/>
            </p:cNvSpPr>
            <p:nvPr/>
          </p:nvSpPr>
          <p:spPr bwMode="auto">
            <a:xfrm flipV="1">
              <a:off x="1002403" y="5338599"/>
              <a:ext cx="0" cy="34925"/>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9" name="Line 74">
              <a:extLst>
                <a:ext uri="{FF2B5EF4-FFF2-40B4-BE49-F238E27FC236}">
                  <a16:creationId xmlns:a16="http://schemas.microsoft.com/office/drawing/2014/main" id="{D21AE73C-73F1-4458-8594-B9DA8B172453}"/>
                </a:ext>
              </a:extLst>
            </p:cNvPr>
            <p:cNvSpPr>
              <a:spLocks noChangeShapeType="1"/>
            </p:cNvSpPr>
            <p:nvPr/>
          </p:nvSpPr>
          <p:spPr bwMode="auto">
            <a:xfrm flipV="1">
              <a:off x="1681853" y="5338599"/>
              <a:ext cx="0" cy="34925"/>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0" name="Line 75">
              <a:extLst>
                <a:ext uri="{FF2B5EF4-FFF2-40B4-BE49-F238E27FC236}">
                  <a16:creationId xmlns:a16="http://schemas.microsoft.com/office/drawing/2014/main" id="{AA5B4911-0BD6-4BBA-9B6E-878E525D7508}"/>
                </a:ext>
              </a:extLst>
            </p:cNvPr>
            <p:cNvSpPr>
              <a:spLocks noChangeShapeType="1"/>
            </p:cNvSpPr>
            <p:nvPr/>
          </p:nvSpPr>
          <p:spPr bwMode="auto">
            <a:xfrm flipV="1">
              <a:off x="2359715" y="5338599"/>
              <a:ext cx="0" cy="34925"/>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1" name="Line 76">
              <a:extLst>
                <a:ext uri="{FF2B5EF4-FFF2-40B4-BE49-F238E27FC236}">
                  <a16:creationId xmlns:a16="http://schemas.microsoft.com/office/drawing/2014/main" id="{8879120E-153D-4627-8514-7F6A7DC70C28}"/>
                </a:ext>
              </a:extLst>
            </p:cNvPr>
            <p:cNvSpPr>
              <a:spLocks noChangeShapeType="1"/>
            </p:cNvSpPr>
            <p:nvPr/>
          </p:nvSpPr>
          <p:spPr bwMode="auto">
            <a:xfrm flipV="1">
              <a:off x="3040753" y="5338599"/>
              <a:ext cx="0" cy="34925"/>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 name="Line 77">
              <a:extLst>
                <a:ext uri="{FF2B5EF4-FFF2-40B4-BE49-F238E27FC236}">
                  <a16:creationId xmlns:a16="http://schemas.microsoft.com/office/drawing/2014/main" id="{4B393B32-3B2E-4937-88FB-A58535455FBA}"/>
                </a:ext>
              </a:extLst>
            </p:cNvPr>
            <p:cNvSpPr>
              <a:spLocks noChangeShapeType="1"/>
            </p:cNvSpPr>
            <p:nvPr/>
          </p:nvSpPr>
          <p:spPr bwMode="auto">
            <a:xfrm flipV="1">
              <a:off x="3718615" y="5338599"/>
              <a:ext cx="0" cy="34925"/>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3" name="Line 78">
              <a:extLst>
                <a:ext uri="{FF2B5EF4-FFF2-40B4-BE49-F238E27FC236}">
                  <a16:creationId xmlns:a16="http://schemas.microsoft.com/office/drawing/2014/main" id="{D1EA7508-0F44-4338-ADEE-6118ABA3E51A}"/>
                </a:ext>
              </a:extLst>
            </p:cNvPr>
            <p:cNvSpPr>
              <a:spLocks noChangeShapeType="1"/>
            </p:cNvSpPr>
            <p:nvPr/>
          </p:nvSpPr>
          <p:spPr bwMode="auto">
            <a:xfrm flipV="1">
              <a:off x="4398065" y="5338599"/>
              <a:ext cx="0" cy="34925"/>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94" name="Group 93">
              <a:extLst>
                <a:ext uri="{FF2B5EF4-FFF2-40B4-BE49-F238E27FC236}">
                  <a16:creationId xmlns:a16="http://schemas.microsoft.com/office/drawing/2014/main" id="{57B39A62-54DA-4405-AF03-7510B6D24ED8}"/>
                </a:ext>
              </a:extLst>
            </p:cNvPr>
            <p:cNvGrpSpPr/>
            <p:nvPr/>
          </p:nvGrpSpPr>
          <p:grpSpPr>
            <a:xfrm>
              <a:off x="950015" y="5464011"/>
              <a:ext cx="3569717" cy="481171"/>
              <a:chOff x="1238250" y="6275388"/>
              <a:chExt cx="3569717" cy="481171"/>
            </a:xfrm>
          </p:grpSpPr>
          <p:sp>
            <p:nvSpPr>
              <p:cNvPr id="159" name="Rectangle 79">
                <a:extLst>
                  <a:ext uri="{FF2B5EF4-FFF2-40B4-BE49-F238E27FC236}">
                    <a16:creationId xmlns:a16="http://schemas.microsoft.com/office/drawing/2014/main" id="{7EFF93FF-E44A-4946-A74C-239560848616}"/>
                  </a:ext>
                </a:extLst>
              </p:cNvPr>
              <p:cNvSpPr>
                <a:spLocks noChangeArrowheads="1"/>
              </p:cNvSpPr>
              <p:nvPr/>
            </p:nvSpPr>
            <p:spPr bwMode="auto">
              <a:xfrm>
                <a:off x="1238250" y="6275388"/>
                <a:ext cx="8976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262626"/>
                    </a:solidFill>
                    <a:effectLst/>
                    <a:latin typeface="Times New Roman" panose="02020603050405020304" pitchFamily="18" charset="0"/>
                    <a:cs typeface="Times New Roman" panose="02020603050405020304" pitchFamily="18" charset="0"/>
                  </a:rPr>
                  <a:t>0</a:t>
                </a:r>
                <a:endParaRPr kumimoji="0" lang="en-US" altLang="en-US"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sp>
            <p:nvSpPr>
              <p:cNvPr id="160" name="Rectangle 80">
                <a:extLst>
                  <a:ext uri="{FF2B5EF4-FFF2-40B4-BE49-F238E27FC236}">
                    <a16:creationId xmlns:a16="http://schemas.microsoft.com/office/drawing/2014/main" id="{86EA8AD7-CF93-45C6-8231-4CB4BAEFAB56}"/>
                  </a:ext>
                </a:extLst>
              </p:cNvPr>
              <p:cNvSpPr>
                <a:spLocks noChangeArrowheads="1"/>
              </p:cNvSpPr>
              <p:nvPr/>
            </p:nvSpPr>
            <p:spPr bwMode="auto">
              <a:xfrm>
                <a:off x="1868488" y="6275388"/>
                <a:ext cx="17953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262626"/>
                    </a:solidFill>
                    <a:effectLst/>
                    <a:latin typeface="Times New Roman" panose="02020603050405020304" pitchFamily="18" charset="0"/>
                    <a:cs typeface="Times New Roman" panose="02020603050405020304" pitchFamily="18" charset="0"/>
                  </a:rPr>
                  <a:t>50</a:t>
                </a:r>
                <a:endParaRPr kumimoji="0" lang="en-US" altLang="en-US"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sp>
            <p:nvSpPr>
              <p:cNvPr id="161" name="Rectangle 81">
                <a:extLst>
                  <a:ext uri="{FF2B5EF4-FFF2-40B4-BE49-F238E27FC236}">
                    <a16:creationId xmlns:a16="http://schemas.microsoft.com/office/drawing/2014/main" id="{C5BAD123-2701-483F-AADE-BF9C7713BA05}"/>
                  </a:ext>
                </a:extLst>
              </p:cNvPr>
              <p:cNvSpPr>
                <a:spLocks noChangeArrowheads="1"/>
              </p:cNvSpPr>
              <p:nvPr/>
            </p:nvSpPr>
            <p:spPr bwMode="auto">
              <a:xfrm>
                <a:off x="2505075" y="6275388"/>
                <a:ext cx="26930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262626"/>
                    </a:solidFill>
                    <a:effectLst/>
                    <a:latin typeface="Times New Roman" panose="02020603050405020304" pitchFamily="18" charset="0"/>
                    <a:cs typeface="Times New Roman" panose="02020603050405020304" pitchFamily="18" charset="0"/>
                  </a:rPr>
                  <a:t>100</a:t>
                </a:r>
                <a:endParaRPr kumimoji="0" lang="en-US" altLang="en-US"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sp>
            <p:nvSpPr>
              <p:cNvPr id="162" name="Rectangle 82">
                <a:extLst>
                  <a:ext uri="{FF2B5EF4-FFF2-40B4-BE49-F238E27FC236}">
                    <a16:creationId xmlns:a16="http://schemas.microsoft.com/office/drawing/2014/main" id="{D99D6242-5F6B-419C-8745-44CF20909164}"/>
                  </a:ext>
                </a:extLst>
              </p:cNvPr>
              <p:cNvSpPr>
                <a:spLocks noChangeArrowheads="1"/>
              </p:cNvSpPr>
              <p:nvPr/>
            </p:nvSpPr>
            <p:spPr bwMode="auto">
              <a:xfrm>
                <a:off x="3184525" y="6275388"/>
                <a:ext cx="26930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262626"/>
                    </a:solidFill>
                    <a:effectLst/>
                    <a:latin typeface="Times New Roman" panose="02020603050405020304" pitchFamily="18" charset="0"/>
                    <a:cs typeface="Times New Roman" panose="02020603050405020304" pitchFamily="18" charset="0"/>
                  </a:rPr>
                  <a:t>150</a:t>
                </a:r>
                <a:endParaRPr kumimoji="0" lang="en-US" altLang="en-US"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sp>
            <p:nvSpPr>
              <p:cNvPr id="163" name="Rectangle 83">
                <a:extLst>
                  <a:ext uri="{FF2B5EF4-FFF2-40B4-BE49-F238E27FC236}">
                    <a16:creationId xmlns:a16="http://schemas.microsoft.com/office/drawing/2014/main" id="{37E02461-49EB-46C8-81BD-B2689401237E}"/>
                  </a:ext>
                </a:extLst>
              </p:cNvPr>
              <p:cNvSpPr>
                <a:spLocks noChangeArrowheads="1"/>
              </p:cNvSpPr>
              <p:nvPr/>
            </p:nvSpPr>
            <p:spPr bwMode="auto">
              <a:xfrm>
                <a:off x="3859213" y="6275388"/>
                <a:ext cx="26930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262626"/>
                    </a:solidFill>
                    <a:effectLst/>
                    <a:latin typeface="Times New Roman" panose="02020603050405020304" pitchFamily="18" charset="0"/>
                    <a:cs typeface="Times New Roman" panose="02020603050405020304" pitchFamily="18" charset="0"/>
                  </a:rPr>
                  <a:t>200</a:t>
                </a:r>
                <a:endParaRPr kumimoji="0" lang="en-US" altLang="en-US"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sp>
            <p:nvSpPr>
              <p:cNvPr id="164" name="Rectangle 84">
                <a:extLst>
                  <a:ext uri="{FF2B5EF4-FFF2-40B4-BE49-F238E27FC236}">
                    <a16:creationId xmlns:a16="http://schemas.microsoft.com/office/drawing/2014/main" id="{3EDE9FA7-1F54-4F8C-A086-242D8531E674}"/>
                  </a:ext>
                </a:extLst>
              </p:cNvPr>
              <p:cNvSpPr>
                <a:spLocks noChangeArrowheads="1"/>
              </p:cNvSpPr>
              <p:nvPr/>
            </p:nvSpPr>
            <p:spPr bwMode="auto">
              <a:xfrm>
                <a:off x="4538663" y="6275388"/>
                <a:ext cx="26930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262626"/>
                    </a:solidFill>
                    <a:effectLst/>
                    <a:latin typeface="Times New Roman" panose="02020603050405020304" pitchFamily="18" charset="0"/>
                    <a:cs typeface="Times New Roman" panose="02020603050405020304" pitchFamily="18" charset="0"/>
                  </a:rPr>
                  <a:t>250</a:t>
                </a:r>
                <a:endParaRPr kumimoji="0" lang="en-US" altLang="en-US"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sp>
            <p:nvSpPr>
              <p:cNvPr id="165" name="Rectangle 85">
                <a:extLst>
                  <a:ext uri="{FF2B5EF4-FFF2-40B4-BE49-F238E27FC236}">
                    <a16:creationId xmlns:a16="http://schemas.microsoft.com/office/drawing/2014/main" id="{5AEE1663-6C84-421D-9500-4B070CDF3F92}"/>
                  </a:ext>
                </a:extLst>
              </p:cNvPr>
              <p:cNvSpPr>
                <a:spLocks noChangeArrowheads="1"/>
              </p:cNvSpPr>
              <p:nvPr/>
            </p:nvSpPr>
            <p:spPr bwMode="auto">
              <a:xfrm>
                <a:off x="2651125" y="6510338"/>
                <a:ext cx="58990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262626"/>
                    </a:solidFill>
                    <a:effectLst/>
                    <a:latin typeface="Times New Roman" panose="02020603050405020304" pitchFamily="18" charset="0"/>
                    <a:cs typeface="Times New Roman" panose="02020603050405020304" pitchFamily="18" charset="0"/>
                  </a:rPr>
                  <a:t>time, </a:t>
                </a:r>
                <a:r>
                  <a:rPr kumimoji="0" lang="en-US" altLang="en-US" sz="1600" b="0" i="0" u="none" strike="noStrike" cap="none" normalizeH="0" baseline="0" dirty="0">
                    <a:ln>
                      <a:noFill/>
                    </a:ln>
                    <a:solidFill>
                      <a:srgbClr val="262626"/>
                    </a:solidFill>
                    <a:effectLst/>
                    <a:latin typeface="Cambria Math" panose="02040503050406030204" pitchFamily="18" charset="0"/>
                    <a:ea typeface="Cambria Math" panose="02040503050406030204" pitchFamily="18" charset="0"/>
                    <a:cs typeface="Times New Roman" panose="02020603050405020304" pitchFamily="18" charset="0"/>
                  </a:rPr>
                  <a:t>t</a:t>
                </a:r>
                <a:r>
                  <a:rPr kumimoji="0" lang="en-US" altLang="en-US" sz="1600" b="0" i="0" u="none" strike="noStrike" cap="none" normalizeH="0" baseline="0" dirty="0">
                    <a:ln>
                      <a:noFill/>
                    </a:ln>
                    <a:solidFill>
                      <a:srgbClr val="262626"/>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grpSp>
        <p:sp>
          <p:nvSpPr>
            <p:cNvPr id="95" name="Line 86">
              <a:extLst>
                <a:ext uri="{FF2B5EF4-FFF2-40B4-BE49-F238E27FC236}">
                  <a16:creationId xmlns:a16="http://schemas.microsoft.com/office/drawing/2014/main" id="{821DCF34-1945-4BAC-9CD6-FD8B6C0CACCD}"/>
                </a:ext>
              </a:extLst>
            </p:cNvPr>
            <p:cNvSpPr>
              <a:spLocks noChangeShapeType="1"/>
            </p:cNvSpPr>
            <p:nvPr/>
          </p:nvSpPr>
          <p:spPr bwMode="auto">
            <a:xfrm flipV="1">
              <a:off x="1002403" y="3832061"/>
              <a:ext cx="0" cy="1541463"/>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6" name="Line 87">
              <a:extLst>
                <a:ext uri="{FF2B5EF4-FFF2-40B4-BE49-F238E27FC236}">
                  <a16:creationId xmlns:a16="http://schemas.microsoft.com/office/drawing/2014/main" id="{CAD03D0F-E149-4881-A697-58B6924EB57D}"/>
                </a:ext>
              </a:extLst>
            </p:cNvPr>
            <p:cNvSpPr>
              <a:spLocks noChangeShapeType="1"/>
            </p:cNvSpPr>
            <p:nvPr/>
          </p:nvSpPr>
          <p:spPr bwMode="auto">
            <a:xfrm>
              <a:off x="1002403" y="5373524"/>
              <a:ext cx="34925" cy="0"/>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7" name="Line 89">
              <a:extLst>
                <a:ext uri="{FF2B5EF4-FFF2-40B4-BE49-F238E27FC236}">
                  <a16:creationId xmlns:a16="http://schemas.microsoft.com/office/drawing/2014/main" id="{0E21FEDF-7683-408C-97CF-BDBBA02BFB48}"/>
                </a:ext>
              </a:extLst>
            </p:cNvPr>
            <p:cNvSpPr>
              <a:spLocks noChangeShapeType="1"/>
            </p:cNvSpPr>
            <p:nvPr/>
          </p:nvSpPr>
          <p:spPr bwMode="auto">
            <a:xfrm>
              <a:off x="1002403" y="3832061"/>
              <a:ext cx="34925" cy="0"/>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98" name="Group 97">
              <a:extLst>
                <a:ext uri="{FF2B5EF4-FFF2-40B4-BE49-F238E27FC236}">
                  <a16:creationId xmlns:a16="http://schemas.microsoft.com/office/drawing/2014/main" id="{8BEBE2CA-619E-407E-9FF2-A7D58BD6D772}"/>
                </a:ext>
              </a:extLst>
            </p:cNvPr>
            <p:cNvGrpSpPr/>
            <p:nvPr/>
          </p:nvGrpSpPr>
          <p:grpSpPr>
            <a:xfrm>
              <a:off x="503720" y="3743161"/>
              <a:ext cx="445531" cy="1756907"/>
              <a:chOff x="791955" y="4554538"/>
              <a:chExt cx="445531" cy="1756907"/>
            </a:xfrm>
          </p:grpSpPr>
          <p:sp>
            <p:nvSpPr>
              <p:cNvPr id="155" name="Rectangle 90">
                <a:extLst>
                  <a:ext uri="{FF2B5EF4-FFF2-40B4-BE49-F238E27FC236}">
                    <a16:creationId xmlns:a16="http://schemas.microsoft.com/office/drawing/2014/main" id="{02FAE313-5EBB-48E9-8771-3B94CCC2FD2D}"/>
                  </a:ext>
                </a:extLst>
              </p:cNvPr>
              <p:cNvSpPr>
                <a:spLocks noChangeArrowheads="1"/>
              </p:cNvSpPr>
              <p:nvPr/>
            </p:nvSpPr>
            <p:spPr bwMode="auto">
              <a:xfrm>
                <a:off x="951606" y="6096001"/>
                <a:ext cx="28373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62626"/>
                    </a:solidFill>
                    <a:effectLst/>
                    <a:latin typeface="Times New Roman" panose="02020603050405020304" pitchFamily="18" charset="0"/>
                    <a:cs typeface="Times New Roman" panose="02020603050405020304" pitchFamily="18" charset="0"/>
                  </a:rPr>
                  <a:t>-5.0</a:t>
                </a:r>
                <a:endPar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156" name="Rectangle 91">
                <a:extLst>
                  <a:ext uri="{FF2B5EF4-FFF2-40B4-BE49-F238E27FC236}">
                    <a16:creationId xmlns:a16="http://schemas.microsoft.com/office/drawing/2014/main" id="{05B14662-85FF-444E-9970-6A839546E071}"/>
                  </a:ext>
                </a:extLst>
              </p:cNvPr>
              <p:cNvSpPr>
                <a:spLocks noChangeArrowheads="1"/>
              </p:cNvSpPr>
              <p:nvPr/>
            </p:nvSpPr>
            <p:spPr bwMode="auto">
              <a:xfrm>
                <a:off x="1013066" y="5326063"/>
                <a:ext cx="22442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62626"/>
                    </a:solidFill>
                    <a:effectLst/>
                    <a:latin typeface="Times New Roman" panose="02020603050405020304" pitchFamily="18" charset="0"/>
                    <a:cs typeface="Times New Roman" panose="02020603050405020304" pitchFamily="18" charset="0"/>
                  </a:rPr>
                  <a:t>0.0</a:t>
                </a:r>
                <a:endPar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157" name="Rectangle 92">
                <a:extLst>
                  <a:ext uri="{FF2B5EF4-FFF2-40B4-BE49-F238E27FC236}">
                    <a16:creationId xmlns:a16="http://schemas.microsoft.com/office/drawing/2014/main" id="{B8E1EF81-7899-4F0D-87C1-4BD6C9EE45B5}"/>
                  </a:ext>
                </a:extLst>
              </p:cNvPr>
              <p:cNvSpPr>
                <a:spLocks noChangeArrowheads="1"/>
              </p:cNvSpPr>
              <p:nvPr/>
            </p:nvSpPr>
            <p:spPr bwMode="auto">
              <a:xfrm>
                <a:off x="1013066" y="4554538"/>
                <a:ext cx="22442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62626"/>
                    </a:solidFill>
                    <a:effectLst/>
                    <a:latin typeface="Times New Roman" panose="02020603050405020304" pitchFamily="18" charset="0"/>
                    <a:cs typeface="Times New Roman" panose="02020603050405020304" pitchFamily="18" charset="0"/>
                  </a:rPr>
                  <a:t>5.0</a:t>
                </a:r>
                <a:endPar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158" name="Rectangle 17">
                <a:extLst>
                  <a:ext uri="{FF2B5EF4-FFF2-40B4-BE49-F238E27FC236}">
                    <a16:creationId xmlns:a16="http://schemas.microsoft.com/office/drawing/2014/main" id="{0B60C51F-E0A5-467D-A018-F3FB770CDFFE}"/>
                  </a:ext>
                </a:extLst>
              </p:cNvPr>
              <p:cNvSpPr>
                <a:spLocks noChangeArrowheads="1"/>
              </p:cNvSpPr>
              <p:nvPr/>
            </p:nvSpPr>
            <p:spPr bwMode="auto">
              <a:xfrm rot="16200000">
                <a:off x="77044" y="5358120"/>
                <a:ext cx="1560513" cy="130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1600" i="0" dirty="0">
                    <a:solidFill>
                      <a:srgbClr val="262626"/>
                    </a:solidFill>
                    <a:latin typeface="Cambria Math" panose="02040503050406030204" pitchFamily="18" charset="0"/>
                    <a:ea typeface="Cambria Math" panose="02040503050406030204" pitchFamily="18" charset="0"/>
                    <a:cs typeface="Times New Roman" panose="02020603050405020304" pitchFamily="18" charset="0"/>
                  </a:rPr>
                  <a:t>d</a:t>
                </a:r>
                <a:r>
                  <a:rPr kumimoji="0" lang="en-US" altLang="en-US" sz="1600" b="0" i="0" u="none" strike="noStrike" cap="none" normalizeH="0" baseline="0" dirty="0">
                    <a:ln>
                      <a:noFill/>
                    </a:ln>
                    <a:solidFill>
                      <a:srgbClr val="262626"/>
                    </a:solidFill>
                    <a:effectLst/>
                    <a:latin typeface="Times New Roman" panose="02020603050405020304" pitchFamily="18" charset="0"/>
                    <a:cs typeface="Times New Roman" panose="02020603050405020304" pitchFamily="18" charset="0"/>
                  </a:rPr>
                  <a:t>(</a:t>
                </a:r>
                <a:r>
                  <a:rPr kumimoji="0" lang="en-US" altLang="en-US" sz="1600" b="0" i="0" u="none" strike="noStrike" cap="none" normalizeH="0" baseline="0" dirty="0">
                    <a:ln>
                      <a:noFill/>
                    </a:ln>
                    <a:solidFill>
                      <a:srgbClr val="262626"/>
                    </a:solidFill>
                    <a:effectLst/>
                    <a:latin typeface="Cambria Math" panose="02040503050406030204" pitchFamily="18" charset="0"/>
                    <a:ea typeface="Cambria Math" panose="02040503050406030204" pitchFamily="18" charset="0"/>
                  </a:rPr>
                  <a:t>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sp>
          <p:nvSpPr>
            <p:cNvPr id="99" name="Line 88">
              <a:extLst>
                <a:ext uri="{FF2B5EF4-FFF2-40B4-BE49-F238E27FC236}">
                  <a16:creationId xmlns:a16="http://schemas.microsoft.com/office/drawing/2014/main" id="{988D039B-D130-405E-BDF5-D8D55A9C2B1F}"/>
                </a:ext>
              </a:extLst>
            </p:cNvPr>
            <p:cNvSpPr>
              <a:spLocks noChangeShapeType="1"/>
            </p:cNvSpPr>
            <p:nvPr/>
          </p:nvSpPr>
          <p:spPr bwMode="auto">
            <a:xfrm>
              <a:off x="1002403" y="4603586"/>
              <a:ext cx="34925" cy="0"/>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 name="Oval 195">
              <a:extLst>
                <a:ext uri="{FF2B5EF4-FFF2-40B4-BE49-F238E27FC236}">
                  <a16:creationId xmlns:a16="http://schemas.microsoft.com/office/drawing/2014/main" id="{A56322CC-A9CC-4F1A-996C-99C99BD433D5}"/>
                </a:ext>
              </a:extLst>
            </p:cNvPr>
            <p:cNvSpPr>
              <a:spLocks noChangeArrowheads="1"/>
            </p:cNvSpPr>
            <p:nvPr/>
          </p:nvSpPr>
          <p:spPr bwMode="auto">
            <a:xfrm>
              <a:off x="2896947" y="4579620"/>
              <a:ext cx="61506" cy="45611"/>
            </a:xfrm>
            <a:prstGeom prst="ellipse">
              <a:avLst/>
            </a:prstGeom>
            <a:solidFill>
              <a:schemeClr val="bg1">
                <a:lumMod val="65000"/>
              </a:schemeClr>
            </a:solidFill>
            <a:ln w="1905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5" name="Oval 196">
              <a:extLst>
                <a:ext uri="{FF2B5EF4-FFF2-40B4-BE49-F238E27FC236}">
                  <a16:creationId xmlns:a16="http://schemas.microsoft.com/office/drawing/2014/main" id="{FA092DE2-FA34-4932-8007-1C5027F1EBE0}"/>
                </a:ext>
              </a:extLst>
            </p:cNvPr>
            <p:cNvSpPr>
              <a:spLocks noChangeArrowheads="1"/>
            </p:cNvSpPr>
            <p:nvPr/>
          </p:nvSpPr>
          <p:spPr bwMode="auto">
            <a:xfrm>
              <a:off x="2899510" y="4585322"/>
              <a:ext cx="62788" cy="45611"/>
            </a:xfrm>
            <a:prstGeom prst="ellipse">
              <a:avLst/>
            </a:prstGeom>
            <a:solidFill>
              <a:schemeClr val="bg1">
                <a:lumMod val="65000"/>
              </a:schemeClr>
            </a:solidFill>
            <a:ln w="1905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6" name="Oval 197">
              <a:extLst>
                <a:ext uri="{FF2B5EF4-FFF2-40B4-BE49-F238E27FC236}">
                  <a16:creationId xmlns:a16="http://schemas.microsoft.com/office/drawing/2014/main" id="{A80CF95F-E1F4-4B93-9130-246349101B16}"/>
                </a:ext>
              </a:extLst>
            </p:cNvPr>
            <p:cNvSpPr>
              <a:spLocks noChangeArrowheads="1"/>
            </p:cNvSpPr>
            <p:nvPr/>
          </p:nvSpPr>
          <p:spPr bwMode="auto">
            <a:xfrm>
              <a:off x="2963579" y="4684146"/>
              <a:ext cx="61506" cy="45611"/>
            </a:xfrm>
            <a:prstGeom prst="ellipse">
              <a:avLst/>
            </a:prstGeom>
            <a:solidFill>
              <a:schemeClr val="bg1">
                <a:lumMod val="65000"/>
              </a:schemeClr>
            </a:solidFill>
            <a:ln w="1905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7" name="Oval 198">
              <a:extLst>
                <a:ext uri="{FF2B5EF4-FFF2-40B4-BE49-F238E27FC236}">
                  <a16:creationId xmlns:a16="http://schemas.microsoft.com/office/drawing/2014/main" id="{3D08A3EA-A14E-435C-90BB-AD9E8D093C0F}"/>
                </a:ext>
              </a:extLst>
            </p:cNvPr>
            <p:cNvSpPr>
              <a:spLocks noChangeArrowheads="1"/>
            </p:cNvSpPr>
            <p:nvPr/>
          </p:nvSpPr>
          <p:spPr bwMode="auto">
            <a:xfrm>
              <a:off x="3027648" y="4926457"/>
              <a:ext cx="61506" cy="45611"/>
            </a:xfrm>
            <a:prstGeom prst="ellipse">
              <a:avLst/>
            </a:prstGeom>
            <a:solidFill>
              <a:schemeClr val="bg1">
                <a:lumMod val="65000"/>
              </a:schemeClr>
            </a:solidFill>
            <a:ln w="1905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8" name="Oval 199">
              <a:extLst>
                <a:ext uri="{FF2B5EF4-FFF2-40B4-BE49-F238E27FC236}">
                  <a16:creationId xmlns:a16="http://schemas.microsoft.com/office/drawing/2014/main" id="{03DD6DB0-E332-4A01-96D2-7EB3E37DDB0A}"/>
                </a:ext>
              </a:extLst>
            </p:cNvPr>
            <p:cNvSpPr>
              <a:spLocks noChangeArrowheads="1"/>
            </p:cNvSpPr>
            <p:nvPr/>
          </p:nvSpPr>
          <p:spPr bwMode="auto">
            <a:xfrm>
              <a:off x="3049432" y="4911253"/>
              <a:ext cx="61506" cy="45611"/>
            </a:xfrm>
            <a:prstGeom prst="ellipse">
              <a:avLst/>
            </a:prstGeom>
            <a:solidFill>
              <a:schemeClr val="bg1">
                <a:lumMod val="65000"/>
              </a:schemeClr>
            </a:solidFill>
            <a:ln w="1905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9" name="Oval 200">
              <a:extLst>
                <a:ext uri="{FF2B5EF4-FFF2-40B4-BE49-F238E27FC236}">
                  <a16:creationId xmlns:a16="http://schemas.microsoft.com/office/drawing/2014/main" id="{8F2DE523-BF81-4748-B7D2-D6E6EB6C0F0B}"/>
                </a:ext>
              </a:extLst>
            </p:cNvPr>
            <p:cNvSpPr>
              <a:spLocks noChangeArrowheads="1"/>
            </p:cNvSpPr>
            <p:nvPr/>
          </p:nvSpPr>
          <p:spPr bwMode="auto">
            <a:xfrm>
              <a:off x="3087873" y="4690798"/>
              <a:ext cx="61506" cy="45611"/>
            </a:xfrm>
            <a:prstGeom prst="ellipse">
              <a:avLst/>
            </a:prstGeom>
            <a:solidFill>
              <a:schemeClr val="bg1">
                <a:lumMod val="65000"/>
              </a:schemeClr>
            </a:solidFill>
            <a:ln w="1905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0" name="Oval 201">
              <a:extLst>
                <a:ext uri="{FF2B5EF4-FFF2-40B4-BE49-F238E27FC236}">
                  <a16:creationId xmlns:a16="http://schemas.microsoft.com/office/drawing/2014/main" id="{A721C6BB-4D83-4C6A-B36D-2AA2DF23DAC9}"/>
                </a:ext>
              </a:extLst>
            </p:cNvPr>
            <p:cNvSpPr>
              <a:spLocks noChangeArrowheads="1"/>
            </p:cNvSpPr>
            <p:nvPr/>
          </p:nvSpPr>
          <p:spPr bwMode="auto">
            <a:xfrm>
              <a:off x="3127596" y="4748763"/>
              <a:ext cx="61506" cy="45611"/>
            </a:xfrm>
            <a:prstGeom prst="ellipse">
              <a:avLst/>
            </a:prstGeom>
            <a:solidFill>
              <a:schemeClr val="bg1">
                <a:lumMod val="65000"/>
              </a:schemeClr>
            </a:solidFill>
            <a:ln w="1905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1" name="Oval 202">
              <a:extLst>
                <a:ext uri="{FF2B5EF4-FFF2-40B4-BE49-F238E27FC236}">
                  <a16:creationId xmlns:a16="http://schemas.microsoft.com/office/drawing/2014/main" id="{C4CEDBF9-C624-43E7-AB14-B856019B451C}"/>
                </a:ext>
              </a:extLst>
            </p:cNvPr>
            <p:cNvSpPr>
              <a:spLocks noChangeArrowheads="1"/>
            </p:cNvSpPr>
            <p:nvPr/>
          </p:nvSpPr>
          <p:spPr bwMode="auto">
            <a:xfrm>
              <a:off x="3205760" y="4571068"/>
              <a:ext cx="62788" cy="45611"/>
            </a:xfrm>
            <a:prstGeom prst="ellipse">
              <a:avLst/>
            </a:prstGeom>
            <a:solidFill>
              <a:schemeClr val="bg1">
                <a:lumMod val="65000"/>
              </a:schemeClr>
            </a:solidFill>
            <a:ln w="1905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2" name="Oval 203">
              <a:extLst>
                <a:ext uri="{FF2B5EF4-FFF2-40B4-BE49-F238E27FC236}">
                  <a16:creationId xmlns:a16="http://schemas.microsoft.com/office/drawing/2014/main" id="{5B343341-DD7F-4D4D-A71A-46EC6C81831D}"/>
                </a:ext>
              </a:extLst>
            </p:cNvPr>
            <p:cNvSpPr>
              <a:spLocks noChangeArrowheads="1"/>
            </p:cNvSpPr>
            <p:nvPr/>
          </p:nvSpPr>
          <p:spPr bwMode="auto">
            <a:xfrm>
              <a:off x="3356963" y="4743061"/>
              <a:ext cx="61506" cy="45611"/>
            </a:xfrm>
            <a:prstGeom prst="ellipse">
              <a:avLst/>
            </a:prstGeom>
            <a:solidFill>
              <a:schemeClr val="bg1">
                <a:lumMod val="65000"/>
              </a:schemeClr>
            </a:solidFill>
            <a:ln w="1905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3" name="Oval 204">
              <a:extLst>
                <a:ext uri="{FF2B5EF4-FFF2-40B4-BE49-F238E27FC236}">
                  <a16:creationId xmlns:a16="http://schemas.microsoft.com/office/drawing/2014/main" id="{C0496998-C04E-459F-A7AA-1D8BA293B306}"/>
                </a:ext>
              </a:extLst>
            </p:cNvPr>
            <p:cNvSpPr>
              <a:spLocks noChangeArrowheads="1"/>
            </p:cNvSpPr>
            <p:nvPr/>
          </p:nvSpPr>
          <p:spPr bwMode="auto">
            <a:xfrm>
              <a:off x="3364651" y="4700300"/>
              <a:ext cx="61506" cy="45611"/>
            </a:xfrm>
            <a:prstGeom prst="ellipse">
              <a:avLst/>
            </a:prstGeom>
            <a:solidFill>
              <a:schemeClr val="bg1">
                <a:lumMod val="65000"/>
              </a:schemeClr>
            </a:solidFill>
            <a:ln w="1905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4" name="Oval 205">
              <a:extLst>
                <a:ext uri="{FF2B5EF4-FFF2-40B4-BE49-F238E27FC236}">
                  <a16:creationId xmlns:a16="http://schemas.microsoft.com/office/drawing/2014/main" id="{FD07FD2F-11C0-4BFD-82C7-A4157DAB838A}"/>
                </a:ext>
              </a:extLst>
            </p:cNvPr>
            <p:cNvSpPr>
              <a:spLocks noChangeArrowheads="1"/>
            </p:cNvSpPr>
            <p:nvPr/>
          </p:nvSpPr>
          <p:spPr bwMode="auto">
            <a:xfrm>
              <a:off x="3458192" y="4477944"/>
              <a:ext cx="61506" cy="45611"/>
            </a:xfrm>
            <a:prstGeom prst="ellipse">
              <a:avLst/>
            </a:prstGeom>
            <a:solidFill>
              <a:schemeClr val="bg1">
                <a:lumMod val="65000"/>
              </a:schemeClr>
            </a:solidFill>
            <a:ln w="1905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5" name="Oval 206">
              <a:extLst>
                <a:ext uri="{FF2B5EF4-FFF2-40B4-BE49-F238E27FC236}">
                  <a16:creationId xmlns:a16="http://schemas.microsoft.com/office/drawing/2014/main" id="{139B0224-596A-436B-9B35-1618A18DCCBE}"/>
                </a:ext>
              </a:extLst>
            </p:cNvPr>
            <p:cNvSpPr>
              <a:spLocks noChangeArrowheads="1"/>
            </p:cNvSpPr>
            <p:nvPr/>
          </p:nvSpPr>
          <p:spPr bwMode="auto">
            <a:xfrm>
              <a:off x="3504321" y="4600525"/>
              <a:ext cx="61506" cy="45611"/>
            </a:xfrm>
            <a:prstGeom prst="ellipse">
              <a:avLst/>
            </a:prstGeom>
            <a:solidFill>
              <a:schemeClr val="bg1">
                <a:lumMod val="65000"/>
              </a:schemeClr>
            </a:solidFill>
            <a:ln w="1905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6" name="Oval 207">
              <a:extLst>
                <a:ext uri="{FF2B5EF4-FFF2-40B4-BE49-F238E27FC236}">
                  <a16:creationId xmlns:a16="http://schemas.microsoft.com/office/drawing/2014/main" id="{3CAC997C-1A2A-4EA4-BD8F-FF991FD2B9BC}"/>
                </a:ext>
              </a:extLst>
            </p:cNvPr>
            <p:cNvSpPr>
              <a:spLocks noChangeArrowheads="1"/>
            </p:cNvSpPr>
            <p:nvPr/>
          </p:nvSpPr>
          <p:spPr bwMode="auto">
            <a:xfrm>
              <a:off x="3542763" y="4543511"/>
              <a:ext cx="61506" cy="45611"/>
            </a:xfrm>
            <a:prstGeom prst="ellipse">
              <a:avLst/>
            </a:prstGeom>
            <a:solidFill>
              <a:schemeClr val="bg1">
                <a:lumMod val="65000"/>
              </a:schemeClr>
            </a:solidFill>
            <a:ln w="1905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7" name="Oval 208">
              <a:extLst>
                <a:ext uri="{FF2B5EF4-FFF2-40B4-BE49-F238E27FC236}">
                  <a16:creationId xmlns:a16="http://schemas.microsoft.com/office/drawing/2014/main" id="{E70DB4CB-4F16-4743-91BE-5F8114F0E6A8}"/>
                </a:ext>
              </a:extLst>
            </p:cNvPr>
            <p:cNvSpPr>
              <a:spLocks noChangeArrowheads="1"/>
            </p:cNvSpPr>
            <p:nvPr/>
          </p:nvSpPr>
          <p:spPr bwMode="auto">
            <a:xfrm>
              <a:off x="3611957" y="4582471"/>
              <a:ext cx="61506" cy="45611"/>
            </a:xfrm>
            <a:prstGeom prst="ellipse">
              <a:avLst/>
            </a:prstGeom>
            <a:solidFill>
              <a:schemeClr val="bg1">
                <a:lumMod val="65000"/>
              </a:schemeClr>
            </a:solidFill>
            <a:ln w="1905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8" name="Oval 209">
              <a:extLst>
                <a:ext uri="{FF2B5EF4-FFF2-40B4-BE49-F238E27FC236}">
                  <a16:creationId xmlns:a16="http://schemas.microsoft.com/office/drawing/2014/main" id="{14A993F4-7B39-4AC9-B07A-FF12C7208020}"/>
                </a:ext>
              </a:extLst>
            </p:cNvPr>
            <p:cNvSpPr>
              <a:spLocks noChangeArrowheads="1"/>
            </p:cNvSpPr>
            <p:nvPr/>
          </p:nvSpPr>
          <p:spPr bwMode="auto">
            <a:xfrm>
              <a:off x="3668338" y="4298350"/>
              <a:ext cx="61506" cy="45611"/>
            </a:xfrm>
            <a:prstGeom prst="ellipse">
              <a:avLst/>
            </a:prstGeom>
            <a:solidFill>
              <a:schemeClr val="bg1">
                <a:lumMod val="65000"/>
              </a:schemeClr>
            </a:solidFill>
            <a:ln w="1905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9" name="Oval 210">
              <a:extLst>
                <a:ext uri="{FF2B5EF4-FFF2-40B4-BE49-F238E27FC236}">
                  <a16:creationId xmlns:a16="http://schemas.microsoft.com/office/drawing/2014/main" id="{7589CCDD-BAE5-45EC-ADFB-F6A5B238B96B}"/>
                </a:ext>
              </a:extLst>
            </p:cNvPr>
            <p:cNvSpPr>
              <a:spLocks noChangeArrowheads="1"/>
            </p:cNvSpPr>
            <p:nvPr/>
          </p:nvSpPr>
          <p:spPr bwMode="auto">
            <a:xfrm>
              <a:off x="3684996" y="4317354"/>
              <a:ext cx="61506" cy="45611"/>
            </a:xfrm>
            <a:prstGeom prst="ellipse">
              <a:avLst/>
            </a:prstGeom>
            <a:solidFill>
              <a:schemeClr val="bg1">
                <a:lumMod val="65000"/>
              </a:schemeClr>
            </a:solidFill>
            <a:ln w="1905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0" name="Oval 211">
              <a:extLst>
                <a:ext uri="{FF2B5EF4-FFF2-40B4-BE49-F238E27FC236}">
                  <a16:creationId xmlns:a16="http://schemas.microsoft.com/office/drawing/2014/main" id="{ED25FF55-2C9C-48A4-A15A-0512528A7A1B}"/>
                </a:ext>
              </a:extLst>
            </p:cNvPr>
            <p:cNvSpPr>
              <a:spLocks noChangeArrowheads="1"/>
            </p:cNvSpPr>
            <p:nvPr/>
          </p:nvSpPr>
          <p:spPr bwMode="auto">
            <a:xfrm>
              <a:off x="3736251" y="4249887"/>
              <a:ext cx="62788" cy="45611"/>
            </a:xfrm>
            <a:prstGeom prst="ellipse">
              <a:avLst/>
            </a:prstGeom>
            <a:solidFill>
              <a:schemeClr val="bg1">
                <a:lumMod val="65000"/>
              </a:schemeClr>
            </a:solidFill>
            <a:ln w="1905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1" name="Oval 212">
              <a:extLst>
                <a:ext uri="{FF2B5EF4-FFF2-40B4-BE49-F238E27FC236}">
                  <a16:creationId xmlns:a16="http://schemas.microsoft.com/office/drawing/2014/main" id="{A85E57F0-174B-4899-BA41-9101F7A28378}"/>
                </a:ext>
              </a:extLst>
            </p:cNvPr>
            <p:cNvSpPr>
              <a:spLocks noChangeArrowheads="1"/>
            </p:cNvSpPr>
            <p:nvPr/>
          </p:nvSpPr>
          <p:spPr bwMode="auto">
            <a:xfrm>
              <a:off x="3879766" y="4618580"/>
              <a:ext cx="61506" cy="45611"/>
            </a:xfrm>
            <a:prstGeom prst="ellipse">
              <a:avLst/>
            </a:prstGeom>
            <a:solidFill>
              <a:schemeClr val="bg1">
                <a:lumMod val="65000"/>
              </a:schemeClr>
            </a:solidFill>
            <a:ln w="1905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2" name="Oval 213">
              <a:extLst>
                <a:ext uri="{FF2B5EF4-FFF2-40B4-BE49-F238E27FC236}">
                  <a16:creationId xmlns:a16="http://schemas.microsoft.com/office/drawing/2014/main" id="{E9C661A2-D2A0-4190-92FB-0EFC50C75F52}"/>
                </a:ext>
              </a:extLst>
            </p:cNvPr>
            <p:cNvSpPr>
              <a:spLocks noChangeArrowheads="1"/>
            </p:cNvSpPr>
            <p:nvPr/>
          </p:nvSpPr>
          <p:spPr bwMode="auto">
            <a:xfrm>
              <a:off x="3893861" y="4658490"/>
              <a:ext cx="61506" cy="45611"/>
            </a:xfrm>
            <a:prstGeom prst="ellipse">
              <a:avLst/>
            </a:prstGeom>
            <a:solidFill>
              <a:schemeClr val="bg1">
                <a:lumMod val="65000"/>
              </a:schemeClr>
            </a:solidFill>
            <a:ln w="1905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3" name="Oval 214">
              <a:extLst>
                <a:ext uri="{FF2B5EF4-FFF2-40B4-BE49-F238E27FC236}">
                  <a16:creationId xmlns:a16="http://schemas.microsoft.com/office/drawing/2014/main" id="{6722C0F3-5290-4044-8999-2AB107D5D3CC}"/>
                </a:ext>
              </a:extLst>
            </p:cNvPr>
            <p:cNvSpPr>
              <a:spLocks noChangeArrowheads="1"/>
            </p:cNvSpPr>
            <p:nvPr/>
          </p:nvSpPr>
          <p:spPr bwMode="auto">
            <a:xfrm>
              <a:off x="3929739" y="4670843"/>
              <a:ext cx="61506" cy="45611"/>
            </a:xfrm>
            <a:prstGeom prst="ellipse">
              <a:avLst/>
            </a:prstGeom>
            <a:solidFill>
              <a:schemeClr val="bg1">
                <a:lumMod val="65000"/>
              </a:schemeClr>
            </a:solidFill>
            <a:ln w="1905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4" name="Oval 215">
              <a:extLst>
                <a:ext uri="{FF2B5EF4-FFF2-40B4-BE49-F238E27FC236}">
                  <a16:creationId xmlns:a16="http://schemas.microsoft.com/office/drawing/2014/main" id="{E6A0F170-60FD-4444-A5A6-17A8555A8E36}"/>
                </a:ext>
              </a:extLst>
            </p:cNvPr>
            <p:cNvSpPr>
              <a:spLocks noChangeArrowheads="1"/>
            </p:cNvSpPr>
            <p:nvPr/>
          </p:nvSpPr>
          <p:spPr bwMode="auto">
            <a:xfrm>
              <a:off x="4009185" y="4865642"/>
              <a:ext cx="61506" cy="45611"/>
            </a:xfrm>
            <a:prstGeom prst="ellipse">
              <a:avLst/>
            </a:prstGeom>
            <a:solidFill>
              <a:schemeClr val="bg1">
                <a:lumMod val="65000"/>
              </a:schemeClr>
            </a:solidFill>
            <a:ln w="1905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5" name="Oval 216">
              <a:extLst>
                <a:ext uri="{FF2B5EF4-FFF2-40B4-BE49-F238E27FC236}">
                  <a16:creationId xmlns:a16="http://schemas.microsoft.com/office/drawing/2014/main" id="{C98D1DBB-9A08-4D4F-A64D-F2FFF936486C}"/>
                </a:ext>
              </a:extLst>
            </p:cNvPr>
            <p:cNvSpPr>
              <a:spLocks noChangeArrowheads="1"/>
            </p:cNvSpPr>
            <p:nvPr/>
          </p:nvSpPr>
          <p:spPr bwMode="auto">
            <a:xfrm>
              <a:off x="4052752" y="4952114"/>
              <a:ext cx="61506" cy="45611"/>
            </a:xfrm>
            <a:prstGeom prst="ellipse">
              <a:avLst/>
            </a:prstGeom>
            <a:solidFill>
              <a:schemeClr val="bg1">
                <a:lumMod val="65000"/>
              </a:schemeClr>
            </a:solidFill>
            <a:ln w="1905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6" name="Oval 217">
              <a:extLst>
                <a:ext uri="{FF2B5EF4-FFF2-40B4-BE49-F238E27FC236}">
                  <a16:creationId xmlns:a16="http://schemas.microsoft.com/office/drawing/2014/main" id="{DCD2F05A-B6B5-4739-8328-B3E7847BC92E}"/>
                </a:ext>
              </a:extLst>
            </p:cNvPr>
            <p:cNvSpPr>
              <a:spLocks noChangeArrowheads="1"/>
            </p:cNvSpPr>
            <p:nvPr/>
          </p:nvSpPr>
          <p:spPr bwMode="auto">
            <a:xfrm>
              <a:off x="4086068" y="4814329"/>
              <a:ext cx="61506" cy="45611"/>
            </a:xfrm>
            <a:prstGeom prst="ellipse">
              <a:avLst/>
            </a:prstGeom>
            <a:solidFill>
              <a:schemeClr val="bg1">
                <a:lumMod val="65000"/>
              </a:schemeClr>
            </a:solidFill>
            <a:ln w="1905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7" name="Oval 218">
              <a:extLst>
                <a:ext uri="{FF2B5EF4-FFF2-40B4-BE49-F238E27FC236}">
                  <a16:creationId xmlns:a16="http://schemas.microsoft.com/office/drawing/2014/main" id="{E80C9F65-2FE3-4E48-AB42-CF30EE991A54}"/>
                </a:ext>
              </a:extLst>
            </p:cNvPr>
            <p:cNvSpPr>
              <a:spLocks noChangeArrowheads="1"/>
            </p:cNvSpPr>
            <p:nvPr/>
          </p:nvSpPr>
          <p:spPr bwMode="auto">
            <a:xfrm>
              <a:off x="4244959" y="4690798"/>
              <a:ext cx="61506" cy="45611"/>
            </a:xfrm>
            <a:prstGeom prst="ellipse">
              <a:avLst/>
            </a:prstGeom>
            <a:solidFill>
              <a:schemeClr val="bg1">
                <a:lumMod val="65000"/>
              </a:schemeClr>
            </a:solidFill>
            <a:ln w="1905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8" name="Oval 219">
              <a:extLst>
                <a:ext uri="{FF2B5EF4-FFF2-40B4-BE49-F238E27FC236}">
                  <a16:creationId xmlns:a16="http://schemas.microsoft.com/office/drawing/2014/main" id="{74AE98BC-5425-4813-84B9-340C447A1E16}"/>
                </a:ext>
              </a:extLst>
            </p:cNvPr>
            <p:cNvSpPr>
              <a:spLocks noChangeArrowheads="1"/>
            </p:cNvSpPr>
            <p:nvPr/>
          </p:nvSpPr>
          <p:spPr bwMode="auto">
            <a:xfrm>
              <a:off x="4256492" y="4464641"/>
              <a:ext cx="61506" cy="45611"/>
            </a:xfrm>
            <a:prstGeom prst="ellipse">
              <a:avLst/>
            </a:prstGeom>
            <a:solidFill>
              <a:schemeClr val="bg1">
                <a:lumMod val="65000"/>
              </a:schemeClr>
            </a:solidFill>
            <a:ln w="1905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9" name="Line 150">
              <a:extLst>
                <a:ext uri="{FF2B5EF4-FFF2-40B4-BE49-F238E27FC236}">
                  <a16:creationId xmlns:a16="http://schemas.microsoft.com/office/drawing/2014/main" id="{18A96AC4-A1C0-450F-860C-75A1333402EA}"/>
                </a:ext>
              </a:extLst>
            </p:cNvPr>
            <p:cNvSpPr>
              <a:spLocks noChangeShapeType="1"/>
            </p:cNvSpPr>
            <p:nvPr/>
          </p:nvSpPr>
          <p:spPr bwMode="auto">
            <a:xfrm>
              <a:off x="1035103" y="4605276"/>
              <a:ext cx="33316" cy="0"/>
            </a:xfrm>
            <a:prstGeom prst="line">
              <a:avLst/>
            </a:prstGeom>
            <a:noFill/>
            <a:ln w="28575" cap="flat">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0" name="Oval 170">
              <a:extLst>
                <a:ext uri="{FF2B5EF4-FFF2-40B4-BE49-F238E27FC236}">
                  <a16:creationId xmlns:a16="http://schemas.microsoft.com/office/drawing/2014/main" id="{2665D536-0021-4421-BA3A-ED5739841140}"/>
                </a:ext>
              </a:extLst>
            </p:cNvPr>
            <p:cNvSpPr>
              <a:spLocks noChangeArrowheads="1"/>
            </p:cNvSpPr>
            <p:nvPr/>
          </p:nvSpPr>
          <p:spPr bwMode="auto">
            <a:xfrm>
              <a:off x="1105579" y="4609077"/>
              <a:ext cx="61506" cy="45611"/>
            </a:xfrm>
            <a:prstGeom prst="ellipse">
              <a:avLst/>
            </a:prstGeom>
            <a:solidFill>
              <a:schemeClr val="bg1">
                <a:lumMod val="65000"/>
              </a:schemeClr>
            </a:solidFill>
            <a:ln w="28575"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31" name="Oval 171">
              <a:extLst>
                <a:ext uri="{FF2B5EF4-FFF2-40B4-BE49-F238E27FC236}">
                  <a16:creationId xmlns:a16="http://schemas.microsoft.com/office/drawing/2014/main" id="{9B3C2408-24FE-4D51-8EF8-587FFEE4C5F1}"/>
                </a:ext>
              </a:extLst>
            </p:cNvPr>
            <p:cNvSpPr>
              <a:spLocks noChangeArrowheads="1"/>
            </p:cNvSpPr>
            <p:nvPr/>
          </p:nvSpPr>
          <p:spPr bwMode="auto">
            <a:xfrm>
              <a:off x="1133769" y="4698400"/>
              <a:ext cx="61506" cy="45611"/>
            </a:xfrm>
            <a:prstGeom prst="ellipse">
              <a:avLst/>
            </a:prstGeom>
            <a:solidFill>
              <a:schemeClr val="bg1">
                <a:lumMod val="65000"/>
              </a:schemeClr>
            </a:solidFill>
            <a:ln w="28575"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32" name="Oval 172">
              <a:extLst>
                <a:ext uri="{FF2B5EF4-FFF2-40B4-BE49-F238E27FC236}">
                  <a16:creationId xmlns:a16="http://schemas.microsoft.com/office/drawing/2014/main" id="{8B8CCD0A-C02D-4674-9E22-278A9C09073F}"/>
                </a:ext>
              </a:extLst>
            </p:cNvPr>
            <p:cNvSpPr>
              <a:spLocks noChangeArrowheads="1"/>
            </p:cNvSpPr>
            <p:nvPr/>
          </p:nvSpPr>
          <p:spPr bwMode="auto">
            <a:xfrm>
              <a:off x="1177336" y="4740210"/>
              <a:ext cx="61506" cy="45611"/>
            </a:xfrm>
            <a:prstGeom prst="ellipse">
              <a:avLst/>
            </a:prstGeom>
            <a:solidFill>
              <a:schemeClr val="bg1">
                <a:lumMod val="65000"/>
              </a:schemeClr>
            </a:solidFill>
            <a:ln w="28575"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33" name="Oval 173">
              <a:extLst>
                <a:ext uri="{FF2B5EF4-FFF2-40B4-BE49-F238E27FC236}">
                  <a16:creationId xmlns:a16="http://schemas.microsoft.com/office/drawing/2014/main" id="{D84885F6-94BB-4197-B8F9-E5F3B5E0D1F4}"/>
                </a:ext>
              </a:extLst>
            </p:cNvPr>
            <p:cNvSpPr>
              <a:spLocks noChangeArrowheads="1"/>
            </p:cNvSpPr>
            <p:nvPr/>
          </p:nvSpPr>
          <p:spPr bwMode="auto">
            <a:xfrm>
              <a:off x="1254219" y="4741161"/>
              <a:ext cx="61506" cy="45611"/>
            </a:xfrm>
            <a:prstGeom prst="ellipse">
              <a:avLst/>
            </a:prstGeom>
            <a:solidFill>
              <a:schemeClr val="bg1">
                <a:lumMod val="65000"/>
              </a:schemeClr>
            </a:solidFill>
            <a:ln w="28575"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34" name="Oval 174">
              <a:extLst>
                <a:ext uri="{FF2B5EF4-FFF2-40B4-BE49-F238E27FC236}">
                  <a16:creationId xmlns:a16="http://schemas.microsoft.com/office/drawing/2014/main" id="{5AC68146-3C02-4826-91CA-1C1FED16241B}"/>
                </a:ext>
              </a:extLst>
            </p:cNvPr>
            <p:cNvSpPr>
              <a:spLocks noChangeArrowheads="1"/>
            </p:cNvSpPr>
            <p:nvPr/>
          </p:nvSpPr>
          <p:spPr bwMode="auto">
            <a:xfrm>
              <a:off x="1322132" y="4519755"/>
              <a:ext cx="61506" cy="45611"/>
            </a:xfrm>
            <a:prstGeom prst="ellipse">
              <a:avLst/>
            </a:prstGeom>
            <a:solidFill>
              <a:schemeClr val="bg1">
                <a:lumMod val="65000"/>
              </a:schemeClr>
            </a:solidFill>
            <a:ln w="28575"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35" name="Oval 175">
              <a:extLst>
                <a:ext uri="{FF2B5EF4-FFF2-40B4-BE49-F238E27FC236}">
                  <a16:creationId xmlns:a16="http://schemas.microsoft.com/office/drawing/2014/main" id="{744D52E0-0137-4851-B926-D43498B6CC3A}"/>
                </a:ext>
              </a:extLst>
            </p:cNvPr>
            <p:cNvSpPr>
              <a:spLocks noChangeArrowheads="1"/>
            </p:cNvSpPr>
            <p:nvPr/>
          </p:nvSpPr>
          <p:spPr bwMode="auto">
            <a:xfrm>
              <a:off x="1509214" y="4702201"/>
              <a:ext cx="61506" cy="45611"/>
            </a:xfrm>
            <a:prstGeom prst="ellipse">
              <a:avLst/>
            </a:prstGeom>
            <a:solidFill>
              <a:schemeClr val="bg1">
                <a:lumMod val="65000"/>
              </a:schemeClr>
            </a:solidFill>
            <a:ln w="28575"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36" name="Oval 176">
              <a:extLst>
                <a:ext uri="{FF2B5EF4-FFF2-40B4-BE49-F238E27FC236}">
                  <a16:creationId xmlns:a16="http://schemas.microsoft.com/office/drawing/2014/main" id="{26B5E553-B35F-4836-8C23-EE41B1F0C37C}"/>
                </a:ext>
              </a:extLst>
            </p:cNvPr>
            <p:cNvSpPr>
              <a:spLocks noChangeArrowheads="1"/>
            </p:cNvSpPr>
            <p:nvPr/>
          </p:nvSpPr>
          <p:spPr bwMode="auto">
            <a:xfrm>
              <a:off x="1702701" y="4258440"/>
              <a:ext cx="61506" cy="45611"/>
            </a:xfrm>
            <a:prstGeom prst="ellipse">
              <a:avLst/>
            </a:prstGeom>
            <a:solidFill>
              <a:schemeClr val="bg1">
                <a:lumMod val="65000"/>
              </a:schemeClr>
            </a:solidFill>
            <a:ln w="28575"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37" name="Oval 177">
              <a:extLst>
                <a:ext uri="{FF2B5EF4-FFF2-40B4-BE49-F238E27FC236}">
                  <a16:creationId xmlns:a16="http://schemas.microsoft.com/office/drawing/2014/main" id="{77BE0A55-326A-4214-A558-DC2F0A1A1858}"/>
                </a:ext>
              </a:extLst>
            </p:cNvPr>
            <p:cNvSpPr>
              <a:spLocks noChangeArrowheads="1"/>
            </p:cNvSpPr>
            <p:nvPr/>
          </p:nvSpPr>
          <p:spPr bwMode="auto">
            <a:xfrm>
              <a:off x="1725766" y="4093098"/>
              <a:ext cx="61506" cy="45611"/>
            </a:xfrm>
            <a:prstGeom prst="ellipse">
              <a:avLst/>
            </a:prstGeom>
            <a:solidFill>
              <a:schemeClr val="bg1">
                <a:lumMod val="65000"/>
              </a:schemeClr>
            </a:solidFill>
            <a:ln w="28575"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38" name="Oval 178">
              <a:extLst>
                <a:ext uri="{FF2B5EF4-FFF2-40B4-BE49-F238E27FC236}">
                  <a16:creationId xmlns:a16="http://schemas.microsoft.com/office/drawing/2014/main" id="{45C89CCA-4D95-4F02-BB93-8B2AC559864D}"/>
                </a:ext>
              </a:extLst>
            </p:cNvPr>
            <p:cNvSpPr>
              <a:spLocks noChangeArrowheads="1"/>
            </p:cNvSpPr>
            <p:nvPr/>
          </p:nvSpPr>
          <p:spPr bwMode="auto">
            <a:xfrm>
              <a:off x="1732174" y="4162465"/>
              <a:ext cx="61506" cy="45611"/>
            </a:xfrm>
            <a:prstGeom prst="ellipse">
              <a:avLst/>
            </a:prstGeom>
            <a:solidFill>
              <a:schemeClr val="bg1">
                <a:lumMod val="65000"/>
              </a:schemeClr>
            </a:solidFill>
            <a:ln w="28575"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39" name="Oval 179">
              <a:extLst>
                <a:ext uri="{FF2B5EF4-FFF2-40B4-BE49-F238E27FC236}">
                  <a16:creationId xmlns:a16="http://schemas.microsoft.com/office/drawing/2014/main" id="{D693D165-9452-4C76-AC1C-632EFFD73522}"/>
                </a:ext>
              </a:extLst>
            </p:cNvPr>
            <p:cNvSpPr>
              <a:spLocks noChangeArrowheads="1"/>
            </p:cNvSpPr>
            <p:nvPr/>
          </p:nvSpPr>
          <p:spPr bwMode="auto">
            <a:xfrm>
              <a:off x="1779584" y="4468442"/>
              <a:ext cx="61506" cy="45611"/>
            </a:xfrm>
            <a:prstGeom prst="ellipse">
              <a:avLst/>
            </a:prstGeom>
            <a:solidFill>
              <a:schemeClr val="bg1">
                <a:lumMod val="65000"/>
              </a:schemeClr>
            </a:solidFill>
            <a:ln w="28575"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40" name="Oval 180">
              <a:extLst>
                <a:ext uri="{FF2B5EF4-FFF2-40B4-BE49-F238E27FC236}">
                  <a16:creationId xmlns:a16="http://schemas.microsoft.com/office/drawing/2014/main" id="{5DC87ED9-56FD-4D5C-BC39-750F847E4871}"/>
                </a:ext>
              </a:extLst>
            </p:cNvPr>
            <p:cNvSpPr>
              <a:spLocks noChangeArrowheads="1"/>
            </p:cNvSpPr>
            <p:nvPr/>
          </p:nvSpPr>
          <p:spPr bwMode="auto">
            <a:xfrm>
              <a:off x="1824433" y="4553963"/>
              <a:ext cx="61506" cy="45611"/>
            </a:xfrm>
            <a:prstGeom prst="ellipse">
              <a:avLst/>
            </a:prstGeom>
            <a:solidFill>
              <a:schemeClr val="bg1">
                <a:lumMod val="65000"/>
              </a:schemeClr>
            </a:solidFill>
            <a:ln w="28575"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41" name="Oval 181">
              <a:extLst>
                <a:ext uri="{FF2B5EF4-FFF2-40B4-BE49-F238E27FC236}">
                  <a16:creationId xmlns:a16="http://schemas.microsoft.com/office/drawing/2014/main" id="{24F6EA25-AED2-4DD4-9F9D-63A37E79D847}"/>
                </a:ext>
              </a:extLst>
            </p:cNvPr>
            <p:cNvSpPr>
              <a:spLocks noChangeArrowheads="1"/>
            </p:cNvSpPr>
            <p:nvPr/>
          </p:nvSpPr>
          <p:spPr bwMode="auto">
            <a:xfrm>
              <a:off x="1909004" y="4911253"/>
              <a:ext cx="61506" cy="45611"/>
            </a:xfrm>
            <a:prstGeom prst="ellipse">
              <a:avLst/>
            </a:prstGeom>
            <a:solidFill>
              <a:schemeClr val="bg1">
                <a:lumMod val="65000"/>
              </a:schemeClr>
            </a:solidFill>
            <a:ln w="28575"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42" name="Oval 182">
              <a:extLst>
                <a:ext uri="{FF2B5EF4-FFF2-40B4-BE49-F238E27FC236}">
                  <a16:creationId xmlns:a16="http://schemas.microsoft.com/office/drawing/2014/main" id="{38469C40-10B2-4A8C-A192-11F94CA93488}"/>
                </a:ext>
              </a:extLst>
            </p:cNvPr>
            <p:cNvSpPr>
              <a:spLocks noChangeArrowheads="1"/>
            </p:cNvSpPr>
            <p:nvPr/>
          </p:nvSpPr>
          <p:spPr bwMode="auto">
            <a:xfrm>
              <a:off x="1942320" y="4833334"/>
              <a:ext cx="61506" cy="46562"/>
            </a:xfrm>
            <a:prstGeom prst="ellipse">
              <a:avLst/>
            </a:prstGeom>
            <a:solidFill>
              <a:schemeClr val="bg1">
                <a:lumMod val="65000"/>
              </a:schemeClr>
            </a:solidFill>
            <a:ln w="28575"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43" name="Oval 183">
              <a:extLst>
                <a:ext uri="{FF2B5EF4-FFF2-40B4-BE49-F238E27FC236}">
                  <a16:creationId xmlns:a16="http://schemas.microsoft.com/office/drawing/2014/main" id="{B21FD4E8-F58C-48F1-A2C6-3AA7BE0416F2}"/>
                </a:ext>
              </a:extLst>
            </p:cNvPr>
            <p:cNvSpPr>
              <a:spLocks noChangeArrowheads="1"/>
            </p:cNvSpPr>
            <p:nvPr/>
          </p:nvSpPr>
          <p:spPr bwMode="auto">
            <a:xfrm>
              <a:off x="1961540" y="4766817"/>
              <a:ext cx="61506" cy="45611"/>
            </a:xfrm>
            <a:prstGeom prst="ellipse">
              <a:avLst/>
            </a:prstGeom>
            <a:solidFill>
              <a:schemeClr val="bg1">
                <a:lumMod val="65000"/>
              </a:schemeClr>
            </a:solidFill>
            <a:ln w="28575"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44" name="Oval 184">
              <a:extLst>
                <a:ext uri="{FF2B5EF4-FFF2-40B4-BE49-F238E27FC236}">
                  <a16:creationId xmlns:a16="http://schemas.microsoft.com/office/drawing/2014/main" id="{60B91392-AE7F-40D3-9D87-F86430074774}"/>
                </a:ext>
              </a:extLst>
            </p:cNvPr>
            <p:cNvSpPr>
              <a:spLocks noChangeArrowheads="1"/>
            </p:cNvSpPr>
            <p:nvPr/>
          </p:nvSpPr>
          <p:spPr bwMode="auto">
            <a:xfrm>
              <a:off x="2053799" y="4573919"/>
              <a:ext cx="61506" cy="45611"/>
            </a:xfrm>
            <a:prstGeom prst="ellipse">
              <a:avLst/>
            </a:prstGeom>
            <a:solidFill>
              <a:schemeClr val="bg1">
                <a:lumMod val="65000"/>
              </a:schemeClr>
            </a:solidFill>
            <a:ln w="28575"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45" name="Oval 185">
              <a:extLst>
                <a:ext uri="{FF2B5EF4-FFF2-40B4-BE49-F238E27FC236}">
                  <a16:creationId xmlns:a16="http://schemas.microsoft.com/office/drawing/2014/main" id="{591CBBF8-391D-4C1C-91CE-2EB0EAA5094B}"/>
                </a:ext>
              </a:extLst>
            </p:cNvPr>
            <p:cNvSpPr>
              <a:spLocks noChangeArrowheads="1"/>
            </p:cNvSpPr>
            <p:nvPr/>
          </p:nvSpPr>
          <p:spPr bwMode="auto">
            <a:xfrm>
              <a:off x="2098648" y="4498850"/>
              <a:ext cx="62788" cy="45611"/>
            </a:xfrm>
            <a:prstGeom prst="ellipse">
              <a:avLst/>
            </a:prstGeom>
            <a:solidFill>
              <a:schemeClr val="bg1">
                <a:lumMod val="65000"/>
              </a:schemeClr>
            </a:solidFill>
            <a:ln w="28575"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46" name="Oval 186">
              <a:extLst>
                <a:ext uri="{FF2B5EF4-FFF2-40B4-BE49-F238E27FC236}">
                  <a16:creationId xmlns:a16="http://schemas.microsoft.com/office/drawing/2014/main" id="{30AE3B88-FB20-4BC1-B244-CD16335654CA}"/>
                </a:ext>
              </a:extLst>
            </p:cNvPr>
            <p:cNvSpPr>
              <a:spLocks noChangeArrowheads="1"/>
            </p:cNvSpPr>
            <p:nvPr/>
          </p:nvSpPr>
          <p:spPr bwMode="auto">
            <a:xfrm>
              <a:off x="2121713" y="4359165"/>
              <a:ext cx="62788" cy="45611"/>
            </a:xfrm>
            <a:prstGeom prst="ellipse">
              <a:avLst/>
            </a:prstGeom>
            <a:solidFill>
              <a:schemeClr val="bg1">
                <a:lumMod val="65000"/>
              </a:schemeClr>
            </a:solidFill>
            <a:ln w="28575"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47" name="Oval 187">
              <a:extLst>
                <a:ext uri="{FF2B5EF4-FFF2-40B4-BE49-F238E27FC236}">
                  <a16:creationId xmlns:a16="http://schemas.microsoft.com/office/drawing/2014/main" id="{AF9090BA-7B9B-4C1C-A5B7-384C69B262D6}"/>
                </a:ext>
              </a:extLst>
            </p:cNvPr>
            <p:cNvSpPr>
              <a:spLocks noChangeArrowheads="1"/>
            </p:cNvSpPr>
            <p:nvPr/>
          </p:nvSpPr>
          <p:spPr bwMode="auto">
            <a:xfrm>
              <a:off x="2160154" y="4394323"/>
              <a:ext cx="61506" cy="45611"/>
            </a:xfrm>
            <a:prstGeom prst="ellipse">
              <a:avLst/>
            </a:prstGeom>
            <a:solidFill>
              <a:schemeClr val="bg1">
                <a:lumMod val="65000"/>
              </a:schemeClr>
            </a:solidFill>
            <a:ln w="28575"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48" name="Oval 188">
              <a:extLst>
                <a:ext uri="{FF2B5EF4-FFF2-40B4-BE49-F238E27FC236}">
                  <a16:creationId xmlns:a16="http://schemas.microsoft.com/office/drawing/2014/main" id="{8F452F2B-1BA5-4E27-9C9D-2CCFE219557C}"/>
                </a:ext>
              </a:extLst>
            </p:cNvPr>
            <p:cNvSpPr>
              <a:spLocks noChangeArrowheads="1"/>
            </p:cNvSpPr>
            <p:nvPr/>
          </p:nvSpPr>
          <p:spPr bwMode="auto">
            <a:xfrm>
              <a:off x="2233193" y="4360115"/>
              <a:ext cx="61506" cy="45611"/>
            </a:xfrm>
            <a:prstGeom prst="ellipse">
              <a:avLst/>
            </a:prstGeom>
            <a:solidFill>
              <a:schemeClr val="bg1">
                <a:lumMod val="65000"/>
              </a:schemeClr>
            </a:solidFill>
            <a:ln w="28575"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49" name="Oval 189">
              <a:extLst>
                <a:ext uri="{FF2B5EF4-FFF2-40B4-BE49-F238E27FC236}">
                  <a16:creationId xmlns:a16="http://schemas.microsoft.com/office/drawing/2014/main" id="{90CFD8AE-1FE8-4B22-8488-A9D502B817ED}"/>
                </a:ext>
              </a:extLst>
            </p:cNvPr>
            <p:cNvSpPr>
              <a:spLocks noChangeArrowheads="1"/>
            </p:cNvSpPr>
            <p:nvPr/>
          </p:nvSpPr>
          <p:spPr bwMode="auto">
            <a:xfrm>
              <a:off x="2289573" y="4575819"/>
              <a:ext cx="61506" cy="45611"/>
            </a:xfrm>
            <a:prstGeom prst="ellipse">
              <a:avLst/>
            </a:prstGeom>
            <a:solidFill>
              <a:schemeClr val="bg1">
                <a:lumMod val="65000"/>
              </a:schemeClr>
            </a:solidFill>
            <a:ln w="28575"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50" name="Oval 190">
              <a:extLst>
                <a:ext uri="{FF2B5EF4-FFF2-40B4-BE49-F238E27FC236}">
                  <a16:creationId xmlns:a16="http://schemas.microsoft.com/office/drawing/2014/main" id="{DF3C8237-C3C1-4AA4-89C9-4F09943A4874}"/>
                </a:ext>
              </a:extLst>
            </p:cNvPr>
            <p:cNvSpPr>
              <a:spLocks noChangeArrowheads="1"/>
            </p:cNvSpPr>
            <p:nvPr/>
          </p:nvSpPr>
          <p:spPr bwMode="auto">
            <a:xfrm>
              <a:off x="2361331" y="4645186"/>
              <a:ext cx="61506" cy="45611"/>
            </a:xfrm>
            <a:prstGeom prst="ellipse">
              <a:avLst/>
            </a:prstGeom>
            <a:solidFill>
              <a:schemeClr val="bg1">
                <a:lumMod val="65000"/>
              </a:schemeClr>
            </a:solidFill>
            <a:ln w="28575"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51" name="Oval 191">
              <a:extLst>
                <a:ext uri="{FF2B5EF4-FFF2-40B4-BE49-F238E27FC236}">
                  <a16:creationId xmlns:a16="http://schemas.microsoft.com/office/drawing/2014/main" id="{E4A8574C-073F-4170-851F-B00C4E234A4D}"/>
                </a:ext>
              </a:extLst>
            </p:cNvPr>
            <p:cNvSpPr>
              <a:spLocks noChangeArrowheads="1"/>
            </p:cNvSpPr>
            <p:nvPr/>
          </p:nvSpPr>
          <p:spPr bwMode="auto">
            <a:xfrm>
              <a:off x="2380552" y="4687947"/>
              <a:ext cx="62788" cy="45611"/>
            </a:xfrm>
            <a:prstGeom prst="ellipse">
              <a:avLst/>
            </a:prstGeom>
            <a:solidFill>
              <a:schemeClr val="bg1">
                <a:lumMod val="65000"/>
              </a:schemeClr>
            </a:solidFill>
            <a:ln w="28575"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52" name="Oval 192">
              <a:extLst>
                <a:ext uri="{FF2B5EF4-FFF2-40B4-BE49-F238E27FC236}">
                  <a16:creationId xmlns:a16="http://schemas.microsoft.com/office/drawing/2014/main" id="{AE679AA4-071E-4F80-9237-C670D993DBA7}"/>
                </a:ext>
              </a:extLst>
            </p:cNvPr>
            <p:cNvSpPr>
              <a:spLocks noChangeArrowheads="1"/>
            </p:cNvSpPr>
            <p:nvPr/>
          </p:nvSpPr>
          <p:spPr bwMode="auto">
            <a:xfrm>
              <a:off x="2433088" y="4723106"/>
              <a:ext cx="61506" cy="45611"/>
            </a:xfrm>
            <a:prstGeom prst="ellipse">
              <a:avLst/>
            </a:prstGeom>
            <a:solidFill>
              <a:schemeClr val="bg1">
                <a:lumMod val="65000"/>
              </a:schemeClr>
            </a:solidFill>
            <a:ln w="28575"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53" name="Oval 193">
              <a:extLst>
                <a:ext uri="{FF2B5EF4-FFF2-40B4-BE49-F238E27FC236}">
                  <a16:creationId xmlns:a16="http://schemas.microsoft.com/office/drawing/2014/main" id="{B0811200-8F79-4C72-B68F-450CBF350713}"/>
                </a:ext>
              </a:extLst>
            </p:cNvPr>
            <p:cNvSpPr>
              <a:spLocks noChangeArrowheads="1"/>
            </p:cNvSpPr>
            <p:nvPr/>
          </p:nvSpPr>
          <p:spPr bwMode="auto">
            <a:xfrm>
              <a:off x="2695771" y="4472243"/>
              <a:ext cx="61506" cy="45611"/>
            </a:xfrm>
            <a:prstGeom prst="ellipse">
              <a:avLst/>
            </a:prstGeom>
            <a:solidFill>
              <a:schemeClr val="bg1">
                <a:lumMod val="65000"/>
              </a:schemeClr>
            </a:solidFill>
            <a:ln w="28575"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54" name="Oval 194">
              <a:extLst>
                <a:ext uri="{FF2B5EF4-FFF2-40B4-BE49-F238E27FC236}">
                  <a16:creationId xmlns:a16="http://schemas.microsoft.com/office/drawing/2014/main" id="{4E4AADBB-61ED-447F-B2D2-25D901122679}"/>
                </a:ext>
              </a:extLst>
            </p:cNvPr>
            <p:cNvSpPr>
              <a:spLocks noChangeArrowheads="1"/>
            </p:cNvSpPr>
            <p:nvPr/>
          </p:nvSpPr>
          <p:spPr bwMode="auto">
            <a:xfrm>
              <a:off x="2802125" y="4547312"/>
              <a:ext cx="61506" cy="45611"/>
            </a:xfrm>
            <a:prstGeom prst="ellipse">
              <a:avLst/>
            </a:prstGeom>
            <a:solidFill>
              <a:schemeClr val="bg1">
                <a:lumMod val="65000"/>
              </a:schemeClr>
            </a:solidFill>
            <a:ln w="28575"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grpSp>
      <p:sp>
        <p:nvSpPr>
          <p:cNvPr id="166" name="TextBox 165">
            <a:extLst>
              <a:ext uri="{FF2B5EF4-FFF2-40B4-BE49-F238E27FC236}">
                <a16:creationId xmlns:a16="http://schemas.microsoft.com/office/drawing/2014/main" id="{4641DBE4-D617-47DC-8025-DFBE9425FBB7}"/>
              </a:ext>
            </a:extLst>
          </p:cNvPr>
          <p:cNvSpPr txBox="1"/>
          <p:nvPr/>
        </p:nvSpPr>
        <p:spPr>
          <a:xfrm>
            <a:off x="4148851" y="167365"/>
            <a:ext cx="696024" cy="461665"/>
          </a:xfrm>
          <a:prstGeom prst="rect">
            <a:avLst/>
          </a:prstGeom>
          <a:noFill/>
        </p:spPr>
        <p:txBody>
          <a:bodyPr wrap="none" rtlCol="0">
            <a:spAutoFit/>
          </a:bodyPr>
          <a:lstStyle/>
          <a:p>
            <a:r>
              <a:rPr lang="en-US" sz="2400" dirty="0">
                <a:latin typeface="Times New Roman" panose="02020603050405020304" pitchFamily="18" charset="0"/>
                <a:cs typeface="Times New Roman" panose="02020603050405020304" pitchFamily="18" charset="0"/>
              </a:rPr>
              <a:t>data</a:t>
            </a:r>
          </a:p>
        </p:txBody>
      </p:sp>
      <p:sp>
        <p:nvSpPr>
          <p:cNvPr id="167" name="TextBox 166">
            <a:extLst>
              <a:ext uri="{FF2B5EF4-FFF2-40B4-BE49-F238E27FC236}">
                <a16:creationId xmlns:a16="http://schemas.microsoft.com/office/drawing/2014/main" id="{BF08B3A0-FB39-40E7-B900-46094741293C}"/>
              </a:ext>
            </a:extLst>
          </p:cNvPr>
          <p:cNvSpPr txBox="1"/>
          <p:nvPr/>
        </p:nvSpPr>
        <p:spPr>
          <a:xfrm>
            <a:off x="1514639" y="4102503"/>
            <a:ext cx="6216766" cy="461665"/>
          </a:xfrm>
          <a:prstGeom prst="rect">
            <a:avLst/>
          </a:prstGeom>
          <a:noFill/>
        </p:spPr>
        <p:txBody>
          <a:bodyPr wrap="none" rtlCol="0">
            <a:spAutoFit/>
          </a:bodyPr>
          <a:lstStyle/>
          <a:p>
            <a:r>
              <a:rPr lang="en-US" sz="2400" dirty="0">
                <a:latin typeface="Times New Roman" panose="02020603050405020304" pitchFamily="18" charset="0"/>
                <a:cs typeface="Times New Roman" panose="02020603050405020304" pitchFamily="18" charset="0"/>
              </a:rPr>
              <a:t>estimated model parameters and their confidence</a:t>
            </a:r>
          </a:p>
        </p:txBody>
      </p:sp>
      <p:sp>
        <p:nvSpPr>
          <p:cNvPr id="168" name="Line 6">
            <a:extLst>
              <a:ext uri="{FF2B5EF4-FFF2-40B4-BE49-F238E27FC236}">
                <a16:creationId xmlns:a16="http://schemas.microsoft.com/office/drawing/2014/main" id="{63F47869-9E49-4444-A2CE-2EF654D2CB59}"/>
              </a:ext>
            </a:extLst>
          </p:cNvPr>
          <p:cNvSpPr>
            <a:spLocks noChangeShapeType="1"/>
          </p:cNvSpPr>
          <p:nvPr/>
        </p:nvSpPr>
        <p:spPr bwMode="auto">
          <a:xfrm>
            <a:off x="5035414" y="3631068"/>
            <a:ext cx="3105081" cy="0"/>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9" name="Line 7">
            <a:extLst>
              <a:ext uri="{FF2B5EF4-FFF2-40B4-BE49-F238E27FC236}">
                <a16:creationId xmlns:a16="http://schemas.microsoft.com/office/drawing/2014/main" id="{757A75D6-A945-49DC-A603-1E0B3EA1572D}"/>
              </a:ext>
            </a:extLst>
          </p:cNvPr>
          <p:cNvSpPr>
            <a:spLocks noChangeShapeType="1"/>
          </p:cNvSpPr>
          <p:nvPr/>
        </p:nvSpPr>
        <p:spPr bwMode="auto">
          <a:xfrm flipV="1">
            <a:off x="5398950" y="3597729"/>
            <a:ext cx="0" cy="24213"/>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0" name="Line 8">
            <a:extLst>
              <a:ext uri="{FF2B5EF4-FFF2-40B4-BE49-F238E27FC236}">
                <a16:creationId xmlns:a16="http://schemas.microsoft.com/office/drawing/2014/main" id="{EFBFE587-0A1E-4508-85ED-D96D16687DF3}"/>
              </a:ext>
            </a:extLst>
          </p:cNvPr>
          <p:cNvSpPr>
            <a:spLocks noChangeShapeType="1"/>
          </p:cNvSpPr>
          <p:nvPr/>
        </p:nvSpPr>
        <p:spPr bwMode="auto">
          <a:xfrm flipV="1">
            <a:off x="6060938" y="3597729"/>
            <a:ext cx="0" cy="24213"/>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1" name="Line 9">
            <a:extLst>
              <a:ext uri="{FF2B5EF4-FFF2-40B4-BE49-F238E27FC236}">
                <a16:creationId xmlns:a16="http://schemas.microsoft.com/office/drawing/2014/main" id="{78F92FAE-CD96-4151-A817-45CB8E554D4E}"/>
              </a:ext>
            </a:extLst>
          </p:cNvPr>
          <p:cNvSpPr>
            <a:spLocks noChangeShapeType="1"/>
          </p:cNvSpPr>
          <p:nvPr/>
        </p:nvSpPr>
        <p:spPr bwMode="auto">
          <a:xfrm flipV="1">
            <a:off x="6722925" y="3597729"/>
            <a:ext cx="0" cy="24213"/>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2" name="Line 10">
            <a:extLst>
              <a:ext uri="{FF2B5EF4-FFF2-40B4-BE49-F238E27FC236}">
                <a16:creationId xmlns:a16="http://schemas.microsoft.com/office/drawing/2014/main" id="{72CDDD0E-B088-46C1-B26E-46DAD390B1AE}"/>
              </a:ext>
            </a:extLst>
          </p:cNvPr>
          <p:cNvSpPr>
            <a:spLocks noChangeShapeType="1"/>
          </p:cNvSpPr>
          <p:nvPr/>
        </p:nvSpPr>
        <p:spPr bwMode="auto">
          <a:xfrm flipV="1">
            <a:off x="7384913" y="3597729"/>
            <a:ext cx="0" cy="24213"/>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3" name="Line 11">
            <a:extLst>
              <a:ext uri="{FF2B5EF4-FFF2-40B4-BE49-F238E27FC236}">
                <a16:creationId xmlns:a16="http://schemas.microsoft.com/office/drawing/2014/main" id="{F99CB2AD-4377-4942-9D6D-868A39382D3E}"/>
              </a:ext>
            </a:extLst>
          </p:cNvPr>
          <p:cNvSpPr>
            <a:spLocks noChangeShapeType="1"/>
          </p:cNvSpPr>
          <p:nvPr/>
        </p:nvSpPr>
        <p:spPr bwMode="auto">
          <a:xfrm flipV="1">
            <a:off x="8046900" y="3597729"/>
            <a:ext cx="0" cy="24213"/>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5" name="Rectangle 12">
            <a:extLst>
              <a:ext uri="{FF2B5EF4-FFF2-40B4-BE49-F238E27FC236}">
                <a16:creationId xmlns:a16="http://schemas.microsoft.com/office/drawing/2014/main" id="{72E894CF-71C8-4FCE-845F-D290216CE9A7}"/>
              </a:ext>
            </a:extLst>
          </p:cNvPr>
          <p:cNvSpPr>
            <a:spLocks noChangeArrowheads="1"/>
          </p:cNvSpPr>
          <p:nvPr/>
        </p:nvSpPr>
        <p:spPr bwMode="auto">
          <a:xfrm>
            <a:off x="5204041" y="3719968"/>
            <a:ext cx="302190" cy="156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62626"/>
                </a:solidFill>
                <a:effectLst/>
                <a:latin typeface="Times New Roman" panose="02020603050405020304" pitchFamily="18" charset="0"/>
                <a:cs typeface="Times New Roman" panose="02020603050405020304" pitchFamily="18" charset="0"/>
              </a:rPr>
              <a:t>-100</a:t>
            </a:r>
            <a:endPar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176" name="Rectangle 13">
            <a:extLst>
              <a:ext uri="{FF2B5EF4-FFF2-40B4-BE49-F238E27FC236}">
                <a16:creationId xmlns:a16="http://schemas.microsoft.com/office/drawing/2014/main" id="{ECF4D86B-B133-41C8-A029-1965C7C8D29A}"/>
              </a:ext>
            </a:extLst>
          </p:cNvPr>
          <p:cNvSpPr>
            <a:spLocks noChangeArrowheads="1"/>
          </p:cNvSpPr>
          <p:nvPr/>
        </p:nvSpPr>
        <p:spPr bwMode="auto">
          <a:xfrm>
            <a:off x="5858049" y="3719968"/>
            <a:ext cx="219641" cy="156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262626"/>
                </a:solidFill>
                <a:effectLst/>
                <a:latin typeface="Times New Roman" panose="02020603050405020304" pitchFamily="18" charset="0"/>
                <a:cs typeface="Times New Roman" panose="02020603050405020304" pitchFamily="18" charset="0"/>
              </a:rPr>
              <a:t>-50</a:t>
            </a:r>
            <a:endParaRPr kumimoji="0" lang="en-US" altLang="en-US"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sp>
        <p:nvSpPr>
          <p:cNvPr id="177" name="Rectangle 14">
            <a:extLst>
              <a:ext uri="{FF2B5EF4-FFF2-40B4-BE49-F238E27FC236}">
                <a16:creationId xmlns:a16="http://schemas.microsoft.com/office/drawing/2014/main" id="{7E1A389F-B85B-429C-9AFA-E940FBBA7A77}"/>
              </a:ext>
            </a:extLst>
          </p:cNvPr>
          <p:cNvSpPr>
            <a:spLocks noChangeArrowheads="1"/>
          </p:cNvSpPr>
          <p:nvPr/>
        </p:nvSpPr>
        <p:spPr bwMode="auto">
          <a:xfrm>
            <a:off x="6542714" y="3719968"/>
            <a:ext cx="82549" cy="156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262626"/>
                </a:solidFill>
                <a:effectLst/>
                <a:latin typeface="Times New Roman" panose="02020603050405020304" pitchFamily="18" charset="0"/>
                <a:cs typeface="Times New Roman" panose="02020603050405020304" pitchFamily="18" charset="0"/>
              </a:rPr>
              <a:t>0</a:t>
            </a:r>
            <a:endParaRPr kumimoji="0" lang="en-US" altLang="en-US"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sp>
        <p:nvSpPr>
          <p:cNvPr id="178" name="Rectangle 15">
            <a:extLst>
              <a:ext uri="{FF2B5EF4-FFF2-40B4-BE49-F238E27FC236}">
                <a16:creationId xmlns:a16="http://schemas.microsoft.com/office/drawing/2014/main" id="{3E1B2570-8CFC-4751-BCBB-16D1AE664963}"/>
              </a:ext>
            </a:extLst>
          </p:cNvPr>
          <p:cNvSpPr>
            <a:spLocks noChangeArrowheads="1"/>
          </p:cNvSpPr>
          <p:nvPr/>
        </p:nvSpPr>
        <p:spPr bwMode="auto">
          <a:xfrm>
            <a:off x="7104753" y="3719968"/>
            <a:ext cx="165099" cy="156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262626"/>
                </a:solidFill>
                <a:effectLst/>
                <a:latin typeface="Times New Roman" panose="02020603050405020304" pitchFamily="18" charset="0"/>
                <a:cs typeface="Times New Roman" panose="02020603050405020304" pitchFamily="18" charset="0"/>
              </a:rPr>
              <a:t>50</a:t>
            </a:r>
            <a:endParaRPr kumimoji="0" lang="en-US" altLang="en-US"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sp>
        <p:nvSpPr>
          <p:cNvPr id="179" name="Rectangle 16">
            <a:extLst>
              <a:ext uri="{FF2B5EF4-FFF2-40B4-BE49-F238E27FC236}">
                <a16:creationId xmlns:a16="http://schemas.microsoft.com/office/drawing/2014/main" id="{ED0FB3A4-949E-42F2-B8D4-58E0AE2996E6}"/>
              </a:ext>
            </a:extLst>
          </p:cNvPr>
          <p:cNvSpPr>
            <a:spLocks noChangeArrowheads="1"/>
          </p:cNvSpPr>
          <p:nvPr/>
        </p:nvSpPr>
        <p:spPr bwMode="auto">
          <a:xfrm>
            <a:off x="7671171" y="3719968"/>
            <a:ext cx="247648" cy="156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262626"/>
                </a:solidFill>
                <a:effectLst/>
                <a:latin typeface="Times New Roman" panose="02020603050405020304" pitchFamily="18" charset="0"/>
                <a:cs typeface="Times New Roman" panose="02020603050405020304" pitchFamily="18" charset="0"/>
              </a:rPr>
              <a:t>100</a:t>
            </a:r>
            <a:endParaRPr kumimoji="0" lang="en-US" altLang="en-US"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sp>
        <p:nvSpPr>
          <p:cNvPr id="180" name="Rectangle 17">
            <a:extLst>
              <a:ext uri="{FF2B5EF4-FFF2-40B4-BE49-F238E27FC236}">
                <a16:creationId xmlns:a16="http://schemas.microsoft.com/office/drawing/2014/main" id="{0E893C7A-C225-4604-8011-D1AD81636318}"/>
              </a:ext>
            </a:extLst>
          </p:cNvPr>
          <p:cNvSpPr>
            <a:spLocks noChangeArrowheads="1"/>
          </p:cNvSpPr>
          <p:nvPr/>
        </p:nvSpPr>
        <p:spPr bwMode="auto">
          <a:xfrm>
            <a:off x="5026524" y="3881242"/>
            <a:ext cx="3090482" cy="17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262626"/>
                </a:solidFill>
                <a:effectLst/>
                <a:latin typeface="Times New Roman" panose="02020603050405020304" pitchFamily="18" charset="0"/>
                <a:cs typeface="Times New Roman" panose="02020603050405020304" pitchFamily="18" charset="0"/>
              </a:rPr>
              <a:t>time tag, </a:t>
            </a:r>
            <a:r>
              <a:rPr kumimoji="0" lang="el-GR" altLang="en-US" sz="1600" b="0" i="0" u="none" strike="noStrike" cap="none" normalizeH="0" baseline="0" dirty="0">
                <a:ln>
                  <a:noFill/>
                </a:ln>
                <a:solidFill>
                  <a:srgbClr val="262626"/>
                </a:solidFill>
                <a:effectLst/>
                <a:latin typeface="Cambria Math" panose="02040503050406030204" pitchFamily="18" charset="0"/>
                <a:ea typeface="Cambria Math" panose="02040503050406030204" pitchFamily="18" charset="0"/>
              </a:rPr>
              <a:t>τ</a:t>
            </a:r>
            <a:r>
              <a:rPr kumimoji="0" lang="en-US" altLang="en-US" sz="1600" b="0" i="0" u="none" strike="noStrike" cap="none" normalizeH="0" baseline="0" dirty="0">
                <a:ln>
                  <a:noFill/>
                </a:ln>
                <a:solidFill>
                  <a:srgbClr val="262626"/>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181" name="Line 19">
            <a:extLst>
              <a:ext uri="{FF2B5EF4-FFF2-40B4-BE49-F238E27FC236}">
                <a16:creationId xmlns:a16="http://schemas.microsoft.com/office/drawing/2014/main" id="{8993476C-9957-4927-8240-B4A54E3E8971}"/>
              </a:ext>
            </a:extLst>
          </p:cNvPr>
          <p:cNvSpPr>
            <a:spLocks noChangeShapeType="1"/>
          </p:cNvSpPr>
          <p:nvPr/>
        </p:nvSpPr>
        <p:spPr bwMode="auto">
          <a:xfrm>
            <a:off x="5035413" y="3631068"/>
            <a:ext cx="30657" cy="0"/>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2" name="Line 20">
            <a:extLst>
              <a:ext uri="{FF2B5EF4-FFF2-40B4-BE49-F238E27FC236}">
                <a16:creationId xmlns:a16="http://schemas.microsoft.com/office/drawing/2014/main" id="{4CB12B78-2C63-4AB0-8E83-EBBE796F8761}"/>
              </a:ext>
            </a:extLst>
          </p:cNvPr>
          <p:cNvSpPr>
            <a:spLocks noChangeShapeType="1"/>
          </p:cNvSpPr>
          <p:nvPr/>
        </p:nvSpPr>
        <p:spPr bwMode="auto">
          <a:xfrm>
            <a:off x="5035413" y="3684855"/>
            <a:ext cx="30657" cy="0"/>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3" name="Line 21">
            <a:extLst>
              <a:ext uri="{FF2B5EF4-FFF2-40B4-BE49-F238E27FC236}">
                <a16:creationId xmlns:a16="http://schemas.microsoft.com/office/drawing/2014/main" id="{2A5F417D-7D54-4066-B5E1-5AD2C4D7ACA3}"/>
              </a:ext>
            </a:extLst>
          </p:cNvPr>
          <p:cNvSpPr>
            <a:spLocks noChangeShapeType="1"/>
          </p:cNvSpPr>
          <p:nvPr/>
        </p:nvSpPr>
        <p:spPr bwMode="auto">
          <a:xfrm>
            <a:off x="5035413" y="3295917"/>
            <a:ext cx="30657" cy="0"/>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4" name="Line 22">
            <a:extLst>
              <a:ext uri="{FF2B5EF4-FFF2-40B4-BE49-F238E27FC236}">
                <a16:creationId xmlns:a16="http://schemas.microsoft.com/office/drawing/2014/main" id="{D5D68236-C49C-4A6D-B477-4DCF7F7335F1}"/>
              </a:ext>
            </a:extLst>
          </p:cNvPr>
          <p:cNvSpPr>
            <a:spLocks noChangeShapeType="1"/>
          </p:cNvSpPr>
          <p:nvPr/>
        </p:nvSpPr>
        <p:spPr bwMode="auto">
          <a:xfrm>
            <a:off x="5035413" y="2905392"/>
            <a:ext cx="30657" cy="0"/>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6" name="Line 18">
            <a:extLst>
              <a:ext uri="{FF2B5EF4-FFF2-40B4-BE49-F238E27FC236}">
                <a16:creationId xmlns:a16="http://schemas.microsoft.com/office/drawing/2014/main" id="{B85161ED-24D7-4A33-92F8-0B1B22039769}"/>
              </a:ext>
            </a:extLst>
          </p:cNvPr>
          <p:cNvSpPr>
            <a:spLocks noChangeShapeType="1"/>
          </p:cNvSpPr>
          <p:nvPr/>
        </p:nvSpPr>
        <p:spPr bwMode="auto">
          <a:xfrm flipV="1">
            <a:off x="5035413" y="2726871"/>
            <a:ext cx="0" cy="914400"/>
          </a:xfrm>
          <a:prstGeom prst="line">
            <a:avLst/>
          </a:prstGeom>
          <a:noFill/>
          <a:ln w="2540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3" name="Rectangle 17">
            <a:extLst>
              <a:ext uri="{FF2B5EF4-FFF2-40B4-BE49-F238E27FC236}">
                <a16:creationId xmlns:a16="http://schemas.microsoft.com/office/drawing/2014/main" id="{F09B69F7-A120-4640-9BE7-191E22F9F4C6}"/>
              </a:ext>
            </a:extLst>
          </p:cNvPr>
          <p:cNvSpPr>
            <a:spLocks noChangeArrowheads="1"/>
          </p:cNvSpPr>
          <p:nvPr/>
        </p:nvSpPr>
        <p:spPr bwMode="auto">
          <a:xfrm rot="16200000">
            <a:off x="4220898" y="3080677"/>
            <a:ext cx="113336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u="none" strike="noStrike" cap="none" normalizeH="0" baseline="0" dirty="0">
                <a:ln>
                  <a:noFill/>
                </a:ln>
                <a:solidFill>
                  <a:srgbClr val="262626"/>
                </a:solidFill>
                <a:effectLst/>
                <a:latin typeface="Cambria Math" panose="02040503050406030204" pitchFamily="18" charset="0"/>
                <a:ea typeface="Cambria Math" panose="02040503050406030204" pitchFamily="18" charset="0"/>
                <a:cs typeface="Times New Roman" panose="02020603050405020304" pitchFamily="18" charset="0"/>
              </a:rPr>
              <a:t>C</a:t>
            </a:r>
            <a:r>
              <a:rPr kumimoji="0" lang="en-US" altLang="en-US" sz="1600" b="0" i="0" u="none" strike="noStrike" cap="none" normalizeH="0" baseline="0" dirty="0">
                <a:ln>
                  <a:noFill/>
                </a:ln>
                <a:solidFill>
                  <a:srgbClr val="262626"/>
                </a:solidFill>
                <a:effectLst/>
                <a:latin typeface="Times New Roman" panose="02020603050405020304" pitchFamily="18" charset="0"/>
                <a:cs typeface="Times New Roman" panose="02020603050405020304" pitchFamily="18" charset="0"/>
              </a:rPr>
              <a:t>(</a:t>
            </a:r>
            <a:r>
              <a:rPr kumimoji="0" lang="el-GR" altLang="en-US" sz="1600" b="0" i="0" u="none" strike="noStrike" cap="none" normalizeH="0" baseline="0" dirty="0">
                <a:ln>
                  <a:noFill/>
                </a:ln>
                <a:solidFill>
                  <a:srgbClr val="262626"/>
                </a:solidFill>
                <a:effectLst/>
                <a:latin typeface="Cambria Math" panose="02040503050406030204" pitchFamily="18" charset="0"/>
                <a:ea typeface="Cambria Math" panose="02040503050406030204" pitchFamily="18" charset="0"/>
              </a:rPr>
              <a:t>τ</a:t>
            </a:r>
            <a:r>
              <a:rPr kumimoji="0" lang="en-US" altLang="en-US" sz="1600" b="0" i="0" u="none" strike="noStrike" cap="none" normalizeH="0" baseline="0" dirty="0">
                <a:ln>
                  <a:noFill/>
                </a:ln>
                <a:solidFill>
                  <a:srgbClr val="262626"/>
                </a:solidFill>
                <a:effectLst/>
                <a:latin typeface="Cambria Math" panose="02040503050406030204" pitchFamily="18" charset="0"/>
                <a:ea typeface="Cambria Math" panose="02040503050406030204" pitchFamily="18" charset="0"/>
              </a:rPr>
              <a: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96" name="Freeform 29">
            <a:extLst>
              <a:ext uri="{FF2B5EF4-FFF2-40B4-BE49-F238E27FC236}">
                <a16:creationId xmlns:a16="http://schemas.microsoft.com/office/drawing/2014/main" id="{0463F230-189D-43DF-960A-E3904B021924}"/>
              </a:ext>
            </a:extLst>
          </p:cNvPr>
          <p:cNvSpPr>
            <a:spLocks/>
          </p:cNvSpPr>
          <p:nvPr/>
        </p:nvSpPr>
        <p:spPr bwMode="auto">
          <a:xfrm>
            <a:off x="5081227" y="2891541"/>
            <a:ext cx="3022698" cy="709074"/>
          </a:xfrm>
          <a:custGeom>
            <a:avLst/>
            <a:gdLst>
              <a:gd name="T0" fmla="*/ 37 w 2423"/>
              <a:gd name="T1" fmla="*/ 506 h 615"/>
              <a:gd name="T2" fmla="*/ 74 w 2423"/>
              <a:gd name="T3" fmla="*/ 506 h 615"/>
              <a:gd name="T4" fmla="*/ 112 w 2423"/>
              <a:gd name="T5" fmla="*/ 506 h 615"/>
              <a:gd name="T6" fmla="*/ 150 w 2423"/>
              <a:gd name="T7" fmla="*/ 506 h 615"/>
              <a:gd name="T8" fmla="*/ 189 w 2423"/>
              <a:gd name="T9" fmla="*/ 506 h 615"/>
              <a:gd name="T10" fmla="*/ 227 w 2423"/>
              <a:gd name="T11" fmla="*/ 506 h 615"/>
              <a:gd name="T12" fmla="*/ 265 w 2423"/>
              <a:gd name="T13" fmla="*/ 506 h 615"/>
              <a:gd name="T14" fmla="*/ 302 w 2423"/>
              <a:gd name="T15" fmla="*/ 506 h 615"/>
              <a:gd name="T16" fmla="*/ 340 w 2423"/>
              <a:gd name="T17" fmla="*/ 506 h 615"/>
              <a:gd name="T18" fmla="*/ 379 w 2423"/>
              <a:gd name="T19" fmla="*/ 505 h 615"/>
              <a:gd name="T20" fmla="*/ 417 w 2423"/>
              <a:gd name="T21" fmla="*/ 505 h 615"/>
              <a:gd name="T22" fmla="*/ 455 w 2423"/>
              <a:gd name="T23" fmla="*/ 505 h 615"/>
              <a:gd name="T24" fmla="*/ 493 w 2423"/>
              <a:gd name="T25" fmla="*/ 505 h 615"/>
              <a:gd name="T26" fmla="*/ 531 w 2423"/>
              <a:gd name="T27" fmla="*/ 506 h 615"/>
              <a:gd name="T28" fmla="*/ 569 w 2423"/>
              <a:gd name="T29" fmla="*/ 508 h 615"/>
              <a:gd name="T30" fmla="*/ 607 w 2423"/>
              <a:gd name="T31" fmla="*/ 509 h 615"/>
              <a:gd name="T32" fmla="*/ 645 w 2423"/>
              <a:gd name="T33" fmla="*/ 510 h 615"/>
              <a:gd name="T34" fmla="*/ 683 w 2423"/>
              <a:gd name="T35" fmla="*/ 508 h 615"/>
              <a:gd name="T36" fmla="*/ 721 w 2423"/>
              <a:gd name="T37" fmla="*/ 504 h 615"/>
              <a:gd name="T38" fmla="*/ 759 w 2423"/>
              <a:gd name="T39" fmla="*/ 497 h 615"/>
              <a:gd name="T40" fmla="*/ 797 w 2423"/>
              <a:gd name="T41" fmla="*/ 490 h 615"/>
              <a:gd name="T42" fmla="*/ 835 w 2423"/>
              <a:gd name="T43" fmla="*/ 485 h 615"/>
              <a:gd name="T44" fmla="*/ 873 w 2423"/>
              <a:gd name="T45" fmla="*/ 490 h 615"/>
              <a:gd name="T46" fmla="*/ 911 w 2423"/>
              <a:gd name="T47" fmla="*/ 507 h 615"/>
              <a:gd name="T48" fmla="*/ 949 w 2423"/>
              <a:gd name="T49" fmla="*/ 540 h 615"/>
              <a:gd name="T50" fmla="*/ 987 w 2423"/>
              <a:gd name="T51" fmla="*/ 580 h 615"/>
              <a:gd name="T52" fmla="*/ 1025 w 2423"/>
              <a:gd name="T53" fmla="*/ 611 h 615"/>
              <a:gd name="T54" fmla="*/ 1063 w 2423"/>
              <a:gd name="T55" fmla="*/ 606 h 615"/>
              <a:gd name="T56" fmla="*/ 1101 w 2423"/>
              <a:gd name="T57" fmla="*/ 536 h 615"/>
              <a:gd name="T58" fmla="*/ 1139 w 2423"/>
              <a:gd name="T59" fmla="*/ 387 h 615"/>
              <a:gd name="T60" fmla="*/ 1177 w 2423"/>
              <a:gd name="T61" fmla="*/ 179 h 615"/>
              <a:gd name="T62" fmla="*/ 1215 w 2423"/>
              <a:gd name="T63" fmla="*/ 16 h 615"/>
              <a:gd name="T64" fmla="*/ 1253 w 2423"/>
              <a:gd name="T65" fmla="*/ 220 h 615"/>
              <a:gd name="T66" fmla="*/ 1291 w 2423"/>
              <a:gd name="T67" fmla="*/ 420 h 615"/>
              <a:gd name="T68" fmla="*/ 1329 w 2423"/>
              <a:gd name="T69" fmla="*/ 555 h 615"/>
              <a:gd name="T70" fmla="*/ 1367 w 2423"/>
              <a:gd name="T71" fmla="*/ 611 h 615"/>
              <a:gd name="T72" fmla="*/ 1405 w 2423"/>
              <a:gd name="T73" fmla="*/ 607 h 615"/>
              <a:gd name="T74" fmla="*/ 1443 w 2423"/>
              <a:gd name="T75" fmla="*/ 573 h 615"/>
              <a:gd name="T76" fmla="*/ 1481 w 2423"/>
              <a:gd name="T77" fmla="*/ 533 h 615"/>
              <a:gd name="T78" fmla="*/ 1519 w 2423"/>
              <a:gd name="T79" fmla="*/ 503 h 615"/>
              <a:gd name="T80" fmla="*/ 1557 w 2423"/>
              <a:gd name="T81" fmla="*/ 488 h 615"/>
              <a:gd name="T82" fmla="*/ 1595 w 2423"/>
              <a:gd name="T83" fmla="*/ 486 h 615"/>
              <a:gd name="T84" fmla="*/ 1633 w 2423"/>
              <a:gd name="T85" fmla="*/ 491 h 615"/>
              <a:gd name="T86" fmla="*/ 1671 w 2423"/>
              <a:gd name="T87" fmla="*/ 498 h 615"/>
              <a:gd name="T88" fmla="*/ 1709 w 2423"/>
              <a:gd name="T89" fmla="*/ 505 h 615"/>
              <a:gd name="T90" fmla="*/ 1747 w 2423"/>
              <a:gd name="T91" fmla="*/ 509 h 615"/>
              <a:gd name="T92" fmla="*/ 1785 w 2423"/>
              <a:gd name="T93" fmla="*/ 510 h 615"/>
              <a:gd name="T94" fmla="*/ 1823 w 2423"/>
              <a:gd name="T95" fmla="*/ 509 h 615"/>
              <a:gd name="T96" fmla="*/ 1861 w 2423"/>
              <a:gd name="T97" fmla="*/ 508 h 615"/>
              <a:gd name="T98" fmla="*/ 1899 w 2423"/>
              <a:gd name="T99" fmla="*/ 506 h 615"/>
              <a:gd name="T100" fmla="*/ 1937 w 2423"/>
              <a:gd name="T101" fmla="*/ 505 h 615"/>
              <a:gd name="T102" fmla="*/ 1975 w 2423"/>
              <a:gd name="T103" fmla="*/ 505 h 615"/>
              <a:gd name="T104" fmla="*/ 2013 w 2423"/>
              <a:gd name="T105" fmla="*/ 505 h 615"/>
              <a:gd name="T106" fmla="*/ 2051 w 2423"/>
              <a:gd name="T107" fmla="*/ 505 h 615"/>
              <a:gd name="T108" fmla="*/ 2089 w 2423"/>
              <a:gd name="T109" fmla="*/ 506 h 615"/>
              <a:gd name="T110" fmla="*/ 2127 w 2423"/>
              <a:gd name="T111" fmla="*/ 506 h 615"/>
              <a:gd name="T112" fmla="*/ 2165 w 2423"/>
              <a:gd name="T113" fmla="*/ 506 h 615"/>
              <a:gd name="T114" fmla="*/ 2203 w 2423"/>
              <a:gd name="T115" fmla="*/ 506 h 615"/>
              <a:gd name="T116" fmla="*/ 2241 w 2423"/>
              <a:gd name="T117" fmla="*/ 506 h 615"/>
              <a:gd name="T118" fmla="*/ 2279 w 2423"/>
              <a:gd name="T119" fmla="*/ 506 h 615"/>
              <a:gd name="T120" fmla="*/ 2317 w 2423"/>
              <a:gd name="T121" fmla="*/ 506 h 615"/>
              <a:gd name="T122" fmla="*/ 2355 w 2423"/>
              <a:gd name="T123" fmla="*/ 506 h 615"/>
              <a:gd name="T124" fmla="*/ 2393 w 2423"/>
              <a:gd name="T125" fmla="*/ 506 h 6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423" h="615">
                <a:moveTo>
                  <a:pt x="0" y="506"/>
                </a:moveTo>
                <a:lnTo>
                  <a:pt x="1" y="506"/>
                </a:lnTo>
                <a:lnTo>
                  <a:pt x="2" y="506"/>
                </a:lnTo>
                <a:lnTo>
                  <a:pt x="3" y="506"/>
                </a:lnTo>
                <a:lnTo>
                  <a:pt x="4" y="506"/>
                </a:lnTo>
                <a:lnTo>
                  <a:pt x="6" y="506"/>
                </a:lnTo>
                <a:lnTo>
                  <a:pt x="7" y="506"/>
                </a:lnTo>
                <a:lnTo>
                  <a:pt x="8" y="506"/>
                </a:lnTo>
                <a:lnTo>
                  <a:pt x="9" y="506"/>
                </a:lnTo>
                <a:lnTo>
                  <a:pt x="10" y="506"/>
                </a:lnTo>
                <a:lnTo>
                  <a:pt x="12" y="506"/>
                </a:lnTo>
                <a:lnTo>
                  <a:pt x="13" y="506"/>
                </a:lnTo>
                <a:lnTo>
                  <a:pt x="14" y="506"/>
                </a:lnTo>
                <a:lnTo>
                  <a:pt x="15" y="506"/>
                </a:lnTo>
                <a:lnTo>
                  <a:pt x="16" y="506"/>
                </a:lnTo>
                <a:lnTo>
                  <a:pt x="18" y="506"/>
                </a:lnTo>
                <a:lnTo>
                  <a:pt x="19" y="506"/>
                </a:lnTo>
                <a:lnTo>
                  <a:pt x="20" y="506"/>
                </a:lnTo>
                <a:lnTo>
                  <a:pt x="21" y="506"/>
                </a:lnTo>
                <a:lnTo>
                  <a:pt x="22" y="506"/>
                </a:lnTo>
                <a:lnTo>
                  <a:pt x="23" y="506"/>
                </a:lnTo>
                <a:lnTo>
                  <a:pt x="25" y="506"/>
                </a:lnTo>
                <a:lnTo>
                  <a:pt x="26" y="506"/>
                </a:lnTo>
                <a:lnTo>
                  <a:pt x="27" y="506"/>
                </a:lnTo>
                <a:lnTo>
                  <a:pt x="28" y="506"/>
                </a:lnTo>
                <a:lnTo>
                  <a:pt x="29" y="506"/>
                </a:lnTo>
                <a:lnTo>
                  <a:pt x="31" y="506"/>
                </a:lnTo>
                <a:lnTo>
                  <a:pt x="32" y="506"/>
                </a:lnTo>
                <a:lnTo>
                  <a:pt x="33" y="506"/>
                </a:lnTo>
                <a:lnTo>
                  <a:pt x="34" y="506"/>
                </a:lnTo>
                <a:lnTo>
                  <a:pt x="35" y="506"/>
                </a:lnTo>
                <a:lnTo>
                  <a:pt x="37" y="506"/>
                </a:lnTo>
                <a:lnTo>
                  <a:pt x="38" y="506"/>
                </a:lnTo>
                <a:lnTo>
                  <a:pt x="39" y="506"/>
                </a:lnTo>
                <a:lnTo>
                  <a:pt x="40" y="506"/>
                </a:lnTo>
                <a:lnTo>
                  <a:pt x="41" y="506"/>
                </a:lnTo>
                <a:lnTo>
                  <a:pt x="42" y="506"/>
                </a:lnTo>
                <a:lnTo>
                  <a:pt x="44" y="506"/>
                </a:lnTo>
                <a:lnTo>
                  <a:pt x="45" y="506"/>
                </a:lnTo>
                <a:lnTo>
                  <a:pt x="46" y="506"/>
                </a:lnTo>
                <a:lnTo>
                  <a:pt x="47" y="506"/>
                </a:lnTo>
                <a:lnTo>
                  <a:pt x="48" y="506"/>
                </a:lnTo>
                <a:lnTo>
                  <a:pt x="50" y="506"/>
                </a:lnTo>
                <a:lnTo>
                  <a:pt x="51" y="506"/>
                </a:lnTo>
                <a:lnTo>
                  <a:pt x="52" y="506"/>
                </a:lnTo>
                <a:lnTo>
                  <a:pt x="53" y="506"/>
                </a:lnTo>
                <a:lnTo>
                  <a:pt x="54" y="506"/>
                </a:lnTo>
                <a:lnTo>
                  <a:pt x="55" y="506"/>
                </a:lnTo>
                <a:lnTo>
                  <a:pt x="57" y="506"/>
                </a:lnTo>
                <a:lnTo>
                  <a:pt x="58" y="506"/>
                </a:lnTo>
                <a:lnTo>
                  <a:pt x="59" y="506"/>
                </a:lnTo>
                <a:lnTo>
                  <a:pt x="60" y="506"/>
                </a:lnTo>
                <a:lnTo>
                  <a:pt x="61" y="506"/>
                </a:lnTo>
                <a:lnTo>
                  <a:pt x="63" y="506"/>
                </a:lnTo>
                <a:lnTo>
                  <a:pt x="64" y="506"/>
                </a:lnTo>
                <a:lnTo>
                  <a:pt x="65" y="506"/>
                </a:lnTo>
                <a:lnTo>
                  <a:pt x="66" y="506"/>
                </a:lnTo>
                <a:lnTo>
                  <a:pt x="67" y="506"/>
                </a:lnTo>
                <a:lnTo>
                  <a:pt x="69" y="506"/>
                </a:lnTo>
                <a:lnTo>
                  <a:pt x="70" y="506"/>
                </a:lnTo>
                <a:lnTo>
                  <a:pt x="71" y="506"/>
                </a:lnTo>
                <a:lnTo>
                  <a:pt x="72" y="506"/>
                </a:lnTo>
                <a:lnTo>
                  <a:pt x="73" y="506"/>
                </a:lnTo>
                <a:lnTo>
                  <a:pt x="74" y="506"/>
                </a:lnTo>
                <a:lnTo>
                  <a:pt x="76" y="506"/>
                </a:lnTo>
                <a:lnTo>
                  <a:pt x="77" y="506"/>
                </a:lnTo>
                <a:lnTo>
                  <a:pt x="78" y="506"/>
                </a:lnTo>
                <a:lnTo>
                  <a:pt x="79" y="506"/>
                </a:lnTo>
                <a:lnTo>
                  <a:pt x="80" y="506"/>
                </a:lnTo>
                <a:lnTo>
                  <a:pt x="82" y="506"/>
                </a:lnTo>
                <a:lnTo>
                  <a:pt x="83" y="506"/>
                </a:lnTo>
                <a:lnTo>
                  <a:pt x="84" y="506"/>
                </a:lnTo>
                <a:lnTo>
                  <a:pt x="85" y="506"/>
                </a:lnTo>
                <a:lnTo>
                  <a:pt x="86" y="506"/>
                </a:lnTo>
                <a:lnTo>
                  <a:pt x="88" y="506"/>
                </a:lnTo>
                <a:lnTo>
                  <a:pt x="89" y="506"/>
                </a:lnTo>
                <a:lnTo>
                  <a:pt x="90" y="506"/>
                </a:lnTo>
                <a:lnTo>
                  <a:pt x="91" y="506"/>
                </a:lnTo>
                <a:lnTo>
                  <a:pt x="92" y="506"/>
                </a:lnTo>
                <a:lnTo>
                  <a:pt x="93" y="506"/>
                </a:lnTo>
                <a:lnTo>
                  <a:pt x="95" y="506"/>
                </a:lnTo>
                <a:lnTo>
                  <a:pt x="96" y="506"/>
                </a:lnTo>
                <a:lnTo>
                  <a:pt x="97" y="506"/>
                </a:lnTo>
                <a:lnTo>
                  <a:pt x="98" y="506"/>
                </a:lnTo>
                <a:lnTo>
                  <a:pt x="99" y="506"/>
                </a:lnTo>
                <a:lnTo>
                  <a:pt x="101" y="506"/>
                </a:lnTo>
                <a:lnTo>
                  <a:pt x="102" y="506"/>
                </a:lnTo>
                <a:lnTo>
                  <a:pt x="103" y="506"/>
                </a:lnTo>
                <a:lnTo>
                  <a:pt x="104" y="506"/>
                </a:lnTo>
                <a:lnTo>
                  <a:pt x="105" y="506"/>
                </a:lnTo>
                <a:lnTo>
                  <a:pt x="107" y="506"/>
                </a:lnTo>
                <a:lnTo>
                  <a:pt x="108" y="506"/>
                </a:lnTo>
                <a:lnTo>
                  <a:pt x="109" y="506"/>
                </a:lnTo>
                <a:lnTo>
                  <a:pt x="110" y="506"/>
                </a:lnTo>
                <a:lnTo>
                  <a:pt x="111" y="506"/>
                </a:lnTo>
                <a:lnTo>
                  <a:pt x="112" y="506"/>
                </a:lnTo>
                <a:lnTo>
                  <a:pt x="114" y="506"/>
                </a:lnTo>
                <a:lnTo>
                  <a:pt x="115" y="506"/>
                </a:lnTo>
                <a:lnTo>
                  <a:pt x="116" y="506"/>
                </a:lnTo>
                <a:lnTo>
                  <a:pt x="117" y="506"/>
                </a:lnTo>
                <a:lnTo>
                  <a:pt x="118" y="506"/>
                </a:lnTo>
                <a:lnTo>
                  <a:pt x="120" y="506"/>
                </a:lnTo>
                <a:lnTo>
                  <a:pt x="121" y="506"/>
                </a:lnTo>
                <a:lnTo>
                  <a:pt x="122" y="506"/>
                </a:lnTo>
                <a:lnTo>
                  <a:pt x="123" y="506"/>
                </a:lnTo>
                <a:lnTo>
                  <a:pt x="124" y="506"/>
                </a:lnTo>
                <a:lnTo>
                  <a:pt x="125" y="506"/>
                </a:lnTo>
                <a:lnTo>
                  <a:pt x="127" y="506"/>
                </a:lnTo>
                <a:lnTo>
                  <a:pt x="128" y="506"/>
                </a:lnTo>
                <a:lnTo>
                  <a:pt x="129" y="506"/>
                </a:lnTo>
                <a:lnTo>
                  <a:pt x="130" y="506"/>
                </a:lnTo>
                <a:lnTo>
                  <a:pt x="131" y="506"/>
                </a:lnTo>
                <a:lnTo>
                  <a:pt x="133" y="506"/>
                </a:lnTo>
                <a:lnTo>
                  <a:pt x="134" y="506"/>
                </a:lnTo>
                <a:lnTo>
                  <a:pt x="135" y="506"/>
                </a:lnTo>
                <a:lnTo>
                  <a:pt x="136" y="506"/>
                </a:lnTo>
                <a:lnTo>
                  <a:pt x="137" y="506"/>
                </a:lnTo>
                <a:lnTo>
                  <a:pt x="139" y="506"/>
                </a:lnTo>
                <a:lnTo>
                  <a:pt x="140" y="506"/>
                </a:lnTo>
                <a:lnTo>
                  <a:pt x="141" y="506"/>
                </a:lnTo>
                <a:lnTo>
                  <a:pt x="142" y="506"/>
                </a:lnTo>
                <a:lnTo>
                  <a:pt x="143" y="506"/>
                </a:lnTo>
                <a:lnTo>
                  <a:pt x="144" y="506"/>
                </a:lnTo>
                <a:lnTo>
                  <a:pt x="146" y="506"/>
                </a:lnTo>
                <a:lnTo>
                  <a:pt x="147" y="506"/>
                </a:lnTo>
                <a:lnTo>
                  <a:pt x="148" y="506"/>
                </a:lnTo>
                <a:lnTo>
                  <a:pt x="149" y="506"/>
                </a:lnTo>
                <a:lnTo>
                  <a:pt x="150" y="506"/>
                </a:lnTo>
                <a:lnTo>
                  <a:pt x="152" y="506"/>
                </a:lnTo>
                <a:lnTo>
                  <a:pt x="153" y="506"/>
                </a:lnTo>
                <a:lnTo>
                  <a:pt x="154" y="506"/>
                </a:lnTo>
                <a:lnTo>
                  <a:pt x="155" y="506"/>
                </a:lnTo>
                <a:lnTo>
                  <a:pt x="156" y="506"/>
                </a:lnTo>
                <a:lnTo>
                  <a:pt x="158" y="506"/>
                </a:lnTo>
                <a:lnTo>
                  <a:pt x="159" y="506"/>
                </a:lnTo>
                <a:lnTo>
                  <a:pt x="160" y="506"/>
                </a:lnTo>
                <a:lnTo>
                  <a:pt x="161" y="506"/>
                </a:lnTo>
                <a:lnTo>
                  <a:pt x="162" y="506"/>
                </a:lnTo>
                <a:lnTo>
                  <a:pt x="163" y="506"/>
                </a:lnTo>
                <a:lnTo>
                  <a:pt x="165" y="506"/>
                </a:lnTo>
                <a:lnTo>
                  <a:pt x="166" y="506"/>
                </a:lnTo>
                <a:lnTo>
                  <a:pt x="167" y="506"/>
                </a:lnTo>
                <a:lnTo>
                  <a:pt x="168" y="506"/>
                </a:lnTo>
                <a:lnTo>
                  <a:pt x="169" y="506"/>
                </a:lnTo>
                <a:lnTo>
                  <a:pt x="171" y="506"/>
                </a:lnTo>
                <a:lnTo>
                  <a:pt x="172" y="506"/>
                </a:lnTo>
                <a:lnTo>
                  <a:pt x="173" y="506"/>
                </a:lnTo>
                <a:lnTo>
                  <a:pt x="174" y="506"/>
                </a:lnTo>
                <a:lnTo>
                  <a:pt x="176" y="506"/>
                </a:lnTo>
                <a:lnTo>
                  <a:pt x="177" y="506"/>
                </a:lnTo>
                <a:lnTo>
                  <a:pt x="178" y="506"/>
                </a:lnTo>
                <a:lnTo>
                  <a:pt x="179" y="506"/>
                </a:lnTo>
                <a:lnTo>
                  <a:pt x="180" y="506"/>
                </a:lnTo>
                <a:lnTo>
                  <a:pt x="181" y="506"/>
                </a:lnTo>
                <a:lnTo>
                  <a:pt x="183" y="506"/>
                </a:lnTo>
                <a:lnTo>
                  <a:pt x="184" y="506"/>
                </a:lnTo>
                <a:lnTo>
                  <a:pt x="185" y="506"/>
                </a:lnTo>
                <a:lnTo>
                  <a:pt x="186" y="506"/>
                </a:lnTo>
                <a:lnTo>
                  <a:pt x="187" y="506"/>
                </a:lnTo>
                <a:lnTo>
                  <a:pt x="189" y="506"/>
                </a:lnTo>
                <a:lnTo>
                  <a:pt x="190" y="506"/>
                </a:lnTo>
                <a:lnTo>
                  <a:pt x="191" y="506"/>
                </a:lnTo>
                <a:lnTo>
                  <a:pt x="192" y="506"/>
                </a:lnTo>
                <a:lnTo>
                  <a:pt x="193" y="506"/>
                </a:lnTo>
                <a:lnTo>
                  <a:pt x="195" y="506"/>
                </a:lnTo>
                <a:lnTo>
                  <a:pt x="196" y="506"/>
                </a:lnTo>
                <a:lnTo>
                  <a:pt x="197" y="506"/>
                </a:lnTo>
                <a:lnTo>
                  <a:pt x="198" y="506"/>
                </a:lnTo>
                <a:lnTo>
                  <a:pt x="199" y="506"/>
                </a:lnTo>
                <a:lnTo>
                  <a:pt x="200" y="506"/>
                </a:lnTo>
                <a:lnTo>
                  <a:pt x="202" y="506"/>
                </a:lnTo>
                <a:lnTo>
                  <a:pt x="203" y="506"/>
                </a:lnTo>
                <a:lnTo>
                  <a:pt x="204" y="506"/>
                </a:lnTo>
                <a:lnTo>
                  <a:pt x="205" y="506"/>
                </a:lnTo>
                <a:lnTo>
                  <a:pt x="206" y="506"/>
                </a:lnTo>
                <a:lnTo>
                  <a:pt x="208" y="506"/>
                </a:lnTo>
                <a:lnTo>
                  <a:pt x="209" y="506"/>
                </a:lnTo>
                <a:lnTo>
                  <a:pt x="210" y="506"/>
                </a:lnTo>
                <a:lnTo>
                  <a:pt x="211" y="506"/>
                </a:lnTo>
                <a:lnTo>
                  <a:pt x="212" y="506"/>
                </a:lnTo>
                <a:lnTo>
                  <a:pt x="214" y="506"/>
                </a:lnTo>
                <a:lnTo>
                  <a:pt x="215" y="506"/>
                </a:lnTo>
                <a:lnTo>
                  <a:pt x="216" y="506"/>
                </a:lnTo>
                <a:lnTo>
                  <a:pt x="217" y="506"/>
                </a:lnTo>
                <a:lnTo>
                  <a:pt x="218" y="506"/>
                </a:lnTo>
                <a:lnTo>
                  <a:pt x="219" y="506"/>
                </a:lnTo>
                <a:lnTo>
                  <a:pt x="221" y="506"/>
                </a:lnTo>
                <a:lnTo>
                  <a:pt x="222" y="506"/>
                </a:lnTo>
                <a:lnTo>
                  <a:pt x="223" y="506"/>
                </a:lnTo>
                <a:lnTo>
                  <a:pt x="224" y="506"/>
                </a:lnTo>
                <a:lnTo>
                  <a:pt x="225" y="506"/>
                </a:lnTo>
                <a:lnTo>
                  <a:pt x="227" y="506"/>
                </a:lnTo>
                <a:lnTo>
                  <a:pt x="228" y="506"/>
                </a:lnTo>
                <a:lnTo>
                  <a:pt x="229" y="506"/>
                </a:lnTo>
                <a:lnTo>
                  <a:pt x="230" y="506"/>
                </a:lnTo>
                <a:lnTo>
                  <a:pt x="231" y="506"/>
                </a:lnTo>
                <a:lnTo>
                  <a:pt x="233" y="506"/>
                </a:lnTo>
                <a:lnTo>
                  <a:pt x="234" y="506"/>
                </a:lnTo>
                <a:lnTo>
                  <a:pt x="235" y="506"/>
                </a:lnTo>
                <a:lnTo>
                  <a:pt x="236" y="506"/>
                </a:lnTo>
                <a:lnTo>
                  <a:pt x="237" y="506"/>
                </a:lnTo>
                <a:lnTo>
                  <a:pt x="238" y="506"/>
                </a:lnTo>
                <a:lnTo>
                  <a:pt x="240" y="506"/>
                </a:lnTo>
                <a:lnTo>
                  <a:pt x="241" y="506"/>
                </a:lnTo>
                <a:lnTo>
                  <a:pt x="242" y="506"/>
                </a:lnTo>
                <a:lnTo>
                  <a:pt x="243" y="506"/>
                </a:lnTo>
                <a:lnTo>
                  <a:pt x="244" y="506"/>
                </a:lnTo>
                <a:lnTo>
                  <a:pt x="246" y="506"/>
                </a:lnTo>
                <a:lnTo>
                  <a:pt x="247" y="506"/>
                </a:lnTo>
                <a:lnTo>
                  <a:pt x="248" y="506"/>
                </a:lnTo>
                <a:lnTo>
                  <a:pt x="249" y="506"/>
                </a:lnTo>
                <a:lnTo>
                  <a:pt x="250" y="506"/>
                </a:lnTo>
                <a:lnTo>
                  <a:pt x="251" y="506"/>
                </a:lnTo>
                <a:lnTo>
                  <a:pt x="253" y="506"/>
                </a:lnTo>
                <a:lnTo>
                  <a:pt x="254" y="506"/>
                </a:lnTo>
                <a:lnTo>
                  <a:pt x="255" y="506"/>
                </a:lnTo>
                <a:lnTo>
                  <a:pt x="256" y="506"/>
                </a:lnTo>
                <a:lnTo>
                  <a:pt x="257" y="506"/>
                </a:lnTo>
                <a:lnTo>
                  <a:pt x="259" y="506"/>
                </a:lnTo>
                <a:lnTo>
                  <a:pt x="260" y="506"/>
                </a:lnTo>
                <a:lnTo>
                  <a:pt x="261" y="506"/>
                </a:lnTo>
                <a:lnTo>
                  <a:pt x="262" y="506"/>
                </a:lnTo>
                <a:lnTo>
                  <a:pt x="263" y="506"/>
                </a:lnTo>
                <a:lnTo>
                  <a:pt x="265" y="506"/>
                </a:lnTo>
                <a:lnTo>
                  <a:pt x="266" y="506"/>
                </a:lnTo>
                <a:lnTo>
                  <a:pt x="267" y="506"/>
                </a:lnTo>
                <a:lnTo>
                  <a:pt x="268" y="506"/>
                </a:lnTo>
                <a:lnTo>
                  <a:pt x="269" y="506"/>
                </a:lnTo>
                <a:lnTo>
                  <a:pt x="270" y="506"/>
                </a:lnTo>
                <a:lnTo>
                  <a:pt x="272" y="506"/>
                </a:lnTo>
                <a:lnTo>
                  <a:pt x="273" y="506"/>
                </a:lnTo>
                <a:lnTo>
                  <a:pt x="274" y="506"/>
                </a:lnTo>
                <a:lnTo>
                  <a:pt x="275" y="506"/>
                </a:lnTo>
                <a:lnTo>
                  <a:pt x="276" y="506"/>
                </a:lnTo>
                <a:lnTo>
                  <a:pt x="278" y="506"/>
                </a:lnTo>
                <a:lnTo>
                  <a:pt x="279" y="506"/>
                </a:lnTo>
                <a:lnTo>
                  <a:pt x="280" y="506"/>
                </a:lnTo>
                <a:lnTo>
                  <a:pt x="281" y="506"/>
                </a:lnTo>
                <a:lnTo>
                  <a:pt x="282" y="506"/>
                </a:lnTo>
                <a:lnTo>
                  <a:pt x="284" y="506"/>
                </a:lnTo>
                <a:lnTo>
                  <a:pt x="285" y="506"/>
                </a:lnTo>
                <a:lnTo>
                  <a:pt x="286" y="506"/>
                </a:lnTo>
                <a:lnTo>
                  <a:pt x="287" y="506"/>
                </a:lnTo>
                <a:lnTo>
                  <a:pt x="288" y="506"/>
                </a:lnTo>
                <a:lnTo>
                  <a:pt x="289" y="506"/>
                </a:lnTo>
                <a:lnTo>
                  <a:pt x="291" y="506"/>
                </a:lnTo>
                <a:lnTo>
                  <a:pt x="292" y="506"/>
                </a:lnTo>
                <a:lnTo>
                  <a:pt x="293" y="506"/>
                </a:lnTo>
                <a:lnTo>
                  <a:pt x="294" y="506"/>
                </a:lnTo>
                <a:lnTo>
                  <a:pt x="295" y="506"/>
                </a:lnTo>
                <a:lnTo>
                  <a:pt x="297" y="506"/>
                </a:lnTo>
                <a:lnTo>
                  <a:pt x="298" y="506"/>
                </a:lnTo>
                <a:lnTo>
                  <a:pt x="299" y="506"/>
                </a:lnTo>
                <a:lnTo>
                  <a:pt x="300" y="506"/>
                </a:lnTo>
                <a:lnTo>
                  <a:pt x="301" y="506"/>
                </a:lnTo>
                <a:lnTo>
                  <a:pt x="302" y="506"/>
                </a:lnTo>
                <a:lnTo>
                  <a:pt x="304" y="506"/>
                </a:lnTo>
                <a:lnTo>
                  <a:pt x="305" y="506"/>
                </a:lnTo>
                <a:lnTo>
                  <a:pt x="306" y="506"/>
                </a:lnTo>
                <a:lnTo>
                  <a:pt x="307" y="506"/>
                </a:lnTo>
                <a:lnTo>
                  <a:pt x="308" y="506"/>
                </a:lnTo>
                <a:lnTo>
                  <a:pt x="310" y="506"/>
                </a:lnTo>
                <a:lnTo>
                  <a:pt x="311" y="506"/>
                </a:lnTo>
                <a:lnTo>
                  <a:pt x="312" y="506"/>
                </a:lnTo>
                <a:lnTo>
                  <a:pt x="313" y="506"/>
                </a:lnTo>
                <a:lnTo>
                  <a:pt x="314" y="506"/>
                </a:lnTo>
                <a:lnTo>
                  <a:pt x="316" y="506"/>
                </a:lnTo>
                <a:lnTo>
                  <a:pt x="317" y="506"/>
                </a:lnTo>
                <a:lnTo>
                  <a:pt x="318" y="506"/>
                </a:lnTo>
                <a:lnTo>
                  <a:pt x="319" y="506"/>
                </a:lnTo>
                <a:lnTo>
                  <a:pt x="320" y="506"/>
                </a:lnTo>
                <a:lnTo>
                  <a:pt x="321" y="506"/>
                </a:lnTo>
                <a:lnTo>
                  <a:pt x="323" y="506"/>
                </a:lnTo>
                <a:lnTo>
                  <a:pt x="324" y="506"/>
                </a:lnTo>
                <a:lnTo>
                  <a:pt x="325" y="506"/>
                </a:lnTo>
                <a:lnTo>
                  <a:pt x="326" y="506"/>
                </a:lnTo>
                <a:lnTo>
                  <a:pt x="327" y="506"/>
                </a:lnTo>
                <a:lnTo>
                  <a:pt x="329" y="506"/>
                </a:lnTo>
                <a:lnTo>
                  <a:pt x="330" y="506"/>
                </a:lnTo>
                <a:lnTo>
                  <a:pt x="331" y="506"/>
                </a:lnTo>
                <a:lnTo>
                  <a:pt x="332" y="506"/>
                </a:lnTo>
                <a:lnTo>
                  <a:pt x="333" y="506"/>
                </a:lnTo>
                <a:lnTo>
                  <a:pt x="335" y="506"/>
                </a:lnTo>
                <a:lnTo>
                  <a:pt x="336" y="506"/>
                </a:lnTo>
                <a:lnTo>
                  <a:pt x="337" y="506"/>
                </a:lnTo>
                <a:lnTo>
                  <a:pt x="338" y="506"/>
                </a:lnTo>
                <a:lnTo>
                  <a:pt x="339" y="506"/>
                </a:lnTo>
                <a:lnTo>
                  <a:pt x="340" y="506"/>
                </a:lnTo>
                <a:lnTo>
                  <a:pt x="342" y="506"/>
                </a:lnTo>
                <a:lnTo>
                  <a:pt x="343" y="506"/>
                </a:lnTo>
                <a:lnTo>
                  <a:pt x="344" y="506"/>
                </a:lnTo>
                <a:lnTo>
                  <a:pt x="345" y="505"/>
                </a:lnTo>
                <a:lnTo>
                  <a:pt x="346" y="505"/>
                </a:lnTo>
                <a:lnTo>
                  <a:pt x="348" y="505"/>
                </a:lnTo>
                <a:lnTo>
                  <a:pt x="349" y="505"/>
                </a:lnTo>
                <a:lnTo>
                  <a:pt x="350" y="505"/>
                </a:lnTo>
                <a:lnTo>
                  <a:pt x="351" y="505"/>
                </a:lnTo>
                <a:lnTo>
                  <a:pt x="352" y="505"/>
                </a:lnTo>
                <a:lnTo>
                  <a:pt x="354" y="505"/>
                </a:lnTo>
                <a:lnTo>
                  <a:pt x="355" y="505"/>
                </a:lnTo>
                <a:lnTo>
                  <a:pt x="356" y="505"/>
                </a:lnTo>
                <a:lnTo>
                  <a:pt x="357" y="505"/>
                </a:lnTo>
                <a:lnTo>
                  <a:pt x="358" y="505"/>
                </a:lnTo>
                <a:lnTo>
                  <a:pt x="359" y="505"/>
                </a:lnTo>
                <a:lnTo>
                  <a:pt x="361" y="505"/>
                </a:lnTo>
                <a:lnTo>
                  <a:pt x="362" y="505"/>
                </a:lnTo>
                <a:lnTo>
                  <a:pt x="363" y="505"/>
                </a:lnTo>
                <a:lnTo>
                  <a:pt x="364" y="505"/>
                </a:lnTo>
                <a:lnTo>
                  <a:pt x="365" y="505"/>
                </a:lnTo>
                <a:lnTo>
                  <a:pt x="367" y="505"/>
                </a:lnTo>
                <a:lnTo>
                  <a:pt x="368" y="505"/>
                </a:lnTo>
                <a:lnTo>
                  <a:pt x="369" y="505"/>
                </a:lnTo>
                <a:lnTo>
                  <a:pt x="370" y="505"/>
                </a:lnTo>
                <a:lnTo>
                  <a:pt x="372" y="505"/>
                </a:lnTo>
                <a:lnTo>
                  <a:pt x="373" y="505"/>
                </a:lnTo>
                <a:lnTo>
                  <a:pt x="374" y="505"/>
                </a:lnTo>
                <a:lnTo>
                  <a:pt x="375" y="505"/>
                </a:lnTo>
                <a:lnTo>
                  <a:pt x="376" y="505"/>
                </a:lnTo>
                <a:lnTo>
                  <a:pt x="377" y="505"/>
                </a:lnTo>
                <a:lnTo>
                  <a:pt x="379" y="505"/>
                </a:lnTo>
                <a:lnTo>
                  <a:pt x="380" y="505"/>
                </a:lnTo>
                <a:lnTo>
                  <a:pt x="381" y="505"/>
                </a:lnTo>
                <a:lnTo>
                  <a:pt x="382" y="505"/>
                </a:lnTo>
                <a:lnTo>
                  <a:pt x="383" y="505"/>
                </a:lnTo>
                <a:lnTo>
                  <a:pt x="385" y="505"/>
                </a:lnTo>
                <a:lnTo>
                  <a:pt x="386" y="505"/>
                </a:lnTo>
                <a:lnTo>
                  <a:pt x="387" y="505"/>
                </a:lnTo>
                <a:lnTo>
                  <a:pt x="388" y="505"/>
                </a:lnTo>
                <a:lnTo>
                  <a:pt x="389" y="505"/>
                </a:lnTo>
                <a:lnTo>
                  <a:pt x="391" y="505"/>
                </a:lnTo>
                <a:lnTo>
                  <a:pt x="392" y="505"/>
                </a:lnTo>
                <a:lnTo>
                  <a:pt x="393" y="505"/>
                </a:lnTo>
                <a:lnTo>
                  <a:pt x="394" y="505"/>
                </a:lnTo>
                <a:lnTo>
                  <a:pt x="395" y="505"/>
                </a:lnTo>
                <a:lnTo>
                  <a:pt x="396" y="505"/>
                </a:lnTo>
                <a:lnTo>
                  <a:pt x="398" y="505"/>
                </a:lnTo>
                <a:lnTo>
                  <a:pt x="399" y="505"/>
                </a:lnTo>
                <a:lnTo>
                  <a:pt x="400" y="505"/>
                </a:lnTo>
                <a:lnTo>
                  <a:pt x="401" y="505"/>
                </a:lnTo>
                <a:lnTo>
                  <a:pt x="402" y="505"/>
                </a:lnTo>
                <a:lnTo>
                  <a:pt x="404" y="505"/>
                </a:lnTo>
                <a:lnTo>
                  <a:pt x="405" y="505"/>
                </a:lnTo>
                <a:lnTo>
                  <a:pt x="406" y="505"/>
                </a:lnTo>
                <a:lnTo>
                  <a:pt x="407" y="505"/>
                </a:lnTo>
                <a:lnTo>
                  <a:pt x="408" y="505"/>
                </a:lnTo>
                <a:lnTo>
                  <a:pt x="410" y="505"/>
                </a:lnTo>
                <a:lnTo>
                  <a:pt x="411" y="505"/>
                </a:lnTo>
                <a:lnTo>
                  <a:pt x="412" y="505"/>
                </a:lnTo>
                <a:lnTo>
                  <a:pt x="413" y="505"/>
                </a:lnTo>
                <a:lnTo>
                  <a:pt x="414" y="505"/>
                </a:lnTo>
                <a:lnTo>
                  <a:pt x="415" y="505"/>
                </a:lnTo>
                <a:lnTo>
                  <a:pt x="417" y="505"/>
                </a:lnTo>
                <a:lnTo>
                  <a:pt x="418" y="505"/>
                </a:lnTo>
                <a:lnTo>
                  <a:pt x="419" y="505"/>
                </a:lnTo>
                <a:lnTo>
                  <a:pt x="420" y="505"/>
                </a:lnTo>
                <a:lnTo>
                  <a:pt x="421" y="505"/>
                </a:lnTo>
                <a:lnTo>
                  <a:pt x="423" y="505"/>
                </a:lnTo>
                <a:lnTo>
                  <a:pt x="424" y="505"/>
                </a:lnTo>
                <a:lnTo>
                  <a:pt x="425" y="505"/>
                </a:lnTo>
                <a:lnTo>
                  <a:pt x="426" y="505"/>
                </a:lnTo>
                <a:lnTo>
                  <a:pt x="427" y="505"/>
                </a:lnTo>
                <a:lnTo>
                  <a:pt x="428" y="505"/>
                </a:lnTo>
                <a:lnTo>
                  <a:pt x="430" y="505"/>
                </a:lnTo>
                <a:lnTo>
                  <a:pt x="431" y="505"/>
                </a:lnTo>
                <a:lnTo>
                  <a:pt x="432" y="505"/>
                </a:lnTo>
                <a:lnTo>
                  <a:pt x="433" y="505"/>
                </a:lnTo>
                <a:lnTo>
                  <a:pt x="434" y="505"/>
                </a:lnTo>
                <a:lnTo>
                  <a:pt x="436" y="505"/>
                </a:lnTo>
                <a:lnTo>
                  <a:pt x="437" y="505"/>
                </a:lnTo>
                <a:lnTo>
                  <a:pt x="438" y="505"/>
                </a:lnTo>
                <a:lnTo>
                  <a:pt x="439" y="505"/>
                </a:lnTo>
                <a:lnTo>
                  <a:pt x="440" y="505"/>
                </a:lnTo>
                <a:lnTo>
                  <a:pt x="442" y="505"/>
                </a:lnTo>
                <a:lnTo>
                  <a:pt x="443" y="505"/>
                </a:lnTo>
                <a:lnTo>
                  <a:pt x="444" y="505"/>
                </a:lnTo>
                <a:lnTo>
                  <a:pt x="445" y="505"/>
                </a:lnTo>
                <a:lnTo>
                  <a:pt x="446" y="505"/>
                </a:lnTo>
                <a:lnTo>
                  <a:pt x="447" y="505"/>
                </a:lnTo>
                <a:lnTo>
                  <a:pt x="449" y="505"/>
                </a:lnTo>
                <a:lnTo>
                  <a:pt x="450" y="505"/>
                </a:lnTo>
                <a:lnTo>
                  <a:pt x="451" y="505"/>
                </a:lnTo>
                <a:lnTo>
                  <a:pt x="452" y="505"/>
                </a:lnTo>
                <a:lnTo>
                  <a:pt x="453" y="505"/>
                </a:lnTo>
                <a:lnTo>
                  <a:pt x="455" y="505"/>
                </a:lnTo>
                <a:lnTo>
                  <a:pt x="456" y="505"/>
                </a:lnTo>
                <a:lnTo>
                  <a:pt x="457" y="505"/>
                </a:lnTo>
                <a:lnTo>
                  <a:pt x="458" y="505"/>
                </a:lnTo>
                <a:lnTo>
                  <a:pt x="459" y="505"/>
                </a:lnTo>
                <a:lnTo>
                  <a:pt x="461" y="505"/>
                </a:lnTo>
                <a:lnTo>
                  <a:pt x="462" y="505"/>
                </a:lnTo>
                <a:lnTo>
                  <a:pt x="463" y="505"/>
                </a:lnTo>
                <a:lnTo>
                  <a:pt x="464" y="505"/>
                </a:lnTo>
                <a:lnTo>
                  <a:pt x="465" y="505"/>
                </a:lnTo>
                <a:lnTo>
                  <a:pt x="466" y="505"/>
                </a:lnTo>
                <a:lnTo>
                  <a:pt x="468" y="505"/>
                </a:lnTo>
                <a:lnTo>
                  <a:pt x="469" y="505"/>
                </a:lnTo>
                <a:lnTo>
                  <a:pt x="470" y="505"/>
                </a:lnTo>
                <a:lnTo>
                  <a:pt x="471" y="505"/>
                </a:lnTo>
                <a:lnTo>
                  <a:pt x="472" y="505"/>
                </a:lnTo>
                <a:lnTo>
                  <a:pt x="474" y="505"/>
                </a:lnTo>
                <a:lnTo>
                  <a:pt x="475" y="505"/>
                </a:lnTo>
                <a:lnTo>
                  <a:pt x="476" y="505"/>
                </a:lnTo>
                <a:lnTo>
                  <a:pt x="477" y="505"/>
                </a:lnTo>
                <a:lnTo>
                  <a:pt x="478" y="505"/>
                </a:lnTo>
                <a:lnTo>
                  <a:pt x="479" y="505"/>
                </a:lnTo>
                <a:lnTo>
                  <a:pt x="481" y="505"/>
                </a:lnTo>
                <a:lnTo>
                  <a:pt x="482" y="505"/>
                </a:lnTo>
                <a:lnTo>
                  <a:pt x="483" y="505"/>
                </a:lnTo>
                <a:lnTo>
                  <a:pt x="484" y="505"/>
                </a:lnTo>
                <a:lnTo>
                  <a:pt x="485" y="505"/>
                </a:lnTo>
                <a:lnTo>
                  <a:pt x="487" y="505"/>
                </a:lnTo>
                <a:lnTo>
                  <a:pt x="488" y="505"/>
                </a:lnTo>
                <a:lnTo>
                  <a:pt x="489" y="505"/>
                </a:lnTo>
                <a:lnTo>
                  <a:pt x="490" y="505"/>
                </a:lnTo>
                <a:lnTo>
                  <a:pt x="491" y="505"/>
                </a:lnTo>
                <a:lnTo>
                  <a:pt x="493" y="505"/>
                </a:lnTo>
                <a:lnTo>
                  <a:pt x="494" y="506"/>
                </a:lnTo>
                <a:lnTo>
                  <a:pt x="495" y="506"/>
                </a:lnTo>
                <a:lnTo>
                  <a:pt x="496" y="506"/>
                </a:lnTo>
                <a:lnTo>
                  <a:pt x="497" y="506"/>
                </a:lnTo>
                <a:lnTo>
                  <a:pt x="498" y="506"/>
                </a:lnTo>
                <a:lnTo>
                  <a:pt x="500" y="506"/>
                </a:lnTo>
                <a:lnTo>
                  <a:pt x="501" y="506"/>
                </a:lnTo>
                <a:lnTo>
                  <a:pt x="502" y="506"/>
                </a:lnTo>
                <a:lnTo>
                  <a:pt x="503" y="506"/>
                </a:lnTo>
                <a:lnTo>
                  <a:pt x="504" y="506"/>
                </a:lnTo>
                <a:lnTo>
                  <a:pt x="506" y="506"/>
                </a:lnTo>
                <a:lnTo>
                  <a:pt x="507" y="506"/>
                </a:lnTo>
                <a:lnTo>
                  <a:pt x="508" y="506"/>
                </a:lnTo>
                <a:lnTo>
                  <a:pt x="509" y="506"/>
                </a:lnTo>
                <a:lnTo>
                  <a:pt x="510" y="506"/>
                </a:lnTo>
                <a:lnTo>
                  <a:pt x="512" y="506"/>
                </a:lnTo>
                <a:lnTo>
                  <a:pt x="513" y="506"/>
                </a:lnTo>
                <a:lnTo>
                  <a:pt x="514" y="506"/>
                </a:lnTo>
                <a:lnTo>
                  <a:pt x="515" y="506"/>
                </a:lnTo>
                <a:lnTo>
                  <a:pt x="516" y="506"/>
                </a:lnTo>
                <a:lnTo>
                  <a:pt x="517" y="506"/>
                </a:lnTo>
                <a:lnTo>
                  <a:pt x="519" y="506"/>
                </a:lnTo>
                <a:lnTo>
                  <a:pt x="520" y="506"/>
                </a:lnTo>
                <a:lnTo>
                  <a:pt x="521" y="506"/>
                </a:lnTo>
                <a:lnTo>
                  <a:pt x="522" y="506"/>
                </a:lnTo>
                <a:lnTo>
                  <a:pt x="523" y="506"/>
                </a:lnTo>
                <a:lnTo>
                  <a:pt x="525" y="506"/>
                </a:lnTo>
                <a:lnTo>
                  <a:pt x="526" y="506"/>
                </a:lnTo>
                <a:lnTo>
                  <a:pt x="527" y="506"/>
                </a:lnTo>
                <a:lnTo>
                  <a:pt x="528" y="506"/>
                </a:lnTo>
                <a:lnTo>
                  <a:pt x="529" y="506"/>
                </a:lnTo>
                <a:lnTo>
                  <a:pt x="531" y="506"/>
                </a:lnTo>
                <a:lnTo>
                  <a:pt x="532" y="507"/>
                </a:lnTo>
                <a:lnTo>
                  <a:pt x="533" y="507"/>
                </a:lnTo>
                <a:lnTo>
                  <a:pt x="534" y="507"/>
                </a:lnTo>
                <a:lnTo>
                  <a:pt x="535" y="507"/>
                </a:lnTo>
                <a:lnTo>
                  <a:pt x="536" y="507"/>
                </a:lnTo>
                <a:lnTo>
                  <a:pt x="538" y="507"/>
                </a:lnTo>
                <a:lnTo>
                  <a:pt x="539" y="507"/>
                </a:lnTo>
                <a:lnTo>
                  <a:pt x="540" y="507"/>
                </a:lnTo>
                <a:lnTo>
                  <a:pt x="541" y="507"/>
                </a:lnTo>
                <a:lnTo>
                  <a:pt x="542" y="507"/>
                </a:lnTo>
                <a:lnTo>
                  <a:pt x="544" y="507"/>
                </a:lnTo>
                <a:lnTo>
                  <a:pt x="545" y="507"/>
                </a:lnTo>
                <a:lnTo>
                  <a:pt x="546" y="507"/>
                </a:lnTo>
                <a:lnTo>
                  <a:pt x="547" y="507"/>
                </a:lnTo>
                <a:lnTo>
                  <a:pt x="548" y="507"/>
                </a:lnTo>
                <a:lnTo>
                  <a:pt x="549" y="507"/>
                </a:lnTo>
                <a:lnTo>
                  <a:pt x="551" y="507"/>
                </a:lnTo>
                <a:lnTo>
                  <a:pt x="552" y="507"/>
                </a:lnTo>
                <a:lnTo>
                  <a:pt x="553" y="507"/>
                </a:lnTo>
                <a:lnTo>
                  <a:pt x="554" y="507"/>
                </a:lnTo>
                <a:lnTo>
                  <a:pt x="555" y="507"/>
                </a:lnTo>
                <a:lnTo>
                  <a:pt x="557" y="507"/>
                </a:lnTo>
                <a:lnTo>
                  <a:pt x="558" y="507"/>
                </a:lnTo>
                <a:lnTo>
                  <a:pt x="559" y="507"/>
                </a:lnTo>
                <a:lnTo>
                  <a:pt x="560" y="508"/>
                </a:lnTo>
                <a:lnTo>
                  <a:pt x="562" y="508"/>
                </a:lnTo>
                <a:lnTo>
                  <a:pt x="563" y="508"/>
                </a:lnTo>
                <a:lnTo>
                  <a:pt x="564" y="508"/>
                </a:lnTo>
                <a:lnTo>
                  <a:pt x="565" y="508"/>
                </a:lnTo>
                <a:lnTo>
                  <a:pt x="566" y="508"/>
                </a:lnTo>
                <a:lnTo>
                  <a:pt x="568" y="508"/>
                </a:lnTo>
                <a:lnTo>
                  <a:pt x="569" y="508"/>
                </a:lnTo>
                <a:lnTo>
                  <a:pt x="570" y="508"/>
                </a:lnTo>
                <a:lnTo>
                  <a:pt x="571" y="508"/>
                </a:lnTo>
                <a:lnTo>
                  <a:pt x="572" y="508"/>
                </a:lnTo>
                <a:lnTo>
                  <a:pt x="573" y="508"/>
                </a:lnTo>
                <a:lnTo>
                  <a:pt x="575" y="508"/>
                </a:lnTo>
                <a:lnTo>
                  <a:pt x="576" y="508"/>
                </a:lnTo>
                <a:lnTo>
                  <a:pt x="577" y="508"/>
                </a:lnTo>
                <a:lnTo>
                  <a:pt x="578" y="508"/>
                </a:lnTo>
                <a:lnTo>
                  <a:pt x="579" y="508"/>
                </a:lnTo>
                <a:lnTo>
                  <a:pt x="581" y="508"/>
                </a:lnTo>
                <a:lnTo>
                  <a:pt x="582" y="508"/>
                </a:lnTo>
                <a:lnTo>
                  <a:pt x="583" y="508"/>
                </a:lnTo>
                <a:lnTo>
                  <a:pt x="584" y="508"/>
                </a:lnTo>
                <a:lnTo>
                  <a:pt x="585" y="508"/>
                </a:lnTo>
                <a:lnTo>
                  <a:pt x="587" y="509"/>
                </a:lnTo>
                <a:lnTo>
                  <a:pt x="588" y="509"/>
                </a:lnTo>
                <a:lnTo>
                  <a:pt x="589" y="509"/>
                </a:lnTo>
                <a:lnTo>
                  <a:pt x="590" y="509"/>
                </a:lnTo>
                <a:lnTo>
                  <a:pt x="591" y="509"/>
                </a:lnTo>
                <a:lnTo>
                  <a:pt x="592" y="509"/>
                </a:lnTo>
                <a:lnTo>
                  <a:pt x="594" y="509"/>
                </a:lnTo>
                <a:lnTo>
                  <a:pt x="595" y="509"/>
                </a:lnTo>
                <a:lnTo>
                  <a:pt x="596" y="509"/>
                </a:lnTo>
                <a:lnTo>
                  <a:pt x="597" y="509"/>
                </a:lnTo>
                <a:lnTo>
                  <a:pt x="598" y="509"/>
                </a:lnTo>
                <a:lnTo>
                  <a:pt x="600" y="509"/>
                </a:lnTo>
                <a:lnTo>
                  <a:pt x="601" y="509"/>
                </a:lnTo>
                <a:lnTo>
                  <a:pt x="602" y="509"/>
                </a:lnTo>
                <a:lnTo>
                  <a:pt x="603" y="509"/>
                </a:lnTo>
                <a:lnTo>
                  <a:pt x="604" y="509"/>
                </a:lnTo>
                <a:lnTo>
                  <a:pt x="605" y="509"/>
                </a:lnTo>
                <a:lnTo>
                  <a:pt x="607" y="509"/>
                </a:lnTo>
                <a:lnTo>
                  <a:pt x="608" y="509"/>
                </a:lnTo>
                <a:lnTo>
                  <a:pt x="609" y="509"/>
                </a:lnTo>
                <a:lnTo>
                  <a:pt x="610" y="509"/>
                </a:lnTo>
                <a:lnTo>
                  <a:pt x="611" y="509"/>
                </a:lnTo>
                <a:lnTo>
                  <a:pt x="613" y="509"/>
                </a:lnTo>
                <a:lnTo>
                  <a:pt x="614" y="509"/>
                </a:lnTo>
                <a:lnTo>
                  <a:pt x="615" y="509"/>
                </a:lnTo>
                <a:lnTo>
                  <a:pt x="616" y="509"/>
                </a:lnTo>
                <a:lnTo>
                  <a:pt x="617" y="509"/>
                </a:lnTo>
                <a:lnTo>
                  <a:pt x="619" y="509"/>
                </a:lnTo>
                <a:lnTo>
                  <a:pt x="620" y="509"/>
                </a:lnTo>
                <a:lnTo>
                  <a:pt x="621" y="509"/>
                </a:lnTo>
                <a:lnTo>
                  <a:pt x="622" y="510"/>
                </a:lnTo>
                <a:lnTo>
                  <a:pt x="623" y="510"/>
                </a:lnTo>
                <a:lnTo>
                  <a:pt x="624" y="510"/>
                </a:lnTo>
                <a:lnTo>
                  <a:pt x="626" y="510"/>
                </a:lnTo>
                <a:lnTo>
                  <a:pt x="627" y="510"/>
                </a:lnTo>
                <a:lnTo>
                  <a:pt x="628" y="510"/>
                </a:lnTo>
                <a:lnTo>
                  <a:pt x="629" y="510"/>
                </a:lnTo>
                <a:lnTo>
                  <a:pt x="630" y="510"/>
                </a:lnTo>
                <a:lnTo>
                  <a:pt x="632" y="510"/>
                </a:lnTo>
                <a:lnTo>
                  <a:pt x="633" y="510"/>
                </a:lnTo>
                <a:lnTo>
                  <a:pt x="634" y="510"/>
                </a:lnTo>
                <a:lnTo>
                  <a:pt x="635" y="510"/>
                </a:lnTo>
                <a:lnTo>
                  <a:pt x="636" y="510"/>
                </a:lnTo>
                <a:lnTo>
                  <a:pt x="638" y="510"/>
                </a:lnTo>
                <a:lnTo>
                  <a:pt x="639" y="510"/>
                </a:lnTo>
                <a:lnTo>
                  <a:pt x="640" y="510"/>
                </a:lnTo>
                <a:lnTo>
                  <a:pt x="641" y="510"/>
                </a:lnTo>
                <a:lnTo>
                  <a:pt x="642" y="510"/>
                </a:lnTo>
                <a:lnTo>
                  <a:pt x="643" y="510"/>
                </a:lnTo>
                <a:lnTo>
                  <a:pt x="645" y="510"/>
                </a:lnTo>
                <a:lnTo>
                  <a:pt x="646" y="510"/>
                </a:lnTo>
                <a:lnTo>
                  <a:pt x="647" y="510"/>
                </a:lnTo>
                <a:lnTo>
                  <a:pt x="648" y="510"/>
                </a:lnTo>
                <a:lnTo>
                  <a:pt x="649" y="510"/>
                </a:lnTo>
                <a:lnTo>
                  <a:pt x="651" y="510"/>
                </a:lnTo>
                <a:lnTo>
                  <a:pt x="652" y="509"/>
                </a:lnTo>
                <a:lnTo>
                  <a:pt x="653" y="509"/>
                </a:lnTo>
                <a:lnTo>
                  <a:pt x="654" y="509"/>
                </a:lnTo>
                <a:lnTo>
                  <a:pt x="655" y="509"/>
                </a:lnTo>
                <a:lnTo>
                  <a:pt x="657" y="509"/>
                </a:lnTo>
                <a:lnTo>
                  <a:pt x="658" y="509"/>
                </a:lnTo>
                <a:lnTo>
                  <a:pt x="659" y="509"/>
                </a:lnTo>
                <a:lnTo>
                  <a:pt x="660" y="509"/>
                </a:lnTo>
                <a:lnTo>
                  <a:pt x="661" y="509"/>
                </a:lnTo>
                <a:lnTo>
                  <a:pt x="662" y="509"/>
                </a:lnTo>
                <a:lnTo>
                  <a:pt x="664" y="509"/>
                </a:lnTo>
                <a:lnTo>
                  <a:pt x="665" y="509"/>
                </a:lnTo>
                <a:lnTo>
                  <a:pt x="666" y="509"/>
                </a:lnTo>
                <a:lnTo>
                  <a:pt x="667" y="509"/>
                </a:lnTo>
                <a:lnTo>
                  <a:pt x="668" y="509"/>
                </a:lnTo>
                <a:lnTo>
                  <a:pt x="670" y="509"/>
                </a:lnTo>
                <a:lnTo>
                  <a:pt x="671" y="509"/>
                </a:lnTo>
                <a:lnTo>
                  <a:pt x="672" y="509"/>
                </a:lnTo>
                <a:lnTo>
                  <a:pt x="673" y="509"/>
                </a:lnTo>
                <a:lnTo>
                  <a:pt x="674" y="509"/>
                </a:lnTo>
                <a:lnTo>
                  <a:pt x="675" y="509"/>
                </a:lnTo>
                <a:lnTo>
                  <a:pt x="677" y="508"/>
                </a:lnTo>
                <a:lnTo>
                  <a:pt x="678" y="508"/>
                </a:lnTo>
                <a:lnTo>
                  <a:pt x="679" y="508"/>
                </a:lnTo>
                <a:lnTo>
                  <a:pt x="680" y="508"/>
                </a:lnTo>
                <a:lnTo>
                  <a:pt x="681" y="508"/>
                </a:lnTo>
                <a:lnTo>
                  <a:pt x="683" y="508"/>
                </a:lnTo>
                <a:lnTo>
                  <a:pt x="684" y="508"/>
                </a:lnTo>
                <a:lnTo>
                  <a:pt x="685" y="508"/>
                </a:lnTo>
                <a:lnTo>
                  <a:pt x="686" y="508"/>
                </a:lnTo>
                <a:lnTo>
                  <a:pt x="687" y="508"/>
                </a:lnTo>
                <a:lnTo>
                  <a:pt x="689" y="508"/>
                </a:lnTo>
                <a:lnTo>
                  <a:pt x="690" y="507"/>
                </a:lnTo>
                <a:lnTo>
                  <a:pt x="691" y="507"/>
                </a:lnTo>
                <a:lnTo>
                  <a:pt x="692" y="507"/>
                </a:lnTo>
                <a:lnTo>
                  <a:pt x="693" y="507"/>
                </a:lnTo>
                <a:lnTo>
                  <a:pt x="694" y="507"/>
                </a:lnTo>
                <a:lnTo>
                  <a:pt x="696" y="507"/>
                </a:lnTo>
                <a:lnTo>
                  <a:pt x="697" y="507"/>
                </a:lnTo>
                <a:lnTo>
                  <a:pt x="698" y="507"/>
                </a:lnTo>
                <a:lnTo>
                  <a:pt x="699" y="507"/>
                </a:lnTo>
                <a:lnTo>
                  <a:pt x="700" y="506"/>
                </a:lnTo>
                <a:lnTo>
                  <a:pt x="702" y="506"/>
                </a:lnTo>
                <a:lnTo>
                  <a:pt x="703" y="506"/>
                </a:lnTo>
                <a:lnTo>
                  <a:pt x="704" y="506"/>
                </a:lnTo>
                <a:lnTo>
                  <a:pt x="705" y="506"/>
                </a:lnTo>
                <a:lnTo>
                  <a:pt x="706" y="506"/>
                </a:lnTo>
                <a:lnTo>
                  <a:pt x="708" y="506"/>
                </a:lnTo>
                <a:lnTo>
                  <a:pt x="709" y="505"/>
                </a:lnTo>
                <a:lnTo>
                  <a:pt x="710" y="505"/>
                </a:lnTo>
                <a:lnTo>
                  <a:pt x="711" y="505"/>
                </a:lnTo>
                <a:lnTo>
                  <a:pt x="712" y="505"/>
                </a:lnTo>
                <a:lnTo>
                  <a:pt x="713" y="505"/>
                </a:lnTo>
                <a:lnTo>
                  <a:pt x="715" y="505"/>
                </a:lnTo>
                <a:lnTo>
                  <a:pt x="716" y="504"/>
                </a:lnTo>
                <a:lnTo>
                  <a:pt x="717" y="504"/>
                </a:lnTo>
                <a:lnTo>
                  <a:pt x="718" y="504"/>
                </a:lnTo>
                <a:lnTo>
                  <a:pt x="719" y="504"/>
                </a:lnTo>
                <a:lnTo>
                  <a:pt x="721" y="504"/>
                </a:lnTo>
                <a:lnTo>
                  <a:pt x="722" y="504"/>
                </a:lnTo>
                <a:lnTo>
                  <a:pt x="723" y="503"/>
                </a:lnTo>
                <a:lnTo>
                  <a:pt x="724" y="503"/>
                </a:lnTo>
                <a:lnTo>
                  <a:pt x="725" y="503"/>
                </a:lnTo>
                <a:lnTo>
                  <a:pt x="726" y="503"/>
                </a:lnTo>
                <a:lnTo>
                  <a:pt x="728" y="503"/>
                </a:lnTo>
                <a:lnTo>
                  <a:pt x="729" y="503"/>
                </a:lnTo>
                <a:lnTo>
                  <a:pt x="730" y="502"/>
                </a:lnTo>
                <a:lnTo>
                  <a:pt x="731" y="502"/>
                </a:lnTo>
                <a:lnTo>
                  <a:pt x="732" y="502"/>
                </a:lnTo>
                <a:lnTo>
                  <a:pt x="734" y="502"/>
                </a:lnTo>
                <a:lnTo>
                  <a:pt x="735" y="501"/>
                </a:lnTo>
                <a:lnTo>
                  <a:pt x="736" y="501"/>
                </a:lnTo>
                <a:lnTo>
                  <a:pt x="737" y="501"/>
                </a:lnTo>
                <a:lnTo>
                  <a:pt x="738" y="501"/>
                </a:lnTo>
                <a:lnTo>
                  <a:pt x="740" y="501"/>
                </a:lnTo>
                <a:lnTo>
                  <a:pt x="741" y="500"/>
                </a:lnTo>
                <a:lnTo>
                  <a:pt x="742" y="500"/>
                </a:lnTo>
                <a:lnTo>
                  <a:pt x="743" y="500"/>
                </a:lnTo>
                <a:lnTo>
                  <a:pt x="744" y="500"/>
                </a:lnTo>
                <a:lnTo>
                  <a:pt x="745" y="500"/>
                </a:lnTo>
                <a:lnTo>
                  <a:pt x="747" y="499"/>
                </a:lnTo>
                <a:lnTo>
                  <a:pt x="748" y="499"/>
                </a:lnTo>
                <a:lnTo>
                  <a:pt x="749" y="499"/>
                </a:lnTo>
                <a:lnTo>
                  <a:pt x="750" y="499"/>
                </a:lnTo>
                <a:lnTo>
                  <a:pt x="751" y="498"/>
                </a:lnTo>
                <a:lnTo>
                  <a:pt x="753" y="498"/>
                </a:lnTo>
                <a:lnTo>
                  <a:pt x="754" y="498"/>
                </a:lnTo>
                <a:lnTo>
                  <a:pt x="755" y="498"/>
                </a:lnTo>
                <a:lnTo>
                  <a:pt x="756" y="497"/>
                </a:lnTo>
                <a:lnTo>
                  <a:pt x="758" y="497"/>
                </a:lnTo>
                <a:lnTo>
                  <a:pt x="759" y="497"/>
                </a:lnTo>
                <a:lnTo>
                  <a:pt x="760" y="497"/>
                </a:lnTo>
                <a:lnTo>
                  <a:pt x="761" y="497"/>
                </a:lnTo>
                <a:lnTo>
                  <a:pt x="762" y="496"/>
                </a:lnTo>
                <a:lnTo>
                  <a:pt x="764" y="496"/>
                </a:lnTo>
                <a:lnTo>
                  <a:pt x="765" y="496"/>
                </a:lnTo>
                <a:lnTo>
                  <a:pt x="766" y="496"/>
                </a:lnTo>
                <a:lnTo>
                  <a:pt x="767" y="495"/>
                </a:lnTo>
                <a:lnTo>
                  <a:pt x="768" y="495"/>
                </a:lnTo>
                <a:lnTo>
                  <a:pt x="769" y="495"/>
                </a:lnTo>
                <a:lnTo>
                  <a:pt x="771" y="495"/>
                </a:lnTo>
                <a:lnTo>
                  <a:pt x="772" y="494"/>
                </a:lnTo>
                <a:lnTo>
                  <a:pt x="773" y="494"/>
                </a:lnTo>
                <a:lnTo>
                  <a:pt x="774" y="494"/>
                </a:lnTo>
                <a:lnTo>
                  <a:pt x="775" y="494"/>
                </a:lnTo>
                <a:lnTo>
                  <a:pt x="777" y="493"/>
                </a:lnTo>
                <a:lnTo>
                  <a:pt x="778" y="493"/>
                </a:lnTo>
                <a:lnTo>
                  <a:pt x="779" y="493"/>
                </a:lnTo>
                <a:lnTo>
                  <a:pt x="780" y="493"/>
                </a:lnTo>
                <a:lnTo>
                  <a:pt x="781" y="492"/>
                </a:lnTo>
                <a:lnTo>
                  <a:pt x="782" y="492"/>
                </a:lnTo>
                <a:lnTo>
                  <a:pt x="784" y="492"/>
                </a:lnTo>
                <a:lnTo>
                  <a:pt x="785" y="492"/>
                </a:lnTo>
                <a:lnTo>
                  <a:pt x="786" y="491"/>
                </a:lnTo>
                <a:lnTo>
                  <a:pt x="787" y="491"/>
                </a:lnTo>
                <a:lnTo>
                  <a:pt x="788" y="491"/>
                </a:lnTo>
                <a:lnTo>
                  <a:pt x="790" y="491"/>
                </a:lnTo>
                <a:lnTo>
                  <a:pt x="791" y="491"/>
                </a:lnTo>
                <a:lnTo>
                  <a:pt x="792" y="490"/>
                </a:lnTo>
                <a:lnTo>
                  <a:pt x="793" y="490"/>
                </a:lnTo>
                <a:lnTo>
                  <a:pt x="794" y="490"/>
                </a:lnTo>
                <a:lnTo>
                  <a:pt x="796" y="490"/>
                </a:lnTo>
                <a:lnTo>
                  <a:pt x="797" y="490"/>
                </a:lnTo>
                <a:lnTo>
                  <a:pt x="798" y="489"/>
                </a:lnTo>
                <a:lnTo>
                  <a:pt x="799" y="489"/>
                </a:lnTo>
                <a:lnTo>
                  <a:pt x="800" y="489"/>
                </a:lnTo>
                <a:lnTo>
                  <a:pt x="801" y="489"/>
                </a:lnTo>
                <a:lnTo>
                  <a:pt x="803" y="489"/>
                </a:lnTo>
                <a:lnTo>
                  <a:pt x="804" y="488"/>
                </a:lnTo>
                <a:lnTo>
                  <a:pt x="805" y="488"/>
                </a:lnTo>
                <a:lnTo>
                  <a:pt x="806" y="488"/>
                </a:lnTo>
                <a:lnTo>
                  <a:pt x="807" y="488"/>
                </a:lnTo>
                <a:lnTo>
                  <a:pt x="809" y="488"/>
                </a:lnTo>
                <a:lnTo>
                  <a:pt x="810" y="487"/>
                </a:lnTo>
                <a:lnTo>
                  <a:pt x="811" y="487"/>
                </a:lnTo>
                <a:lnTo>
                  <a:pt x="812" y="487"/>
                </a:lnTo>
                <a:lnTo>
                  <a:pt x="813" y="487"/>
                </a:lnTo>
                <a:lnTo>
                  <a:pt x="815" y="487"/>
                </a:lnTo>
                <a:lnTo>
                  <a:pt x="816" y="487"/>
                </a:lnTo>
                <a:lnTo>
                  <a:pt x="817" y="487"/>
                </a:lnTo>
                <a:lnTo>
                  <a:pt x="818" y="486"/>
                </a:lnTo>
                <a:lnTo>
                  <a:pt x="819" y="486"/>
                </a:lnTo>
                <a:lnTo>
                  <a:pt x="820" y="486"/>
                </a:lnTo>
                <a:lnTo>
                  <a:pt x="822" y="486"/>
                </a:lnTo>
                <a:lnTo>
                  <a:pt x="823" y="486"/>
                </a:lnTo>
                <a:lnTo>
                  <a:pt x="824" y="486"/>
                </a:lnTo>
                <a:lnTo>
                  <a:pt x="825" y="486"/>
                </a:lnTo>
                <a:lnTo>
                  <a:pt x="826" y="486"/>
                </a:lnTo>
                <a:lnTo>
                  <a:pt x="828" y="486"/>
                </a:lnTo>
                <a:lnTo>
                  <a:pt x="829" y="485"/>
                </a:lnTo>
                <a:lnTo>
                  <a:pt x="830" y="485"/>
                </a:lnTo>
                <a:lnTo>
                  <a:pt x="831" y="485"/>
                </a:lnTo>
                <a:lnTo>
                  <a:pt x="832" y="485"/>
                </a:lnTo>
                <a:lnTo>
                  <a:pt x="834" y="485"/>
                </a:lnTo>
                <a:lnTo>
                  <a:pt x="835" y="485"/>
                </a:lnTo>
                <a:lnTo>
                  <a:pt x="836" y="485"/>
                </a:lnTo>
                <a:lnTo>
                  <a:pt x="837" y="485"/>
                </a:lnTo>
                <a:lnTo>
                  <a:pt x="838" y="485"/>
                </a:lnTo>
                <a:lnTo>
                  <a:pt x="839" y="485"/>
                </a:lnTo>
                <a:lnTo>
                  <a:pt x="841" y="485"/>
                </a:lnTo>
                <a:lnTo>
                  <a:pt x="842" y="485"/>
                </a:lnTo>
                <a:lnTo>
                  <a:pt x="843" y="485"/>
                </a:lnTo>
                <a:lnTo>
                  <a:pt x="844" y="485"/>
                </a:lnTo>
                <a:lnTo>
                  <a:pt x="845" y="485"/>
                </a:lnTo>
                <a:lnTo>
                  <a:pt x="847" y="485"/>
                </a:lnTo>
                <a:lnTo>
                  <a:pt x="848" y="485"/>
                </a:lnTo>
                <a:lnTo>
                  <a:pt x="849" y="486"/>
                </a:lnTo>
                <a:lnTo>
                  <a:pt x="850" y="486"/>
                </a:lnTo>
                <a:lnTo>
                  <a:pt x="851" y="486"/>
                </a:lnTo>
                <a:lnTo>
                  <a:pt x="852" y="486"/>
                </a:lnTo>
                <a:lnTo>
                  <a:pt x="854" y="486"/>
                </a:lnTo>
                <a:lnTo>
                  <a:pt x="855" y="486"/>
                </a:lnTo>
                <a:lnTo>
                  <a:pt x="856" y="486"/>
                </a:lnTo>
                <a:lnTo>
                  <a:pt x="857" y="486"/>
                </a:lnTo>
                <a:lnTo>
                  <a:pt x="858" y="487"/>
                </a:lnTo>
                <a:lnTo>
                  <a:pt x="860" y="487"/>
                </a:lnTo>
                <a:lnTo>
                  <a:pt x="861" y="487"/>
                </a:lnTo>
                <a:lnTo>
                  <a:pt x="862" y="487"/>
                </a:lnTo>
                <a:lnTo>
                  <a:pt x="863" y="487"/>
                </a:lnTo>
                <a:lnTo>
                  <a:pt x="864" y="488"/>
                </a:lnTo>
                <a:lnTo>
                  <a:pt x="866" y="488"/>
                </a:lnTo>
                <a:lnTo>
                  <a:pt x="867" y="488"/>
                </a:lnTo>
                <a:lnTo>
                  <a:pt x="868" y="488"/>
                </a:lnTo>
                <a:lnTo>
                  <a:pt x="869" y="489"/>
                </a:lnTo>
                <a:lnTo>
                  <a:pt x="870" y="489"/>
                </a:lnTo>
                <a:lnTo>
                  <a:pt x="871" y="489"/>
                </a:lnTo>
                <a:lnTo>
                  <a:pt x="873" y="490"/>
                </a:lnTo>
                <a:lnTo>
                  <a:pt x="874" y="490"/>
                </a:lnTo>
                <a:lnTo>
                  <a:pt x="875" y="490"/>
                </a:lnTo>
                <a:lnTo>
                  <a:pt x="876" y="491"/>
                </a:lnTo>
                <a:lnTo>
                  <a:pt x="877" y="491"/>
                </a:lnTo>
                <a:lnTo>
                  <a:pt x="879" y="491"/>
                </a:lnTo>
                <a:lnTo>
                  <a:pt x="880" y="492"/>
                </a:lnTo>
                <a:lnTo>
                  <a:pt x="881" y="492"/>
                </a:lnTo>
                <a:lnTo>
                  <a:pt x="882" y="493"/>
                </a:lnTo>
                <a:lnTo>
                  <a:pt x="883" y="493"/>
                </a:lnTo>
                <a:lnTo>
                  <a:pt x="885" y="493"/>
                </a:lnTo>
                <a:lnTo>
                  <a:pt x="886" y="494"/>
                </a:lnTo>
                <a:lnTo>
                  <a:pt x="887" y="494"/>
                </a:lnTo>
                <a:lnTo>
                  <a:pt x="888" y="495"/>
                </a:lnTo>
                <a:lnTo>
                  <a:pt x="889" y="495"/>
                </a:lnTo>
                <a:lnTo>
                  <a:pt x="890" y="496"/>
                </a:lnTo>
                <a:lnTo>
                  <a:pt x="892" y="497"/>
                </a:lnTo>
                <a:lnTo>
                  <a:pt x="893" y="497"/>
                </a:lnTo>
                <a:lnTo>
                  <a:pt x="894" y="498"/>
                </a:lnTo>
                <a:lnTo>
                  <a:pt x="895" y="498"/>
                </a:lnTo>
                <a:lnTo>
                  <a:pt x="896" y="499"/>
                </a:lnTo>
                <a:lnTo>
                  <a:pt x="898" y="499"/>
                </a:lnTo>
                <a:lnTo>
                  <a:pt x="899" y="500"/>
                </a:lnTo>
                <a:lnTo>
                  <a:pt x="900" y="501"/>
                </a:lnTo>
                <a:lnTo>
                  <a:pt x="901" y="501"/>
                </a:lnTo>
                <a:lnTo>
                  <a:pt x="902" y="502"/>
                </a:lnTo>
                <a:lnTo>
                  <a:pt x="903" y="503"/>
                </a:lnTo>
                <a:lnTo>
                  <a:pt x="905" y="504"/>
                </a:lnTo>
                <a:lnTo>
                  <a:pt x="906" y="504"/>
                </a:lnTo>
                <a:lnTo>
                  <a:pt x="907" y="505"/>
                </a:lnTo>
                <a:lnTo>
                  <a:pt x="908" y="506"/>
                </a:lnTo>
                <a:lnTo>
                  <a:pt x="909" y="507"/>
                </a:lnTo>
                <a:lnTo>
                  <a:pt x="911" y="507"/>
                </a:lnTo>
                <a:lnTo>
                  <a:pt x="912" y="508"/>
                </a:lnTo>
                <a:lnTo>
                  <a:pt x="913" y="509"/>
                </a:lnTo>
                <a:lnTo>
                  <a:pt x="914" y="510"/>
                </a:lnTo>
                <a:lnTo>
                  <a:pt x="915" y="511"/>
                </a:lnTo>
                <a:lnTo>
                  <a:pt x="917" y="511"/>
                </a:lnTo>
                <a:lnTo>
                  <a:pt x="918" y="512"/>
                </a:lnTo>
                <a:lnTo>
                  <a:pt x="919" y="513"/>
                </a:lnTo>
                <a:lnTo>
                  <a:pt x="920" y="514"/>
                </a:lnTo>
                <a:lnTo>
                  <a:pt x="921" y="515"/>
                </a:lnTo>
                <a:lnTo>
                  <a:pt x="922" y="516"/>
                </a:lnTo>
                <a:lnTo>
                  <a:pt x="924" y="517"/>
                </a:lnTo>
                <a:lnTo>
                  <a:pt x="925" y="518"/>
                </a:lnTo>
                <a:lnTo>
                  <a:pt x="926" y="519"/>
                </a:lnTo>
                <a:lnTo>
                  <a:pt x="927" y="520"/>
                </a:lnTo>
                <a:lnTo>
                  <a:pt x="928" y="521"/>
                </a:lnTo>
                <a:lnTo>
                  <a:pt x="930" y="522"/>
                </a:lnTo>
                <a:lnTo>
                  <a:pt x="931" y="523"/>
                </a:lnTo>
                <a:lnTo>
                  <a:pt x="932" y="524"/>
                </a:lnTo>
                <a:lnTo>
                  <a:pt x="933" y="525"/>
                </a:lnTo>
                <a:lnTo>
                  <a:pt x="934" y="526"/>
                </a:lnTo>
                <a:lnTo>
                  <a:pt x="936" y="527"/>
                </a:lnTo>
                <a:lnTo>
                  <a:pt x="937" y="528"/>
                </a:lnTo>
                <a:lnTo>
                  <a:pt x="938" y="530"/>
                </a:lnTo>
                <a:lnTo>
                  <a:pt x="939" y="531"/>
                </a:lnTo>
                <a:lnTo>
                  <a:pt x="940" y="532"/>
                </a:lnTo>
                <a:lnTo>
                  <a:pt x="941" y="533"/>
                </a:lnTo>
                <a:lnTo>
                  <a:pt x="943" y="534"/>
                </a:lnTo>
                <a:lnTo>
                  <a:pt x="944" y="535"/>
                </a:lnTo>
                <a:lnTo>
                  <a:pt x="945" y="536"/>
                </a:lnTo>
                <a:lnTo>
                  <a:pt x="946" y="538"/>
                </a:lnTo>
                <a:lnTo>
                  <a:pt x="948" y="539"/>
                </a:lnTo>
                <a:lnTo>
                  <a:pt x="949" y="540"/>
                </a:lnTo>
                <a:lnTo>
                  <a:pt x="950" y="541"/>
                </a:lnTo>
                <a:lnTo>
                  <a:pt x="951" y="542"/>
                </a:lnTo>
                <a:lnTo>
                  <a:pt x="952" y="544"/>
                </a:lnTo>
                <a:lnTo>
                  <a:pt x="954" y="545"/>
                </a:lnTo>
                <a:lnTo>
                  <a:pt x="955" y="546"/>
                </a:lnTo>
                <a:lnTo>
                  <a:pt x="956" y="547"/>
                </a:lnTo>
                <a:lnTo>
                  <a:pt x="957" y="548"/>
                </a:lnTo>
                <a:lnTo>
                  <a:pt x="958" y="550"/>
                </a:lnTo>
                <a:lnTo>
                  <a:pt x="960" y="551"/>
                </a:lnTo>
                <a:lnTo>
                  <a:pt x="961" y="552"/>
                </a:lnTo>
                <a:lnTo>
                  <a:pt x="962" y="554"/>
                </a:lnTo>
                <a:lnTo>
                  <a:pt x="963" y="555"/>
                </a:lnTo>
                <a:lnTo>
                  <a:pt x="964" y="556"/>
                </a:lnTo>
                <a:lnTo>
                  <a:pt x="965" y="557"/>
                </a:lnTo>
                <a:lnTo>
                  <a:pt x="967" y="559"/>
                </a:lnTo>
                <a:lnTo>
                  <a:pt x="968" y="560"/>
                </a:lnTo>
                <a:lnTo>
                  <a:pt x="969" y="561"/>
                </a:lnTo>
                <a:lnTo>
                  <a:pt x="970" y="562"/>
                </a:lnTo>
                <a:lnTo>
                  <a:pt x="971" y="564"/>
                </a:lnTo>
                <a:lnTo>
                  <a:pt x="973" y="565"/>
                </a:lnTo>
                <a:lnTo>
                  <a:pt x="974" y="566"/>
                </a:lnTo>
                <a:lnTo>
                  <a:pt x="975" y="568"/>
                </a:lnTo>
                <a:lnTo>
                  <a:pt x="976" y="569"/>
                </a:lnTo>
                <a:lnTo>
                  <a:pt x="977" y="570"/>
                </a:lnTo>
                <a:lnTo>
                  <a:pt x="978" y="571"/>
                </a:lnTo>
                <a:lnTo>
                  <a:pt x="980" y="573"/>
                </a:lnTo>
                <a:lnTo>
                  <a:pt x="981" y="574"/>
                </a:lnTo>
                <a:lnTo>
                  <a:pt x="982" y="575"/>
                </a:lnTo>
                <a:lnTo>
                  <a:pt x="983" y="576"/>
                </a:lnTo>
                <a:lnTo>
                  <a:pt x="984" y="578"/>
                </a:lnTo>
                <a:lnTo>
                  <a:pt x="986" y="579"/>
                </a:lnTo>
                <a:lnTo>
                  <a:pt x="987" y="580"/>
                </a:lnTo>
                <a:lnTo>
                  <a:pt x="988" y="581"/>
                </a:lnTo>
                <a:lnTo>
                  <a:pt x="989" y="583"/>
                </a:lnTo>
                <a:lnTo>
                  <a:pt x="990" y="584"/>
                </a:lnTo>
                <a:lnTo>
                  <a:pt x="992" y="585"/>
                </a:lnTo>
                <a:lnTo>
                  <a:pt x="993" y="586"/>
                </a:lnTo>
                <a:lnTo>
                  <a:pt x="994" y="587"/>
                </a:lnTo>
                <a:lnTo>
                  <a:pt x="995" y="589"/>
                </a:lnTo>
                <a:lnTo>
                  <a:pt x="996" y="590"/>
                </a:lnTo>
                <a:lnTo>
                  <a:pt x="997" y="591"/>
                </a:lnTo>
                <a:lnTo>
                  <a:pt x="999" y="592"/>
                </a:lnTo>
                <a:lnTo>
                  <a:pt x="1000" y="593"/>
                </a:lnTo>
                <a:lnTo>
                  <a:pt x="1001" y="594"/>
                </a:lnTo>
                <a:lnTo>
                  <a:pt x="1002" y="595"/>
                </a:lnTo>
                <a:lnTo>
                  <a:pt x="1003" y="596"/>
                </a:lnTo>
                <a:lnTo>
                  <a:pt x="1005" y="597"/>
                </a:lnTo>
                <a:lnTo>
                  <a:pt x="1006" y="598"/>
                </a:lnTo>
                <a:lnTo>
                  <a:pt x="1007" y="599"/>
                </a:lnTo>
                <a:lnTo>
                  <a:pt x="1008" y="600"/>
                </a:lnTo>
                <a:lnTo>
                  <a:pt x="1009" y="601"/>
                </a:lnTo>
                <a:lnTo>
                  <a:pt x="1011" y="602"/>
                </a:lnTo>
                <a:lnTo>
                  <a:pt x="1012" y="603"/>
                </a:lnTo>
                <a:lnTo>
                  <a:pt x="1013" y="604"/>
                </a:lnTo>
                <a:lnTo>
                  <a:pt x="1014" y="605"/>
                </a:lnTo>
                <a:lnTo>
                  <a:pt x="1015" y="606"/>
                </a:lnTo>
                <a:lnTo>
                  <a:pt x="1016" y="607"/>
                </a:lnTo>
                <a:lnTo>
                  <a:pt x="1018" y="607"/>
                </a:lnTo>
                <a:lnTo>
                  <a:pt x="1019" y="608"/>
                </a:lnTo>
                <a:lnTo>
                  <a:pt x="1020" y="609"/>
                </a:lnTo>
                <a:lnTo>
                  <a:pt x="1021" y="609"/>
                </a:lnTo>
                <a:lnTo>
                  <a:pt x="1022" y="610"/>
                </a:lnTo>
                <a:lnTo>
                  <a:pt x="1024" y="611"/>
                </a:lnTo>
                <a:lnTo>
                  <a:pt x="1025" y="611"/>
                </a:lnTo>
                <a:lnTo>
                  <a:pt x="1026" y="612"/>
                </a:lnTo>
                <a:lnTo>
                  <a:pt x="1027" y="612"/>
                </a:lnTo>
                <a:lnTo>
                  <a:pt x="1028" y="613"/>
                </a:lnTo>
                <a:lnTo>
                  <a:pt x="1029" y="613"/>
                </a:lnTo>
                <a:lnTo>
                  <a:pt x="1031" y="614"/>
                </a:lnTo>
                <a:lnTo>
                  <a:pt x="1032" y="614"/>
                </a:lnTo>
                <a:lnTo>
                  <a:pt x="1033" y="614"/>
                </a:lnTo>
                <a:lnTo>
                  <a:pt x="1034" y="615"/>
                </a:lnTo>
                <a:lnTo>
                  <a:pt x="1035" y="615"/>
                </a:lnTo>
                <a:lnTo>
                  <a:pt x="1037" y="615"/>
                </a:lnTo>
                <a:lnTo>
                  <a:pt x="1038" y="615"/>
                </a:lnTo>
                <a:lnTo>
                  <a:pt x="1039" y="615"/>
                </a:lnTo>
                <a:lnTo>
                  <a:pt x="1040" y="615"/>
                </a:lnTo>
                <a:lnTo>
                  <a:pt x="1041" y="615"/>
                </a:lnTo>
                <a:lnTo>
                  <a:pt x="1043" y="615"/>
                </a:lnTo>
                <a:lnTo>
                  <a:pt x="1044" y="615"/>
                </a:lnTo>
                <a:lnTo>
                  <a:pt x="1045" y="615"/>
                </a:lnTo>
                <a:lnTo>
                  <a:pt x="1046" y="615"/>
                </a:lnTo>
                <a:lnTo>
                  <a:pt x="1047" y="614"/>
                </a:lnTo>
                <a:lnTo>
                  <a:pt x="1048" y="614"/>
                </a:lnTo>
                <a:lnTo>
                  <a:pt x="1050" y="614"/>
                </a:lnTo>
                <a:lnTo>
                  <a:pt x="1051" y="613"/>
                </a:lnTo>
                <a:lnTo>
                  <a:pt x="1052" y="613"/>
                </a:lnTo>
                <a:lnTo>
                  <a:pt x="1053" y="612"/>
                </a:lnTo>
                <a:lnTo>
                  <a:pt x="1054" y="612"/>
                </a:lnTo>
                <a:lnTo>
                  <a:pt x="1056" y="611"/>
                </a:lnTo>
                <a:lnTo>
                  <a:pt x="1057" y="610"/>
                </a:lnTo>
                <a:lnTo>
                  <a:pt x="1058" y="610"/>
                </a:lnTo>
                <a:lnTo>
                  <a:pt x="1059" y="609"/>
                </a:lnTo>
                <a:lnTo>
                  <a:pt x="1060" y="608"/>
                </a:lnTo>
                <a:lnTo>
                  <a:pt x="1062" y="607"/>
                </a:lnTo>
                <a:lnTo>
                  <a:pt x="1063" y="606"/>
                </a:lnTo>
                <a:lnTo>
                  <a:pt x="1064" y="605"/>
                </a:lnTo>
                <a:lnTo>
                  <a:pt x="1065" y="603"/>
                </a:lnTo>
                <a:lnTo>
                  <a:pt x="1066" y="602"/>
                </a:lnTo>
                <a:lnTo>
                  <a:pt x="1067" y="601"/>
                </a:lnTo>
                <a:lnTo>
                  <a:pt x="1069" y="600"/>
                </a:lnTo>
                <a:lnTo>
                  <a:pt x="1070" y="598"/>
                </a:lnTo>
                <a:lnTo>
                  <a:pt x="1071" y="597"/>
                </a:lnTo>
                <a:lnTo>
                  <a:pt x="1072" y="595"/>
                </a:lnTo>
                <a:lnTo>
                  <a:pt x="1073" y="594"/>
                </a:lnTo>
                <a:lnTo>
                  <a:pt x="1075" y="592"/>
                </a:lnTo>
                <a:lnTo>
                  <a:pt x="1076" y="590"/>
                </a:lnTo>
                <a:lnTo>
                  <a:pt x="1077" y="588"/>
                </a:lnTo>
                <a:lnTo>
                  <a:pt x="1078" y="586"/>
                </a:lnTo>
                <a:lnTo>
                  <a:pt x="1079" y="584"/>
                </a:lnTo>
                <a:lnTo>
                  <a:pt x="1081" y="582"/>
                </a:lnTo>
                <a:lnTo>
                  <a:pt x="1082" y="580"/>
                </a:lnTo>
                <a:lnTo>
                  <a:pt x="1083" y="578"/>
                </a:lnTo>
                <a:lnTo>
                  <a:pt x="1084" y="576"/>
                </a:lnTo>
                <a:lnTo>
                  <a:pt x="1085" y="573"/>
                </a:lnTo>
                <a:lnTo>
                  <a:pt x="1086" y="571"/>
                </a:lnTo>
                <a:lnTo>
                  <a:pt x="1088" y="569"/>
                </a:lnTo>
                <a:lnTo>
                  <a:pt x="1089" y="566"/>
                </a:lnTo>
                <a:lnTo>
                  <a:pt x="1090" y="563"/>
                </a:lnTo>
                <a:lnTo>
                  <a:pt x="1091" y="561"/>
                </a:lnTo>
                <a:lnTo>
                  <a:pt x="1092" y="558"/>
                </a:lnTo>
                <a:lnTo>
                  <a:pt x="1094" y="555"/>
                </a:lnTo>
                <a:lnTo>
                  <a:pt x="1095" y="552"/>
                </a:lnTo>
                <a:lnTo>
                  <a:pt x="1096" y="549"/>
                </a:lnTo>
                <a:lnTo>
                  <a:pt x="1097" y="546"/>
                </a:lnTo>
                <a:lnTo>
                  <a:pt x="1098" y="542"/>
                </a:lnTo>
                <a:lnTo>
                  <a:pt x="1099" y="539"/>
                </a:lnTo>
                <a:lnTo>
                  <a:pt x="1101" y="536"/>
                </a:lnTo>
                <a:lnTo>
                  <a:pt x="1102" y="532"/>
                </a:lnTo>
                <a:lnTo>
                  <a:pt x="1103" y="529"/>
                </a:lnTo>
                <a:lnTo>
                  <a:pt x="1104" y="525"/>
                </a:lnTo>
                <a:lnTo>
                  <a:pt x="1105" y="522"/>
                </a:lnTo>
                <a:lnTo>
                  <a:pt x="1107" y="518"/>
                </a:lnTo>
                <a:lnTo>
                  <a:pt x="1108" y="514"/>
                </a:lnTo>
                <a:lnTo>
                  <a:pt x="1109" y="510"/>
                </a:lnTo>
                <a:lnTo>
                  <a:pt x="1110" y="506"/>
                </a:lnTo>
                <a:lnTo>
                  <a:pt x="1111" y="502"/>
                </a:lnTo>
                <a:lnTo>
                  <a:pt x="1113" y="497"/>
                </a:lnTo>
                <a:lnTo>
                  <a:pt x="1114" y="493"/>
                </a:lnTo>
                <a:lnTo>
                  <a:pt x="1115" y="489"/>
                </a:lnTo>
                <a:lnTo>
                  <a:pt x="1116" y="485"/>
                </a:lnTo>
                <a:lnTo>
                  <a:pt x="1117" y="480"/>
                </a:lnTo>
                <a:lnTo>
                  <a:pt x="1118" y="475"/>
                </a:lnTo>
                <a:lnTo>
                  <a:pt x="1120" y="471"/>
                </a:lnTo>
                <a:lnTo>
                  <a:pt x="1121" y="466"/>
                </a:lnTo>
                <a:lnTo>
                  <a:pt x="1122" y="461"/>
                </a:lnTo>
                <a:lnTo>
                  <a:pt x="1123" y="456"/>
                </a:lnTo>
                <a:lnTo>
                  <a:pt x="1124" y="452"/>
                </a:lnTo>
                <a:lnTo>
                  <a:pt x="1126" y="447"/>
                </a:lnTo>
                <a:lnTo>
                  <a:pt x="1127" y="441"/>
                </a:lnTo>
                <a:lnTo>
                  <a:pt x="1128" y="436"/>
                </a:lnTo>
                <a:lnTo>
                  <a:pt x="1129" y="431"/>
                </a:lnTo>
                <a:lnTo>
                  <a:pt x="1130" y="426"/>
                </a:lnTo>
                <a:lnTo>
                  <a:pt x="1132" y="420"/>
                </a:lnTo>
                <a:lnTo>
                  <a:pt x="1133" y="415"/>
                </a:lnTo>
                <a:lnTo>
                  <a:pt x="1134" y="409"/>
                </a:lnTo>
                <a:lnTo>
                  <a:pt x="1135" y="404"/>
                </a:lnTo>
                <a:lnTo>
                  <a:pt x="1136" y="398"/>
                </a:lnTo>
                <a:lnTo>
                  <a:pt x="1137" y="392"/>
                </a:lnTo>
                <a:lnTo>
                  <a:pt x="1139" y="387"/>
                </a:lnTo>
                <a:lnTo>
                  <a:pt x="1140" y="381"/>
                </a:lnTo>
                <a:lnTo>
                  <a:pt x="1141" y="375"/>
                </a:lnTo>
                <a:lnTo>
                  <a:pt x="1142" y="369"/>
                </a:lnTo>
                <a:lnTo>
                  <a:pt x="1144" y="363"/>
                </a:lnTo>
                <a:lnTo>
                  <a:pt x="1145" y="357"/>
                </a:lnTo>
                <a:lnTo>
                  <a:pt x="1146" y="351"/>
                </a:lnTo>
                <a:lnTo>
                  <a:pt x="1147" y="345"/>
                </a:lnTo>
                <a:lnTo>
                  <a:pt x="1148" y="338"/>
                </a:lnTo>
                <a:lnTo>
                  <a:pt x="1150" y="332"/>
                </a:lnTo>
                <a:lnTo>
                  <a:pt x="1151" y="326"/>
                </a:lnTo>
                <a:lnTo>
                  <a:pt x="1152" y="319"/>
                </a:lnTo>
                <a:lnTo>
                  <a:pt x="1153" y="313"/>
                </a:lnTo>
                <a:lnTo>
                  <a:pt x="1154" y="306"/>
                </a:lnTo>
                <a:lnTo>
                  <a:pt x="1155" y="300"/>
                </a:lnTo>
                <a:lnTo>
                  <a:pt x="1157" y="293"/>
                </a:lnTo>
                <a:lnTo>
                  <a:pt x="1158" y="287"/>
                </a:lnTo>
                <a:lnTo>
                  <a:pt x="1159" y="280"/>
                </a:lnTo>
                <a:lnTo>
                  <a:pt x="1160" y="274"/>
                </a:lnTo>
                <a:lnTo>
                  <a:pt x="1161" y="267"/>
                </a:lnTo>
                <a:lnTo>
                  <a:pt x="1163" y="260"/>
                </a:lnTo>
                <a:lnTo>
                  <a:pt x="1164" y="254"/>
                </a:lnTo>
                <a:lnTo>
                  <a:pt x="1165" y="247"/>
                </a:lnTo>
                <a:lnTo>
                  <a:pt x="1166" y="240"/>
                </a:lnTo>
                <a:lnTo>
                  <a:pt x="1167" y="233"/>
                </a:lnTo>
                <a:lnTo>
                  <a:pt x="1169" y="226"/>
                </a:lnTo>
                <a:lnTo>
                  <a:pt x="1170" y="220"/>
                </a:lnTo>
                <a:lnTo>
                  <a:pt x="1171" y="213"/>
                </a:lnTo>
                <a:lnTo>
                  <a:pt x="1172" y="206"/>
                </a:lnTo>
                <a:lnTo>
                  <a:pt x="1173" y="199"/>
                </a:lnTo>
                <a:lnTo>
                  <a:pt x="1174" y="192"/>
                </a:lnTo>
                <a:lnTo>
                  <a:pt x="1176" y="186"/>
                </a:lnTo>
                <a:lnTo>
                  <a:pt x="1177" y="179"/>
                </a:lnTo>
                <a:lnTo>
                  <a:pt x="1178" y="172"/>
                </a:lnTo>
                <a:lnTo>
                  <a:pt x="1179" y="165"/>
                </a:lnTo>
                <a:lnTo>
                  <a:pt x="1180" y="158"/>
                </a:lnTo>
                <a:lnTo>
                  <a:pt x="1182" y="152"/>
                </a:lnTo>
                <a:lnTo>
                  <a:pt x="1183" y="145"/>
                </a:lnTo>
                <a:lnTo>
                  <a:pt x="1184" y="138"/>
                </a:lnTo>
                <a:lnTo>
                  <a:pt x="1185" y="132"/>
                </a:lnTo>
                <a:lnTo>
                  <a:pt x="1186" y="125"/>
                </a:lnTo>
                <a:lnTo>
                  <a:pt x="1188" y="118"/>
                </a:lnTo>
                <a:lnTo>
                  <a:pt x="1189" y="112"/>
                </a:lnTo>
                <a:lnTo>
                  <a:pt x="1190" y="105"/>
                </a:lnTo>
                <a:lnTo>
                  <a:pt x="1191" y="99"/>
                </a:lnTo>
                <a:lnTo>
                  <a:pt x="1192" y="93"/>
                </a:lnTo>
                <a:lnTo>
                  <a:pt x="1193" y="86"/>
                </a:lnTo>
                <a:lnTo>
                  <a:pt x="1195" y="80"/>
                </a:lnTo>
                <a:lnTo>
                  <a:pt x="1196" y="74"/>
                </a:lnTo>
                <a:lnTo>
                  <a:pt x="1197" y="67"/>
                </a:lnTo>
                <a:lnTo>
                  <a:pt x="1198" y="61"/>
                </a:lnTo>
                <a:lnTo>
                  <a:pt x="1199" y="55"/>
                </a:lnTo>
                <a:lnTo>
                  <a:pt x="1201" y="49"/>
                </a:lnTo>
                <a:lnTo>
                  <a:pt x="1202" y="44"/>
                </a:lnTo>
                <a:lnTo>
                  <a:pt x="1203" y="38"/>
                </a:lnTo>
                <a:lnTo>
                  <a:pt x="1204" y="32"/>
                </a:lnTo>
                <a:lnTo>
                  <a:pt x="1205" y="27"/>
                </a:lnTo>
                <a:lnTo>
                  <a:pt x="1206" y="21"/>
                </a:lnTo>
                <a:lnTo>
                  <a:pt x="1208" y="16"/>
                </a:lnTo>
                <a:lnTo>
                  <a:pt x="1209" y="11"/>
                </a:lnTo>
                <a:lnTo>
                  <a:pt x="1210" y="5"/>
                </a:lnTo>
                <a:lnTo>
                  <a:pt x="1211" y="0"/>
                </a:lnTo>
                <a:lnTo>
                  <a:pt x="1212" y="5"/>
                </a:lnTo>
                <a:lnTo>
                  <a:pt x="1214" y="11"/>
                </a:lnTo>
                <a:lnTo>
                  <a:pt x="1215" y="16"/>
                </a:lnTo>
                <a:lnTo>
                  <a:pt x="1216" y="21"/>
                </a:lnTo>
                <a:lnTo>
                  <a:pt x="1217" y="27"/>
                </a:lnTo>
                <a:lnTo>
                  <a:pt x="1218" y="32"/>
                </a:lnTo>
                <a:lnTo>
                  <a:pt x="1220" y="38"/>
                </a:lnTo>
                <a:lnTo>
                  <a:pt x="1221" y="44"/>
                </a:lnTo>
                <a:lnTo>
                  <a:pt x="1222" y="49"/>
                </a:lnTo>
                <a:lnTo>
                  <a:pt x="1223" y="55"/>
                </a:lnTo>
                <a:lnTo>
                  <a:pt x="1224" y="61"/>
                </a:lnTo>
                <a:lnTo>
                  <a:pt x="1225" y="67"/>
                </a:lnTo>
                <a:lnTo>
                  <a:pt x="1227" y="74"/>
                </a:lnTo>
                <a:lnTo>
                  <a:pt x="1228" y="80"/>
                </a:lnTo>
                <a:lnTo>
                  <a:pt x="1229" y="86"/>
                </a:lnTo>
                <a:lnTo>
                  <a:pt x="1230" y="93"/>
                </a:lnTo>
                <a:lnTo>
                  <a:pt x="1231" y="99"/>
                </a:lnTo>
                <a:lnTo>
                  <a:pt x="1233" y="105"/>
                </a:lnTo>
                <a:lnTo>
                  <a:pt x="1234" y="112"/>
                </a:lnTo>
                <a:lnTo>
                  <a:pt x="1235" y="118"/>
                </a:lnTo>
                <a:lnTo>
                  <a:pt x="1236" y="125"/>
                </a:lnTo>
                <a:lnTo>
                  <a:pt x="1237" y="132"/>
                </a:lnTo>
                <a:lnTo>
                  <a:pt x="1239" y="138"/>
                </a:lnTo>
                <a:lnTo>
                  <a:pt x="1240" y="145"/>
                </a:lnTo>
                <a:lnTo>
                  <a:pt x="1241" y="152"/>
                </a:lnTo>
                <a:lnTo>
                  <a:pt x="1242" y="158"/>
                </a:lnTo>
                <a:lnTo>
                  <a:pt x="1243" y="165"/>
                </a:lnTo>
                <a:lnTo>
                  <a:pt x="1244" y="172"/>
                </a:lnTo>
                <a:lnTo>
                  <a:pt x="1246" y="179"/>
                </a:lnTo>
                <a:lnTo>
                  <a:pt x="1247" y="186"/>
                </a:lnTo>
                <a:lnTo>
                  <a:pt x="1248" y="192"/>
                </a:lnTo>
                <a:lnTo>
                  <a:pt x="1249" y="199"/>
                </a:lnTo>
                <a:lnTo>
                  <a:pt x="1250" y="206"/>
                </a:lnTo>
                <a:lnTo>
                  <a:pt x="1252" y="213"/>
                </a:lnTo>
                <a:lnTo>
                  <a:pt x="1253" y="220"/>
                </a:lnTo>
                <a:lnTo>
                  <a:pt x="1254" y="226"/>
                </a:lnTo>
                <a:lnTo>
                  <a:pt x="1255" y="233"/>
                </a:lnTo>
                <a:lnTo>
                  <a:pt x="1256" y="240"/>
                </a:lnTo>
                <a:lnTo>
                  <a:pt x="1258" y="247"/>
                </a:lnTo>
                <a:lnTo>
                  <a:pt x="1259" y="254"/>
                </a:lnTo>
                <a:lnTo>
                  <a:pt x="1260" y="260"/>
                </a:lnTo>
                <a:lnTo>
                  <a:pt x="1261" y="267"/>
                </a:lnTo>
                <a:lnTo>
                  <a:pt x="1262" y="274"/>
                </a:lnTo>
                <a:lnTo>
                  <a:pt x="1263" y="280"/>
                </a:lnTo>
                <a:lnTo>
                  <a:pt x="1265" y="287"/>
                </a:lnTo>
                <a:lnTo>
                  <a:pt x="1266" y="293"/>
                </a:lnTo>
                <a:lnTo>
                  <a:pt x="1267" y="300"/>
                </a:lnTo>
                <a:lnTo>
                  <a:pt x="1268" y="306"/>
                </a:lnTo>
                <a:lnTo>
                  <a:pt x="1269" y="313"/>
                </a:lnTo>
                <a:lnTo>
                  <a:pt x="1271" y="319"/>
                </a:lnTo>
                <a:lnTo>
                  <a:pt x="1272" y="326"/>
                </a:lnTo>
                <a:lnTo>
                  <a:pt x="1273" y="332"/>
                </a:lnTo>
                <a:lnTo>
                  <a:pt x="1274" y="338"/>
                </a:lnTo>
                <a:lnTo>
                  <a:pt x="1275" y="345"/>
                </a:lnTo>
                <a:lnTo>
                  <a:pt x="1276" y="351"/>
                </a:lnTo>
                <a:lnTo>
                  <a:pt x="1278" y="357"/>
                </a:lnTo>
                <a:lnTo>
                  <a:pt x="1279" y="363"/>
                </a:lnTo>
                <a:lnTo>
                  <a:pt x="1280" y="369"/>
                </a:lnTo>
                <a:lnTo>
                  <a:pt x="1281" y="375"/>
                </a:lnTo>
                <a:lnTo>
                  <a:pt x="1282" y="381"/>
                </a:lnTo>
                <a:lnTo>
                  <a:pt x="1284" y="387"/>
                </a:lnTo>
                <a:lnTo>
                  <a:pt x="1285" y="392"/>
                </a:lnTo>
                <a:lnTo>
                  <a:pt x="1286" y="398"/>
                </a:lnTo>
                <a:lnTo>
                  <a:pt x="1287" y="404"/>
                </a:lnTo>
                <a:lnTo>
                  <a:pt x="1288" y="409"/>
                </a:lnTo>
                <a:lnTo>
                  <a:pt x="1290" y="415"/>
                </a:lnTo>
                <a:lnTo>
                  <a:pt x="1291" y="420"/>
                </a:lnTo>
                <a:lnTo>
                  <a:pt x="1292" y="426"/>
                </a:lnTo>
                <a:lnTo>
                  <a:pt x="1293" y="431"/>
                </a:lnTo>
                <a:lnTo>
                  <a:pt x="1294" y="436"/>
                </a:lnTo>
                <a:lnTo>
                  <a:pt x="1295" y="441"/>
                </a:lnTo>
                <a:lnTo>
                  <a:pt x="1297" y="447"/>
                </a:lnTo>
                <a:lnTo>
                  <a:pt x="1298" y="452"/>
                </a:lnTo>
                <a:lnTo>
                  <a:pt x="1299" y="456"/>
                </a:lnTo>
                <a:lnTo>
                  <a:pt x="1300" y="461"/>
                </a:lnTo>
                <a:lnTo>
                  <a:pt x="1301" y="466"/>
                </a:lnTo>
                <a:lnTo>
                  <a:pt x="1303" y="471"/>
                </a:lnTo>
                <a:lnTo>
                  <a:pt x="1304" y="475"/>
                </a:lnTo>
                <a:lnTo>
                  <a:pt x="1305" y="480"/>
                </a:lnTo>
                <a:lnTo>
                  <a:pt x="1306" y="485"/>
                </a:lnTo>
                <a:lnTo>
                  <a:pt x="1307" y="489"/>
                </a:lnTo>
                <a:lnTo>
                  <a:pt x="1309" y="493"/>
                </a:lnTo>
                <a:lnTo>
                  <a:pt x="1310" y="497"/>
                </a:lnTo>
                <a:lnTo>
                  <a:pt x="1311" y="502"/>
                </a:lnTo>
                <a:lnTo>
                  <a:pt x="1312" y="506"/>
                </a:lnTo>
                <a:lnTo>
                  <a:pt x="1313" y="510"/>
                </a:lnTo>
                <a:lnTo>
                  <a:pt x="1314" y="514"/>
                </a:lnTo>
                <a:lnTo>
                  <a:pt x="1316" y="518"/>
                </a:lnTo>
                <a:lnTo>
                  <a:pt x="1317" y="522"/>
                </a:lnTo>
                <a:lnTo>
                  <a:pt x="1318" y="525"/>
                </a:lnTo>
                <a:lnTo>
                  <a:pt x="1319" y="529"/>
                </a:lnTo>
                <a:lnTo>
                  <a:pt x="1320" y="532"/>
                </a:lnTo>
                <a:lnTo>
                  <a:pt x="1322" y="536"/>
                </a:lnTo>
                <a:lnTo>
                  <a:pt x="1323" y="539"/>
                </a:lnTo>
                <a:lnTo>
                  <a:pt x="1324" y="542"/>
                </a:lnTo>
                <a:lnTo>
                  <a:pt x="1325" y="546"/>
                </a:lnTo>
                <a:lnTo>
                  <a:pt x="1326" y="549"/>
                </a:lnTo>
                <a:lnTo>
                  <a:pt x="1327" y="552"/>
                </a:lnTo>
                <a:lnTo>
                  <a:pt x="1329" y="555"/>
                </a:lnTo>
                <a:lnTo>
                  <a:pt x="1330" y="558"/>
                </a:lnTo>
                <a:lnTo>
                  <a:pt x="1331" y="561"/>
                </a:lnTo>
                <a:lnTo>
                  <a:pt x="1332" y="563"/>
                </a:lnTo>
                <a:lnTo>
                  <a:pt x="1333" y="566"/>
                </a:lnTo>
                <a:lnTo>
                  <a:pt x="1335" y="569"/>
                </a:lnTo>
                <a:lnTo>
                  <a:pt x="1336" y="571"/>
                </a:lnTo>
                <a:lnTo>
                  <a:pt x="1337" y="573"/>
                </a:lnTo>
                <a:lnTo>
                  <a:pt x="1338" y="576"/>
                </a:lnTo>
                <a:lnTo>
                  <a:pt x="1340" y="578"/>
                </a:lnTo>
                <a:lnTo>
                  <a:pt x="1341" y="580"/>
                </a:lnTo>
                <a:lnTo>
                  <a:pt x="1342" y="582"/>
                </a:lnTo>
                <a:lnTo>
                  <a:pt x="1343" y="584"/>
                </a:lnTo>
                <a:lnTo>
                  <a:pt x="1344" y="586"/>
                </a:lnTo>
                <a:lnTo>
                  <a:pt x="1346" y="588"/>
                </a:lnTo>
                <a:lnTo>
                  <a:pt x="1347" y="590"/>
                </a:lnTo>
                <a:lnTo>
                  <a:pt x="1348" y="592"/>
                </a:lnTo>
                <a:lnTo>
                  <a:pt x="1349" y="594"/>
                </a:lnTo>
                <a:lnTo>
                  <a:pt x="1350" y="595"/>
                </a:lnTo>
                <a:lnTo>
                  <a:pt x="1351" y="597"/>
                </a:lnTo>
                <a:lnTo>
                  <a:pt x="1353" y="598"/>
                </a:lnTo>
                <a:lnTo>
                  <a:pt x="1354" y="600"/>
                </a:lnTo>
                <a:lnTo>
                  <a:pt x="1355" y="601"/>
                </a:lnTo>
                <a:lnTo>
                  <a:pt x="1356" y="602"/>
                </a:lnTo>
                <a:lnTo>
                  <a:pt x="1357" y="603"/>
                </a:lnTo>
                <a:lnTo>
                  <a:pt x="1359" y="605"/>
                </a:lnTo>
                <a:lnTo>
                  <a:pt x="1360" y="606"/>
                </a:lnTo>
                <a:lnTo>
                  <a:pt x="1361" y="607"/>
                </a:lnTo>
                <a:lnTo>
                  <a:pt x="1362" y="608"/>
                </a:lnTo>
                <a:lnTo>
                  <a:pt x="1363" y="609"/>
                </a:lnTo>
                <a:lnTo>
                  <a:pt x="1365" y="610"/>
                </a:lnTo>
                <a:lnTo>
                  <a:pt x="1366" y="610"/>
                </a:lnTo>
                <a:lnTo>
                  <a:pt x="1367" y="611"/>
                </a:lnTo>
                <a:lnTo>
                  <a:pt x="1368" y="612"/>
                </a:lnTo>
                <a:lnTo>
                  <a:pt x="1369" y="612"/>
                </a:lnTo>
                <a:lnTo>
                  <a:pt x="1370" y="613"/>
                </a:lnTo>
                <a:lnTo>
                  <a:pt x="1372" y="613"/>
                </a:lnTo>
                <a:lnTo>
                  <a:pt x="1373" y="614"/>
                </a:lnTo>
                <a:lnTo>
                  <a:pt x="1374" y="614"/>
                </a:lnTo>
                <a:lnTo>
                  <a:pt x="1375" y="614"/>
                </a:lnTo>
                <a:lnTo>
                  <a:pt x="1376" y="615"/>
                </a:lnTo>
                <a:lnTo>
                  <a:pt x="1378" y="615"/>
                </a:lnTo>
                <a:lnTo>
                  <a:pt x="1379" y="615"/>
                </a:lnTo>
                <a:lnTo>
                  <a:pt x="1380" y="615"/>
                </a:lnTo>
                <a:lnTo>
                  <a:pt x="1381" y="615"/>
                </a:lnTo>
                <a:lnTo>
                  <a:pt x="1382" y="615"/>
                </a:lnTo>
                <a:lnTo>
                  <a:pt x="1384" y="615"/>
                </a:lnTo>
                <a:lnTo>
                  <a:pt x="1385" y="615"/>
                </a:lnTo>
                <a:lnTo>
                  <a:pt x="1386" y="615"/>
                </a:lnTo>
                <a:lnTo>
                  <a:pt x="1387" y="615"/>
                </a:lnTo>
                <a:lnTo>
                  <a:pt x="1388" y="615"/>
                </a:lnTo>
                <a:lnTo>
                  <a:pt x="1389" y="614"/>
                </a:lnTo>
                <a:lnTo>
                  <a:pt x="1391" y="614"/>
                </a:lnTo>
                <a:lnTo>
                  <a:pt x="1392" y="614"/>
                </a:lnTo>
                <a:lnTo>
                  <a:pt x="1393" y="613"/>
                </a:lnTo>
                <a:lnTo>
                  <a:pt x="1394" y="613"/>
                </a:lnTo>
                <a:lnTo>
                  <a:pt x="1395" y="612"/>
                </a:lnTo>
                <a:lnTo>
                  <a:pt x="1397" y="612"/>
                </a:lnTo>
                <a:lnTo>
                  <a:pt x="1398" y="611"/>
                </a:lnTo>
                <a:lnTo>
                  <a:pt x="1399" y="611"/>
                </a:lnTo>
                <a:lnTo>
                  <a:pt x="1400" y="610"/>
                </a:lnTo>
                <a:lnTo>
                  <a:pt x="1401" y="609"/>
                </a:lnTo>
                <a:lnTo>
                  <a:pt x="1402" y="609"/>
                </a:lnTo>
                <a:lnTo>
                  <a:pt x="1404" y="608"/>
                </a:lnTo>
                <a:lnTo>
                  <a:pt x="1405" y="607"/>
                </a:lnTo>
                <a:lnTo>
                  <a:pt x="1406" y="607"/>
                </a:lnTo>
                <a:lnTo>
                  <a:pt x="1407" y="606"/>
                </a:lnTo>
                <a:lnTo>
                  <a:pt x="1408" y="605"/>
                </a:lnTo>
                <a:lnTo>
                  <a:pt x="1410" y="604"/>
                </a:lnTo>
                <a:lnTo>
                  <a:pt x="1411" y="603"/>
                </a:lnTo>
                <a:lnTo>
                  <a:pt x="1412" y="602"/>
                </a:lnTo>
                <a:lnTo>
                  <a:pt x="1413" y="601"/>
                </a:lnTo>
                <a:lnTo>
                  <a:pt x="1414" y="600"/>
                </a:lnTo>
                <a:lnTo>
                  <a:pt x="1416" y="599"/>
                </a:lnTo>
                <a:lnTo>
                  <a:pt x="1417" y="598"/>
                </a:lnTo>
                <a:lnTo>
                  <a:pt x="1418" y="597"/>
                </a:lnTo>
                <a:lnTo>
                  <a:pt x="1419" y="596"/>
                </a:lnTo>
                <a:lnTo>
                  <a:pt x="1420" y="595"/>
                </a:lnTo>
                <a:lnTo>
                  <a:pt x="1421" y="594"/>
                </a:lnTo>
                <a:lnTo>
                  <a:pt x="1423" y="593"/>
                </a:lnTo>
                <a:lnTo>
                  <a:pt x="1424" y="592"/>
                </a:lnTo>
                <a:lnTo>
                  <a:pt x="1425" y="591"/>
                </a:lnTo>
                <a:lnTo>
                  <a:pt x="1426" y="590"/>
                </a:lnTo>
                <a:lnTo>
                  <a:pt x="1427" y="589"/>
                </a:lnTo>
                <a:lnTo>
                  <a:pt x="1429" y="587"/>
                </a:lnTo>
                <a:lnTo>
                  <a:pt x="1430" y="586"/>
                </a:lnTo>
                <a:lnTo>
                  <a:pt x="1431" y="585"/>
                </a:lnTo>
                <a:lnTo>
                  <a:pt x="1432" y="584"/>
                </a:lnTo>
                <a:lnTo>
                  <a:pt x="1433" y="583"/>
                </a:lnTo>
                <a:lnTo>
                  <a:pt x="1435" y="581"/>
                </a:lnTo>
                <a:lnTo>
                  <a:pt x="1436" y="580"/>
                </a:lnTo>
                <a:lnTo>
                  <a:pt x="1437" y="579"/>
                </a:lnTo>
                <a:lnTo>
                  <a:pt x="1438" y="578"/>
                </a:lnTo>
                <a:lnTo>
                  <a:pt x="1439" y="576"/>
                </a:lnTo>
                <a:lnTo>
                  <a:pt x="1440" y="575"/>
                </a:lnTo>
                <a:lnTo>
                  <a:pt x="1442" y="574"/>
                </a:lnTo>
                <a:lnTo>
                  <a:pt x="1443" y="573"/>
                </a:lnTo>
                <a:lnTo>
                  <a:pt x="1444" y="571"/>
                </a:lnTo>
                <a:lnTo>
                  <a:pt x="1445" y="570"/>
                </a:lnTo>
                <a:lnTo>
                  <a:pt x="1446" y="569"/>
                </a:lnTo>
                <a:lnTo>
                  <a:pt x="1448" y="568"/>
                </a:lnTo>
                <a:lnTo>
                  <a:pt x="1449" y="566"/>
                </a:lnTo>
                <a:lnTo>
                  <a:pt x="1450" y="565"/>
                </a:lnTo>
                <a:lnTo>
                  <a:pt x="1451" y="564"/>
                </a:lnTo>
                <a:lnTo>
                  <a:pt x="1452" y="562"/>
                </a:lnTo>
                <a:lnTo>
                  <a:pt x="1453" y="561"/>
                </a:lnTo>
                <a:lnTo>
                  <a:pt x="1455" y="560"/>
                </a:lnTo>
                <a:lnTo>
                  <a:pt x="1456" y="559"/>
                </a:lnTo>
                <a:lnTo>
                  <a:pt x="1457" y="557"/>
                </a:lnTo>
                <a:lnTo>
                  <a:pt x="1458" y="556"/>
                </a:lnTo>
                <a:lnTo>
                  <a:pt x="1459" y="555"/>
                </a:lnTo>
                <a:lnTo>
                  <a:pt x="1461" y="554"/>
                </a:lnTo>
                <a:lnTo>
                  <a:pt x="1462" y="552"/>
                </a:lnTo>
                <a:lnTo>
                  <a:pt x="1463" y="551"/>
                </a:lnTo>
                <a:lnTo>
                  <a:pt x="1464" y="550"/>
                </a:lnTo>
                <a:lnTo>
                  <a:pt x="1465" y="548"/>
                </a:lnTo>
                <a:lnTo>
                  <a:pt x="1467" y="547"/>
                </a:lnTo>
                <a:lnTo>
                  <a:pt x="1468" y="546"/>
                </a:lnTo>
                <a:lnTo>
                  <a:pt x="1469" y="545"/>
                </a:lnTo>
                <a:lnTo>
                  <a:pt x="1470" y="544"/>
                </a:lnTo>
                <a:lnTo>
                  <a:pt x="1471" y="542"/>
                </a:lnTo>
                <a:lnTo>
                  <a:pt x="1472" y="541"/>
                </a:lnTo>
                <a:lnTo>
                  <a:pt x="1474" y="540"/>
                </a:lnTo>
                <a:lnTo>
                  <a:pt x="1475" y="539"/>
                </a:lnTo>
                <a:lnTo>
                  <a:pt x="1476" y="538"/>
                </a:lnTo>
                <a:lnTo>
                  <a:pt x="1477" y="536"/>
                </a:lnTo>
                <a:lnTo>
                  <a:pt x="1478" y="535"/>
                </a:lnTo>
                <a:lnTo>
                  <a:pt x="1480" y="534"/>
                </a:lnTo>
                <a:lnTo>
                  <a:pt x="1481" y="533"/>
                </a:lnTo>
                <a:lnTo>
                  <a:pt x="1482" y="532"/>
                </a:lnTo>
                <a:lnTo>
                  <a:pt x="1483" y="531"/>
                </a:lnTo>
                <a:lnTo>
                  <a:pt x="1484" y="530"/>
                </a:lnTo>
                <a:lnTo>
                  <a:pt x="1486" y="528"/>
                </a:lnTo>
                <a:lnTo>
                  <a:pt x="1487" y="527"/>
                </a:lnTo>
                <a:lnTo>
                  <a:pt x="1488" y="526"/>
                </a:lnTo>
                <a:lnTo>
                  <a:pt x="1489" y="525"/>
                </a:lnTo>
                <a:lnTo>
                  <a:pt x="1490" y="524"/>
                </a:lnTo>
                <a:lnTo>
                  <a:pt x="1491" y="523"/>
                </a:lnTo>
                <a:lnTo>
                  <a:pt x="1493" y="522"/>
                </a:lnTo>
                <a:lnTo>
                  <a:pt x="1494" y="521"/>
                </a:lnTo>
                <a:lnTo>
                  <a:pt x="1495" y="520"/>
                </a:lnTo>
                <a:lnTo>
                  <a:pt x="1496" y="519"/>
                </a:lnTo>
                <a:lnTo>
                  <a:pt x="1497" y="518"/>
                </a:lnTo>
                <a:lnTo>
                  <a:pt x="1499" y="517"/>
                </a:lnTo>
                <a:lnTo>
                  <a:pt x="1500" y="516"/>
                </a:lnTo>
                <a:lnTo>
                  <a:pt x="1501" y="515"/>
                </a:lnTo>
                <a:lnTo>
                  <a:pt x="1502" y="514"/>
                </a:lnTo>
                <a:lnTo>
                  <a:pt x="1503" y="513"/>
                </a:lnTo>
                <a:lnTo>
                  <a:pt x="1505" y="512"/>
                </a:lnTo>
                <a:lnTo>
                  <a:pt x="1506" y="511"/>
                </a:lnTo>
                <a:lnTo>
                  <a:pt x="1507" y="511"/>
                </a:lnTo>
                <a:lnTo>
                  <a:pt x="1508" y="510"/>
                </a:lnTo>
                <a:lnTo>
                  <a:pt x="1509" y="509"/>
                </a:lnTo>
                <a:lnTo>
                  <a:pt x="1510" y="508"/>
                </a:lnTo>
                <a:lnTo>
                  <a:pt x="1512" y="507"/>
                </a:lnTo>
                <a:lnTo>
                  <a:pt x="1513" y="507"/>
                </a:lnTo>
                <a:lnTo>
                  <a:pt x="1514" y="506"/>
                </a:lnTo>
                <a:lnTo>
                  <a:pt x="1515" y="505"/>
                </a:lnTo>
                <a:lnTo>
                  <a:pt x="1516" y="504"/>
                </a:lnTo>
                <a:lnTo>
                  <a:pt x="1518" y="504"/>
                </a:lnTo>
                <a:lnTo>
                  <a:pt x="1519" y="503"/>
                </a:lnTo>
                <a:lnTo>
                  <a:pt x="1520" y="502"/>
                </a:lnTo>
                <a:lnTo>
                  <a:pt x="1521" y="501"/>
                </a:lnTo>
                <a:lnTo>
                  <a:pt x="1522" y="501"/>
                </a:lnTo>
                <a:lnTo>
                  <a:pt x="1523" y="500"/>
                </a:lnTo>
                <a:lnTo>
                  <a:pt x="1525" y="499"/>
                </a:lnTo>
                <a:lnTo>
                  <a:pt x="1526" y="499"/>
                </a:lnTo>
                <a:lnTo>
                  <a:pt x="1527" y="498"/>
                </a:lnTo>
                <a:lnTo>
                  <a:pt x="1528" y="498"/>
                </a:lnTo>
                <a:lnTo>
                  <a:pt x="1530" y="497"/>
                </a:lnTo>
                <a:lnTo>
                  <a:pt x="1531" y="497"/>
                </a:lnTo>
                <a:lnTo>
                  <a:pt x="1532" y="496"/>
                </a:lnTo>
                <a:lnTo>
                  <a:pt x="1533" y="495"/>
                </a:lnTo>
                <a:lnTo>
                  <a:pt x="1534" y="495"/>
                </a:lnTo>
                <a:lnTo>
                  <a:pt x="1536" y="494"/>
                </a:lnTo>
                <a:lnTo>
                  <a:pt x="1537" y="494"/>
                </a:lnTo>
                <a:lnTo>
                  <a:pt x="1538" y="493"/>
                </a:lnTo>
                <a:lnTo>
                  <a:pt x="1539" y="493"/>
                </a:lnTo>
                <a:lnTo>
                  <a:pt x="1540" y="493"/>
                </a:lnTo>
                <a:lnTo>
                  <a:pt x="1542" y="492"/>
                </a:lnTo>
                <a:lnTo>
                  <a:pt x="1543" y="492"/>
                </a:lnTo>
                <a:lnTo>
                  <a:pt x="1544" y="491"/>
                </a:lnTo>
                <a:lnTo>
                  <a:pt x="1545" y="491"/>
                </a:lnTo>
                <a:lnTo>
                  <a:pt x="1546" y="491"/>
                </a:lnTo>
                <a:lnTo>
                  <a:pt x="1547" y="490"/>
                </a:lnTo>
                <a:lnTo>
                  <a:pt x="1549" y="490"/>
                </a:lnTo>
                <a:lnTo>
                  <a:pt x="1550" y="490"/>
                </a:lnTo>
                <a:lnTo>
                  <a:pt x="1551" y="489"/>
                </a:lnTo>
                <a:lnTo>
                  <a:pt x="1552" y="489"/>
                </a:lnTo>
                <a:lnTo>
                  <a:pt x="1553" y="489"/>
                </a:lnTo>
                <a:lnTo>
                  <a:pt x="1555" y="488"/>
                </a:lnTo>
                <a:lnTo>
                  <a:pt x="1556" y="488"/>
                </a:lnTo>
                <a:lnTo>
                  <a:pt x="1557" y="488"/>
                </a:lnTo>
                <a:lnTo>
                  <a:pt x="1558" y="488"/>
                </a:lnTo>
                <a:lnTo>
                  <a:pt x="1559" y="487"/>
                </a:lnTo>
                <a:lnTo>
                  <a:pt x="1561" y="487"/>
                </a:lnTo>
                <a:lnTo>
                  <a:pt x="1562" y="487"/>
                </a:lnTo>
                <a:lnTo>
                  <a:pt x="1563" y="487"/>
                </a:lnTo>
                <a:lnTo>
                  <a:pt x="1564" y="487"/>
                </a:lnTo>
                <a:lnTo>
                  <a:pt x="1565" y="486"/>
                </a:lnTo>
                <a:lnTo>
                  <a:pt x="1566" y="486"/>
                </a:lnTo>
                <a:lnTo>
                  <a:pt x="1568" y="486"/>
                </a:lnTo>
                <a:lnTo>
                  <a:pt x="1569" y="486"/>
                </a:lnTo>
                <a:lnTo>
                  <a:pt x="1570" y="486"/>
                </a:lnTo>
                <a:lnTo>
                  <a:pt x="1571" y="486"/>
                </a:lnTo>
                <a:lnTo>
                  <a:pt x="1572" y="486"/>
                </a:lnTo>
                <a:lnTo>
                  <a:pt x="1574" y="486"/>
                </a:lnTo>
                <a:lnTo>
                  <a:pt x="1575" y="485"/>
                </a:lnTo>
                <a:lnTo>
                  <a:pt x="1576" y="485"/>
                </a:lnTo>
                <a:lnTo>
                  <a:pt x="1577" y="485"/>
                </a:lnTo>
                <a:lnTo>
                  <a:pt x="1578" y="485"/>
                </a:lnTo>
                <a:lnTo>
                  <a:pt x="1579" y="485"/>
                </a:lnTo>
                <a:lnTo>
                  <a:pt x="1581" y="485"/>
                </a:lnTo>
                <a:lnTo>
                  <a:pt x="1582" y="485"/>
                </a:lnTo>
                <a:lnTo>
                  <a:pt x="1583" y="485"/>
                </a:lnTo>
                <a:lnTo>
                  <a:pt x="1584" y="485"/>
                </a:lnTo>
                <a:lnTo>
                  <a:pt x="1585" y="485"/>
                </a:lnTo>
                <a:lnTo>
                  <a:pt x="1587" y="485"/>
                </a:lnTo>
                <a:lnTo>
                  <a:pt x="1588" y="485"/>
                </a:lnTo>
                <a:lnTo>
                  <a:pt x="1589" y="485"/>
                </a:lnTo>
                <a:lnTo>
                  <a:pt x="1590" y="485"/>
                </a:lnTo>
                <a:lnTo>
                  <a:pt x="1591" y="485"/>
                </a:lnTo>
                <a:lnTo>
                  <a:pt x="1593" y="485"/>
                </a:lnTo>
                <a:lnTo>
                  <a:pt x="1594" y="485"/>
                </a:lnTo>
                <a:lnTo>
                  <a:pt x="1595" y="486"/>
                </a:lnTo>
                <a:lnTo>
                  <a:pt x="1596" y="486"/>
                </a:lnTo>
                <a:lnTo>
                  <a:pt x="1597" y="486"/>
                </a:lnTo>
                <a:lnTo>
                  <a:pt x="1598" y="486"/>
                </a:lnTo>
                <a:lnTo>
                  <a:pt x="1600" y="486"/>
                </a:lnTo>
                <a:lnTo>
                  <a:pt x="1601" y="486"/>
                </a:lnTo>
                <a:lnTo>
                  <a:pt x="1602" y="486"/>
                </a:lnTo>
                <a:lnTo>
                  <a:pt x="1603" y="486"/>
                </a:lnTo>
                <a:lnTo>
                  <a:pt x="1604" y="486"/>
                </a:lnTo>
                <a:lnTo>
                  <a:pt x="1606" y="487"/>
                </a:lnTo>
                <a:lnTo>
                  <a:pt x="1607" y="487"/>
                </a:lnTo>
                <a:lnTo>
                  <a:pt x="1608" y="487"/>
                </a:lnTo>
                <a:lnTo>
                  <a:pt x="1609" y="487"/>
                </a:lnTo>
                <a:lnTo>
                  <a:pt x="1610" y="487"/>
                </a:lnTo>
                <a:lnTo>
                  <a:pt x="1612" y="487"/>
                </a:lnTo>
                <a:lnTo>
                  <a:pt x="1613" y="487"/>
                </a:lnTo>
                <a:lnTo>
                  <a:pt x="1614" y="488"/>
                </a:lnTo>
                <a:lnTo>
                  <a:pt x="1615" y="488"/>
                </a:lnTo>
                <a:lnTo>
                  <a:pt x="1616" y="488"/>
                </a:lnTo>
                <a:lnTo>
                  <a:pt x="1617" y="488"/>
                </a:lnTo>
                <a:lnTo>
                  <a:pt x="1619" y="488"/>
                </a:lnTo>
                <a:lnTo>
                  <a:pt x="1620" y="489"/>
                </a:lnTo>
                <a:lnTo>
                  <a:pt x="1621" y="489"/>
                </a:lnTo>
                <a:lnTo>
                  <a:pt x="1622" y="489"/>
                </a:lnTo>
                <a:lnTo>
                  <a:pt x="1623" y="489"/>
                </a:lnTo>
                <a:lnTo>
                  <a:pt x="1625" y="489"/>
                </a:lnTo>
                <a:lnTo>
                  <a:pt x="1626" y="490"/>
                </a:lnTo>
                <a:lnTo>
                  <a:pt x="1627" y="490"/>
                </a:lnTo>
                <a:lnTo>
                  <a:pt x="1628" y="490"/>
                </a:lnTo>
                <a:lnTo>
                  <a:pt x="1629" y="490"/>
                </a:lnTo>
                <a:lnTo>
                  <a:pt x="1630" y="490"/>
                </a:lnTo>
                <a:lnTo>
                  <a:pt x="1632" y="491"/>
                </a:lnTo>
                <a:lnTo>
                  <a:pt x="1633" y="491"/>
                </a:lnTo>
                <a:lnTo>
                  <a:pt x="1634" y="491"/>
                </a:lnTo>
                <a:lnTo>
                  <a:pt x="1635" y="491"/>
                </a:lnTo>
                <a:lnTo>
                  <a:pt x="1636" y="491"/>
                </a:lnTo>
                <a:lnTo>
                  <a:pt x="1638" y="492"/>
                </a:lnTo>
                <a:lnTo>
                  <a:pt x="1639" y="492"/>
                </a:lnTo>
                <a:lnTo>
                  <a:pt x="1640" y="492"/>
                </a:lnTo>
                <a:lnTo>
                  <a:pt x="1641" y="492"/>
                </a:lnTo>
                <a:lnTo>
                  <a:pt x="1642" y="493"/>
                </a:lnTo>
                <a:lnTo>
                  <a:pt x="1644" y="493"/>
                </a:lnTo>
                <a:lnTo>
                  <a:pt x="1645" y="493"/>
                </a:lnTo>
                <a:lnTo>
                  <a:pt x="1646" y="493"/>
                </a:lnTo>
                <a:lnTo>
                  <a:pt x="1647" y="494"/>
                </a:lnTo>
                <a:lnTo>
                  <a:pt x="1648" y="494"/>
                </a:lnTo>
                <a:lnTo>
                  <a:pt x="1649" y="494"/>
                </a:lnTo>
                <a:lnTo>
                  <a:pt x="1651" y="494"/>
                </a:lnTo>
                <a:lnTo>
                  <a:pt x="1652" y="495"/>
                </a:lnTo>
                <a:lnTo>
                  <a:pt x="1653" y="495"/>
                </a:lnTo>
                <a:lnTo>
                  <a:pt x="1654" y="495"/>
                </a:lnTo>
                <a:lnTo>
                  <a:pt x="1655" y="495"/>
                </a:lnTo>
                <a:lnTo>
                  <a:pt x="1657" y="496"/>
                </a:lnTo>
                <a:lnTo>
                  <a:pt x="1658" y="496"/>
                </a:lnTo>
                <a:lnTo>
                  <a:pt x="1659" y="496"/>
                </a:lnTo>
                <a:lnTo>
                  <a:pt x="1660" y="496"/>
                </a:lnTo>
                <a:lnTo>
                  <a:pt x="1661" y="497"/>
                </a:lnTo>
                <a:lnTo>
                  <a:pt x="1663" y="497"/>
                </a:lnTo>
                <a:lnTo>
                  <a:pt x="1664" y="497"/>
                </a:lnTo>
                <a:lnTo>
                  <a:pt x="1665" y="497"/>
                </a:lnTo>
                <a:lnTo>
                  <a:pt x="1666" y="497"/>
                </a:lnTo>
                <a:lnTo>
                  <a:pt x="1667" y="498"/>
                </a:lnTo>
                <a:lnTo>
                  <a:pt x="1668" y="498"/>
                </a:lnTo>
                <a:lnTo>
                  <a:pt x="1670" y="498"/>
                </a:lnTo>
                <a:lnTo>
                  <a:pt x="1671" y="498"/>
                </a:lnTo>
                <a:lnTo>
                  <a:pt x="1672" y="499"/>
                </a:lnTo>
                <a:lnTo>
                  <a:pt x="1673" y="499"/>
                </a:lnTo>
                <a:lnTo>
                  <a:pt x="1674" y="499"/>
                </a:lnTo>
                <a:lnTo>
                  <a:pt x="1676" y="499"/>
                </a:lnTo>
                <a:lnTo>
                  <a:pt x="1677" y="500"/>
                </a:lnTo>
                <a:lnTo>
                  <a:pt x="1678" y="500"/>
                </a:lnTo>
                <a:lnTo>
                  <a:pt x="1679" y="500"/>
                </a:lnTo>
                <a:lnTo>
                  <a:pt x="1680" y="500"/>
                </a:lnTo>
                <a:lnTo>
                  <a:pt x="1682" y="500"/>
                </a:lnTo>
                <a:lnTo>
                  <a:pt x="1683" y="501"/>
                </a:lnTo>
                <a:lnTo>
                  <a:pt x="1684" y="501"/>
                </a:lnTo>
                <a:lnTo>
                  <a:pt x="1685" y="501"/>
                </a:lnTo>
                <a:lnTo>
                  <a:pt x="1686" y="501"/>
                </a:lnTo>
                <a:lnTo>
                  <a:pt x="1687" y="501"/>
                </a:lnTo>
                <a:lnTo>
                  <a:pt x="1689" y="502"/>
                </a:lnTo>
                <a:lnTo>
                  <a:pt x="1690" y="502"/>
                </a:lnTo>
                <a:lnTo>
                  <a:pt x="1691" y="502"/>
                </a:lnTo>
                <a:lnTo>
                  <a:pt x="1692" y="502"/>
                </a:lnTo>
                <a:lnTo>
                  <a:pt x="1693" y="503"/>
                </a:lnTo>
                <a:lnTo>
                  <a:pt x="1695" y="503"/>
                </a:lnTo>
                <a:lnTo>
                  <a:pt x="1696" y="503"/>
                </a:lnTo>
                <a:lnTo>
                  <a:pt x="1697" y="503"/>
                </a:lnTo>
                <a:lnTo>
                  <a:pt x="1698" y="503"/>
                </a:lnTo>
                <a:lnTo>
                  <a:pt x="1699" y="503"/>
                </a:lnTo>
                <a:lnTo>
                  <a:pt x="1700" y="504"/>
                </a:lnTo>
                <a:lnTo>
                  <a:pt x="1702" y="504"/>
                </a:lnTo>
                <a:lnTo>
                  <a:pt x="1703" y="504"/>
                </a:lnTo>
                <a:lnTo>
                  <a:pt x="1704" y="504"/>
                </a:lnTo>
                <a:lnTo>
                  <a:pt x="1705" y="504"/>
                </a:lnTo>
                <a:lnTo>
                  <a:pt x="1706" y="504"/>
                </a:lnTo>
                <a:lnTo>
                  <a:pt x="1708" y="505"/>
                </a:lnTo>
                <a:lnTo>
                  <a:pt x="1709" y="505"/>
                </a:lnTo>
                <a:lnTo>
                  <a:pt x="1710" y="505"/>
                </a:lnTo>
                <a:lnTo>
                  <a:pt x="1711" y="505"/>
                </a:lnTo>
                <a:lnTo>
                  <a:pt x="1712" y="505"/>
                </a:lnTo>
                <a:lnTo>
                  <a:pt x="1714" y="505"/>
                </a:lnTo>
                <a:lnTo>
                  <a:pt x="1715" y="506"/>
                </a:lnTo>
                <a:lnTo>
                  <a:pt x="1716" y="506"/>
                </a:lnTo>
                <a:lnTo>
                  <a:pt x="1717" y="506"/>
                </a:lnTo>
                <a:lnTo>
                  <a:pt x="1718" y="506"/>
                </a:lnTo>
                <a:lnTo>
                  <a:pt x="1719" y="506"/>
                </a:lnTo>
                <a:lnTo>
                  <a:pt x="1721" y="506"/>
                </a:lnTo>
                <a:lnTo>
                  <a:pt x="1722" y="506"/>
                </a:lnTo>
                <a:lnTo>
                  <a:pt x="1723" y="507"/>
                </a:lnTo>
                <a:lnTo>
                  <a:pt x="1724" y="507"/>
                </a:lnTo>
                <a:lnTo>
                  <a:pt x="1726" y="507"/>
                </a:lnTo>
                <a:lnTo>
                  <a:pt x="1727" y="507"/>
                </a:lnTo>
                <a:lnTo>
                  <a:pt x="1728" y="507"/>
                </a:lnTo>
                <a:lnTo>
                  <a:pt x="1729" y="507"/>
                </a:lnTo>
                <a:lnTo>
                  <a:pt x="1730" y="507"/>
                </a:lnTo>
                <a:lnTo>
                  <a:pt x="1732" y="507"/>
                </a:lnTo>
                <a:lnTo>
                  <a:pt x="1733" y="507"/>
                </a:lnTo>
                <a:lnTo>
                  <a:pt x="1734" y="508"/>
                </a:lnTo>
                <a:lnTo>
                  <a:pt x="1735" y="508"/>
                </a:lnTo>
                <a:lnTo>
                  <a:pt x="1736" y="508"/>
                </a:lnTo>
                <a:lnTo>
                  <a:pt x="1738" y="508"/>
                </a:lnTo>
                <a:lnTo>
                  <a:pt x="1739" y="508"/>
                </a:lnTo>
                <a:lnTo>
                  <a:pt x="1740" y="508"/>
                </a:lnTo>
                <a:lnTo>
                  <a:pt x="1741" y="508"/>
                </a:lnTo>
                <a:lnTo>
                  <a:pt x="1742" y="508"/>
                </a:lnTo>
                <a:lnTo>
                  <a:pt x="1743" y="508"/>
                </a:lnTo>
                <a:lnTo>
                  <a:pt x="1745" y="508"/>
                </a:lnTo>
                <a:lnTo>
                  <a:pt x="1746" y="508"/>
                </a:lnTo>
                <a:lnTo>
                  <a:pt x="1747" y="509"/>
                </a:lnTo>
                <a:lnTo>
                  <a:pt x="1748" y="509"/>
                </a:lnTo>
                <a:lnTo>
                  <a:pt x="1749" y="509"/>
                </a:lnTo>
                <a:lnTo>
                  <a:pt x="1751" y="509"/>
                </a:lnTo>
                <a:lnTo>
                  <a:pt x="1752" y="509"/>
                </a:lnTo>
                <a:lnTo>
                  <a:pt x="1753" y="509"/>
                </a:lnTo>
                <a:lnTo>
                  <a:pt x="1754" y="509"/>
                </a:lnTo>
                <a:lnTo>
                  <a:pt x="1755" y="509"/>
                </a:lnTo>
                <a:lnTo>
                  <a:pt x="1756" y="509"/>
                </a:lnTo>
                <a:lnTo>
                  <a:pt x="1758" y="509"/>
                </a:lnTo>
                <a:lnTo>
                  <a:pt x="1759" y="509"/>
                </a:lnTo>
                <a:lnTo>
                  <a:pt x="1760" y="509"/>
                </a:lnTo>
                <a:lnTo>
                  <a:pt x="1761" y="509"/>
                </a:lnTo>
                <a:lnTo>
                  <a:pt x="1762" y="509"/>
                </a:lnTo>
                <a:lnTo>
                  <a:pt x="1764" y="509"/>
                </a:lnTo>
                <a:lnTo>
                  <a:pt x="1765" y="509"/>
                </a:lnTo>
                <a:lnTo>
                  <a:pt x="1766" y="509"/>
                </a:lnTo>
                <a:lnTo>
                  <a:pt x="1767" y="509"/>
                </a:lnTo>
                <a:lnTo>
                  <a:pt x="1768" y="509"/>
                </a:lnTo>
                <a:lnTo>
                  <a:pt x="1770" y="509"/>
                </a:lnTo>
                <a:lnTo>
                  <a:pt x="1771" y="509"/>
                </a:lnTo>
                <a:lnTo>
                  <a:pt x="1772" y="510"/>
                </a:lnTo>
                <a:lnTo>
                  <a:pt x="1773" y="510"/>
                </a:lnTo>
                <a:lnTo>
                  <a:pt x="1774" y="510"/>
                </a:lnTo>
                <a:lnTo>
                  <a:pt x="1775" y="510"/>
                </a:lnTo>
                <a:lnTo>
                  <a:pt x="1777" y="510"/>
                </a:lnTo>
                <a:lnTo>
                  <a:pt x="1778" y="510"/>
                </a:lnTo>
                <a:lnTo>
                  <a:pt x="1779" y="510"/>
                </a:lnTo>
                <a:lnTo>
                  <a:pt x="1780" y="510"/>
                </a:lnTo>
                <a:lnTo>
                  <a:pt x="1781" y="510"/>
                </a:lnTo>
                <a:lnTo>
                  <a:pt x="1783" y="510"/>
                </a:lnTo>
                <a:lnTo>
                  <a:pt x="1784" y="510"/>
                </a:lnTo>
                <a:lnTo>
                  <a:pt x="1785" y="510"/>
                </a:lnTo>
                <a:lnTo>
                  <a:pt x="1786" y="510"/>
                </a:lnTo>
                <a:lnTo>
                  <a:pt x="1787" y="510"/>
                </a:lnTo>
                <a:lnTo>
                  <a:pt x="1789" y="510"/>
                </a:lnTo>
                <a:lnTo>
                  <a:pt x="1790" y="510"/>
                </a:lnTo>
                <a:lnTo>
                  <a:pt x="1791" y="510"/>
                </a:lnTo>
                <a:lnTo>
                  <a:pt x="1792" y="510"/>
                </a:lnTo>
                <a:lnTo>
                  <a:pt x="1793" y="510"/>
                </a:lnTo>
                <a:lnTo>
                  <a:pt x="1794" y="510"/>
                </a:lnTo>
                <a:lnTo>
                  <a:pt x="1796" y="510"/>
                </a:lnTo>
                <a:lnTo>
                  <a:pt x="1797" y="510"/>
                </a:lnTo>
                <a:lnTo>
                  <a:pt x="1798" y="510"/>
                </a:lnTo>
                <a:lnTo>
                  <a:pt x="1799" y="510"/>
                </a:lnTo>
                <a:lnTo>
                  <a:pt x="1800" y="510"/>
                </a:lnTo>
                <a:lnTo>
                  <a:pt x="1802" y="509"/>
                </a:lnTo>
                <a:lnTo>
                  <a:pt x="1803" y="509"/>
                </a:lnTo>
                <a:lnTo>
                  <a:pt x="1804" y="509"/>
                </a:lnTo>
                <a:lnTo>
                  <a:pt x="1805" y="509"/>
                </a:lnTo>
                <a:lnTo>
                  <a:pt x="1806" y="509"/>
                </a:lnTo>
                <a:lnTo>
                  <a:pt x="1808" y="509"/>
                </a:lnTo>
                <a:lnTo>
                  <a:pt x="1809" y="509"/>
                </a:lnTo>
                <a:lnTo>
                  <a:pt x="1810" y="509"/>
                </a:lnTo>
                <a:lnTo>
                  <a:pt x="1811" y="509"/>
                </a:lnTo>
                <a:lnTo>
                  <a:pt x="1812" y="509"/>
                </a:lnTo>
                <a:lnTo>
                  <a:pt x="1813" y="509"/>
                </a:lnTo>
                <a:lnTo>
                  <a:pt x="1815" y="509"/>
                </a:lnTo>
                <a:lnTo>
                  <a:pt x="1816" y="509"/>
                </a:lnTo>
                <a:lnTo>
                  <a:pt x="1817" y="509"/>
                </a:lnTo>
                <a:lnTo>
                  <a:pt x="1818" y="509"/>
                </a:lnTo>
                <a:lnTo>
                  <a:pt x="1819" y="509"/>
                </a:lnTo>
                <a:lnTo>
                  <a:pt x="1821" y="509"/>
                </a:lnTo>
                <a:lnTo>
                  <a:pt x="1822" y="509"/>
                </a:lnTo>
                <a:lnTo>
                  <a:pt x="1823" y="509"/>
                </a:lnTo>
                <a:lnTo>
                  <a:pt x="1824" y="509"/>
                </a:lnTo>
                <a:lnTo>
                  <a:pt x="1825" y="509"/>
                </a:lnTo>
                <a:lnTo>
                  <a:pt x="1826" y="509"/>
                </a:lnTo>
                <a:lnTo>
                  <a:pt x="1828" y="509"/>
                </a:lnTo>
                <a:lnTo>
                  <a:pt x="1829" y="509"/>
                </a:lnTo>
                <a:lnTo>
                  <a:pt x="1830" y="509"/>
                </a:lnTo>
                <a:lnTo>
                  <a:pt x="1831" y="509"/>
                </a:lnTo>
                <a:lnTo>
                  <a:pt x="1832" y="509"/>
                </a:lnTo>
                <a:lnTo>
                  <a:pt x="1834" y="509"/>
                </a:lnTo>
                <a:lnTo>
                  <a:pt x="1835" y="509"/>
                </a:lnTo>
                <a:lnTo>
                  <a:pt x="1836" y="509"/>
                </a:lnTo>
                <a:lnTo>
                  <a:pt x="1837" y="508"/>
                </a:lnTo>
                <a:lnTo>
                  <a:pt x="1838" y="508"/>
                </a:lnTo>
                <a:lnTo>
                  <a:pt x="1840" y="508"/>
                </a:lnTo>
                <a:lnTo>
                  <a:pt x="1841" y="508"/>
                </a:lnTo>
                <a:lnTo>
                  <a:pt x="1842" y="508"/>
                </a:lnTo>
                <a:lnTo>
                  <a:pt x="1843" y="508"/>
                </a:lnTo>
                <a:lnTo>
                  <a:pt x="1844" y="508"/>
                </a:lnTo>
                <a:lnTo>
                  <a:pt x="1845" y="508"/>
                </a:lnTo>
                <a:lnTo>
                  <a:pt x="1847" y="508"/>
                </a:lnTo>
                <a:lnTo>
                  <a:pt x="1848" y="508"/>
                </a:lnTo>
                <a:lnTo>
                  <a:pt x="1849" y="508"/>
                </a:lnTo>
                <a:lnTo>
                  <a:pt x="1850" y="508"/>
                </a:lnTo>
                <a:lnTo>
                  <a:pt x="1851" y="508"/>
                </a:lnTo>
                <a:lnTo>
                  <a:pt x="1853" y="508"/>
                </a:lnTo>
                <a:lnTo>
                  <a:pt x="1854" y="508"/>
                </a:lnTo>
                <a:lnTo>
                  <a:pt x="1855" y="508"/>
                </a:lnTo>
                <a:lnTo>
                  <a:pt x="1856" y="508"/>
                </a:lnTo>
                <a:lnTo>
                  <a:pt x="1857" y="508"/>
                </a:lnTo>
                <a:lnTo>
                  <a:pt x="1859" y="508"/>
                </a:lnTo>
                <a:lnTo>
                  <a:pt x="1860" y="508"/>
                </a:lnTo>
                <a:lnTo>
                  <a:pt x="1861" y="508"/>
                </a:lnTo>
                <a:lnTo>
                  <a:pt x="1862" y="508"/>
                </a:lnTo>
                <a:lnTo>
                  <a:pt x="1863" y="507"/>
                </a:lnTo>
                <a:lnTo>
                  <a:pt x="1864" y="507"/>
                </a:lnTo>
                <a:lnTo>
                  <a:pt x="1866" y="507"/>
                </a:lnTo>
                <a:lnTo>
                  <a:pt x="1867" y="507"/>
                </a:lnTo>
                <a:lnTo>
                  <a:pt x="1868" y="507"/>
                </a:lnTo>
                <a:lnTo>
                  <a:pt x="1869" y="507"/>
                </a:lnTo>
                <a:lnTo>
                  <a:pt x="1870" y="507"/>
                </a:lnTo>
                <a:lnTo>
                  <a:pt x="1872" y="507"/>
                </a:lnTo>
                <a:lnTo>
                  <a:pt x="1873" y="507"/>
                </a:lnTo>
                <a:lnTo>
                  <a:pt x="1874" y="507"/>
                </a:lnTo>
                <a:lnTo>
                  <a:pt x="1875" y="507"/>
                </a:lnTo>
                <a:lnTo>
                  <a:pt x="1876" y="507"/>
                </a:lnTo>
                <a:lnTo>
                  <a:pt x="1877" y="507"/>
                </a:lnTo>
                <a:lnTo>
                  <a:pt x="1879" y="507"/>
                </a:lnTo>
                <a:lnTo>
                  <a:pt x="1880" y="507"/>
                </a:lnTo>
                <a:lnTo>
                  <a:pt x="1881" y="507"/>
                </a:lnTo>
                <a:lnTo>
                  <a:pt x="1882" y="507"/>
                </a:lnTo>
                <a:lnTo>
                  <a:pt x="1883" y="507"/>
                </a:lnTo>
                <a:lnTo>
                  <a:pt x="1885" y="507"/>
                </a:lnTo>
                <a:lnTo>
                  <a:pt x="1886" y="507"/>
                </a:lnTo>
                <a:lnTo>
                  <a:pt x="1887" y="507"/>
                </a:lnTo>
                <a:lnTo>
                  <a:pt x="1888" y="507"/>
                </a:lnTo>
                <a:lnTo>
                  <a:pt x="1889" y="507"/>
                </a:lnTo>
                <a:lnTo>
                  <a:pt x="1891" y="507"/>
                </a:lnTo>
                <a:lnTo>
                  <a:pt x="1892" y="506"/>
                </a:lnTo>
                <a:lnTo>
                  <a:pt x="1893" y="506"/>
                </a:lnTo>
                <a:lnTo>
                  <a:pt x="1894" y="506"/>
                </a:lnTo>
                <a:lnTo>
                  <a:pt x="1895" y="506"/>
                </a:lnTo>
                <a:lnTo>
                  <a:pt x="1896" y="506"/>
                </a:lnTo>
                <a:lnTo>
                  <a:pt x="1898" y="506"/>
                </a:lnTo>
                <a:lnTo>
                  <a:pt x="1899" y="506"/>
                </a:lnTo>
                <a:lnTo>
                  <a:pt x="1900" y="506"/>
                </a:lnTo>
                <a:lnTo>
                  <a:pt x="1901" y="506"/>
                </a:lnTo>
                <a:lnTo>
                  <a:pt x="1902" y="506"/>
                </a:lnTo>
                <a:lnTo>
                  <a:pt x="1904" y="506"/>
                </a:lnTo>
                <a:lnTo>
                  <a:pt x="1905" y="506"/>
                </a:lnTo>
                <a:lnTo>
                  <a:pt x="1906" y="506"/>
                </a:lnTo>
                <a:lnTo>
                  <a:pt x="1907" y="506"/>
                </a:lnTo>
                <a:lnTo>
                  <a:pt x="1908" y="506"/>
                </a:lnTo>
                <a:lnTo>
                  <a:pt x="1910" y="506"/>
                </a:lnTo>
                <a:lnTo>
                  <a:pt x="1911" y="506"/>
                </a:lnTo>
                <a:lnTo>
                  <a:pt x="1912" y="506"/>
                </a:lnTo>
                <a:lnTo>
                  <a:pt x="1913" y="506"/>
                </a:lnTo>
                <a:lnTo>
                  <a:pt x="1914" y="506"/>
                </a:lnTo>
                <a:lnTo>
                  <a:pt x="1915" y="506"/>
                </a:lnTo>
                <a:lnTo>
                  <a:pt x="1917" y="506"/>
                </a:lnTo>
                <a:lnTo>
                  <a:pt x="1918" y="506"/>
                </a:lnTo>
                <a:lnTo>
                  <a:pt x="1919" y="506"/>
                </a:lnTo>
                <a:lnTo>
                  <a:pt x="1920" y="506"/>
                </a:lnTo>
                <a:lnTo>
                  <a:pt x="1922" y="506"/>
                </a:lnTo>
                <a:lnTo>
                  <a:pt x="1923" y="506"/>
                </a:lnTo>
                <a:lnTo>
                  <a:pt x="1924" y="506"/>
                </a:lnTo>
                <a:lnTo>
                  <a:pt x="1925" y="506"/>
                </a:lnTo>
                <a:lnTo>
                  <a:pt x="1926" y="506"/>
                </a:lnTo>
                <a:lnTo>
                  <a:pt x="1928" y="506"/>
                </a:lnTo>
                <a:lnTo>
                  <a:pt x="1929" y="506"/>
                </a:lnTo>
                <a:lnTo>
                  <a:pt x="1930" y="505"/>
                </a:lnTo>
                <a:lnTo>
                  <a:pt x="1931" y="505"/>
                </a:lnTo>
                <a:lnTo>
                  <a:pt x="1932" y="505"/>
                </a:lnTo>
                <a:lnTo>
                  <a:pt x="1933" y="505"/>
                </a:lnTo>
                <a:lnTo>
                  <a:pt x="1935" y="505"/>
                </a:lnTo>
                <a:lnTo>
                  <a:pt x="1936" y="505"/>
                </a:lnTo>
                <a:lnTo>
                  <a:pt x="1937" y="505"/>
                </a:lnTo>
                <a:lnTo>
                  <a:pt x="1938" y="505"/>
                </a:lnTo>
                <a:lnTo>
                  <a:pt x="1939" y="505"/>
                </a:lnTo>
                <a:lnTo>
                  <a:pt x="1941" y="505"/>
                </a:lnTo>
                <a:lnTo>
                  <a:pt x="1942" y="505"/>
                </a:lnTo>
                <a:lnTo>
                  <a:pt x="1943" y="505"/>
                </a:lnTo>
                <a:lnTo>
                  <a:pt x="1944" y="505"/>
                </a:lnTo>
                <a:lnTo>
                  <a:pt x="1945" y="505"/>
                </a:lnTo>
                <a:lnTo>
                  <a:pt x="1947" y="505"/>
                </a:lnTo>
                <a:lnTo>
                  <a:pt x="1948" y="505"/>
                </a:lnTo>
                <a:lnTo>
                  <a:pt x="1949" y="505"/>
                </a:lnTo>
                <a:lnTo>
                  <a:pt x="1950" y="505"/>
                </a:lnTo>
                <a:lnTo>
                  <a:pt x="1951" y="505"/>
                </a:lnTo>
                <a:lnTo>
                  <a:pt x="1952" y="505"/>
                </a:lnTo>
                <a:lnTo>
                  <a:pt x="1954" y="505"/>
                </a:lnTo>
                <a:lnTo>
                  <a:pt x="1955" y="505"/>
                </a:lnTo>
                <a:lnTo>
                  <a:pt x="1956" y="505"/>
                </a:lnTo>
                <a:lnTo>
                  <a:pt x="1957" y="505"/>
                </a:lnTo>
                <a:lnTo>
                  <a:pt x="1958" y="505"/>
                </a:lnTo>
                <a:lnTo>
                  <a:pt x="1960" y="505"/>
                </a:lnTo>
                <a:lnTo>
                  <a:pt x="1961" y="505"/>
                </a:lnTo>
                <a:lnTo>
                  <a:pt x="1962" y="505"/>
                </a:lnTo>
                <a:lnTo>
                  <a:pt x="1963" y="505"/>
                </a:lnTo>
                <a:lnTo>
                  <a:pt x="1964" y="505"/>
                </a:lnTo>
                <a:lnTo>
                  <a:pt x="1966" y="505"/>
                </a:lnTo>
                <a:lnTo>
                  <a:pt x="1967" y="505"/>
                </a:lnTo>
                <a:lnTo>
                  <a:pt x="1968" y="505"/>
                </a:lnTo>
                <a:lnTo>
                  <a:pt x="1969" y="505"/>
                </a:lnTo>
                <a:lnTo>
                  <a:pt x="1970" y="505"/>
                </a:lnTo>
                <a:lnTo>
                  <a:pt x="1971" y="505"/>
                </a:lnTo>
                <a:lnTo>
                  <a:pt x="1973" y="505"/>
                </a:lnTo>
                <a:lnTo>
                  <a:pt x="1974" y="505"/>
                </a:lnTo>
                <a:lnTo>
                  <a:pt x="1975" y="505"/>
                </a:lnTo>
                <a:lnTo>
                  <a:pt x="1976" y="505"/>
                </a:lnTo>
                <a:lnTo>
                  <a:pt x="1977" y="505"/>
                </a:lnTo>
                <a:lnTo>
                  <a:pt x="1979" y="505"/>
                </a:lnTo>
                <a:lnTo>
                  <a:pt x="1980" y="505"/>
                </a:lnTo>
                <a:lnTo>
                  <a:pt x="1981" y="505"/>
                </a:lnTo>
                <a:lnTo>
                  <a:pt x="1982" y="505"/>
                </a:lnTo>
                <a:lnTo>
                  <a:pt x="1983" y="505"/>
                </a:lnTo>
                <a:lnTo>
                  <a:pt x="1985" y="505"/>
                </a:lnTo>
                <a:lnTo>
                  <a:pt x="1986" y="505"/>
                </a:lnTo>
                <a:lnTo>
                  <a:pt x="1987" y="505"/>
                </a:lnTo>
                <a:lnTo>
                  <a:pt x="1988" y="505"/>
                </a:lnTo>
                <a:lnTo>
                  <a:pt x="1989" y="505"/>
                </a:lnTo>
                <a:lnTo>
                  <a:pt x="1990" y="505"/>
                </a:lnTo>
                <a:lnTo>
                  <a:pt x="1992" y="505"/>
                </a:lnTo>
                <a:lnTo>
                  <a:pt x="1993" y="505"/>
                </a:lnTo>
                <a:lnTo>
                  <a:pt x="1994" y="505"/>
                </a:lnTo>
                <a:lnTo>
                  <a:pt x="1995" y="505"/>
                </a:lnTo>
                <a:lnTo>
                  <a:pt x="1996" y="505"/>
                </a:lnTo>
                <a:lnTo>
                  <a:pt x="1998" y="505"/>
                </a:lnTo>
                <a:lnTo>
                  <a:pt x="1999" y="505"/>
                </a:lnTo>
                <a:lnTo>
                  <a:pt x="2000" y="505"/>
                </a:lnTo>
                <a:lnTo>
                  <a:pt x="2001" y="505"/>
                </a:lnTo>
                <a:lnTo>
                  <a:pt x="2002" y="505"/>
                </a:lnTo>
                <a:lnTo>
                  <a:pt x="2003" y="505"/>
                </a:lnTo>
                <a:lnTo>
                  <a:pt x="2005" y="505"/>
                </a:lnTo>
                <a:lnTo>
                  <a:pt x="2006" y="505"/>
                </a:lnTo>
                <a:lnTo>
                  <a:pt x="2007" y="505"/>
                </a:lnTo>
                <a:lnTo>
                  <a:pt x="2008" y="505"/>
                </a:lnTo>
                <a:lnTo>
                  <a:pt x="2009" y="505"/>
                </a:lnTo>
                <a:lnTo>
                  <a:pt x="2011" y="505"/>
                </a:lnTo>
                <a:lnTo>
                  <a:pt x="2012" y="505"/>
                </a:lnTo>
                <a:lnTo>
                  <a:pt x="2013" y="505"/>
                </a:lnTo>
                <a:lnTo>
                  <a:pt x="2014" y="505"/>
                </a:lnTo>
                <a:lnTo>
                  <a:pt x="2015" y="505"/>
                </a:lnTo>
                <a:lnTo>
                  <a:pt x="2017" y="505"/>
                </a:lnTo>
                <a:lnTo>
                  <a:pt x="2018" y="505"/>
                </a:lnTo>
                <a:lnTo>
                  <a:pt x="2019" y="505"/>
                </a:lnTo>
                <a:lnTo>
                  <a:pt x="2020" y="505"/>
                </a:lnTo>
                <a:lnTo>
                  <a:pt x="2021" y="505"/>
                </a:lnTo>
                <a:lnTo>
                  <a:pt x="2022" y="505"/>
                </a:lnTo>
                <a:lnTo>
                  <a:pt x="2024" y="505"/>
                </a:lnTo>
                <a:lnTo>
                  <a:pt x="2025" y="505"/>
                </a:lnTo>
                <a:lnTo>
                  <a:pt x="2026" y="505"/>
                </a:lnTo>
                <a:lnTo>
                  <a:pt x="2027" y="505"/>
                </a:lnTo>
                <a:lnTo>
                  <a:pt x="2028" y="505"/>
                </a:lnTo>
                <a:lnTo>
                  <a:pt x="2030" y="505"/>
                </a:lnTo>
                <a:lnTo>
                  <a:pt x="2031" y="505"/>
                </a:lnTo>
                <a:lnTo>
                  <a:pt x="2032" y="505"/>
                </a:lnTo>
                <a:lnTo>
                  <a:pt x="2033" y="505"/>
                </a:lnTo>
                <a:lnTo>
                  <a:pt x="2034" y="505"/>
                </a:lnTo>
                <a:lnTo>
                  <a:pt x="2036" y="505"/>
                </a:lnTo>
                <a:lnTo>
                  <a:pt x="2037" y="505"/>
                </a:lnTo>
                <a:lnTo>
                  <a:pt x="2038" y="505"/>
                </a:lnTo>
                <a:lnTo>
                  <a:pt x="2039" y="505"/>
                </a:lnTo>
                <a:lnTo>
                  <a:pt x="2040" y="505"/>
                </a:lnTo>
                <a:lnTo>
                  <a:pt x="2041" y="505"/>
                </a:lnTo>
                <a:lnTo>
                  <a:pt x="2043" y="505"/>
                </a:lnTo>
                <a:lnTo>
                  <a:pt x="2044" y="505"/>
                </a:lnTo>
                <a:lnTo>
                  <a:pt x="2045" y="505"/>
                </a:lnTo>
                <a:lnTo>
                  <a:pt x="2046" y="505"/>
                </a:lnTo>
                <a:lnTo>
                  <a:pt x="2047" y="505"/>
                </a:lnTo>
                <a:lnTo>
                  <a:pt x="2049" y="505"/>
                </a:lnTo>
                <a:lnTo>
                  <a:pt x="2050" y="505"/>
                </a:lnTo>
                <a:lnTo>
                  <a:pt x="2051" y="505"/>
                </a:lnTo>
                <a:lnTo>
                  <a:pt x="2052" y="505"/>
                </a:lnTo>
                <a:lnTo>
                  <a:pt x="2053" y="505"/>
                </a:lnTo>
                <a:lnTo>
                  <a:pt x="2054" y="505"/>
                </a:lnTo>
                <a:lnTo>
                  <a:pt x="2056" y="505"/>
                </a:lnTo>
                <a:lnTo>
                  <a:pt x="2057" y="505"/>
                </a:lnTo>
                <a:lnTo>
                  <a:pt x="2058" y="505"/>
                </a:lnTo>
                <a:lnTo>
                  <a:pt x="2059" y="505"/>
                </a:lnTo>
                <a:lnTo>
                  <a:pt x="2060" y="505"/>
                </a:lnTo>
                <a:lnTo>
                  <a:pt x="2062" y="505"/>
                </a:lnTo>
                <a:lnTo>
                  <a:pt x="2063" y="505"/>
                </a:lnTo>
                <a:lnTo>
                  <a:pt x="2064" y="505"/>
                </a:lnTo>
                <a:lnTo>
                  <a:pt x="2065" y="505"/>
                </a:lnTo>
                <a:lnTo>
                  <a:pt x="2066" y="505"/>
                </a:lnTo>
                <a:lnTo>
                  <a:pt x="2068" y="505"/>
                </a:lnTo>
                <a:lnTo>
                  <a:pt x="2069" y="505"/>
                </a:lnTo>
                <a:lnTo>
                  <a:pt x="2070" y="505"/>
                </a:lnTo>
                <a:lnTo>
                  <a:pt x="2071" y="505"/>
                </a:lnTo>
                <a:lnTo>
                  <a:pt x="2072" y="505"/>
                </a:lnTo>
                <a:lnTo>
                  <a:pt x="2073" y="505"/>
                </a:lnTo>
                <a:lnTo>
                  <a:pt x="2075" y="505"/>
                </a:lnTo>
                <a:lnTo>
                  <a:pt x="2076" y="505"/>
                </a:lnTo>
                <a:lnTo>
                  <a:pt x="2077" y="505"/>
                </a:lnTo>
                <a:lnTo>
                  <a:pt x="2078" y="506"/>
                </a:lnTo>
                <a:lnTo>
                  <a:pt x="2079" y="506"/>
                </a:lnTo>
                <a:lnTo>
                  <a:pt x="2081" y="506"/>
                </a:lnTo>
                <a:lnTo>
                  <a:pt x="2082" y="506"/>
                </a:lnTo>
                <a:lnTo>
                  <a:pt x="2083" y="506"/>
                </a:lnTo>
                <a:lnTo>
                  <a:pt x="2084" y="506"/>
                </a:lnTo>
                <a:lnTo>
                  <a:pt x="2085" y="506"/>
                </a:lnTo>
                <a:lnTo>
                  <a:pt x="2087" y="506"/>
                </a:lnTo>
                <a:lnTo>
                  <a:pt x="2088" y="506"/>
                </a:lnTo>
                <a:lnTo>
                  <a:pt x="2089" y="506"/>
                </a:lnTo>
                <a:lnTo>
                  <a:pt x="2090" y="506"/>
                </a:lnTo>
                <a:lnTo>
                  <a:pt x="2091" y="506"/>
                </a:lnTo>
                <a:lnTo>
                  <a:pt x="2092" y="506"/>
                </a:lnTo>
                <a:lnTo>
                  <a:pt x="2094" y="506"/>
                </a:lnTo>
                <a:lnTo>
                  <a:pt x="2095" y="506"/>
                </a:lnTo>
                <a:lnTo>
                  <a:pt x="2096" y="506"/>
                </a:lnTo>
                <a:lnTo>
                  <a:pt x="2097" y="506"/>
                </a:lnTo>
                <a:lnTo>
                  <a:pt x="2098" y="506"/>
                </a:lnTo>
                <a:lnTo>
                  <a:pt x="2100" y="506"/>
                </a:lnTo>
                <a:lnTo>
                  <a:pt x="2101" y="506"/>
                </a:lnTo>
                <a:lnTo>
                  <a:pt x="2102" y="506"/>
                </a:lnTo>
                <a:lnTo>
                  <a:pt x="2103" y="506"/>
                </a:lnTo>
                <a:lnTo>
                  <a:pt x="2104" y="506"/>
                </a:lnTo>
                <a:lnTo>
                  <a:pt x="2106" y="506"/>
                </a:lnTo>
                <a:lnTo>
                  <a:pt x="2107" y="506"/>
                </a:lnTo>
                <a:lnTo>
                  <a:pt x="2108" y="506"/>
                </a:lnTo>
                <a:lnTo>
                  <a:pt x="2109" y="506"/>
                </a:lnTo>
                <a:lnTo>
                  <a:pt x="2111" y="506"/>
                </a:lnTo>
                <a:lnTo>
                  <a:pt x="2112" y="506"/>
                </a:lnTo>
                <a:lnTo>
                  <a:pt x="2113" y="506"/>
                </a:lnTo>
                <a:lnTo>
                  <a:pt x="2114" y="506"/>
                </a:lnTo>
                <a:lnTo>
                  <a:pt x="2115" y="506"/>
                </a:lnTo>
                <a:lnTo>
                  <a:pt x="2116" y="506"/>
                </a:lnTo>
                <a:lnTo>
                  <a:pt x="2118" y="506"/>
                </a:lnTo>
                <a:lnTo>
                  <a:pt x="2119" y="506"/>
                </a:lnTo>
                <a:lnTo>
                  <a:pt x="2120" y="506"/>
                </a:lnTo>
                <a:lnTo>
                  <a:pt x="2121" y="506"/>
                </a:lnTo>
                <a:lnTo>
                  <a:pt x="2122" y="506"/>
                </a:lnTo>
                <a:lnTo>
                  <a:pt x="2124" y="506"/>
                </a:lnTo>
                <a:lnTo>
                  <a:pt x="2125" y="506"/>
                </a:lnTo>
                <a:lnTo>
                  <a:pt x="2126" y="506"/>
                </a:lnTo>
                <a:lnTo>
                  <a:pt x="2127" y="506"/>
                </a:lnTo>
                <a:lnTo>
                  <a:pt x="2128" y="506"/>
                </a:lnTo>
                <a:lnTo>
                  <a:pt x="2129" y="506"/>
                </a:lnTo>
                <a:lnTo>
                  <a:pt x="2131" y="506"/>
                </a:lnTo>
                <a:lnTo>
                  <a:pt x="2132" y="506"/>
                </a:lnTo>
                <a:lnTo>
                  <a:pt x="2133" y="506"/>
                </a:lnTo>
                <a:lnTo>
                  <a:pt x="2134" y="506"/>
                </a:lnTo>
                <a:lnTo>
                  <a:pt x="2135" y="506"/>
                </a:lnTo>
                <a:lnTo>
                  <a:pt x="2137" y="506"/>
                </a:lnTo>
                <a:lnTo>
                  <a:pt x="2138" y="506"/>
                </a:lnTo>
                <a:lnTo>
                  <a:pt x="2139" y="506"/>
                </a:lnTo>
                <a:lnTo>
                  <a:pt x="2140" y="506"/>
                </a:lnTo>
                <a:lnTo>
                  <a:pt x="2141" y="506"/>
                </a:lnTo>
                <a:lnTo>
                  <a:pt x="2143" y="506"/>
                </a:lnTo>
                <a:lnTo>
                  <a:pt x="2144" y="506"/>
                </a:lnTo>
                <a:lnTo>
                  <a:pt x="2145" y="506"/>
                </a:lnTo>
                <a:lnTo>
                  <a:pt x="2146" y="506"/>
                </a:lnTo>
                <a:lnTo>
                  <a:pt x="2147" y="506"/>
                </a:lnTo>
                <a:lnTo>
                  <a:pt x="2148" y="506"/>
                </a:lnTo>
                <a:lnTo>
                  <a:pt x="2150" y="506"/>
                </a:lnTo>
                <a:lnTo>
                  <a:pt x="2151" y="506"/>
                </a:lnTo>
                <a:lnTo>
                  <a:pt x="2152" y="506"/>
                </a:lnTo>
                <a:lnTo>
                  <a:pt x="2153" y="506"/>
                </a:lnTo>
                <a:lnTo>
                  <a:pt x="2154" y="506"/>
                </a:lnTo>
                <a:lnTo>
                  <a:pt x="2156" y="506"/>
                </a:lnTo>
                <a:lnTo>
                  <a:pt x="2157" y="506"/>
                </a:lnTo>
                <a:lnTo>
                  <a:pt x="2158" y="506"/>
                </a:lnTo>
                <a:lnTo>
                  <a:pt x="2159" y="506"/>
                </a:lnTo>
                <a:lnTo>
                  <a:pt x="2160" y="506"/>
                </a:lnTo>
                <a:lnTo>
                  <a:pt x="2162" y="506"/>
                </a:lnTo>
                <a:lnTo>
                  <a:pt x="2163" y="506"/>
                </a:lnTo>
                <a:lnTo>
                  <a:pt x="2164" y="506"/>
                </a:lnTo>
                <a:lnTo>
                  <a:pt x="2165" y="506"/>
                </a:lnTo>
                <a:lnTo>
                  <a:pt x="2166" y="506"/>
                </a:lnTo>
                <a:lnTo>
                  <a:pt x="2167" y="506"/>
                </a:lnTo>
                <a:lnTo>
                  <a:pt x="2169" y="506"/>
                </a:lnTo>
                <a:lnTo>
                  <a:pt x="2170" y="506"/>
                </a:lnTo>
                <a:lnTo>
                  <a:pt x="2171" y="506"/>
                </a:lnTo>
                <a:lnTo>
                  <a:pt x="2172" y="506"/>
                </a:lnTo>
                <a:lnTo>
                  <a:pt x="2173" y="506"/>
                </a:lnTo>
                <a:lnTo>
                  <a:pt x="2175" y="506"/>
                </a:lnTo>
                <a:lnTo>
                  <a:pt x="2176" y="506"/>
                </a:lnTo>
                <a:lnTo>
                  <a:pt x="2177" y="506"/>
                </a:lnTo>
                <a:lnTo>
                  <a:pt x="2178" y="506"/>
                </a:lnTo>
                <a:lnTo>
                  <a:pt x="2179" y="506"/>
                </a:lnTo>
                <a:lnTo>
                  <a:pt x="2180" y="506"/>
                </a:lnTo>
                <a:lnTo>
                  <a:pt x="2182" y="506"/>
                </a:lnTo>
                <a:lnTo>
                  <a:pt x="2183" y="506"/>
                </a:lnTo>
                <a:lnTo>
                  <a:pt x="2184" y="506"/>
                </a:lnTo>
                <a:lnTo>
                  <a:pt x="2185" y="506"/>
                </a:lnTo>
                <a:lnTo>
                  <a:pt x="2186" y="506"/>
                </a:lnTo>
                <a:lnTo>
                  <a:pt x="2188" y="506"/>
                </a:lnTo>
                <a:lnTo>
                  <a:pt x="2189" y="506"/>
                </a:lnTo>
                <a:lnTo>
                  <a:pt x="2190" y="506"/>
                </a:lnTo>
                <a:lnTo>
                  <a:pt x="2191" y="506"/>
                </a:lnTo>
                <a:lnTo>
                  <a:pt x="2192" y="506"/>
                </a:lnTo>
                <a:lnTo>
                  <a:pt x="2194" y="506"/>
                </a:lnTo>
                <a:lnTo>
                  <a:pt x="2195" y="506"/>
                </a:lnTo>
                <a:lnTo>
                  <a:pt x="2196" y="506"/>
                </a:lnTo>
                <a:lnTo>
                  <a:pt x="2197" y="506"/>
                </a:lnTo>
                <a:lnTo>
                  <a:pt x="2198" y="506"/>
                </a:lnTo>
                <a:lnTo>
                  <a:pt x="2199" y="506"/>
                </a:lnTo>
                <a:lnTo>
                  <a:pt x="2201" y="506"/>
                </a:lnTo>
                <a:lnTo>
                  <a:pt x="2202" y="506"/>
                </a:lnTo>
                <a:lnTo>
                  <a:pt x="2203" y="506"/>
                </a:lnTo>
                <a:lnTo>
                  <a:pt x="2204" y="506"/>
                </a:lnTo>
                <a:lnTo>
                  <a:pt x="2205" y="506"/>
                </a:lnTo>
                <a:lnTo>
                  <a:pt x="2207" y="506"/>
                </a:lnTo>
                <a:lnTo>
                  <a:pt x="2208" y="506"/>
                </a:lnTo>
                <a:lnTo>
                  <a:pt x="2209" y="506"/>
                </a:lnTo>
                <a:lnTo>
                  <a:pt x="2210" y="506"/>
                </a:lnTo>
                <a:lnTo>
                  <a:pt x="2211" y="506"/>
                </a:lnTo>
                <a:lnTo>
                  <a:pt x="2213" y="506"/>
                </a:lnTo>
                <a:lnTo>
                  <a:pt x="2214" y="506"/>
                </a:lnTo>
                <a:lnTo>
                  <a:pt x="2215" y="506"/>
                </a:lnTo>
                <a:lnTo>
                  <a:pt x="2216" y="506"/>
                </a:lnTo>
                <a:lnTo>
                  <a:pt x="2217" y="506"/>
                </a:lnTo>
                <a:lnTo>
                  <a:pt x="2218" y="506"/>
                </a:lnTo>
                <a:lnTo>
                  <a:pt x="2220" y="506"/>
                </a:lnTo>
                <a:lnTo>
                  <a:pt x="2221" y="506"/>
                </a:lnTo>
                <a:lnTo>
                  <a:pt x="2222" y="506"/>
                </a:lnTo>
                <a:lnTo>
                  <a:pt x="2223" y="506"/>
                </a:lnTo>
                <a:lnTo>
                  <a:pt x="2224" y="506"/>
                </a:lnTo>
                <a:lnTo>
                  <a:pt x="2226" y="506"/>
                </a:lnTo>
                <a:lnTo>
                  <a:pt x="2227" y="506"/>
                </a:lnTo>
                <a:lnTo>
                  <a:pt x="2228" y="506"/>
                </a:lnTo>
                <a:lnTo>
                  <a:pt x="2229" y="506"/>
                </a:lnTo>
                <a:lnTo>
                  <a:pt x="2230" y="506"/>
                </a:lnTo>
                <a:lnTo>
                  <a:pt x="2232" y="506"/>
                </a:lnTo>
                <a:lnTo>
                  <a:pt x="2233" y="506"/>
                </a:lnTo>
                <a:lnTo>
                  <a:pt x="2234" y="506"/>
                </a:lnTo>
                <a:lnTo>
                  <a:pt x="2235" y="506"/>
                </a:lnTo>
                <a:lnTo>
                  <a:pt x="2236" y="506"/>
                </a:lnTo>
                <a:lnTo>
                  <a:pt x="2237" y="506"/>
                </a:lnTo>
                <a:lnTo>
                  <a:pt x="2239" y="506"/>
                </a:lnTo>
                <a:lnTo>
                  <a:pt x="2240" y="506"/>
                </a:lnTo>
                <a:lnTo>
                  <a:pt x="2241" y="506"/>
                </a:lnTo>
                <a:lnTo>
                  <a:pt x="2242" y="506"/>
                </a:lnTo>
                <a:lnTo>
                  <a:pt x="2243" y="506"/>
                </a:lnTo>
                <a:lnTo>
                  <a:pt x="2245" y="506"/>
                </a:lnTo>
                <a:lnTo>
                  <a:pt x="2246" y="506"/>
                </a:lnTo>
                <a:lnTo>
                  <a:pt x="2247" y="506"/>
                </a:lnTo>
                <a:lnTo>
                  <a:pt x="2248" y="506"/>
                </a:lnTo>
                <a:lnTo>
                  <a:pt x="2249" y="506"/>
                </a:lnTo>
                <a:lnTo>
                  <a:pt x="2250" y="506"/>
                </a:lnTo>
                <a:lnTo>
                  <a:pt x="2252" y="506"/>
                </a:lnTo>
                <a:lnTo>
                  <a:pt x="2253" y="506"/>
                </a:lnTo>
                <a:lnTo>
                  <a:pt x="2254" y="506"/>
                </a:lnTo>
                <a:lnTo>
                  <a:pt x="2255" y="506"/>
                </a:lnTo>
                <a:lnTo>
                  <a:pt x="2256" y="506"/>
                </a:lnTo>
                <a:lnTo>
                  <a:pt x="2258" y="506"/>
                </a:lnTo>
                <a:lnTo>
                  <a:pt x="2259" y="506"/>
                </a:lnTo>
                <a:lnTo>
                  <a:pt x="2260" y="506"/>
                </a:lnTo>
                <a:lnTo>
                  <a:pt x="2261" y="506"/>
                </a:lnTo>
                <a:lnTo>
                  <a:pt x="2262" y="506"/>
                </a:lnTo>
                <a:lnTo>
                  <a:pt x="2264" y="506"/>
                </a:lnTo>
                <a:lnTo>
                  <a:pt x="2265" y="506"/>
                </a:lnTo>
                <a:lnTo>
                  <a:pt x="2266" y="506"/>
                </a:lnTo>
                <a:lnTo>
                  <a:pt x="2267" y="506"/>
                </a:lnTo>
                <a:lnTo>
                  <a:pt x="2268" y="506"/>
                </a:lnTo>
                <a:lnTo>
                  <a:pt x="2269" y="506"/>
                </a:lnTo>
                <a:lnTo>
                  <a:pt x="2271" y="506"/>
                </a:lnTo>
                <a:lnTo>
                  <a:pt x="2272" y="506"/>
                </a:lnTo>
                <a:lnTo>
                  <a:pt x="2273" y="506"/>
                </a:lnTo>
                <a:lnTo>
                  <a:pt x="2274" y="506"/>
                </a:lnTo>
                <a:lnTo>
                  <a:pt x="2275" y="506"/>
                </a:lnTo>
                <a:lnTo>
                  <a:pt x="2277" y="506"/>
                </a:lnTo>
                <a:lnTo>
                  <a:pt x="2278" y="506"/>
                </a:lnTo>
                <a:lnTo>
                  <a:pt x="2279" y="506"/>
                </a:lnTo>
                <a:lnTo>
                  <a:pt x="2280" y="506"/>
                </a:lnTo>
                <a:lnTo>
                  <a:pt x="2281" y="506"/>
                </a:lnTo>
                <a:lnTo>
                  <a:pt x="2283" y="506"/>
                </a:lnTo>
                <a:lnTo>
                  <a:pt x="2284" y="506"/>
                </a:lnTo>
                <a:lnTo>
                  <a:pt x="2285" y="506"/>
                </a:lnTo>
                <a:lnTo>
                  <a:pt x="2286" y="506"/>
                </a:lnTo>
                <a:lnTo>
                  <a:pt x="2287" y="506"/>
                </a:lnTo>
                <a:lnTo>
                  <a:pt x="2288" y="506"/>
                </a:lnTo>
                <a:lnTo>
                  <a:pt x="2290" y="506"/>
                </a:lnTo>
                <a:lnTo>
                  <a:pt x="2291" y="506"/>
                </a:lnTo>
                <a:lnTo>
                  <a:pt x="2292" y="506"/>
                </a:lnTo>
                <a:lnTo>
                  <a:pt x="2293" y="506"/>
                </a:lnTo>
                <a:lnTo>
                  <a:pt x="2294" y="506"/>
                </a:lnTo>
                <a:lnTo>
                  <a:pt x="2296" y="506"/>
                </a:lnTo>
                <a:lnTo>
                  <a:pt x="2297" y="506"/>
                </a:lnTo>
                <a:lnTo>
                  <a:pt x="2298" y="506"/>
                </a:lnTo>
                <a:lnTo>
                  <a:pt x="2299" y="506"/>
                </a:lnTo>
                <a:lnTo>
                  <a:pt x="2300" y="506"/>
                </a:lnTo>
                <a:lnTo>
                  <a:pt x="2301" y="506"/>
                </a:lnTo>
                <a:lnTo>
                  <a:pt x="2303" y="506"/>
                </a:lnTo>
                <a:lnTo>
                  <a:pt x="2304" y="506"/>
                </a:lnTo>
                <a:lnTo>
                  <a:pt x="2305" y="506"/>
                </a:lnTo>
                <a:lnTo>
                  <a:pt x="2306" y="506"/>
                </a:lnTo>
                <a:lnTo>
                  <a:pt x="2308" y="506"/>
                </a:lnTo>
                <a:lnTo>
                  <a:pt x="2309" y="506"/>
                </a:lnTo>
                <a:lnTo>
                  <a:pt x="2310" y="506"/>
                </a:lnTo>
                <a:lnTo>
                  <a:pt x="2311" y="506"/>
                </a:lnTo>
                <a:lnTo>
                  <a:pt x="2312" y="506"/>
                </a:lnTo>
                <a:lnTo>
                  <a:pt x="2314" y="506"/>
                </a:lnTo>
                <a:lnTo>
                  <a:pt x="2315" y="506"/>
                </a:lnTo>
                <a:lnTo>
                  <a:pt x="2316" y="506"/>
                </a:lnTo>
                <a:lnTo>
                  <a:pt x="2317" y="506"/>
                </a:lnTo>
                <a:lnTo>
                  <a:pt x="2318" y="506"/>
                </a:lnTo>
                <a:lnTo>
                  <a:pt x="2320" y="506"/>
                </a:lnTo>
                <a:lnTo>
                  <a:pt x="2321" y="506"/>
                </a:lnTo>
                <a:lnTo>
                  <a:pt x="2322" y="506"/>
                </a:lnTo>
                <a:lnTo>
                  <a:pt x="2323" y="506"/>
                </a:lnTo>
                <a:lnTo>
                  <a:pt x="2324" y="506"/>
                </a:lnTo>
                <a:lnTo>
                  <a:pt x="2325" y="506"/>
                </a:lnTo>
                <a:lnTo>
                  <a:pt x="2327" y="506"/>
                </a:lnTo>
                <a:lnTo>
                  <a:pt x="2328" y="506"/>
                </a:lnTo>
                <a:lnTo>
                  <a:pt x="2329" y="506"/>
                </a:lnTo>
                <a:lnTo>
                  <a:pt x="2330" y="506"/>
                </a:lnTo>
                <a:lnTo>
                  <a:pt x="2331" y="506"/>
                </a:lnTo>
                <a:lnTo>
                  <a:pt x="2333" y="506"/>
                </a:lnTo>
                <a:lnTo>
                  <a:pt x="2334" y="506"/>
                </a:lnTo>
                <a:lnTo>
                  <a:pt x="2335" y="506"/>
                </a:lnTo>
                <a:lnTo>
                  <a:pt x="2336" y="506"/>
                </a:lnTo>
                <a:lnTo>
                  <a:pt x="2337" y="506"/>
                </a:lnTo>
                <a:lnTo>
                  <a:pt x="2339" y="506"/>
                </a:lnTo>
                <a:lnTo>
                  <a:pt x="2340" y="506"/>
                </a:lnTo>
                <a:lnTo>
                  <a:pt x="2341" y="506"/>
                </a:lnTo>
                <a:lnTo>
                  <a:pt x="2342" y="506"/>
                </a:lnTo>
                <a:lnTo>
                  <a:pt x="2343" y="506"/>
                </a:lnTo>
                <a:lnTo>
                  <a:pt x="2344" y="506"/>
                </a:lnTo>
                <a:lnTo>
                  <a:pt x="2346" y="506"/>
                </a:lnTo>
                <a:lnTo>
                  <a:pt x="2347" y="506"/>
                </a:lnTo>
                <a:lnTo>
                  <a:pt x="2348" y="506"/>
                </a:lnTo>
                <a:lnTo>
                  <a:pt x="2349" y="506"/>
                </a:lnTo>
                <a:lnTo>
                  <a:pt x="2350" y="506"/>
                </a:lnTo>
                <a:lnTo>
                  <a:pt x="2352" y="506"/>
                </a:lnTo>
                <a:lnTo>
                  <a:pt x="2353" y="506"/>
                </a:lnTo>
                <a:lnTo>
                  <a:pt x="2354" y="506"/>
                </a:lnTo>
                <a:lnTo>
                  <a:pt x="2355" y="506"/>
                </a:lnTo>
                <a:lnTo>
                  <a:pt x="2356" y="506"/>
                </a:lnTo>
                <a:lnTo>
                  <a:pt x="2357" y="506"/>
                </a:lnTo>
                <a:lnTo>
                  <a:pt x="2359" y="506"/>
                </a:lnTo>
                <a:lnTo>
                  <a:pt x="2360" y="506"/>
                </a:lnTo>
                <a:lnTo>
                  <a:pt x="2361" y="506"/>
                </a:lnTo>
                <a:lnTo>
                  <a:pt x="2362" y="506"/>
                </a:lnTo>
                <a:lnTo>
                  <a:pt x="2363" y="506"/>
                </a:lnTo>
                <a:lnTo>
                  <a:pt x="2365" y="506"/>
                </a:lnTo>
                <a:lnTo>
                  <a:pt x="2366" y="506"/>
                </a:lnTo>
                <a:lnTo>
                  <a:pt x="2367" y="506"/>
                </a:lnTo>
                <a:lnTo>
                  <a:pt x="2368" y="506"/>
                </a:lnTo>
                <a:lnTo>
                  <a:pt x="2369" y="506"/>
                </a:lnTo>
                <a:lnTo>
                  <a:pt x="2371" y="506"/>
                </a:lnTo>
                <a:lnTo>
                  <a:pt x="2372" y="506"/>
                </a:lnTo>
                <a:lnTo>
                  <a:pt x="2373" y="506"/>
                </a:lnTo>
                <a:lnTo>
                  <a:pt x="2374" y="506"/>
                </a:lnTo>
                <a:lnTo>
                  <a:pt x="2375" y="506"/>
                </a:lnTo>
                <a:lnTo>
                  <a:pt x="2376" y="506"/>
                </a:lnTo>
                <a:lnTo>
                  <a:pt x="2378" y="506"/>
                </a:lnTo>
                <a:lnTo>
                  <a:pt x="2379" y="506"/>
                </a:lnTo>
                <a:lnTo>
                  <a:pt x="2380" y="506"/>
                </a:lnTo>
                <a:lnTo>
                  <a:pt x="2381" y="506"/>
                </a:lnTo>
                <a:lnTo>
                  <a:pt x="2382" y="506"/>
                </a:lnTo>
                <a:lnTo>
                  <a:pt x="2384" y="506"/>
                </a:lnTo>
                <a:lnTo>
                  <a:pt x="2385" y="506"/>
                </a:lnTo>
                <a:lnTo>
                  <a:pt x="2386" y="506"/>
                </a:lnTo>
                <a:lnTo>
                  <a:pt x="2387" y="506"/>
                </a:lnTo>
                <a:lnTo>
                  <a:pt x="2388" y="506"/>
                </a:lnTo>
                <a:lnTo>
                  <a:pt x="2390" y="506"/>
                </a:lnTo>
                <a:lnTo>
                  <a:pt x="2391" y="506"/>
                </a:lnTo>
                <a:lnTo>
                  <a:pt x="2392" y="506"/>
                </a:lnTo>
                <a:lnTo>
                  <a:pt x="2393" y="506"/>
                </a:lnTo>
                <a:lnTo>
                  <a:pt x="2394" y="506"/>
                </a:lnTo>
                <a:lnTo>
                  <a:pt x="2395" y="506"/>
                </a:lnTo>
                <a:lnTo>
                  <a:pt x="2397" y="506"/>
                </a:lnTo>
                <a:lnTo>
                  <a:pt x="2398" y="506"/>
                </a:lnTo>
                <a:lnTo>
                  <a:pt x="2399" y="506"/>
                </a:lnTo>
                <a:lnTo>
                  <a:pt x="2400" y="506"/>
                </a:lnTo>
                <a:lnTo>
                  <a:pt x="2401" y="506"/>
                </a:lnTo>
                <a:lnTo>
                  <a:pt x="2403" y="506"/>
                </a:lnTo>
                <a:lnTo>
                  <a:pt x="2404" y="506"/>
                </a:lnTo>
                <a:lnTo>
                  <a:pt x="2405" y="506"/>
                </a:lnTo>
                <a:lnTo>
                  <a:pt x="2406" y="506"/>
                </a:lnTo>
                <a:lnTo>
                  <a:pt x="2407" y="506"/>
                </a:lnTo>
                <a:lnTo>
                  <a:pt x="2409" y="506"/>
                </a:lnTo>
                <a:lnTo>
                  <a:pt x="2410" y="506"/>
                </a:lnTo>
                <a:lnTo>
                  <a:pt x="2411" y="506"/>
                </a:lnTo>
                <a:lnTo>
                  <a:pt x="2412" y="506"/>
                </a:lnTo>
                <a:lnTo>
                  <a:pt x="2413" y="506"/>
                </a:lnTo>
                <a:lnTo>
                  <a:pt x="2414" y="506"/>
                </a:lnTo>
                <a:lnTo>
                  <a:pt x="2416" y="506"/>
                </a:lnTo>
                <a:lnTo>
                  <a:pt x="2417" y="506"/>
                </a:lnTo>
                <a:lnTo>
                  <a:pt x="2418" y="506"/>
                </a:lnTo>
                <a:lnTo>
                  <a:pt x="2419" y="506"/>
                </a:lnTo>
                <a:lnTo>
                  <a:pt x="2420" y="506"/>
                </a:lnTo>
                <a:lnTo>
                  <a:pt x="2422" y="506"/>
                </a:lnTo>
                <a:lnTo>
                  <a:pt x="2423" y="506"/>
                </a:lnTo>
                <a:lnTo>
                  <a:pt x="2423" y="506"/>
                </a:lnTo>
              </a:path>
            </a:pathLst>
          </a:custGeom>
          <a:noFill/>
          <a:ln w="3810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8" name="TextBox 197">
            <a:extLst>
              <a:ext uri="{FF2B5EF4-FFF2-40B4-BE49-F238E27FC236}">
                <a16:creationId xmlns:a16="http://schemas.microsoft.com/office/drawing/2014/main" id="{206E2105-337C-4E1B-BF12-EC8F346A6C67}"/>
              </a:ext>
            </a:extLst>
          </p:cNvPr>
          <p:cNvSpPr txBox="1"/>
          <p:nvPr/>
        </p:nvSpPr>
        <p:spPr>
          <a:xfrm>
            <a:off x="1450804" y="3145568"/>
            <a:ext cx="2888932" cy="461665"/>
          </a:xfrm>
          <a:prstGeom prst="rect">
            <a:avLst/>
          </a:prstGeom>
          <a:noFill/>
        </p:spPr>
        <p:txBody>
          <a:bodyPr wrap="none" rtlCol="0">
            <a:spAutoFit/>
          </a:bodyPr>
          <a:lstStyle/>
          <a:p>
            <a:r>
              <a:rPr lang="en-US" sz="2400" dirty="0">
                <a:latin typeface="Times New Roman" panose="02020603050405020304" pitchFamily="18" charset="0"/>
                <a:cs typeface="Times New Roman" panose="02020603050405020304" pitchFamily="18" charset="0"/>
              </a:rPr>
              <a:t>oscillatory covariance</a:t>
            </a:r>
          </a:p>
        </p:txBody>
      </p:sp>
    </p:spTree>
    <p:extLst>
      <p:ext uri="{BB962C8B-B14F-4D97-AF65-F5344CB8AC3E}">
        <p14:creationId xmlns:p14="http://schemas.microsoft.com/office/powerpoint/2010/main" val="407506608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B7EB7391-AD48-4EA0-A59B-76E5C502BCE5}"/>
                  </a:ext>
                </a:extLst>
              </p:cNvPr>
              <p:cNvSpPr txBox="1"/>
              <p:nvPr/>
            </p:nvSpPr>
            <p:spPr>
              <a:xfrm>
                <a:off x="495300" y="1197220"/>
                <a:ext cx="8153400" cy="5660780"/>
              </a:xfrm>
              <a:prstGeom prst="rect">
                <a:avLst/>
              </a:prstGeom>
              <a:noFill/>
            </p:spPr>
            <p:txBody>
              <a:bodyPr wrap="square">
                <a:spAutoFit/>
              </a:bodyPr>
              <a:lstStyle/>
              <a:p>
                <a:pPr marL="0" marR="0">
                  <a:lnSpc>
                    <a:spcPct val="200000"/>
                  </a:lnSpc>
                  <a:spcBef>
                    <a:spcPts val="0"/>
                  </a:spcBef>
                  <a:spcAft>
                    <a:spcPts val="800"/>
                  </a:spcAft>
                </a:pPr>
                <a14:m>
                  <m:oMathPara xmlns:m="http://schemas.openxmlformats.org/officeDocument/2006/math">
                    <m:oMathParaPr>
                      <m:jc m:val="centerGroup"/>
                    </m:oMathParaPr>
                    <m:oMath xmlns:m="http://schemas.openxmlformats.org/officeDocument/2006/math">
                      <m:sSup>
                        <m:sSupPr>
                          <m:ctrlPr>
                            <a:rPr lang="en-US" sz="2400" b="1" i="1" smtClean="0">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d>
                            <m:dPr>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𝑡</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𝑒𝑠𝑡</m:t>
                              </m:r>
                            </m:e>
                          </m:d>
                        </m:sup>
                      </m:sSup>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m:t>
                      </m:r>
                      <m:sSubSup>
                        <m:sSub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𝑡𝑐</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up>
                      </m:sSubSup>
                      <m:sSup>
                        <m:s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sSubSup>
                                <m:sSub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𝑐𝑐</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up>
                              </m:sSub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SubSup>
                                <m:sSubSup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sSubSupPr>
                                <m:e>
                                  <m:r>
                                    <a:rPr lang="en-US" sz="2400" i="1">
                                      <a:effectLst/>
                                      <a:latin typeface="Cambria Math" panose="02040503050406030204" pitchFamily="18" charset="0"/>
                                      <a:ea typeface="Calibri" panose="020F0502020204030204" pitchFamily="34" charset="0"/>
                                      <a:cs typeface="Times New Roman" panose="02020603050405020304" pitchFamily="18" charset="0"/>
                                    </a:rPr>
                                    <m:t>𝜎</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𝑑</m:t>
                                  </m:r>
                                </m:sub>
                                <m:sup>
                                  <m:r>
                                    <a:rPr lang="en-US" sz="2400" i="1">
                                      <a:effectLst/>
                                      <a:latin typeface="Cambria Math" panose="02040503050406030204" pitchFamily="18" charset="0"/>
                                      <a:ea typeface="Calibri" panose="020F0502020204030204" pitchFamily="34" charset="0"/>
                                      <a:cs typeface="Times New Roman" panose="02020603050405020304" pitchFamily="18" charset="0"/>
                                    </a:rPr>
                                    <m:t>2</m:t>
                                  </m:r>
                                </m:sup>
                              </m:sSubSup>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𝐈</m:t>
                              </m:r>
                            </m:e>
                          </m:d>
                        </m:e>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m:t>
                          </m:r>
                        </m:sup>
                      </m:sSup>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sSup>
                            <m:s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𝐝</m:t>
                              </m:r>
                            </m:e>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𝑜𝑏𝑠</m:t>
                              </m:r>
                            </m:sup>
                          </m:s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d>
                                <m:dPr>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𝑐</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𝑝𝑟𝑖</m:t>
                                  </m:r>
                                </m:e>
                              </m:d>
                            </m:sup>
                          </m:sSup>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d>
                            <m:dPr>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𝑡</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𝑝𝑟𝑖</m:t>
                              </m:r>
                            </m:e>
                          </m:d>
                        </m:sup>
                      </m:sSup>
                    </m:oMath>
                  </m:oMathPara>
                </a14:m>
                <a:endParaRPr lang="en-US" sz="2400" b="1" i="1" dirty="0">
                  <a:effectLst/>
                  <a:latin typeface="Cambria Math" panose="02040503050406030204" pitchFamily="18" charset="0"/>
                  <a:ea typeface="Times New Roman" panose="02020603050405020304" pitchFamily="18" charset="0"/>
                  <a:cs typeface="Times New Roman" panose="02020603050405020304" pitchFamily="18" charset="0"/>
                </a:endParaRPr>
              </a:p>
              <a:p>
                <a:pPr marL="0" marR="0">
                  <a:lnSpc>
                    <a:spcPct val="200000"/>
                  </a:lnSpc>
                  <a:spcBef>
                    <a:spcPts val="0"/>
                  </a:spcBef>
                  <a:spcAft>
                    <a:spcPts val="800"/>
                  </a:spcAft>
                </a:pPr>
                <a14:m>
                  <m:oMathPara xmlns:m="http://schemas.openxmlformats.org/officeDocument/2006/math">
                    <m:oMathParaPr>
                      <m:jc m:val="centerGroup"/>
                    </m:oMathParaPr>
                    <m:oMath xmlns:m="http://schemas.openxmlformats.org/officeDocument/2006/math">
                      <m:r>
                        <a:rPr lang="en-US" sz="2400" b="1" i="1" smtClean="0">
                          <a:effectLst/>
                          <a:latin typeface="Cambria Math" panose="02040503050406030204" pitchFamily="18" charset="0"/>
                          <a:ea typeface="Times New Roman" panose="02020603050405020304" pitchFamily="18" charset="0"/>
                          <a:cs typeface="Times New Roman" panose="02020603050405020304" pitchFamily="18" charset="0"/>
                        </a:rPr>
                        <m:t> =</m:t>
                      </m:r>
                      <m:sSubSup>
                        <m:sSub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𝑡𝑐</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up>
                      </m:sSubSup>
                      <m:sSup>
                        <m:s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sSubSup>
                                <m:sSub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𝑐𝑐</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d>
                        </m:e>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m:t>
                          </m:r>
                        </m:sup>
                      </m:sSup>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sSup>
                            <m:s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𝐝</m:t>
                              </m:r>
                            </m:e>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𝑜𝑏𝑠</m:t>
                              </m:r>
                            </m:sup>
                          </m:s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d>
                                <m:dPr>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𝑐</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𝑝𝑟𝑖</m:t>
                                  </m:r>
                                </m:e>
                              </m:d>
                            </m:sup>
                          </m:sSup>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d>
                            <m:dPr>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𝑡</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𝑝𝑟𝑖</m:t>
                              </m:r>
                            </m:e>
                          </m:d>
                        </m:sup>
                      </m:sSup>
                    </m:oMath>
                  </m:oMathPara>
                </a14:m>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200000"/>
                  </a:lnSpc>
                  <a:spcBef>
                    <a:spcPts val="0"/>
                  </a:spcBef>
                  <a:spcAft>
                    <a:spcPts val="80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and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200000"/>
                  </a:lnSpc>
                  <a:spcAft>
                    <a:spcPts val="800"/>
                  </a:spcAft>
                </a:pPr>
                <a14:m>
                  <m:oMathPara xmlns:m="http://schemas.openxmlformats.org/officeDocument/2006/math">
                    <m:oMathParaPr>
                      <m:jc m:val="center"/>
                    </m:oMathParaPr>
                    <m:oMath xmlns:m="http://schemas.openxmlformats.org/officeDocument/2006/math">
                      <m:sSup>
                        <m:sSupPr>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d>
                            <m:dPr>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𝑐</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𝑒𝑠𝑡</m:t>
                              </m:r>
                            </m:e>
                          </m:d>
                        </m:sup>
                      </m:sSup>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m:t>
                      </m:r>
                      <m:sSubSup>
                        <m:sSub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𝑐𝑐</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up>
                      </m:sSubSup>
                      <m:sSup>
                        <m:s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sSubSup>
                                <m:sSub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𝑐𝑐</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up>
                              </m:sSub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SubSup>
                                <m:sSubSup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sSubSupPr>
                                <m:e>
                                  <m:r>
                                    <a:rPr lang="en-US" sz="2400" i="1">
                                      <a:effectLst/>
                                      <a:latin typeface="Cambria Math" panose="02040503050406030204" pitchFamily="18" charset="0"/>
                                      <a:ea typeface="Calibri" panose="020F0502020204030204" pitchFamily="34" charset="0"/>
                                      <a:cs typeface="Times New Roman" panose="02020603050405020304" pitchFamily="18" charset="0"/>
                                    </a:rPr>
                                    <m:t>𝜎</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𝑑</m:t>
                                  </m:r>
                                </m:sub>
                                <m:sup>
                                  <m:r>
                                    <a:rPr lang="en-US" sz="2400" i="1">
                                      <a:effectLst/>
                                      <a:latin typeface="Cambria Math" panose="02040503050406030204" pitchFamily="18" charset="0"/>
                                      <a:ea typeface="Calibri" panose="020F0502020204030204" pitchFamily="34" charset="0"/>
                                      <a:cs typeface="Times New Roman" panose="02020603050405020304" pitchFamily="18" charset="0"/>
                                    </a:rPr>
                                    <m:t>2</m:t>
                                  </m:r>
                                </m:sup>
                              </m:sSubSup>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𝐈</m:t>
                              </m:r>
                            </m:e>
                          </m:d>
                        </m:e>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m:t>
                          </m:r>
                        </m:sup>
                      </m:sSup>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sSup>
                            <m:s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𝐝</m:t>
                              </m:r>
                            </m:e>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𝑜𝑏𝑠</m:t>
                              </m:r>
                            </m:sup>
                          </m:s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d>
                                <m:dPr>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𝑐</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𝑝𝑟𝑖</m:t>
                                  </m:r>
                                </m:e>
                              </m:d>
                            </m:sup>
                          </m:sSup>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d>
                            <m:dPr>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𝑐</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𝑝𝑟𝑖</m:t>
                              </m:r>
                            </m:e>
                          </m:d>
                        </m:sup>
                      </m:sSup>
                      <m:r>
                        <a:rPr lang="en-US" sz="2400" b="1" i="1">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sz="2400" i="1">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b="1" i="1">
                              <a:latin typeface="Cambria Math" panose="02040503050406030204" pitchFamily="18" charset="0"/>
                              <a:ea typeface="Times New Roman" panose="02020603050405020304" pitchFamily="18" charset="0"/>
                              <a:cs typeface="Times New Roman" panose="02020603050405020304" pitchFamily="18" charset="0"/>
                            </a:rPr>
                            <m:t>𝐝</m:t>
                          </m:r>
                        </m:e>
                        <m:sup>
                          <m:r>
                            <a:rPr lang="en-US" sz="2400" i="1">
                              <a:latin typeface="Cambria Math" panose="02040503050406030204" pitchFamily="18" charset="0"/>
                              <a:ea typeface="Times New Roman" panose="02020603050405020304" pitchFamily="18" charset="0"/>
                              <a:cs typeface="Times New Roman" panose="02020603050405020304" pitchFamily="18" charset="0"/>
                            </a:rPr>
                            <m:t>𝑜𝑏𝑠</m:t>
                          </m:r>
                        </m:sup>
                      </m:sSup>
                    </m:oMath>
                  </m:oMathPara>
                </a14:m>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5" name="TextBox 4">
                <a:extLst>
                  <a:ext uri="{FF2B5EF4-FFF2-40B4-BE49-F238E27FC236}">
                    <a16:creationId xmlns:a16="http://schemas.microsoft.com/office/drawing/2014/main" id="{B7EB7391-AD48-4EA0-A59B-76E5C502BCE5}"/>
                  </a:ext>
                </a:extLst>
              </p:cNvPr>
              <p:cNvSpPr txBox="1">
                <a:spLocks noRot="1" noChangeAspect="1" noMove="1" noResize="1" noEditPoints="1" noAdjustHandles="1" noChangeArrowheads="1" noChangeShapeType="1" noTextEdit="1"/>
              </p:cNvSpPr>
              <p:nvPr/>
            </p:nvSpPr>
            <p:spPr>
              <a:xfrm>
                <a:off x="495300" y="1197220"/>
                <a:ext cx="8153400" cy="5660780"/>
              </a:xfrm>
              <a:prstGeom prst="rect">
                <a:avLst/>
              </a:prstGeom>
              <a:blipFill>
                <a:blip r:embed="rId3"/>
                <a:stretch>
                  <a:fillRect l="-112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Title 1">
                <a:extLst>
                  <a:ext uri="{FF2B5EF4-FFF2-40B4-BE49-F238E27FC236}">
                    <a16:creationId xmlns:a16="http://schemas.microsoft.com/office/drawing/2014/main" id="{307594B2-A037-49C0-908E-608F403D1BCA}"/>
                  </a:ext>
                </a:extLst>
              </p:cNvPr>
              <p:cNvSpPr>
                <a:spLocks noGrp="1"/>
              </p:cNvSpPr>
              <p:nvPr>
                <p:ph type="title"/>
              </p:nvPr>
            </p:nvSpPr>
            <p:spPr>
              <a:xfrm>
                <a:off x="0" y="274638"/>
                <a:ext cx="8915400" cy="1477962"/>
              </a:xfrm>
            </p:spPr>
            <p:txBody>
              <a:bodyPr>
                <a:normAutofit fontScale="90000"/>
              </a:bodyPr>
              <a:lstStyle/>
              <a:p>
                <a:br>
                  <a:rPr lang="en-US" sz="3600" dirty="0">
                    <a:latin typeface="Times New Roman" pitchFamily="18" charset="0"/>
                    <a:cs typeface="Times New Roman" pitchFamily="18" charset="0"/>
                  </a:rPr>
                </a:br>
                <a:r>
                  <a:rPr lang="en-US" sz="3600" dirty="0">
                    <a:latin typeface="Times New Roman" pitchFamily="18" charset="0"/>
                    <a:cs typeface="Times New Roman" pitchFamily="18" charset="0"/>
                  </a:rPr>
                  <a:t>Kriging</a:t>
                </a:r>
                <a:br>
                  <a:rPr lang="en-US" sz="3600" dirty="0">
                    <a:latin typeface="Times New Roman" pitchFamily="18" charset="0"/>
                    <a:cs typeface="Times New Roman" pitchFamily="18" charset="0"/>
                  </a:rPr>
                </a:br>
                <a:r>
                  <a:rPr lang="en-US" sz="3600" dirty="0">
                    <a:latin typeface="Times New Roman" pitchFamily="18" charset="0"/>
                    <a:cs typeface="Times New Roman" pitchFamily="18" charset="0"/>
                  </a:rPr>
                  <a:t>limit of indefinitely accurate data, </a:t>
                </a:r>
                <a14:m>
                  <m:oMath xmlns:m="http://schemas.openxmlformats.org/officeDocument/2006/math">
                    <m:sSubSup>
                      <m:sSubSupPr>
                        <m:ctrlPr>
                          <a:rPr lang="en-US" sz="3600" i="1" smtClean="0">
                            <a:latin typeface="Cambria Math" panose="02040503050406030204" pitchFamily="18" charset="0"/>
                            <a:cs typeface="Times New Roman" pitchFamily="18" charset="0"/>
                          </a:rPr>
                        </m:ctrlPr>
                      </m:sSubSupPr>
                      <m:e>
                        <m:r>
                          <a:rPr lang="en-US" sz="3600" i="1" smtClean="0">
                            <a:latin typeface="Cambria Math" panose="02040503050406030204" pitchFamily="18" charset="0"/>
                            <a:ea typeface="Cambria Math" panose="02040503050406030204" pitchFamily="18" charset="0"/>
                            <a:cs typeface="Times New Roman" pitchFamily="18" charset="0"/>
                          </a:rPr>
                          <m:t>𝜎</m:t>
                        </m:r>
                      </m:e>
                      <m:sub>
                        <m:r>
                          <a:rPr lang="en-US" sz="3600" b="0" i="1" smtClean="0">
                            <a:latin typeface="Cambria Math" panose="02040503050406030204" pitchFamily="18" charset="0"/>
                            <a:cs typeface="Times New Roman" pitchFamily="18" charset="0"/>
                          </a:rPr>
                          <m:t>𝑑</m:t>
                        </m:r>
                      </m:sub>
                      <m:sup>
                        <m:r>
                          <a:rPr lang="en-US" sz="3600" b="0" i="1" smtClean="0">
                            <a:latin typeface="Cambria Math" panose="02040503050406030204" pitchFamily="18" charset="0"/>
                            <a:cs typeface="Times New Roman" pitchFamily="18" charset="0"/>
                          </a:rPr>
                          <m:t>2</m:t>
                        </m:r>
                      </m:sup>
                    </m:sSubSup>
                    <m:r>
                      <a:rPr lang="en-US" sz="3600" i="1">
                        <a:latin typeface="Cambria Math" panose="02040503050406030204" pitchFamily="18" charset="0"/>
                        <a:ea typeface="Cambria Math" panose="02040503050406030204" pitchFamily="18" charset="0"/>
                        <a:cs typeface="Times New Roman" pitchFamily="18" charset="0"/>
                      </a:rPr>
                      <m:t>→0</m:t>
                    </m:r>
                  </m:oMath>
                </a14:m>
                <a:br>
                  <a:rPr lang="en-US" sz="3600" dirty="0">
                    <a:latin typeface="Times New Roman" pitchFamily="18" charset="0"/>
                    <a:cs typeface="Times New Roman" pitchFamily="18" charset="0"/>
                  </a:rPr>
                </a:br>
                <a:br>
                  <a:rPr lang="en-US" sz="3600" dirty="0">
                    <a:latin typeface="Times New Roman" pitchFamily="18" charset="0"/>
                    <a:cs typeface="Times New Roman" pitchFamily="18" charset="0"/>
                  </a:rPr>
                </a:br>
                <a:br>
                  <a:rPr lang="en-US" sz="3600" dirty="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mc:Choice>
        <mc:Fallback xmlns="">
          <p:sp>
            <p:nvSpPr>
              <p:cNvPr id="6" name="Title 1">
                <a:extLst>
                  <a:ext uri="{FF2B5EF4-FFF2-40B4-BE49-F238E27FC236}">
                    <a16:creationId xmlns:a16="http://schemas.microsoft.com/office/drawing/2014/main" id="{307594B2-A037-49C0-908E-608F403D1BCA}"/>
                  </a:ext>
                </a:extLst>
              </p:cNvPr>
              <p:cNvSpPr>
                <a:spLocks noGrp="1" noRot="1" noChangeAspect="1" noMove="1" noResize="1" noEditPoints="1" noAdjustHandles="1" noChangeArrowheads="1" noChangeShapeType="1" noTextEdit="1"/>
              </p:cNvSpPr>
              <p:nvPr>
                <p:ph type="title"/>
              </p:nvPr>
            </p:nvSpPr>
            <p:spPr>
              <a:xfrm>
                <a:off x="0" y="274638"/>
                <a:ext cx="8915400" cy="1477962"/>
              </a:xfrm>
              <a:blipFill>
                <a:blip r:embed="rId4"/>
                <a:stretch>
                  <a:fillRect t="-21811"/>
                </a:stretch>
              </a:blipFill>
            </p:spPr>
            <p:txBody>
              <a:bodyPr/>
              <a:lstStyle/>
              <a:p>
                <a:r>
                  <a:rPr lang="en-US">
                    <a:noFill/>
                  </a:rPr>
                  <a:t> </a:t>
                </a:r>
              </a:p>
            </p:txBody>
          </p:sp>
        </mc:Fallback>
      </mc:AlternateContent>
    </p:spTree>
    <p:extLst>
      <p:ext uri="{BB962C8B-B14F-4D97-AF65-F5344CB8AC3E}">
        <p14:creationId xmlns:p14="http://schemas.microsoft.com/office/powerpoint/2010/main" val="225811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5257800"/>
          </a:xfrm>
        </p:spPr>
        <p:txBody>
          <a:bodyPr>
            <a:normAutofit fontScale="90000"/>
          </a:bodyPr>
          <a:lstStyle/>
          <a:p>
            <a:r>
              <a:rPr lang="en-US" dirty="0">
                <a:latin typeface="Times New Roman" pitchFamily="18" charset="0"/>
                <a:cs typeface="Times New Roman" pitchFamily="18" charset="0"/>
              </a:rPr>
              <a:t>in both scenarios</a:t>
            </a: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r>
              <a:rPr lang="en-US" dirty="0">
                <a:latin typeface="Times New Roman" pitchFamily="18" charset="0"/>
                <a:cs typeface="Times New Roman" pitchFamily="18" charset="0"/>
              </a:rPr>
              <a:t>the times that the data are collected at are</a:t>
            </a: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r>
              <a:rPr lang="en-US" dirty="0">
                <a:latin typeface="Times New Roman" pitchFamily="18" charset="0"/>
                <a:cs typeface="Times New Roman" pitchFamily="18" charset="0"/>
              </a:rPr>
              <a:t>inconvenient</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B7EB7391-AD48-4EA0-A59B-76E5C502BCE5}"/>
                  </a:ext>
                </a:extLst>
              </p:cNvPr>
              <p:cNvSpPr txBox="1"/>
              <p:nvPr/>
            </p:nvSpPr>
            <p:spPr>
              <a:xfrm>
                <a:off x="495300" y="1197220"/>
                <a:ext cx="8153400" cy="5660780"/>
              </a:xfrm>
              <a:prstGeom prst="rect">
                <a:avLst/>
              </a:prstGeom>
              <a:noFill/>
            </p:spPr>
            <p:txBody>
              <a:bodyPr wrap="square">
                <a:spAutoFit/>
              </a:bodyPr>
              <a:lstStyle/>
              <a:p>
                <a:pPr marL="0" marR="0">
                  <a:lnSpc>
                    <a:spcPct val="200000"/>
                  </a:lnSpc>
                  <a:spcBef>
                    <a:spcPts val="0"/>
                  </a:spcBef>
                  <a:spcAft>
                    <a:spcPts val="800"/>
                  </a:spcAft>
                </a:pPr>
                <a14:m>
                  <m:oMathPara xmlns:m="http://schemas.openxmlformats.org/officeDocument/2006/math">
                    <m:oMathParaPr>
                      <m:jc m:val="centerGroup"/>
                    </m:oMathParaPr>
                    <m:oMath xmlns:m="http://schemas.openxmlformats.org/officeDocument/2006/math">
                      <m:sSup>
                        <m:sSupPr>
                          <m:ctrlPr>
                            <a:rPr lang="en-US" sz="2400" b="1" i="1" smtClean="0">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d>
                            <m:dPr>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𝑡</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𝑒𝑠𝑡</m:t>
                              </m:r>
                            </m:e>
                          </m:d>
                        </m:sup>
                      </m:sSup>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m:t>
                      </m:r>
                      <m:sSubSup>
                        <m:sSub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𝑡𝑐</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up>
                      </m:sSubSup>
                      <m:sSup>
                        <m:s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sSubSup>
                                <m:sSub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𝑐𝑐</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up>
                              </m:sSub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SubSup>
                                <m:sSubSup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sSubSupPr>
                                <m:e>
                                  <m:r>
                                    <a:rPr lang="en-US" sz="2400" i="1">
                                      <a:effectLst/>
                                      <a:latin typeface="Cambria Math" panose="02040503050406030204" pitchFamily="18" charset="0"/>
                                      <a:ea typeface="Calibri" panose="020F0502020204030204" pitchFamily="34" charset="0"/>
                                      <a:cs typeface="Times New Roman" panose="02020603050405020304" pitchFamily="18" charset="0"/>
                                    </a:rPr>
                                    <m:t>𝜎</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𝑑</m:t>
                                  </m:r>
                                </m:sub>
                                <m:sup>
                                  <m:r>
                                    <a:rPr lang="en-US" sz="2400" i="1">
                                      <a:effectLst/>
                                      <a:latin typeface="Cambria Math" panose="02040503050406030204" pitchFamily="18" charset="0"/>
                                      <a:ea typeface="Calibri" panose="020F0502020204030204" pitchFamily="34" charset="0"/>
                                      <a:cs typeface="Times New Roman" panose="02020603050405020304" pitchFamily="18" charset="0"/>
                                    </a:rPr>
                                    <m:t>2</m:t>
                                  </m:r>
                                </m:sup>
                              </m:sSubSup>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𝐈</m:t>
                              </m:r>
                            </m:e>
                          </m:d>
                        </m:e>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m:t>
                          </m:r>
                        </m:sup>
                      </m:sSup>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sSup>
                            <m:s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𝐝</m:t>
                              </m:r>
                            </m:e>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𝑜𝑏𝑠</m:t>
                              </m:r>
                            </m:sup>
                          </m:s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d>
                                <m:dPr>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𝑐</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𝑝𝑟𝑖</m:t>
                                  </m:r>
                                </m:e>
                              </m:d>
                            </m:sup>
                          </m:sSup>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d>
                            <m:dPr>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𝑡</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𝑝𝑟𝑖</m:t>
                              </m:r>
                            </m:e>
                          </m:d>
                        </m:sup>
                      </m:sSup>
                    </m:oMath>
                  </m:oMathPara>
                </a14:m>
                <a:endParaRPr lang="en-US" sz="2400" b="1" i="1" dirty="0">
                  <a:effectLst/>
                  <a:latin typeface="Cambria Math" panose="02040503050406030204" pitchFamily="18" charset="0"/>
                  <a:ea typeface="Times New Roman" panose="02020603050405020304" pitchFamily="18" charset="0"/>
                  <a:cs typeface="Times New Roman" panose="02020603050405020304" pitchFamily="18" charset="0"/>
                </a:endParaRPr>
              </a:p>
              <a:p>
                <a:pPr marL="0" marR="0">
                  <a:lnSpc>
                    <a:spcPct val="200000"/>
                  </a:lnSpc>
                  <a:spcBef>
                    <a:spcPts val="0"/>
                  </a:spcBef>
                  <a:spcAft>
                    <a:spcPts val="800"/>
                  </a:spcAft>
                </a:pPr>
                <a14:m>
                  <m:oMathPara xmlns:m="http://schemas.openxmlformats.org/officeDocument/2006/math">
                    <m:oMathParaPr>
                      <m:jc m:val="centerGroup"/>
                    </m:oMathParaPr>
                    <m:oMath xmlns:m="http://schemas.openxmlformats.org/officeDocument/2006/math">
                      <m:r>
                        <a:rPr lang="en-US" sz="2400" b="1" i="1" smtClean="0">
                          <a:effectLst/>
                          <a:latin typeface="Cambria Math" panose="02040503050406030204" pitchFamily="18" charset="0"/>
                          <a:ea typeface="Times New Roman" panose="02020603050405020304" pitchFamily="18" charset="0"/>
                          <a:cs typeface="Times New Roman" panose="02020603050405020304" pitchFamily="18" charset="0"/>
                        </a:rPr>
                        <m:t> =</m:t>
                      </m:r>
                      <m:sSubSup>
                        <m:sSub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𝑡𝑐</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up>
                      </m:sSubSup>
                      <m:sSup>
                        <m:s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sSubSup>
                                <m:sSub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𝑐𝑐</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up>
                              </m:sSubSup>
                            </m:e>
                          </m:d>
                        </m:e>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m:t>
                          </m:r>
                        </m:sup>
                      </m:sSup>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sSup>
                            <m:s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𝐝</m:t>
                              </m:r>
                            </m:e>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𝑜𝑏𝑠</m:t>
                              </m:r>
                            </m:sup>
                          </m:s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d>
                                <m:dPr>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𝑐</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𝑝𝑟𝑖</m:t>
                                  </m:r>
                                </m:e>
                              </m:d>
                            </m:sup>
                          </m:sSup>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d>
                            <m:dPr>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𝑡</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𝑝𝑟𝑖</m:t>
                              </m:r>
                            </m:e>
                          </m:d>
                        </m:sup>
                      </m:sSup>
                    </m:oMath>
                  </m:oMathPara>
                </a14:m>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200000"/>
                  </a:lnSpc>
                  <a:spcBef>
                    <a:spcPts val="0"/>
                  </a:spcBef>
                  <a:spcAft>
                    <a:spcPts val="80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and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200000"/>
                  </a:lnSpc>
                  <a:spcAft>
                    <a:spcPts val="800"/>
                  </a:spcAft>
                </a:pPr>
                <a14:m>
                  <m:oMathPara xmlns:m="http://schemas.openxmlformats.org/officeDocument/2006/math">
                    <m:oMathParaPr>
                      <m:jc m:val="center"/>
                    </m:oMathParaPr>
                    <m:oMath xmlns:m="http://schemas.openxmlformats.org/officeDocument/2006/math">
                      <m:sSup>
                        <m:sSupPr>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d>
                            <m:dPr>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𝑐</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𝑒𝑠𝑡</m:t>
                              </m:r>
                            </m:e>
                          </m:d>
                        </m:sup>
                      </m:sSup>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m:t>
                      </m:r>
                      <m:sSubSup>
                        <m:sSub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𝑐𝑐</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up>
                      </m:sSubSup>
                      <m:sSup>
                        <m:s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sSubSup>
                                <m:sSub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𝐂</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𝑚</m:t>
                                  </m:r>
                                </m:sub>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𝑐𝑐</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up>
                              </m:sSub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SubSup>
                                <m:sSubSup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sSubSupPr>
                                <m:e>
                                  <m:r>
                                    <a:rPr lang="en-US" sz="2400" i="1">
                                      <a:effectLst/>
                                      <a:latin typeface="Cambria Math" panose="02040503050406030204" pitchFamily="18" charset="0"/>
                                      <a:ea typeface="Calibri" panose="020F0502020204030204" pitchFamily="34" charset="0"/>
                                      <a:cs typeface="Times New Roman" panose="02020603050405020304" pitchFamily="18" charset="0"/>
                                    </a:rPr>
                                    <m:t>𝜎</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𝑑</m:t>
                                  </m:r>
                                </m:sub>
                                <m:sup>
                                  <m:r>
                                    <a:rPr lang="en-US" sz="2400" i="1">
                                      <a:effectLst/>
                                      <a:latin typeface="Cambria Math" panose="02040503050406030204" pitchFamily="18" charset="0"/>
                                      <a:ea typeface="Calibri" panose="020F0502020204030204" pitchFamily="34" charset="0"/>
                                      <a:cs typeface="Times New Roman" panose="02020603050405020304" pitchFamily="18" charset="0"/>
                                    </a:rPr>
                                    <m:t>2</m:t>
                                  </m:r>
                                </m:sup>
                              </m:sSubSup>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𝐈</m:t>
                              </m:r>
                            </m:e>
                          </m:d>
                        </m:e>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m:t>
                          </m:r>
                        </m:sup>
                      </m:sSup>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sSup>
                            <m:s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𝐝</m:t>
                              </m:r>
                            </m:e>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𝑜𝑏𝑠</m:t>
                              </m:r>
                            </m:sup>
                          </m:s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d>
                                <m:dPr>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𝑐</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𝑝𝑟𝑖</m:t>
                                  </m:r>
                                </m:e>
                              </m:d>
                            </m:sup>
                          </m:sSup>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𝐦</m:t>
                          </m:r>
                        </m:e>
                        <m:sup>
                          <m:d>
                            <m:dPr>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𝑐</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𝑝𝑟𝑖</m:t>
                              </m:r>
                            </m:e>
                          </m:d>
                        </m:sup>
                      </m:sSup>
                      <m:r>
                        <a:rPr lang="en-US" sz="2400" b="1" i="1" smtClean="0">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sz="2400" i="1">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b="1" i="1">
                              <a:latin typeface="Cambria Math" panose="02040503050406030204" pitchFamily="18" charset="0"/>
                              <a:ea typeface="Times New Roman" panose="02020603050405020304" pitchFamily="18" charset="0"/>
                              <a:cs typeface="Times New Roman" panose="02020603050405020304" pitchFamily="18" charset="0"/>
                            </a:rPr>
                            <m:t>𝐝</m:t>
                          </m:r>
                        </m:e>
                        <m:sup>
                          <m:r>
                            <a:rPr lang="en-US" sz="2400" i="1">
                              <a:latin typeface="Cambria Math" panose="02040503050406030204" pitchFamily="18" charset="0"/>
                              <a:ea typeface="Times New Roman" panose="02020603050405020304" pitchFamily="18" charset="0"/>
                              <a:cs typeface="Times New Roman" panose="02020603050405020304" pitchFamily="18" charset="0"/>
                            </a:rPr>
                            <m:t>𝑜𝑏𝑠</m:t>
                          </m:r>
                        </m:sup>
                      </m:sSup>
                    </m:oMath>
                  </m:oMathPara>
                </a14:m>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5" name="TextBox 4">
                <a:extLst>
                  <a:ext uri="{FF2B5EF4-FFF2-40B4-BE49-F238E27FC236}">
                    <a16:creationId xmlns:a16="http://schemas.microsoft.com/office/drawing/2014/main" id="{B7EB7391-AD48-4EA0-A59B-76E5C502BCE5}"/>
                  </a:ext>
                </a:extLst>
              </p:cNvPr>
              <p:cNvSpPr txBox="1">
                <a:spLocks noRot="1" noChangeAspect="1" noMove="1" noResize="1" noEditPoints="1" noAdjustHandles="1" noChangeArrowheads="1" noChangeShapeType="1" noTextEdit="1"/>
              </p:cNvSpPr>
              <p:nvPr/>
            </p:nvSpPr>
            <p:spPr>
              <a:xfrm>
                <a:off x="495300" y="1197220"/>
                <a:ext cx="8153400" cy="5660780"/>
              </a:xfrm>
              <a:prstGeom prst="rect">
                <a:avLst/>
              </a:prstGeom>
              <a:blipFill>
                <a:blip r:embed="rId3"/>
                <a:stretch>
                  <a:fillRect l="-112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Title 1">
                <a:extLst>
                  <a:ext uri="{FF2B5EF4-FFF2-40B4-BE49-F238E27FC236}">
                    <a16:creationId xmlns:a16="http://schemas.microsoft.com/office/drawing/2014/main" id="{307594B2-A037-49C0-908E-608F403D1BCA}"/>
                  </a:ext>
                </a:extLst>
              </p:cNvPr>
              <p:cNvSpPr>
                <a:spLocks noGrp="1"/>
              </p:cNvSpPr>
              <p:nvPr>
                <p:ph type="title"/>
              </p:nvPr>
            </p:nvSpPr>
            <p:spPr>
              <a:xfrm>
                <a:off x="0" y="274638"/>
                <a:ext cx="8915400" cy="1477962"/>
              </a:xfrm>
            </p:spPr>
            <p:txBody>
              <a:bodyPr>
                <a:normAutofit fontScale="90000"/>
              </a:bodyPr>
              <a:lstStyle/>
              <a:p>
                <a:br>
                  <a:rPr lang="en-US" sz="3600" dirty="0">
                    <a:latin typeface="Times New Roman" pitchFamily="18" charset="0"/>
                    <a:cs typeface="Times New Roman" pitchFamily="18" charset="0"/>
                  </a:rPr>
                </a:br>
                <a:r>
                  <a:rPr lang="en-US" sz="3600" dirty="0">
                    <a:latin typeface="Times New Roman" pitchFamily="18" charset="0"/>
                    <a:cs typeface="Times New Roman" pitchFamily="18" charset="0"/>
                  </a:rPr>
                  <a:t>Kriging</a:t>
                </a:r>
                <a:br>
                  <a:rPr lang="en-US" sz="3600" dirty="0">
                    <a:latin typeface="Times New Roman" pitchFamily="18" charset="0"/>
                    <a:cs typeface="Times New Roman" pitchFamily="18" charset="0"/>
                  </a:rPr>
                </a:br>
                <a:r>
                  <a:rPr lang="en-US" sz="3600" dirty="0">
                    <a:latin typeface="Times New Roman" pitchFamily="18" charset="0"/>
                    <a:cs typeface="Times New Roman" pitchFamily="18" charset="0"/>
                  </a:rPr>
                  <a:t>limit of indefinitely accurate data, </a:t>
                </a:r>
                <a14:m>
                  <m:oMath xmlns:m="http://schemas.openxmlformats.org/officeDocument/2006/math">
                    <m:sSubSup>
                      <m:sSubSupPr>
                        <m:ctrlPr>
                          <a:rPr lang="en-US" sz="3600" i="1" smtClean="0">
                            <a:latin typeface="Cambria Math" panose="02040503050406030204" pitchFamily="18" charset="0"/>
                            <a:cs typeface="Times New Roman" pitchFamily="18" charset="0"/>
                          </a:rPr>
                        </m:ctrlPr>
                      </m:sSubSupPr>
                      <m:e>
                        <m:r>
                          <a:rPr lang="en-US" sz="3600" i="1" smtClean="0">
                            <a:latin typeface="Cambria Math" panose="02040503050406030204" pitchFamily="18" charset="0"/>
                            <a:ea typeface="Cambria Math" panose="02040503050406030204" pitchFamily="18" charset="0"/>
                            <a:cs typeface="Times New Roman" pitchFamily="18" charset="0"/>
                          </a:rPr>
                          <m:t>𝜎</m:t>
                        </m:r>
                      </m:e>
                      <m:sub>
                        <m:r>
                          <a:rPr lang="en-US" sz="3600" b="0" i="1" smtClean="0">
                            <a:latin typeface="Cambria Math" panose="02040503050406030204" pitchFamily="18" charset="0"/>
                            <a:cs typeface="Times New Roman" pitchFamily="18" charset="0"/>
                          </a:rPr>
                          <m:t>𝑑</m:t>
                        </m:r>
                      </m:sub>
                      <m:sup>
                        <m:r>
                          <a:rPr lang="en-US" sz="3600" b="0" i="1" smtClean="0">
                            <a:latin typeface="Cambria Math" panose="02040503050406030204" pitchFamily="18" charset="0"/>
                            <a:cs typeface="Times New Roman" pitchFamily="18" charset="0"/>
                          </a:rPr>
                          <m:t>2</m:t>
                        </m:r>
                      </m:sup>
                    </m:sSubSup>
                    <m:r>
                      <a:rPr lang="en-US" sz="3600" i="1">
                        <a:latin typeface="Cambria Math" panose="02040503050406030204" pitchFamily="18" charset="0"/>
                        <a:ea typeface="Cambria Math" panose="02040503050406030204" pitchFamily="18" charset="0"/>
                        <a:cs typeface="Times New Roman" pitchFamily="18" charset="0"/>
                      </a:rPr>
                      <m:t>→0</m:t>
                    </m:r>
                  </m:oMath>
                </a14:m>
                <a:br>
                  <a:rPr lang="en-US" sz="3600" dirty="0">
                    <a:latin typeface="Times New Roman" pitchFamily="18" charset="0"/>
                    <a:cs typeface="Times New Roman" pitchFamily="18" charset="0"/>
                  </a:rPr>
                </a:br>
                <a:br>
                  <a:rPr lang="en-US" sz="3600" dirty="0">
                    <a:latin typeface="Times New Roman" pitchFamily="18" charset="0"/>
                    <a:cs typeface="Times New Roman" pitchFamily="18" charset="0"/>
                  </a:rPr>
                </a:br>
                <a:br>
                  <a:rPr lang="en-US" sz="3600" dirty="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mc:Choice>
        <mc:Fallback xmlns="">
          <p:sp>
            <p:nvSpPr>
              <p:cNvPr id="6" name="Title 1">
                <a:extLst>
                  <a:ext uri="{FF2B5EF4-FFF2-40B4-BE49-F238E27FC236}">
                    <a16:creationId xmlns:a16="http://schemas.microsoft.com/office/drawing/2014/main" id="{307594B2-A037-49C0-908E-608F403D1BCA}"/>
                  </a:ext>
                </a:extLst>
              </p:cNvPr>
              <p:cNvSpPr>
                <a:spLocks noGrp="1" noRot="1" noChangeAspect="1" noMove="1" noResize="1" noEditPoints="1" noAdjustHandles="1" noChangeArrowheads="1" noChangeShapeType="1" noTextEdit="1"/>
              </p:cNvSpPr>
              <p:nvPr>
                <p:ph type="title"/>
              </p:nvPr>
            </p:nvSpPr>
            <p:spPr>
              <a:xfrm>
                <a:off x="0" y="274638"/>
                <a:ext cx="8915400" cy="1477962"/>
              </a:xfrm>
              <a:blipFill>
                <a:blip r:embed="rId4"/>
                <a:stretch>
                  <a:fillRect t="-21811"/>
                </a:stretch>
              </a:blipFill>
            </p:spPr>
            <p:txBody>
              <a:bodyPr/>
              <a:lstStyle/>
              <a:p>
                <a:r>
                  <a:rPr lang="en-US">
                    <a:noFill/>
                  </a:rPr>
                  <a:t> </a:t>
                </a:r>
              </a:p>
            </p:txBody>
          </p:sp>
        </mc:Fallback>
      </mc:AlternateContent>
      <p:sp>
        <p:nvSpPr>
          <p:cNvPr id="2" name="TextBox 1">
            <a:extLst>
              <a:ext uri="{FF2B5EF4-FFF2-40B4-BE49-F238E27FC236}">
                <a16:creationId xmlns:a16="http://schemas.microsoft.com/office/drawing/2014/main" id="{03EB5FFC-301E-4B1B-ABFA-A61F7120D4C8}"/>
              </a:ext>
            </a:extLst>
          </p:cNvPr>
          <p:cNvSpPr txBox="1"/>
          <p:nvPr/>
        </p:nvSpPr>
        <p:spPr>
          <a:xfrm>
            <a:off x="6934200" y="6214030"/>
            <a:ext cx="1555490" cy="369332"/>
          </a:xfrm>
          <a:prstGeom prst="rect">
            <a:avLst/>
          </a:prstGeom>
          <a:noFill/>
        </p:spPr>
        <p:txBody>
          <a:bodyPr wrap="none" rtlCol="0">
            <a:spAutoFit/>
          </a:bodyPr>
          <a:lstStyle/>
          <a:p>
            <a:r>
              <a:rPr lang="en-US" dirty="0">
                <a:solidFill>
                  <a:srgbClr val="FF0000"/>
                </a:solidFill>
              </a:rPr>
              <a:t>data fit exactly</a:t>
            </a:r>
          </a:p>
        </p:txBody>
      </p:sp>
    </p:spTree>
    <p:extLst>
      <p:ext uri="{BB962C8B-B14F-4D97-AF65-F5344CB8AC3E}">
        <p14:creationId xmlns:p14="http://schemas.microsoft.com/office/powerpoint/2010/main" val="36752610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4E81C-DC69-4F3D-A632-5E472A7F5392}"/>
              </a:ext>
            </a:extLst>
          </p:cNvPr>
          <p:cNvSpPr>
            <a:spLocks noGrp="1"/>
          </p:cNvSpPr>
          <p:nvPr>
            <p:ph type="title"/>
          </p:nvPr>
        </p:nvSpPr>
        <p:spPr>
          <a:xfrm>
            <a:off x="457200" y="1752600"/>
            <a:ext cx="8229600" cy="1143000"/>
          </a:xfrm>
        </p:spPr>
        <p:txBody>
          <a:bodyPr>
            <a:normAutofit fontScale="90000"/>
          </a:bodyPr>
          <a:lstStyle/>
          <a:p>
            <a:r>
              <a:rPr lang="en-US" dirty="0">
                <a:latin typeface="Times New Roman" panose="02020603050405020304" pitchFamily="18" charset="0"/>
                <a:cs typeface="Times New Roman" panose="02020603050405020304" pitchFamily="18" charset="0"/>
              </a:rPr>
              <a:t>Part 3</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Interpolation in multiple dimensions</a:t>
            </a:r>
          </a:p>
        </p:txBody>
      </p:sp>
    </p:spTree>
    <p:extLst>
      <p:ext uri="{BB962C8B-B14F-4D97-AF65-F5344CB8AC3E}">
        <p14:creationId xmlns:p14="http://schemas.microsoft.com/office/powerpoint/2010/main" val="99619173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219200"/>
            <a:ext cx="8229600" cy="1143000"/>
          </a:xfrm>
        </p:spPr>
        <p:txBody>
          <a:bodyPr>
            <a:normAutofit fontScale="90000"/>
          </a:bodyPr>
          <a:lstStyle/>
          <a:p>
            <a:r>
              <a:rPr lang="en-US" dirty="0">
                <a:latin typeface="Times New Roman" pitchFamily="18" charset="0"/>
                <a:ea typeface="Cambria Math" pitchFamily="18" charset="0"/>
                <a:cs typeface="Times New Roman" pitchFamily="18" charset="0"/>
              </a:rPr>
              <a:t>the fundamental idea of</a:t>
            </a:r>
            <a:br>
              <a:rPr lang="en-US" dirty="0">
                <a:latin typeface="Times New Roman" pitchFamily="18" charset="0"/>
                <a:ea typeface="Cambria Math" pitchFamily="18" charset="0"/>
                <a:cs typeface="Times New Roman" pitchFamily="18" charset="0"/>
              </a:rPr>
            </a:br>
            <a:r>
              <a:rPr lang="en-US" dirty="0">
                <a:latin typeface="Times New Roman" pitchFamily="18" charset="0"/>
                <a:ea typeface="Cambria Math" pitchFamily="18" charset="0"/>
                <a:cs typeface="Times New Roman" pitchFamily="18" charset="0"/>
              </a:rPr>
              <a:t>interpolation still holds</a:t>
            </a:r>
          </a:p>
        </p:txBody>
      </p:sp>
      <p:sp>
        <p:nvSpPr>
          <p:cNvPr id="3" name="Title 1"/>
          <p:cNvSpPr txBox="1">
            <a:spLocks/>
          </p:cNvSpPr>
          <p:nvPr/>
        </p:nvSpPr>
        <p:spPr>
          <a:xfrm>
            <a:off x="560614" y="3124200"/>
            <a:ext cx="8229600" cy="2514600"/>
          </a:xfrm>
          <a:prstGeom prst="rect">
            <a:avLst/>
          </a:prstGeom>
        </p:spPr>
        <p:txBody>
          <a:bodyPr vert="horz" lIns="91440" tIns="45720" rIns="91440" bIns="45720" rtlCol="0" anchor="ctr">
            <a:normAutofit fontScale="8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Cambria Math" pitchFamily="18" charset="0"/>
                <a:cs typeface="Times New Roman" pitchFamily="18" charset="0"/>
              </a:rPr>
              <a:t>construct an </a:t>
            </a:r>
            <a:r>
              <a:rPr kumimoji="0" lang="en-US" sz="4400" b="0" i="0" u="none" strike="noStrike" kern="1200" cap="none" spc="0" normalizeH="0" baseline="0" noProof="0" dirty="0" err="1">
                <a:ln>
                  <a:noFill/>
                </a:ln>
                <a:solidFill>
                  <a:schemeClr val="tx1"/>
                </a:solidFill>
                <a:effectLst/>
                <a:uLnTx/>
                <a:uFillTx/>
                <a:latin typeface="Times New Roman" pitchFamily="18" charset="0"/>
                <a:ea typeface="Cambria Math" pitchFamily="18" charset="0"/>
                <a:cs typeface="Times New Roman" pitchFamily="18" charset="0"/>
              </a:rPr>
              <a:t>interpolant</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Cambria Math" pitchFamily="18" charset="0"/>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a:latin typeface="Cambria Math" pitchFamily="18" charset="0"/>
                <a:ea typeface="Cambria Math" pitchFamily="18" charset="0"/>
                <a:cs typeface="Times New Roman" pitchFamily="18" charset="0"/>
              </a:rPr>
              <a:t>d(</a:t>
            </a:r>
            <a:r>
              <a:rPr lang="en-US" sz="4400" dirty="0" err="1">
                <a:latin typeface="Cambria Math" pitchFamily="18" charset="0"/>
                <a:ea typeface="Cambria Math" pitchFamily="18" charset="0"/>
                <a:cs typeface="Times New Roman" pitchFamily="18" charset="0"/>
              </a:rPr>
              <a:t>x,y</a:t>
            </a:r>
            <a:r>
              <a:rPr lang="en-US" sz="4400" dirty="0">
                <a:latin typeface="Cambria Math" pitchFamily="18" charset="0"/>
                <a:ea typeface="Cambria Math" pitchFamily="18" charset="0"/>
                <a:cs typeface="Times New Roman" pitchFamily="18" charset="0"/>
              </a:rPr>
              <a:t>)</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Cambria Math" pitchFamily="18" charset="0"/>
                <a:cs typeface="Times New Roman" pitchFamily="18" charset="0"/>
              </a:rPr>
              <a:t>that goes</a:t>
            </a:r>
            <a:r>
              <a:rPr kumimoji="0" lang="en-US" sz="4400" b="0" i="0" u="none" strike="noStrike" kern="1200" cap="none" spc="0" normalizeH="0" noProof="0" dirty="0">
                <a:ln>
                  <a:noFill/>
                </a:ln>
                <a:solidFill>
                  <a:schemeClr val="tx1"/>
                </a:solidFill>
                <a:effectLst/>
                <a:uLnTx/>
                <a:uFillTx/>
                <a:latin typeface="Times New Roman" pitchFamily="18" charset="0"/>
                <a:ea typeface="Cambria Math" pitchFamily="18" charset="0"/>
                <a:cs typeface="Times New Roman" pitchFamily="18" charset="0"/>
              </a:rPr>
              <a:t> through the observations</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noProof="0" dirty="0">
                <a:ln>
                  <a:noFill/>
                </a:ln>
                <a:solidFill>
                  <a:schemeClr val="tx1"/>
                </a:solidFill>
                <a:effectLst/>
                <a:uLnTx/>
                <a:uFillTx/>
                <a:latin typeface="Times New Roman" pitchFamily="18" charset="0"/>
                <a:ea typeface="Cambria Math" pitchFamily="18" charset="0"/>
                <a:cs typeface="Times New Roman" pitchFamily="18" charset="0"/>
              </a:rPr>
              <a:t>and</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noProof="0" dirty="0">
                <a:ln>
                  <a:noFill/>
                </a:ln>
                <a:solidFill>
                  <a:schemeClr val="tx1"/>
                </a:solidFill>
                <a:effectLst/>
                <a:uLnTx/>
                <a:uFillTx/>
                <a:latin typeface="Times New Roman" pitchFamily="18" charset="0"/>
                <a:ea typeface="Cambria Math" pitchFamily="18" charset="0"/>
                <a:cs typeface="Times New Roman" pitchFamily="18" charset="0"/>
              </a:rPr>
              <a:t>does something sensible in between</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Cambria Math" pitchFamily="18" charset="0"/>
              <a:cs typeface="Times New Roman" pitchFamily="18" charset="0"/>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410200"/>
            <a:ext cx="3733800" cy="1143000"/>
          </a:xfrm>
        </p:spPr>
        <p:txBody>
          <a:bodyPr>
            <a:normAutofit/>
          </a:bodyPr>
          <a:lstStyle/>
          <a:p>
            <a:r>
              <a:rPr lang="en-US" sz="3200" dirty="0">
                <a:latin typeface="Times New Roman" pitchFamily="18" charset="0"/>
                <a:ea typeface="Cambria Math" pitchFamily="18" charset="0"/>
                <a:cs typeface="Times New Roman" pitchFamily="18" charset="0"/>
              </a:rPr>
              <a:t>1 dimensions</a:t>
            </a:r>
          </a:p>
        </p:txBody>
      </p:sp>
      <p:sp>
        <p:nvSpPr>
          <p:cNvPr id="4" name="Freeform 3"/>
          <p:cNvSpPr/>
          <p:nvPr/>
        </p:nvSpPr>
        <p:spPr>
          <a:xfrm>
            <a:off x="762000" y="2640450"/>
            <a:ext cx="2895600" cy="1295401"/>
          </a:xfrm>
          <a:custGeom>
            <a:avLst/>
            <a:gdLst>
              <a:gd name="connsiteX0" fmla="*/ 15498 w 6183824"/>
              <a:gd name="connsiteY0" fmla="*/ 0 h 1472339"/>
              <a:gd name="connsiteX1" fmla="*/ 0 w 6183824"/>
              <a:gd name="connsiteY1" fmla="*/ 1472339 h 1472339"/>
              <a:gd name="connsiteX2" fmla="*/ 6183824 w 6183824"/>
              <a:gd name="connsiteY2" fmla="*/ 1472339 h 1472339"/>
            </a:gdLst>
            <a:ahLst/>
            <a:cxnLst>
              <a:cxn ang="0">
                <a:pos x="connsiteX0" y="connsiteY0"/>
              </a:cxn>
              <a:cxn ang="0">
                <a:pos x="connsiteX1" y="connsiteY1"/>
              </a:cxn>
              <a:cxn ang="0">
                <a:pos x="connsiteX2" y="connsiteY2"/>
              </a:cxn>
            </a:cxnLst>
            <a:rect l="l" t="t" r="r" b="b"/>
            <a:pathLst>
              <a:path w="6183824" h="1472339">
                <a:moveTo>
                  <a:pt x="15498" y="0"/>
                </a:moveTo>
                <a:lnTo>
                  <a:pt x="0" y="1472339"/>
                </a:lnTo>
                <a:lnTo>
                  <a:pt x="6183824" y="1472339"/>
                </a:lnTo>
              </a:path>
            </a:pathLst>
          </a:cu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extBox 4"/>
          <p:cNvSpPr txBox="1"/>
          <p:nvPr/>
        </p:nvSpPr>
        <p:spPr>
          <a:xfrm>
            <a:off x="3581400" y="3606225"/>
            <a:ext cx="533400" cy="584775"/>
          </a:xfrm>
          <a:prstGeom prst="rect">
            <a:avLst/>
          </a:prstGeom>
          <a:noFill/>
        </p:spPr>
        <p:txBody>
          <a:bodyPr wrap="square" rtlCol="0">
            <a:spAutoFit/>
          </a:bodyPr>
          <a:lstStyle/>
          <a:p>
            <a:pPr algn="ctr"/>
            <a:r>
              <a:rPr lang="en-US" sz="3200" i="1" dirty="0">
                <a:latin typeface="Cambria Math" pitchFamily="18" charset="0"/>
                <a:ea typeface="Cambria Math" pitchFamily="18" charset="0"/>
                <a:cs typeface="Times New Roman" pitchFamily="18" charset="0"/>
              </a:rPr>
              <a:t>t</a:t>
            </a:r>
          </a:p>
        </p:txBody>
      </p:sp>
      <p:sp>
        <p:nvSpPr>
          <p:cNvPr id="6" name="TextBox 5"/>
          <p:cNvSpPr txBox="1"/>
          <p:nvPr/>
        </p:nvSpPr>
        <p:spPr>
          <a:xfrm rot="16200000">
            <a:off x="-317212" y="3009038"/>
            <a:ext cx="1219200" cy="584775"/>
          </a:xfrm>
          <a:prstGeom prst="rect">
            <a:avLst/>
          </a:prstGeom>
          <a:noFill/>
        </p:spPr>
        <p:txBody>
          <a:bodyPr wrap="square" rtlCol="0">
            <a:spAutoFit/>
          </a:bodyPr>
          <a:lstStyle/>
          <a:p>
            <a:pPr algn="ctr"/>
            <a:r>
              <a:rPr lang="en-US" sz="3200" i="1" dirty="0">
                <a:latin typeface="Cambria Math" pitchFamily="18" charset="0"/>
                <a:ea typeface="Cambria Math" pitchFamily="18" charset="0"/>
                <a:cs typeface="Times New Roman" pitchFamily="18" charset="0"/>
              </a:rPr>
              <a:t>d</a:t>
            </a:r>
          </a:p>
        </p:txBody>
      </p:sp>
      <p:sp>
        <p:nvSpPr>
          <p:cNvPr id="7" name="Oval 6"/>
          <p:cNvSpPr/>
          <p:nvPr/>
        </p:nvSpPr>
        <p:spPr>
          <a:xfrm>
            <a:off x="1752600" y="2894291"/>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2667000" y="332625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8"/>
          <p:cNvCxnSpPr/>
          <p:nvPr/>
        </p:nvCxnSpPr>
        <p:spPr>
          <a:xfrm rot="5400000">
            <a:off x="1409700" y="3938241"/>
            <a:ext cx="16002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752600" y="4596825"/>
            <a:ext cx="990600" cy="584775"/>
          </a:xfrm>
          <a:prstGeom prst="rect">
            <a:avLst/>
          </a:prstGeom>
          <a:noFill/>
        </p:spPr>
        <p:txBody>
          <a:bodyPr wrap="square" rtlCol="0">
            <a:spAutoFit/>
          </a:bodyPr>
          <a:lstStyle/>
          <a:p>
            <a:pPr algn="ctr"/>
            <a:r>
              <a:rPr lang="en-US" sz="3200" i="1" dirty="0">
                <a:latin typeface="Cambria Math" pitchFamily="18" charset="0"/>
                <a:ea typeface="Cambria Math" pitchFamily="18" charset="0"/>
                <a:cs typeface="Times New Roman" pitchFamily="18" charset="0"/>
              </a:rPr>
              <a:t>t</a:t>
            </a:r>
            <a:r>
              <a:rPr lang="en-US" sz="3200" i="1" baseline="-25000" dirty="0">
                <a:latin typeface="Cambria Math" pitchFamily="18" charset="0"/>
                <a:ea typeface="Cambria Math" pitchFamily="18" charset="0"/>
                <a:cs typeface="Times New Roman" pitchFamily="18" charset="0"/>
              </a:rPr>
              <a:t>0</a:t>
            </a:r>
          </a:p>
        </p:txBody>
      </p:sp>
      <p:sp>
        <p:nvSpPr>
          <p:cNvPr id="21" name="Freeform 20"/>
          <p:cNvSpPr/>
          <p:nvPr/>
        </p:nvSpPr>
        <p:spPr>
          <a:xfrm>
            <a:off x="5105400" y="2234625"/>
            <a:ext cx="2971800" cy="2590800"/>
          </a:xfrm>
          <a:custGeom>
            <a:avLst/>
            <a:gdLst>
              <a:gd name="connsiteX0" fmla="*/ 15498 w 6183824"/>
              <a:gd name="connsiteY0" fmla="*/ 0 h 1472339"/>
              <a:gd name="connsiteX1" fmla="*/ 0 w 6183824"/>
              <a:gd name="connsiteY1" fmla="*/ 1472339 h 1472339"/>
              <a:gd name="connsiteX2" fmla="*/ 6183824 w 6183824"/>
              <a:gd name="connsiteY2" fmla="*/ 1472339 h 1472339"/>
            </a:gdLst>
            <a:ahLst/>
            <a:cxnLst>
              <a:cxn ang="0">
                <a:pos x="connsiteX0" y="connsiteY0"/>
              </a:cxn>
              <a:cxn ang="0">
                <a:pos x="connsiteX1" y="connsiteY1"/>
              </a:cxn>
              <a:cxn ang="0">
                <a:pos x="connsiteX2" y="connsiteY2"/>
              </a:cxn>
            </a:cxnLst>
            <a:rect l="l" t="t" r="r" b="b"/>
            <a:pathLst>
              <a:path w="6183824" h="1472339">
                <a:moveTo>
                  <a:pt x="15498" y="0"/>
                </a:moveTo>
                <a:lnTo>
                  <a:pt x="0" y="1472339"/>
                </a:lnTo>
                <a:lnTo>
                  <a:pt x="6183824" y="1472339"/>
                </a:lnTo>
              </a:path>
            </a:pathLst>
          </a:cu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Oval 22"/>
          <p:cNvSpPr/>
          <p:nvPr/>
        </p:nvSpPr>
        <p:spPr>
          <a:xfrm>
            <a:off x="5791200" y="2539425"/>
            <a:ext cx="152400" cy="1524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6781800" y="2310825"/>
            <a:ext cx="152400" cy="1524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5638800" y="3530025"/>
            <a:ext cx="152400" cy="1524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6248400" y="2996625"/>
            <a:ext cx="152400" cy="1524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6477000" y="3758625"/>
            <a:ext cx="152400" cy="1524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7239000" y="3149025"/>
            <a:ext cx="152400" cy="1524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7315200" y="4063425"/>
            <a:ext cx="152400" cy="1524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6019800" y="4292025"/>
            <a:ext cx="152400" cy="1524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5-Point Star 31"/>
          <p:cNvSpPr/>
          <p:nvPr/>
        </p:nvSpPr>
        <p:spPr>
          <a:xfrm>
            <a:off x="2100943" y="3000254"/>
            <a:ext cx="228600" cy="228600"/>
          </a:xfrm>
          <a:prstGeom prst="star5">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7010400" y="3758625"/>
            <a:ext cx="152400" cy="1524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5-Point Star 33"/>
          <p:cNvSpPr/>
          <p:nvPr/>
        </p:nvSpPr>
        <p:spPr>
          <a:xfrm>
            <a:off x="6629400" y="3301425"/>
            <a:ext cx="228600" cy="228600"/>
          </a:xfrm>
          <a:prstGeom prst="star5">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p:cNvSpPr txBox="1"/>
          <p:nvPr/>
        </p:nvSpPr>
        <p:spPr>
          <a:xfrm>
            <a:off x="8153400" y="4596825"/>
            <a:ext cx="533400" cy="584775"/>
          </a:xfrm>
          <a:prstGeom prst="rect">
            <a:avLst/>
          </a:prstGeom>
          <a:noFill/>
        </p:spPr>
        <p:txBody>
          <a:bodyPr wrap="square" rtlCol="0">
            <a:spAutoFit/>
          </a:bodyPr>
          <a:lstStyle/>
          <a:p>
            <a:pPr algn="ctr"/>
            <a:r>
              <a:rPr lang="en-US" sz="3200" i="1" dirty="0">
                <a:latin typeface="Cambria Math" pitchFamily="18" charset="0"/>
                <a:ea typeface="Cambria Math" pitchFamily="18" charset="0"/>
                <a:cs typeface="Times New Roman" pitchFamily="18" charset="0"/>
              </a:rPr>
              <a:t>x</a:t>
            </a:r>
          </a:p>
        </p:txBody>
      </p:sp>
      <p:sp>
        <p:nvSpPr>
          <p:cNvPr id="35" name="Title 1"/>
          <p:cNvSpPr txBox="1">
            <a:spLocks/>
          </p:cNvSpPr>
          <p:nvPr/>
        </p:nvSpPr>
        <p:spPr>
          <a:xfrm>
            <a:off x="4876800" y="5410200"/>
            <a:ext cx="37338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a:ln>
                  <a:noFill/>
                </a:ln>
                <a:solidFill>
                  <a:schemeClr val="tx1"/>
                </a:solidFill>
                <a:effectLst/>
                <a:uLnTx/>
                <a:uFillTx/>
                <a:latin typeface="Times New Roman" pitchFamily="18" charset="0"/>
                <a:ea typeface="Cambria Math" pitchFamily="18" charset="0"/>
                <a:cs typeface="Times New Roman" pitchFamily="18" charset="0"/>
              </a:rPr>
              <a:t>2 dimensions</a:t>
            </a:r>
          </a:p>
        </p:txBody>
      </p:sp>
      <p:sp>
        <p:nvSpPr>
          <p:cNvPr id="40" name="TextBox 39"/>
          <p:cNvSpPr txBox="1"/>
          <p:nvPr/>
        </p:nvSpPr>
        <p:spPr>
          <a:xfrm>
            <a:off x="4876800" y="1701225"/>
            <a:ext cx="838200" cy="584775"/>
          </a:xfrm>
          <a:prstGeom prst="rect">
            <a:avLst/>
          </a:prstGeom>
          <a:noFill/>
        </p:spPr>
        <p:txBody>
          <a:bodyPr wrap="square" rtlCol="0">
            <a:spAutoFit/>
          </a:bodyPr>
          <a:lstStyle/>
          <a:p>
            <a:pPr algn="ctr"/>
            <a:r>
              <a:rPr lang="en-US" sz="3200" i="1" dirty="0">
                <a:latin typeface="Cambria Math" pitchFamily="18" charset="0"/>
                <a:ea typeface="Cambria Math" pitchFamily="18" charset="0"/>
                <a:cs typeface="Times New Roman" pitchFamily="18" charset="0"/>
              </a:rPr>
              <a:t>y</a:t>
            </a:r>
            <a:r>
              <a:rPr lang="en-US" sz="3200" i="1" baseline="-25000" dirty="0">
                <a:latin typeface="Cambria Math" pitchFamily="18" charset="0"/>
                <a:ea typeface="Cambria Math" pitchFamily="18" charset="0"/>
                <a:cs typeface="Times New Roman" pitchFamily="18" charset="0"/>
              </a:rPr>
              <a:t>0</a:t>
            </a:r>
          </a:p>
        </p:txBody>
      </p:sp>
      <p:sp>
        <p:nvSpPr>
          <p:cNvPr id="41" name="Title 1"/>
          <p:cNvSpPr txBox="1">
            <a:spLocks/>
          </p:cNvSpPr>
          <p:nvPr/>
        </p:nvSpPr>
        <p:spPr>
          <a:xfrm>
            <a:off x="885372" y="152400"/>
            <a:ext cx="7315200" cy="11430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0" i="0" u="none" strike="noStrike" kern="1200" cap="none" spc="0" normalizeH="0" baseline="0" noProof="0" dirty="0">
                <a:ln>
                  <a:noFill/>
                </a:ln>
                <a:solidFill>
                  <a:schemeClr val="tx1"/>
                </a:solidFill>
                <a:effectLst/>
                <a:uLnTx/>
                <a:uFillTx/>
                <a:latin typeface="Times New Roman" pitchFamily="18" charset="0"/>
                <a:ea typeface="Cambria Math" pitchFamily="18" charset="0"/>
                <a:cs typeface="Times New Roman" pitchFamily="18" charset="0"/>
              </a:rPr>
              <a:t>notion</a:t>
            </a:r>
            <a:r>
              <a:rPr kumimoji="0" lang="en-US" sz="4000" b="0" i="0" u="none" strike="noStrike" kern="1200" cap="none" spc="0" normalizeH="0" noProof="0" dirty="0">
                <a:ln>
                  <a:noFill/>
                </a:ln>
                <a:solidFill>
                  <a:schemeClr val="tx1"/>
                </a:solidFill>
                <a:effectLst/>
                <a:uLnTx/>
                <a:uFillTx/>
                <a:latin typeface="Times New Roman" pitchFamily="18" charset="0"/>
                <a:ea typeface="Cambria Math" pitchFamily="18" charset="0"/>
                <a:cs typeface="Times New Roman" pitchFamily="18" charset="0"/>
              </a:rPr>
              <a:t> of bracketing observations more complicated</a:t>
            </a:r>
            <a:endParaRPr kumimoji="0" lang="en-US" sz="4000" b="0" i="0" u="none" strike="noStrike" kern="1200" cap="none" spc="0" normalizeH="0" baseline="0" noProof="0" dirty="0">
              <a:ln>
                <a:noFill/>
              </a:ln>
              <a:solidFill>
                <a:schemeClr val="tx1"/>
              </a:solidFill>
              <a:effectLst/>
              <a:uLnTx/>
              <a:uFillTx/>
              <a:latin typeface="Times New Roman" pitchFamily="18" charset="0"/>
              <a:ea typeface="Cambria Math" pitchFamily="18" charset="0"/>
              <a:cs typeface="Times New Roman" pitchFamily="18" charset="0"/>
            </a:endParaRPr>
          </a:p>
        </p:txBody>
      </p:sp>
      <p:sp>
        <p:nvSpPr>
          <p:cNvPr id="43" name="Oval 42"/>
          <p:cNvSpPr/>
          <p:nvPr/>
        </p:nvSpPr>
        <p:spPr>
          <a:xfrm>
            <a:off x="3352800" y="35814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1066800" y="30480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4267200" y="3124200"/>
            <a:ext cx="838200" cy="584775"/>
          </a:xfrm>
          <a:prstGeom prst="rect">
            <a:avLst/>
          </a:prstGeom>
          <a:noFill/>
        </p:spPr>
        <p:txBody>
          <a:bodyPr wrap="square" rtlCol="0">
            <a:spAutoFit/>
          </a:bodyPr>
          <a:lstStyle/>
          <a:p>
            <a:pPr algn="ctr"/>
            <a:r>
              <a:rPr lang="en-US" sz="3200" i="1" dirty="0">
                <a:latin typeface="Cambria Math" pitchFamily="18" charset="0"/>
                <a:ea typeface="Cambria Math" pitchFamily="18" charset="0"/>
                <a:cs typeface="Times New Roman" pitchFamily="18" charset="0"/>
              </a:rPr>
              <a:t>y</a:t>
            </a:r>
            <a:r>
              <a:rPr lang="en-US" sz="3200" i="1" baseline="-25000" dirty="0">
                <a:latin typeface="Cambria Math" pitchFamily="18" charset="0"/>
                <a:ea typeface="Cambria Math" pitchFamily="18" charset="0"/>
                <a:cs typeface="Times New Roman" pitchFamily="18" charset="0"/>
              </a:rPr>
              <a:t>0</a:t>
            </a:r>
          </a:p>
        </p:txBody>
      </p:sp>
      <p:cxnSp>
        <p:nvCxnSpPr>
          <p:cNvPr id="39" name="Straight Connector 38"/>
          <p:cNvCxnSpPr/>
          <p:nvPr/>
        </p:nvCxnSpPr>
        <p:spPr>
          <a:xfrm rot="5400000">
            <a:off x="5949043" y="4297470"/>
            <a:ext cx="16002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10800000">
            <a:off x="4953000" y="3453825"/>
            <a:ext cx="1738086"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6172200" y="4953000"/>
            <a:ext cx="1143000" cy="584775"/>
          </a:xfrm>
          <a:prstGeom prst="rect">
            <a:avLst/>
          </a:prstGeom>
          <a:noFill/>
        </p:spPr>
        <p:txBody>
          <a:bodyPr wrap="square" rtlCol="0">
            <a:spAutoFit/>
          </a:bodyPr>
          <a:lstStyle/>
          <a:p>
            <a:pPr algn="ctr"/>
            <a:r>
              <a:rPr lang="en-US" sz="3200" i="1" dirty="0">
                <a:latin typeface="Cambria Math" pitchFamily="18" charset="0"/>
                <a:ea typeface="Cambria Math" pitchFamily="18" charset="0"/>
                <a:cs typeface="Times New Roman" pitchFamily="18" charset="0"/>
              </a:rPr>
              <a:t>x</a:t>
            </a:r>
            <a:r>
              <a:rPr lang="en-US" sz="3200" i="1" baseline="-25000" dirty="0">
                <a:latin typeface="Cambria Math" pitchFamily="18" charset="0"/>
                <a:ea typeface="Cambria Math" pitchFamily="18" charset="0"/>
                <a:cs typeface="Times New Roman" pitchFamily="18" charset="0"/>
              </a:rPr>
              <a:t>0</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410200"/>
            <a:ext cx="3733800" cy="1143000"/>
          </a:xfrm>
        </p:spPr>
        <p:txBody>
          <a:bodyPr>
            <a:normAutofit/>
          </a:bodyPr>
          <a:lstStyle/>
          <a:p>
            <a:r>
              <a:rPr lang="en-US" sz="3200" dirty="0">
                <a:latin typeface="Times New Roman" pitchFamily="18" charset="0"/>
                <a:ea typeface="Cambria Math" pitchFamily="18" charset="0"/>
                <a:cs typeface="Times New Roman" pitchFamily="18" charset="0"/>
              </a:rPr>
              <a:t>1 dimensions</a:t>
            </a:r>
          </a:p>
        </p:txBody>
      </p:sp>
      <p:sp>
        <p:nvSpPr>
          <p:cNvPr id="4" name="Freeform 3"/>
          <p:cNvSpPr/>
          <p:nvPr/>
        </p:nvSpPr>
        <p:spPr>
          <a:xfrm>
            <a:off x="762000" y="2640450"/>
            <a:ext cx="2895600" cy="1295401"/>
          </a:xfrm>
          <a:custGeom>
            <a:avLst/>
            <a:gdLst>
              <a:gd name="connsiteX0" fmla="*/ 15498 w 6183824"/>
              <a:gd name="connsiteY0" fmla="*/ 0 h 1472339"/>
              <a:gd name="connsiteX1" fmla="*/ 0 w 6183824"/>
              <a:gd name="connsiteY1" fmla="*/ 1472339 h 1472339"/>
              <a:gd name="connsiteX2" fmla="*/ 6183824 w 6183824"/>
              <a:gd name="connsiteY2" fmla="*/ 1472339 h 1472339"/>
            </a:gdLst>
            <a:ahLst/>
            <a:cxnLst>
              <a:cxn ang="0">
                <a:pos x="connsiteX0" y="connsiteY0"/>
              </a:cxn>
              <a:cxn ang="0">
                <a:pos x="connsiteX1" y="connsiteY1"/>
              </a:cxn>
              <a:cxn ang="0">
                <a:pos x="connsiteX2" y="connsiteY2"/>
              </a:cxn>
            </a:cxnLst>
            <a:rect l="l" t="t" r="r" b="b"/>
            <a:pathLst>
              <a:path w="6183824" h="1472339">
                <a:moveTo>
                  <a:pt x="15498" y="0"/>
                </a:moveTo>
                <a:lnTo>
                  <a:pt x="0" y="1472339"/>
                </a:lnTo>
                <a:lnTo>
                  <a:pt x="6183824" y="1472339"/>
                </a:lnTo>
              </a:path>
            </a:pathLst>
          </a:cu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extBox 4"/>
          <p:cNvSpPr txBox="1"/>
          <p:nvPr/>
        </p:nvSpPr>
        <p:spPr>
          <a:xfrm>
            <a:off x="3581400" y="3606225"/>
            <a:ext cx="533400" cy="584775"/>
          </a:xfrm>
          <a:prstGeom prst="rect">
            <a:avLst/>
          </a:prstGeom>
          <a:noFill/>
        </p:spPr>
        <p:txBody>
          <a:bodyPr wrap="square" rtlCol="0">
            <a:spAutoFit/>
          </a:bodyPr>
          <a:lstStyle/>
          <a:p>
            <a:pPr algn="ctr"/>
            <a:r>
              <a:rPr lang="en-US" sz="3200" i="1" dirty="0">
                <a:latin typeface="Cambria Math" pitchFamily="18" charset="0"/>
                <a:ea typeface="Cambria Math" pitchFamily="18" charset="0"/>
                <a:cs typeface="Times New Roman" pitchFamily="18" charset="0"/>
              </a:rPr>
              <a:t>t</a:t>
            </a:r>
          </a:p>
        </p:txBody>
      </p:sp>
      <p:sp>
        <p:nvSpPr>
          <p:cNvPr id="6" name="TextBox 5"/>
          <p:cNvSpPr txBox="1"/>
          <p:nvPr/>
        </p:nvSpPr>
        <p:spPr>
          <a:xfrm rot="16200000">
            <a:off x="-317212" y="3009038"/>
            <a:ext cx="1219200" cy="584775"/>
          </a:xfrm>
          <a:prstGeom prst="rect">
            <a:avLst/>
          </a:prstGeom>
          <a:noFill/>
        </p:spPr>
        <p:txBody>
          <a:bodyPr wrap="square" rtlCol="0">
            <a:spAutoFit/>
          </a:bodyPr>
          <a:lstStyle/>
          <a:p>
            <a:pPr algn="ctr"/>
            <a:r>
              <a:rPr lang="en-US" sz="3200" i="1" dirty="0">
                <a:latin typeface="Cambria Math" pitchFamily="18" charset="0"/>
                <a:ea typeface="Cambria Math" pitchFamily="18" charset="0"/>
                <a:cs typeface="Times New Roman" pitchFamily="18" charset="0"/>
              </a:rPr>
              <a:t>d</a:t>
            </a:r>
          </a:p>
        </p:txBody>
      </p:sp>
      <p:sp>
        <p:nvSpPr>
          <p:cNvPr id="8" name="Oval 7"/>
          <p:cNvSpPr/>
          <p:nvPr/>
        </p:nvSpPr>
        <p:spPr>
          <a:xfrm>
            <a:off x="2667000" y="332625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p:nvPr/>
        </p:nvCxnSpPr>
        <p:spPr>
          <a:xfrm rot="5400000">
            <a:off x="1264404" y="3523854"/>
            <a:ext cx="1066800"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2343151" y="3716773"/>
            <a:ext cx="728663" cy="4765"/>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524000" y="4012050"/>
            <a:ext cx="533400" cy="584775"/>
          </a:xfrm>
          <a:prstGeom prst="rect">
            <a:avLst/>
          </a:prstGeom>
          <a:noFill/>
        </p:spPr>
        <p:txBody>
          <a:bodyPr wrap="square" rtlCol="0">
            <a:spAutoFit/>
          </a:bodyPr>
          <a:lstStyle/>
          <a:p>
            <a:pPr algn="ctr"/>
            <a:r>
              <a:rPr lang="en-US" sz="3200" i="1" dirty="0" err="1">
                <a:latin typeface="Cambria Math" pitchFamily="18" charset="0"/>
                <a:ea typeface="Cambria Math" pitchFamily="18" charset="0"/>
                <a:cs typeface="Times New Roman" pitchFamily="18" charset="0"/>
              </a:rPr>
              <a:t>t</a:t>
            </a:r>
            <a:r>
              <a:rPr lang="en-US" sz="3200" i="1" baseline="-25000" dirty="0" err="1">
                <a:latin typeface="Cambria Math" pitchFamily="18" charset="0"/>
                <a:ea typeface="Cambria Math" pitchFamily="18" charset="0"/>
                <a:cs typeface="Times New Roman" pitchFamily="18" charset="0"/>
              </a:rPr>
              <a:t>i</a:t>
            </a:r>
            <a:endParaRPr lang="en-US" sz="3200" i="1" baseline="-25000" dirty="0">
              <a:latin typeface="Cambria Math" pitchFamily="18" charset="0"/>
              <a:ea typeface="Cambria Math" pitchFamily="18" charset="0"/>
              <a:cs typeface="Times New Roman" pitchFamily="18" charset="0"/>
            </a:endParaRPr>
          </a:p>
        </p:txBody>
      </p:sp>
      <p:sp>
        <p:nvSpPr>
          <p:cNvPr id="15" name="TextBox 14"/>
          <p:cNvSpPr txBox="1"/>
          <p:nvPr/>
        </p:nvSpPr>
        <p:spPr>
          <a:xfrm>
            <a:off x="2286000" y="4012050"/>
            <a:ext cx="990600" cy="584775"/>
          </a:xfrm>
          <a:prstGeom prst="rect">
            <a:avLst/>
          </a:prstGeom>
          <a:noFill/>
        </p:spPr>
        <p:txBody>
          <a:bodyPr wrap="square" rtlCol="0">
            <a:spAutoFit/>
          </a:bodyPr>
          <a:lstStyle/>
          <a:p>
            <a:pPr algn="ctr"/>
            <a:r>
              <a:rPr lang="en-US" sz="3200" i="1" dirty="0">
                <a:latin typeface="Cambria Math" pitchFamily="18" charset="0"/>
                <a:ea typeface="Cambria Math" pitchFamily="18" charset="0"/>
                <a:cs typeface="Times New Roman" pitchFamily="18" charset="0"/>
              </a:rPr>
              <a:t>t</a:t>
            </a:r>
            <a:r>
              <a:rPr lang="en-US" sz="3200" i="1" baseline="-25000" dirty="0">
                <a:latin typeface="Cambria Math" pitchFamily="18" charset="0"/>
                <a:ea typeface="Cambria Math" pitchFamily="18" charset="0"/>
                <a:cs typeface="Times New Roman" pitchFamily="18" charset="0"/>
              </a:rPr>
              <a:t>i+1</a:t>
            </a:r>
          </a:p>
        </p:txBody>
      </p:sp>
      <p:cxnSp>
        <p:nvCxnSpPr>
          <p:cNvPr id="19" name="Straight Connector 18"/>
          <p:cNvCxnSpPr/>
          <p:nvPr/>
        </p:nvCxnSpPr>
        <p:spPr>
          <a:xfrm rot="5400000">
            <a:off x="1409700" y="3938241"/>
            <a:ext cx="16002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752600" y="4596825"/>
            <a:ext cx="990600" cy="584775"/>
          </a:xfrm>
          <a:prstGeom prst="rect">
            <a:avLst/>
          </a:prstGeom>
          <a:noFill/>
        </p:spPr>
        <p:txBody>
          <a:bodyPr wrap="square" rtlCol="0">
            <a:spAutoFit/>
          </a:bodyPr>
          <a:lstStyle/>
          <a:p>
            <a:pPr algn="ctr"/>
            <a:r>
              <a:rPr lang="en-US" sz="3200" i="1" dirty="0">
                <a:latin typeface="Cambria Math" pitchFamily="18" charset="0"/>
                <a:ea typeface="Cambria Math" pitchFamily="18" charset="0"/>
                <a:cs typeface="Times New Roman" pitchFamily="18" charset="0"/>
              </a:rPr>
              <a:t>t</a:t>
            </a:r>
            <a:r>
              <a:rPr lang="en-US" sz="3200" i="1" baseline="-25000" dirty="0">
                <a:latin typeface="Cambria Math" pitchFamily="18" charset="0"/>
                <a:ea typeface="Cambria Math" pitchFamily="18" charset="0"/>
                <a:cs typeface="Times New Roman" pitchFamily="18" charset="0"/>
              </a:rPr>
              <a:t>0</a:t>
            </a:r>
          </a:p>
        </p:txBody>
      </p:sp>
      <p:sp>
        <p:nvSpPr>
          <p:cNvPr id="21" name="Freeform 20"/>
          <p:cNvSpPr/>
          <p:nvPr/>
        </p:nvSpPr>
        <p:spPr>
          <a:xfrm>
            <a:off x="5105400" y="2234625"/>
            <a:ext cx="2971800" cy="2590800"/>
          </a:xfrm>
          <a:custGeom>
            <a:avLst/>
            <a:gdLst>
              <a:gd name="connsiteX0" fmla="*/ 15498 w 6183824"/>
              <a:gd name="connsiteY0" fmla="*/ 0 h 1472339"/>
              <a:gd name="connsiteX1" fmla="*/ 0 w 6183824"/>
              <a:gd name="connsiteY1" fmla="*/ 1472339 h 1472339"/>
              <a:gd name="connsiteX2" fmla="*/ 6183824 w 6183824"/>
              <a:gd name="connsiteY2" fmla="*/ 1472339 h 1472339"/>
            </a:gdLst>
            <a:ahLst/>
            <a:cxnLst>
              <a:cxn ang="0">
                <a:pos x="connsiteX0" y="connsiteY0"/>
              </a:cxn>
              <a:cxn ang="0">
                <a:pos x="connsiteX1" y="connsiteY1"/>
              </a:cxn>
              <a:cxn ang="0">
                <a:pos x="connsiteX2" y="connsiteY2"/>
              </a:cxn>
            </a:cxnLst>
            <a:rect l="l" t="t" r="r" b="b"/>
            <a:pathLst>
              <a:path w="6183824" h="1472339">
                <a:moveTo>
                  <a:pt x="15498" y="0"/>
                </a:moveTo>
                <a:lnTo>
                  <a:pt x="0" y="1472339"/>
                </a:lnTo>
                <a:lnTo>
                  <a:pt x="6183824" y="1472339"/>
                </a:lnTo>
              </a:path>
            </a:pathLst>
          </a:cu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Oval 29"/>
          <p:cNvSpPr/>
          <p:nvPr/>
        </p:nvSpPr>
        <p:spPr>
          <a:xfrm>
            <a:off x="7315200" y="4063425"/>
            <a:ext cx="152400" cy="1524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5-Point Star 31"/>
          <p:cNvSpPr/>
          <p:nvPr/>
        </p:nvSpPr>
        <p:spPr>
          <a:xfrm>
            <a:off x="2100943" y="3000254"/>
            <a:ext cx="228600" cy="228600"/>
          </a:xfrm>
          <a:prstGeom prst="star5">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5-Point Star 33"/>
          <p:cNvSpPr/>
          <p:nvPr/>
        </p:nvSpPr>
        <p:spPr>
          <a:xfrm>
            <a:off x="6629400" y="3301425"/>
            <a:ext cx="228600" cy="228600"/>
          </a:xfrm>
          <a:prstGeom prst="star5">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p:cNvSpPr txBox="1"/>
          <p:nvPr/>
        </p:nvSpPr>
        <p:spPr>
          <a:xfrm>
            <a:off x="8153400" y="4596825"/>
            <a:ext cx="533400" cy="584775"/>
          </a:xfrm>
          <a:prstGeom prst="rect">
            <a:avLst/>
          </a:prstGeom>
          <a:noFill/>
        </p:spPr>
        <p:txBody>
          <a:bodyPr wrap="square" rtlCol="0">
            <a:spAutoFit/>
          </a:bodyPr>
          <a:lstStyle/>
          <a:p>
            <a:pPr algn="ctr"/>
            <a:r>
              <a:rPr lang="en-US" sz="3200" i="1" dirty="0">
                <a:latin typeface="Cambria Math" pitchFamily="18" charset="0"/>
                <a:ea typeface="Cambria Math" pitchFamily="18" charset="0"/>
                <a:cs typeface="Times New Roman" pitchFamily="18" charset="0"/>
              </a:rPr>
              <a:t>x</a:t>
            </a:r>
          </a:p>
        </p:txBody>
      </p:sp>
      <p:sp>
        <p:nvSpPr>
          <p:cNvPr id="37" name="TextBox 36"/>
          <p:cNvSpPr txBox="1"/>
          <p:nvPr/>
        </p:nvSpPr>
        <p:spPr>
          <a:xfrm>
            <a:off x="4267200" y="3124200"/>
            <a:ext cx="838200" cy="584775"/>
          </a:xfrm>
          <a:prstGeom prst="rect">
            <a:avLst/>
          </a:prstGeom>
          <a:noFill/>
        </p:spPr>
        <p:txBody>
          <a:bodyPr wrap="square" rtlCol="0">
            <a:spAutoFit/>
          </a:bodyPr>
          <a:lstStyle/>
          <a:p>
            <a:pPr algn="ctr"/>
            <a:r>
              <a:rPr lang="en-US" sz="3200" i="1" dirty="0">
                <a:latin typeface="Cambria Math" pitchFamily="18" charset="0"/>
                <a:ea typeface="Cambria Math" pitchFamily="18" charset="0"/>
                <a:cs typeface="Times New Roman" pitchFamily="18" charset="0"/>
              </a:rPr>
              <a:t>y</a:t>
            </a:r>
            <a:r>
              <a:rPr lang="en-US" sz="3200" i="1" baseline="-25000" dirty="0">
                <a:latin typeface="Cambria Math" pitchFamily="18" charset="0"/>
                <a:ea typeface="Cambria Math" pitchFamily="18" charset="0"/>
                <a:cs typeface="Times New Roman" pitchFamily="18" charset="0"/>
              </a:rPr>
              <a:t>0</a:t>
            </a:r>
          </a:p>
        </p:txBody>
      </p:sp>
      <p:cxnSp>
        <p:nvCxnSpPr>
          <p:cNvPr id="38" name="Straight Connector 37"/>
          <p:cNvCxnSpPr/>
          <p:nvPr/>
        </p:nvCxnSpPr>
        <p:spPr>
          <a:xfrm rot="5400000">
            <a:off x="5949043" y="4297470"/>
            <a:ext cx="16002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0800000">
            <a:off x="4953000" y="3453825"/>
            <a:ext cx="1738086"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6201228" y="5000172"/>
            <a:ext cx="1143000" cy="584775"/>
          </a:xfrm>
          <a:prstGeom prst="rect">
            <a:avLst/>
          </a:prstGeom>
          <a:noFill/>
        </p:spPr>
        <p:txBody>
          <a:bodyPr wrap="square" rtlCol="0">
            <a:spAutoFit/>
          </a:bodyPr>
          <a:lstStyle/>
          <a:p>
            <a:pPr algn="ctr"/>
            <a:r>
              <a:rPr lang="en-US" sz="3200" i="1" dirty="0">
                <a:latin typeface="Cambria Math" pitchFamily="18" charset="0"/>
                <a:ea typeface="Cambria Math" pitchFamily="18" charset="0"/>
                <a:cs typeface="Times New Roman" pitchFamily="18" charset="0"/>
              </a:rPr>
              <a:t>x</a:t>
            </a:r>
            <a:r>
              <a:rPr lang="en-US" sz="3200" i="1" baseline="-25000" dirty="0">
                <a:latin typeface="Cambria Math" pitchFamily="18" charset="0"/>
                <a:ea typeface="Cambria Math" pitchFamily="18" charset="0"/>
                <a:cs typeface="Times New Roman" pitchFamily="18" charset="0"/>
              </a:rPr>
              <a:t>0</a:t>
            </a:r>
          </a:p>
        </p:txBody>
      </p:sp>
      <p:sp>
        <p:nvSpPr>
          <p:cNvPr id="35" name="Title 1"/>
          <p:cNvSpPr txBox="1">
            <a:spLocks/>
          </p:cNvSpPr>
          <p:nvPr/>
        </p:nvSpPr>
        <p:spPr>
          <a:xfrm>
            <a:off x="4876800" y="5410200"/>
            <a:ext cx="37338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a:ln>
                  <a:noFill/>
                </a:ln>
                <a:solidFill>
                  <a:schemeClr val="tx1"/>
                </a:solidFill>
                <a:effectLst/>
                <a:uLnTx/>
                <a:uFillTx/>
                <a:latin typeface="Times New Roman" pitchFamily="18" charset="0"/>
                <a:ea typeface="Cambria Math" pitchFamily="18" charset="0"/>
                <a:cs typeface="Times New Roman" pitchFamily="18" charset="0"/>
              </a:rPr>
              <a:t>2 dimensions</a:t>
            </a:r>
          </a:p>
        </p:txBody>
      </p:sp>
      <p:sp>
        <p:nvSpPr>
          <p:cNvPr id="40" name="TextBox 39"/>
          <p:cNvSpPr txBox="1"/>
          <p:nvPr/>
        </p:nvSpPr>
        <p:spPr>
          <a:xfrm>
            <a:off x="4648200" y="1676400"/>
            <a:ext cx="838200" cy="584775"/>
          </a:xfrm>
          <a:prstGeom prst="rect">
            <a:avLst/>
          </a:prstGeom>
          <a:noFill/>
        </p:spPr>
        <p:txBody>
          <a:bodyPr wrap="square" rtlCol="0">
            <a:spAutoFit/>
          </a:bodyPr>
          <a:lstStyle/>
          <a:p>
            <a:pPr algn="ctr"/>
            <a:r>
              <a:rPr lang="en-US" sz="3200" i="1" dirty="0">
                <a:latin typeface="Cambria Math" pitchFamily="18" charset="0"/>
                <a:ea typeface="Cambria Math" pitchFamily="18" charset="0"/>
                <a:cs typeface="Times New Roman" pitchFamily="18" charset="0"/>
              </a:rPr>
              <a:t>y</a:t>
            </a:r>
            <a:endParaRPr lang="en-US" sz="3200" i="1" baseline="-25000" dirty="0">
              <a:latin typeface="Cambria Math" pitchFamily="18" charset="0"/>
              <a:ea typeface="Cambria Math" pitchFamily="18" charset="0"/>
              <a:cs typeface="Times New Roman" pitchFamily="18" charset="0"/>
            </a:endParaRPr>
          </a:p>
        </p:txBody>
      </p:sp>
      <p:sp>
        <p:nvSpPr>
          <p:cNvPr id="41" name="Title 1"/>
          <p:cNvSpPr txBox="1">
            <a:spLocks/>
          </p:cNvSpPr>
          <p:nvPr/>
        </p:nvSpPr>
        <p:spPr>
          <a:xfrm>
            <a:off x="885372" y="152400"/>
            <a:ext cx="7315200" cy="11430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0" i="0" u="none" strike="noStrike" kern="1200" cap="none" spc="0" normalizeH="0" baseline="0" noProof="0" dirty="0">
                <a:ln>
                  <a:noFill/>
                </a:ln>
                <a:solidFill>
                  <a:schemeClr val="tx1"/>
                </a:solidFill>
                <a:effectLst/>
                <a:uLnTx/>
                <a:uFillTx/>
                <a:latin typeface="Times New Roman" pitchFamily="18" charset="0"/>
                <a:ea typeface="Cambria Math" pitchFamily="18" charset="0"/>
                <a:cs typeface="Times New Roman" pitchFamily="18" charset="0"/>
              </a:rPr>
              <a:t>notion</a:t>
            </a:r>
            <a:r>
              <a:rPr kumimoji="0" lang="en-US" sz="4000" b="0" i="0" u="none" strike="noStrike" kern="1200" cap="none" spc="0" normalizeH="0" noProof="0" dirty="0">
                <a:ln>
                  <a:noFill/>
                </a:ln>
                <a:solidFill>
                  <a:schemeClr val="tx1"/>
                </a:solidFill>
                <a:effectLst/>
                <a:uLnTx/>
                <a:uFillTx/>
                <a:latin typeface="Times New Roman" pitchFamily="18" charset="0"/>
                <a:ea typeface="Cambria Math" pitchFamily="18" charset="0"/>
                <a:cs typeface="Times New Roman" pitchFamily="18" charset="0"/>
              </a:rPr>
              <a:t> of bracketing observations more complicated</a:t>
            </a:r>
            <a:endParaRPr kumimoji="0" lang="en-US" sz="4000" b="0" i="0" u="none" strike="noStrike" kern="1200" cap="none" spc="0" normalizeH="0" baseline="0" noProof="0" dirty="0">
              <a:ln>
                <a:noFill/>
              </a:ln>
              <a:solidFill>
                <a:schemeClr val="tx1"/>
              </a:solidFill>
              <a:effectLst/>
              <a:uLnTx/>
              <a:uFillTx/>
              <a:latin typeface="Times New Roman" pitchFamily="18" charset="0"/>
              <a:ea typeface="Cambria Math" pitchFamily="18" charset="0"/>
              <a:cs typeface="Times New Roman" pitchFamily="18" charset="0"/>
            </a:endParaRPr>
          </a:p>
        </p:txBody>
      </p:sp>
      <p:cxnSp>
        <p:nvCxnSpPr>
          <p:cNvPr id="44" name="Straight Connector 43"/>
          <p:cNvCxnSpPr>
            <a:stCxn id="25" idx="3"/>
            <a:endCxn id="27" idx="7"/>
          </p:cNvCxnSpPr>
          <p:nvPr/>
        </p:nvCxnSpPr>
        <p:spPr>
          <a:xfrm rot="5400000">
            <a:off x="6302282" y="2517107"/>
            <a:ext cx="578036" cy="425636"/>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a:stCxn id="25" idx="5"/>
            <a:endCxn id="29" idx="1"/>
          </p:cNvCxnSpPr>
          <p:nvPr/>
        </p:nvCxnSpPr>
        <p:spPr>
          <a:xfrm rot="16200000" flipH="1">
            <a:off x="6721382" y="2631407"/>
            <a:ext cx="730436" cy="349436"/>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a:stCxn id="27" idx="5"/>
            <a:endCxn id="29" idx="2"/>
          </p:cNvCxnSpPr>
          <p:nvPr/>
        </p:nvCxnSpPr>
        <p:spPr>
          <a:xfrm rot="16200000" flipH="1">
            <a:off x="6759482" y="2745707"/>
            <a:ext cx="98518" cy="86051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a:stCxn id="27" idx="4"/>
            <a:endCxn id="33" idx="1"/>
          </p:cNvCxnSpPr>
          <p:nvPr/>
        </p:nvCxnSpPr>
        <p:spPr>
          <a:xfrm rot="16200000" flipH="1">
            <a:off x="6362700" y="3110925"/>
            <a:ext cx="631918" cy="70811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a:stCxn id="29" idx="4"/>
            <a:endCxn id="33" idx="7"/>
          </p:cNvCxnSpPr>
          <p:nvPr/>
        </p:nvCxnSpPr>
        <p:spPr>
          <a:xfrm rot="5400000">
            <a:off x="6988082" y="3453825"/>
            <a:ext cx="479518" cy="17471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a:stCxn id="27" idx="3"/>
          </p:cNvCxnSpPr>
          <p:nvPr/>
        </p:nvCxnSpPr>
        <p:spPr>
          <a:xfrm rot="5400000">
            <a:off x="5781295" y="3060412"/>
            <a:ext cx="423129" cy="555718"/>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a:stCxn id="28" idx="2"/>
            <a:endCxn id="26" idx="5"/>
          </p:cNvCxnSpPr>
          <p:nvPr/>
        </p:nvCxnSpPr>
        <p:spPr>
          <a:xfrm rot="10800000">
            <a:off x="5768882" y="3660107"/>
            <a:ext cx="708118" cy="174718"/>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a:stCxn id="31" idx="1"/>
            <a:endCxn id="26" idx="4"/>
          </p:cNvCxnSpPr>
          <p:nvPr/>
        </p:nvCxnSpPr>
        <p:spPr>
          <a:xfrm rot="16200000" flipV="1">
            <a:off x="5562600" y="3834825"/>
            <a:ext cx="631918" cy="327118"/>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a:stCxn id="31" idx="7"/>
            <a:endCxn id="28" idx="3"/>
          </p:cNvCxnSpPr>
          <p:nvPr/>
        </p:nvCxnSpPr>
        <p:spPr>
          <a:xfrm rot="5400000" flipH="1" flipV="1">
            <a:off x="6111782" y="3926807"/>
            <a:ext cx="425636" cy="349436"/>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a:stCxn id="28" idx="0"/>
          </p:cNvCxnSpPr>
          <p:nvPr/>
        </p:nvCxnSpPr>
        <p:spPr>
          <a:xfrm rot="16200000" flipV="1">
            <a:off x="6105906" y="3311331"/>
            <a:ext cx="634425" cy="260164"/>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a:stCxn id="28" idx="5"/>
            <a:endCxn id="33" idx="3"/>
          </p:cNvCxnSpPr>
          <p:nvPr/>
        </p:nvCxnSpPr>
        <p:spPr>
          <a:xfrm rot="16200000" flipH="1">
            <a:off x="6819900" y="3675889"/>
            <a:ext cx="0" cy="425636"/>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a:stCxn id="31" idx="6"/>
            <a:endCxn id="33" idx="4"/>
          </p:cNvCxnSpPr>
          <p:nvPr/>
        </p:nvCxnSpPr>
        <p:spPr>
          <a:xfrm flipV="1">
            <a:off x="6172200" y="3911025"/>
            <a:ext cx="914400" cy="45720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a:stCxn id="31" idx="5"/>
            <a:endCxn id="30" idx="2"/>
          </p:cNvCxnSpPr>
          <p:nvPr/>
        </p:nvCxnSpPr>
        <p:spPr>
          <a:xfrm rot="5400000" flipH="1" flipV="1">
            <a:off x="6591300" y="3698207"/>
            <a:ext cx="282482" cy="1165318"/>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a:stCxn id="33" idx="5"/>
            <a:endCxn id="30" idx="2"/>
          </p:cNvCxnSpPr>
          <p:nvPr/>
        </p:nvCxnSpPr>
        <p:spPr>
          <a:xfrm rot="16200000" flipH="1">
            <a:off x="7102382" y="3926807"/>
            <a:ext cx="250918" cy="174718"/>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a:endCxn id="27" idx="1"/>
          </p:cNvCxnSpPr>
          <p:nvPr/>
        </p:nvCxnSpPr>
        <p:spPr>
          <a:xfrm rot="16200000" flipH="1">
            <a:off x="5931188" y="2679412"/>
            <a:ext cx="351943" cy="327118"/>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a:stCxn id="23" idx="6"/>
            <a:endCxn id="25" idx="2"/>
          </p:cNvCxnSpPr>
          <p:nvPr/>
        </p:nvCxnSpPr>
        <p:spPr>
          <a:xfrm flipV="1">
            <a:off x="5943600" y="2387025"/>
            <a:ext cx="838200" cy="22860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a:stCxn id="23" idx="4"/>
            <a:endCxn id="26" idx="2"/>
          </p:cNvCxnSpPr>
          <p:nvPr/>
        </p:nvCxnSpPr>
        <p:spPr>
          <a:xfrm rot="5400000">
            <a:off x="5295900" y="3034725"/>
            <a:ext cx="914400" cy="22860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7" name="Oval 6"/>
          <p:cNvSpPr/>
          <p:nvPr/>
        </p:nvSpPr>
        <p:spPr>
          <a:xfrm>
            <a:off x="1752600" y="2894291"/>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Oval 100"/>
          <p:cNvSpPr/>
          <p:nvPr/>
        </p:nvSpPr>
        <p:spPr>
          <a:xfrm>
            <a:off x="3352800" y="35814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Oval 103"/>
          <p:cNvSpPr/>
          <p:nvPr/>
        </p:nvSpPr>
        <p:spPr>
          <a:xfrm>
            <a:off x="1066800" y="304800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5791200" y="2539425"/>
            <a:ext cx="152400" cy="1524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5638800" y="3530025"/>
            <a:ext cx="152400" cy="1524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6477000" y="3758625"/>
            <a:ext cx="152400" cy="1524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6019800" y="4292025"/>
            <a:ext cx="152400" cy="1524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6248400" y="2996625"/>
            <a:ext cx="152400" cy="1524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6781800" y="2310825"/>
            <a:ext cx="152400" cy="1524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7239000" y="3149025"/>
            <a:ext cx="152400" cy="1524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7010400" y="3758625"/>
            <a:ext cx="152400" cy="1524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9" name="Straight Connector 88"/>
          <p:cNvCxnSpPr>
            <a:stCxn id="29" idx="5"/>
            <a:endCxn id="30" idx="5"/>
          </p:cNvCxnSpPr>
          <p:nvPr/>
        </p:nvCxnSpPr>
        <p:spPr>
          <a:xfrm rot="16200000" flipH="1">
            <a:off x="6949982" y="3698207"/>
            <a:ext cx="914400" cy="7620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08" name="Freeform 107"/>
          <p:cNvSpPr/>
          <p:nvPr/>
        </p:nvSpPr>
        <p:spPr>
          <a:xfrm>
            <a:off x="6934200" y="2286000"/>
            <a:ext cx="762000" cy="854075"/>
          </a:xfrm>
          <a:custGeom>
            <a:avLst/>
            <a:gdLst>
              <a:gd name="connsiteX0" fmla="*/ 0 w 857250"/>
              <a:gd name="connsiteY0" fmla="*/ 854075 h 854075"/>
              <a:gd name="connsiteX1" fmla="*/ 400050 w 857250"/>
              <a:gd name="connsiteY1" fmla="*/ 92075 h 854075"/>
              <a:gd name="connsiteX2" fmla="*/ 514350 w 857250"/>
              <a:gd name="connsiteY2" fmla="*/ 301625 h 854075"/>
              <a:gd name="connsiteX3" fmla="*/ 857250 w 857250"/>
              <a:gd name="connsiteY3" fmla="*/ 139700 h 854075"/>
            </a:gdLst>
            <a:ahLst/>
            <a:cxnLst>
              <a:cxn ang="0">
                <a:pos x="connsiteX0" y="connsiteY0"/>
              </a:cxn>
              <a:cxn ang="0">
                <a:pos x="connsiteX1" y="connsiteY1"/>
              </a:cxn>
              <a:cxn ang="0">
                <a:pos x="connsiteX2" y="connsiteY2"/>
              </a:cxn>
              <a:cxn ang="0">
                <a:pos x="connsiteX3" y="connsiteY3"/>
              </a:cxn>
            </a:cxnLst>
            <a:rect l="l" t="t" r="r" b="b"/>
            <a:pathLst>
              <a:path w="857250" h="854075">
                <a:moveTo>
                  <a:pt x="0" y="854075"/>
                </a:moveTo>
                <a:cubicBezTo>
                  <a:pt x="157162" y="519112"/>
                  <a:pt x="314325" y="184150"/>
                  <a:pt x="400050" y="92075"/>
                </a:cubicBezTo>
                <a:cubicBezTo>
                  <a:pt x="485775" y="0"/>
                  <a:pt x="438150" y="293688"/>
                  <a:pt x="514350" y="301625"/>
                </a:cubicBezTo>
                <a:cubicBezTo>
                  <a:pt x="590550" y="309562"/>
                  <a:pt x="723900" y="224631"/>
                  <a:pt x="857250" y="139700"/>
                </a:cubicBezTo>
              </a:path>
            </a:pathLst>
          </a:custGeom>
          <a:noFill/>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0" name="TextBox 109"/>
          <p:cNvSpPr txBox="1"/>
          <p:nvPr/>
        </p:nvSpPr>
        <p:spPr>
          <a:xfrm>
            <a:off x="7620000" y="2133600"/>
            <a:ext cx="1524000" cy="830997"/>
          </a:xfrm>
          <a:prstGeom prst="rect">
            <a:avLst/>
          </a:prstGeom>
          <a:noFill/>
        </p:spPr>
        <p:txBody>
          <a:bodyPr wrap="square" rtlCol="0">
            <a:spAutoFit/>
          </a:bodyPr>
          <a:lstStyle/>
          <a:p>
            <a:pPr algn="ctr"/>
            <a:r>
              <a:rPr lang="en-US" sz="2400" dirty="0">
                <a:solidFill>
                  <a:srgbClr val="FF0000"/>
                </a:solidFill>
                <a:latin typeface="Times New Roman" pitchFamily="18" charset="0"/>
                <a:ea typeface="Cambria Math" pitchFamily="18" charset="0"/>
                <a:cs typeface="Times New Roman" pitchFamily="18" charset="0"/>
              </a:rPr>
              <a:t>triangular tile</a:t>
            </a:r>
          </a:p>
        </p:txBody>
      </p:sp>
      <p:cxnSp>
        <p:nvCxnSpPr>
          <p:cNvPr id="112" name="Straight Connector 111"/>
          <p:cNvCxnSpPr/>
          <p:nvPr/>
        </p:nvCxnSpPr>
        <p:spPr>
          <a:xfrm>
            <a:off x="1790700" y="3924300"/>
            <a:ext cx="914400"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58" name="Freeform 57"/>
          <p:cNvSpPr/>
          <p:nvPr/>
        </p:nvSpPr>
        <p:spPr>
          <a:xfrm flipV="1">
            <a:off x="2362200" y="4038600"/>
            <a:ext cx="1143000" cy="1295399"/>
          </a:xfrm>
          <a:custGeom>
            <a:avLst/>
            <a:gdLst>
              <a:gd name="connsiteX0" fmla="*/ 0 w 857250"/>
              <a:gd name="connsiteY0" fmla="*/ 854075 h 854075"/>
              <a:gd name="connsiteX1" fmla="*/ 400050 w 857250"/>
              <a:gd name="connsiteY1" fmla="*/ 92075 h 854075"/>
              <a:gd name="connsiteX2" fmla="*/ 514350 w 857250"/>
              <a:gd name="connsiteY2" fmla="*/ 301625 h 854075"/>
              <a:gd name="connsiteX3" fmla="*/ 857250 w 857250"/>
              <a:gd name="connsiteY3" fmla="*/ 139700 h 854075"/>
            </a:gdLst>
            <a:ahLst/>
            <a:cxnLst>
              <a:cxn ang="0">
                <a:pos x="connsiteX0" y="connsiteY0"/>
              </a:cxn>
              <a:cxn ang="0">
                <a:pos x="connsiteX1" y="connsiteY1"/>
              </a:cxn>
              <a:cxn ang="0">
                <a:pos x="connsiteX2" y="connsiteY2"/>
              </a:cxn>
              <a:cxn ang="0">
                <a:pos x="connsiteX3" y="connsiteY3"/>
              </a:cxn>
            </a:cxnLst>
            <a:rect l="l" t="t" r="r" b="b"/>
            <a:pathLst>
              <a:path w="857250" h="854075">
                <a:moveTo>
                  <a:pt x="0" y="854075"/>
                </a:moveTo>
                <a:cubicBezTo>
                  <a:pt x="157162" y="519112"/>
                  <a:pt x="314325" y="184150"/>
                  <a:pt x="400050" y="92075"/>
                </a:cubicBezTo>
                <a:cubicBezTo>
                  <a:pt x="485775" y="0"/>
                  <a:pt x="438150" y="293688"/>
                  <a:pt x="514350" y="301625"/>
                </a:cubicBezTo>
                <a:cubicBezTo>
                  <a:pt x="590550" y="309562"/>
                  <a:pt x="723900" y="224631"/>
                  <a:pt x="857250" y="139700"/>
                </a:cubicBezTo>
              </a:path>
            </a:pathLst>
          </a:custGeom>
          <a:noFill/>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9" name="TextBox 58"/>
          <p:cNvSpPr txBox="1"/>
          <p:nvPr/>
        </p:nvSpPr>
        <p:spPr>
          <a:xfrm>
            <a:off x="3429000" y="4876800"/>
            <a:ext cx="1828800" cy="830997"/>
          </a:xfrm>
          <a:prstGeom prst="rect">
            <a:avLst/>
          </a:prstGeom>
          <a:noFill/>
        </p:spPr>
        <p:txBody>
          <a:bodyPr wrap="square" rtlCol="0">
            <a:spAutoFit/>
          </a:bodyPr>
          <a:lstStyle/>
          <a:p>
            <a:pPr algn="ctr"/>
            <a:r>
              <a:rPr lang="en-US" sz="2400" dirty="0">
                <a:solidFill>
                  <a:srgbClr val="FF0000"/>
                </a:solidFill>
              </a:rPr>
              <a:t>segment of t-axis</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066800"/>
            <a:ext cx="8229600" cy="1143000"/>
          </a:xfrm>
        </p:spPr>
        <p:txBody>
          <a:bodyPr/>
          <a:lstStyle/>
          <a:p>
            <a:r>
              <a:rPr lang="en-US" dirty="0">
                <a:latin typeface="Times New Roman" pitchFamily="18" charset="0"/>
                <a:cs typeface="Times New Roman" pitchFamily="18" charset="0"/>
              </a:rPr>
              <a:t>Delaunay triangles</a:t>
            </a:r>
            <a:endParaRPr lang="en-US" dirty="0"/>
          </a:p>
        </p:txBody>
      </p:sp>
      <p:sp>
        <p:nvSpPr>
          <p:cNvPr id="3" name="Content Placeholder 2"/>
          <p:cNvSpPr>
            <a:spLocks noGrp="1"/>
          </p:cNvSpPr>
          <p:nvPr>
            <p:ph idx="1"/>
          </p:nvPr>
        </p:nvSpPr>
        <p:spPr>
          <a:xfrm>
            <a:off x="533400" y="3200400"/>
            <a:ext cx="8229600" cy="1143000"/>
          </a:xfrm>
        </p:spPr>
        <p:txBody>
          <a:bodyPr/>
          <a:lstStyle/>
          <a:p>
            <a:pPr algn="ctr">
              <a:buNone/>
            </a:pPr>
            <a:r>
              <a:rPr lang="en-US" dirty="0">
                <a:latin typeface="Times New Roman" pitchFamily="18" charset="0"/>
                <a:cs typeface="Times New Roman" pitchFamily="18" charset="0"/>
              </a:rPr>
              <a:t>set of most-equilateral triangles connecting data points</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p:cNvGrpSpPr/>
          <p:nvPr/>
        </p:nvGrpSpPr>
        <p:grpSpPr>
          <a:xfrm>
            <a:off x="685800" y="1447800"/>
            <a:ext cx="7543800" cy="4495800"/>
            <a:chOff x="1828800" y="1181100"/>
            <a:chExt cx="3886200" cy="2228850"/>
          </a:xfrm>
        </p:grpSpPr>
        <p:pic>
          <p:nvPicPr>
            <p:cNvPr id="2" name="Picture 2"/>
            <p:cNvPicPr>
              <a:picLocks noChangeAspect="1" noChangeArrowheads="1"/>
            </p:cNvPicPr>
            <p:nvPr/>
          </p:nvPicPr>
          <p:blipFill>
            <a:blip r:embed="rId3" cstate="print"/>
            <a:srcRect l="11111" r="13889"/>
            <a:stretch>
              <a:fillRect/>
            </a:stretch>
          </p:blipFill>
          <p:spPr bwMode="auto">
            <a:xfrm>
              <a:off x="3657600" y="1295400"/>
              <a:ext cx="2057400" cy="2057400"/>
            </a:xfrm>
            <a:prstGeom prst="rect">
              <a:avLst/>
            </a:prstGeom>
            <a:noFill/>
            <a:ln w="9525">
              <a:noFill/>
              <a:miter lim="800000"/>
              <a:headEnd/>
              <a:tailEnd/>
            </a:ln>
            <a:effectLst/>
          </p:spPr>
        </p:pic>
        <p:pic>
          <p:nvPicPr>
            <p:cNvPr id="3" name="Picture 3"/>
            <p:cNvPicPr>
              <a:picLocks noChangeAspect="1" noChangeArrowheads="1"/>
            </p:cNvPicPr>
            <p:nvPr/>
          </p:nvPicPr>
          <p:blipFill>
            <a:blip r:embed="rId4" cstate="print"/>
            <a:srcRect l="13889"/>
            <a:stretch>
              <a:fillRect/>
            </a:stretch>
          </p:blipFill>
          <p:spPr bwMode="auto">
            <a:xfrm>
              <a:off x="1828800" y="1295400"/>
              <a:ext cx="2362200" cy="2057400"/>
            </a:xfrm>
            <a:prstGeom prst="rect">
              <a:avLst/>
            </a:prstGeom>
            <a:noFill/>
            <a:ln w="9525">
              <a:noFill/>
              <a:miter lim="800000"/>
              <a:headEnd/>
              <a:tailEnd/>
            </a:ln>
            <a:effectLst/>
          </p:spPr>
        </p:pic>
        <p:sp>
          <p:nvSpPr>
            <p:cNvPr id="15" name="Rectangle 14"/>
            <p:cNvSpPr/>
            <p:nvPr/>
          </p:nvSpPr>
          <p:spPr>
            <a:xfrm>
              <a:off x="2695575" y="1266825"/>
              <a:ext cx="4572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4495800" y="1257300"/>
              <a:ext cx="4572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4467224" y="3286125"/>
              <a:ext cx="638175"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2590800" y="3295650"/>
              <a:ext cx="638175"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p:nvPr/>
          </p:nvSpPr>
          <p:spPr>
            <a:xfrm>
              <a:off x="5122069" y="2224087"/>
              <a:ext cx="152400" cy="128587"/>
            </a:xfrm>
            <a:custGeom>
              <a:avLst/>
              <a:gdLst>
                <a:gd name="connsiteX0" fmla="*/ 0 w 152400"/>
                <a:gd name="connsiteY0" fmla="*/ 0 h 114300"/>
                <a:gd name="connsiteX1" fmla="*/ 152400 w 152400"/>
                <a:gd name="connsiteY1" fmla="*/ 0 h 114300"/>
                <a:gd name="connsiteX2" fmla="*/ 40481 w 152400"/>
                <a:gd name="connsiteY2" fmla="*/ 114300 h 114300"/>
                <a:gd name="connsiteX3" fmla="*/ 0 w 152400"/>
                <a:gd name="connsiteY3" fmla="*/ 0 h 114300"/>
              </a:gdLst>
              <a:ahLst/>
              <a:cxnLst>
                <a:cxn ang="0">
                  <a:pos x="connsiteX0" y="connsiteY0"/>
                </a:cxn>
                <a:cxn ang="0">
                  <a:pos x="connsiteX1" y="connsiteY1"/>
                </a:cxn>
                <a:cxn ang="0">
                  <a:pos x="connsiteX2" y="connsiteY2"/>
                </a:cxn>
                <a:cxn ang="0">
                  <a:pos x="connsiteX3" y="connsiteY3"/>
                </a:cxn>
              </a:cxnLst>
              <a:rect l="l" t="t" r="r" b="b"/>
              <a:pathLst>
                <a:path w="152400" h="114300">
                  <a:moveTo>
                    <a:pt x="0" y="0"/>
                  </a:moveTo>
                  <a:lnTo>
                    <a:pt x="152400" y="0"/>
                  </a:lnTo>
                  <a:lnTo>
                    <a:pt x="40481" y="114300"/>
                  </a:lnTo>
                  <a:lnTo>
                    <a:pt x="0" y="0"/>
                  </a:lnTo>
                  <a:close/>
                </a:path>
              </a:pathLst>
            </a:cu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5141123" y="2240761"/>
              <a:ext cx="45719" cy="4571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2009775" y="1190625"/>
              <a:ext cx="1585480" cy="228876"/>
            </a:xfrm>
            <a:prstGeom prst="rect">
              <a:avLst/>
            </a:prstGeom>
            <a:noFill/>
          </p:spPr>
          <p:txBody>
            <a:bodyPr wrap="square" rtlCol="0">
              <a:spAutoFit/>
            </a:bodyPr>
            <a:lstStyle/>
            <a:p>
              <a:r>
                <a:rPr lang="en-US" sz="2400" dirty="0">
                  <a:latin typeface="Times New Roman" pitchFamily="18" charset="0"/>
                  <a:cs typeface="Times New Roman" pitchFamily="18" charset="0"/>
                </a:rPr>
                <a:t>A) Observations</a:t>
              </a:r>
            </a:p>
          </p:txBody>
        </p:sp>
        <p:sp>
          <p:nvSpPr>
            <p:cNvPr id="12" name="TextBox 11"/>
            <p:cNvSpPr txBox="1"/>
            <p:nvPr/>
          </p:nvSpPr>
          <p:spPr>
            <a:xfrm>
              <a:off x="3848100" y="1181100"/>
              <a:ext cx="1788391" cy="228876"/>
            </a:xfrm>
            <a:prstGeom prst="rect">
              <a:avLst/>
            </a:prstGeom>
            <a:noFill/>
          </p:spPr>
          <p:txBody>
            <a:bodyPr wrap="square" rtlCol="0">
              <a:spAutoFit/>
            </a:bodyPr>
            <a:lstStyle/>
            <a:p>
              <a:r>
                <a:rPr lang="en-US" sz="2400" dirty="0">
                  <a:latin typeface="Times New Roman" pitchFamily="18" charset="0"/>
                  <a:cs typeface="Times New Roman" pitchFamily="18" charset="0"/>
                </a:rPr>
                <a:t>B) Delaunay triangles</a:t>
              </a:r>
            </a:p>
          </p:txBody>
        </p:sp>
      </p:grpSp>
      <p:sp>
        <p:nvSpPr>
          <p:cNvPr id="21" name="TextBox 20"/>
          <p:cNvSpPr txBox="1"/>
          <p:nvPr/>
        </p:nvSpPr>
        <p:spPr>
          <a:xfrm>
            <a:off x="2571750" y="5562600"/>
            <a:ext cx="609600" cy="461665"/>
          </a:xfrm>
          <a:prstGeom prst="rect">
            <a:avLst/>
          </a:prstGeom>
          <a:solidFill>
            <a:schemeClr val="bg1"/>
          </a:solidFill>
        </p:spPr>
        <p:txBody>
          <a:bodyPr wrap="square" rtlCol="0">
            <a:spAutoFit/>
          </a:bodyPr>
          <a:lstStyle/>
          <a:p>
            <a:r>
              <a:rPr lang="en-US" sz="2400" dirty="0">
                <a:latin typeface="Times New Roman" pitchFamily="18" charset="0"/>
                <a:cs typeface="Times New Roman" pitchFamily="18" charset="0"/>
              </a:rPr>
              <a:t>y</a:t>
            </a:r>
          </a:p>
        </p:txBody>
      </p:sp>
      <p:sp>
        <p:nvSpPr>
          <p:cNvPr id="22" name="TextBox 21"/>
          <p:cNvSpPr txBox="1"/>
          <p:nvPr/>
        </p:nvSpPr>
        <p:spPr>
          <a:xfrm>
            <a:off x="6172200" y="5562600"/>
            <a:ext cx="609600" cy="461665"/>
          </a:xfrm>
          <a:prstGeom prst="rect">
            <a:avLst/>
          </a:prstGeom>
          <a:solidFill>
            <a:schemeClr val="bg1"/>
          </a:solidFill>
        </p:spPr>
        <p:txBody>
          <a:bodyPr wrap="square" rtlCol="0">
            <a:spAutoFit/>
          </a:bodyPr>
          <a:lstStyle/>
          <a:p>
            <a:r>
              <a:rPr lang="en-US" sz="2400" dirty="0">
                <a:latin typeface="Times New Roman" pitchFamily="18" charset="0"/>
                <a:cs typeface="Times New Roman" pitchFamily="18" charset="0"/>
              </a:rPr>
              <a:t>y</a:t>
            </a:r>
          </a:p>
        </p:txBody>
      </p:sp>
      <p:sp>
        <p:nvSpPr>
          <p:cNvPr id="23" name="TextBox 22"/>
          <p:cNvSpPr txBox="1"/>
          <p:nvPr/>
        </p:nvSpPr>
        <p:spPr>
          <a:xfrm>
            <a:off x="533400" y="3333750"/>
            <a:ext cx="304800" cy="461665"/>
          </a:xfrm>
          <a:prstGeom prst="rect">
            <a:avLst/>
          </a:prstGeom>
          <a:solidFill>
            <a:schemeClr val="bg1"/>
          </a:solidFill>
        </p:spPr>
        <p:txBody>
          <a:bodyPr wrap="square" rtlCol="0">
            <a:spAutoFit/>
          </a:bodyPr>
          <a:lstStyle/>
          <a:p>
            <a:r>
              <a:rPr lang="en-US" sz="2400" dirty="0">
                <a:latin typeface="Times New Roman" pitchFamily="18" charset="0"/>
                <a:cs typeface="Times New Roman" pitchFamily="18" charset="0"/>
              </a:rPr>
              <a:t>x</a:t>
            </a:r>
          </a:p>
        </p:txBody>
      </p:sp>
      <p:sp>
        <p:nvSpPr>
          <p:cNvPr id="26" name="Rectangle 25"/>
          <p:cNvSpPr/>
          <p:nvPr/>
        </p:nvSpPr>
        <p:spPr>
          <a:xfrm>
            <a:off x="4419600" y="3581400"/>
            <a:ext cx="1524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4314825" y="3333750"/>
            <a:ext cx="609600" cy="461665"/>
          </a:xfrm>
          <a:prstGeom prst="rect">
            <a:avLst/>
          </a:prstGeom>
          <a:noFill/>
        </p:spPr>
        <p:txBody>
          <a:bodyPr wrap="square" rtlCol="0">
            <a:spAutoFit/>
          </a:bodyPr>
          <a:lstStyle/>
          <a:p>
            <a:r>
              <a:rPr lang="en-US" sz="2400" dirty="0">
                <a:latin typeface="Times New Roman" pitchFamily="18" charset="0"/>
                <a:cs typeface="Times New Roman" pitchFamily="18" charset="0"/>
              </a:rPr>
              <a:t>x</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9"/>
          <p:cNvGrpSpPr/>
          <p:nvPr/>
        </p:nvGrpSpPr>
        <p:grpSpPr>
          <a:xfrm>
            <a:off x="685800" y="1447800"/>
            <a:ext cx="7543800" cy="4495800"/>
            <a:chOff x="1828800" y="1181100"/>
            <a:chExt cx="3886200" cy="2228850"/>
          </a:xfrm>
        </p:grpSpPr>
        <p:pic>
          <p:nvPicPr>
            <p:cNvPr id="2" name="Picture 2"/>
            <p:cNvPicPr>
              <a:picLocks noChangeAspect="1" noChangeArrowheads="1"/>
            </p:cNvPicPr>
            <p:nvPr/>
          </p:nvPicPr>
          <p:blipFill>
            <a:blip r:embed="rId3" cstate="print"/>
            <a:srcRect l="11111" r="13889"/>
            <a:stretch>
              <a:fillRect/>
            </a:stretch>
          </p:blipFill>
          <p:spPr bwMode="auto">
            <a:xfrm>
              <a:off x="3657600" y="1295400"/>
              <a:ext cx="2057400" cy="2057400"/>
            </a:xfrm>
            <a:prstGeom prst="rect">
              <a:avLst/>
            </a:prstGeom>
            <a:noFill/>
            <a:ln w="9525">
              <a:noFill/>
              <a:miter lim="800000"/>
              <a:headEnd/>
              <a:tailEnd/>
            </a:ln>
            <a:effectLst/>
          </p:spPr>
        </p:pic>
        <p:pic>
          <p:nvPicPr>
            <p:cNvPr id="3" name="Picture 3"/>
            <p:cNvPicPr>
              <a:picLocks noChangeAspect="1" noChangeArrowheads="1"/>
            </p:cNvPicPr>
            <p:nvPr/>
          </p:nvPicPr>
          <p:blipFill>
            <a:blip r:embed="rId4" cstate="print"/>
            <a:srcRect l="13889"/>
            <a:stretch>
              <a:fillRect/>
            </a:stretch>
          </p:blipFill>
          <p:spPr bwMode="auto">
            <a:xfrm>
              <a:off x="1828800" y="1295400"/>
              <a:ext cx="2362200" cy="2057400"/>
            </a:xfrm>
            <a:prstGeom prst="rect">
              <a:avLst/>
            </a:prstGeom>
            <a:noFill/>
            <a:ln w="9525">
              <a:noFill/>
              <a:miter lim="800000"/>
              <a:headEnd/>
              <a:tailEnd/>
            </a:ln>
            <a:effectLst/>
          </p:spPr>
        </p:pic>
        <p:sp>
          <p:nvSpPr>
            <p:cNvPr id="15" name="Rectangle 14"/>
            <p:cNvSpPr/>
            <p:nvPr/>
          </p:nvSpPr>
          <p:spPr>
            <a:xfrm>
              <a:off x="2695575" y="1266825"/>
              <a:ext cx="4572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4495800" y="1257300"/>
              <a:ext cx="4572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4467224" y="3286125"/>
              <a:ext cx="638175"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2590800" y="3295650"/>
              <a:ext cx="638175"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p:nvPr/>
          </p:nvSpPr>
          <p:spPr>
            <a:xfrm>
              <a:off x="5122069" y="2224087"/>
              <a:ext cx="152400" cy="128587"/>
            </a:xfrm>
            <a:custGeom>
              <a:avLst/>
              <a:gdLst>
                <a:gd name="connsiteX0" fmla="*/ 0 w 152400"/>
                <a:gd name="connsiteY0" fmla="*/ 0 h 114300"/>
                <a:gd name="connsiteX1" fmla="*/ 152400 w 152400"/>
                <a:gd name="connsiteY1" fmla="*/ 0 h 114300"/>
                <a:gd name="connsiteX2" fmla="*/ 40481 w 152400"/>
                <a:gd name="connsiteY2" fmla="*/ 114300 h 114300"/>
                <a:gd name="connsiteX3" fmla="*/ 0 w 152400"/>
                <a:gd name="connsiteY3" fmla="*/ 0 h 114300"/>
              </a:gdLst>
              <a:ahLst/>
              <a:cxnLst>
                <a:cxn ang="0">
                  <a:pos x="connsiteX0" y="connsiteY0"/>
                </a:cxn>
                <a:cxn ang="0">
                  <a:pos x="connsiteX1" y="connsiteY1"/>
                </a:cxn>
                <a:cxn ang="0">
                  <a:pos x="connsiteX2" y="connsiteY2"/>
                </a:cxn>
                <a:cxn ang="0">
                  <a:pos x="connsiteX3" y="connsiteY3"/>
                </a:cxn>
              </a:cxnLst>
              <a:rect l="l" t="t" r="r" b="b"/>
              <a:pathLst>
                <a:path w="152400" h="114300">
                  <a:moveTo>
                    <a:pt x="0" y="0"/>
                  </a:moveTo>
                  <a:lnTo>
                    <a:pt x="152400" y="0"/>
                  </a:lnTo>
                  <a:lnTo>
                    <a:pt x="40481" y="114300"/>
                  </a:lnTo>
                  <a:lnTo>
                    <a:pt x="0" y="0"/>
                  </a:lnTo>
                  <a:close/>
                </a:path>
              </a:pathLst>
            </a:cu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5141123" y="2240761"/>
              <a:ext cx="45719" cy="4571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2009775" y="1190625"/>
              <a:ext cx="1585480" cy="228876"/>
            </a:xfrm>
            <a:prstGeom prst="rect">
              <a:avLst/>
            </a:prstGeom>
            <a:noFill/>
          </p:spPr>
          <p:txBody>
            <a:bodyPr wrap="square" rtlCol="0">
              <a:spAutoFit/>
            </a:bodyPr>
            <a:lstStyle/>
            <a:p>
              <a:r>
                <a:rPr lang="en-US" sz="2400" dirty="0">
                  <a:latin typeface="Times New Roman" pitchFamily="18" charset="0"/>
                  <a:cs typeface="Times New Roman" pitchFamily="18" charset="0"/>
                </a:rPr>
                <a:t>A) Observations</a:t>
              </a:r>
            </a:p>
          </p:txBody>
        </p:sp>
        <p:sp>
          <p:nvSpPr>
            <p:cNvPr id="12" name="TextBox 11"/>
            <p:cNvSpPr txBox="1"/>
            <p:nvPr/>
          </p:nvSpPr>
          <p:spPr>
            <a:xfrm>
              <a:off x="3848100" y="1181100"/>
              <a:ext cx="1788391" cy="228876"/>
            </a:xfrm>
            <a:prstGeom prst="rect">
              <a:avLst/>
            </a:prstGeom>
            <a:noFill/>
          </p:spPr>
          <p:txBody>
            <a:bodyPr wrap="square" rtlCol="0">
              <a:spAutoFit/>
            </a:bodyPr>
            <a:lstStyle/>
            <a:p>
              <a:r>
                <a:rPr lang="en-US" sz="2400" dirty="0">
                  <a:latin typeface="Times New Roman" pitchFamily="18" charset="0"/>
                  <a:cs typeface="Times New Roman" pitchFamily="18" charset="0"/>
                </a:rPr>
                <a:t>B) Delaunay triangles</a:t>
              </a:r>
            </a:p>
          </p:txBody>
        </p:sp>
      </p:grpSp>
      <p:sp>
        <p:nvSpPr>
          <p:cNvPr id="21" name="TextBox 20"/>
          <p:cNvSpPr txBox="1"/>
          <p:nvPr/>
        </p:nvSpPr>
        <p:spPr>
          <a:xfrm>
            <a:off x="2571750" y="5562600"/>
            <a:ext cx="609600" cy="461665"/>
          </a:xfrm>
          <a:prstGeom prst="rect">
            <a:avLst/>
          </a:prstGeom>
          <a:solidFill>
            <a:schemeClr val="bg1"/>
          </a:solidFill>
        </p:spPr>
        <p:txBody>
          <a:bodyPr wrap="square" rtlCol="0">
            <a:spAutoFit/>
          </a:bodyPr>
          <a:lstStyle/>
          <a:p>
            <a:r>
              <a:rPr lang="en-US" sz="2400" dirty="0">
                <a:latin typeface="Times New Roman" pitchFamily="18" charset="0"/>
                <a:cs typeface="Times New Roman" pitchFamily="18" charset="0"/>
              </a:rPr>
              <a:t>y</a:t>
            </a:r>
          </a:p>
        </p:txBody>
      </p:sp>
      <p:sp>
        <p:nvSpPr>
          <p:cNvPr id="22" name="TextBox 21"/>
          <p:cNvSpPr txBox="1"/>
          <p:nvPr/>
        </p:nvSpPr>
        <p:spPr>
          <a:xfrm>
            <a:off x="6172200" y="5562600"/>
            <a:ext cx="609600" cy="461665"/>
          </a:xfrm>
          <a:prstGeom prst="rect">
            <a:avLst/>
          </a:prstGeom>
          <a:solidFill>
            <a:schemeClr val="bg1"/>
          </a:solidFill>
        </p:spPr>
        <p:txBody>
          <a:bodyPr wrap="square" rtlCol="0">
            <a:spAutoFit/>
          </a:bodyPr>
          <a:lstStyle/>
          <a:p>
            <a:r>
              <a:rPr lang="en-US" sz="2400" dirty="0">
                <a:latin typeface="Times New Roman" pitchFamily="18" charset="0"/>
                <a:cs typeface="Times New Roman" pitchFamily="18" charset="0"/>
              </a:rPr>
              <a:t>y</a:t>
            </a:r>
          </a:p>
        </p:txBody>
      </p:sp>
      <p:sp>
        <p:nvSpPr>
          <p:cNvPr id="23" name="TextBox 22"/>
          <p:cNvSpPr txBox="1"/>
          <p:nvPr/>
        </p:nvSpPr>
        <p:spPr>
          <a:xfrm>
            <a:off x="533400" y="3333750"/>
            <a:ext cx="304800" cy="461665"/>
          </a:xfrm>
          <a:prstGeom prst="rect">
            <a:avLst/>
          </a:prstGeom>
          <a:solidFill>
            <a:schemeClr val="bg1"/>
          </a:solidFill>
        </p:spPr>
        <p:txBody>
          <a:bodyPr wrap="square" rtlCol="0">
            <a:spAutoFit/>
          </a:bodyPr>
          <a:lstStyle/>
          <a:p>
            <a:r>
              <a:rPr lang="en-US" sz="2400" dirty="0">
                <a:latin typeface="Times New Roman" pitchFamily="18" charset="0"/>
                <a:cs typeface="Times New Roman" pitchFamily="18" charset="0"/>
              </a:rPr>
              <a:t>x</a:t>
            </a:r>
          </a:p>
        </p:txBody>
      </p:sp>
      <p:sp>
        <p:nvSpPr>
          <p:cNvPr id="26" name="Rectangle 25"/>
          <p:cNvSpPr/>
          <p:nvPr/>
        </p:nvSpPr>
        <p:spPr>
          <a:xfrm>
            <a:off x="4419600" y="3581400"/>
            <a:ext cx="1524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4314825" y="3333750"/>
            <a:ext cx="609600" cy="461665"/>
          </a:xfrm>
          <a:prstGeom prst="rect">
            <a:avLst/>
          </a:prstGeom>
          <a:noFill/>
        </p:spPr>
        <p:txBody>
          <a:bodyPr wrap="square" rtlCol="0">
            <a:spAutoFit/>
          </a:bodyPr>
          <a:lstStyle/>
          <a:p>
            <a:r>
              <a:rPr lang="en-US" sz="2400" dirty="0">
                <a:latin typeface="Times New Roman" pitchFamily="18" charset="0"/>
                <a:cs typeface="Times New Roman" pitchFamily="18" charset="0"/>
              </a:rPr>
              <a:t>x</a:t>
            </a:r>
          </a:p>
        </p:txBody>
      </p:sp>
      <p:sp>
        <p:nvSpPr>
          <p:cNvPr id="20" name="Freeform 19"/>
          <p:cNvSpPr/>
          <p:nvPr/>
        </p:nvSpPr>
        <p:spPr>
          <a:xfrm>
            <a:off x="5867400" y="3657601"/>
            <a:ext cx="1259114" cy="2286000"/>
          </a:xfrm>
          <a:custGeom>
            <a:avLst/>
            <a:gdLst>
              <a:gd name="connsiteX0" fmla="*/ 1814285 w 1814285"/>
              <a:gd name="connsiteY0" fmla="*/ 0 h 2496457"/>
              <a:gd name="connsiteX1" fmla="*/ 1045028 w 1814285"/>
              <a:gd name="connsiteY1" fmla="*/ 682171 h 2496457"/>
              <a:gd name="connsiteX2" fmla="*/ 1175657 w 1814285"/>
              <a:gd name="connsiteY2" fmla="*/ 899886 h 2496457"/>
              <a:gd name="connsiteX3" fmla="*/ 0 w 1814285"/>
              <a:gd name="connsiteY3" fmla="*/ 2496457 h 2496457"/>
            </a:gdLst>
            <a:ahLst/>
            <a:cxnLst>
              <a:cxn ang="0">
                <a:pos x="connsiteX0" y="connsiteY0"/>
              </a:cxn>
              <a:cxn ang="0">
                <a:pos x="connsiteX1" y="connsiteY1"/>
              </a:cxn>
              <a:cxn ang="0">
                <a:pos x="connsiteX2" y="connsiteY2"/>
              </a:cxn>
              <a:cxn ang="0">
                <a:pos x="connsiteX3" y="connsiteY3"/>
              </a:cxn>
            </a:cxnLst>
            <a:rect l="l" t="t" r="r" b="b"/>
            <a:pathLst>
              <a:path w="1814285" h="2496457">
                <a:moveTo>
                  <a:pt x="1814285" y="0"/>
                </a:moveTo>
                <a:cubicBezTo>
                  <a:pt x="1482875" y="266095"/>
                  <a:pt x="1151466" y="532190"/>
                  <a:pt x="1045028" y="682171"/>
                </a:cubicBezTo>
                <a:cubicBezTo>
                  <a:pt x="938590" y="832152"/>
                  <a:pt x="1349828" y="597505"/>
                  <a:pt x="1175657" y="899886"/>
                </a:cubicBezTo>
                <a:cubicBezTo>
                  <a:pt x="1001486" y="1202267"/>
                  <a:pt x="500743" y="1849362"/>
                  <a:pt x="0" y="2496457"/>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TextBox 27"/>
          <p:cNvSpPr txBox="1"/>
          <p:nvPr/>
        </p:nvSpPr>
        <p:spPr>
          <a:xfrm>
            <a:off x="5486400" y="5867400"/>
            <a:ext cx="2514600" cy="830997"/>
          </a:xfrm>
          <a:prstGeom prst="rect">
            <a:avLst/>
          </a:prstGeom>
          <a:noFill/>
        </p:spPr>
        <p:txBody>
          <a:bodyPr wrap="square" rtlCol="0">
            <a:spAutoFit/>
          </a:bodyPr>
          <a:lstStyle/>
          <a:p>
            <a:r>
              <a:rPr lang="en-US" sz="2400" dirty="0">
                <a:solidFill>
                  <a:srgbClr val="FF0000"/>
                </a:solidFill>
                <a:latin typeface="Times New Roman" pitchFamily="18" charset="0"/>
                <a:cs typeface="Times New Roman" pitchFamily="18" charset="0"/>
              </a:rPr>
              <a:t>triangle enclosing a point of interest</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p:cNvGrpSpPr/>
          <p:nvPr/>
        </p:nvGrpSpPr>
        <p:grpSpPr>
          <a:xfrm>
            <a:off x="838200" y="1524000"/>
            <a:ext cx="7772400" cy="4419600"/>
            <a:chOff x="1905000" y="3190101"/>
            <a:chExt cx="3810000" cy="2143899"/>
          </a:xfrm>
        </p:grpSpPr>
        <p:pic>
          <p:nvPicPr>
            <p:cNvPr id="4" name="Picture 4"/>
            <p:cNvPicPr>
              <a:picLocks noChangeAspect="1" noChangeArrowheads="1"/>
            </p:cNvPicPr>
            <p:nvPr/>
          </p:nvPicPr>
          <p:blipFill>
            <a:blip r:embed="rId3" cstate="print"/>
            <a:srcRect l="16667"/>
            <a:stretch>
              <a:fillRect/>
            </a:stretch>
          </p:blipFill>
          <p:spPr bwMode="auto">
            <a:xfrm>
              <a:off x="1905000" y="3276600"/>
              <a:ext cx="2286000" cy="2057400"/>
            </a:xfrm>
            <a:prstGeom prst="rect">
              <a:avLst/>
            </a:prstGeom>
            <a:noFill/>
            <a:ln w="9525">
              <a:noFill/>
              <a:miter lim="800000"/>
              <a:headEnd/>
              <a:tailEnd/>
            </a:ln>
            <a:effectLst/>
          </p:spPr>
        </p:pic>
        <p:pic>
          <p:nvPicPr>
            <p:cNvPr id="5" name="Picture 5"/>
            <p:cNvPicPr>
              <a:picLocks noChangeAspect="1" noChangeArrowheads="1"/>
            </p:cNvPicPr>
            <p:nvPr/>
          </p:nvPicPr>
          <p:blipFill>
            <a:blip r:embed="rId4" cstate="print"/>
            <a:srcRect l="13889" r="13889"/>
            <a:stretch>
              <a:fillRect/>
            </a:stretch>
          </p:blipFill>
          <p:spPr bwMode="auto">
            <a:xfrm>
              <a:off x="3733800" y="3276600"/>
              <a:ext cx="1981200" cy="2057400"/>
            </a:xfrm>
            <a:prstGeom prst="rect">
              <a:avLst/>
            </a:prstGeom>
            <a:noFill/>
            <a:ln w="9525">
              <a:noFill/>
              <a:miter lim="800000"/>
              <a:headEnd/>
              <a:tailEnd/>
            </a:ln>
            <a:effectLst/>
          </p:spPr>
        </p:pic>
        <p:sp>
          <p:nvSpPr>
            <p:cNvPr id="17" name="Rectangle 16"/>
            <p:cNvSpPr/>
            <p:nvPr/>
          </p:nvSpPr>
          <p:spPr>
            <a:xfrm>
              <a:off x="4467224" y="3286125"/>
              <a:ext cx="638175"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2590800" y="3295650"/>
              <a:ext cx="638175"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3886200" y="3200400"/>
              <a:ext cx="1600200" cy="223949"/>
            </a:xfrm>
            <a:prstGeom prst="rect">
              <a:avLst/>
            </a:prstGeom>
            <a:noFill/>
          </p:spPr>
          <p:txBody>
            <a:bodyPr wrap="square" rtlCol="0">
              <a:spAutoFit/>
            </a:bodyPr>
            <a:lstStyle/>
            <a:p>
              <a:r>
                <a:rPr lang="en-US" sz="2400" dirty="0">
                  <a:latin typeface="Times New Roman" pitchFamily="18" charset="0"/>
                  <a:cs typeface="Times New Roman" pitchFamily="18" charset="0"/>
                </a:rPr>
                <a:t>B) Cubic Splines</a:t>
              </a:r>
            </a:p>
          </p:txBody>
        </p:sp>
        <p:sp>
          <p:nvSpPr>
            <p:cNvPr id="13" name="TextBox 12"/>
            <p:cNvSpPr txBox="1"/>
            <p:nvPr/>
          </p:nvSpPr>
          <p:spPr>
            <a:xfrm>
              <a:off x="1952625" y="3190101"/>
              <a:ext cx="1446493" cy="223949"/>
            </a:xfrm>
            <a:prstGeom prst="rect">
              <a:avLst/>
            </a:prstGeom>
            <a:noFill/>
          </p:spPr>
          <p:txBody>
            <a:bodyPr wrap="square" rtlCol="0">
              <a:spAutoFit/>
            </a:bodyPr>
            <a:lstStyle/>
            <a:p>
              <a:r>
                <a:rPr lang="en-US" sz="2400" dirty="0">
                  <a:latin typeface="Times New Roman" pitchFamily="18" charset="0"/>
                  <a:cs typeface="Times New Roman" pitchFamily="18" charset="0"/>
                </a:rPr>
                <a:t>A) Linear Splines</a:t>
              </a:r>
            </a:p>
          </p:txBody>
        </p:sp>
      </p:grpSp>
      <p:sp>
        <p:nvSpPr>
          <p:cNvPr id="21" name="TextBox 20"/>
          <p:cNvSpPr txBox="1"/>
          <p:nvPr/>
        </p:nvSpPr>
        <p:spPr>
          <a:xfrm>
            <a:off x="2571750" y="5715000"/>
            <a:ext cx="609600" cy="461665"/>
          </a:xfrm>
          <a:prstGeom prst="rect">
            <a:avLst/>
          </a:prstGeom>
          <a:solidFill>
            <a:schemeClr val="bg1"/>
          </a:solidFill>
        </p:spPr>
        <p:txBody>
          <a:bodyPr wrap="square" rtlCol="0">
            <a:spAutoFit/>
          </a:bodyPr>
          <a:lstStyle/>
          <a:p>
            <a:r>
              <a:rPr lang="en-US" sz="2400" dirty="0">
                <a:latin typeface="Times New Roman" pitchFamily="18" charset="0"/>
                <a:cs typeface="Times New Roman" pitchFamily="18" charset="0"/>
              </a:rPr>
              <a:t>y</a:t>
            </a:r>
          </a:p>
        </p:txBody>
      </p:sp>
      <p:sp>
        <p:nvSpPr>
          <p:cNvPr id="22" name="TextBox 21"/>
          <p:cNvSpPr txBox="1"/>
          <p:nvPr/>
        </p:nvSpPr>
        <p:spPr>
          <a:xfrm>
            <a:off x="6172200" y="5715000"/>
            <a:ext cx="609600" cy="461665"/>
          </a:xfrm>
          <a:prstGeom prst="rect">
            <a:avLst/>
          </a:prstGeom>
          <a:solidFill>
            <a:schemeClr val="bg1"/>
          </a:solidFill>
        </p:spPr>
        <p:txBody>
          <a:bodyPr wrap="square" rtlCol="0">
            <a:spAutoFit/>
          </a:bodyPr>
          <a:lstStyle/>
          <a:p>
            <a:r>
              <a:rPr lang="en-US" sz="2400" dirty="0">
                <a:latin typeface="Times New Roman" pitchFamily="18" charset="0"/>
                <a:cs typeface="Times New Roman" pitchFamily="18" charset="0"/>
              </a:rPr>
              <a:t>y</a:t>
            </a:r>
          </a:p>
        </p:txBody>
      </p:sp>
      <p:sp>
        <p:nvSpPr>
          <p:cNvPr id="23" name="TextBox 22"/>
          <p:cNvSpPr txBox="1"/>
          <p:nvPr/>
        </p:nvSpPr>
        <p:spPr>
          <a:xfrm>
            <a:off x="533400" y="3486150"/>
            <a:ext cx="304800" cy="461665"/>
          </a:xfrm>
          <a:prstGeom prst="rect">
            <a:avLst/>
          </a:prstGeom>
          <a:solidFill>
            <a:schemeClr val="bg1"/>
          </a:solidFill>
        </p:spPr>
        <p:txBody>
          <a:bodyPr wrap="square" rtlCol="0">
            <a:spAutoFit/>
          </a:bodyPr>
          <a:lstStyle/>
          <a:p>
            <a:r>
              <a:rPr lang="en-US" sz="2400" dirty="0">
                <a:latin typeface="Times New Roman" pitchFamily="18" charset="0"/>
                <a:cs typeface="Times New Roman" pitchFamily="18" charset="0"/>
              </a:rPr>
              <a:t>x</a:t>
            </a:r>
          </a:p>
        </p:txBody>
      </p:sp>
      <p:sp>
        <p:nvSpPr>
          <p:cNvPr id="26" name="TextBox 25"/>
          <p:cNvSpPr txBox="1"/>
          <p:nvPr/>
        </p:nvSpPr>
        <p:spPr>
          <a:xfrm>
            <a:off x="4495800" y="3505200"/>
            <a:ext cx="304800" cy="461665"/>
          </a:xfrm>
          <a:prstGeom prst="rect">
            <a:avLst/>
          </a:prstGeom>
          <a:noFill/>
        </p:spPr>
        <p:txBody>
          <a:bodyPr wrap="square" rtlCol="0">
            <a:spAutoFit/>
          </a:bodyPr>
          <a:lstStyle/>
          <a:p>
            <a:r>
              <a:rPr lang="en-US" sz="2400" dirty="0">
                <a:latin typeface="Times New Roman" pitchFamily="18" charset="0"/>
                <a:cs typeface="Times New Roman" pitchFamily="18" charset="0"/>
              </a:rPr>
              <a:t>x</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MATLAB</a:t>
            </a:r>
          </a:p>
        </p:txBody>
      </p:sp>
      <p:sp>
        <p:nvSpPr>
          <p:cNvPr id="5" name="Rectangle 4"/>
          <p:cNvSpPr/>
          <p:nvPr/>
        </p:nvSpPr>
        <p:spPr>
          <a:xfrm>
            <a:off x="228600" y="2743200"/>
            <a:ext cx="5181600" cy="7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p:cNvSpPr txBox="1">
            <a:spLocks/>
          </p:cNvSpPr>
          <p:nvPr/>
        </p:nvSpPr>
        <p:spPr>
          <a:xfrm>
            <a:off x="457200" y="1524000"/>
            <a:ext cx="2438400" cy="609600"/>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linear </a:t>
            </a:r>
            <a:r>
              <a:rPr kumimoji="0" lang="en-US" sz="3200" b="0" i="0" u="none" strike="noStrike" kern="1200" cap="none" spc="0" normalizeH="0" baseline="0" noProof="0" dirty="0" err="1">
                <a:ln>
                  <a:noFill/>
                </a:ln>
                <a:solidFill>
                  <a:schemeClr val="tx1"/>
                </a:solidFill>
                <a:effectLst/>
                <a:uLnTx/>
                <a:uFillTx/>
                <a:latin typeface="Times New Roman" pitchFamily="18" charset="0"/>
                <a:ea typeface="+mj-ea"/>
                <a:cs typeface="Times New Roman" pitchFamily="18" charset="0"/>
              </a:rPr>
              <a:t>splines</a:t>
            </a:r>
            <a:endParaRPr kumimoji="0" lang="en-US" sz="32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7" name="Title 1"/>
          <p:cNvSpPr txBox="1">
            <a:spLocks/>
          </p:cNvSpPr>
          <p:nvPr/>
        </p:nvSpPr>
        <p:spPr>
          <a:xfrm>
            <a:off x="457200" y="2971800"/>
            <a:ext cx="2438400" cy="609600"/>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cubic </a:t>
            </a:r>
            <a:r>
              <a:rPr kumimoji="0" lang="en-US" sz="3200" b="0" i="0" u="none" strike="noStrike" kern="1200" cap="none" spc="0" normalizeH="0" baseline="0" noProof="0" dirty="0" err="1">
                <a:ln>
                  <a:noFill/>
                </a:ln>
                <a:solidFill>
                  <a:schemeClr val="tx1"/>
                </a:solidFill>
                <a:effectLst/>
                <a:uLnTx/>
                <a:uFillTx/>
                <a:latin typeface="Times New Roman" pitchFamily="18" charset="0"/>
                <a:ea typeface="+mj-ea"/>
                <a:cs typeface="Times New Roman" pitchFamily="18" charset="0"/>
              </a:rPr>
              <a:t>splines</a:t>
            </a:r>
            <a:endParaRPr kumimoji="0" lang="en-US" sz="32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10" name="TextBox 9">
            <a:extLst>
              <a:ext uri="{FF2B5EF4-FFF2-40B4-BE49-F238E27FC236}">
                <a16:creationId xmlns:a16="http://schemas.microsoft.com/office/drawing/2014/main" id="{AD922D27-04FE-411A-89D1-FBE6C7FB64FD}"/>
              </a:ext>
            </a:extLst>
          </p:cNvPr>
          <p:cNvSpPr txBox="1"/>
          <p:nvPr/>
        </p:nvSpPr>
        <p:spPr>
          <a:xfrm>
            <a:off x="0" y="2292421"/>
            <a:ext cx="9144000" cy="1938992"/>
          </a:xfrm>
          <a:prstGeom prst="rect">
            <a:avLst/>
          </a:prstGeom>
          <a:noFill/>
        </p:spPr>
        <p:txBody>
          <a:bodyPr wrap="square">
            <a:spAutoFit/>
          </a:bodyPr>
          <a:lstStyle/>
          <a:p>
            <a:r>
              <a:rPr lang="en-US" sz="2400" dirty="0">
                <a:latin typeface="Courier New" panose="02070309020205020404" pitchFamily="49" charset="0"/>
                <a:ea typeface="Cambria Math" panose="02040503050406030204" pitchFamily="18" charset="0"/>
                <a:cs typeface="Courier New" panose="02070309020205020404" pitchFamily="49" charset="0"/>
              </a:rPr>
              <a:t>B=</a:t>
            </a:r>
            <a:r>
              <a:rPr lang="en-US" sz="2400" dirty="0" err="1">
                <a:latin typeface="Courier New" panose="02070309020205020404" pitchFamily="49" charset="0"/>
                <a:ea typeface="Cambria Math" panose="02040503050406030204" pitchFamily="18" charset="0"/>
                <a:cs typeface="Courier New" panose="02070309020205020404" pitchFamily="49" charset="0"/>
              </a:rPr>
              <a:t>griddata</a:t>
            </a:r>
            <a:r>
              <a:rPr lang="en-US" sz="2400" dirty="0">
                <a:latin typeface="Courier New" panose="02070309020205020404" pitchFamily="49" charset="0"/>
                <a:ea typeface="Cambria Math" panose="02040503050406030204" pitchFamily="18" charset="0"/>
                <a:cs typeface="Courier New" panose="02070309020205020404" pitchFamily="49" charset="0"/>
              </a:rPr>
              <a:t>(</a:t>
            </a:r>
            <a:r>
              <a:rPr lang="en-US" sz="2400" dirty="0" err="1">
                <a:latin typeface="Courier New" panose="02070309020205020404" pitchFamily="49" charset="0"/>
                <a:ea typeface="Cambria Math" panose="02040503050406030204" pitchFamily="18" charset="0"/>
                <a:cs typeface="Courier New" panose="02070309020205020404" pitchFamily="49" charset="0"/>
              </a:rPr>
              <a:t>xobs,yobs,dobs,XGRID,YGRID,'linear</a:t>
            </a:r>
            <a:r>
              <a:rPr lang="en-US" sz="2400" dirty="0">
                <a:latin typeface="Courier New" panose="02070309020205020404" pitchFamily="49" charset="0"/>
                <a:ea typeface="Cambria Math" panose="02040503050406030204" pitchFamily="18" charset="0"/>
                <a:cs typeface="Courier New" panose="02070309020205020404" pitchFamily="49" charset="0"/>
              </a:rPr>
              <a:t>’);</a:t>
            </a:r>
          </a:p>
          <a:p>
            <a:endParaRPr lang="en-US" sz="2400" dirty="0">
              <a:latin typeface="Courier New" panose="02070309020205020404" pitchFamily="49" charset="0"/>
              <a:ea typeface="Cambria Math" panose="02040503050406030204" pitchFamily="18" charset="0"/>
              <a:cs typeface="Courier New" panose="02070309020205020404" pitchFamily="49" charset="0"/>
            </a:endParaRPr>
          </a:p>
          <a:p>
            <a:endParaRPr lang="en-US" sz="2400" dirty="0">
              <a:latin typeface="Courier New" panose="02070309020205020404" pitchFamily="49" charset="0"/>
              <a:ea typeface="Cambria Math" panose="02040503050406030204" pitchFamily="18" charset="0"/>
              <a:cs typeface="Courier New" panose="02070309020205020404" pitchFamily="49" charset="0"/>
            </a:endParaRPr>
          </a:p>
          <a:p>
            <a:endParaRPr lang="en-US" sz="2400" dirty="0">
              <a:latin typeface="Courier New" panose="02070309020205020404" pitchFamily="49" charset="0"/>
              <a:ea typeface="Cambria Math" panose="02040503050406030204" pitchFamily="18" charset="0"/>
              <a:cs typeface="Courier New" panose="02070309020205020404" pitchFamily="49" charset="0"/>
            </a:endParaRPr>
          </a:p>
          <a:p>
            <a:r>
              <a:rPr lang="en-US" sz="2400" dirty="0">
                <a:latin typeface="Courier New" panose="02070309020205020404" pitchFamily="49" charset="0"/>
                <a:ea typeface="Cambria Math" panose="02040503050406030204" pitchFamily="18" charset="0"/>
                <a:cs typeface="Courier New" panose="02070309020205020404" pitchFamily="49" charset="0"/>
              </a:rPr>
              <a:t>C=</a:t>
            </a:r>
            <a:r>
              <a:rPr lang="en-US" sz="2400" dirty="0" err="1">
                <a:latin typeface="Courier New" panose="02070309020205020404" pitchFamily="49" charset="0"/>
                <a:ea typeface="Cambria Math" panose="02040503050406030204" pitchFamily="18" charset="0"/>
                <a:cs typeface="Courier New" panose="02070309020205020404" pitchFamily="49" charset="0"/>
              </a:rPr>
              <a:t>griddata</a:t>
            </a:r>
            <a:r>
              <a:rPr lang="en-US" sz="2400" dirty="0">
                <a:latin typeface="Courier New" panose="02070309020205020404" pitchFamily="49" charset="0"/>
                <a:ea typeface="Cambria Math" panose="02040503050406030204" pitchFamily="18" charset="0"/>
                <a:cs typeface="Courier New" panose="02070309020205020404" pitchFamily="49" charset="0"/>
              </a:rPr>
              <a:t>(</a:t>
            </a:r>
            <a:r>
              <a:rPr lang="en-US" sz="2400" dirty="0" err="1">
                <a:latin typeface="Courier New" panose="02070309020205020404" pitchFamily="49" charset="0"/>
                <a:ea typeface="Cambria Math" panose="02040503050406030204" pitchFamily="18" charset="0"/>
                <a:cs typeface="Courier New" panose="02070309020205020404" pitchFamily="49" charset="0"/>
              </a:rPr>
              <a:t>xobs,yobs,dobs,XGRID,YGRID,'cubic</a:t>
            </a:r>
            <a:r>
              <a:rPr lang="en-US" sz="2400" dirty="0">
                <a:latin typeface="Courier New" panose="02070309020205020404" pitchFamily="49" charset="0"/>
                <a:ea typeface="Cambria Math" panose="02040503050406030204" pitchFamily="18" charset="0"/>
                <a:cs typeface="Courier New" panose="02070309020205020404" pitchFamily="49" charset="0"/>
              </a:rPr>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9144000" cy="5943600"/>
          </a:xfrm>
        </p:spPr>
        <p:txBody>
          <a:bodyPr>
            <a:normAutofit/>
          </a:bodyPr>
          <a:lstStyle/>
          <a:p>
            <a:r>
              <a:rPr lang="en-US" dirty="0">
                <a:latin typeface="Times New Roman" pitchFamily="18" charset="0"/>
                <a:cs typeface="Times New Roman" pitchFamily="18" charset="0"/>
              </a:rPr>
              <a:t>we encountered a problem similar to this one back in Lecture 8,</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where we used</a:t>
            </a: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r>
              <a:rPr lang="en-US" dirty="0">
                <a:latin typeface="Times New Roman" pitchFamily="18" charset="0"/>
                <a:cs typeface="Times New Roman" pitchFamily="18" charset="0"/>
              </a:rPr>
              <a:t>prior information</a:t>
            </a: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r>
              <a:rPr lang="en-US" dirty="0">
                <a:latin typeface="Times New Roman" pitchFamily="18" charset="0"/>
                <a:cs typeface="Times New Roman" pitchFamily="18" charset="0"/>
              </a:rPr>
              <a:t>to fill in data gaps</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83"/>
            <a:ext cx="8229600" cy="667852"/>
          </a:xfrm>
        </p:spPr>
        <p:txBody>
          <a:bodyPr>
            <a:normAutofit fontScale="90000"/>
          </a:bodyPr>
          <a:lstStyle/>
          <a:p>
            <a:r>
              <a:rPr lang="en-US" dirty="0">
                <a:latin typeface="Times New Roman" pitchFamily="18" charset="0"/>
                <a:cs typeface="Times New Roman" pitchFamily="18" charset="0"/>
              </a:rPr>
              <a:t>Python</a:t>
            </a:r>
          </a:p>
        </p:txBody>
      </p:sp>
      <p:sp>
        <p:nvSpPr>
          <p:cNvPr id="5" name="Rectangle 4"/>
          <p:cNvSpPr/>
          <p:nvPr/>
        </p:nvSpPr>
        <p:spPr>
          <a:xfrm>
            <a:off x="228600" y="2743200"/>
            <a:ext cx="5181600" cy="7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p:cNvSpPr txBox="1">
            <a:spLocks/>
          </p:cNvSpPr>
          <p:nvPr/>
        </p:nvSpPr>
        <p:spPr>
          <a:xfrm>
            <a:off x="228600" y="659512"/>
            <a:ext cx="2438400" cy="609600"/>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linear </a:t>
            </a:r>
            <a:r>
              <a:rPr kumimoji="0" lang="en-US" sz="3200" b="0" i="0" u="none" strike="noStrike" kern="1200" cap="none" spc="0" normalizeH="0" baseline="0" noProof="0" dirty="0" err="1">
                <a:ln>
                  <a:noFill/>
                </a:ln>
                <a:solidFill>
                  <a:schemeClr val="tx1"/>
                </a:solidFill>
                <a:effectLst/>
                <a:uLnTx/>
                <a:uFillTx/>
                <a:latin typeface="Times New Roman" pitchFamily="18" charset="0"/>
                <a:ea typeface="+mj-ea"/>
                <a:cs typeface="Times New Roman" pitchFamily="18" charset="0"/>
              </a:rPr>
              <a:t>splines</a:t>
            </a:r>
            <a:endParaRPr kumimoji="0" lang="en-US" sz="32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7" name="Title 1"/>
          <p:cNvSpPr txBox="1">
            <a:spLocks/>
          </p:cNvSpPr>
          <p:nvPr/>
        </p:nvSpPr>
        <p:spPr>
          <a:xfrm>
            <a:off x="234043" y="3678788"/>
            <a:ext cx="2438400" cy="609600"/>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cubic </a:t>
            </a:r>
            <a:r>
              <a:rPr kumimoji="0" lang="en-US" sz="3200" b="0" i="0" u="none" strike="noStrike" kern="1200" cap="none" spc="0" normalizeH="0" baseline="0" noProof="0" dirty="0" err="1">
                <a:ln>
                  <a:noFill/>
                </a:ln>
                <a:solidFill>
                  <a:schemeClr val="tx1"/>
                </a:solidFill>
                <a:effectLst/>
                <a:uLnTx/>
                <a:uFillTx/>
                <a:latin typeface="Times New Roman" pitchFamily="18" charset="0"/>
                <a:ea typeface="+mj-ea"/>
                <a:cs typeface="Times New Roman" pitchFamily="18" charset="0"/>
              </a:rPr>
              <a:t>splines</a:t>
            </a:r>
            <a:endParaRPr kumimoji="0" lang="en-US" sz="32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3" name="Rectangle 1">
            <a:extLst>
              <a:ext uri="{FF2B5EF4-FFF2-40B4-BE49-F238E27FC236}">
                <a16:creationId xmlns:a16="http://schemas.microsoft.com/office/drawing/2014/main" id="{2C945EF0-5990-4A49-9800-AE8A0EB8CB1C}"/>
              </a:ext>
            </a:extLst>
          </p:cNvPr>
          <p:cNvSpPr>
            <a:spLocks noChangeArrowheads="1"/>
          </p:cNvSpPr>
          <p:nvPr/>
        </p:nvSpPr>
        <p:spPr bwMode="auto">
          <a:xfrm>
            <a:off x="206829" y="1259153"/>
            <a:ext cx="7558479" cy="23821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2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BB=</a:t>
            </a:r>
            <a:r>
              <a:rPr kumimoji="0" lang="en-US" altLang="en-US" sz="24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ip.griddata</a:t>
            </a:r>
            <a:r>
              <a:rPr kumimoji="0" lang="en-US" altLang="en-US" sz="2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p>
          <a:p>
            <a:pPr marL="0" marR="0" lvl="0" indent="0" algn="l" defTabSz="914400" rtl="0" eaLnBrk="0" fontAlgn="base" latinLnBrk="0" hangingPunct="0">
              <a:lnSpc>
                <a:spcPct val="100000"/>
              </a:lnSpc>
              <a:spcBef>
                <a:spcPct val="30000"/>
              </a:spcBef>
              <a:spcAft>
                <a:spcPct val="0"/>
              </a:spcAft>
              <a:buClrTx/>
              <a:buSzTx/>
              <a:buFontTx/>
              <a:buNone/>
              <a:tabLst/>
            </a:pPr>
            <a:r>
              <a:rPr lang="en-US" altLang="en-US" sz="2400" dirty="0">
                <a:latin typeface="Courier New" panose="02070309020205020404" pitchFamily="49" charset="0"/>
                <a:cs typeface="Courier New" panose="02070309020205020404" pitchFamily="49" charset="0"/>
              </a:rPr>
              <a:t>    </a:t>
            </a:r>
            <a:r>
              <a:rPr kumimoji="0" lang="en-US" altLang="en-US" sz="24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np.concatenate</a:t>
            </a:r>
            <a:r>
              <a:rPr kumimoji="0" lang="en-US" altLang="en-US" sz="2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r>
              <a:rPr kumimoji="0" lang="en-US" altLang="en-US" sz="24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xobs,yobs</a:t>
            </a:r>
            <a:r>
              <a:rPr kumimoji="0" lang="en-US" altLang="en-US" sz="2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),axis=1),</a:t>
            </a:r>
          </a:p>
          <a:p>
            <a:pPr marL="0" marR="0" lvl="0" indent="0" algn="l" defTabSz="914400" rtl="0" eaLnBrk="0" fontAlgn="base" latinLnBrk="0" hangingPunct="0">
              <a:lnSpc>
                <a:spcPct val="100000"/>
              </a:lnSpc>
              <a:spcBef>
                <a:spcPct val="30000"/>
              </a:spcBef>
              <a:spcAft>
                <a:spcPct val="0"/>
              </a:spcAft>
              <a:buClrTx/>
              <a:buSzTx/>
              <a:buFontTx/>
              <a:buNone/>
              <a:tabLst/>
            </a:pPr>
            <a:r>
              <a:rPr lang="en-US" altLang="en-US" sz="2400" dirty="0">
                <a:latin typeface="Courier New" panose="02070309020205020404" pitchFamily="49" charset="0"/>
                <a:cs typeface="Courier New" panose="02070309020205020404" pitchFamily="49" charset="0"/>
              </a:rPr>
              <a:t>    </a:t>
            </a:r>
            <a:r>
              <a:rPr kumimoji="0" lang="en-US" altLang="en-US" sz="2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dobs,(XGRID,YGRID), method=‘linear’,</a:t>
            </a:r>
          </a:p>
          <a:p>
            <a:pPr marL="0" marR="0" lvl="0" indent="0" algn="l" defTabSz="914400" rtl="0" eaLnBrk="0" fontAlgn="base" latinLnBrk="0" hangingPunct="0">
              <a:lnSpc>
                <a:spcPct val="100000"/>
              </a:lnSpc>
              <a:spcBef>
                <a:spcPct val="30000"/>
              </a:spcBef>
              <a:spcAft>
                <a:spcPct val="0"/>
              </a:spcAft>
              <a:buClrTx/>
              <a:buSzTx/>
              <a:buFontTx/>
              <a:buNone/>
              <a:tabLst/>
            </a:pPr>
            <a:r>
              <a:rPr lang="en-US" altLang="en-US" sz="2400" dirty="0">
                <a:latin typeface="Courier New" panose="02070309020205020404" pitchFamily="49" charset="0"/>
                <a:cs typeface="Courier New" panose="02070309020205020404" pitchFamily="49" charset="0"/>
              </a:rPr>
              <a:t>    </a:t>
            </a:r>
            <a:r>
              <a:rPr kumimoji="0" lang="en-US" altLang="en-US" sz="24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fill_value</a:t>
            </a:r>
            <a:r>
              <a:rPr kumimoji="0" lang="en-US" altLang="en-US" sz="2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=0.0);</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2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B = BB[:,:,0];</a:t>
            </a:r>
          </a:p>
        </p:txBody>
      </p:sp>
      <p:sp>
        <p:nvSpPr>
          <p:cNvPr id="8" name="Rectangle 1">
            <a:extLst>
              <a:ext uri="{FF2B5EF4-FFF2-40B4-BE49-F238E27FC236}">
                <a16:creationId xmlns:a16="http://schemas.microsoft.com/office/drawing/2014/main" id="{58DFA15E-8638-45D0-AD6E-DAE9C0971F00}"/>
              </a:ext>
            </a:extLst>
          </p:cNvPr>
          <p:cNvSpPr>
            <a:spLocks noChangeArrowheads="1"/>
          </p:cNvSpPr>
          <p:nvPr/>
        </p:nvSpPr>
        <p:spPr bwMode="auto">
          <a:xfrm>
            <a:off x="206829" y="4325832"/>
            <a:ext cx="7558479" cy="23821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2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CC=</a:t>
            </a:r>
            <a:r>
              <a:rPr kumimoji="0" lang="en-US" altLang="en-US" sz="24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ip.griddata</a:t>
            </a:r>
            <a:r>
              <a:rPr kumimoji="0" lang="en-US" altLang="en-US" sz="2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p>
          <a:p>
            <a:pPr marL="0" marR="0" lvl="0" indent="0" algn="l" defTabSz="914400" rtl="0" eaLnBrk="0" fontAlgn="base" latinLnBrk="0" hangingPunct="0">
              <a:lnSpc>
                <a:spcPct val="100000"/>
              </a:lnSpc>
              <a:spcBef>
                <a:spcPct val="30000"/>
              </a:spcBef>
              <a:spcAft>
                <a:spcPct val="0"/>
              </a:spcAft>
              <a:buClrTx/>
              <a:buSzTx/>
              <a:buFontTx/>
              <a:buNone/>
              <a:tabLst/>
            </a:pPr>
            <a:r>
              <a:rPr lang="en-US" altLang="en-US" sz="2400" dirty="0">
                <a:latin typeface="Courier New" panose="02070309020205020404" pitchFamily="49" charset="0"/>
                <a:cs typeface="Courier New" panose="02070309020205020404" pitchFamily="49" charset="0"/>
              </a:rPr>
              <a:t>    </a:t>
            </a:r>
            <a:r>
              <a:rPr kumimoji="0" lang="en-US" altLang="en-US" sz="24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np.concatenate</a:t>
            </a:r>
            <a:r>
              <a:rPr kumimoji="0" lang="en-US" altLang="en-US" sz="2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r>
              <a:rPr kumimoji="0" lang="en-US" altLang="en-US" sz="24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xobs,yobs</a:t>
            </a:r>
            <a:r>
              <a:rPr kumimoji="0" lang="en-US" altLang="en-US" sz="2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),axis=1),</a:t>
            </a:r>
          </a:p>
          <a:p>
            <a:pPr marL="0" marR="0" lvl="0" indent="0" algn="l" defTabSz="914400" rtl="0" eaLnBrk="0" fontAlgn="base" latinLnBrk="0" hangingPunct="0">
              <a:lnSpc>
                <a:spcPct val="100000"/>
              </a:lnSpc>
              <a:spcBef>
                <a:spcPct val="30000"/>
              </a:spcBef>
              <a:spcAft>
                <a:spcPct val="0"/>
              </a:spcAft>
              <a:buClrTx/>
              <a:buSzTx/>
              <a:buFontTx/>
              <a:buNone/>
              <a:tabLst/>
            </a:pPr>
            <a:r>
              <a:rPr lang="en-US" altLang="en-US" sz="2400" dirty="0">
                <a:latin typeface="Courier New" panose="02070309020205020404" pitchFamily="49" charset="0"/>
                <a:cs typeface="Courier New" panose="02070309020205020404" pitchFamily="49" charset="0"/>
              </a:rPr>
              <a:t>    </a:t>
            </a:r>
            <a:r>
              <a:rPr kumimoji="0" lang="en-US" altLang="en-US" sz="2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dobs,(XGRID,YGRID), method=‘cubic’,</a:t>
            </a:r>
          </a:p>
          <a:p>
            <a:pPr marL="0" marR="0" lvl="0" indent="0" algn="l" defTabSz="914400" rtl="0" eaLnBrk="0" fontAlgn="base" latinLnBrk="0" hangingPunct="0">
              <a:lnSpc>
                <a:spcPct val="100000"/>
              </a:lnSpc>
              <a:spcBef>
                <a:spcPct val="30000"/>
              </a:spcBef>
              <a:spcAft>
                <a:spcPct val="0"/>
              </a:spcAft>
              <a:buClrTx/>
              <a:buSzTx/>
              <a:buFontTx/>
              <a:buNone/>
              <a:tabLst/>
            </a:pPr>
            <a:r>
              <a:rPr lang="en-US" altLang="en-US" sz="2400" dirty="0">
                <a:latin typeface="Courier New" panose="02070309020205020404" pitchFamily="49" charset="0"/>
                <a:cs typeface="Courier New" panose="02070309020205020404" pitchFamily="49" charset="0"/>
              </a:rPr>
              <a:t>    </a:t>
            </a:r>
            <a:r>
              <a:rPr kumimoji="0" lang="en-US" altLang="en-US" sz="24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fill_value</a:t>
            </a:r>
            <a:r>
              <a:rPr kumimoji="0" lang="en-US" altLang="en-US" sz="2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=0.0);</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2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C = CC[:,:,0];</a:t>
            </a:r>
          </a:p>
        </p:txBody>
      </p:sp>
    </p:spTree>
    <p:extLst>
      <p:ext uri="{BB962C8B-B14F-4D97-AF65-F5344CB8AC3E}">
        <p14:creationId xmlns:p14="http://schemas.microsoft.com/office/powerpoint/2010/main" val="1025001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Straight Connector 10"/>
          <p:cNvCxnSpPr/>
          <p:nvPr/>
        </p:nvCxnSpPr>
        <p:spPr>
          <a:xfrm rot="5400000">
            <a:off x="7097578" y="2732266"/>
            <a:ext cx="22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1321876" y="2716768"/>
            <a:ext cx="22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5400000">
            <a:off x="4201978" y="2716768"/>
            <a:ext cx="22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722176" y="3135868"/>
            <a:ext cx="1219200" cy="369332"/>
          </a:xfrm>
          <a:prstGeom prst="rect">
            <a:avLst/>
          </a:prstGeom>
          <a:noFill/>
        </p:spPr>
        <p:txBody>
          <a:bodyPr wrap="square" rtlCol="0">
            <a:spAutoFit/>
          </a:bodyPr>
          <a:lstStyle/>
          <a:p>
            <a:pPr algn="ctr"/>
            <a:r>
              <a:rPr lang="en-US" dirty="0">
                <a:latin typeface="Times New Roman" pitchFamily="18" charset="0"/>
                <a:cs typeface="Times New Roman" pitchFamily="18" charset="0"/>
              </a:rPr>
              <a:t>time</a:t>
            </a:r>
          </a:p>
        </p:txBody>
      </p:sp>
      <p:sp>
        <p:nvSpPr>
          <p:cNvPr id="17" name="TextBox 16"/>
          <p:cNvSpPr txBox="1"/>
          <p:nvPr/>
        </p:nvSpPr>
        <p:spPr>
          <a:xfrm>
            <a:off x="1283776" y="2907268"/>
            <a:ext cx="381000" cy="381000"/>
          </a:xfrm>
          <a:prstGeom prst="rect">
            <a:avLst/>
          </a:prstGeom>
          <a:noFill/>
        </p:spPr>
        <p:txBody>
          <a:bodyPr wrap="square" rtlCol="0">
            <a:spAutoFit/>
          </a:bodyPr>
          <a:lstStyle/>
          <a:p>
            <a:r>
              <a:rPr lang="en-US" dirty="0">
                <a:latin typeface="Times New Roman" pitchFamily="18" charset="0"/>
                <a:cs typeface="Times New Roman" pitchFamily="18" charset="0"/>
              </a:rPr>
              <a:t>0</a:t>
            </a:r>
          </a:p>
        </p:txBody>
      </p:sp>
      <p:sp>
        <p:nvSpPr>
          <p:cNvPr id="18" name="TextBox 17"/>
          <p:cNvSpPr txBox="1"/>
          <p:nvPr/>
        </p:nvSpPr>
        <p:spPr>
          <a:xfrm>
            <a:off x="4179376" y="2887900"/>
            <a:ext cx="381000" cy="381000"/>
          </a:xfrm>
          <a:prstGeom prst="rect">
            <a:avLst/>
          </a:prstGeom>
          <a:noFill/>
        </p:spPr>
        <p:txBody>
          <a:bodyPr wrap="square" rtlCol="0">
            <a:spAutoFit/>
          </a:bodyPr>
          <a:lstStyle/>
          <a:p>
            <a:r>
              <a:rPr lang="en-US" dirty="0">
                <a:latin typeface="Times New Roman" pitchFamily="18" charset="0"/>
                <a:cs typeface="Times New Roman" pitchFamily="18" charset="0"/>
              </a:rPr>
              <a:t>1</a:t>
            </a:r>
          </a:p>
        </p:txBody>
      </p:sp>
      <p:sp>
        <p:nvSpPr>
          <p:cNvPr id="19" name="TextBox 18"/>
          <p:cNvSpPr txBox="1"/>
          <p:nvPr/>
        </p:nvSpPr>
        <p:spPr>
          <a:xfrm>
            <a:off x="7074976" y="2907268"/>
            <a:ext cx="381000" cy="381000"/>
          </a:xfrm>
          <a:prstGeom prst="rect">
            <a:avLst/>
          </a:prstGeom>
          <a:noFill/>
        </p:spPr>
        <p:txBody>
          <a:bodyPr wrap="square" rtlCol="0">
            <a:spAutoFit/>
          </a:bodyPr>
          <a:lstStyle/>
          <a:p>
            <a:r>
              <a:rPr lang="en-US" dirty="0">
                <a:latin typeface="Times New Roman" pitchFamily="18" charset="0"/>
                <a:cs typeface="Times New Roman" pitchFamily="18" charset="0"/>
              </a:rPr>
              <a:t>2</a:t>
            </a:r>
          </a:p>
        </p:txBody>
      </p:sp>
      <p:sp>
        <p:nvSpPr>
          <p:cNvPr id="41" name="Oval 40"/>
          <p:cNvSpPr/>
          <p:nvPr/>
        </p:nvSpPr>
        <p:spPr>
          <a:xfrm>
            <a:off x="4407976" y="2907268"/>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6917496" y="2754868"/>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a:off x="6338376" y="2678668"/>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4021896" y="2907268"/>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3132896" y="2754868"/>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TextBox 64"/>
          <p:cNvSpPr txBox="1"/>
          <p:nvPr/>
        </p:nvSpPr>
        <p:spPr>
          <a:xfrm>
            <a:off x="304800" y="533400"/>
            <a:ext cx="5943600" cy="523220"/>
          </a:xfrm>
          <a:prstGeom prst="rect">
            <a:avLst/>
          </a:prstGeom>
          <a:noFill/>
        </p:spPr>
        <p:txBody>
          <a:bodyPr wrap="square" rtlCol="0">
            <a:spAutoFit/>
          </a:bodyPr>
          <a:lstStyle/>
          <a:p>
            <a:r>
              <a:rPr lang="en-US" sz="2800" dirty="0">
                <a:latin typeface="Times New Roman" pitchFamily="18" charset="0"/>
                <a:cs typeface="Times New Roman" pitchFamily="18" charset="0"/>
              </a:rPr>
              <a:t>observed data with missing points</a:t>
            </a:r>
          </a:p>
        </p:txBody>
      </p:sp>
      <p:sp>
        <p:nvSpPr>
          <p:cNvPr id="60" name="Freeform 59"/>
          <p:cNvSpPr/>
          <p:nvPr/>
        </p:nvSpPr>
        <p:spPr>
          <a:xfrm>
            <a:off x="1436176" y="1992868"/>
            <a:ext cx="6183824" cy="862739"/>
          </a:xfrm>
          <a:custGeom>
            <a:avLst/>
            <a:gdLst>
              <a:gd name="connsiteX0" fmla="*/ 15498 w 6183824"/>
              <a:gd name="connsiteY0" fmla="*/ 0 h 1472339"/>
              <a:gd name="connsiteX1" fmla="*/ 0 w 6183824"/>
              <a:gd name="connsiteY1" fmla="*/ 1472339 h 1472339"/>
              <a:gd name="connsiteX2" fmla="*/ 6183824 w 6183824"/>
              <a:gd name="connsiteY2" fmla="*/ 1472339 h 1472339"/>
            </a:gdLst>
            <a:ahLst/>
            <a:cxnLst>
              <a:cxn ang="0">
                <a:pos x="connsiteX0" y="connsiteY0"/>
              </a:cxn>
              <a:cxn ang="0">
                <a:pos x="connsiteX1" y="connsiteY1"/>
              </a:cxn>
              <a:cxn ang="0">
                <a:pos x="connsiteX2" y="connsiteY2"/>
              </a:cxn>
            </a:cxnLst>
            <a:rect l="l" t="t" r="r" b="b"/>
            <a:pathLst>
              <a:path w="6183824" h="1472339">
                <a:moveTo>
                  <a:pt x="15498" y="0"/>
                </a:moveTo>
                <a:lnTo>
                  <a:pt x="0" y="1472339"/>
                </a:lnTo>
                <a:lnTo>
                  <a:pt x="6183824" y="1472339"/>
                </a:lnTo>
              </a:path>
            </a:pathLst>
          </a:cu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6" name="Oval 75"/>
          <p:cNvSpPr/>
          <p:nvPr/>
        </p:nvSpPr>
        <p:spPr>
          <a:xfrm>
            <a:off x="6145336" y="2831068"/>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Oval 76"/>
          <p:cNvSpPr/>
          <p:nvPr/>
        </p:nvSpPr>
        <p:spPr>
          <a:xfrm>
            <a:off x="5373176" y="2602468"/>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p:cNvSpPr/>
          <p:nvPr/>
        </p:nvSpPr>
        <p:spPr>
          <a:xfrm>
            <a:off x="5759256" y="2754868"/>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Oval 78"/>
          <p:cNvSpPr/>
          <p:nvPr/>
        </p:nvSpPr>
        <p:spPr>
          <a:xfrm flipV="1">
            <a:off x="2360736" y="2983468"/>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p:cNvSpPr/>
          <p:nvPr/>
        </p:nvSpPr>
        <p:spPr>
          <a:xfrm flipV="1">
            <a:off x="1588576" y="2602468"/>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80"/>
          <p:cNvSpPr/>
          <p:nvPr/>
        </p:nvSpPr>
        <p:spPr>
          <a:xfrm flipV="1">
            <a:off x="1781616" y="2450068"/>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Oval 81"/>
          <p:cNvSpPr/>
          <p:nvPr/>
        </p:nvSpPr>
        <p:spPr>
          <a:xfrm flipV="1">
            <a:off x="2553776" y="2983468"/>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p:cNvSpPr/>
          <p:nvPr/>
        </p:nvSpPr>
        <p:spPr>
          <a:xfrm flipV="1">
            <a:off x="3325936" y="2602468"/>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p:nvPr/>
        </p:nvSpPr>
        <p:spPr>
          <a:xfrm flipV="1">
            <a:off x="2939856" y="2907268"/>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Oval 86"/>
          <p:cNvSpPr/>
          <p:nvPr/>
        </p:nvSpPr>
        <p:spPr>
          <a:xfrm flipV="1">
            <a:off x="2746816" y="2831068"/>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p:cNvSpPr/>
          <p:nvPr/>
        </p:nvSpPr>
        <p:spPr>
          <a:xfrm>
            <a:off x="4214936" y="3008014"/>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p:cNvSpPr/>
          <p:nvPr/>
        </p:nvSpPr>
        <p:spPr>
          <a:xfrm>
            <a:off x="4601016" y="2678668"/>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p:cNvSpPr/>
          <p:nvPr/>
        </p:nvSpPr>
        <p:spPr>
          <a:xfrm>
            <a:off x="4794056" y="2526268"/>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p:cNvSpPr/>
          <p:nvPr/>
        </p:nvSpPr>
        <p:spPr>
          <a:xfrm>
            <a:off x="4987096" y="2627014"/>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p:nvPr/>
        </p:nvSpPr>
        <p:spPr>
          <a:xfrm>
            <a:off x="5180136" y="2855614"/>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Oval 92"/>
          <p:cNvSpPr/>
          <p:nvPr/>
        </p:nvSpPr>
        <p:spPr>
          <a:xfrm>
            <a:off x="5566216" y="2602468"/>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Oval 93"/>
          <p:cNvSpPr/>
          <p:nvPr/>
        </p:nvSpPr>
        <p:spPr>
          <a:xfrm>
            <a:off x="5952296" y="3008014"/>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Oval 96"/>
          <p:cNvSpPr/>
          <p:nvPr/>
        </p:nvSpPr>
        <p:spPr>
          <a:xfrm>
            <a:off x="7227376" y="2627014"/>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TextBox 102"/>
          <p:cNvSpPr txBox="1"/>
          <p:nvPr/>
        </p:nvSpPr>
        <p:spPr>
          <a:xfrm rot="16200000">
            <a:off x="497533" y="2093266"/>
            <a:ext cx="1142999" cy="461665"/>
          </a:xfrm>
          <a:prstGeom prst="rect">
            <a:avLst/>
          </a:prstGeom>
          <a:noFill/>
        </p:spPr>
        <p:txBody>
          <a:bodyPr wrap="square" rtlCol="0">
            <a:spAutoFit/>
          </a:bodyPr>
          <a:lstStyle/>
          <a:p>
            <a:r>
              <a:rPr lang="en-US" sz="2400" i="1" dirty="0">
                <a:latin typeface="Cambria Math" pitchFamily="18" charset="0"/>
                <a:ea typeface="Cambria Math" pitchFamily="18" charset="0"/>
                <a:cs typeface="Times New Roman" pitchFamily="18" charset="0"/>
              </a:rPr>
              <a:t>d</a:t>
            </a:r>
            <a:r>
              <a:rPr lang="en-US" sz="2400" i="1" baseline="30000" dirty="0">
                <a:latin typeface="Cambria Math" pitchFamily="18" charset="0"/>
                <a:ea typeface="Cambria Math" pitchFamily="18" charset="0"/>
                <a:cs typeface="Times New Roman" pitchFamily="18" charset="0"/>
              </a:rPr>
              <a:t>obs</a:t>
            </a:r>
            <a:r>
              <a:rPr lang="en-US" sz="2400" i="1" dirty="0">
                <a:latin typeface="Cambria Math" pitchFamily="18" charset="0"/>
                <a:ea typeface="Cambria Math" pitchFamily="18" charset="0"/>
                <a:cs typeface="Times New Roman" pitchFamily="18" charset="0"/>
              </a:rPr>
              <a:t>(t)</a:t>
            </a:r>
          </a:p>
        </p:txBody>
      </p:sp>
      <p:cxnSp>
        <p:nvCxnSpPr>
          <p:cNvPr id="98" name="Straight Connector 97"/>
          <p:cNvCxnSpPr/>
          <p:nvPr/>
        </p:nvCxnSpPr>
        <p:spPr>
          <a:xfrm rot="5400000">
            <a:off x="7097577" y="5551666"/>
            <a:ext cx="22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rot="5400000">
            <a:off x="1321875" y="5536168"/>
            <a:ext cx="22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a:xfrm rot="5400000">
            <a:off x="4201977" y="5536168"/>
            <a:ext cx="22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23" name="TextBox 122"/>
          <p:cNvSpPr txBox="1"/>
          <p:nvPr/>
        </p:nvSpPr>
        <p:spPr>
          <a:xfrm>
            <a:off x="3722175" y="5955268"/>
            <a:ext cx="1219200" cy="369332"/>
          </a:xfrm>
          <a:prstGeom prst="rect">
            <a:avLst/>
          </a:prstGeom>
          <a:noFill/>
        </p:spPr>
        <p:txBody>
          <a:bodyPr wrap="square" rtlCol="0">
            <a:spAutoFit/>
          </a:bodyPr>
          <a:lstStyle/>
          <a:p>
            <a:pPr algn="ctr"/>
            <a:r>
              <a:rPr lang="en-US" dirty="0">
                <a:latin typeface="Times New Roman" pitchFamily="18" charset="0"/>
                <a:cs typeface="Times New Roman" pitchFamily="18" charset="0"/>
              </a:rPr>
              <a:t>time</a:t>
            </a:r>
          </a:p>
        </p:txBody>
      </p:sp>
      <p:sp>
        <p:nvSpPr>
          <p:cNvPr id="124" name="TextBox 123"/>
          <p:cNvSpPr txBox="1"/>
          <p:nvPr/>
        </p:nvSpPr>
        <p:spPr>
          <a:xfrm>
            <a:off x="1283775" y="5726668"/>
            <a:ext cx="381000" cy="381000"/>
          </a:xfrm>
          <a:prstGeom prst="rect">
            <a:avLst/>
          </a:prstGeom>
          <a:noFill/>
        </p:spPr>
        <p:txBody>
          <a:bodyPr wrap="square" rtlCol="0">
            <a:spAutoFit/>
          </a:bodyPr>
          <a:lstStyle/>
          <a:p>
            <a:r>
              <a:rPr lang="en-US" dirty="0">
                <a:latin typeface="Times New Roman" pitchFamily="18" charset="0"/>
                <a:cs typeface="Times New Roman" pitchFamily="18" charset="0"/>
              </a:rPr>
              <a:t>0</a:t>
            </a:r>
          </a:p>
        </p:txBody>
      </p:sp>
      <p:sp>
        <p:nvSpPr>
          <p:cNvPr id="125" name="TextBox 124"/>
          <p:cNvSpPr txBox="1"/>
          <p:nvPr/>
        </p:nvSpPr>
        <p:spPr>
          <a:xfrm>
            <a:off x="4179375" y="5707300"/>
            <a:ext cx="381000" cy="381000"/>
          </a:xfrm>
          <a:prstGeom prst="rect">
            <a:avLst/>
          </a:prstGeom>
          <a:noFill/>
        </p:spPr>
        <p:txBody>
          <a:bodyPr wrap="square" rtlCol="0">
            <a:spAutoFit/>
          </a:bodyPr>
          <a:lstStyle/>
          <a:p>
            <a:r>
              <a:rPr lang="en-US" dirty="0">
                <a:latin typeface="Times New Roman" pitchFamily="18" charset="0"/>
                <a:cs typeface="Times New Roman" pitchFamily="18" charset="0"/>
              </a:rPr>
              <a:t>1</a:t>
            </a:r>
          </a:p>
        </p:txBody>
      </p:sp>
      <p:sp>
        <p:nvSpPr>
          <p:cNvPr id="126" name="TextBox 125"/>
          <p:cNvSpPr txBox="1"/>
          <p:nvPr/>
        </p:nvSpPr>
        <p:spPr>
          <a:xfrm>
            <a:off x="7074975" y="5726668"/>
            <a:ext cx="381000" cy="381000"/>
          </a:xfrm>
          <a:prstGeom prst="rect">
            <a:avLst/>
          </a:prstGeom>
          <a:noFill/>
        </p:spPr>
        <p:txBody>
          <a:bodyPr wrap="square" rtlCol="0">
            <a:spAutoFit/>
          </a:bodyPr>
          <a:lstStyle/>
          <a:p>
            <a:r>
              <a:rPr lang="en-US" dirty="0">
                <a:latin typeface="Times New Roman" pitchFamily="18" charset="0"/>
                <a:cs typeface="Times New Roman" pitchFamily="18" charset="0"/>
              </a:rPr>
              <a:t>2</a:t>
            </a:r>
          </a:p>
        </p:txBody>
      </p:sp>
      <p:sp>
        <p:nvSpPr>
          <p:cNvPr id="127" name="Oval 126"/>
          <p:cNvSpPr/>
          <p:nvPr/>
        </p:nvSpPr>
        <p:spPr>
          <a:xfrm>
            <a:off x="2167695" y="5498068"/>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28" name="Oval 127"/>
          <p:cNvSpPr/>
          <p:nvPr/>
        </p:nvSpPr>
        <p:spPr>
          <a:xfrm>
            <a:off x="4407975" y="5695672"/>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Oval 128"/>
          <p:cNvSpPr/>
          <p:nvPr/>
        </p:nvSpPr>
        <p:spPr>
          <a:xfrm>
            <a:off x="6917495" y="5543272"/>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Oval 129"/>
          <p:cNvSpPr/>
          <p:nvPr/>
        </p:nvSpPr>
        <p:spPr>
          <a:xfrm>
            <a:off x="6338375" y="5513566"/>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Oval 130"/>
          <p:cNvSpPr/>
          <p:nvPr/>
        </p:nvSpPr>
        <p:spPr>
          <a:xfrm>
            <a:off x="4021895" y="5757664"/>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Oval 131"/>
          <p:cNvSpPr/>
          <p:nvPr/>
        </p:nvSpPr>
        <p:spPr>
          <a:xfrm>
            <a:off x="3132895" y="5543272"/>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Oval 132"/>
          <p:cNvSpPr/>
          <p:nvPr/>
        </p:nvSpPr>
        <p:spPr>
          <a:xfrm>
            <a:off x="1974655" y="5269468"/>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34" name="Freeform 133"/>
          <p:cNvSpPr/>
          <p:nvPr/>
        </p:nvSpPr>
        <p:spPr>
          <a:xfrm>
            <a:off x="1436175" y="4812268"/>
            <a:ext cx="6183824" cy="862739"/>
          </a:xfrm>
          <a:custGeom>
            <a:avLst/>
            <a:gdLst>
              <a:gd name="connsiteX0" fmla="*/ 15498 w 6183824"/>
              <a:gd name="connsiteY0" fmla="*/ 0 h 1472339"/>
              <a:gd name="connsiteX1" fmla="*/ 0 w 6183824"/>
              <a:gd name="connsiteY1" fmla="*/ 1472339 h 1472339"/>
              <a:gd name="connsiteX2" fmla="*/ 6183824 w 6183824"/>
              <a:gd name="connsiteY2" fmla="*/ 1472339 h 1472339"/>
            </a:gdLst>
            <a:ahLst/>
            <a:cxnLst>
              <a:cxn ang="0">
                <a:pos x="connsiteX0" y="connsiteY0"/>
              </a:cxn>
              <a:cxn ang="0">
                <a:pos x="connsiteX1" y="connsiteY1"/>
              </a:cxn>
              <a:cxn ang="0">
                <a:pos x="connsiteX2" y="connsiteY2"/>
              </a:cxn>
            </a:cxnLst>
            <a:rect l="l" t="t" r="r" b="b"/>
            <a:pathLst>
              <a:path w="6183824" h="1472339">
                <a:moveTo>
                  <a:pt x="15498" y="0"/>
                </a:moveTo>
                <a:lnTo>
                  <a:pt x="0" y="1472339"/>
                </a:lnTo>
                <a:lnTo>
                  <a:pt x="6183824" y="1472339"/>
                </a:lnTo>
              </a:path>
            </a:pathLst>
          </a:cu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5" name="Oval 134"/>
          <p:cNvSpPr/>
          <p:nvPr/>
        </p:nvSpPr>
        <p:spPr>
          <a:xfrm>
            <a:off x="6145335" y="5619472"/>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Oval 135"/>
          <p:cNvSpPr/>
          <p:nvPr/>
        </p:nvSpPr>
        <p:spPr>
          <a:xfrm>
            <a:off x="5373175" y="540637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Oval 136"/>
          <p:cNvSpPr/>
          <p:nvPr/>
        </p:nvSpPr>
        <p:spPr>
          <a:xfrm>
            <a:off x="5759255" y="5605264"/>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Oval 137"/>
          <p:cNvSpPr/>
          <p:nvPr/>
        </p:nvSpPr>
        <p:spPr>
          <a:xfrm flipV="1">
            <a:off x="2360735" y="5818366"/>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Oval 138"/>
          <p:cNvSpPr/>
          <p:nvPr/>
        </p:nvSpPr>
        <p:spPr>
          <a:xfrm flipV="1">
            <a:off x="1588575" y="5390872"/>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Oval 139"/>
          <p:cNvSpPr/>
          <p:nvPr/>
        </p:nvSpPr>
        <p:spPr>
          <a:xfrm flipV="1">
            <a:off x="1781615" y="5284966"/>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Oval 140"/>
          <p:cNvSpPr/>
          <p:nvPr/>
        </p:nvSpPr>
        <p:spPr>
          <a:xfrm flipV="1">
            <a:off x="2553775" y="578737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Oval 141"/>
          <p:cNvSpPr/>
          <p:nvPr/>
        </p:nvSpPr>
        <p:spPr>
          <a:xfrm flipV="1">
            <a:off x="3518975" y="5345668"/>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Oval 142"/>
          <p:cNvSpPr/>
          <p:nvPr/>
        </p:nvSpPr>
        <p:spPr>
          <a:xfrm flipV="1">
            <a:off x="3325935" y="5390872"/>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Oval 143"/>
          <p:cNvSpPr/>
          <p:nvPr/>
        </p:nvSpPr>
        <p:spPr>
          <a:xfrm flipV="1">
            <a:off x="3712015" y="5421868"/>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Oval 144"/>
          <p:cNvSpPr/>
          <p:nvPr/>
        </p:nvSpPr>
        <p:spPr>
          <a:xfrm flipV="1">
            <a:off x="2939855" y="5757664"/>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Oval 145"/>
          <p:cNvSpPr/>
          <p:nvPr/>
        </p:nvSpPr>
        <p:spPr>
          <a:xfrm flipV="1">
            <a:off x="2746815" y="5603974"/>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Oval 146"/>
          <p:cNvSpPr/>
          <p:nvPr/>
        </p:nvSpPr>
        <p:spPr>
          <a:xfrm>
            <a:off x="4214935" y="585841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Oval 147"/>
          <p:cNvSpPr/>
          <p:nvPr/>
        </p:nvSpPr>
        <p:spPr>
          <a:xfrm>
            <a:off x="4601015" y="5467072"/>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Oval 148"/>
          <p:cNvSpPr/>
          <p:nvPr/>
        </p:nvSpPr>
        <p:spPr>
          <a:xfrm>
            <a:off x="4794055" y="5314672"/>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Oval 149"/>
          <p:cNvSpPr/>
          <p:nvPr/>
        </p:nvSpPr>
        <p:spPr>
          <a:xfrm>
            <a:off x="4987095" y="547741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Oval 150"/>
          <p:cNvSpPr/>
          <p:nvPr/>
        </p:nvSpPr>
        <p:spPr>
          <a:xfrm>
            <a:off x="5180135" y="5706010"/>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Oval 151"/>
          <p:cNvSpPr/>
          <p:nvPr/>
        </p:nvSpPr>
        <p:spPr>
          <a:xfrm>
            <a:off x="5566215" y="5437366"/>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Oval 152"/>
          <p:cNvSpPr/>
          <p:nvPr/>
        </p:nvSpPr>
        <p:spPr>
          <a:xfrm>
            <a:off x="5952295" y="5796418"/>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Oval 153"/>
          <p:cNvSpPr/>
          <p:nvPr/>
        </p:nvSpPr>
        <p:spPr>
          <a:xfrm>
            <a:off x="6531415" y="5446414"/>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Oval 154"/>
          <p:cNvSpPr/>
          <p:nvPr/>
        </p:nvSpPr>
        <p:spPr>
          <a:xfrm>
            <a:off x="6724455" y="5675014"/>
            <a:ext cx="76200" cy="76200"/>
          </a:xfrm>
          <a:prstGeom prst="ellipse">
            <a:avLst/>
          </a:prstGeom>
          <a:solidFill>
            <a:schemeClr val="bg1">
              <a:lumMod val="7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Oval 155"/>
          <p:cNvSpPr/>
          <p:nvPr/>
        </p:nvSpPr>
        <p:spPr>
          <a:xfrm>
            <a:off x="7227375" y="5430916"/>
            <a:ext cx="76200" cy="76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TextBox 156"/>
          <p:cNvSpPr txBox="1"/>
          <p:nvPr/>
        </p:nvSpPr>
        <p:spPr>
          <a:xfrm rot="16200000">
            <a:off x="301198" y="4575602"/>
            <a:ext cx="1535669" cy="461665"/>
          </a:xfrm>
          <a:prstGeom prst="rect">
            <a:avLst/>
          </a:prstGeom>
          <a:noFill/>
        </p:spPr>
        <p:txBody>
          <a:bodyPr wrap="square" rtlCol="0">
            <a:spAutoFit/>
          </a:bodyPr>
          <a:lstStyle/>
          <a:p>
            <a:r>
              <a:rPr lang="en-US" sz="2400" i="1" dirty="0" err="1">
                <a:latin typeface="Cambria Math" pitchFamily="18" charset="0"/>
                <a:ea typeface="Cambria Math" pitchFamily="18" charset="0"/>
                <a:cs typeface="Times New Roman" pitchFamily="18" charset="0"/>
              </a:rPr>
              <a:t>d</a:t>
            </a:r>
            <a:r>
              <a:rPr lang="en-US" sz="2400" i="1" baseline="30000" dirty="0" err="1">
                <a:latin typeface="Cambria Math" pitchFamily="18" charset="0"/>
                <a:ea typeface="Cambria Math" pitchFamily="18" charset="0"/>
                <a:cs typeface="Times New Roman" pitchFamily="18" charset="0"/>
              </a:rPr>
              <a:t>est</a:t>
            </a:r>
            <a:r>
              <a:rPr lang="en-US" sz="2400" i="1" dirty="0">
                <a:latin typeface="Cambria Math" pitchFamily="18" charset="0"/>
                <a:ea typeface="Cambria Math" pitchFamily="18" charset="0"/>
                <a:cs typeface="Times New Roman" pitchFamily="18" charset="0"/>
              </a:rPr>
              <a:t>(t)</a:t>
            </a:r>
          </a:p>
        </p:txBody>
      </p:sp>
      <p:cxnSp>
        <p:nvCxnSpPr>
          <p:cNvPr id="159" name="Straight Arrow Connector 158"/>
          <p:cNvCxnSpPr/>
          <p:nvPr/>
        </p:nvCxnSpPr>
        <p:spPr>
          <a:xfrm rot="5400000">
            <a:off x="1859300" y="2437606"/>
            <a:ext cx="304800"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1" name="Straight Arrow Connector 160"/>
          <p:cNvCxnSpPr/>
          <p:nvPr/>
        </p:nvCxnSpPr>
        <p:spPr>
          <a:xfrm rot="5400000">
            <a:off x="2058194" y="2437606"/>
            <a:ext cx="304800"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2" name="Straight Arrow Connector 161"/>
          <p:cNvCxnSpPr/>
          <p:nvPr/>
        </p:nvCxnSpPr>
        <p:spPr>
          <a:xfrm rot="5400000">
            <a:off x="3413998" y="2361406"/>
            <a:ext cx="304800"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3" name="Straight Arrow Connector 162"/>
          <p:cNvCxnSpPr/>
          <p:nvPr/>
        </p:nvCxnSpPr>
        <p:spPr>
          <a:xfrm rot="5400000">
            <a:off x="3628390" y="2361406"/>
            <a:ext cx="304800"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4" name="Straight Arrow Connector 163"/>
          <p:cNvCxnSpPr/>
          <p:nvPr/>
        </p:nvCxnSpPr>
        <p:spPr>
          <a:xfrm rot="5400000">
            <a:off x="6415504" y="2285206"/>
            <a:ext cx="304800"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5" name="Straight Arrow Connector 164"/>
          <p:cNvCxnSpPr/>
          <p:nvPr/>
        </p:nvCxnSpPr>
        <p:spPr>
          <a:xfrm rot="5400000">
            <a:off x="6628606" y="2285206"/>
            <a:ext cx="304800"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6" name="TextBox 165"/>
          <p:cNvSpPr txBox="1"/>
          <p:nvPr/>
        </p:nvSpPr>
        <p:spPr>
          <a:xfrm>
            <a:off x="304800" y="3886200"/>
            <a:ext cx="7162800" cy="523220"/>
          </a:xfrm>
          <a:prstGeom prst="rect">
            <a:avLst/>
          </a:prstGeom>
          <a:noFill/>
        </p:spPr>
        <p:txBody>
          <a:bodyPr wrap="square" rtlCol="0">
            <a:spAutoFit/>
          </a:bodyPr>
          <a:lstStyle/>
          <a:p>
            <a:r>
              <a:rPr lang="en-US" sz="2800" dirty="0">
                <a:latin typeface="Times New Roman" pitchFamily="18" charset="0"/>
                <a:cs typeface="Times New Roman" pitchFamily="18" charset="0"/>
              </a:rPr>
              <a:t>estimated data with missing points filled in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a:bodyPr>
          <a:lstStyle/>
          <a:p>
            <a:r>
              <a:rPr lang="en-US" dirty="0">
                <a:latin typeface="Times New Roman" pitchFamily="18" charset="0"/>
                <a:cs typeface="Times New Roman" pitchFamily="18" charset="0"/>
              </a:rPr>
              <a:t>find </a:t>
            </a:r>
            <a:r>
              <a:rPr lang="en-US" i="1" dirty="0" err="1">
                <a:latin typeface="Cambria Math" pitchFamily="18" charset="0"/>
                <a:ea typeface="Cambria Math" pitchFamily="18" charset="0"/>
                <a:cs typeface="Times New Roman" pitchFamily="18" charset="0"/>
              </a:rPr>
              <a:t>d</a:t>
            </a:r>
            <a:r>
              <a:rPr lang="en-US" i="1" baseline="-25000" dirty="0" err="1">
                <a:latin typeface="Cambria Math" pitchFamily="18" charset="0"/>
                <a:ea typeface="Cambria Math" pitchFamily="18" charset="0"/>
                <a:cs typeface="Times New Roman" pitchFamily="18" charset="0"/>
              </a:rPr>
              <a:t>i</a:t>
            </a:r>
            <a:r>
              <a:rPr lang="en-US" i="1" baseline="30000" dirty="0" err="1">
                <a:latin typeface="Cambria Math" pitchFamily="18" charset="0"/>
                <a:ea typeface="Cambria Math" pitchFamily="18" charset="0"/>
                <a:cs typeface="Times New Roman" pitchFamily="18" charset="0"/>
              </a:rPr>
              <a:t>est</a:t>
            </a:r>
            <a:r>
              <a:rPr lang="en-US" dirty="0">
                <a:latin typeface="Times New Roman" pitchFamily="18" charset="0"/>
                <a:cs typeface="Times New Roman" pitchFamily="18" charset="0"/>
              </a:rPr>
              <a:t> so that </a:t>
            </a: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r>
              <a:rPr lang="en-US" dirty="0">
                <a:latin typeface="Times New Roman" pitchFamily="18" charset="0"/>
                <a:cs typeface="Times New Roman" pitchFamily="18" charset="0"/>
              </a:rPr>
              <a:t> </a:t>
            </a:r>
            <a:r>
              <a:rPr lang="en-US" i="1" dirty="0" err="1">
                <a:latin typeface="Cambria Math" pitchFamily="18" charset="0"/>
                <a:ea typeface="Cambria Math" pitchFamily="18" charset="0"/>
                <a:cs typeface="Times New Roman" pitchFamily="18" charset="0"/>
              </a:rPr>
              <a:t>d</a:t>
            </a:r>
            <a:r>
              <a:rPr lang="en-US" i="1" baseline="-25000" dirty="0" err="1">
                <a:latin typeface="Cambria Math" pitchFamily="18" charset="0"/>
                <a:ea typeface="Cambria Math" pitchFamily="18" charset="0"/>
                <a:cs typeface="Times New Roman" pitchFamily="18" charset="0"/>
              </a:rPr>
              <a:t>i</a:t>
            </a:r>
            <a:r>
              <a:rPr lang="en-US" i="1" baseline="30000" dirty="0" err="1">
                <a:latin typeface="Cambria Math" pitchFamily="18" charset="0"/>
                <a:ea typeface="Cambria Math" pitchFamily="18" charset="0"/>
                <a:cs typeface="Times New Roman" pitchFamily="18" charset="0"/>
              </a:rPr>
              <a:t>est</a:t>
            </a:r>
            <a:r>
              <a:rPr lang="en-US" i="1" dirty="0">
                <a:latin typeface="Cambria Math" pitchFamily="18" charset="0"/>
                <a:ea typeface="Cambria Math" pitchFamily="18" charset="0"/>
                <a:cs typeface="Times New Roman" pitchFamily="18" charset="0"/>
              </a:rPr>
              <a:t> ≈ </a:t>
            </a:r>
            <a:r>
              <a:rPr lang="en-US" i="1" dirty="0" err="1">
                <a:latin typeface="Cambria Math" pitchFamily="18" charset="0"/>
                <a:ea typeface="Cambria Math" pitchFamily="18" charset="0"/>
                <a:cs typeface="Times New Roman" pitchFamily="18" charset="0"/>
              </a:rPr>
              <a:t>d</a:t>
            </a:r>
            <a:r>
              <a:rPr lang="en-US" i="1" baseline="-25000" dirty="0" err="1">
                <a:latin typeface="Cambria Math" pitchFamily="18" charset="0"/>
                <a:ea typeface="Cambria Math" pitchFamily="18" charset="0"/>
                <a:cs typeface="Times New Roman" pitchFamily="18" charset="0"/>
              </a:rPr>
              <a:t>i</a:t>
            </a:r>
            <a:r>
              <a:rPr lang="en-US" i="1" baseline="30000" dirty="0" err="1">
                <a:latin typeface="Cambria Math" pitchFamily="18" charset="0"/>
                <a:ea typeface="Cambria Math" pitchFamily="18" charset="0"/>
                <a:cs typeface="Times New Roman" pitchFamily="18" charset="0"/>
              </a:rPr>
              <a:t>obs</a:t>
            </a:r>
            <a:br>
              <a:rPr lang="en-US" baseline="30000" dirty="0">
                <a:latin typeface="Times New Roman" pitchFamily="18" charset="0"/>
                <a:cs typeface="Times New Roman" pitchFamily="18" charset="0"/>
              </a:rPr>
            </a:br>
            <a:r>
              <a:rPr lang="en-US" dirty="0">
                <a:latin typeface="Times New Roman" pitchFamily="18" charset="0"/>
                <a:cs typeface="Times New Roman" pitchFamily="18" charset="0"/>
              </a:rPr>
              <a:t>at the observation points</a:t>
            </a: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r>
              <a:rPr lang="en-US" dirty="0">
                <a:latin typeface="Times New Roman" pitchFamily="18" charset="0"/>
                <a:cs typeface="Times New Roman" pitchFamily="18" charset="0"/>
              </a:rPr>
              <a:t>and</a:t>
            </a: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r>
              <a:rPr lang="en-US" dirty="0">
                <a:latin typeface="Times New Roman" pitchFamily="18" charset="0"/>
                <a:cs typeface="Times New Roman" pitchFamily="18" charset="0"/>
              </a:rPr>
              <a:t> roughness of </a:t>
            </a:r>
            <a:r>
              <a:rPr lang="en-US" i="1" dirty="0" err="1">
                <a:latin typeface="Cambria Math" pitchFamily="18" charset="0"/>
                <a:ea typeface="Cambria Math" pitchFamily="18" charset="0"/>
                <a:cs typeface="Times New Roman" pitchFamily="18" charset="0"/>
              </a:rPr>
              <a:t>d</a:t>
            </a:r>
            <a:r>
              <a:rPr lang="en-US" i="1" baseline="-25000" dirty="0" err="1">
                <a:latin typeface="Cambria Math" pitchFamily="18" charset="0"/>
                <a:ea typeface="Cambria Math" pitchFamily="18" charset="0"/>
                <a:cs typeface="Times New Roman" pitchFamily="18" charset="0"/>
              </a:rPr>
              <a:t>i</a:t>
            </a:r>
            <a:r>
              <a:rPr lang="en-US" i="1" baseline="30000" dirty="0" err="1">
                <a:latin typeface="Cambria Math" pitchFamily="18" charset="0"/>
                <a:ea typeface="Cambria Math" pitchFamily="18" charset="0"/>
                <a:cs typeface="Times New Roman" pitchFamily="18" charset="0"/>
              </a:rPr>
              <a:t>est</a:t>
            </a:r>
            <a:r>
              <a:rPr lang="en-US" i="1" dirty="0">
                <a:latin typeface="Cambria Math" pitchFamily="18" charset="0"/>
                <a:ea typeface="Cambria Math" pitchFamily="18" charset="0"/>
                <a:cs typeface="Times New Roman" pitchFamily="18" charset="0"/>
              </a:rPr>
              <a:t> ≈ 0</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everywhere</a:t>
            </a:r>
            <a:endParaRPr lang="en-US" sz="36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5877</TotalTime>
  <Words>4776</Words>
  <Application>Microsoft Office PowerPoint</Application>
  <PresentationFormat>On-screen Show (4:3)</PresentationFormat>
  <Paragraphs>669</Paragraphs>
  <Slides>70</Slides>
  <Notes>68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70</vt:i4>
      </vt:variant>
    </vt:vector>
  </HeadingPairs>
  <TitlesOfParts>
    <vt:vector size="76" baseType="lpstr">
      <vt:lpstr>Arial</vt:lpstr>
      <vt:lpstr>Calibri</vt:lpstr>
      <vt:lpstr>Cambria Math</vt:lpstr>
      <vt:lpstr>Courier New</vt:lpstr>
      <vt:lpstr>Times New Roman</vt:lpstr>
      <vt:lpstr>Office Theme</vt:lpstr>
      <vt:lpstr>Environmental Data Analysis with MATLAB or Python 3rd Edition  Lecture 21 </vt:lpstr>
      <vt:lpstr>PowerPoint Presentation</vt:lpstr>
      <vt:lpstr>Goals of the lecture</vt:lpstr>
      <vt:lpstr>PowerPoint Presentation</vt:lpstr>
      <vt:lpstr>PowerPoint Presentation</vt:lpstr>
      <vt:lpstr>in both scenarios   the times that the data are collected at are   inconvenient</vt:lpstr>
      <vt:lpstr>we encountered a problem similar to this one back in Lecture 8, where we used  prior information  to fill in data gaps </vt:lpstr>
      <vt:lpstr>PowerPoint Presentation</vt:lpstr>
      <vt:lpstr>find diest so that    diest ≈ diobs at the observation points  and   roughness of diest ≈ 0 everywhere</vt:lpstr>
      <vt:lpstr>the solution is inexact   diest ≠ diobs everywhere  and   roughness of diest ≠ 0 everywhere</vt:lpstr>
      <vt:lpstr>but the inexactness isn’t a problem  because  both observations and prior information have error </vt:lpstr>
      <vt:lpstr>now we examine an alternative approach  traditional interpolation   similar, but subtly different </vt:lpstr>
      <vt:lpstr>find d(t) so that    d(ti) = diobs at the observation points  and   roughness of d(t) = 0 in between the observation points</vt:lpstr>
      <vt:lpstr>find d(t) so that    d(ti) = diobs at the observation points  and   roughness of d(t) = 0 in between the observation points</vt:lpstr>
      <vt:lpstr>find d(t) so that    d(ti) = diobs at the observation points  and   roughness of d(t) = 0 in between the observation points</vt:lpstr>
      <vt:lpstr>disadvantage the observation points are singled out as special  </vt:lpstr>
      <vt:lpstr>disadvantage the observation points are singled out as special  </vt:lpstr>
      <vt:lpstr>the interpolation problem</vt:lpstr>
      <vt:lpstr>some obvious ideas don’t work at all</vt:lpstr>
      <vt:lpstr>PowerPoint Presentation</vt:lpstr>
      <vt:lpstr>PowerPoint Presentation</vt:lpstr>
      <vt:lpstr>solution</vt:lpstr>
      <vt:lpstr>simplest case</vt:lpstr>
      <vt:lpstr>PowerPoint Presentation</vt:lpstr>
      <vt:lpstr>disadvantage </vt:lpstr>
      <vt:lpstr>PowerPoint Presentation</vt:lpstr>
      <vt:lpstr>PowerPoint Presentation</vt:lpstr>
      <vt:lpstr>MATLAB</vt:lpstr>
      <vt:lpstr>Python</vt:lpstr>
      <vt:lpstr>getting rid of the kinks</vt:lpstr>
      <vt:lpstr>cubic polynomial has 4 coefficients</vt:lpstr>
      <vt:lpstr>the solution involves solving a matrix equation for the unknowns  (see text for details) </vt:lpstr>
      <vt:lpstr>MATLAB</vt:lpstr>
      <vt:lpstr>MATLAB</vt:lpstr>
      <vt:lpstr>PowerPoint Presentation</vt:lpstr>
      <vt:lpstr>PowerPoint Presentation</vt:lpstr>
      <vt:lpstr>interpolation involves  prior information of smoothness </vt:lpstr>
      <vt:lpstr>in generalized least-squares</vt:lpstr>
      <vt:lpstr>PowerPoint Presentation</vt:lpstr>
      <vt:lpstr>so the prior information that the data are smooth  is equivalent to the requirement that they have a specific covariance matrix  which for stationary time series is equivalent to saying that they have a specific autocorrelation function</vt:lpstr>
      <vt:lpstr>so an alternative, more flexible way of interpolating data  is by specifying the autocorrelation function that we want the results to have  </vt:lpstr>
      <vt:lpstr>We did this in Chapter 5 to fill in missing data (which is almost but not quite interpolation)   Here, we set up Generalized Least Squares to actually interpolate data  in which case it is called Gaussian Process Regression (GPR)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Generalized Least Squares reduces to </vt:lpstr>
      <vt:lpstr>MATLAB</vt:lpstr>
      <vt:lpstr>PowerPoint Presentation</vt:lpstr>
      <vt:lpstr>PowerPoint Presentation</vt:lpstr>
      <vt:lpstr>PowerPoint Presentation</vt:lpstr>
      <vt:lpstr>PowerPoint Presentation</vt:lpstr>
      <vt:lpstr> Kriging limit of indefinitely accurate data, σ_d^2→0   </vt:lpstr>
      <vt:lpstr> Kriging limit of indefinitely accurate data, σ_d^2→0   </vt:lpstr>
      <vt:lpstr>Part 3 Interpolation in multiple dimensions</vt:lpstr>
      <vt:lpstr>the fundamental idea of interpolation still holds</vt:lpstr>
      <vt:lpstr>1 dimensions</vt:lpstr>
      <vt:lpstr>1 dimensions</vt:lpstr>
      <vt:lpstr>Delaunay triangles</vt:lpstr>
      <vt:lpstr>PowerPoint Presentation</vt:lpstr>
      <vt:lpstr>PowerPoint Presentation</vt:lpstr>
      <vt:lpstr>PowerPoint Presentation</vt:lpstr>
      <vt:lpstr>MATLAB</vt:lpstr>
      <vt:lpstr>Python</vt:lpstr>
    </vt:vector>
  </TitlesOfParts>
  <Company>Columbia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Bill Menke</dc:creator>
  <cp:lastModifiedBy>AU</cp:lastModifiedBy>
  <cp:revision>394</cp:revision>
  <dcterms:created xsi:type="dcterms:W3CDTF">2011-06-08T22:04:27Z</dcterms:created>
  <dcterms:modified xsi:type="dcterms:W3CDTF">2022-02-28T02:05:30Z</dcterms:modified>
</cp:coreProperties>
</file>