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477" r:id="rId2"/>
    <p:sldId id="478" r:id="rId3"/>
    <p:sldId id="311" r:id="rId4"/>
    <p:sldId id="285" r:id="rId5"/>
    <p:sldId id="297" r:id="rId6"/>
    <p:sldId id="286" r:id="rId7"/>
    <p:sldId id="290" r:id="rId8"/>
    <p:sldId id="287" r:id="rId9"/>
    <p:sldId id="291" r:id="rId10"/>
    <p:sldId id="293" r:id="rId11"/>
    <p:sldId id="292" r:id="rId12"/>
    <p:sldId id="299" r:id="rId13"/>
    <p:sldId id="294" r:id="rId14"/>
    <p:sldId id="296" r:id="rId15"/>
    <p:sldId id="256" r:id="rId16"/>
    <p:sldId id="258" r:id="rId17"/>
    <p:sldId id="259" r:id="rId18"/>
    <p:sldId id="257" r:id="rId19"/>
    <p:sldId id="300" r:id="rId20"/>
    <p:sldId id="262" r:id="rId21"/>
    <p:sldId id="301" r:id="rId22"/>
    <p:sldId id="302" r:id="rId23"/>
    <p:sldId id="261" r:id="rId24"/>
    <p:sldId id="260" r:id="rId25"/>
    <p:sldId id="303" r:id="rId26"/>
    <p:sldId id="312" r:id="rId27"/>
    <p:sldId id="263" r:id="rId28"/>
    <p:sldId id="264" r:id="rId29"/>
    <p:sldId id="479" r:id="rId30"/>
    <p:sldId id="480" r:id="rId31"/>
    <p:sldId id="481" r:id="rId32"/>
    <p:sldId id="278" r:id="rId33"/>
    <p:sldId id="283" r:id="rId34"/>
    <p:sldId id="284" r:id="rId35"/>
    <p:sldId id="304" r:id="rId36"/>
    <p:sldId id="306" r:id="rId37"/>
    <p:sldId id="307" r:id="rId38"/>
    <p:sldId id="305" r:id="rId39"/>
    <p:sldId id="308" r:id="rId40"/>
    <p:sldId id="30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86" autoAdjust="0"/>
  </p:normalViewPr>
  <p:slideViewPr>
    <p:cSldViewPr>
      <p:cViewPr varScale="1">
        <p:scale>
          <a:sx n="77" d="100"/>
          <a:sy n="77" d="100"/>
        </p:scale>
        <p:origin x="5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1A048D-AE4D-4E49-AFCA-86947810BD41}" type="datetimeFigureOut">
              <a:rPr lang="en-US" smtClean="0"/>
              <a:pPr/>
              <a:t>2/27/2022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4072D5-56C7-461F-A474-2EC5AFDEBE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26 lectures are sufficient to survey the material in the book. However, not every topic in the book is covered, so students should be encouraged to </a:t>
            </a:r>
            <a:r>
              <a:rPr lang="en-US" i="1" dirty="0"/>
              <a:t>read the book</a:t>
            </a:r>
            <a:r>
              <a:rPr lang="en-US" dirty="0"/>
              <a:t>.</a:t>
            </a:r>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 example</a:t>
            </a:r>
            <a:r>
              <a:rPr lang="en-US" baseline="0" dirty="0"/>
              <a:t> of the Taylor series expansion of a simple function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Compute the derivatives.</a:t>
            </a:r>
            <a:r>
              <a:rPr lang="en-US" baseline="0" dirty="0"/>
              <a:t>  You should mention that the chain rule is being used.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Evaluate</a:t>
            </a:r>
            <a:r>
              <a:rPr lang="en-US" baseline="0" dirty="0"/>
              <a:t> the derivatives at t0=0</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Taylor series (top).  The linear approximation is just the first two terms.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exact function is in grey.  The point t0=0 is shown with a vertical bar. The degree 1 (linear), degree 2 and degree 3 approximations are shown in black.  Note that the approximations are very good, close to the point t0.</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Another</a:t>
            </a:r>
            <a:r>
              <a:rPr lang="en-US" baseline="0" dirty="0"/>
              <a:t> example, involving measuring distances on a sphere.  Lambda and L are latitude and longitude, respectively. Note that distances are quantified by their central angle, r. </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exact formula for distance r is derived</a:t>
            </a:r>
            <a:r>
              <a:rPr lang="en-US" baseline="0" dirty="0"/>
              <a:t> using spherical </a:t>
            </a:r>
            <a:r>
              <a:rPr lang="en-US" baseline="0" dirty="0" err="1"/>
              <a:t>tigonometry</a:t>
            </a:r>
            <a:r>
              <a:rPr lang="en-US" baseline="0" dirty="0"/>
              <a:t> and is complicated. Involving 6 trig functions.  When the distance is small (that is, in the neighborhood of lambda1=lamnbda2 and L1=L2), first order approximations can be used to represent all the trig  functions.  The resulting approximate formula is simpler.  Furthermore, the first two terms can be identified as a ‘flat – earth’ Euclidian </a:t>
            </a:r>
            <a:r>
              <a:rPr lang="en-US" baseline="0" dirty="0" err="1"/>
              <a:t>distamce</a:t>
            </a:r>
            <a:r>
              <a:rPr lang="en-US" baseline="0" dirty="0"/>
              <a:t>.  The third term is a correction to the Euclidian distance that accounts for the curvature of the sphere.</a:t>
            </a:r>
          </a:p>
        </p:txBody>
      </p:sp>
      <p:sp>
        <p:nvSpPr>
          <p:cNvPr id="4" name="Slide Number Placeholder 3"/>
          <p:cNvSpPr>
            <a:spLocks noGrp="1"/>
          </p:cNvSpPr>
          <p:nvPr>
            <p:ph type="sldNum" sz="quarter" idx="10"/>
          </p:nvPr>
        </p:nvSpPr>
        <p:spPr/>
        <p:txBody>
          <a:bodyPr/>
          <a:lstStyle/>
          <a:p>
            <a:fld id="{364072D5-56C7-461F-A474-2EC5AFDEBE0E}"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(Top)</a:t>
            </a:r>
            <a:r>
              <a:rPr lang="en-US" baseline="0" dirty="0"/>
              <a:t> Two points with a longitude of zero but with different latitudes.  (top) The approximate distance (solid) agrees well with the exact distance (grey).  (bottom) The error for the first order (linear) and second order (quadratic) approximations is small, but does grow with </a:t>
            </a:r>
            <a:r>
              <a:rPr lang="en-US" baseline="0" dirty="0" err="1"/>
              <a:t>di</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Scatter of data around its mean can</a:t>
            </a:r>
            <a:r>
              <a:rPr lang="en-US" baseline="0" dirty="0"/>
              <a:t> analyzed using a linear approximation, as long as the scatter is only a small percentage of the mean.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Example:</a:t>
            </a:r>
            <a:r>
              <a:rPr lang="en-US" baseline="0" dirty="0"/>
              <a:t> presume that we estimate the angular frequency of a process.  We know its mean and variance.  What is the mean and variance of the period?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is an generalization of the often heard “nonsense in – nonsense out’” rule”: Noisy data in,</a:t>
            </a:r>
          </a:p>
          <a:p>
            <a:r>
              <a:rPr lang="en-US" baseline="0" dirty="0"/>
              <a:t>imprecise conclusions out.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know the ‘right way’</a:t>
            </a:r>
            <a:r>
              <a:rPr lang="en-US" baseline="0" dirty="0"/>
              <a:t> to do this.  View period T as a function of angular frequency m, and transform p(m) to p(T).  Then compute the mean and variance of p(T).  The only problem is that both steps are complicated.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 alternative is to </a:t>
            </a:r>
            <a:r>
              <a:rPr lang="en-US" dirty="0" err="1"/>
              <a:t>linearise</a:t>
            </a:r>
            <a:r>
              <a:rPr lang="en-US" dirty="0"/>
              <a:t> </a:t>
            </a:r>
            <a:r>
              <a:rPr lang="en-US" baseline="0" dirty="0"/>
              <a:t>the period of angular frequency function about the estimated angular frequency and then use the simple formula for variance propagation in a linear system.</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Expand the formula for period around the point m=</a:t>
            </a:r>
            <a:r>
              <a:rPr lang="en-US" dirty="0" err="1"/>
              <a:t>mest</a:t>
            </a:r>
            <a:r>
              <a:rPr lang="en-US" dirty="0"/>
              <a:t>.  Here Delta m quantifies</a:t>
            </a:r>
            <a:r>
              <a:rPr lang="en-US" baseline="0" dirty="0"/>
              <a:t> small deviations of m from </a:t>
            </a:r>
            <a:r>
              <a:rPr lang="en-US" baseline="0" dirty="0" err="1"/>
              <a:t>mest</a:t>
            </a:r>
            <a:r>
              <a:rPr lang="en-US" baseline="0" dirty="0"/>
              <a:t>.</a:t>
            </a:r>
          </a:p>
          <a:p>
            <a:r>
              <a:rPr lang="en-US" baseline="0" dirty="0"/>
              <a:t>The resulting formula gives Delta T as a constant times Delta M.  The variances are then related by the constant squared.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(Top)</a:t>
            </a:r>
            <a:r>
              <a:rPr lang="en-US" baseline="0" dirty="0"/>
              <a:t> Probability distribution p(m)    (Bottom) Probability distribution p(T) computed exactly (grey) and via linear approximation (dashed) are in very good agreement.</a:t>
            </a:r>
          </a:p>
        </p:txBody>
      </p:sp>
      <p:sp>
        <p:nvSpPr>
          <p:cNvPr id="4" name="Slide Number Placeholder 3"/>
          <p:cNvSpPr>
            <a:spLocks noGrp="1"/>
          </p:cNvSpPr>
          <p:nvPr>
            <p:ph type="sldNum" sz="quarter" idx="10"/>
          </p:nvPr>
        </p:nvSpPr>
        <p:spPr/>
        <p:txBody>
          <a:bodyPr/>
          <a:lstStyle/>
          <a:p>
            <a:fld id="{364072D5-56C7-461F-A474-2EC5AFDEBE0E}"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Applying to non-linear problems</a:t>
            </a:r>
          </a:p>
        </p:txBody>
      </p:sp>
      <p:sp>
        <p:nvSpPr>
          <p:cNvPr id="4" name="Slide Number Placeholder 3"/>
          <p:cNvSpPr>
            <a:spLocks noGrp="1"/>
          </p:cNvSpPr>
          <p:nvPr>
            <p:ph type="sldNum" sz="quarter" idx="5"/>
          </p:nvPr>
        </p:nvSpPr>
        <p:spPr/>
        <p:txBody>
          <a:bodyPr/>
          <a:lstStyle/>
          <a:p>
            <a:fld id="{364072D5-56C7-461F-A474-2EC5AFDEBE0E}" type="slidenum">
              <a:rPr lang="en-US" smtClean="0"/>
              <a:pPr/>
              <a:t>25</a:t>
            </a:fld>
            <a:endParaRPr lang="en-US"/>
          </a:p>
        </p:txBody>
      </p:sp>
    </p:spTree>
    <p:extLst>
      <p:ext uri="{BB962C8B-B14F-4D97-AF65-F5344CB8AC3E}">
        <p14:creationId xmlns:p14="http://schemas.microsoft.com/office/powerpoint/2010/main" val="880040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a:t>
            </a:r>
            <a:r>
              <a:rPr lang="en-US" baseline="0" dirty="0"/>
              <a:t>n extremely important application of linear approximations is solving least squares problems in which the predicted data are nonlinear functions </a:t>
            </a:r>
            <a:r>
              <a:rPr lang="en-US" baseline="0" dirty="0" err="1"/>
              <a:t>gi</a:t>
            </a:r>
            <a:r>
              <a:rPr lang="en-US" baseline="0" dirty="0"/>
              <a:t> of the model parameters m.</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Taylor series when both independent</a:t>
            </a:r>
            <a:r>
              <a:rPr lang="en-US" baseline="0" dirty="0"/>
              <a:t> variable </a:t>
            </a:r>
            <a:r>
              <a:rPr lang="en-US" b="1" baseline="0" dirty="0"/>
              <a:t>m</a:t>
            </a:r>
            <a:r>
              <a:rPr lang="en-US" baseline="0" dirty="0"/>
              <a:t> and dependent variable </a:t>
            </a:r>
            <a:r>
              <a:rPr lang="en-US" b="1" baseline="0" dirty="0"/>
              <a:t>d</a:t>
            </a:r>
            <a:r>
              <a:rPr lang="en-US" baseline="0" dirty="0"/>
              <a:t> are vectors.  Here we are expanding about a point </a:t>
            </a:r>
            <a:r>
              <a:rPr lang="en-US" b="1" baseline="0" dirty="0"/>
              <a:t>m</a:t>
            </a:r>
            <a:r>
              <a:rPr lang="en-US" baseline="0" dirty="0"/>
              <a:t>0. The formula is similar to the </a:t>
            </a:r>
            <a:r>
              <a:rPr lang="en-US" baseline="0" dirty="0" err="1"/>
              <a:t>univariate</a:t>
            </a:r>
            <a:r>
              <a:rPr lang="en-US" baseline="0" dirty="0"/>
              <a:t> case, but involves sums of derivatives.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(top) The first two terms are the linear approximation.  We write it in terms of the </a:t>
            </a:r>
            <a:r>
              <a:rPr lang="en-US" baseline="0" dirty="0"/>
              <a:t>deviation Dm of the solution about the initial solution m0.</a:t>
            </a:r>
            <a:endParaRPr lang="en-US" b="0"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top equation is the non-linear data equation.</a:t>
            </a:r>
          </a:p>
          <a:p>
            <a:r>
              <a:rPr lang="en-US" b="0" dirty="0"/>
              <a:t>The second is its linearized form, with the derivative written as a matrix G0.  This matrix is called the linearized data kernel.</a:t>
            </a:r>
          </a:p>
          <a:p>
            <a:r>
              <a:rPr lang="en-US" b="0" dirty="0"/>
              <a:t>The third equation moves the d0pre to the </a:t>
            </a:r>
            <a:r>
              <a:rPr lang="en-US" b="0" dirty="0" err="1"/>
              <a:t>l.h.s</a:t>
            </a:r>
            <a:r>
              <a:rPr lang="en-US" b="0" dirty="0"/>
              <a:t>., which becomes a deviation of the data about that predicted by m0.</a:t>
            </a:r>
          </a:p>
        </p:txBody>
      </p:sp>
      <p:sp>
        <p:nvSpPr>
          <p:cNvPr id="4" name="Slide Number Placeholder 3"/>
          <p:cNvSpPr>
            <a:spLocks noGrp="1"/>
          </p:cNvSpPr>
          <p:nvPr>
            <p:ph type="sldNum" sz="quarter" idx="10"/>
          </p:nvPr>
        </p:nvSpPr>
        <p:spPr/>
        <p:txBody>
          <a:bodyPr/>
          <a:lstStyle/>
          <a:p>
            <a:fld id="{364072D5-56C7-461F-A474-2EC5AFDEBE0E}" type="slidenum">
              <a:rPr lang="en-US" smtClean="0"/>
              <a:pPr/>
              <a:t>29</a:t>
            </a:fld>
            <a:endParaRPr lang="en-US"/>
          </a:p>
        </p:txBody>
      </p:sp>
    </p:spTree>
    <p:extLst>
      <p:ext uri="{BB962C8B-B14F-4D97-AF65-F5344CB8AC3E}">
        <p14:creationId xmlns:p14="http://schemas.microsoft.com/office/powerpoint/2010/main" val="3348828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equation in the red box is now in the form of a standard data equation.</a:t>
            </a:r>
            <a:endParaRPr lang="en-US" b="0"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30</a:t>
            </a:fld>
            <a:endParaRPr lang="en-US"/>
          </a:p>
        </p:txBody>
      </p:sp>
    </p:spTree>
    <p:extLst>
      <p:ext uri="{BB962C8B-B14F-4D97-AF65-F5344CB8AC3E}">
        <p14:creationId xmlns:p14="http://schemas.microsoft.com/office/powerpoint/2010/main" val="12109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Many students</a:t>
            </a:r>
            <a:r>
              <a:rPr lang="en-US" baseline="0" dirty="0"/>
              <a:t> will have encountered Taylor series in courses in elementary calculus.  Our treatment here emphasizes their importance as a form of approximation.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Putting it all together ...</a:t>
            </a:r>
          </a:p>
        </p:txBody>
      </p:sp>
      <p:sp>
        <p:nvSpPr>
          <p:cNvPr id="4" name="Slide Number Placeholder 3"/>
          <p:cNvSpPr>
            <a:spLocks noGrp="1"/>
          </p:cNvSpPr>
          <p:nvPr>
            <p:ph type="sldNum" sz="quarter" idx="10"/>
          </p:nvPr>
        </p:nvSpPr>
        <p:spPr/>
        <p:txBody>
          <a:bodyPr/>
          <a:lstStyle/>
          <a:p>
            <a:fld id="{364072D5-56C7-461F-A474-2EC5AFDEBE0E}" type="slidenum">
              <a:rPr lang="en-US" smtClean="0"/>
              <a:pPr/>
              <a:t>31</a:t>
            </a:fld>
            <a:endParaRPr lang="en-US"/>
          </a:p>
        </p:txBody>
      </p:sp>
    </p:spTree>
    <p:extLst>
      <p:ext uri="{BB962C8B-B14F-4D97-AF65-F5344CB8AC3E}">
        <p14:creationId xmlns:p14="http://schemas.microsoft.com/office/powerpoint/2010/main" val="19656449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One guess the solution mk</a:t>
            </a:r>
            <a:r>
              <a:rPr lang="en-US" baseline="0" dirty="0"/>
              <a:t>.</a:t>
            </a:r>
          </a:p>
          <a:p>
            <a:r>
              <a:rPr lang="en-US" baseline="0" dirty="0"/>
              <a:t>The one forms the data deviation Dd.</a:t>
            </a:r>
          </a:p>
          <a:p>
            <a:r>
              <a:rPr lang="en-US" baseline="0" dirty="0"/>
              <a:t>Then one constructs the data kernel </a:t>
            </a:r>
            <a:r>
              <a:rPr lang="en-US" baseline="0" dirty="0" err="1"/>
              <a:t>Gk</a:t>
            </a:r>
            <a:r>
              <a:rPr lang="en-US" baseline="0" dirty="0"/>
              <a:t>, which involves differentiating g(m) and evaluating it at mk.</a:t>
            </a:r>
          </a:p>
          <a:p>
            <a:r>
              <a:rPr lang="en-US" baseline="0" dirty="0"/>
              <a:t>The resulting linearized data kernel is solved by least squares (or if prior information is </a:t>
            </a:r>
            <a:r>
              <a:rPr lang="en-US" baseline="0" dirty="0" err="1"/>
              <a:t>availlable</a:t>
            </a:r>
            <a:r>
              <a:rPr lang="en-US" baseline="0" dirty="0"/>
              <a:t>, by GLS.</a:t>
            </a:r>
          </a:p>
          <a:p>
            <a:r>
              <a:rPr lang="en-US" baseline="0" dirty="0"/>
              <a:t>This solution is a deviation Dm, which improves the initial guess.</a:t>
            </a:r>
          </a:p>
          <a:p>
            <a:r>
              <a:rPr lang="en-US" baseline="0" dirty="0" err="1"/>
              <a:t>mk</a:t>
            </a:r>
            <a:r>
              <a:rPr lang="en-US" baseline="0" dirty="0"/>
              <a:t> + Dm becomes the new guess, and the process is iterated.</a:t>
            </a:r>
          </a:p>
          <a:p>
            <a:r>
              <a:rPr lang="en-US" baseline="0" dirty="0"/>
              <a:t>This algorithm is called Newton’s Method.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Linear</a:t>
            </a:r>
            <a:r>
              <a:rPr lang="en-US" baseline="0" dirty="0"/>
              <a:t> p</a:t>
            </a:r>
            <a:r>
              <a:rPr lang="en-US" dirty="0"/>
              <a:t>rior information</a:t>
            </a:r>
            <a:r>
              <a:rPr lang="en-US" baseline="0" dirty="0"/>
              <a:t> is easy to add.  First write it as a function of </a:t>
            </a:r>
            <a:r>
              <a:rPr lang="en-US" b="1" baseline="0" dirty="0"/>
              <a:t>Delta m</a:t>
            </a:r>
            <a:r>
              <a:rPr lang="en-US" baseline="0" dirty="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Use</a:t>
            </a:r>
            <a:r>
              <a:rPr lang="en-US" baseline="0" dirty="0"/>
              <a:t> the </a:t>
            </a:r>
            <a:r>
              <a:rPr lang="en-US" baseline="0" dirty="0" err="1"/>
              <a:t>linearized</a:t>
            </a:r>
            <a:r>
              <a:rPr lang="en-US" baseline="0" dirty="0"/>
              <a:t> data kernel in the standard formulation of generalized least squares, and iterate to get the solution.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a:t>
            </a:r>
            <a:r>
              <a:rPr lang="en-US" baseline="0" dirty="0"/>
              <a:t> is a formula for a sinusoidal oscillation superimposed on a background level.  Suppose that we assume that both the amplitude and frequency oscillation are unknown, and solve for them.  This is a little different from what we did in Fourier analysis, where we assumed that the time series was built up of many sinusoids, each with a known frequency and unknown amplitude.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that we have written the formula</a:t>
            </a:r>
            <a:r>
              <a:rPr lang="en-US" baseline="0" dirty="0"/>
              <a:t> so that the model parameters multiply scale factors.  As long as we get these scale factors roughly correct, then the model parameters will all be of order unity.  That’s helpful, since it means that our initial guess can be m</a:t>
            </a:r>
            <a:r>
              <a:rPr lang="en-US" baseline="-25000" dirty="0"/>
              <a:t>i</a:t>
            </a:r>
            <a:r>
              <a:rPr lang="en-US" baseline="0" dirty="0"/>
              <a:t>=1.</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a:t>
            </a:r>
            <a:r>
              <a:rPr lang="en-US" baseline="0" dirty="0"/>
              <a:t> are the derivatives.  Gi1 is the derivative of the formula with respect to m1.   G2i is the derivative of the formula with respect to m2. And so forth.</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a:t>
            </a:r>
            <a:r>
              <a:rPr lang="en-US" baseline="0" dirty="0"/>
              <a:t> the Black Rock Forest data (black), with the starting guess (dark grey) and final solution (light </a:t>
            </a:r>
            <a:r>
              <a:rPr lang="en-US" baseline="0" dirty="0" err="1"/>
              <a:t>greay</a:t>
            </a:r>
            <a:r>
              <a:rPr lang="en-US" baseline="0" dirty="0"/>
              <a:t>, smaller amplitude).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solution is</a:t>
            </a:r>
            <a:r>
              <a:rPr lang="en-US" baseline="0" dirty="0"/>
              <a:t> depicted as a bar and compared to the spectrum of the data, as determined by Fourier analysis.  The set of Fourier frequencies do have an oscillation at exactly at the period given by the nonlinear inversion.  Instead, the two bracketing periods have high amplitude.</a:t>
            </a:r>
          </a:p>
        </p:txBody>
      </p:sp>
      <p:sp>
        <p:nvSpPr>
          <p:cNvPr id="4" name="Slide Number Placeholder 3"/>
          <p:cNvSpPr>
            <a:spLocks noGrp="1"/>
          </p:cNvSpPr>
          <p:nvPr>
            <p:ph type="sldNum" sz="quarter" idx="10"/>
          </p:nvPr>
        </p:nvSpPr>
        <p:spPr/>
        <p:txBody>
          <a:bodyPr/>
          <a:lstStyle/>
          <a:p>
            <a:fld id="{364072D5-56C7-461F-A474-2EC5AFDEBE0E}"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idea here is to design a polynomial </a:t>
            </a:r>
            <a:r>
              <a:rPr lang="en-US" baseline="0" dirty="0" err="1"/>
              <a:t>yp</a:t>
            </a:r>
            <a:r>
              <a:rPr lang="en-US" baseline="0" dirty="0"/>
              <a:t>(t) that is a good approximation to the arbitrary function y(t) in the neighborhood of the point t0.  The formula is just a polynomial of indefinite order, with coefficients c0, c1, c2, etc.  The trick is to determine these coefficients.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a:t>
            </a:r>
            <a:r>
              <a:rPr lang="en-US" baseline="0" dirty="0"/>
              <a:t> , we compute the derivatives of the polynomial.</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that when</a:t>
            </a:r>
            <a:r>
              <a:rPr lang="en-US" baseline="0" dirty="0"/>
              <a:t> the functions and its derivatives are evaluated at t0, each is proportional to a single constant. </a:t>
            </a:r>
            <a:r>
              <a:rPr lang="en-US" baseline="0" dirty="0" err="1"/>
              <a:t>yp</a:t>
            </a:r>
            <a:r>
              <a:rPr lang="en-US" baseline="0" dirty="0"/>
              <a:t>(t0)=c0; </a:t>
            </a:r>
            <a:r>
              <a:rPr lang="en-US" baseline="0" dirty="0" err="1"/>
              <a:t>dyp</a:t>
            </a:r>
            <a:r>
              <a:rPr lang="en-US" baseline="0" dirty="0"/>
              <a:t>/</a:t>
            </a:r>
            <a:r>
              <a:rPr lang="en-US" baseline="0" dirty="0" err="1"/>
              <a:t>dt</a:t>
            </a:r>
            <a:r>
              <a:rPr lang="en-US" baseline="0" dirty="0"/>
              <a:t> evaluated at t0 is c1, etc.</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Substituting these values for</a:t>
            </a:r>
            <a:r>
              <a:rPr lang="en-US" baseline="0" dirty="0"/>
              <a:t> the </a:t>
            </a:r>
            <a:r>
              <a:rPr lang="en-US" baseline="0" dirty="0" err="1"/>
              <a:t>c’s</a:t>
            </a:r>
            <a:r>
              <a:rPr lang="en-US" baseline="0" dirty="0"/>
              <a:t> yields the </a:t>
            </a:r>
            <a:r>
              <a:rPr lang="en-US" baseline="0" dirty="0" err="1"/>
              <a:t>polynomia</a:t>
            </a:r>
            <a:r>
              <a:rPr lang="en-US" baseline="0" dirty="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Which is called a Taylor Series</a:t>
            </a:r>
          </a:p>
        </p:txBody>
      </p:sp>
      <p:sp>
        <p:nvSpPr>
          <p:cNvPr id="4" name="Slide Number Placeholder 3"/>
          <p:cNvSpPr>
            <a:spLocks noGrp="1"/>
          </p:cNvSpPr>
          <p:nvPr>
            <p:ph type="sldNum" sz="quarter" idx="10"/>
          </p:nvPr>
        </p:nvSpPr>
        <p:spPr/>
        <p:txBody>
          <a:bodyPr/>
          <a:lstStyle/>
          <a:p>
            <a:fld id="{364072D5-56C7-461F-A474-2EC5AFDEBE0E}"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linear approximation to the function y(t)</a:t>
            </a:r>
            <a:r>
              <a:rPr lang="en-US" baseline="0" dirty="0"/>
              <a:t> uses just the first two terms of the Taylor Series.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2E58B6E-8BFC-4B9D-97E9-2A2A99D4FD5D}"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58B6E-8BFC-4B9D-97E9-2A2A99D4FD5D}"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58B6E-8BFC-4B9D-97E9-2A2A99D4FD5D}"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58B6E-8BFC-4B9D-97E9-2A2A99D4FD5D}"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E58B6E-8BFC-4B9D-97E9-2A2A99D4FD5D}"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E58B6E-8BFC-4B9D-97E9-2A2A99D4FD5D}" type="datetimeFigureOut">
              <a:rPr lang="en-US" smtClean="0"/>
              <a:pPr/>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E58B6E-8BFC-4B9D-97E9-2A2A99D4FD5D}" type="datetimeFigureOut">
              <a:rPr lang="en-US" smtClean="0"/>
              <a:pPr/>
              <a:t>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E58B6E-8BFC-4B9D-97E9-2A2A99D4FD5D}" type="datetimeFigureOut">
              <a:rPr lang="en-US" smtClean="0"/>
              <a:pPr/>
              <a:t>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58B6E-8BFC-4B9D-97E9-2A2A99D4FD5D}" type="datetimeFigureOut">
              <a:rPr lang="en-US" smtClean="0"/>
              <a:pPr/>
              <a:t>2/27/2022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58B6E-8BFC-4B9D-97E9-2A2A99D4FD5D}" type="datetimeFigureOut">
              <a:rPr lang="en-US" smtClean="0"/>
              <a:pPr/>
              <a:t>2/27/2022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4E293-6C31-400C-8CFD-F73926D1A9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9.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3.png"/><Relationship Id="rId7" Type="http://schemas.openxmlformats.org/officeDocument/2006/relationships/image" Target="../media/image30.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36.png"/><Relationship Id="rId5" Type="http://schemas.openxmlformats.org/officeDocument/2006/relationships/image" Target="../media/image35.png"/><Relationship Id="rId10" Type="http://schemas.openxmlformats.org/officeDocument/2006/relationships/image" Target="../media/image39.png"/><Relationship Id="rId4" Type="http://schemas.openxmlformats.org/officeDocument/2006/relationships/image" Target="../media/image34.png"/><Relationship Id="rId9" Type="http://schemas.openxmlformats.org/officeDocument/2006/relationships/image" Target="../media/image3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3.png"/><Relationship Id="rId7" Type="http://schemas.openxmlformats.org/officeDocument/2006/relationships/image" Target="../media/image30.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36.png"/><Relationship Id="rId5" Type="http://schemas.openxmlformats.org/officeDocument/2006/relationships/image" Target="../media/image35.png"/><Relationship Id="rId10" Type="http://schemas.openxmlformats.org/officeDocument/2006/relationships/image" Target="../media/image39.png"/><Relationship Id="rId4" Type="http://schemas.openxmlformats.org/officeDocument/2006/relationships/image" Target="../media/image34.png"/><Relationship Id="rId9" Type="http://schemas.openxmlformats.org/officeDocument/2006/relationships/image" Target="../media/image38.png"/></Relationships>
</file>

<file path=ppt/slides/_rels/slide31.xml.rels><?xml version="1.0" encoding="UTF-8" standalone="yes"?>
<Relationships xmlns="http://schemas.openxmlformats.org/package/2006/relationships"><Relationship Id="rId3" Type="http://schemas.openxmlformats.org/officeDocument/2006/relationships/image" Target="../media/image40.png"/><Relationship Id="rId7" Type="http://schemas.openxmlformats.org/officeDocument/2006/relationships/image" Target="../media/image44.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32.xml.rels><?xml version="1.0" encoding="UTF-8" standalone="yes"?>
<Relationships xmlns="http://schemas.openxmlformats.org/package/2006/relationships"><Relationship Id="rId3" Type="http://schemas.openxmlformats.org/officeDocument/2006/relationships/image" Target="../media/image40.png"/><Relationship Id="rId7" Type="http://schemas.openxmlformats.org/officeDocument/2006/relationships/image" Target="../media/image44.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33.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34.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51.png"/></Relationships>
</file>

<file path=ppt/slides/_rels/slide38.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3962400"/>
          </a:xfrm>
        </p:spPr>
        <p:txBody>
          <a:bodyPr>
            <a:normAutofit/>
          </a:bodyPr>
          <a:lstStyle/>
          <a:p>
            <a:r>
              <a:rPr lang="en-US" sz="4000" dirty="0">
                <a:latin typeface="Times New Roman" pitchFamily="18" charset="0"/>
                <a:cs typeface="Times New Roman" pitchFamily="18" charset="0"/>
              </a:rPr>
              <a:t>Environmental Data Analysis</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with MATLAB or Python</a:t>
            </a:r>
            <a:br>
              <a:rPr lang="en-US" sz="4000" i="1" dirty="0">
                <a:latin typeface="Times New Roman" pitchFamily="18" charset="0"/>
                <a:cs typeface="Times New Roman" pitchFamily="18" charset="0"/>
              </a:rPr>
            </a:b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rd</a:t>
            </a:r>
            <a:r>
              <a:rPr lang="en-US" sz="4000" dirty="0">
                <a:latin typeface="Times New Roman" pitchFamily="18" charset="0"/>
                <a:cs typeface="Times New Roman" pitchFamily="18" charset="0"/>
              </a:rPr>
              <a:t> Edition</a:t>
            </a:r>
            <a:br>
              <a:rPr lang="en-US" sz="4000" dirty="0">
                <a:latin typeface="Times New Roman" pitchFamily="18" charset="0"/>
                <a:cs typeface="Times New Roman" pitchFamily="18" charset="0"/>
              </a:rPr>
            </a:b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Lecture 22</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838200"/>
            <a:ext cx="70104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Taylor Series</a:t>
            </a:r>
            <a:endParaRPr lang="en-US" sz="2800" baseline="-25000" dirty="0">
              <a:latin typeface="Times New Roman" panose="02020603050405020304" pitchFamily="18" charset="0"/>
              <a:cs typeface="Times New Roman" panose="02020603050405020304" pitchFamily="18" charset="0"/>
            </a:endParaRPr>
          </a:p>
        </p:txBody>
      </p:sp>
      <p:pic>
        <p:nvPicPr>
          <p:cNvPr id="22530" name="Picture 2"/>
          <p:cNvPicPr>
            <a:picLocks noChangeAspect="1" noChangeArrowheads="1"/>
          </p:cNvPicPr>
          <p:nvPr/>
        </p:nvPicPr>
        <p:blipFill>
          <a:blip r:embed="rId3" cstate="email"/>
          <a:srcRect/>
          <a:stretch>
            <a:fillRect/>
          </a:stretch>
        </p:blipFill>
        <p:spPr bwMode="auto">
          <a:xfrm>
            <a:off x="365758" y="4114800"/>
            <a:ext cx="3901442" cy="1295400"/>
          </a:xfrm>
          <a:prstGeom prst="rect">
            <a:avLst/>
          </a:prstGeom>
          <a:noFill/>
          <a:ln w="9525">
            <a:noFill/>
            <a:miter lim="800000"/>
            <a:headEnd/>
            <a:tailEnd/>
          </a:ln>
        </p:spPr>
      </p:pic>
      <p:sp>
        <p:nvSpPr>
          <p:cNvPr id="5" name="TextBox 4"/>
          <p:cNvSpPr txBox="1"/>
          <p:nvPr/>
        </p:nvSpPr>
        <p:spPr>
          <a:xfrm>
            <a:off x="533400" y="3465493"/>
            <a:ext cx="70104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Linear approximation</a:t>
            </a:r>
            <a:endParaRPr lang="en-US" sz="2800" baseline="-25000" dirty="0">
              <a:latin typeface="Times New Roman" panose="02020603050405020304" pitchFamily="18" charset="0"/>
              <a:cs typeface="Times New Roman" panose="02020603050405020304" pitchFamily="18" charset="0"/>
            </a:endParaRPr>
          </a:p>
        </p:txBody>
      </p:sp>
      <p:sp>
        <p:nvSpPr>
          <p:cNvPr id="6" name="Rectangle 5"/>
          <p:cNvSpPr/>
          <p:nvPr/>
        </p:nvSpPr>
        <p:spPr>
          <a:xfrm>
            <a:off x="1258389" y="4648200"/>
            <a:ext cx="3048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82189" y="4495800"/>
            <a:ext cx="685800" cy="523220"/>
          </a:xfrm>
          <a:prstGeom prst="rect">
            <a:avLst/>
          </a:prstGeom>
          <a:noFill/>
        </p:spPr>
        <p:txBody>
          <a:bodyPr wrap="square" rtlCol="0">
            <a:spAutoFit/>
          </a:bodyPr>
          <a:lstStyle/>
          <a:p>
            <a:r>
              <a:rPr lang="en-US" sz="2800" dirty="0">
                <a:latin typeface="Cambria Math"/>
                <a:ea typeface="Cambria Math"/>
              </a:rPr>
              <a:t>≈</a:t>
            </a:r>
            <a:endParaRPr lang="en-US" sz="2800" dirty="0"/>
          </a:p>
        </p:txBody>
      </p:sp>
      <p:pic>
        <p:nvPicPr>
          <p:cNvPr id="8" name="Picture 2"/>
          <p:cNvPicPr>
            <a:picLocks noChangeAspect="1" noChangeArrowheads="1"/>
          </p:cNvPicPr>
          <p:nvPr/>
        </p:nvPicPr>
        <p:blipFill>
          <a:blip r:embed="rId4" cstate="email"/>
          <a:srcRect/>
          <a:stretch>
            <a:fillRect/>
          </a:stretch>
        </p:blipFill>
        <p:spPr bwMode="auto">
          <a:xfrm>
            <a:off x="381000" y="1981200"/>
            <a:ext cx="7309757" cy="1295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example</a:t>
            </a:r>
          </a:p>
        </p:txBody>
      </p:sp>
      <p:pic>
        <p:nvPicPr>
          <p:cNvPr id="23554" name="Picture 2"/>
          <p:cNvPicPr>
            <a:picLocks noChangeAspect="1" noChangeArrowheads="1"/>
          </p:cNvPicPr>
          <p:nvPr/>
        </p:nvPicPr>
        <p:blipFill>
          <a:blip r:embed="rId3" cstate="email"/>
          <a:srcRect/>
          <a:stretch>
            <a:fillRect/>
          </a:stretch>
        </p:blipFill>
        <p:spPr bwMode="auto">
          <a:xfrm>
            <a:off x="1752600" y="1143000"/>
            <a:ext cx="5105400"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example</a:t>
            </a:r>
          </a:p>
        </p:txBody>
      </p:sp>
      <p:pic>
        <p:nvPicPr>
          <p:cNvPr id="23554" name="Picture 2"/>
          <p:cNvPicPr>
            <a:picLocks noChangeAspect="1" noChangeArrowheads="1"/>
          </p:cNvPicPr>
          <p:nvPr/>
        </p:nvPicPr>
        <p:blipFill>
          <a:blip r:embed="rId3" cstate="email"/>
          <a:srcRect/>
          <a:stretch>
            <a:fillRect/>
          </a:stretch>
        </p:blipFill>
        <p:spPr bwMode="auto">
          <a:xfrm>
            <a:off x="1752600" y="1143000"/>
            <a:ext cx="5105400" cy="499677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example</a:t>
            </a:r>
          </a:p>
        </p:txBody>
      </p:sp>
      <p:pic>
        <p:nvPicPr>
          <p:cNvPr id="24578" name="Picture 2"/>
          <p:cNvPicPr>
            <a:picLocks noChangeAspect="1" noChangeArrowheads="1"/>
          </p:cNvPicPr>
          <p:nvPr/>
        </p:nvPicPr>
        <p:blipFill>
          <a:blip r:embed="rId3" cstate="email"/>
          <a:srcRect/>
          <a:stretch>
            <a:fillRect/>
          </a:stretch>
        </p:blipFill>
        <p:spPr bwMode="auto">
          <a:xfrm>
            <a:off x="2133600" y="1066800"/>
            <a:ext cx="5029200" cy="4831976"/>
          </a:xfrm>
          <a:prstGeom prst="rect">
            <a:avLst/>
          </a:prstGeom>
          <a:noFill/>
          <a:ln w="9525">
            <a:noFill/>
            <a:miter lim="800000"/>
            <a:headEnd/>
            <a:tailEnd/>
          </a:ln>
        </p:spPr>
      </p:pic>
      <p:pic>
        <p:nvPicPr>
          <p:cNvPr id="24579" name="Picture 3"/>
          <p:cNvPicPr>
            <a:picLocks noChangeAspect="1" noChangeArrowheads="1"/>
          </p:cNvPicPr>
          <p:nvPr/>
        </p:nvPicPr>
        <p:blipFill>
          <a:blip r:embed="rId4" cstate="email"/>
          <a:srcRect/>
          <a:stretch>
            <a:fillRect/>
          </a:stretch>
        </p:blipFill>
        <p:spPr bwMode="auto">
          <a:xfrm>
            <a:off x="304800" y="228600"/>
            <a:ext cx="1733550" cy="990600"/>
          </a:xfrm>
          <a:prstGeom prst="rect">
            <a:avLst/>
          </a:prstGeom>
          <a:noFill/>
          <a:ln w="9525">
            <a:noFill/>
            <a:miter lim="800000"/>
            <a:headEnd/>
            <a:tailEnd/>
          </a:ln>
        </p:spPr>
      </p:pic>
      <p:sp>
        <p:nvSpPr>
          <p:cNvPr id="7" name="Rectangle 6"/>
          <p:cNvSpPr/>
          <p:nvPr/>
        </p:nvSpPr>
        <p:spPr>
          <a:xfrm>
            <a:off x="2286000" y="1066800"/>
            <a:ext cx="4038600" cy="114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581" name="Picture 5"/>
          <p:cNvPicPr>
            <a:picLocks noChangeAspect="1" noChangeArrowheads="1"/>
          </p:cNvPicPr>
          <p:nvPr/>
        </p:nvPicPr>
        <p:blipFill>
          <a:blip r:embed="rId5" cstate="email"/>
          <a:srcRect/>
          <a:stretch>
            <a:fillRect/>
          </a:stretch>
        </p:blipFill>
        <p:spPr bwMode="auto">
          <a:xfrm>
            <a:off x="2667000" y="1371600"/>
            <a:ext cx="3276600" cy="89361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example</a:t>
            </a:r>
          </a:p>
        </p:txBody>
      </p:sp>
      <p:pic>
        <p:nvPicPr>
          <p:cNvPr id="25602" name="Picture 2"/>
          <p:cNvPicPr>
            <a:picLocks noChangeAspect="1" noChangeArrowheads="1"/>
          </p:cNvPicPr>
          <p:nvPr/>
        </p:nvPicPr>
        <p:blipFill>
          <a:blip r:embed="rId3" cstate="email"/>
          <a:srcRect/>
          <a:stretch>
            <a:fillRect/>
          </a:stretch>
        </p:blipFill>
        <p:spPr bwMode="auto">
          <a:xfrm>
            <a:off x="1676400" y="1066800"/>
            <a:ext cx="5867400" cy="3200400"/>
          </a:xfrm>
          <a:prstGeom prst="rect">
            <a:avLst/>
          </a:prstGeom>
          <a:noFill/>
          <a:ln w="9525">
            <a:noFill/>
            <a:miter lim="800000"/>
            <a:headEnd/>
            <a:tailEnd/>
          </a:ln>
        </p:spPr>
      </p:pic>
      <p:sp>
        <p:nvSpPr>
          <p:cNvPr id="5" name="TextBox 4"/>
          <p:cNvSpPr txBox="1"/>
          <p:nvPr/>
        </p:nvSpPr>
        <p:spPr>
          <a:xfrm>
            <a:off x="838200" y="2372380"/>
            <a:ext cx="70104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Linear approximation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email"/>
          <a:srcRect/>
          <a:stretch>
            <a:fillRect/>
          </a:stretch>
        </p:blipFill>
        <p:spPr bwMode="auto">
          <a:xfrm>
            <a:off x="0" y="914399"/>
            <a:ext cx="8991600" cy="4425553"/>
          </a:xfrm>
          <a:prstGeom prst="rect">
            <a:avLst/>
          </a:prstGeom>
          <a:noFill/>
          <a:ln w="9525">
            <a:noFill/>
            <a:miter lim="800000"/>
            <a:headEnd/>
            <a:tailEnd/>
          </a:ln>
        </p:spPr>
      </p:pic>
      <p:pic>
        <p:nvPicPr>
          <p:cNvPr id="3" name="Picture 2"/>
          <p:cNvPicPr>
            <a:picLocks noChangeAspect="1" noChangeArrowheads="1"/>
          </p:cNvPicPr>
          <p:nvPr/>
        </p:nvPicPr>
        <p:blipFill>
          <a:blip r:embed="rId4" cstate="email"/>
          <a:srcRect/>
          <a:stretch>
            <a:fillRect/>
          </a:stretch>
        </p:blipFill>
        <p:spPr bwMode="auto">
          <a:xfrm>
            <a:off x="5673633" y="304800"/>
            <a:ext cx="1066800" cy="1371600"/>
          </a:xfrm>
          <a:prstGeom prst="rect">
            <a:avLst/>
          </a:prstGeom>
          <a:noFill/>
          <a:ln w="9525">
            <a:noFill/>
            <a:miter lim="800000"/>
            <a:headEnd/>
            <a:tailEnd/>
          </a:ln>
        </p:spPr>
      </p:pic>
      <p:sp>
        <p:nvSpPr>
          <p:cNvPr id="4" name="Freeform 3"/>
          <p:cNvSpPr/>
          <p:nvPr/>
        </p:nvSpPr>
        <p:spPr>
          <a:xfrm>
            <a:off x="6740433" y="836023"/>
            <a:ext cx="561703" cy="404948"/>
          </a:xfrm>
          <a:custGeom>
            <a:avLst/>
            <a:gdLst>
              <a:gd name="connsiteX0" fmla="*/ 0 w 561703"/>
              <a:gd name="connsiteY0" fmla="*/ 0 h 404948"/>
              <a:gd name="connsiteX1" fmla="*/ 326572 w 561703"/>
              <a:gd name="connsiteY1" fmla="*/ 169817 h 404948"/>
              <a:gd name="connsiteX2" fmla="*/ 130629 w 561703"/>
              <a:gd name="connsiteY2" fmla="*/ 339634 h 404948"/>
              <a:gd name="connsiteX3" fmla="*/ 561703 w 561703"/>
              <a:gd name="connsiteY3" fmla="*/ 404948 h 404948"/>
            </a:gdLst>
            <a:ahLst/>
            <a:cxnLst>
              <a:cxn ang="0">
                <a:pos x="connsiteX0" y="connsiteY0"/>
              </a:cxn>
              <a:cxn ang="0">
                <a:pos x="connsiteX1" y="connsiteY1"/>
              </a:cxn>
              <a:cxn ang="0">
                <a:pos x="connsiteX2" y="connsiteY2"/>
              </a:cxn>
              <a:cxn ang="0">
                <a:pos x="connsiteX3" y="connsiteY3"/>
              </a:cxn>
            </a:cxnLst>
            <a:rect l="l" t="t" r="r" b="b"/>
            <a:pathLst>
              <a:path w="561703" h="404948">
                <a:moveTo>
                  <a:pt x="0" y="0"/>
                </a:moveTo>
                <a:cubicBezTo>
                  <a:pt x="152400" y="56605"/>
                  <a:pt x="304801" y="113211"/>
                  <a:pt x="326572" y="169817"/>
                </a:cubicBezTo>
                <a:cubicBezTo>
                  <a:pt x="348343" y="226423"/>
                  <a:pt x="91441" y="300446"/>
                  <a:pt x="130629" y="339634"/>
                </a:cubicBezTo>
                <a:cubicBezTo>
                  <a:pt x="169817" y="378822"/>
                  <a:pt x="365760" y="391885"/>
                  <a:pt x="561703" y="404948"/>
                </a:cubicBezTo>
              </a:path>
            </a:pathLst>
          </a:cu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2438400" y="1148805"/>
            <a:ext cx="4267200" cy="4337595"/>
            <a:chOff x="2438400" y="1148805"/>
            <a:chExt cx="4267200" cy="4337595"/>
          </a:xfrm>
        </p:grpSpPr>
        <p:sp>
          <p:nvSpPr>
            <p:cNvPr id="3" name="Oval 2"/>
            <p:cNvSpPr/>
            <p:nvPr/>
          </p:nvSpPr>
          <p:spPr>
            <a:xfrm>
              <a:off x="2438400" y="1219200"/>
              <a:ext cx="4267200" cy="42672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4572000" y="1447800"/>
              <a:ext cx="990600" cy="190500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572000" y="2209800"/>
              <a:ext cx="1219200" cy="114300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Arc 12"/>
            <p:cNvSpPr/>
            <p:nvPr/>
          </p:nvSpPr>
          <p:spPr>
            <a:xfrm rot="1997170">
              <a:off x="3603953" y="1148805"/>
              <a:ext cx="1753936" cy="3938731"/>
            </a:xfrm>
            <a:prstGeom prst="arc">
              <a:avLst>
                <a:gd name="adj1" fmla="val 16200000"/>
                <a:gd name="adj2" fmla="val 17521084"/>
              </a:avLst>
            </a:prstGeom>
            <a:ln w="28575">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4800600" y="2667000"/>
              <a:ext cx="228600" cy="369332"/>
            </a:xfrm>
            <a:prstGeom prst="rect">
              <a:avLst/>
            </a:prstGeom>
            <a:noFill/>
          </p:spPr>
          <p:txBody>
            <a:bodyPr wrap="square" rtlCol="0">
              <a:spAutoFit/>
            </a:bodyPr>
            <a:lstStyle/>
            <a:p>
              <a:r>
                <a:rPr lang="en-US" dirty="0"/>
                <a:t>r</a:t>
              </a:r>
            </a:p>
          </p:txBody>
        </p:sp>
        <p:sp>
          <p:nvSpPr>
            <p:cNvPr id="22" name="Freeform 21"/>
            <p:cNvSpPr/>
            <p:nvPr/>
          </p:nvSpPr>
          <p:spPr>
            <a:xfrm>
              <a:off x="4786319" y="2940840"/>
              <a:ext cx="138112" cy="73819"/>
            </a:xfrm>
            <a:custGeom>
              <a:avLst/>
              <a:gdLst>
                <a:gd name="connsiteX0" fmla="*/ 0 w 138112"/>
                <a:gd name="connsiteY0" fmla="*/ 2381 h 73819"/>
                <a:gd name="connsiteX1" fmla="*/ 90487 w 138112"/>
                <a:gd name="connsiteY1" fmla="*/ 11906 h 73819"/>
                <a:gd name="connsiteX2" fmla="*/ 138112 w 138112"/>
                <a:gd name="connsiteY2" fmla="*/ 73819 h 73819"/>
              </a:gdLst>
              <a:ahLst/>
              <a:cxnLst>
                <a:cxn ang="0">
                  <a:pos x="connsiteX0" y="connsiteY0"/>
                </a:cxn>
                <a:cxn ang="0">
                  <a:pos x="connsiteX1" y="connsiteY1"/>
                </a:cxn>
                <a:cxn ang="0">
                  <a:pos x="connsiteX2" y="connsiteY2"/>
                </a:cxn>
              </a:cxnLst>
              <a:rect l="l" t="t" r="r" b="b"/>
              <a:pathLst>
                <a:path w="138112" h="73819">
                  <a:moveTo>
                    <a:pt x="0" y="2381"/>
                  </a:moveTo>
                  <a:cubicBezTo>
                    <a:pt x="33734" y="1190"/>
                    <a:pt x="67468" y="0"/>
                    <a:pt x="90487" y="11906"/>
                  </a:cubicBezTo>
                  <a:cubicBezTo>
                    <a:pt x="113506" y="23812"/>
                    <a:pt x="125809" y="48815"/>
                    <a:pt x="138112" y="7381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5638800" y="1219192"/>
              <a:ext cx="914400" cy="369332"/>
            </a:xfrm>
            <a:prstGeom prst="rect">
              <a:avLst/>
            </a:prstGeom>
            <a:noFill/>
          </p:spPr>
          <p:txBody>
            <a:bodyPr wrap="square" rtlCol="0">
              <a:spAutoFit/>
            </a:bodyPr>
            <a:lstStyle/>
            <a:p>
              <a:r>
                <a:rPr lang="en-US" dirty="0">
                  <a:latin typeface="Cambria Math"/>
                  <a:ea typeface="Cambria Math"/>
                </a:rPr>
                <a:t>(</a:t>
              </a:r>
              <a:r>
                <a:rPr lang="el-GR" dirty="0">
                  <a:latin typeface="Cambria Math"/>
                  <a:ea typeface="Cambria Math"/>
                </a:rPr>
                <a:t>λ</a:t>
              </a:r>
              <a:r>
                <a:rPr lang="el-GR" baseline="-25000" dirty="0">
                  <a:latin typeface="Cambria Math"/>
                  <a:ea typeface="Cambria Math"/>
                </a:rPr>
                <a:t>1</a:t>
              </a:r>
              <a:r>
                <a:rPr lang="en-US" dirty="0">
                  <a:latin typeface="Cambria Math"/>
                  <a:ea typeface="Cambria Math"/>
                </a:rPr>
                <a:t>,L</a:t>
              </a:r>
              <a:r>
                <a:rPr lang="en-US" baseline="-25000" dirty="0">
                  <a:latin typeface="Cambria Math"/>
                  <a:ea typeface="Cambria Math"/>
                </a:rPr>
                <a:t>1</a:t>
              </a:r>
              <a:r>
                <a:rPr lang="en-US" dirty="0">
                  <a:latin typeface="Cambria Math"/>
                  <a:ea typeface="Cambria Math"/>
                </a:rPr>
                <a:t>)</a:t>
              </a:r>
              <a:endParaRPr lang="en-US" dirty="0"/>
            </a:p>
          </p:txBody>
        </p:sp>
        <p:sp>
          <p:nvSpPr>
            <p:cNvPr id="24" name="TextBox 23"/>
            <p:cNvSpPr txBox="1"/>
            <p:nvPr/>
          </p:nvSpPr>
          <p:spPr>
            <a:xfrm>
              <a:off x="5691185" y="2166933"/>
              <a:ext cx="914400" cy="369332"/>
            </a:xfrm>
            <a:prstGeom prst="rect">
              <a:avLst/>
            </a:prstGeom>
            <a:noFill/>
          </p:spPr>
          <p:txBody>
            <a:bodyPr wrap="square" rtlCol="0">
              <a:spAutoFit/>
            </a:bodyPr>
            <a:lstStyle/>
            <a:p>
              <a:r>
                <a:rPr lang="en-US" dirty="0">
                  <a:latin typeface="Cambria Math"/>
                  <a:ea typeface="Cambria Math"/>
                </a:rPr>
                <a:t>(</a:t>
              </a:r>
              <a:r>
                <a:rPr lang="el-GR" dirty="0">
                  <a:latin typeface="Cambria Math"/>
                  <a:ea typeface="Cambria Math"/>
                </a:rPr>
                <a:t>λ</a:t>
              </a:r>
              <a:r>
                <a:rPr lang="en-US" baseline="-25000" dirty="0">
                  <a:latin typeface="Cambria Math"/>
                  <a:ea typeface="Cambria Math"/>
                </a:rPr>
                <a:t>2</a:t>
              </a:r>
              <a:r>
                <a:rPr lang="en-US" dirty="0">
                  <a:latin typeface="Cambria Math"/>
                  <a:ea typeface="Cambria Math"/>
                </a:rPr>
                <a:t>,L</a:t>
              </a:r>
              <a:r>
                <a:rPr lang="en-US" baseline="-25000" dirty="0">
                  <a:latin typeface="Cambria Math"/>
                  <a:ea typeface="Cambria Math"/>
                </a:rPr>
                <a:t>2</a:t>
              </a:r>
              <a:r>
                <a:rPr lang="en-US" dirty="0">
                  <a:latin typeface="Cambria Math"/>
                  <a:ea typeface="Cambria Math"/>
                </a:rPr>
                <a:t>)</a:t>
              </a:r>
              <a:endParaRPr lang="en-US" dirty="0"/>
            </a:p>
          </p:txBody>
        </p:sp>
      </p:grpSp>
      <p:sp>
        <p:nvSpPr>
          <p:cNvPr id="26" name="TextBox 25"/>
          <p:cNvSpPr txBox="1"/>
          <p:nvPr/>
        </p:nvSpPr>
        <p:spPr>
          <a:xfrm>
            <a:off x="533400" y="304800"/>
            <a:ext cx="6477000" cy="523220"/>
          </a:xfrm>
          <a:prstGeom prst="rect">
            <a:avLst/>
          </a:prstGeom>
          <a:noFill/>
        </p:spPr>
        <p:txBody>
          <a:bodyPr wrap="square" rtlCol="0">
            <a:spAutoFit/>
          </a:bodyPr>
          <a:lstStyle/>
          <a:p>
            <a:r>
              <a:rPr lang="en-US" sz="2800" dirty="0"/>
              <a:t>example:   distances on a sphere</a:t>
            </a:r>
          </a:p>
        </p:txBody>
      </p:sp>
      <p:sp>
        <p:nvSpPr>
          <p:cNvPr id="27" name="TextBox 26"/>
          <p:cNvSpPr txBox="1"/>
          <p:nvPr/>
        </p:nvSpPr>
        <p:spPr>
          <a:xfrm>
            <a:off x="3276600" y="5791200"/>
            <a:ext cx="5638800" cy="533400"/>
          </a:xfrm>
          <a:prstGeom prst="rect">
            <a:avLst/>
          </a:prstGeom>
          <a:noFill/>
        </p:spPr>
        <p:txBody>
          <a:bodyPr wrap="square" rtlCol="0">
            <a:spAutoFit/>
          </a:bodyPr>
          <a:lstStyle/>
          <a:p>
            <a:pPr algn="r"/>
            <a:r>
              <a:rPr lang="en-US" sz="2800" dirty="0"/>
              <a:t>measured in terms of central angle, 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email"/>
          <a:srcRect/>
          <a:stretch>
            <a:fillRect/>
          </a:stretch>
        </p:blipFill>
        <p:spPr bwMode="auto">
          <a:xfrm>
            <a:off x="838200" y="1600200"/>
            <a:ext cx="7402286" cy="762000"/>
          </a:xfrm>
          <a:prstGeom prst="rect">
            <a:avLst/>
          </a:prstGeom>
          <a:noFill/>
          <a:ln w="9525">
            <a:noFill/>
            <a:miter lim="800000"/>
            <a:headEnd/>
            <a:tailEnd/>
          </a:ln>
        </p:spPr>
      </p:pic>
      <p:pic>
        <p:nvPicPr>
          <p:cNvPr id="3075" name="Picture 3"/>
          <p:cNvPicPr>
            <a:picLocks noChangeAspect="1" noChangeArrowheads="1"/>
          </p:cNvPicPr>
          <p:nvPr/>
        </p:nvPicPr>
        <p:blipFill>
          <a:blip r:embed="rId4" cstate="email"/>
          <a:srcRect/>
          <a:stretch>
            <a:fillRect/>
          </a:stretch>
        </p:blipFill>
        <p:spPr bwMode="auto">
          <a:xfrm>
            <a:off x="762000" y="4321629"/>
            <a:ext cx="7834745" cy="990600"/>
          </a:xfrm>
          <a:prstGeom prst="rect">
            <a:avLst/>
          </a:prstGeom>
          <a:noFill/>
          <a:ln w="9525">
            <a:noFill/>
            <a:miter lim="800000"/>
            <a:headEnd/>
            <a:tailEnd/>
          </a:ln>
        </p:spPr>
      </p:pic>
      <p:pic>
        <p:nvPicPr>
          <p:cNvPr id="3076" name="Picture 4"/>
          <p:cNvPicPr>
            <a:picLocks noChangeAspect="1" noChangeArrowheads="1"/>
          </p:cNvPicPr>
          <p:nvPr/>
        </p:nvPicPr>
        <p:blipFill>
          <a:blip r:embed="rId5" cstate="email"/>
          <a:srcRect/>
          <a:stretch>
            <a:fillRect/>
          </a:stretch>
        </p:blipFill>
        <p:spPr bwMode="auto">
          <a:xfrm>
            <a:off x="6934200" y="2438400"/>
            <a:ext cx="1676400" cy="381000"/>
          </a:xfrm>
          <a:prstGeom prst="rect">
            <a:avLst/>
          </a:prstGeom>
          <a:noFill/>
          <a:ln w="9525">
            <a:noFill/>
            <a:miter lim="800000"/>
            <a:headEnd/>
            <a:tailEnd/>
          </a:ln>
        </p:spPr>
      </p:pic>
      <p:grpSp>
        <p:nvGrpSpPr>
          <p:cNvPr id="10" name="Group 9"/>
          <p:cNvGrpSpPr/>
          <p:nvPr/>
        </p:nvGrpSpPr>
        <p:grpSpPr>
          <a:xfrm>
            <a:off x="1676400" y="5351418"/>
            <a:ext cx="1676400" cy="457200"/>
            <a:chOff x="1676400" y="4534989"/>
            <a:chExt cx="1676400" cy="457200"/>
          </a:xfrm>
        </p:grpSpPr>
        <p:pic>
          <p:nvPicPr>
            <p:cNvPr id="3077" name="Picture 5"/>
            <p:cNvPicPr>
              <a:picLocks noChangeAspect="1" noChangeArrowheads="1"/>
            </p:cNvPicPr>
            <p:nvPr/>
          </p:nvPicPr>
          <p:blipFill>
            <a:blip r:embed="rId6" cstate="email"/>
            <a:srcRect/>
            <a:stretch>
              <a:fillRect/>
            </a:stretch>
          </p:blipFill>
          <p:spPr bwMode="auto">
            <a:xfrm>
              <a:off x="1676400" y="4572000"/>
              <a:ext cx="762000" cy="381000"/>
            </a:xfrm>
            <a:prstGeom prst="rect">
              <a:avLst/>
            </a:prstGeom>
            <a:noFill/>
            <a:ln w="9525">
              <a:noFill/>
              <a:miter lim="800000"/>
              <a:headEnd/>
              <a:tailEnd/>
            </a:ln>
          </p:spPr>
        </p:pic>
        <p:pic>
          <p:nvPicPr>
            <p:cNvPr id="3078" name="Picture 6"/>
            <p:cNvPicPr>
              <a:picLocks noChangeAspect="1" noChangeArrowheads="1"/>
            </p:cNvPicPr>
            <p:nvPr/>
          </p:nvPicPr>
          <p:blipFill>
            <a:blip r:embed="rId7" cstate="email"/>
            <a:srcRect/>
            <a:stretch>
              <a:fillRect/>
            </a:stretch>
          </p:blipFill>
          <p:spPr bwMode="auto">
            <a:xfrm>
              <a:off x="2362200" y="4534989"/>
              <a:ext cx="990600" cy="457200"/>
            </a:xfrm>
            <a:prstGeom prst="rect">
              <a:avLst/>
            </a:prstGeom>
            <a:noFill/>
            <a:ln w="9525">
              <a:noFill/>
              <a:miter lim="800000"/>
              <a:headEnd/>
              <a:tailEnd/>
            </a:ln>
          </p:spPr>
        </p:pic>
      </p:grpSp>
      <p:pic>
        <p:nvPicPr>
          <p:cNvPr id="3079" name="Picture 7"/>
          <p:cNvPicPr>
            <a:picLocks noChangeAspect="1" noChangeArrowheads="1"/>
          </p:cNvPicPr>
          <p:nvPr/>
        </p:nvPicPr>
        <p:blipFill>
          <a:blip r:embed="rId8" cstate="email"/>
          <a:srcRect/>
          <a:stretch>
            <a:fillRect/>
          </a:stretch>
        </p:blipFill>
        <p:spPr bwMode="auto">
          <a:xfrm>
            <a:off x="1600200" y="5921829"/>
            <a:ext cx="1850571" cy="326571"/>
          </a:xfrm>
          <a:prstGeom prst="rect">
            <a:avLst/>
          </a:prstGeom>
          <a:noFill/>
          <a:ln w="9525">
            <a:noFill/>
            <a:miter lim="800000"/>
            <a:headEnd/>
            <a:tailEnd/>
          </a:ln>
        </p:spPr>
      </p:pic>
      <p:sp>
        <p:nvSpPr>
          <p:cNvPr id="11" name="TextBox 10"/>
          <p:cNvSpPr txBox="1"/>
          <p:nvPr/>
        </p:nvSpPr>
        <p:spPr>
          <a:xfrm>
            <a:off x="838200" y="762000"/>
            <a:ext cx="6477000" cy="523220"/>
          </a:xfrm>
          <a:prstGeom prst="rect">
            <a:avLst/>
          </a:prstGeom>
          <a:noFill/>
        </p:spPr>
        <p:txBody>
          <a:bodyPr wrap="square" rtlCol="0">
            <a:spAutoFit/>
          </a:bodyPr>
          <a:lstStyle/>
          <a:p>
            <a:r>
              <a:rPr lang="en-US" sz="2800" dirty="0"/>
              <a:t>exact formula: 6 trig functions</a:t>
            </a:r>
          </a:p>
        </p:txBody>
      </p:sp>
      <p:sp>
        <p:nvSpPr>
          <p:cNvPr id="13" name="TextBox 12"/>
          <p:cNvSpPr txBox="1"/>
          <p:nvPr/>
        </p:nvSpPr>
        <p:spPr>
          <a:xfrm>
            <a:off x="838200" y="3591580"/>
            <a:ext cx="8305800" cy="523220"/>
          </a:xfrm>
          <a:prstGeom prst="rect">
            <a:avLst/>
          </a:prstGeom>
          <a:noFill/>
        </p:spPr>
        <p:txBody>
          <a:bodyPr wrap="square" rtlCol="0">
            <a:spAutoFit/>
          </a:bodyPr>
          <a:lstStyle/>
          <a:p>
            <a:r>
              <a:rPr lang="en-US" sz="2800" dirty="0"/>
              <a:t>approximate formula: 1 trig function and 1 square root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email"/>
          <a:srcRect/>
          <a:stretch>
            <a:fillRect/>
          </a:stretch>
        </p:blipFill>
        <p:spPr bwMode="auto">
          <a:xfrm>
            <a:off x="1981200" y="685800"/>
            <a:ext cx="6994849" cy="5649685"/>
          </a:xfrm>
          <a:prstGeom prst="rect">
            <a:avLst/>
          </a:prstGeom>
          <a:noFill/>
          <a:ln w="9525">
            <a:noFill/>
            <a:miter lim="800000"/>
            <a:headEnd/>
            <a:tailEnd/>
          </a:ln>
        </p:spPr>
      </p:pic>
      <p:sp>
        <p:nvSpPr>
          <p:cNvPr id="4" name="Oval 3"/>
          <p:cNvSpPr/>
          <p:nvPr/>
        </p:nvSpPr>
        <p:spPr>
          <a:xfrm>
            <a:off x="152400" y="2243740"/>
            <a:ext cx="2057400" cy="20574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43000" y="293914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143000" y="32004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33400" y="2590800"/>
            <a:ext cx="1371600" cy="369332"/>
          </a:xfrm>
          <a:prstGeom prst="rect">
            <a:avLst/>
          </a:prstGeom>
          <a:noFill/>
        </p:spPr>
        <p:txBody>
          <a:bodyPr wrap="square" rtlCol="0">
            <a:spAutoFit/>
          </a:bodyPr>
          <a:lstStyle/>
          <a:p>
            <a:r>
              <a:rPr lang="en-US" dirty="0">
                <a:latin typeface="Cambria Math"/>
                <a:ea typeface="Cambria Math"/>
              </a:rPr>
              <a:t>(</a:t>
            </a:r>
            <a:r>
              <a:rPr lang="el-GR" dirty="0">
                <a:latin typeface="Cambria Math"/>
                <a:ea typeface="Cambria Math"/>
              </a:rPr>
              <a:t>λ</a:t>
            </a:r>
            <a:r>
              <a:rPr lang="en-US" baseline="-25000" dirty="0">
                <a:latin typeface="Cambria Math"/>
                <a:ea typeface="Cambria Math"/>
              </a:rPr>
              <a:t>2</a:t>
            </a:r>
            <a:r>
              <a:rPr lang="en-US" dirty="0">
                <a:latin typeface="Cambria Math"/>
                <a:ea typeface="Cambria Math"/>
              </a:rPr>
              <a:t>,L</a:t>
            </a:r>
            <a:r>
              <a:rPr lang="en-US" baseline="-25000" dirty="0">
                <a:latin typeface="Cambria Math"/>
                <a:ea typeface="Cambria Math"/>
              </a:rPr>
              <a:t>2</a:t>
            </a:r>
            <a:r>
              <a:rPr lang="en-US" dirty="0">
                <a:latin typeface="Cambria Math"/>
                <a:ea typeface="Cambria Math"/>
              </a:rPr>
              <a:t>=0)</a:t>
            </a:r>
            <a:endParaRPr lang="en-US" dirty="0"/>
          </a:p>
        </p:txBody>
      </p:sp>
      <p:sp>
        <p:nvSpPr>
          <p:cNvPr id="15" name="TextBox 14"/>
          <p:cNvSpPr txBox="1"/>
          <p:nvPr/>
        </p:nvSpPr>
        <p:spPr>
          <a:xfrm>
            <a:off x="457200" y="3352800"/>
            <a:ext cx="1600200" cy="369332"/>
          </a:xfrm>
          <a:prstGeom prst="rect">
            <a:avLst/>
          </a:prstGeom>
          <a:noFill/>
        </p:spPr>
        <p:txBody>
          <a:bodyPr wrap="square" rtlCol="0">
            <a:spAutoFit/>
          </a:bodyPr>
          <a:lstStyle/>
          <a:p>
            <a:r>
              <a:rPr lang="en-US" dirty="0">
                <a:latin typeface="Cambria Math"/>
                <a:ea typeface="Cambria Math"/>
              </a:rPr>
              <a:t>(</a:t>
            </a:r>
            <a:r>
              <a:rPr lang="el-GR" dirty="0">
                <a:latin typeface="Cambria Math"/>
                <a:ea typeface="Cambria Math"/>
              </a:rPr>
              <a:t>λ</a:t>
            </a:r>
            <a:r>
              <a:rPr lang="el-GR" baseline="-25000" dirty="0">
                <a:latin typeface="Cambria Math"/>
                <a:ea typeface="Cambria Math"/>
              </a:rPr>
              <a:t>1</a:t>
            </a:r>
            <a:r>
              <a:rPr lang="en-US" dirty="0">
                <a:latin typeface="Cambria Math"/>
                <a:ea typeface="Cambria Math"/>
              </a:rPr>
              <a:t>=0,L</a:t>
            </a:r>
            <a:r>
              <a:rPr lang="en-US" baseline="-25000" dirty="0">
                <a:latin typeface="Cambria Math"/>
                <a:ea typeface="Cambria Math"/>
              </a:rPr>
              <a:t>1</a:t>
            </a:r>
            <a:r>
              <a:rPr lang="en-US" dirty="0">
                <a:latin typeface="Cambria Math"/>
                <a:ea typeface="Cambria Math"/>
              </a:rPr>
              <a:t>=0)</a:t>
            </a:r>
            <a:endParaRPr lang="en-US" dirty="0"/>
          </a:p>
        </p:txBody>
      </p:sp>
      <p:cxnSp>
        <p:nvCxnSpPr>
          <p:cNvPr id="17" name="Straight Connector 16"/>
          <p:cNvCxnSpPr/>
          <p:nvPr/>
        </p:nvCxnSpPr>
        <p:spPr>
          <a:xfrm>
            <a:off x="1181100" y="2235926"/>
            <a:ext cx="0" cy="103286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rot="19609060">
            <a:off x="6884514" y="4411115"/>
            <a:ext cx="914400" cy="369332"/>
          </a:xfrm>
          <a:prstGeom prst="rect">
            <a:avLst/>
          </a:prstGeom>
          <a:noFill/>
        </p:spPr>
        <p:txBody>
          <a:bodyPr wrap="square" rtlCol="0">
            <a:spAutoFit/>
          </a:bodyPr>
          <a:lstStyle/>
          <a:p>
            <a:r>
              <a:rPr lang="en-US" dirty="0">
                <a:latin typeface="Cambria Math"/>
                <a:ea typeface="Cambria Math"/>
              </a:rPr>
              <a:t>linear</a:t>
            </a:r>
            <a:endParaRPr lang="en-US" dirty="0"/>
          </a:p>
        </p:txBody>
      </p:sp>
      <p:sp>
        <p:nvSpPr>
          <p:cNvPr id="19" name="TextBox 18"/>
          <p:cNvSpPr txBox="1"/>
          <p:nvPr/>
        </p:nvSpPr>
        <p:spPr>
          <a:xfrm rot="21228212">
            <a:off x="7036511" y="5188563"/>
            <a:ext cx="1346630" cy="369332"/>
          </a:xfrm>
          <a:prstGeom prst="rect">
            <a:avLst/>
          </a:prstGeom>
          <a:noFill/>
        </p:spPr>
        <p:txBody>
          <a:bodyPr wrap="square" rtlCol="0">
            <a:spAutoFit/>
          </a:bodyPr>
          <a:lstStyle/>
          <a:p>
            <a:r>
              <a:rPr lang="en-US" dirty="0">
                <a:latin typeface="Cambria Math"/>
                <a:ea typeface="Cambria Math"/>
              </a:rPr>
              <a:t>quadratic</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2600980"/>
            <a:ext cx="8001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application to estimates of variance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Lecture 01		Intro; Using MTLAB or Python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02		Looking At Data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03		Probability and Measurement Error</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04		Multivariate Distributions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05		Linear Models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06		The Principle of Least Squares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07		Prior Information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08		Solving Generalized Least Squares Problems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09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10		Complex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Lecture 12		Power Spectra</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13		Filter Theory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14		Applications of Filters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15		Factor Analysis and Cluster Analysis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16		Empirical Orthogonal functions and Clusters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17		Covariance and Autocorrelation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18		Cross-correlation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19		Smoothing, Correlation and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20		Coherence; Tapering and Spectral Analysis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21		Interpolation and Gaussian Process Regression</a:t>
            </a:r>
          </a:p>
          <a:p>
            <a:pPr>
              <a:spcBef>
                <a:spcPts val="100"/>
              </a:spcBef>
              <a:buFontTx/>
              <a:buNone/>
            </a:pPr>
            <a:r>
              <a:rPr lang="en-US" sz="1600" b="1" dirty="0">
                <a:latin typeface="Times New Roman" pitchFamily="18" charset="0"/>
                <a:cs typeface="Times New Roman" pitchFamily="18" charset="0"/>
              </a:rPr>
              <a:t>	Lecture 22		Linear Approximations and Non Linear Least Squares</a:t>
            </a:r>
          </a:p>
          <a:p>
            <a:pPr>
              <a:spcBef>
                <a:spcPts val="100"/>
              </a:spcBef>
              <a:buFontTx/>
              <a:buNone/>
            </a:pPr>
            <a:r>
              <a:rPr lang="en-US" sz="1600" dirty="0">
                <a:latin typeface="Times New Roman" pitchFamily="18" charset="0"/>
                <a:cs typeface="Times New Roman" pitchFamily="18" charset="0"/>
              </a:rPr>
              <a:t>	Lecture 23		Adaptable Approximations with Neural Networks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24 		Hypothesis testing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25 		Hypothesis Testing continued; F-Tests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26 		Confidence Limits of Spectra, Bootstraps</a:t>
            </a: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0"/>
            <a:ext cx="8001000" cy="2246769"/>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spectral analysis scenario</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measure angular frequency, m</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want confidence bounds on corresponding period, T</a:t>
            </a:r>
          </a:p>
        </p:txBody>
      </p:sp>
      <p:pic>
        <p:nvPicPr>
          <p:cNvPr id="5" name="Picture 2"/>
          <p:cNvPicPr>
            <a:picLocks noChangeAspect="1" noChangeArrowheads="1"/>
          </p:cNvPicPr>
          <p:nvPr/>
        </p:nvPicPr>
        <p:blipFill>
          <a:blip r:embed="rId3" cstate="email"/>
          <a:srcRect/>
          <a:stretch>
            <a:fillRect/>
          </a:stretch>
        </p:blipFill>
        <p:spPr bwMode="auto">
          <a:xfrm>
            <a:off x="3276600" y="3886200"/>
            <a:ext cx="2286000" cy="2286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0"/>
            <a:ext cx="8001000" cy="3108543"/>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exact (but difficult) method</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assume m is Normally-distributed, p(m)</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work out the distribution p(T)</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compute its mean and variance by integration</a:t>
            </a:r>
          </a:p>
        </p:txBody>
      </p:sp>
      <p:pic>
        <p:nvPicPr>
          <p:cNvPr id="30722" name="Picture 2"/>
          <p:cNvPicPr>
            <a:picLocks noChangeAspect="1" noChangeArrowheads="1"/>
          </p:cNvPicPr>
          <p:nvPr/>
        </p:nvPicPr>
        <p:blipFill>
          <a:blip r:embed="rId3" cstate="email"/>
          <a:srcRect/>
          <a:stretch>
            <a:fillRect/>
          </a:stretch>
        </p:blipFill>
        <p:spPr bwMode="auto">
          <a:xfrm>
            <a:off x="2590800" y="4724400"/>
            <a:ext cx="3810000" cy="16764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0"/>
            <a:ext cx="9144000" cy="3108543"/>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approximate (and easy) method</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assume m is Normally-distributed with mean </a:t>
            </a:r>
            <a:r>
              <a:rPr lang="en-US" sz="2800" dirty="0" err="1">
                <a:latin typeface="Times New Roman" panose="02020603050405020304" pitchFamily="18" charset="0"/>
                <a:cs typeface="Times New Roman" panose="02020603050405020304" pitchFamily="18" charset="0"/>
              </a:rPr>
              <a:t>m</a:t>
            </a:r>
            <a:r>
              <a:rPr lang="en-US" sz="2800" baseline="30000" dirty="0" err="1">
                <a:latin typeface="Times New Roman" panose="02020603050405020304" pitchFamily="18" charset="0"/>
                <a:cs typeface="Times New Roman" panose="02020603050405020304" pitchFamily="18" charset="0"/>
              </a:rPr>
              <a:t>est</a:t>
            </a:r>
            <a:endParaRPr lang="en-US" sz="2800" baseline="30000" dirty="0">
              <a:latin typeface="Times New Roman" panose="02020603050405020304" pitchFamily="18" charset="0"/>
              <a:cs typeface="Times New Roman" panose="02020603050405020304" pitchFamily="18" charset="0"/>
            </a:endParaRP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work out a linear approximation of T in neighborhood of  </a:t>
            </a:r>
            <a:r>
              <a:rPr lang="en-US" sz="2800" dirty="0" err="1">
                <a:latin typeface="Times New Roman" panose="02020603050405020304" pitchFamily="18" charset="0"/>
                <a:cs typeface="Times New Roman" panose="02020603050405020304" pitchFamily="18" charset="0"/>
              </a:rPr>
              <a:t>m</a:t>
            </a:r>
            <a:r>
              <a:rPr lang="en-US" sz="2800" baseline="30000" dirty="0" err="1">
                <a:latin typeface="Times New Roman" panose="02020603050405020304" pitchFamily="18" charset="0"/>
                <a:cs typeface="Times New Roman" panose="02020603050405020304" pitchFamily="18" charset="0"/>
              </a:rPr>
              <a:t>est</a:t>
            </a:r>
            <a:endParaRPr lang="en-US" sz="2800" dirty="0">
              <a:latin typeface="Times New Roman" panose="02020603050405020304" pitchFamily="18" charset="0"/>
              <a:cs typeface="Times New Roman" panose="02020603050405020304" pitchFamily="18" charset="0"/>
            </a:endParaRP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use formula for error propagation for a </a:t>
            </a:r>
            <a:r>
              <a:rPr lang="en-US" sz="2800" i="1" dirty="0">
                <a:latin typeface="Times New Roman" panose="02020603050405020304" pitchFamily="18" charset="0"/>
                <a:cs typeface="Times New Roman" panose="02020603050405020304" pitchFamily="18" charset="0"/>
              </a:rPr>
              <a:t>linear</a:t>
            </a:r>
            <a:r>
              <a:rPr lang="en-US" sz="2800" dirty="0">
                <a:latin typeface="Times New Roman" panose="02020603050405020304" pitchFamily="18" charset="0"/>
                <a:cs typeface="Times New Roman" panose="02020603050405020304" pitchFamily="18" charset="0"/>
              </a:rPr>
              <a:t> functions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email"/>
          <a:srcRect/>
          <a:stretch>
            <a:fillRect/>
          </a:stretch>
        </p:blipFill>
        <p:spPr bwMode="auto">
          <a:xfrm>
            <a:off x="1066800" y="1828800"/>
            <a:ext cx="7097110" cy="2819400"/>
          </a:xfrm>
          <a:prstGeom prst="rect">
            <a:avLst/>
          </a:prstGeom>
          <a:noFill/>
          <a:ln w="9525">
            <a:noFill/>
            <a:miter lim="800000"/>
            <a:headEnd/>
            <a:tailEnd/>
          </a:ln>
        </p:spPr>
      </p:pic>
      <p:sp>
        <p:nvSpPr>
          <p:cNvPr id="4" name="TextBox 3"/>
          <p:cNvSpPr txBox="1"/>
          <p:nvPr/>
        </p:nvSpPr>
        <p:spPr>
          <a:xfrm>
            <a:off x="1219200" y="381000"/>
            <a:ext cx="6477000" cy="954107"/>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consider </a:t>
            </a:r>
            <a:r>
              <a:rPr lang="en-US" sz="2800" b="1" dirty="0">
                <a:latin typeface="Times New Roman" panose="02020603050405020304" pitchFamily="18" charset="0"/>
                <a:cs typeface="Times New Roman" panose="02020603050405020304" pitchFamily="18" charset="0"/>
              </a:rPr>
              <a:t>small</a:t>
            </a:r>
            <a:r>
              <a:rPr lang="en-US" sz="2800" dirty="0">
                <a:latin typeface="Times New Roman" panose="02020603050405020304" pitchFamily="18" charset="0"/>
                <a:cs typeface="Times New Roman" panose="02020603050405020304" pitchFamily="18" charset="0"/>
              </a:rPr>
              <a:t> fluctuations about the estimated angular frequency</a:t>
            </a:r>
          </a:p>
        </p:txBody>
      </p:sp>
      <p:grpSp>
        <p:nvGrpSpPr>
          <p:cNvPr id="9" name="Group 8"/>
          <p:cNvGrpSpPr/>
          <p:nvPr/>
        </p:nvGrpSpPr>
        <p:grpSpPr>
          <a:xfrm>
            <a:off x="1295400" y="5334000"/>
            <a:ext cx="2438400" cy="951411"/>
            <a:chOff x="1828800" y="5257800"/>
            <a:chExt cx="2438400" cy="951411"/>
          </a:xfrm>
        </p:grpSpPr>
        <p:pic>
          <p:nvPicPr>
            <p:cNvPr id="5123" name="Picture 3"/>
            <p:cNvPicPr>
              <a:picLocks noChangeAspect="1" noChangeArrowheads="1"/>
            </p:cNvPicPr>
            <p:nvPr/>
          </p:nvPicPr>
          <p:blipFill>
            <a:blip r:embed="rId4" cstate="email"/>
            <a:srcRect/>
            <a:stretch>
              <a:fillRect/>
            </a:stretch>
          </p:blipFill>
          <p:spPr bwMode="auto">
            <a:xfrm>
              <a:off x="1828800" y="5257800"/>
              <a:ext cx="762000" cy="914400"/>
            </a:xfrm>
            <a:prstGeom prst="rect">
              <a:avLst/>
            </a:prstGeom>
            <a:noFill/>
            <a:ln w="9525">
              <a:noFill/>
              <a:miter lim="800000"/>
              <a:headEnd/>
              <a:tailEnd/>
            </a:ln>
          </p:spPr>
        </p:pic>
        <p:pic>
          <p:nvPicPr>
            <p:cNvPr id="6" name="Picture 3"/>
            <p:cNvPicPr>
              <a:picLocks noChangeAspect="1" noChangeArrowheads="1"/>
            </p:cNvPicPr>
            <p:nvPr/>
          </p:nvPicPr>
          <p:blipFill>
            <a:blip r:embed="rId5" cstate="email"/>
            <a:srcRect/>
            <a:stretch>
              <a:fillRect/>
            </a:stretch>
          </p:blipFill>
          <p:spPr bwMode="auto">
            <a:xfrm>
              <a:off x="2895600" y="5294811"/>
              <a:ext cx="1371600" cy="914400"/>
            </a:xfrm>
            <a:prstGeom prst="rect">
              <a:avLst/>
            </a:prstGeom>
            <a:noFill/>
            <a:ln w="9525">
              <a:noFill/>
              <a:miter lim="800000"/>
              <a:headEnd/>
              <a:tailEnd/>
            </a:ln>
          </p:spPr>
        </p:pic>
        <p:cxnSp>
          <p:nvCxnSpPr>
            <p:cNvPr id="8" name="Straight Connector 7"/>
            <p:cNvCxnSpPr/>
            <p:nvPr/>
          </p:nvCxnSpPr>
          <p:spPr>
            <a:xfrm>
              <a:off x="2667000" y="57150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124" name="Picture 4"/>
          <p:cNvPicPr>
            <a:picLocks noChangeAspect="1" noChangeArrowheads="1"/>
          </p:cNvPicPr>
          <p:nvPr/>
        </p:nvPicPr>
        <p:blipFill>
          <a:blip r:embed="rId6" cstate="email"/>
          <a:srcRect/>
          <a:stretch>
            <a:fillRect/>
          </a:stretch>
        </p:blipFill>
        <p:spPr bwMode="auto">
          <a:xfrm>
            <a:off x="5105400" y="5181600"/>
            <a:ext cx="2286000" cy="1143000"/>
          </a:xfrm>
          <a:prstGeom prst="rect">
            <a:avLst/>
          </a:prstGeom>
          <a:noFill/>
          <a:ln w="9525">
            <a:noFill/>
            <a:miter lim="800000"/>
            <a:headEnd/>
            <a:tailEnd/>
          </a:ln>
        </p:spPr>
      </p:pic>
      <p:sp>
        <p:nvSpPr>
          <p:cNvPr id="11" name="TextBox 10"/>
          <p:cNvSpPr txBox="1"/>
          <p:nvPr/>
        </p:nvSpPr>
        <p:spPr>
          <a:xfrm>
            <a:off x="1149529" y="5525589"/>
            <a:ext cx="6477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so</a:t>
            </a:r>
          </a:p>
        </p:txBody>
      </p:sp>
      <p:sp>
        <p:nvSpPr>
          <p:cNvPr id="10" name="Freeform 9"/>
          <p:cNvSpPr/>
          <p:nvPr/>
        </p:nvSpPr>
        <p:spPr>
          <a:xfrm>
            <a:off x="5181600" y="4343400"/>
            <a:ext cx="574766" cy="509451"/>
          </a:xfrm>
          <a:custGeom>
            <a:avLst/>
            <a:gdLst>
              <a:gd name="connsiteX0" fmla="*/ 0 w 574766"/>
              <a:gd name="connsiteY0" fmla="*/ 0 h 509451"/>
              <a:gd name="connsiteX1" fmla="*/ 339634 w 574766"/>
              <a:gd name="connsiteY1" fmla="*/ 130628 h 509451"/>
              <a:gd name="connsiteX2" fmla="*/ 235131 w 574766"/>
              <a:gd name="connsiteY2" fmla="*/ 339634 h 509451"/>
              <a:gd name="connsiteX3" fmla="*/ 574766 w 574766"/>
              <a:gd name="connsiteY3" fmla="*/ 509451 h 509451"/>
            </a:gdLst>
            <a:ahLst/>
            <a:cxnLst>
              <a:cxn ang="0">
                <a:pos x="connsiteX0" y="connsiteY0"/>
              </a:cxn>
              <a:cxn ang="0">
                <a:pos x="connsiteX1" y="connsiteY1"/>
              </a:cxn>
              <a:cxn ang="0">
                <a:pos x="connsiteX2" y="connsiteY2"/>
              </a:cxn>
              <a:cxn ang="0">
                <a:pos x="connsiteX3" y="connsiteY3"/>
              </a:cxn>
            </a:cxnLst>
            <a:rect l="l" t="t" r="r" b="b"/>
            <a:pathLst>
              <a:path w="574766" h="509451">
                <a:moveTo>
                  <a:pt x="0" y="0"/>
                </a:moveTo>
                <a:cubicBezTo>
                  <a:pt x="150223" y="37011"/>
                  <a:pt x="300446" y="74022"/>
                  <a:pt x="339634" y="130628"/>
                </a:cubicBezTo>
                <a:cubicBezTo>
                  <a:pt x="378822" y="187234"/>
                  <a:pt x="195942" y="276497"/>
                  <a:pt x="235131" y="339634"/>
                </a:cubicBezTo>
                <a:cubicBezTo>
                  <a:pt x="274320" y="402771"/>
                  <a:pt x="424543" y="456111"/>
                  <a:pt x="574766" y="509451"/>
                </a:cubicBezTo>
              </a:path>
            </a:pathLst>
          </a:custGeom>
          <a:noFill/>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705600" y="4343400"/>
            <a:ext cx="574766" cy="509451"/>
          </a:xfrm>
          <a:custGeom>
            <a:avLst/>
            <a:gdLst>
              <a:gd name="connsiteX0" fmla="*/ 0 w 574766"/>
              <a:gd name="connsiteY0" fmla="*/ 0 h 509451"/>
              <a:gd name="connsiteX1" fmla="*/ 339634 w 574766"/>
              <a:gd name="connsiteY1" fmla="*/ 130628 h 509451"/>
              <a:gd name="connsiteX2" fmla="*/ 235131 w 574766"/>
              <a:gd name="connsiteY2" fmla="*/ 339634 h 509451"/>
              <a:gd name="connsiteX3" fmla="*/ 574766 w 574766"/>
              <a:gd name="connsiteY3" fmla="*/ 509451 h 509451"/>
            </a:gdLst>
            <a:ahLst/>
            <a:cxnLst>
              <a:cxn ang="0">
                <a:pos x="connsiteX0" y="connsiteY0"/>
              </a:cxn>
              <a:cxn ang="0">
                <a:pos x="connsiteX1" y="connsiteY1"/>
              </a:cxn>
              <a:cxn ang="0">
                <a:pos x="connsiteX2" y="connsiteY2"/>
              </a:cxn>
              <a:cxn ang="0">
                <a:pos x="connsiteX3" y="connsiteY3"/>
              </a:cxn>
            </a:cxnLst>
            <a:rect l="l" t="t" r="r" b="b"/>
            <a:pathLst>
              <a:path w="574766" h="509451">
                <a:moveTo>
                  <a:pt x="0" y="0"/>
                </a:moveTo>
                <a:cubicBezTo>
                  <a:pt x="150223" y="37011"/>
                  <a:pt x="300446" y="74022"/>
                  <a:pt x="339634" y="130628"/>
                </a:cubicBezTo>
                <a:cubicBezTo>
                  <a:pt x="378822" y="187234"/>
                  <a:pt x="195942" y="276497"/>
                  <a:pt x="235131" y="339634"/>
                </a:cubicBezTo>
                <a:cubicBezTo>
                  <a:pt x="274320" y="402771"/>
                  <a:pt x="424543" y="456111"/>
                  <a:pt x="574766" y="509451"/>
                </a:cubicBezTo>
              </a:path>
            </a:pathLst>
          </a:custGeom>
          <a:noFill/>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8" name="Picture 3"/>
          <p:cNvPicPr>
            <a:picLocks noChangeAspect="1" noChangeArrowheads="1"/>
          </p:cNvPicPr>
          <p:nvPr/>
        </p:nvPicPr>
        <p:blipFill>
          <a:blip r:embed="rId7" cstate="email"/>
          <a:srcRect/>
          <a:stretch>
            <a:fillRect/>
          </a:stretch>
        </p:blipFill>
        <p:spPr bwMode="auto">
          <a:xfrm>
            <a:off x="7239000" y="4419600"/>
            <a:ext cx="533400" cy="685800"/>
          </a:xfrm>
          <a:prstGeom prst="rect">
            <a:avLst/>
          </a:prstGeom>
          <a:noFill/>
          <a:ln w="9525">
            <a:noFill/>
            <a:miter lim="800000"/>
            <a:headEnd/>
            <a:tailEnd/>
          </a:ln>
        </p:spPr>
      </p:pic>
      <p:sp>
        <p:nvSpPr>
          <p:cNvPr id="19" name="TextBox 18"/>
          <p:cNvSpPr txBox="1"/>
          <p:nvPr/>
        </p:nvSpPr>
        <p:spPr>
          <a:xfrm>
            <a:off x="5828211" y="4724400"/>
            <a:ext cx="609600" cy="369332"/>
          </a:xfrm>
          <a:prstGeom prst="rect">
            <a:avLst/>
          </a:prstGeom>
          <a:noFill/>
        </p:spPr>
        <p:txBody>
          <a:bodyPr wrap="square" rtlCol="0">
            <a:spAutoFit/>
          </a:bodyPr>
          <a:lstStyle/>
          <a:p>
            <a:r>
              <a:rPr lang="en-US" i="1" dirty="0">
                <a:latin typeface="Cambria Math" pitchFamily="18" charset="0"/>
                <a:ea typeface="Cambria Math" pitchFamily="18" charset="0"/>
              </a:rPr>
              <a:t>T</a:t>
            </a:r>
            <a:r>
              <a:rPr lang="en-US" i="1" baseline="30000" dirty="0">
                <a:latin typeface="Cambria Math" pitchFamily="18" charset="0"/>
                <a:ea typeface="Cambria Math" pitchFamily="18" charset="0"/>
              </a:rPr>
              <a:t>est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1600200" y="838200"/>
            <a:ext cx="6324600" cy="51054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2600980"/>
            <a:ext cx="8001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application to least squares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0"/>
            <a:ext cx="9144000" cy="1938992"/>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Goal</a:t>
            </a:r>
          </a:p>
          <a:p>
            <a:pPr algn="ctr"/>
            <a:endParaRPr lang="en-US" sz="4000" dirty="0">
              <a:latin typeface="Times New Roman" panose="02020603050405020304" pitchFamily="18" charset="0"/>
              <a:cs typeface="Times New Roman" panose="02020603050405020304" pitchFamily="18" charset="0"/>
            </a:endParaRPr>
          </a:p>
          <a:p>
            <a:pPr algn="ctr"/>
            <a:r>
              <a:rPr lang="en-US" sz="4000" dirty="0">
                <a:latin typeface="Times New Roman" panose="02020603050405020304" pitchFamily="18" charset="0"/>
                <a:cs typeface="Times New Roman" panose="02020603050405020304" pitchFamily="18" charset="0"/>
              </a:rPr>
              <a:t>Solve non-linear problems of the form</a:t>
            </a:r>
          </a:p>
        </p:txBody>
      </p:sp>
      <p:sp>
        <p:nvSpPr>
          <p:cNvPr id="5" name="TextBox 4"/>
          <p:cNvSpPr txBox="1"/>
          <p:nvPr/>
        </p:nvSpPr>
        <p:spPr>
          <a:xfrm>
            <a:off x="0" y="4397514"/>
            <a:ext cx="91440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by generalized least squares</a:t>
            </a:r>
          </a:p>
        </p:txBody>
      </p:sp>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AAE1A855-CAE7-44C7-85BC-DEA67705EAF2}"/>
                  </a:ext>
                </a:extLst>
              </p:cNvPr>
              <p:cNvSpPr txBox="1"/>
              <p:nvPr/>
            </p:nvSpPr>
            <p:spPr>
              <a:xfrm>
                <a:off x="2298004" y="3201950"/>
                <a:ext cx="4750083" cy="69878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sz="4000" i="1" smtClean="0">
                              <a:latin typeface="Cambria Math" panose="02040503050406030204" pitchFamily="18" charset="0"/>
                            </a:rPr>
                          </m:ctrlPr>
                        </m:sSubPr>
                        <m:e>
                          <m:sSubSup>
                            <m:sSubSupPr>
                              <m:ctrlPr>
                                <a:rPr lang="en-US" sz="4000" i="1" smtClean="0">
                                  <a:latin typeface="Cambria Math" panose="02040503050406030204" pitchFamily="18" charset="0"/>
                                </a:rPr>
                              </m:ctrlPr>
                            </m:sSubSupPr>
                            <m:e>
                              <m:r>
                                <a:rPr lang="en-US" sz="4000" b="0" i="1" smtClean="0">
                                  <a:latin typeface="Cambria Math" panose="02040503050406030204" pitchFamily="18" charset="0"/>
                                </a:rPr>
                                <m:t>𝑑</m:t>
                              </m:r>
                            </m:e>
                            <m:sub>
                              <m:r>
                                <a:rPr lang="en-US" sz="4000" b="0" i="1" smtClean="0">
                                  <a:latin typeface="Cambria Math" panose="02040503050406030204" pitchFamily="18" charset="0"/>
                                </a:rPr>
                                <m:t>𝑖</m:t>
                              </m:r>
                            </m:sub>
                            <m:sup>
                              <m:r>
                                <a:rPr lang="en-US" sz="4000" b="0" i="1" smtClean="0">
                                  <a:latin typeface="Cambria Math" panose="02040503050406030204" pitchFamily="18" charset="0"/>
                                </a:rPr>
                                <m:t>𝑜𝑏𝑠</m:t>
                              </m:r>
                            </m:sup>
                          </m:sSubSup>
                          <m:r>
                            <a:rPr lang="en-US" sz="4000" i="1" smtClean="0">
                              <a:latin typeface="Cambria Math" panose="02040503050406030204" pitchFamily="18" charset="0"/>
                              <a:ea typeface="Cambria Math" panose="02040503050406030204" pitchFamily="18" charset="0"/>
                            </a:rPr>
                            <m:t>≈</m:t>
                          </m:r>
                          <m:sSubSup>
                            <m:sSubSupPr>
                              <m:ctrlPr>
                                <a:rPr lang="en-US" sz="4000" i="1">
                                  <a:latin typeface="Cambria Math" panose="02040503050406030204" pitchFamily="18" charset="0"/>
                                </a:rPr>
                              </m:ctrlPr>
                            </m:sSubSupPr>
                            <m:e>
                              <m:r>
                                <a:rPr lang="en-US" sz="4000" i="1">
                                  <a:latin typeface="Cambria Math" panose="02040503050406030204" pitchFamily="18" charset="0"/>
                                </a:rPr>
                                <m:t>𝑑</m:t>
                              </m:r>
                            </m:e>
                            <m:sub>
                              <m:r>
                                <a:rPr lang="en-US" sz="4000" i="1">
                                  <a:latin typeface="Cambria Math" panose="02040503050406030204" pitchFamily="18" charset="0"/>
                                </a:rPr>
                                <m:t>𝑖</m:t>
                              </m:r>
                            </m:sub>
                            <m:sup>
                              <m:r>
                                <a:rPr lang="en-US" sz="4000" b="0" i="1" smtClean="0">
                                  <a:latin typeface="Cambria Math" panose="02040503050406030204" pitchFamily="18" charset="0"/>
                                </a:rPr>
                                <m:t>𝑝𝑟𝑒</m:t>
                              </m:r>
                            </m:sup>
                          </m:sSubSup>
                          <m:r>
                            <a:rPr lang="en-US" sz="4000" b="0" i="1" smtClean="0">
                              <a:latin typeface="Cambria Math" panose="02040503050406030204" pitchFamily="18" charset="0"/>
                              <a:ea typeface="Cambria Math" panose="02040503050406030204" pitchFamily="18" charset="0"/>
                            </a:rPr>
                            <m:t>=</m:t>
                          </m:r>
                          <m:r>
                            <a:rPr lang="en-US" sz="4000" b="0" i="1" smtClean="0">
                              <a:latin typeface="Cambria Math" panose="02040503050406030204" pitchFamily="18" charset="0"/>
                            </a:rPr>
                            <m:t>𝑔</m:t>
                          </m:r>
                        </m:e>
                        <m:sub>
                          <m:r>
                            <a:rPr lang="en-US" sz="4000" b="0" i="1" smtClean="0">
                              <a:latin typeface="Cambria Math" panose="02040503050406030204" pitchFamily="18" charset="0"/>
                            </a:rPr>
                            <m:t>𝑖</m:t>
                          </m:r>
                        </m:sub>
                      </m:sSub>
                      <m:d>
                        <m:dPr>
                          <m:ctrlPr>
                            <a:rPr lang="en-US" sz="4000" i="1" smtClean="0">
                              <a:latin typeface="Cambria Math" panose="02040503050406030204" pitchFamily="18" charset="0"/>
                            </a:rPr>
                          </m:ctrlPr>
                        </m:dPr>
                        <m:e>
                          <m:r>
                            <a:rPr lang="en-US" sz="4000" b="1" i="0" smtClean="0">
                              <a:latin typeface="Cambria Math" panose="02040503050406030204" pitchFamily="18" charset="0"/>
                            </a:rPr>
                            <m:t>𝐦</m:t>
                          </m:r>
                        </m:e>
                      </m:d>
                    </m:oMath>
                  </m:oMathPara>
                </a14:m>
                <a:endParaRPr lang="en-US" sz="4000" dirty="0"/>
              </a:p>
            </p:txBody>
          </p:sp>
        </mc:Choice>
        <mc:Fallback>
          <p:sp>
            <p:nvSpPr>
              <p:cNvPr id="2" name="TextBox 1">
                <a:extLst>
                  <a:ext uri="{FF2B5EF4-FFF2-40B4-BE49-F238E27FC236}">
                    <a16:creationId xmlns:a16="http://schemas.microsoft.com/office/drawing/2014/main" id="{AAE1A855-CAE7-44C7-85BC-DEA67705EAF2}"/>
                  </a:ext>
                </a:extLst>
              </p:cNvPr>
              <p:cNvSpPr txBox="1">
                <a:spLocks noRot="1" noChangeAspect="1" noMove="1" noResize="1" noEditPoints="1" noAdjustHandles="1" noChangeArrowheads="1" noChangeShapeType="1" noTextEdit="1"/>
              </p:cNvSpPr>
              <p:nvPr/>
            </p:nvSpPr>
            <p:spPr>
              <a:xfrm>
                <a:off x="2298004" y="3201950"/>
                <a:ext cx="4750083" cy="698781"/>
              </a:xfrm>
              <a:prstGeom prst="rect">
                <a:avLst/>
              </a:prstGeom>
              <a:blipFill>
                <a:blip r:embed="rId3"/>
                <a:stretch>
                  <a:fillRect/>
                </a:stretch>
              </a:blipFill>
            </p:spPr>
            <p:txBody>
              <a:bodyPr/>
              <a:lstStyle/>
              <a:p>
                <a:r>
                  <a:rPr lang="en-US">
                    <a:noFill/>
                  </a:rPr>
                  <a:t> </a:t>
                </a:r>
              </a:p>
            </p:txBody>
          </p:sp>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email"/>
          <a:srcRect/>
          <a:stretch>
            <a:fillRect/>
          </a:stretch>
        </p:blipFill>
        <p:spPr bwMode="auto">
          <a:xfrm>
            <a:off x="533400" y="1524000"/>
            <a:ext cx="8324850" cy="2895600"/>
          </a:xfrm>
          <a:prstGeom prst="rect">
            <a:avLst/>
          </a:prstGeom>
          <a:noFill/>
          <a:ln w="9525">
            <a:noFill/>
            <a:miter lim="800000"/>
            <a:headEnd/>
            <a:tailEnd/>
          </a:ln>
        </p:spPr>
      </p:pic>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Taylor series expansion of predicted data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email"/>
          <a:srcRect/>
          <a:stretch>
            <a:fillRect/>
          </a:stretch>
        </p:blipFill>
        <p:spPr bwMode="auto">
          <a:xfrm>
            <a:off x="533400" y="1524000"/>
            <a:ext cx="8324850" cy="2895600"/>
          </a:xfrm>
          <a:prstGeom prst="rect">
            <a:avLst/>
          </a:prstGeom>
          <a:noFill/>
          <a:ln w="9525">
            <a:noFill/>
            <a:miter lim="800000"/>
            <a:headEnd/>
            <a:tailEnd/>
          </a:ln>
        </p:spPr>
      </p:pic>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Taylor series expansion of predicted data</a:t>
            </a:r>
          </a:p>
        </p:txBody>
      </p:sp>
      <p:pic>
        <p:nvPicPr>
          <p:cNvPr id="7170" name="Picture 2"/>
          <p:cNvPicPr>
            <a:picLocks noChangeAspect="1" noChangeArrowheads="1"/>
          </p:cNvPicPr>
          <p:nvPr/>
        </p:nvPicPr>
        <p:blipFill>
          <a:blip r:embed="rId4" cstate="email"/>
          <a:srcRect/>
          <a:stretch>
            <a:fillRect/>
          </a:stretch>
        </p:blipFill>
        <p:spPr bwMode="auto">
          <a:xfrm>
            <a:off x="685800" y="4639963"/>
            <a:ext cx="3810000" cy="617838"/>
          </a:xfrm>
          <a:prstGeom prst="rect">
            <a:avLst/>
          </a:prstGeom>
          <a:noFill/>
          <a:ln w="9525">
            <a:noFill/>
            <a:miter lim="800000"/>
            <a:headEnd/>
            <a:tailEnd/>
          </a:ln>
        </p:spPr>
      </p:pic>
      <p:sp>
        <p:nvSpPr>
          <p:cNvPr id="6" name="Oval 5"/>
          <p:cNvSpPr/>
          <p:nvPr/>
        </p:nvSpPr>
        <p:spPr>
          <a:xfrm>
            <a:off x="2133600" y="1600200"/>
            <a:ext cx="47244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7" name="TextBox 6"/>
              <p:cNvSpPr txBox="1"/>
              <p:nvPr/>
            </p:nvSpPr>
            <p:spPr>
              <a:xfrm>
                <a:off x="2683571" y="5384141"/>
                <a:ext cx="323954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with </a:t>
                </a:r>
                <a14:m>
                  <m:oMath xmlns:m="http://schemas.openxmlformats.org/officeDocument/2006/math">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𝑚</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𝑚</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𝑚</m:t>
                        </m:r>
                      </m:e>
                      <m:sup>
                        <m:r>
                          <a:rPr lang="en-US" sz="2800" b="0" i="1" smtClean="0">
                            <a:latin typeface="Cambria Math" panose="02040503050406030204" pitchFamily="18" charset="0"/>
                            <a:ea typeface="Cambria Math" panose="02040503050406030204" pitchFamily="18" charset="0"/>
                          </a:rPr>
                          <m:t>0</m:t>
                        </m:r>
                      </m:sup>
                    </m:sSup>
                  </m:oMath>
                </a14:m>
                <a:endParaRPr lang="en-US" sz="2800" dirty="0">
                  <a:latin typeface="Times New Roman" panose="02020603050405020304" pitchFamily="18" charset="0"/>
                  <a:cs typeface="Times New Roman" panose="02020603050405020304" pitchFamily="18" charset="0"/>
                </a:endParaRPr>
              </a:p>
            </p:txBody>
          </p:sp>
        </mc:Choice>
        <mc:Fallback>
          <p:sp>
            <p:nvSpPr>
              <p:cNvPr id="7" name="TextBox 6"/>
              <p:cNvSpPr txBox="1">
                <a:spLocks noRot="1" noChangeAspect="1" noMove="1" noResize="1" noEditPoints="1" noAdjustHandles="1" noChangeArrowheads="1" noChangeShapeType="1" noTextEdit="1"/>
              </p:cNvSpPr>
              <p:nvPr/>
            </p:nvSpPr>
            <p:spPr>
              <a:xfrm>
                <a:off x="2683571" y="5384141"/>
                <a:ext cx="3239544" cy="523220"/>
              </a:xfrm>
              <a:prstGeom prst="rect">
                <a:avLst/>
              </a:prstGeom>
              <a:blipFill>
                <a:blip r:embed="rId5"/>
                <a:stretch>
                  <a:fillRect l="-3759" t="-11628" b="-31395"/>
                </a:stretch>
              </a:blipFill>
            </p:spPr>
            <p:txBody>
              <a:bodyPr/>
              <a:lstStyle/>
              <a:p>
                <a:r>
                  <a:rPr lang="en-US">
                    <a:noFill/>
                  </a:rPr>
                  <a:t> </a:t>
                </a:r>
              </a:p>
            </p:txBody>
          </p:sp>
        </mc:Fallback>
      </mc:AlternateContent>
      <p:pic>
        <p:nvPicPr>
          <p:cNvPr id="7172" name="Picture 4"/>
          <p:cNvPicPr>
            <a:picLocks noChangeAspect="1" noChangeArrowheads="1"/>
          </p:cNvPicPr>
          <p:nvPr/>
        </p:nvPicPr>
        <p:blipFill>
          <a:blip r:embed="rId6" cstate="email"/>
          <a:srcRect/>
          <a:stretch>
            <a:fillRect/>
          </a:stretch>
        </p:blipFill>
        <p:spPr bwMode="auto">
          <a:xfrm>
            <a:off x="6768230" y="5181600"/>
            <a:ext cx="1905000" cy="990600"/>
          </a:xfrm>
          <a:prstGeom prst="rect">
            <a:avLst/>
          </a:prstGeom>
          <a:noFill/>
          <a:ln w="9525">
            <a:noFill/>
            <a:miter lim="800000"/>
            <a:headEnd/>
            <a:tailEnd/>
          </a:ln>
        </p:spPr>
      </p:pic>
      <p:sp>
        <p:nvSpPr>
          <p:cNvPr id="9" name="TextBox 8"/>
          <p:cNvSpPr txBox="1"/>
          <p:nvPr/>
        </p:nvSpPr>
        <p:spPr>
          <a:xfrm>
            <a:off x="5908501" y="5384141"/>
            <a:ext cx="8382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and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6320" y="609600"/>
            <a:ext cx="6477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Now consider the data equation</a:t>
            </a:r>
          </a:p>
        </p:txBody>
      </p:sp>
      <mc:AlternateContent xmlns:mc="http://schemas.openxmlformats.org/markup-compatibility/2006">
        <mc:Choice xmlns:a14="http://schemas.microsoft.com/office/drawing/2010/main" Requires="a14">
          <p:sp>
            <p:nvSpPr>
              <p:cNvPr id="7" name="TextBox 6"/>
              <p:cNvSpPr txBox="1"/>
              <p:nvPr/>
            </p:nvSpPr>
            <p:spPr>
              <a:xfrm>
                <a:off x="5503938" y="2845580"/>
                <a:ext cx="3710620" cy="56695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and </a:t>
                </a:r>
                <a14:m>
                  <m:oMath xmlns:m="http://schemas.openxmlformats.org/officeDocument/2006/math">
                    <m:r>
                      <a:rPr lang="en-US" sz="2800" i="1">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𝐝</m:t>
                    </m:r>
                    <m:r>
                      <a:rPr lang="en-US" sz="2800" i="1">
                        <a:latin typeface="Cambria Math" panose="02040503050406030204" pitchFamily="18" charset="0"/>
                        <a:ea typeface="Cambria Math" panose="02040503050406030204" pitchFamily="18" charset="0"/>
                      </a:rPr>
                      <m:t>=</m:t>
                    </m:r>
                    <m:sSup>
                      <m:sSupPr>
                        <m:ctrlPr>
                          <a:rPr lang="en-US" sz="280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𝐝</m:t>
                        </m:r>
                      </m:e>
                      <m:sup>
                        <m:r>
                          <a:rPr lang="en-US" sz="2800" b="0" i="1" smtClean="0">
                            <a:latin typeface="Cambria Math" panose="02040503050406030204" pitchFamily="18" charset="0"/>
                            <a:ea typeface="Cambria Math" panose="02040503050406030204" pitchFamily="18" charset="0"/>
                          </a:rPr>
                          <m:t>𝑜𝑏𝑠</m:t>
                        </m:r>
                      </m:sup>
                    </m:sSup>
                    <m:r>
                      <a:rPr lang="en-US" sz="2800" i="1">
                        <a:latin typeface="Cambria Math" panose="02040503050406030204" pitchFamily="18" charset="0"/>
                        <a:ea typeface="Cambria Math" panose="02040503050406030204" pitchFamily="18" charset="0"/>
                      </a:rPr>
                      <m:t>−</m:t>
                    </m:r>
                    <m:sSubSup>
                      <m:sSubSupPr>
                        <m:ctrlPr>
                          <a:rPr lang="en-US" sz="2800" i="1" smtClean="0">
                            <a:latin typeface="Cambria Math" panose="02040503050406030204" pitchFamily="18" charset="0"/>
                            <a:ea typeface="Cambria Math" panose="02040503050406030204" pitchFamily="18" charset="0"/>
                          </a:rPr>
                        </m:ctrlPr>
                      </m:sSubSupPr>
                      <m:e>
                        <m:r>
                          <a:rPr lang="en-US" sz="2800" b="1" i="0" smtClean="0">
                            <a:latin typeface="Cambria Math" panose="02040503050406030204" pitchFamily="18" charset="0"/>
                            <a:ea typeface="Cambria Math" panose="02040503050406030204" pitchFamily="18" charset="0"/>
                          </a:rPr>
                          <m:t>𝐝</m:t>
                        </m:r>
                      </m:e>
                      <m:sub>
                        <m:r>
                          <a:rPr lang="en-US" sz="2800" b="0" i="1" smtClean="0">
                            <a:latin typeface="Cambria Math" panose="02040503050406030204" pitchFamily="18" charset="0"/>
                            <a:ea typeface="Cambria Math" panose="02040503050406030204" pitchFamily="18" charset="0"/>
                          </a:rPr>
                          <m:t>0</m:t>
                        </m:r>
                      </m:sub>
                      <m:sup>
                        <m:r>
                          <a:rPr lang="en-US" sz="2800" b="0" i="1" smtClean="0">
                            <a:latin typeface="Cambria Math" panose="02040503050406030204" pitchFamily="18" charset="0"/>
                            <a:ea typeface="Cambria Math" panose="02040503050406030204" pitchFamily="18" charset="0"/>
                          </a:rPr>
                          <m:t>𝑝𝑟𝑒</m:t>
                        </m:r>
                      </m:sup>
                    </m:sSubSup>
                  </m:oMath>
                </a14:m>
                <a:endParaRPr lang="en-US" sz="2800" dirty="0">
                  <a:latin typeface="Times New Roman" panose="02020603050405020304" pitchFamily="18" charset="0"/>
                  <a:cs typeface="Times New Roman" panose="02020603050405020304" pitchFamily="18" charset="0"/>
                </a:endParaRPr>
              </a:p>
            </p:txBody>
          </p:sp>
        </mc:Choice>
        <mc:Fallback>
          <p:sp>
            <p:nvSpPr>
              <p:cNvPr id="7" name="TextBox 6"/>
              <p:cNvSpPr txBox="1">
                <a:spLocks noRot="1" noChangeAspect="1" noMove="1" noResize="1" noEditPoints="1" noAdjustHandles="1" noChangeArrowheads="1" noChangeShapeType="1" noTextEdit="1"/>
              </p:cNvSpPr>
              <p:nvPr/>
            </p:nvSpPr>
            <p:spPr>
              <a:xfrm>
                <a:off x="5503938" y="2845580"/>
                <a:ext cx="3710620" cy="566950"/>
              </a:xfrm>
              <a:prstGeom prst="rect">
                <a:avLst/>
              </a:prstGeom>
              <a:blipFill>
                <a:blip r:embed="rId3"/>
                <a:stretch>
                  <a:fillRect l="-3448" t="-7527" b="-25806"/>
                </a:stretch>
              </a:blipFill>
            </p:spPr>
            <p:txBody>
              <a:bodyPr/>
              <a:lstStyle/>
              <a:p>
                <a:r>
                  <a:rPr lang="en-US">
                    <a:noFill/>
                  </a:rPr>
                  <a:t> </a:t>
                </a:r>
              </a:p>
            </p:txBody>
          </p:sp>
        </mc:Fallback>
      </mc:AlternateContent>
      <p:sp>
        <p:nvSpPr>
          <p:cNvPr id="9" name="TextBox 8"/>
          <p:cNvSpPr txBox="1"/>
          <p:nvPr/>
        </p:nvSpPr>
        <p:spPr>
          <a:xfrm>
            <a:off x="5503938" y="3826749"/>
            <a:ext cx="8382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and</a:t>
            </a:r>
          </a:p>
        </p:txBody>
      </p:sp>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E228E5C5-D6C3-471F-A650-DC62CF96F3B6}"/>
                  </a:ext>
                </a:extLst>
              </p:cNvPr>
              <p:cNvSpPr txBox="1"/>
              <p:nvPr/>
            </p:nvSpPr>
            <p:spPr>
              <a:xfrm>
                <a:off x="923795" y="2920858"/>
                <a:ext cx="2470420" cy="5129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ea typeface="Cambria Math" panose="02040503050406030204" pitchFamily="18" charset="0"/>
                        </a:rPr>
                        <m:t>∆</m:t>
                      </m:r>
                      <m:r>
                        <a:rPr lang="en-US" sz="3200" b="1" i="0" smtClean="0">
                          <a:latin typeface="Cambria Math" panose="02040503050406030204" pitchFamily="18" charset="0"/>
                          <a:ea typeface="Cambria Math" panose="02040503050406030204" pitchFamily="18" charset="0"/>
                        </a:rPr>
                        <m:t>𝐝</m:t>
                      </m:r>
                      <m:r>
                        <a:rPr lang="en-US" sz="3200" b="0" i="1" smtClean="0">
                          <a:latin typeface="Cambria Math" panose="02040503050406030204" pitchFamily="18" charset="0"/>
                          <a:ea typeface="Cambria Math" panose="02040503050406030204" pitchFamily="18" charset="0"/>
                        </a:rPr>
                        <m:t>=</m:t>
                      </m:r>
                      <m:sSup>
                        <m:sSupPr>
                          <m:ctrlPr>
                            <a:rPr lang="en-US" sz="3200" b="0" i="1" smtClean="0">
                              <a:latin typeface="Cambria Math" panose="02040503050406030204" pitchFamily="18" charset="0"/>
                              <a:ea typeface="Cambria Math" panose="02040503050406030204" pitchFamily="18" charset="0"/>
                            </a:rPr>
                          </m:ctrlPr>
                        </m:sSupPr>
                        <m:e>
                          <m:r>
                            <a:rPr lang="en-US" sz="3200" b="1" i="0" smtClean="0">
                              <a:latin typeface="Cambria Math" panose="02040503050406030204" pitchFamily="18" charset="0"/>
                              <a:ea typeface="Cambria Math" panose="02040503050406030204" pitchFamily="18" charset="0"/>
                            </a:rPr>
                            <m:t>𝐆</m:t>
                          </m:r>
                        </m:e>
                        <m:sup>
                          <m:r>
                            <a:rPr lang="en-US" sz="3200" b="0" i="1" smtClean="0">
                              <a:latin typeface="Cambria Math" panose="02040503050406030204" pitchFamily="18" charset="0"/>
                              <a:ea typeface="Cambria Math" panose="02040503050406030204" pitchFamily="18" charset="0"/>
                            </a:rPr>
                            <m:t>(</m:t>
                          </m:r>
                          <m:r>
                            <a:rPr lang="en-US" sz="3200" b="0" i="1" smtClean="0">
                              <a:latin typeface="Cambria Math" panose="02040503050406030204" pitchFamily="18" charset="0"/>
                              <a:ea typeface="Cambria Math" panose="02040503050406030204" pitchFamily="18" charset="0"/>
                            </a:rPr>
                            <m:t>0</m:t>
                          </m:r>
                          <m:r>
                            <a:rPr lang="en-US" sz="3200" b="0" i="1" smtClean="0">
                              <a:latin typeface="Cambria Math" panose="02040503050406030204" pitchFamily="18" charset="0"/>
                              <a:ea typeface="Cambria Math" panose="02040503050406030204" pitchFamily="18" charset="0"/>
                            </a:rPr>
                            <m:t>)</m:t>
                          </m:r>
                        </m:sup>
                      </m:sSup>
                      <m:r>
                        <a:rPr lang="en-US" sz="3200" b="0" i="1" smtClean="0">
                          <a:latin typeface="Cambria Math" panose="02040503050406030204" pitchFamily="18" charset="0"/>
                          <a:ea typeface="Cambria Math" panose="02040503050406030204" pitchFamily="18" charset="0"/>
                        </a:rPr>
                        <m:t>∆</m:t>
                      </m:r>
                      <m:r>
                        <a:rPr lang="en-US" sz="3200" b="1" i="0" smtClean="0">
                          <a:latin typeface="Cambria Math" panose="02040503050406030204" pitchFamily="18" charset="0"/>
                          <a:ea typeface="Cambria Math" panose="02040503050406030204" pitchFamily="18" charset="0"/>
                        </a:rPr>
                        <m:t>𝐦</m:t>
                      </m:r>
                    </m:oMath>
                  </m:oMathPara>
                </a14:m>
                <a:endParaRPr lang="en-US" sz="3200" b="1" dirty="0"/>
              </a:p>
            </p:txBody>
          </p:sp>
        </mc:Choice>
        <mc:Fallback>
          <p:sp>
            <p:nvSpPr>
              <p:cNvPr id="2" name="TextBox 1">
                <a:extLst>
                  <a:ext uri="{FF2B5EF4-FFF2-40B4-BE49-F238E27FC236}">
                    <a16:creationId xmlns:a16="http://schemas.microsoft.com/office/drawing/2014/main" id="{E228E5C5-D6C3-471F-A650-DC62CF96F3B6}"/>
                  </a:ext>
                </a:extLst>
              </p:cNvPr>
              <p:cNvSpPr txBox="1">
                <a:spLocks noRot="1" noChangeAspect="1" noMove="1" noResize="1" noEditPoints="1" noAdjustHandles="1" noChangeArrowheads="1" noChangeShapeType="1" noTextEdit="1"/>
              </p:cNvSpPr>
              <p:nvPr/>
            </p:nvSpPr>
            <p:spPr>
              <a:xfrm>
                <a:off x="923795" y="2920858"/>
                <a:ext cx="2470420" cy="51296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6BC224AF-875A-4AEB-952E-A59946DE23D8}"/>
                  </a:ext>
                </a:extLst>
              </p:cNvPr>
              <p:cNvSpPr txBox="1"/>
              <p:nvPr/>
            </p:nvSpPr>
            <p:spPr>
              <a:xfrm>
                <a:off x="972718" y="1456163"/>
                <a:ext cx="2189702" cy="5012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3200" i="1" smtClean="0">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𝐝</m:t>
                          </m:r>
                        </m:e>
                        <m:sup>
                          <m:r>
                            <a:rPr lang="en-US" sz="3200" i="1">
                              <a:latin typeface="Cambria Math" panose="02040503050406030204" pitchFamily="18" charset="0"/>
                              <a:ea typeface="Cambria Math" panose="02040503050406030204" pitchFamily="18" charset="0"/>
                            </a:rPr>
                            <m:t>𝑜𝑏𝑠</m:t>
                          </m:r>
                        </m:sup>
                      </m:sSup>
                      <m:r>
                        <a:rPr lang="en-US" sz="3200" b="0" i="1" smtClean="0">
                          <a:latin typeface="Cambria Math" panose="02040503050406030204" pitchFamily="18" charset="0"/>
                          <a:ea typeface="Cambria Math" panose="02040503050406030204" pitchFamily="18" charset="0"/>
                        </a:rPr>
                        <m:t>=</m:t>
                      </m:r>
                      <m:sSup>
                        <m:sSupPr>
                          <m:ctrlPr>
                            <a:rPr lang="en-US" sz="3200" i="1">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𝐝</m:t>
                          </m:r>
                        </m:e>
                        <m:sup>
                          <m:r>
                            <a:rPr lang="en-US" sz="3200" b="0" i="1" smtClean="0">
                              <a:latin typeface="Cambria Math" panose="02040503050406030204" pitchFamily="18" charset="0"/>
                              <a:ea typeface="Cambria Math" panose="02040503050406030204" pitchFamily="18" charset="0"/>
                            </a:rPr>
                            <m:t>𝑝𝑟𝑒</m:t>
                          </m:r>
                        </m:sup>
                      </m:sSup>
                    </m:oMath>
                  </m:oMathPara>
                </a14:m>
                <a:endParaRPr lang="en-US" sz="3200" b="1" dirty="0"/>
              </a:p>
            </p:txBody>
          </p:sp>
        </mc:Choice>
        <mc:Fallback>
          <p:sp>
            <p:nvSpPr>
              <p:cNvPr id="10" name="TextBox 9">
                <a:extLst>
                  <a:ext uri="{FF2B5EF4-FFF2-40B4-BE49-F238E27FC236}">
                    <a16:creationId xmlns:a16="http://schemas.microsoft.com/office/drawing/2014/main" id="{6BC224AF-875A-4AEB-952E-A59946DE23D8}"/>
                  </a:ext>
                </a:extLst>
              </p:cNvPr>
              <p:cNvSpPr txBox="1">
                <a:spLocks noRot="1" noChangeAspect="1" noMove="1" noResize="1" noEditPoints="1" noAdjustHandles="1" noChangeArrowheads="1" noChangeShapeType="1" noTextEdit="1"/>
              </p:cNvSpPr>
              <p:nvPr/>
            </p:nvSpPr>
            <p:spPr>
              <a:xfrm>
                <a:off x="972718" y="1456163"/>
                <a:ext cx="2189702" cy="50129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69850C92-8261-4C54-84A3-E0447A98C5C8}"/>
                  </a:ext>
                </a:extLst>
              </p:cNvPr>
              <p:cNvSpPr txBox="1"/>
              <p:nvPr/>
            </p:nvSpPr>
            <p:spPr>
              <a:xfrm>
                <a:off x="1021642" y="2222856"/>
                <a:ext cx="1169359" cy="501291"/>
              </a:xfrm>
              <a:prstGeom prst="rect">
                <a:avLst/>
              </a:prstGeom>
              <a:noFill/>
            </p:spPr>
            <p:txBody>
              <a:bodyPr wrap="none" lIns="0" tIns="0" rIns="0" bIns="0" rtlCol="0">
                <a:spAutoFit/>
              </a:bodyPr>
              <a:lstStyle/>
              <a:p>
                <a:pPr/>
                <a14:m>
                  <m:oMath xmlns:m="http://schemas.openxmlformats.org/officeDocument/2006/math">
                    <m:sSup>
                      <m:sSupPr>
                        <m:ctrlPr>
                          <a:rPr lang="en-US" sz="3200" i="1" smtClean="0">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𝐝</m:t>
                        </m:r>
                      </m:e>
                      <m:sup>
                        <m:r>
                          <a:rPr lang="en-US" sz="3200" i="1">
                            <a:latin typeface="Cambria Math" panose="02040503050406030204" pitchFamily="18" charset="0"/>
                            <a:ea typeface="Cambria Math" panose="02040503050406030204" pitchFamily="18" charset="0"/>
                          </a:rPr>
                          <m:t>𝑜𝑏𝑠</m:t>
                        </m:r>
                      </m:sup>
                    </m:sSup>
                  </m:oMath>
                </a14:m>
                <a:r>
                  <a:rPr lang="en-US" sz="3200" b="1" dirty="0"/>
                  <a:t> </a:t>
                </a:r>
                <a14:m>
                  <m:oMath xmlns:m="http://schemas.openxmlformats.org/officeDocument/2006/math">
                    <m:r>
                      <a:rPr lang="en-US" sz="3200" b="1" i="1" dirty="0" smtClean="0">
                        <a:latin typeface="Cambria Math" panose="02040503050406030204" pitchFamily="18" charset="0"/>
                        <a:ea typeface="Cambria Math" panose="02040503050406030204" pitchFamily="18" charset="0"/>
                      </a:rPr>
                      <m:t>≈</m:t>
                    </m:r>
                  </m:oMath>
                </a14:m>
                <a:endParaRPr lang="en-US" sz="3200" b="1" dirty="0"/>
              </a:p>
            </p:txBody>
          </p:sp>
        </mc:Choice>
        <mc:Fallback>
          <p:sp>
            <p:nvSpPr>
              <p:cNvPr id="11" name="TextBox 10">
                <a:extLst>
                  <a:ext uri="{FF2B5EF4-FFF2-40B4-BE49-F238E27FC236}">
                    <a16:creationId xmlns:a16="http://schemas.microsoft.com/office/drawing/2014/main" id="{69850C92-8261-4C54-84A3-E0447A98C5C8}"/>
                  </a:ext>
                </a:extLst>
              </p:cNvPr>
              <p:cNvSpPr txBox="1">
                <a:spLocks noRot="1" noChangeAspect="1" noMove="1" noResize="1" noEditPoints="1" noAdjustHandles="1" noChangeArrowheads="1" noChangeShapeType="1" noTextEdit="1"/>
              </p:cNvSpPr>
              <p:nvPr/>
            </p:nvSpPr>
            <p:spPr>
              <a:xfrm>
                <a:off x="1021642" y="2222856"/>
                <a:ext cx="1169359" cy="501291"/>
              </a:xfrm>
              <a:prstGeom prst="rect">
                <a:avLst/>
              </a:prstGeom>
              <a:blipFill>
                <a:blip r:embed="rId6"/>
                <a:stretch>
                  <a:fillRect/>
                </a:stretch>
              </a:blipFill>
            </p:spPr>
            <p:txBody>
              <a:bodyPr/>
              <a:lstStyle/>
              <a:p>
                <a:r>
                  <a:rPr lang="en-US">
                    <a:noFill/>
                  </a:rPr>
                  <a:t> </a:t>
                </a:r>
              </a:p>
            </p:txBody>
          </p:sp>
        </mc:Fallback>
      </mc:AlternateContent>
      <p:pic>
        <p:nvPicPr>
          <p:cNvPr id="13" name="Picture 2">
            <a:extLst>
              <a:ext uri="{FF2B5EF4-FFF2-40B4-BE49-F238E27FC236}">
                <a16:creationId xmlns:a16="http://schemas.microsoft.com/office/drawing/2014/main" id="{6AB789CD-5C76-4F20-98F8-9CF37FAF6906}"/>
              </a:ext>
            </a:extLst>
          </p:cNvPr>
          <p:cNvPicPr>
            <a:picLocks noChangeAspect="1" noChangeArrowheads="1"/>
          </p:cNvPicPr>
          <p:nvPr/>
        </p:nvPicPr>
        <p:blipFill rotWithShape="1">
          <a:blip r:embed="rId7" cstate="email"/>
          <a:srcRect l="32000" t="8237"/>
          <a:stretch/>
        </p:blipFill>
        <p:spPr bwMode="auto">
          <a:xfrm>
            <a:off x="2232980" y="2241131"/>
            <a:ext cx="2590800" cy="566951"/>
          </a:xfrm>
          <a:prstGeom prst="rect">
            <a:avLst/>
          </a:prstGeom>
          <a:noFill/>
          <a:ln w="9525">
            <a:noFill/>
            <a:miter lim="800000"/>
            <a:headEnd/>
            <a:tailEnd/>
          </a:ln>
        </p:spPr>
      </p:pic>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3B56AAD8-27EB-4FB6-AD6D-19247B7F031A}"/>
                  </a:ext>
                </a:extLst>
              </p:cNvPr>
              <p:cNvSpPr txBox="1"/>
              <p:nvPr/>
            </p:nvSpPr>
            <p:spPr>
              <a:xfrm>
                <a:off x="5503938" y="2195263"/>
                <a:ext cx="3710620" cy="54111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and </a:t>
                </a:r>
                <a14:m>
                  <m:oMath xmlns:m="http://schemas.openxmlformats.org/officeDocument/2006/math">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𝐦</m:t>
                        </m:r>
                      </m:e>
                      <m:sup>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0</m:t>
                        </m:r>
                        <m:r>
                          <a:rPr lang="en-US" sz="2800" b="0" i="1" smtClean="0">
                            <a:latin typeface="Cambria Math" panose="02040503050406030204" pitchFamily="18" charset="0"/>
                            <a:ea typeface="Cambria Math" panose="02040503050406030204" pitchFamily="18" charset="0"/>
                          </a:rPr>
                          <m:t>)</m:t>
                        </m:r>
                      </m:sup>
                    </m:sSup>
                  </m:oMath>
                </a14:m>
                <a:endParaRPr lang="en-US" sz="2800" dirty="0">
                  <a:latin typeface="Times New Roman" panose="02020603050405020304" pitchFamily="18" charset="0"/>
                  <a:cs typeface="Times New Roman" panose="02020603050405020304" pitchFamily="18" charset="0"/>
                </a:endParaRPr>
              </a:p>
            </p:txBody>
          </p:sp>
        </mc:Choice>
        <mc:Fallback>
          <p:sp>
            <p:nvSpPr>
              <p:cNvPr id="14" name="TextBox 13">
                <a:extLst>
                  <a:ext uri="{FF2B5EF4-FFF2-40B4-BE49-F238E27FC236}">
                    <a16:creationId xmlns:a16="http://schemas.microsoft.com/office/drawing/2014/main" id="{3B56AAD8-27EB-4FB6-AD6D-19247B7F031A}"/>
                  </a:ext>
                </a:extLst>
              </p:cNvPr>
              <p:cNvSpPr txBox="1">
                <a:spLocks noRot="1" noChangeAspect="1" noMove="1" noResize="1" noEditPoints="1" noAdjustHandles="1" noChangeArrowheads="1" noChangeShapeType="1" noTextEdit="1"/>
              </p:cNvSpPr>
              <p:nvPr/>
            </p:nvSpPr>
            <p:spPr>
              <a:xfrm>
                <a:off x="5503938" y="2195263"/>
                <a:ext cx="3710620" cy="541110"/>
              </a:xfrm>
              <a:prstGeom prst="rect">
                <a:avLst/>
              </a:prstGeom>
              <a:blipFill>
                <a:blip r:embed="rId8"/>
                <a:stretch>
                  <a:fillRect l="-3448" t="-7865" b="-3033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CB75B300-DC88-4C83-89CA-299E46ACA0F6}"/>
                  </a:ext>
                </a:extLst>
              </p:cNvPr>
              <p:cNvSpPr txBox="1"/>
              <p:nvPr/>
            </p:nvSpPr>
            <p:spPr>
              <a:xfrm>
                <a:off x="6106528" y="3459271"/>
                <a:ext cx="3075041" cy="134132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b="0" i="1" smtClean="0">
                              <a:latin typeface="Cambria Math" panose="02040503050406030204" pitchFamily="18" charset="0"/>
                            </a:rPr>
                            <m:t>𝐺</m:t>
                          </m:r>
                        </m:e>
                        <m:sub>
                          <m:r>
                            <a:rPr lang="en-US" sz="3200" b="0" i="1" smtClean="0">
                              <a:latin typeface="Cambria Math" panose="02040503050406030204" pitchFamily="18" charset="0"/>
                            </a:rPr>
                            <m:t>𝑖𝑗</m:t>
                          </m:r>
                        </m:sub>
                        <m:sup>
                          <m:r>
                            <a:rPr lang="en-US" sz="3200" b="0" i="1" smtClean="0">
                              <a:latin typeface="Cambria Math" panose="02040503050406030204" pitchFamily="18" charset="0"/>
                            </a:rPr>
                            <m:t>(0)</m:t>
                          </m:r>
                        </m:sup>
                      </m:sSubSup>
                      <m:r>
                        <a:rPr lang="en-US" sz="3200" b="0" i="1" smtClean="0">
                          <a:latin typeface="Cambria Math" panose="02040503050406030204" pitchFamily="18" charset="0"/>
                        </a:rPr>
                        <m:t>=</m:t>
                      </m:r>
                      <m:sSub>
                        <m:sSubPr>
                          <m:ctrlPr>
                            <a:rPr lang="en-US" sz="3200" b="0" i="1" smtClean="0">
                              <a:latin typeface="Cambria Math" panose="02040503050406030204" pitchFamily="18" charset="0"/>
                            </a:rPr>
                          </m:ctrlPr>
                        </m:sSubPr>
                        <m:e>
                          <m:d>
                            <m:dPr>
                              <m:begChr m:val=""/>
                              <m:endChr m:val="|"/>
                              <m:ctrlPr>
                                <a:rPr lang="en-US" sz="3200" b="0" i="1" smtClean="0">
                                  <a:latin typeface="Cambria Math" panose="02040503050406030204" pitchFamily="18" charset="0"/>
                                </a:rPr>
                              </m:ctrlPr>
                            </m:dPr>
                            <m:e>
                              <m:f>
                                <m:fPr>
                                  <m:ctrlPr>
                                    <a:rPr lang="en-US" sz="3200" i="1">
                                      <a:latin typeface="Cambria Math" panose="02040503050406030204" pitchFamily="18" charset="0"/>
                                    </a:rPr>
                                  </m:ctrlPr>
                                </m:fPr>
                                <m:num>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𝑔</m:t>
                                      </m:r>
                                    </m:e>
                                    <m:sub>
                                      <m:r>
                                        <a:rPr lang="en-US" sz="3200" i="1">
                                          <a:latin typeface="Cambria Math" panose="02040503050406030204" pitchFamily="18" charset="0"/>
                                        </a:rPr>
                                        <m:t>𝑖</m:t>
                                      </m:r>
                                    </m:sub>
                                  </m:sSub>
                                </m:num>
                                <m:den>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𝑚</m:t>
                                      </m:r>
                                    </m:e>
                                    <m:sub>
                                      <m:r>
                                        <a:rPr lang="en-US" sz="3200" i="1">
                                          <a:latin typeface="Cambria Math" panose="02040503050406030204" pitchFamily="18" charset="0"/>
                                        </a:rPr>
                                        <m:t>𝑗</m:t>
                                      </m:r>
                                    </m:sub>
                                  </m:sSub>
                                </m:den>
                              </m:f>
                            </m:e>
                          </m:d>
                        </m:e>
                        <m:sub>
                          <m:sSup>
                            <m:sSupPr>
                              <m:ctrlPr>
                                <a:rPr lang="en-US" sz="3200" i="1">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𝐦</m:t>
                              </m:r>
                            </m:e>
                            <m:sup>
                              <m:r>
                                <a:rPr lang="en-US" sz="3200" i="1">
                                  <a:latin typeface="Cambria Math" panose="02040503050406030204" pitchFamily="18" charset="0"/>
                                  <a:ea typeface="Cambria Math" panose="02040503050406030204" pitchFamily="18" charset="0"/>
                                </a:rPr>
                                <m:t>(0)</m:t>
                              </m:r>
                            </m:sup>
                          </m:sSup>
                        </m:sub>
                      </m:sSub>
                    </m:oMath>
                  </m:oMathPara>
                </a14:m>
                <a:endParaRPr lang="en-US" sz="3200" dirty="0"/>
              </a:p>
            </p:txBody>
          </p:sp>
        </mc:Choice>
        <mc:Fallback>
          <p:sp>
            <p:nvSpPr>
              <p:cNvPr id="3" name="TextBox 2">
                <a:extLst>
                  <a:ext uri="{FF2B5EF4-FFF2-40B4-BE49-F238E27FC236}">
                    <a16:creationId xmlns:a16="http://schemas.microsoft.com/office/drawing/2014/main" id="{CB75B300-DC88-4C83-89CA-299E46ACA0F6}"/>
                  </a:ext>
                </a:extLst>
              </p:cNvPr>
              <p:cNvSpPr txBox="1">
                <a:spLocks noRot="1" noChangeAspect="1" noMove="1" noResize="1" noEditPoints="1" noAdjustHandles="1" noChangeArrowheads="1" noChangeShapeType="1" noTextEdit="1"/>
              </p:cNvSpPr>
              <p:nvPr/>
            </p:nvSpPr>
            <p:spPr>
              <a:xfrm>
                <a:off x="6106528" y="3459271"/>
                <a:ext cx="3075041" cy="1341329"/>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D57C7900-B470-4224-A77C-CB58AC650447}"/>
                  </a:ext>
                </a:extLst>
              </p:cNvPr>
              <p:cNvSpPr txBox="1"/>
              <p:nvPr/>
            </p:nvSpPr>
            <p:spPr>
              <a:xfrm>
                <a:off x="5503938" y="1607792"/>
                <a:ext cx="2832057"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2800" i="1" smtClean="0">
                              <a:latin typeface="Cambria Math" panose="02040503050406030204" pitchFamily="18" charset="0"/>
                              <a:ea typeface="Cambria Math" panose="02040503050406030204" pitchFamily="18" charset="0"/>
                            </a:rPr>
                          </m:ctrlPr>
                        </m:sSupPr>
                        <m:e>
                          <m:r>
                            <m:rPr>
                              <m:sty m:val="p"/>
                            </m:rPr>
                            <a:rPr lang="en-US" sz="2800" b="0" i="0" smtClean="0">
                              <a:latin typeface="Cambria Math" panose="02040503050406030204" pitchFamily="18" charset="0"/>
                              <a:ea typeface="Cambria Math" panose="02040503050406030204" pitchFamily="18" charset="0"/>
                            </a:rPr>
                            <m:t>with</m:t>
                          </m:r>
                          <m:r>
                            <a:rPr lang="en-US" sz="2800" b="1" i="0" smtClean="0">
                              <a:latin typeface="Cambria Math" panose="02040503050406030204" pitchFamily="18" charset="0"/>
                              <a:ea typeface="Cambria Math" panose="02040503050406030204" pitchFamily="18" charset="0"/>
                            </a:rPr>
                            <m:t> </m:t>
                          </m:r>
                          <m:r>
                            <a:rPr lang="en-US" sz="2800" b="1">
                              <a:latin typeface="Cambria Math" panose="02040503050406030204" pitchFamily="18" charset="0"/>
                              <a:ea typeface="Cambria Math" panose="02040503050406030204" pitchFamily="18" charset="0"/>
                            </a:rPr>
                            <m:t>𝐝</m:t>
                          </m:r>
                        </m:e>
                        <m:sup>
                          <m:r>
                            <a:rPr lang="en-US" sz="2800" b="0" i="1" smtClean="0">
                              <a:latin typeface="Cambria Math" panose="02040503050406030204" pitchFamily="18" charset="0"/>
                              <a:ea typeface="Cambria Math" panose="02040503050406030204" pitchFamily="18" charset="0"/>
                            </a:rPr>
                            <m:t>𝑝𝑟𝑒</m:t>
                          </m:r>
                        </m:sup>
                      </m:sSup>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𝐠</m:t>
                      </m:r>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b="1" i="0" smtClean="0">
                          <a:latin typeface="Cambria Math" panose="02040503050406030204" pitchFamily="18" charset="0"/>
                          <a:ea typeface="Cambria Math" panose="02040503050406030204" pitchFamily="18" charset="0"/>
                        </a:rPr>
                        <m:t>)</m:t>
                      </m:r>
                    </m:oMath>
                  </m:oMathPara>
                </a14:m>
                <a:endParaRPr lang="en-US" sz="2800" b="1" dirty="0"/>
              </a:p>
            </p:txBody>
          </p:sp>
        </mc:Choice>
        <mc:Fallback>
          <p:sp>
            <p:nvSpPr>
              <p:cNvPr id="16" name="TextBox 15">
                <a:extLst>
                  <a:ext uri="{FF2B5EF4-FFF2-40B4-BE49-F238E27FC236}">
                    <a16:creationId xmlns:a16="http://schemas.microsoft.com/office/drawing/2014/main" id="{D57C7900-B470-4224-A77C-CB58AC650447}"/>
                  </a:ext>
                </a:extLst>
              </p:cNvPr>
              <p:cNvSpPr txBox="1">
                <a:spLocks noRot="1" noChangeAspect="1" noMove="1" noResize="1" noEditPoints="1" noAdjustHandles="1" noChangeArrowheads="1" noChangeShapeType="1" noTextEdit="1"/>
              </p:cNvSpPr>
              <p:nvPr/>
            </p:nvSpPr>
            <p:spPr>
              <a:xfrm>
                <a:off x="5503938" y="1607792"/>
                <a:ext cx="2832057" cy="430887"/>
              </a:xfrm>
              <a:prstGeom prst="rect">
                <a:avLst/>
              </a:prstGeom>
              <a:blipFill>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66401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a:latin typeface="Times New Roman" pitchFamily="18" charset="0"/>
                <a:cs typeface="Times New Roman" pitchFamily="18" charset="0"/>
              </a:rPr>
              <a:t>Goals of </a:t>
            </a:r>
            <a:r>
              <a:rPr lang="en-US" dirty="0">
                <a:latin typeface="Times New Roman" pitchFamily="18" charset="0"/>
                <a:cs typeface="Times New Roman" pitchFamily="18" charset="0"/>
              </a:rPr>
              <a:t>the lecture</a:t>
            </a:r>
          </a:p>
        </p:txBody>
      </p:sp>
      <p:sp>
        <p:nvSpPr>
          <p:cNvPr id="3" name="Content Placeholder 2"/>
          <p:cNvSpPr>
            <a:spLocks noGrp="1"/>
          </p:cNvSpPr>
          <p:nvPr>
            <p:ph idx="1"/>
          </p:nvPr>
        </p:nvSpPr>
        <p:spPr>
          <a:xfrm>
            <a:off x="685800" y="1828800"/>
            <a:ext cx="7772400" cy="3810000"/>
          </a:xfrm>
        </p:spPr>
        <p:txBody>
          <a:bodyPr>
            <a:normAutofit/>
          </a:bodyPr>
          <a:lstStyle/>
          <a:p>
            <a:pPr algn="ctr">
              <a:buNone/>
            </a:pPr>
            <a:r>
              <a:rPr lang="en-US" dirty="0">
                <a:latin typeface="Times New Roman" pitchFamily="18" charset="0"/>
                <a:cs typeface="Times New Roman" pitchFamily="18" charset="0"/>
              </a:rPr>
              <a:t>learn how to make linear approximations</a:t>
            </a:r>
          </a:p>
          <a:p>
            <a:pPr algn="ctr">
              <a:buNone/>
            </a:pPr>
            <a:r>
              <a:rPr lang="en-US" dirty="0">
                <a:latin typeface="Times New Roman" pitchFamily="18" charset="0"/>
                <a:cs typeface="Times New Roman" pitchFamily="18" charset="0"/>
              </a:rPr>
              <a:t>of non-linear functions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apply liner approximations to error estimation</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apply liner approximations to least squares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6320" y="609600"/>
            <a:ext cx="6477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Now consider the data equation</a:t>
            </a:r>
          </a:p>
        </p:txBody>
      </p:sp>
      <mc:AlternateContent xmlns:mc="http://schemas.openxmlformats.org/markup-compatibility/2006">
        <mc:Choice xmlns:a14="http://schemas.microsoft.com/office/drawing/2010/main" Requires="a14">
          <p:sp>
            <p:nvSpPr>
              <p:cNvPr id="7" name="TextBox 6"/>
              <p:cNvSpPr txBox="1"/>
              <p:nvPr/>
            </p:nvSpPr>
            <p:spPr>
              <a:xfrm>
                <a:off x="5503938" y="2845580"/>
                <a:ext cx="3710620" cy="56695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and </a:t>
                </a:r>
                <a14:m>
                  <m:oMath xmlns:m="http://schemas.openxmlformats.org/officeDocument/2006/math">
                    <m:r>
                      <a:rPr lang="en-US" sz="2800" i="1">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𝐝</m:t>
                    </m:r>
                    <m:r>
                      <a:rPr lang="en-US" sz="2800" i="1">
                        <a:latin typeface="Cambria Math" panose="02040503050406030204" pitchFamily="18" charset="0"/>
                        <a:ea typeface="Cambria Math" panose="02040503050406030204" pitchFamily="18" charset="0"/>
                      </a:rPr>
                      <m:t>=</m:t>
                    </m:r>
                    <m:sSup>
                      <m:sSupPr>
                        <m:ctrlPr>
                          <a:rPr lang="en-US" sz="280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𝐝</m:t>
                        </m:r>
                      </m:e>
                      <m:sup>
                        <m:r>
                          <a:rPr lang="en-US" sz="2800" b="0" i="1" smtClean="0">
                            <a:latin typeface="Cambria Math" panose="02040503050406030204" pitchFamily="18" charset="0"/>
                            <a:ea typeface="Cambria Math" panose="02040503050406030204" pitchFamily="18" charset="0"/>
                          </a:rPr>
                          <m:t>𝑜𝑏𝑠</m:t>
                        </m:r>
                      </m:sup>
                    </m:sSup>
                    <m:r>
                      <a:rPr lang="en-US" sz="2800" i="1">
                        <a:latin typeface="Cambria Math" panose="02040503050406030204" pitchFamily="18" charset="0"/>
                        <a:ea typeface="Cambria Math" panose="02040503050406030204" pitchFamily="18" charset="0"/>
                      </a:rPr>
                      <m:t>−</m:t>
                    </m:r>
                    <m:sSubSup>
                      <m:sSubSupPr>
                        <m:ctrlPr>
                          <a:rPr lang="en-US" sz="2800" i="1" smtClean="0">
                            <a:latin typeface="Cambria Math" panose="02040503050406030204" pitchFamily="18" charset="0"/>
                            <a:ea typeface="Cambria Math" panose="02040503050406030204" pitchFamily="18" charset="0"/>
                          </a:rPr>
                        </m:ctrlPr>
                      </m:sSubSupPr>
                      <m:e>
                        <m:r>
                          <a:rPr lang="en-US" sz="2800" b="1" i="0" smtClean="0">
                            <a:latin typeface="Cambria Math" panose="02040503050406030204" pitchFamily="18" charset="0"/>
                            <a:ea typeface="Cambria Math" panose="02040503050406030204" pitchFamily="18" charset="0"/>
                          </a:rPr>
                          <m:t>𝐝</m:t>
                        </m:r>
                      </m:e>
                      <m:sub>
                        <m:r>
                          <a:rPr lang="en-US" sz="2800" b="0" i="1" smtClean="0">
                            <a:latin typeface="Cambria Math" panose="02040503050406030204" pitchFamily="18" charset="0"/>
                            <a:ea typeface="Cambria Math" panose="02040503050406030204" pitchFamily="18" charset="0"/>
                          </a:rPr>
                          <m:t>0</m:t>
                        </m:r>
                      </m:sub>
                      <m:sup>
                        <m:r>
                          <a:rPr lang="en-US" sz="2800" b="0" i="1" smtClean="0">
                            <a:latin typeface="Cambria Math" panose="02040503050406030204" pitchFamily="18" charset="0"/>
                            <a:ea typeface="Cambria Math" panose="02040503050406030204" pitchFamily="18" charset="0"/>
                          </a:rPr>
                          <m:t>𝑝𝑟𝑒</m:t>
                        </m:r>
                      </m:sup>
                    </m:sSubSup>
                  </m:oMath>
                </a14:m>
                <a:endParaRPr lang="en-US" sz="2800" dirty="0">
                  <a:latin typeface="Times New Roman" panose="02020603050405020304" pitchFamily="18" charset="0"/>
                  <a:cs typeface="Times New Roman" panose="02020603050405020304" pitchFamily="18" charset="0"/>
                </a:endParaRPr>
              </a:p>
            </p:txBody>
          </p:sp>
        </mc:Choice>
        <mc:Fallback>
          <p:sp>
            <p:nvSpPr>
              <p:cNvPr id="7" name="TextBox 6"/>
              <p:cNvSpPr txBox="1">
                <a:spLocks noRot="1" noChangeAspect="1" noMove="1" noResize="1" noEditPoints="1" noAdjustHandles="1" noChangeArrowheads="1" noChangeShapeType="1" noTextEdit="1"/>
              </p:cNvSpPr>
              <p:nvPr/>
            </p:nvSpPr>
            <p:spPr>
              <a:xfrm>
                <a:off x="5503938" y="2845580"/>
                <a:ext cx="3710620" cy="566950"/>
              </a:xfrm>
              <a:prstGeom prst="rect">
                <a:avLst/>
              </a:prstGeom>
              <a:blipFill>
                <a:blip r:embed="rId3"/>
                <a:stretch>
                  <a:fillRect l="-3448" t="-7527" b="-25806"/>
                </a:stretch>
              </a:blipFill>
            </p:spPr>
            <p:txBody>
              <a:bodyPr/>
              <a:lstStyle/>
              <a:p>
                <a:r>
                  <a:rPr lang="en-US">
                    <a:noFill/>
                  </a:rPr>
                  <a:t> </a:t>
                </a:r>
              </a:p>
            </p:txBody>
          </p:sp>
        </mc:Fallback>
      </mc:AlternateContent>
      <p:sp>
        <p:nvSpPr>
          <p:cNvPr id="9" name="TextBox 8"/>
          <p:cNvSpPr txBox="1"/>
          <p:nvPr/>
        </p:nvSpPr>
        <p:spPr>
          <a:xfrm>
            <a:off x="5503938" y="3826749"/>
            <a:ext cx="8382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and</a:t>
            </a:r>
          </a:p>
        </p:txBody>
      </p:sp>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E228E5C5-D6C3-471F-A650-DC62CF96F3B6}"/>
                  </a:ext>
                </a:extLst>
              </p:cNvPr>
              <p:cNvSpPr txBox="1"/>
              <p:nvPr/>
            </p:nvSpPr>
            <p:spPr>
              <a:xfrm>
                <a:off x="923795" y="2920858"/>
                <a:ext cx="2470420" cy="5129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ea typeface="Cambria Math" panose="02040503050406030204" pitchFamily="18" charset="0"/>
                        </a:rPr>
                        <m:t>∆</m:t>
                      </m:r>
                      <m:r>
                        <a:rPr lang="en-US" sz="3200" b="1" i="0" smtClean="0">
                          <a:latin typeface="Cambria Math" panose="02040503050406030204" pitchFamily="18" charset="0"/>
                          <a:ea typeface="Cambria Math" panose="02040503050406030204" pitchFamily="18" charset="0"/>
                        </a:rPr>
                        <m:t>𝐝</m:t>
                      </m:r>
                      <m:r>
                        <a:rPr lang="en-US" sz="3200" b="0" i="1" smtClean="0">
                          <a:latin typeface="Cambria Math" panose="02040503050406030204" pitchFamily="18" charset="0"/>
                          <a:ea typeface="Cambria Math" panose="02040503050406030204" pitchFamily="18" charset="0"/>
                        </a:rPr>
                        <m:t>=</m:t>
                      </m:r>
                      <m:sSup>
                        <m:sSupPr>
                          <m:ctrlPr>
                            <a:rPr lang="en-US" sz="3200" b="0" i="1" smtClean="0">
                              <a:latin typeface="Cambria Math" panose="02040503050406030204" pitchFamily="18" charset="0"/>
                              <a:ea typeface="Cambria Math" panose="02040503050406030204" pitchFamily="18" charset="0"/>
                            </a:rPr>
                          </m:ctrlPr>
                        </m:sSupPr>
                        <m:e>
                          <m:r>
                            <a:rPr lang="en-US" sz="3200" b="1" i="0" smtClean="0">
                              <a:latin typeface="Cambria Math" panose="02040503050406030204" pitchFamily="18" charset="0"/>
                              <a:ea typeface="Cambria Math" panose="02040503050406030204" pitchFamily="18" charset="0"/>
                            </a:rPr>
                            <m:t>𝐆</m:t>
                          </m:r>
                        </m:e>
                        <m:sup>
                          <m:r>
                            <a:rPr lang="en-US" sz="3200" b="0" i="1" smtClean="0">
                              <a:latin typeface="Cambria Math" panose="02040503050406030204" pitchFamily="18" charset="0"/>
                              <a:ea typeface="Cambria Math" panose="02040503050406030204" pitchFamily="18" charset="0"/>
                            </a:rPr>
                            <m:t>(</m:t>
                          </m:r>
                          <m:r>
                            <a:rPr lang="en-US" sz="3200" b="0" i="1" smtClean="0">
                              <a:latin typeface="Cambria Math" panose="02040503050406030204" pitchFamily="18" charset="0"/>
                              <a:ea typeface="Cambria Math" panose="02040503050406030204" pitchFamily="18" charset="0"/>
                            </a:rPr>
                            <m:t>0</m:t>
                          </m:r>
                          <m:r>
                            <a:rPr lang="en-US" sz="3200" b="0" i="1" smtClean="0">
                              <a:latin typeface="Cambria Math" panose="02040503050406030204" pitchFamily="18" charset="0"/>
                              <a:ea typeface="Cambria Math" panose="02040503050406030204" pitchFamily="18" charset="0"/>
                            </a:rPr>
                            <m:t>)</m:t>
                          </m:r>
                        </m:sup>
                      </m:sSup>
                      <m:r>
                        <a:rPr lang="en-US" sz="3200" b="0" i="1" smtClean="0">
                          <a:latin typeface="Cambria Math" panose="02040503050406030204" pitchFamily="18" charset="0"/>
                          <a:ea typeface="Cambria Math" panose="02040503050406030204" pitchFamily="18" charset="0"/>
                        </a:rPr>
                        <m:t>∆</m:t>
                      </m:r>
                      <m:r>
                        <a:rPr lang="en-US" sz="3200" b="1" i="0" smtClean="0">
                          <a:latin typeface="Cambria Math" panose="02040503050406030204" pitchFamily="18" charset="0"/>
                          <a:ea typeface="Cambria Math" panose="02040503050406030204" pitchFamily="18" charset="0"/>
                        </a:rPr>
                        <m:t>𝐦</m:t>
                      </m:r>
                    </m:oMath>
                  </m:oMathPara>
                </a14:m>
                <a:endParaRPr lang="en-US" sz="3200" b="1" dirty="0"/>
              </a:p>
            </p:txBody>
          </p:sp>
        </mc:Choice>
        <mc:Fallback>
          <p:sp>
            <p:nvSpPr>
              <p:cNvPr id="2" name="TextBox 1">
                <a:extLst>
                  <a:ext uri="{FF2B5EF4-FFF2-40B4-BE49-F238E27FC236}">
                    <a16:creationId xmlns:a16="http://schemas.microsoft.com/office/drawing/2014/main" id="{E228E5C5-D6C3-471F-A650-DC62CF96F3B6}"/>
                  </a:ext>
                </a:extLst>
              </p:cNvPr>
              <p:cNvSpPr txBox="1">
                <a:spLocks noRot="1" noChangeAspect="1" noMove="1" noResize="1" noEditPoints="1" noAdjustHandles="1" noChangeArrowheads="1" noChangeShapeType="1" noTextEdit="1"/>
              </p:cNvSpPr>
              <p:nvPr/>
            </p:nvSpPr>
            <p:spPr>
              <a:xfrm>
                <a:off x="923795" y="2920858"/>
                <a:ext cx="2470420" cy="51296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6BC224AF-875A-4AEB-952E-A59946DE23D8}"/>
                  </a:ext>
                </a:extLst>
              </p:cNvPr>
              <p:cNvSpPr txBox="1"/>
              <p:nvPr/>
            </p:nvSpPr>
            <p:spPr>
              <a:xfrm>
                <a:off x="972718" y="1456163"/>
                <a:ext cx="2189702" cy="5012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3200" i="1" smtClean="0">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𝐝</m:t>
                          </m:r>
                        </m:e>
                        <m:sup>
                          <m:r>
                            <a:rPr lang="en-US" sz="3200" i="1">
                              <a:latin typeface="Cambria Math" panose="02040503050406030204" pitchFamily="18" charset="0"/>
                              <a:ea typeface="Cambria Math" panose="02040503050406030204" pitchFamily="18" charset="0"/>
                            </a:rPr>
                            <m:t>𝑜𝑏𝑠</m:t>
                          </m:r>
                        </m:sup>
                      </m:sSup>
                      <m:r>
                        <a:rPr lang="en-US" sz="3200" b="0" i="1" smtClean="0">
                          <a:latin typeface="Cambria Math" panose="02040503050406030204" pitchFamily="18" charset="0"/>
                          <a:ea typeface="Cambria Math" panose="02040503050406030204" pitchFamily="18" charset="0"/>
                        </a:rPr>
                        <m:t>=</m:t>
                      </m:r>
                      <m:sSup>
                        <m:sSupPr>
                          <m:ctrlPr>
                            <a:rPr lang="en-US" sz="3200" i="1">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𝐝</m:t>
                          </m:r>
                        </m:e>
                        <m:sup>
                          <m:r>
                            <a:rPr lang="en-US" sz="3200" b="0" i="1" smtClean="0">
                              <a:latin typeface="Cambria Math" panose="02040503050406030204" pitchFamily="18" charset="0"/>
                              <a:ea typeface="Cambria Math" panose="02040503050406030204" pitchFamily="18" charset="0"/>
                            </a:rPr>
                            <m:t>𝑝𝑟𝑒</m:t>
                          </m:r>
                        </m:sup>
                      </m:sSup>
                    </m:oMath>
                  </m:oMathPara>
                </a14:m>
                <a:endParaRPr lang="en-US" sz="3200" b="1" dirty="0"/>
              </a:p>
            </p:txBody>
          </p:sp>
        </mc:Choice>
        <mc:Fallback>
          <p:sp>
            <p:nvSpPr>
              <p:cNvPr id="10" name="TextBox 9">
                <a:extLst>
                  <a:ext uri="{FF2B5EF4-FFF2-40B4-BE49-F238E27FC236}">
                    <a16:creationId xmlns:a16="http://schemas.microsoft.com/office/drawing/2014/main" id="{6BC224AF-875A-4AEB-952E-A59946DE23D8}"/>
                  </a:ext>
                </a:extLst>
              </p:cNvPr>
              <p:cNvSpPr txBox="1">
                <a:spLocks noRot="1" noChangeAspect="1" noMove="1" noResize="1" noEditPoints="1" noAdjustHandles="1" noChangeArrowheads="1" noChangeShapeType="1" noTextEdit="1"/>
              </p:cNvSpPr>
              <p:nvPr/>
            </p:nvSpPr>
            <p:spPr>
              <a:xfrm>
                <a:off x="972718" y="1456163"/>
                <a:ext cx="2189702" cy="50129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69850C92-8261-4C54-84A3-E0447A98C5C8}"/>
                  </a:ext>
                </a:extLst>
              </p:cNvPr>
              <p:cNvSpPr txBox="1"/>
              <p:nvPr/>
            </p:nvSpPr>
            <p:spPr>
              <a:xfrm>
                <a:off x="1021642" y="2222856"/>
                <a:ext cx="1169359" cy="501291"/>
              </a:xfrm>
              <a:prstGeom prst="rect">
                <a:avLst/>
              </a:prstGeom>
              <a:noFill/>
            </p:spPr>
            <p:txBody>
              <a:bodyPr wrap="none" lIns="0" tIns="0" rIns="0" bIns="0" rtlCol="0">
                <a:spAutoFit/>
              </a:bodyPr>
              <a:lstStyle/>
              <a:p>
                <a:pPr/>
                <a14:m>
                  <m:oMath xmlns:m="http://schemas.openxmlformats.org/officeDocument/2006/math">
                    <m:sSup>
                      <m:sSupPr>
                        <m:ctrlPr>
                          <a:rPr lang="en-US" sz="3200" i="1" smtClean="0">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𝐝</m:t>
                        </m:r>
                      </m:e>
                      <m:sup>
                        <m:r>
                          <a:rPr lang="en-US" sz="3200" i="1">
                            <a:latin typeface="Cambria Math" panose="02040503050406030204" pitchFamily="18" charset="0"/>
                            <a:ea typeface="Cambria Math" panose="02040503050406030204" pitchFamily="18" charset="0"/>
                          </a:rPr>
                          <m:t>𝑜𝑏𝑠</m:t>
                        </m:r>
                      </m:sup>
                    </m:sSup>
                  </m:oMath>
                </a14:m>
                <a:r>
                  <a:rPr lang="en-US" sz="3200" b="1" dirty="0"/>
                  <a:t> </a:t>
                </a:r>
                <a14:m>
                  <m:oMath xmlns:m="http://schemas.openxmlformats.org/officeDocument/2006/math">
                    <m:r>
                      <a:rPr lang="en-US" sz="3200" b="1" i="1" dirty="0" smtClean="0">
                        <a:latin typeface="Cambria Math" panose="02040503050406030204" pitchFamily="18" charset="0"/>
                        <a:ea typeface="Cambria Math" panose="02040503050406030204" pitchFamily="18" charset="0"/>
                      </a:rPr>
                      <m:t>≈</m:t>
                    </m:r>
                  </m:oMath>
                </a14:m>
                <a:endParaRPr lang="en-US" sz="3200" b="1" dirty="0"/>
              </a:p>
            </p:txBody>
          </p:sp>
        </mc:Choice>
        <mc:Fallback>
          <p:sp>
            <p:nvSpPr>
              <p:cNvPr id="11" name="TextBox 10">
                <a:extLst>
                  <a:ext uri="{FF2B5EF4-FFF2-40B4-BE49-F238E27FC236}">
                    <a16:creationId xmlns:a16="http://schemas.microsoft.com/office/drawing/2014/main" id="{69850C92-8261-4C54-84A3-E0447A98C5C8}"/>
                  </a:ext>
                </a:extLst>
              </p:cNvPr>
              <p:cNvSpPr txBox="1">
                <a:spLocks noRot="1" noChangeAspect="1" noMove="1" noResize="1" noEditPoints="1" noAdjustHandles="1" noChangeArrowheads="1" noChangeShapeType="1" noTextEdit="1"/>
              </p:cNvSpPr>
              <p:nvPr/>
            </p:nvSpPr>
            <p:spPr>
              <a:xfrm>
                <a:off x="1021642" y="2222856"/>
                <a:ext cx="1169359" cy="501291"/>
              </a:xfrm>
              <a:prstGeom prst="rect">
                <a:avLst/>
              </a:prstGeom>
              <a:blipFill>
                <a:blip r:embed="rId6"/>
                <a:stretch>
                  <a:fillRect/>
                </a:stretch>
              </a:blipFill>
            </p:spPr>
            <p:txBody>
              <a:bodyPr/>
              <a:lstStyle/>
              <a:p>
                <a:r>
                  <a:rPr lang="en-US">
                    <a:noFill/>
                  </a:rPr>
                  <a:t> </a:t>
                </a:r>
              </a:p>
            </p:txBody>
          </p:sp>
        </mc:Fallback>
      </mc:AlternateContent>
      <p:pic>
        <p:nvPicPr>
          <p:cNvPr id="13" name="Picture 2">
            <a:extLst>
              <a:ext uri="{FF2B5EF4-FFF2-40B4-BE49-F238E27FC236}">
                <a16:creationId xmlns:a16="http://schemas.microsoft.com/office/drawing/2014/main" id="{6AB789CD-5C76-4F20-98F8-9CF37FAF6906}"/>
              </a:ext>
            </a:extLst>
          </p:cNvPr>
          <p:cNvPicPr>
            <a:picLocks noChangeAspect="1" noChangeArrowheads="1"/>
          </p:cNvPicPr>
          <p:nvPr/>
        </p:nvPicPr>
        <p:blipFill rotWithShape="1">
          <a:blip r:embed="rId7" cstate="email"/>
          <a:srcRect l="32000" t="8237"/>
          <a:stretch/>
        </p:blipFill>
        <p:spPr bwMode="auto">
          <a:xfrm>
            <a:off x="2232980" y="2241131"/>
            <a:ext cx="2590800" cy="566951"/>
          </a:xfrm>
          <a:prstGeom prst="rect">
            <a:avLst/>
          </a:prstGeom>
          <a:noFill/>
          <a:ln w="9525">
            <a:noFill/>
            <a:miter lim="800000"/>
            <a:headEnd/>
            <a:tailEnd/>
          </a:ln>
        </p:spPr>
      </p:pic>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3B56AAD8-27EB-4FB6-AD6D-19247B7F031A}"/>
                  </a:ext>
                </a:extLst>
              </p:cNvPr>
              <p:cNvSpPr txBox="1"/>
              <p:nvPr/>
            </p:nvSpPr>
            <p:spPr>
              <a:xfrm>
                <a:off x="5503938" y="2195263"/>
                <a:ext cx="3710620" cy="54111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and </a:t>
                </a:r>
                <a14:m>
                  <m:oMath xmlns:m="http://schemas.openxmlformats.org/officeDocument/2006/math">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𝐦</m:t>
                        </m:r>
                      </m:e>
                      <m:sup>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0</m:t>
                        </m:r>
                        <m:r>
                          <a:rPr lang="en-US" sz="2800" b="0" i="1" smtClean="0">
                            <a:latin typeface="Cambria Math" panose="02040503050406030204" pitchFamily="18" charset="0"/>
                            <a:ea typeface="Cambria Math" panose="02040503050406030204" pitchFamily="18" charset="0"/>
                          </a:rPr>
                          <m:t>)</m:t>
                        </m:r>
                      </m:sup>
                    </m:sSup>
                  </m:oMath>
                </a14:m>
                <a:endParaRPr lang="en-US" sz="2800" dirty="0">
                  <a:latin typeface="Times New Roman" panose="02020603050405020304" pitchFamily="18" charset="0"/>
                  <a:cs typeface="Times New Roman" panose="02020603050405020304" pitchFamily="18" charset="0"/>
                </a:endParaRPr>
              </a:p>
            </p:txBody>
          </p:sp>
        </mc:Choice>
        <mc:Fallback>
          <p:sp>
            <p:nvSpPr>
              <p:cNvPr id="14" name="TextBox 13">
                <a:extLst>
                  <a:ext uri="{FF2B5EF4-FFF2-40B4-BE49-F238E27FC236}">
                    <a16:creationId xmlns:a16="http://schemas.microsoft.com/office/drawing/2014/main" id="{3B56AAD8-27EB-4FB6-AD6D-19247B7F031A}"/>
                  </a:ext>
                </a:extLst>
              </p:cNvPr>
              <p:cNvSpPr txBox="1">
                <a:spLocks noRot="1" noChangeAspect="1" noMove="1" noResize="1" noEditPoints="1" noAdjustHandles="1" noChangeArrowheads="1" noChangeShapeType="1" noTextEdit="1"/>
              </p:cNvSpPr>
              <p:nvPr/>
            </p:nvSpPr>
            <p:spPr>
              <a:xfrm>
                <a:off x="5503938" y="2195263"/>
                <a:ext cx="3710620" cy="541110"/>
              </a:xfrm>
              <a:prstGeom prst="rect">
                <a:avLst/>
              </a:prstGeom>
              <a:blipFill>
                <a:blip r:embed="rId8"/>
                <a:stretch>
                  <a:fillRect l="-3448" t="-7865" b="-3033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CB75B300-DC88-4C83-89CA-299E46ACA0F6}"/>
                  </a:ext>
                </a:extLst>
              </p:cNvPr>
              <p:cNvSpPr txBox="1"/>
              <p:nvPr/>
            </p:nvSpPr>
            <p:spPr>
              <a:xfrm>
                <a:off x="6106528" y="3459271"/>
                <a:ext cx="3075041" cy="134132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b="0" i="1" smtClean="0">
                              <a:latin typeface="Cambria Math" panose="02040503050406030204" pitchFamily="18" charset="0"/>
                            </a:rPr>
                            <m:t>𝐺</m:t>
                          </m:r>
                        </m:e>
                        <m:sub>
                          <m:r>
                            <a:rPr lang="en-US" sz="3200" b="0" i="1" smtClean="0">
                              <a:latin typeface="Cambria Math" panose="02040503050406030204" pitchFamily="18" charset="0"/>
                            </a:rPr>
                            <m:t>𝑖𝑗</m:t>
                          </m:r>
                        </m:sub>
                        <m:sup>
                          <m:r>
                            <a:rPr lang="en-US" sz="3200" b="0" i="1" smtClean="0">
                              <a:latin typeface="Cambria Math" panose="02040503050406030204" pitchFamily="18" charset="0"/>
                            </a:rPr>
                            <m:t>(0)</m:t>
                          </m:r>
                        </m:sup>
                      </m:sSubSup>
                      <m:r>
                        <a:rPr lang="en-US" sz="3200" b="0" i="1" smtClean="0">
                          <a:latin typeface="Cambria Math" panose="02040503050406030204" pitchFamily="18" charset="0"/>
                        </a:rPr>
                        <m:t>=</m:t>
                      </m:r>
                      <m:sSub>
                        <m:sSubPr>
                          <m:ctrlPr>
                            <a:rPr lang="en-US" sz="3200" b="0" i="1" smtClean="0">
                              <a:latin typeface="Cambria Math" panose="02040503050406030204" pitchFamily="18" charset="0"/>
                            </a:rPr>
                          </m:ctrlPr>
                        </m:sSubPr>
                        <m:e>
                          <m:d>
                            <m:dPr>
                              <m:begChr m:val=""/>
                              <m:endChr m:val="|"/>
                              <m:ctrlPr>
                                <a:rPr lang="en-US" sz="3200" b="0" i="1" smtClean="0">
                                  <a:latin typeface="Cambria Math" panose="02040503050406030204" pitchFamily="18" charset="0"/>
                                </a:rPr>
                              </m:ctrlPr>
                            </m:dPr>
                            <m:e>
                              <m:f>
                                <m:fPr>
                                  <m:ctrlPr>
                                    <a:rPr lang="en-US" sz="3200" i="1">
                                      <a:latin typeface="Cambria Math" panose="02040503050406030204" pitchFamily="18" charset="0"/>
                                    </a:rPr>
                                  </m:ctrlPr>
                                </m:fPr>
                                <m:num>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𝑔</m:t>
                                      </m:r>
                                    </m:e>
                                    <m:sub>
                                      <m:r>
                                        <a:rPr lang="en-US" sz="3200" i="1">
                                          <a:latin typeface="Cambria Math" panose="02040503050406030204" pitchFamily="18" charset="0"/>
                                        </a:rPr>
                                        <m:t>𝑖</m:t>
                                      </m:r>
                                    </m:sub>
                                  </m:sSub>
                                </m:num>
                                <m:den>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𝑚</m:t>
                                      </m:r>
                                    </m:e>
                                    <m:sub>
                                      <m:r>
                                        <a:rPr lang="en-US" sz="3200" i="1">
                                          <a:latin typeface="Cambria Math" panose="02040503050406030204" pitchFamily="18" charset="0"/>
                                        </a:rPr>
                                        <m:t>𝑗</m:t>
                                      </m:r>
                                    </m:sub>
                                  </m:sSub>
                                </m:den>
                              </m:f>
                            </m:e>
                          </m:d>
                        </m:e>
                        <m:sub>
                          <m:sSup>
                            <m:sSupPr>
                              <m:ctrlPr>
                                <a:rPr lang="en-US" sz="3200" i="1">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𝐦</m:t>
                              </m:r>
                            </m:e>
                            <m:sup>
                              <m:r>
                                <a:rPr lang="en-US" sz="3200" i="1">
                                  <a:latin typeface="Cambria Math" panose="02040503050406030204" pitchFamily="18" charset="0"/>
                                  <a:ea typeface="Cambria Math" panose="02040503050406030204" pitchFamily="18" charset="0"/>
                                </a:rPr>
                                <m:t>(0)</m:t>
                              </m:r>
                            </m:sup>
                          </m:sSup>
                        </m:sub>
                      </m:sSub>
                    </m:oMath>
                  </m:oMathPara>
                </a14:m>
                <a:endParaRPr lang="en-US" sz="3200" dirty="0"/>
              </a:p>
            </p:txBody>
          </p:sp>
        </mc:Choice>
        <mc:Fallback>
          <p:sp>
            <p:nvSpPr>
              <p:cNvPr id="3" name="TextBox 2">
                <a:extLst>
                  <a:ext uri="{FF2B5EF4-FFF2-40B4-BE49-F238E27FC236}">
                    <a16:creationId xmlns:a16="http://schemas.microsoft.com/office/drawing/2014/main" id="{CB75B300-DC88-4C83-89CA-299E46ACA0F6}"/>
                  </a:ext>
                </a:extLst>
              </p:cNvPr>
              <p:cNvSpPr txBox="1">
                <a:spLocks noRot="1" noChangeAspect="1" noMove="1" noResize="1" noEditPoints="1" noAdjustHandles="1" noChangeArrowheads="1" noChangeShapeType="1" noTextEdit="1"/>
              </p:cNvSpPr>
              <p:nvPr/>
            </p:nvSpPr>
            <p:spPr>
              <a:xfrm>
                <a:off x="6106528" y="3459271"/>
                <a:ext cx="3075041" cy="1341329"/>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D57C7900-B470-4224-A77C-CB58AC650447}"/>
                  </a:ext>
                </a:extLst>
              </p:cNvPr>
              <p:cNvSpPr txBox="1"/>
              <p:nvPr/>
            </p:nvSpPr>
            <p:spPr>
              <a:xfrm>
                <a:off x="5503938" y="1607792"/>
                <a:ext cx="2832057"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2800" i="1" smtClean="0">
                              <a:latin typeface="Cambria Math" panose="02040503050406030204" pitchFamily="18" charset="0"/>
                              <a:ea typeface="Cambria Math" panose="02040503050406030204" pitchFamily="18" charset="0"/>
                            </a:rPr>
                          </m:ctrlPr>
                        </m:sSupPr>
                        <m:e>
                          <m:r>
                            <m:rPr>
                              <m:sty m:val="p"/>
                            </m:rPr>
                            <a:rPr lang="en-US" sz="2800" b="0" i="0" smtClean="0">
                              <a:latin typeface="Cambria Math" panose="02040503050406030204" pitchFamily="18" charset="0"/>
                              <a:ea typeface="Cambria Math" panose="02040503050406030204" pitchFamily="18" charset="0"/>
                            </a:rPr>
                            <m:t>with</m:t>
                          </m:r>
                          <m:r>
                            <a:rPr lang="en-US" sz="2800" b="1" i="0" smtClean="0">
                              <a:latin typeface="Cambria Math" panose="02040503050406030204" pitchFamily="18" charset="0"/>
                              <a:ea typeface="Cambria Math" panose="02040503050406030204" pitchFamily="18" charset="0"/>
                            </a:rPr>
                            <m:t> </m:t>
                          </m:r>
                          <m:r>
                            <a:rPr lang="en-US" sz="2800" b="1">
                              <a:latin typeface="Cambria Math" panose="02040503050406030204" pitchFamily="18" charset="0"/>
                              <a:ea typeface="Cambria Math" panose="02040503050406030204" pitchFamily="18" charset="0"/>
                            </a:rPr>
                            <m:t>𝐝</m:t>
                          </m:r>
                        </m:e>
                        <m:sup>
                          <m:r>
                            <a:rPr lang="en-US" sz="2800" b="0" i="1" smtClean="0">
                              <a:latin typeface="Cambria Math" panose="02040503050406030204" pitchFamily="18" charset="0"/>
                              <a:ea typeface="Cambria Math" panose="02040503050406030204" pitchFamily="18" charset="0"/>
                            </a:rPr>
                            <m:t>𝑝𝑟𝑒</m:t>
                          </m:r>
                        </m:sup>
                      </m:sSup>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𝐠</m:t>
                      </m:r>
                      <m:r>
                        <a:rPr lang="en-US" sz="2800" b="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b="1" i="0" smtClean="0">
                          <a:latin typeface="Cambria Math" panose="02040503050406030204" pitchFamily="18" charset="0"/>
                          <a:ea typeface="Cambria Math" panose="02040503050406030204" pitchFamily="18" charset="0"/>
                        </a:rPr>
                        <m:t>)</m:t>
                      </m:r>
                    </m:oMath>
                  </m:oMathPara>
                </a14:m>
                <a:endParaRPr lang="en-US" sz="2800" b="1" dirty="0"/>
              </a:p>
            </p:txBody>
          </p:sp>
        </mc:Choice>
        <mc:Fallback>
          <p:sp>
            <p:nvSpPr>
              <p:cNvPr id="16" name="TextBox 15">
                <a:extLst>
                  <a:ext uri="{FF2B5EF4-FFF2-40B4-BE49-F238E27FC236}">
                    <a16:creationId xmlns:a16="http://schemas.microsoft.com/office/drawing/2014/main" id="{D57C7900-B470-4224-A77C-CB58AC650447}"/>
                  </a:ext>
                </a:extLst>
              </p:cNvPr>
              <p:cNvSpPr txBox="1">
                <a:spLocks noRot="1" noChangeAspect="1" noMove="1" noResize="1" noEditPoints="1" noAdjustHandles="1" noChangeArrowheads="1" noChangeShapeType="1" noTextEdit="1"/>
              </p:cNvSpPr>
              <p:nvPr/>
            </p:nvSpPr>
            <p:spPr>
              <a:xfrm>
                <a:off x="5503938" y="1607792"/>
                <a:ext cx="2832057" cy="430887"/>
              </a:xfrm>
              <a:prstGeom prst="rect">
                <a:avLst/>
              </a:prstGeom>
              <a:blipFill>
                <a:blip r:embed="rId10"/>
                <a:stretch>
                  <a:fillRect/>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63B871EB-27D0-4A1B-91D0-A68EE12FDBB7}"/>
              </a:ext>
            </a:extLst>
          </p:cNvPr>
          <p:cNvSpPr/>
          <p:nvPr/>
        </p:nvSpPr>
        <p:spPr>
          <a:xfrm>
            <a:off x="762000" y="2845580"/>
            <a:ext cx="2878063" cy="8882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DF44425-3C19-4814-B930-578BDDC77BBE}"/>
              </a:ext>
            </a:extLst>
          </p:cNvPr>
          <p:cNvSpPr txBox="1"/>
          <p:nvPr/>
        </p:nvSpPr>
        <p:spPr>
          <a:xfrm>
            <a:off x="1550044" y="3913687"/>
            <a:ext cx="6603356" cy="2677656"/>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looks like a standard</a:t>
            </a:r>
          </a:p>
          <a:p>
            <a:r>
              <a:rPr lang="en-US" sz="2800" dirty="0">
                <a:solidFill>
                  <a:srgbClr val="FF0000"/>
                </a:solidFill>
                <a:latin typeface="Times New Roman" panose="02020603050405020304" pitchFamily="18" charset="0"/>
                <a:cs typeface="Times New Roman" panose="02020603050405020304" pitchFamily="18" charset="0"/>
              </a:rPr>
              <a:t>data equation, except:</a:t>
            </a:r>
          </a:p>
          <a:p>
            <a:endParaRPr lang="en-US" sz="2800" dirty="0">
              <a:solidFill>
                <a:srgbClr val="FF0000"/>
              </a:solidFill>
              <a:latin typeface="Times New Roman" panose="02020603050405020304" pitchFamily="18" charset="0"/>
              <a:cs typeface="Times New Roman" panose="02020603050405020304" pitchFamily="18" charset="0"/>
            </a:endParaRPr>
          </a:p>
          <a:p>
            <a:r>
              <a:rPr lang="en-US" sz="2800" dirty="0">
                <a:solidFill>
                  <a:srgbClr val="FF0000"/>
                </a:solidFill>
                <a:latin typeface="Times New Roman" panose="02020603050405020304" pitchFamily="18" charset="0"/>
                <a:cs typeface="Times New Roman" panose="02020603050405020304" pitchFamily="18" charset="0"/>
              </a:rPr>
              <a:t>	- vectors are deviations</a:t>
            </a:r>
          </a:p>
          <a:p>
            <a:r>
              <a:rPr lang="en-US" sz="2800" dirty="0">
                <a:solidFill>
                  <a:srgbClr val="FF0000"/>
                </a:solidFill>
                <a:latin typeface="Times New Roman" panose="02020603050405020304" pitchFamily="18" charset="0"/>
                <a:cs typeface="Times New Roman" panose="02020603050405020304" pitchFamily="18" charset="0"/>
              </a:rPr>
              <a:t>	- data kernel involves derivative</a:t>
            </a:r>
          </a:p>
          <a:p>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123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a:latin typeface="Times New Roman" panose="02020603050405020304" pitchFamily="18" charset="0"/>
                <a:cs typeface="Times New Roman" panose="02020603050405020304" pitchFamily="18" charset="0"/>
              </a:rPr>
              <a:t>linearized</a:t>
            </a:r>
            <a:r>
              <a:rPr lang="en-US" sz="2800" dirty="0">
                <a:latin typeface="Times New Roman" panose="02020603050405020304" pitchFamily="18" charset="0"/>
                <a:cs typeface="Times New Roman" panose="02020603050405020304" pitchFamily="18" charset="0"/>
              </a:rPr>
              <a:t> least squares</a:t>
            </a:r>
          </a:p>
        </p:txBody>
      </p:sp>
      <p:pic>
        <p:nvPicPr>
          <p:cNvPr id="6" name="Picture 2"/>
          <p:cNvPicPr>
            <a:picLocks noChangeAspect="1" noChangeArrowheads="1"/>
          </p:cNvPicPr>
          <p:nvPr/>
        </p:nvPicPr>
        <p:blipFill>
          <a:blip r:embed="rId3" cstate="email"/>
          <a:srcRect/>
          <a:stretch>
            <a:fillRect/>
          </a:stretch>
        </p:blipFill>
        <p:spPr bwMode="auto">
          <a:xfrm>
            <a:off x="990600" y="1143000"/>
            <a:ext cx="838200" cy="990600"/>
          </a:xfrm>
          <a:prstGeom prst="rect">
            <a:avLst/>
          </a:prstGeom>
          <a:noFill/>
          <a:ln w="9525">
            <a:noFill/>
            <a:miter lim="800000"/>
            <a:headEnd/>
            <a:tailEnd/>
          </a:ln>
        </p:spPr>
      </p:pic>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47FDC124-52A8-404C-BD1B-499253F3ADE8}"/>
                  </a:ext>
                </a:extLst>
              </p:cNvPr>
              <p:cNvSpPr txBox="1"/>
              <p:nvPr/>
            </p:nvSpPr>
            <p:spPr>
              <a:xfrm>
                <a:off x="895088" y="2177837"/>
                <a:ext cx="4057911" cy="56009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𝐝</m:t>
                      </m:r>
                      <m:r>
                        <a:rPr lang="en-US" sz="2800" i="1">
                          <a:latin typeface="Cambria Math" panose="02040503050406030204" pitchFamily="18" charset="0"/>
                          <a:ea typeface="Cambria Math" panose="02040503050406030204" pitchFamily="18" charset="0"/>
                        </a:rPr>
                        <m:t>=</m:t>
                      </m:r>
                      <m:sSup>
                        <m:sSupPr>
                          <m:ctrlPr>
                            <a:rPr lang="en-US" sz="280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𝐝</m:t>
                          </m:r>
                        </m:e>
                        <m:sup>
                          <m:r>
                            <a:rPr lang="en-US" sz="2800" b="0" i="1" smtClean="0">
                              <a:latin typeface="Cambria Math" panose="02040503050406030204" pitchFamily="18" charset="0"/>
                              <a:ea typeface="Cambria Math" panose="02040503050406030204" pitchFamily="18" charset="0"/>
                            </a:rPr>
                            <m:t>𝑜𝑏𝑠</m:t>
                          </m:r>
                        </m:sup>
                      </m:sSup>
                      <m:r>
                        <a:rPr lang="en-US" sz="2800" i="1">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𝐠</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1">
                              <a:latin typeface="Cambria Math" panose="02040503050406030204" pitchFamily="18" charset="0"/>
                              <a:ea typeface="Cambria Math" panose="02040503050406030204" pitchFamily="18" charset="0"/>
                            </a:rPr>
                            <m:t>𝐦</m:t>
                          </m:r>
                        </m:e>
                        <m:sup>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𝑘</m:t>
                              </m:r>
                            </m:e>
                          </m:d>
                        </m:sup>
                      </m:sSup>
                      <m:r>
                        <a:rPr lang="en-US" sz="2800" b="0" i="1" smtClean="0">
                          <a:latin typeface="Cambria Math" panose="02040503050406030204" pitchFamily="18" charset="0"/>
                          <a:ea typeface="Cambria Math" panose="02040503050406030204" pitchFamily="18" charset="0"/>
                        </a:rPr>
                        <m:t>)</m:t>
                      </m:r>
                    </m:oMath>
                  </m:oMathPara>
                </a14:m>
                <a:endParaRPr lang="en-US" sz="2800" dirty="0">
                  <a:latin typeface="Times New Roman" panose="02020603050405020304" pitchFamily="18" charset="0"/>
                  <a:cs typeface="Times New Roman" panose="02020603050405020304" pitchFamily="18" charset="0"/>
                </a:endParaRPr>
              </a:p>
            </p:txBody>
          </p:sp>
        </mc:Choice>
        <mc:Fallback>
          <p:sp>
            <p:nvSpPr>
              <p:cNvPr id="8" name="TextBox 7">
                <a:extLst>
                  <a:ext uri="{FF2B5EF4-FFF2-40B4-BE49-F238E27FC236}">
                    <a16:creationId xmlns:a16="http://schemas.microsoft.com/office/drawing/2014/main" id="{47FDC124-52A8-404C-BD1B-499253F3ADE8}"/>
                  </a:ext>
                </a:extLst>
              </p:cNvPr>
              <p:cNvSpPr txBox="1">
                <a:spLocks noRot="1" noChangeAspect="1" noMove="1" noResize="1" noEditPoints="1" noAdjustHandles="1" noChangeArrowheads="1" noChangeShapeType="1" noTextEdit="1"/>
              </p:cNvSpPr>
              <p:nvPr/>
            </p:nvSpPr>
            <p:spPr>
              <a:xfrm>
                <a:off x="895088" y="2177837"/>
                <a:ext cx="4057911" cy="560090"/>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C520014F-16D7-4507-8471-190339C6E4DA}"/>
                  </a:ext>
                </a:extLst>
              </p:cNvPr>
              <p:cNvSpPr txBox="1"/>
              <p:nvPr/>
            </p:nvSpPr>
            <p:spPr>
              <a:xfrm>
                <a:off x="838200" y="2704577"/>
                <a:ext cx="3075041" cy="134132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b="0" i="1" smtClean="0">
                              <a:latin typeface="Cambria Math" panose="02040503050406030204" pitchFamily="18" charset="0"/>
                            </a:rPr>
                            <m:t>𝐺</m:t>
                          </m:r>
                        </m:e>
                        <m:sub>
                          <m:r>
                            <a:rPr lang="en-US" sz="3200" b="0" i="1" smtClean="0">
                              <a:latin typeface="Cambria Math" panose="02040503050406030204" pitchFamily="18" charset="0"/>
                            </a:rPr>
                            <m:t>𝑖𝑗</m:t>
                          </m:r>
                        </m:sub>
                        <m:sup>
                          <m:r>
                            <a:rPr lang="en-US" sz="3200" b="0" i="1" smtClean="0">
                              <a:latin typeface="Cambria Math" panose="02040503050406030204" pitchFamily="18" charset="0"/>
                            </a:rPr>
                            <m:t>(</m:t>
                          </m:r>
                          <m:r>
                            <a:rPr lang="en-US" sz="3200" b="0" i="1" smtClean="0">
                              <a:latin typeface="Cambria Math" panose="02040503050406030204" pitchFamily="18" charset="0"/>
                            </a:rPr>
                            <m:t>𝑘</m:t>
                          </m:r>
                          <m:r>
                            <a:rPr lang="en-US" sz="3200" b="0" i="1" smtClean="0">
                              <a:latin typeface="Cambria Math" panose="02040503050406030204" pitchFamily="18" charset="0"/>
                            </a:rPr>
                            <m:t>)</m:t>
                          </m:r>
                        </m:sup>
                      </m:sSubSup>
                      <m:r>
                        <a:rPr lang="en-US" sz="3200" b="0" i="1" smtClean="0">
                          <a:latin typeface="Cambria Math" panose="02040503050406030204" pitchFamily="18" charset="0"/>
                        </a:rPr>
                        <m:t>=</m:t>
                      </m:r>
                      <m:sSub>
                        <m:sSubPr>
                          <m:ctrlPr>
                            <a:rPr lang="en-US" sz="3200" b="0" i="1" smtClean="0">
                              <a:latin typeface="Cambria Math" panose="02040503050406030204" pitchFamily="18" charset="0"/>
                            </a:rPr>
                          </m:ctrlPr>
                        </m:sSubPr>
                        <m:e>
                          <m:d>
                            <m:dPr>
                              <m:begChr m:val=""/>
                              <m:endChr m:val="|"/>
                              <m:ctrlPr>
                                <a:rPr lang="en-US" sz="3200" b="0" i="1" smtClean="0">
                                  <a:latin typeface="Cambria Math" panose="02040503050406030204" pitchFamily="18" charset="0"/>
                                </a:rPr>
                              </m:ctrlPr>
                            </m:dPr>
                            <m:e>
                              <m:f>
                                <m:fPr>
                                  <m:ctrlPr>
                                    <a:rPr lang="en-US" sz="3200" i="1">
                                      <a:latin typeface="Cambria Math" panose="02040503050406030204" pitchFamily="18" charset="0"/>
                                    </a:rPr>
                                  </m:ctrlPr>
                                </m:fPr>
                                <m:num>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𝑔</m:t>
                                      </m:r>
                                    </m:e>
                                    <m:sub>
                                      <m:r>
                                        <a:rPr lang="en-US" sz="3200" i="1">
                                          <a:latin typeface="Cambria Math" panose="02040503050406030204" pitchFamily="18" charset="0"/>
                                        </a:rPr>
                                        <m:t>𝑖</m:t>
                                      </m:r>
                                    </m:sub>
                                  </m:sSub>
                                </m:num>
                                <m:den>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𝑚</m:t>
                                      </m:r>
                                    </m:e>
                                    <m:sub>
                                      <m:r>
                                        <a:rPr lang="en-US" sz="3200" i="1">
                                          <a:latin typeface="Cambria Math" panose="02040503050406030204" pitchFamily="18" charset="0"/>
                                        </a:rPr>
                                        <m:t>𝑗</m:t>
                                      </m:r>
                                    </m:sub>
                                  </m:sSub>
                                </m:den>
                              </m:f>
                            </m:e>
                          </m:d>
                        </m:e>
                        <m:sub>
                          <m:sSup>
                            <m:sSupPr>
                              <m:ctrlPr>
                                <a:rPr lang="en-US" sz="3200" i="1">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𝐦</m:t>
                              </m:r>
                            </m:e>
                            <m:sup>
                              <m:r>
                                <a:rPr lang="en-US" sz="3200" i="1">
                                  <a:latin typeface="Cambria Math" panose="02040503050406030204" pitchFamily="18" charset="0"/>
                                  <a:ea typeface="Cambria Math" panose="02040503050406030204" pitchFamily="18" charset="0"/>
                                </a:rPr>
                                <m:t>(0)</m:t>
                              </m:r>
                            </m:sup>
                          </m:sSup>
                        </m:sub>
                      </m:sSub>
                    </m:oMath>
                  </m:oMathPara>
                </a14:m>
                <a:endParaRPr lang="en-US" sz="3200" dirty="0"/>
              </a:p>
            </p:txBody>
          </p:sp>
        </mc:Choice>
        <mc:Fallback>
          <p:sp>
            <p:nvSpPr>
              <p:cNvPr id="9" name="TextBox 8">
                <a:extLst>
                  <a:ext uri="{FF2B5EF4-FFF2-40B4-BE49-F238E27FC236}">
                    <a16:creationId xmlns:a16="http://schemas.microsoft.com/office/drawing/2014/main" id="{C520014F-16D7-4507-8471-190339C6E4DA}"/>
                  </a:ext>
                </a:extLst>
              </p:cNvPr>
              <p:cNvSpPr txBox="1">
                <a:spLocks noRot="1" noChangeAspect="1" noMove="1" noResize="1" noEditPoints="1" noAdjustHandles="1" noChangeArrowheads="1" noChangeShapeType="1" noTextEdit="1"/>
              </p:cNvSpPr>
              <p:nvPr/>
            </p:nvSpPr>
            <p:spPr>
              <a:xfrm>
                <a:off x="838200" y="2704577"/>
                <a:ext cx="3075041" cy="1341329"/>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EA668250-3BB0-420D-9AE0-40E582CDF6A0}"/>
                  </a:ext>
                </a:extLst>
              </p:cNvPr>
              <p:cNvSpPr txBox="1"/>
              <p:nvPr/>
            </p:nvSpPr>
            <p:spPr>
              <a:xfrm>
                <a:off x="895088" y="4331185"/>
                <a:ext cx="5874326" cy="671018"/>
              </a:xfrm>
              <a:prstGeom prst="rect">
                <a:avLst/>
              </a:prstGeom>
              <a:noFill/>
            </p:spPr>
            <p:txBody>
              <a:bodyPr wrap="square">
                <a:spAutoFit/>
              </a:bodyPr>
              <a:lstStyle/>
              <a:p>
                <a:pPr/>
                <a14:m>
                  <m:oMath xmlns:m="http://schemas.openxmlformats.org/officeDocument/2006/math">
                    <m:r>
                      <a:rPr lang="en-US" sz="280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i="1">
                        <a:latin typeface="Cambria Math" panose="02040503050406030204" pitchFamily="18" charset="0"/>
                        <a:ea typeface="Cambria Math" panose="02040503050406030204" pitchFamily="18" charset="0"/>
                      </a:rPr>
                      <m:t>=</m:t>
                    </m:r>
                    <m:sSup>
                      <m:sSupPr>
                        <m:ctrlPr>
                          <a:rPr lang="en-US" sz="2800" i="1" smtClean="0">
                            <a:latin typeface="Cambria Math" panose="02040503050406030204" pitchFamily="18" charset="0"/>
                            <a:ea typeface="Cambria Math" panose="02040503050406030204" pitchFamily="18" charset="0"/>
                          </a:rPr>
                        </m:ctrlPr>
                      </m:sSupPr>
                      <m:e>
                        <m:d>
                          <m:dPr>
                            <m:begChr m:val="["/>
                            <m:endChr m:val="]"/>
                            <m:ctrlPr>
                              <a:rPr lang="en-US" sz="2800" i="1" smtClean="0">
                                <a:latin typeface="Cambria Math" panose="02040503050406030204" pitchFamily="18" charset="0"/>
                                <a:ea typeface="Cambria Math" panose="02040503050406030204" pitchFamily="18" charset="0"/>
                              </a:rPr>
                            </m:ctrlPr>
                          </m:dPr>
                          <m:e>
                            <m:sSup>
                              <m:sSupPr>
                                <m:ctrlPr>
                                  <a:rPr lang="en-US" sz="280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𝐆</m:t>
                                </m:r>
                              </m:e>
                              <m:sup>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𝑘</m:t>
                                    </m:r>
                                  </m:e>
                                </m:d>
                                <m:r>
                                  <a:rPr lang="en-US" sz="2800" b="0" i="1" smtClean="0">
                                    <a:latin typeface="Cambria Math" panose="02040503050406030204" pitchFamily="18" charset="0"/>
                                    <a:ea typeface="Cambria Math" panose="02040503050406030204" pitchFamily="18" charset="0"/>
                                  </a:rPr>
                                  <m:t>𝑇</m:t>
                                </m:r>
                              </m:sup>
                            </m:sSup>
                            <m:sSup>
                              <m:sSupPr>
                                <m:ctrlPr>
                                  <a:rPr lang="en-US" sz="2800" i="1">
                                    <a:latin typeface="Cambria Math" panose="02040503050406030204" pitchFamily="18" charset="0"/>
                                    <a:ea typeface="Cambria Math" panose="02040503050406030204" pitchFamily="18" charset="0"/>
                                  </a:rPr>
                                </m:ctrlPr>
                              </m:sSupPr>
                              <m:e>
                                <m:r>
                                  <a:rPr lang="en-US" sz="2800" b="1" i="0">
                                    <a:latin typeface="Cambria Math" panose="02040503050406030204" pitchFamily="18" charset="0"/>
                                    <a:ea typeface="Cambria Math" panose="02040503050406030204" pitchFamily="18" charset="0"/>
                                  </a:rPr>
                                  <m:t>𝐆</m:t>
                                </m:r>
                              </m:e>
                              <m:sup>
                                <m:d>
                                  <m:dPr>
                                    <m:ctrlPr>
                                      <a:rPr lang="en-US" sz="2800" i="1">
                                        <a:latin typeface="Cambria Math" panose="02040503050406030204" pitchFamily="18" charset="0"/>
                                        <a:ea typeface="Cambria Math" panose="02040503050406030204" pitchFamily="18" charset="0"/>
                                      </a:rPr>
                                    </m:ctrlPr>
                                  </m:dPr>
                                  <m:e>
                                    <m:r>
                                      <a:rPr lang="en-US" sz="2800" i="1">
                                        <a:latin typeface="Cambria Math" panose="02040503050406030204" pitchFamily="18" charset="0"/>
                                        <a:ea typeface="Cambria Math" panose="02040503050406030204" pitchFamily="18" charset="0"/>
                                      </a:rPr>
                                      <m:t>𝑘</m:t>
                                    </m:r>
                                  </m:e>
                                </m:d>
                                <m:r>
                                  <a:rPr lang="en-US" sz="2800" i="1">
                                    <a:latin typeface="Cambria Math" panose="02040503050406030204" pitchFamily="18" charset="0"/>
                                    <a:ea typeface="Cambria Math" panose="02040503050406030204" pitchFamily="18" charset="0"/>
                                  </a:rPr>
                                  <m:t>𝑇</m:t>
                                </m:r>
                              </m:sup>
                            </m:sSup>
                          </m:e>
                        </m:d>
                      </m:e>
                      <m:sup>
                        <m:r>
                          <a:rPr lang="en-US" sz="2800" b="0" i="1" smtClean="0">
                            <a:latin typeface="Cambria Math" panose="02040503050406030204" pitchFamily="18" charset="0"/>
                            <a:ea typeface="Cambria Math" panose="02040503050406030204" pitchFamily="18" charset="0"/>
                          </a:rPr>
                          <m:t>−1</m:t>
                        </m:r>
                      </m:sup>
                    </m:sSup>
                    <m:sSup>
                      <m:sSupPr>
                        <m:ctrlPr>
                          <a:rPr lang="en-US" sz="2800" i="1">
                            <a:latin typeface="Cambria Math" panose="02040503050406030204" pitchFamily="18" charset="0"/>
                            <a:ea typeface="Cambria Math" panose="02040503050406030204" pitchFamily="18" charset="0"/>
                          </a:rPr>
                        </m:ctrlPr>
                      </m:sSupPr>
                      <m:e>
                        <m:r>
                          <a:rPr lang="en-US" sz="2800" b="1" i="0">
                            <a:latin typeface="Cambria Math" panose="02040503050406030204" pitchFamily="18" charset="0"/>
                            <a:ea typeface="Cambria Math" panose="02040503050406030204" pitchFamily="18" charset="0"/>
                          </a:rPr>
                          <m:t>𝐆</m:t>
                        </m:r>
                      </m:e>
                      <m:sup>
                        <m:d>
                          <m:dPr>
                            <m:ctrlPr>
                              <a:rPr lang="en-US" sz="2800" i="1">
                                <a:latin typeface="Cambria Math" panose="02040503050406030204" pitchFamily="18" charset="0"/>
                                <a:ea typeface="Cambria Math" panose="02040503050406030204" pitchFamily="18" charset="0"/>
                              </a:rPr>
                            </m:ctrlPr>
                          </m:dPr>
                          <m:e>
                            <m:r>
                              <a:rPr lang="en-US" sz="2800" i="1">
                                <a:latin typeface="Cambria Math" panose="02040503050406030204" pitchFamily="18" charset="0"/>
                                <a:ea typeface="Cambria Math" panose="02040503050406030204" pitchFamily="18" charset="0"/>
                              </a:rPr>
                              <m:t>𝑘</m:t>
                            </m:r>
                          </m:e>
                        </m:d>
                        <m:r>
                          <a:rPr lang="en-US" sz="2800" i="1">
                            <a:latin typeface="Cambria Math" panose="02040503050406030204" pitchFamily="18" charset="0"/>
                            <a:ea typeface="Cambria Math" panose="02040503050406030204" pitchFamily="18" charset="0"/>
                          </a:rPr>
                          <m:t>𝑇</m:t>
                        </m:r>
                      </m:sup>
                    </m:sSup>
                  </m:oMath>
                </a14:m>
                <a:r>
                  <a:rPr lang="en-US" sz="2800" dirty="0">
                    <a:ea typeface="Cambria Math" panose="02040503050406030204" pitchFamily="18" charset="0"/>
                  </a:rPr>
                  <a:t> </a:t>
                </a:r>
                <a14:m>
                  <m:oMath xmlns:m="http://schemas.openxmlformats.org/officeDocument/2006/math">
                    <m:r>
                      <a:rPr lang="en-US" sz="2800" i="1">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𝐝</m:t>
                    </m:r>
                  </m:oMath>
                </a14:m>
                <a:endParaRPr lang="en-US" sz="2800" b="1" dirty="0">
                  <a:latin typeface="Times New Roman" panose="02020603050405020304" pitchFamily="18" charset="0"/>
                  <a:cs typeface="Times New Roman" panose="02020603050405020304" pitchFamily="18" charset="0"/>
                </a:endParaRPr>
              </a:p>
            </p:txBody>
          </p:sp>
        </mc:Choice>
        <mc:Fallback>
          <p:sp>
            <p:nvSpPr>
              <p:cNvPr id="12" name="TextBox 11">
                <a:extLst>
                  <a:ext uri="{FF2B5EF4-FFF2-40B4-BE49-F238E27FC236}">
                    <a16:creationId xmlns:a16="http://schemas.microsoft.com/office/drawing/2014/main" id="{EA668250-3BB0-420D-9AE0-40E582CDF6A0}"/>
                  </a:ext>
                </a:extLst>
              </p:cNvPr>
              <p:cNvSpPr txBox="1">
                <a:spLocks noRot="1" noChangeAspect="1" noMove="1" noResize="1" noEditPoints="1" noAdjustHandles="1" noChangeArrowheads="1" noChangeShapeType="1" noTextEdit="1"/>
              </p:cNvSpPr>
              <p:nvPr/>
            </p:nvSpPr>
            <p:spPr>
              <a:xfrm>
                <a:off x="895088" y="4331185"/>
                <a:ext cx="5874326" cy="67101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59A0DD93-4A16-4A31-BF3C-115771EB5D20}"/>
                  </a:ext>
                </a:extLst>
              </p:cNvPr>
              <p:cNvSpPr txBox="1"/>
              <p:nvPr/>
            </p:nvSpPr>
            <p:spPr>
              <a:xfrm>
                <a:off x="917532" y="5290302"/>
                <a:ext cx="4572000" cy="552267"/>
              </a:xfrm>
              <a:prstGeom prst="rect">
                <a:avLst/>
              </a:prstGeom>
              <a:noFill/>
            </p:spPr>
            <p:txBody>
              <a:bodyPr wrap="square">
                <a:spAutoFit/>
              </a:bodyPr>
              <a:lstStyle/>
              <a:p>
                <a:pPr/>
                <a14:m>
                  <m:oMath xmlns:m="http://schemas.openxmlformats.org/officeDocument/2006/math">
                    <m:sSup>
                      <m:sSupPr>
                        <m:ctrlPr>
                          <a:rPr lang="en-US" sz="2800" b="0" i="1" smtClean="0">
                            <a:latin typeface="Cambria Math" panose="02040503050406030204" pitchFamily="18" charset="0"/>
                            <a:ea typeface="Cambria Math" panose="02040503050406030204" pitchFamily="18" charset="0"/>
                          </a:rPr>
                        </m:ctrlPr>
                      </m:sSupPr>
                      <m:e>
                        <m:r>
                          <a:rPr lang="en-US" sz="2800" b="1">
                            <a:latin typeface="Cambria Math" panose="02040503050406030204" pitchFamily="18" charset="0"/>
                            <a:ea typeface="Cambria Math" panose="02040503050406030204" pitchFamily="18" charset="0"/>
                          </a:rPr>
                          <m:t>𝐦</m:t>
                        </m:r>
                      </m:e>
                      <m:sup>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𝑘</m:t>
                            </m:r>
                            <m:r>
                              <a:rPr lang="en-US" sz="2800" b="0" i="1" smtClean="0">
                                <a:latin typeface="Cambria Math" panose="02040503050406030204" pitchFamily="18" charset="0"/>
                                <a:ea typeface="Cambria Math" panose="02040503050406030204" pitchFamily="18" charset="0"/>
                              </a:rPr>
                              <m:t>+1</m:t>
                            </m:r>
                          </m:e>
                        </m:d>
                      </m:sup>
                    </m:sSup>
                    <m:r>
                      <a:rPr lang="en-US" sz="2800" b="0" i="1" smtClean="0">
                        <a:latin typeface="Cambria Math" panose="02040503050406030204" pitchFamily="18" charset="0"/>
                        <a:ea typeface="Cambria Math" panose="02040503050406030204" pitchFamily="18" charset="0"/>
                      </a:rPr>
                      <m:t>=</m:t>
                    </m:r>
                    <m:sSup>
                      <m:sSupPr>
                        <m:ctrlPr>
                          <a:rPr lang="en-US" sz="2800" i="1">
                            <a:latin typeface="Cambria Math" panose="02040503050406030204" pitchFamily="18" charset="0"/>
                            <a:ea typeface="Cambria Math" panose="02040503050406030204" pitchFamily="18" charset="0"/>
                          </a:rPr>
                        </m:ctrlPr>
                      </m:sSupPr>
                      <m:e>
                        <m:r>
                          <a:rPr lang="en-US" sz="2800" b="1">
                            <a:latin typeface="Cambria Math" panose="02040503050406030204" pitchFamily="18" charset="0"/>
                            <a:ea typeface="Cambria Math" panose="02040503050406030204" pitchFamily="18" charset="0"/>
                          </a:rPr>
                          <m:t>𝐦</m:t>
                        </m:r>
                      </m:e>
                      <m:sup>
                        <m:d>
                          <m:dPr>
                            <m:ctrlPr>
                              <a:rPr lang="en-US" sz="2800" i="1">
                                <a:latin typeface="Cambria Math" panose="02040503050406030204" pitchFamily="18" charset="0"/>
                                <a:ea typeface="Cambria Math" panose="02040503050406030204" pitchFamily="18" charset="0"/>
                              </a:rPr>
                            </m:ctrlPr>
                          </m:dPr>
                          <m:e>
                            <m:r>
                              <a:rPr lang="en-US" sz="2800" i="1">
                                <a:latin typeface="Cambria Math" panose="02040503050406030204" pitchFamily="18" charset="0"/>
                                <a:ea typeface="Cambria Math" panose="02040503050406030204" pitchFamily="18" charset="0"/>
                              </a:rPr>
                              <m:t>𝑘</m:t>
                            </m:r>
                          </m:e>
                        </m:d>
                      </m:sup>
                    </m:sSup>
                  </m:oMath>
                </a14:m>
                <a:r>
                  <a:rPr lang="en-US" sz="2800" dirty="0"/>
                  <a:t>+</a:t>
                </a:r>
                <a:r>
                  <a:rPr lang="en-US" sz="2800" dirty="0">
                    <a:ea typeface="Cambria Math" panose="02040503050406030204" pitchFamily="18" charset="0"/>
                  </a:rPr>
                  <a:t> </a:t>
                </a:r>
                <a14:m>
                  <m:oMath xmlns:m="http://schemas.openxmlformats.org/officeDocument/2006/math">
                    <m:r>
                      <a:rPr lang="en-US" sz="2800" i="1">
                        <a:latin typeface="Cambria Math" panose="02040503050406030204" pitchFamily="18" charset="0"/>
                        <a:ea typeface="Cambria Math" panose="02040503050406030204" pitchFamily="18" charset="0"/>
                      </a:rPr>
                      <m:t>∆</m:t>
                    </m:r>
                    <m:r>
                      <a:rPr lang="en-US" sz="2800" b="1">
                        <a:latin typeface="Cambria Math" panose="02040503050406030204" pitchFamily="18" charset="0"/>
                        <a:ea typeface="Cambria Math" panose="02040503050406030204" pitchFamily="18" charset="0"/>
                      </a:rPr>
                      <m:t>𝐦</m:t>
                    </m:r>
                  </m:oMath>
                </a14:m>
                <a:endParaRPr lang="en-US" sz="2800" dirty="0"/>
              </a:p>
            </p:txBody>
          </p:sp>
        </mc:Choice>
        <mc:Fallback>
          <p:sp>
            <p:nvSpPr>
              <p:cNvPr id="13" name="TextBox 12">
                <a:extLst>
                  <a:ext uri="{FF2B5EF4-FFF2-40B4-BE49-F238E27FC236}">
                    <a16:creationId xmlns:a16="http://schemas.microsoft.com/office/drawing/2014/main" id="{59A0DD93-4A16-4A31-BF3C-115771EB5D20}"/>
                  </a:ext>
                </a:extLst>
              </p:cNvPr>
              <p:cNvSpPr txBox="1">
                <a:spLocks noRot="1" noChangeAspect="1" noMove="1" noResize="1" noEditPoints="1" noAdjustHandles="1" noChangeArrowheads="1" noChangeShapeType="1" noTextEdit="1"/>
              </p:cNvSpPr>
              <p:nvPr/>
            </p:nvSpPr>
            <p:spPr>
              <a:xfrm>
                <a:off x="917532" y="5290302"/>
                <a:ext cx="4572000" cy="552267"/>
              </a:xfrm>
              <a:prstGeom prst="rect">
                <a:avLst/>
              </a:prstGeom>
              <a:blipFill>
                <a:blip r:embed="rId7"/>
                <a:stretch>
                  <a:fillRect t="-5556" b="-32222"/>
                </a:stretch>
              </a:blipFill>
            </p:spPr>
            <p:txBody>
              <a:bodyPr/>
              <a:lstStyle/>
              <a:p>
                <a:r>
                  <a:rPr lang="en-US">
                    <a:noFill/>
                  </a:rPr>
                  <a:t> </a:t>
                </a:r>
              </a:p>
            </p:txBody>
          </p:sp>
        </mc:Fallback>
      </mc:AlternateContent>
    </p:spTree>
    <p:extLst>
      <p:ext uri="{BB962C8B-B14F-4D97-AF65-F5344CB8AC3E}">
        <p14:creationId xmlns:p14="http://schemas.microsoft.com/office/powerpoint/2010/main" val="1420870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a:latin typeface="Times New Roman" panose="02020603050405020304" pitchFamily="18" charset="0"/>
                <a:cs typeface="Times New Roman" panose="02020603050405020304" pitchFamily="18" charset="0"/>
              </a:rPr>
              <a:t>linearized</a:t>
            </a:r>
            <a:r>
              <a:rPr lang="en-US" sz="2800" dirty="0">
                <a:latin typeface="Times New Roman" panose="02020603050405020304" pitchFamily="18" charset="0"/>
                <a:cs typeface="Times New Roman" panose="02020603050405020304" pitchFamily="18" charset="0"/>
              </a:rPr>
              <a:t> least squares</a:t>
            </a:r>
          </a:p>
        </p:txBody>
      </p:sp>
      <p:pic>
        <p:nvPicPr>
          <p:cNvPr id="6" name="Picture 2"/>
          <p:cNvPicPr>
            <a:picLocks noChangeAspect="1" noChangeArrowheads="1"/>
          </p:cNvPicPr>
          <p:nvPr/>
        </p:nvPicPr>
        <p:blipFill>
          <a:blip r:embed="rId3" cstate="email"/>
          <a:srcRect/>
          <a:stretch>
            <a:fillRect/>
          </a:stretch>
        </p:blipFill>
        <p:spPr bwMode="auto">
          <a:xfrm>
            <a:off x="990600" y="1143000"/>
            <a:ext cx="838200" cy="990600"/>
          </a:xfrm>
          <a:prstGeom prst="rect">
            <a:avLst/>
          </a:prstGeom>
          <a:noFill/>
          <a:ln w="9525">
            <a:noFill/>
            <a:miter lim="800000"/>
            <a:headEnd/>
            <a:tailEnd/>
          </a:ln>
        </p:spPr>
      </p:pic>
      <p:sp>
        <p:nvSpPr>
          <p:cNvPr id="7" name="TextBox 6"/>
          <p:cNvSpPr txBox="1"/>
          <p:nvPr/>
        </p:nvSpPr>
        <p:spPr>
          <a:xfrm>
            <a:off x="2083496" y="1381780"/>
            <a:ext cx="64770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guess for the solution</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47FDC124-52A8-404C-BD1B-499253F3ADE8}"/>
                  </a:ext>
                </a:extLst>
              </p:cNvPr>
              <p:cNvSpPr txBox="1"/>
              <p:nvPr/>
            </p:nvSpPr>
            <p:spPr>
              <a:xfrm>
                <a:off x="895088" y="2177837"/>
                <a:ext cx="4057911" cy="56009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𝐝</m:t>
                      </m:r>
                      <m:r>
                        <a:rPr lang="en-US" sz="2800" i="1">
                          <a:latin typeface="Cambria Math" panose="02040503050406030204" pitchFamily="18" charset="0"/>
                          <a:ea typeface="Cambria Math" panose="02040503050406030204" pitchFamily="18" charset="0"/>
                        </a:rPr>
                        <m:t>=</m:t>
                      </m:r>
                      <m:sSup>
                        <m:sSupPr>
                          <m:ctrlPr>
                            <a:rPr lang="en-US" sz="280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𝐝</m:t>
                          </m:r>
                        </m:e>
                        <m:sup>
                          <m:r>
                            <a:rPr lang="en-US" sz="2800" b="0" i="1" smtClean="0">
                              <a:latin typeface="Cambria Math" panose="02040503050406030204" pitchFamily="18" charset="0"/>
                              <a:ea typeface="Cambria Math" panose="02040503050406030204" pitchFamily="18" charset="0"/>
                            </a:rPr>
                            <m:t>𝑜𝑏𝑠</m:t>
                          </m:r>
                        </m:sup>
                      </m:sSup>
                      <m:r>
                        <a:rPr lang="en-US" sz="2800" i="1">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𝐠</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1">
                              <a:latin typeface="Cambria Math" panose="02040503050406030204" pitchFamily="18" charset="0"/>
                              <a:ea typeface="Cambria Math" panose="02040503050406030204" pitchFamily="18" charset="0"/>
                            </a:rPr>
                            <m:t>𝐦</m:t>
                          </m:r>
                        </m:e>
                        <m:sup>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𝑘</m:t>
                              </m:r>
                            </m:e>
                          </m:d>
                        </m:sup>
                      </m:sSup>
                      <m:r>
                        <a:rPr lang="en-US" sz="2800" b="0" i="1" smtClean="0">
                          <a:latin typeface="Cambria Math" panose="02040503050406030204" pitchFamily="18" charset="0"/>
                          <a:ea typeface="Cambria Math" panose="02040503050406030204" pitchFamily="18" charset="0"/>
                        </a:rPr>
                        <m:t>)</m:t>
                      </m:r>
                    </m:oMath>
                  </m:oMathPara>
                </a14:m>
                <a:endParaRPr lang="en-US" sz="2800" dirty="0">
                  <a:latin typeface="Times New Roman" panose="02020603050405020304" pitchFamily="18" charset="0"/>
                  <a:cs typeface="Times New Roman" panose="02020603050405020304" pitchFamily="18" charset="0"/>
                </a:endParaRPr>
              </a:p>
            </p:txBody>
          </p:sp>
        </mc:Choice>
        <mc:Fallback>
          <p:sp>
            <p:nvSpPr>
              <p:cNvPr id="8" name="TextBox 7">
                <a:extLst>
                  <a:ext uri="{FF2B5EF4-FFF2-40B4-BE49-F238E27FC236}">
                    <a16:creationId xmlns:a16="http://schemas.microsoft.com/office/drawing/2014/main" id="{47FDC124-52A8-404C-BD1B-499253F3ADE8}"/>
                  </a:ext>
                </a:extLst>
              </p:cNvPr>
              <p:cNvSpPr txBox="1">
                <a:spLocks noRot="1" noChangeAspect="1" noMove="1" noResize="1" noEditPoints="1" noAdjustHandles="1" noChangeArrowheads="1" noChangeShapeType="1" noTextEdit="1"/>
              </p:cNvSpPr>
              <p:nvPr/>
            </p:nvSpPr>
            <p:spPr>
              <a:xfrm>
                <a:off x="895088" y="2177837"/>
                <a:ext cx="4057911" cy="560090"/>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C520014F-16D7-4507-8471-190339C6E4DA}"/>
                  </a:ext>
                </a:extLst>
              </p:cNvPr>
              <p:cNvSpPr txBox="1"/>
              <p:nvPr/>
            </p:nvSpPr>
            <p:spPr>
              <a:xfrm>
                <a:off x="838200" y="2704577"/>
                <a:ext cx="3075041" cy="134132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b="0" i="1" smtClean="0">
                              <a:latin typeface="Cambria Math" panose="02040503050406030204" pitchFamily="18" charset="0"/>
                            </a:rPr>
                            <m:t>𝐺</m:t>
                          </m:r>
                        </m:e>
                        <m:sub>
                          <m:r>
                            <a:rPr lang="en-US" sz="3200" b="0" i="1" smtClean="0">
                              <a:latin typeface="Cambria Math" panose="02040503050406030204" pitchFamily="18" charset="0"/>
                            </a:rPr>
                            <m:t>𝑖𝑗</m:t>
                          </m:r>
                        </m:sub>
                        <m:sup>
                          <m:r>
                            <a:rPr lang="en-US" sz="3200" b="0" i="1" smtClean="0">
                              <a:latin typeface="Cambria Math" panose="02040503050406030204" pitchFamily="18" charset="0"/>
                            </a:rPr>
                            <m:t>(</m:t>
                          </m:r>
                          <m:r>
                            <a:rPr lang="en-US" sz="3200" b="0" i="1" smtClean="0">
                              <a:latin typeface="Cambria Math" panose="02040503050406030204" pitchFamily="18" charset="0"/>
                            </a:rPr>
                            <m:t>𝑘</m:t>
                          </m:r>
                          <m:r>
                            <a:rPr lang="en-US" sz="3200" b="0" i="1" smtClean="0">
                              <a:latin typeface="Cambria Math" panose="02040503050406030204" pitchFamily="18" charset="0"/>
                            </a:rPr>
                            <m:t>)</m:t>
                          </m:r>
                        </m:sup>
                      </m:sSubSup>
                      <m:r>
                        <a:rPr lang="en-US" sz="3200" b="0" i="1" smtClean="0">
                          <a:latin typeface="Cambria Math" panose="02040503050406030204" pitchFamily="18" charset="0"/>
                        </a:rPr>
                        <m:t>=</m:t>
                      </m:r>
                      <m:sSub>
                        <m:sSubPr>
                          <m:ctrlPr>
                            <a:rPr lang="en-US" sz="3200" b="0" i="1" smtClean="0">
                              <a:latin typeface="Cambria Math" panose="02040503050406030204" pitchFamily="18" charset="0"/>
                            </a:rPr>
                          </m:ctrlPr>
                        </m:sSubPr>
                        <m:e>
                          <m:d>
                            <m:dPr>
                              <m:begChr m:val=""/>
                              <m:endChr m:val="|"/>
                              <m:ctrlPr>
                                <a:rPr lang="en-US" sz="3200" b="0" i="1" smtClean="0">
                                  <a:latin typeface="Cambria Math" panose="02040503050406030204" pitchFamily="18" charset="0"/>
                                </a:rPr>
                              </m:ctrlPr>
                            </m:dPr>
                            <m:e>
                              <m:f>
                                <m:fPr>
                                  <m:ctrlPr>
                                    <a:rPr lang="en-US" sz="3200" i="1">
                                      <a:latin typeface="Cambria Math" panose="02040503050406030204" pitchFamily="18" charset="0"/>
                                    </a:rPr>
                                  </m:ctrlPr>
                                </m:fPr>
                                <m:num>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𝑔</m:t>
                                      </m:r>
                                    </m:e>
                                    <m:sub>
                                      <m:r>
                                        <a:rPr lang="en-US" sz="3200" i="1">
                                          <a:latin typeface="Cambria Math" panose="02040503050406030204" pitchFamily="18" charset="0"/>
                                        </a:rPr>
                                        <m:t>𝑖</m:t>
                                      </m:r>
                                    </m:sub>
                                  </m:sSub>
                                </m:num>
                                <m:den>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𝑚</m:t>
                                      </m:r>
                                    </m:e>
                                    <m:sub>
                                      <m:r>
                                        <a:rPr lang="en-US" sz="3200" i="1">
                                          <a:latin typeface="Cambria Math" panose="02040503050406030204" pitchFamily="18" charset="0"/>
                                        </a:rPr>
                                        <m:t>𝑗</m:t>
                                      </m:r>
                                    </m:sub>
                                  </m:sSub>
                                </m:den>
                              </m:f>
                            </m:e>
                          </m:d>
                        </m:e>
                        <m:sub>
                          <m:sSup>
                            <m:sSupPr>
                              <m:ctrlPr>
                                <a:rPr lang="en-US" sz="3200" i="1">
                                  <a:latin typeface="Cambria Math" panose="02040503050406030204" pitchFamily="18" charset="0"/>
                                  <a:ea typeface="Cambria Math" panose="02040503050406030204" pitchFamily="18" charset="0"/>
                                </a:rPr>
                              </m:ctrlPr>
                            </m:sSupPr>
                            <m:e>
                              <m:r>
                                <a:rPr lang="en-US" sz="3200" b="1">
                                  <a:latin typeface="Cambria Math" panose="02040503050406030204" pitchFamily="18" charset="0"/>
                                  <a:ea typeface="Cambria Math" panose="02040503050406030204" pitchFamily="18" charset="0"/>
                                </a:rPr>
                                <m:t>𝐦</m:t>
                              </m:r>
                            </m:e>
                            <m:sup>
                              <m:r>
                                <a:rPr lang="en-US" sz="3200" i="1">
                                  <a:latin typeface="Cambria Math" panose="02040503050406030204" pitchFamily="18" charset="0"/>
                                  <a:ea typeface="Cambria Math" panose="02040503050406030204" pitchFamily="18" charset="0"/>
                                </a:rPr>
                                <m:t>(0)</m:t>
                              </m:r>
                            </m:sup>
                          </m:sSup>
                        </m:sub>
                      </m:sSub>
                    </m:oMath>
                  </m:oMathPara>
                </a14:m>
                <a:endParaRPr lang="en-US" sz="3200" dirty="0"/>
              </a:p>
            </p:txBody>
          </p:sp>
        </mc:Choice>
        <mc:Fallback>
          <p:sp>
            <p:nvSpPr>
              <p:cNvPr id="9" name="TextBox 8">
                <a:extLst>
                  <a:ext uri="{FF2B5EF4-FFF2-40B4-BE49-F238E27FC236}">
                    <a16:creationId xmlns:a16="http://schemas.microsoft.com/office/drawing/2014/main" id="{C520014F-16D7-4507-8471-190339C6E4DA}"/>
                  </a:ext>
                </a:extLst>
              </p:cNvPr>
              <p:cNvSpPr txBox="1">
                <a:spLocks noRot="1" noChangeAspect="1" noMove="1" noResize="1" noEditPoints="1" noAdjustHandles="1" noChangeArrowheads="1" noChangeShapeType="1" noTextEdit="1"/>
              </p:cNvSpPr>
              <p:nvPr/>
            </p:nvSpPr>
            <p:spPr>
              <a:xfrm>
                <a:off x="838200" y="2704577"/>
                <a:ext cx="3075041" cy="1341329"/>
              </a:xfrm>
              <a:prstGeom prst="rect">
                <a:avLst/>
              </a:prstGeom>
              <a:blipFill>
                <a:blip r:embed="rId5"/>
                <a:stretch>
                  <a:fillRect/>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06D0E844-51D5-4E38-8343-17DE0CF83254}"/>
              </a:ext>
            </a:extLst>
          </p:cNvPr>
          <p:cNvSpPr txBox="1"/>
          <p:nvPr/>
        </p:nvSpPr>
        <p:spPr>
          <a:xfrm>
            <a:off x="4343400" y="2160091"/>
            <a:ext cx="4217096"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compute data deviation</a:t>
            </a:r>
          </a:p>
        </p:txBody>
      </p:sp>
      <p:sp>
        <p:nvSpPr>
          <p:cNvPr id="11" name="TextBox 10">
            <a:extLst>
              <a:ext uri="{FF2B5EF4-FFF2-40B4-BE49-F238E27FC236}">
                <a16:creationId xmlns:a16="http://schemas.microsoft.com/office/drawing/2014/main" id="{E8C01419-7389-4DDB-81CB-09C3A8087677}"/>
              </a:ext>
            </a:extLst>
          </p:cNvPr>
          <p:cNvSpPr txBox="1"/>
          <p:nvPr/>
        </p:nvSpPr>
        <p:spPr>
          <a:xfrm>
            <a:off x="4343400" y="2981589"/>
            <a:ext cx="47244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compute linearized data kernel</a:t>
            </a:r>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EA668250-3BB0-420D-9AE0-40E582CDF6A0}"/>
                  </a:ext>
                </a:extLst>
              </p:cNvPr>
              <p:cNvSpPr txBox="1"/>
              <p:nvPr/>
            </p:nvSpPr>
            <p:spPr>
              <a:xfrm>
                <a:off x="895088" y="4331185"/>
                <a:ext cx="5874326" cy="671018"/>
              </a:xfrm>
              <a:prstGeom prst="rect">
                <a:avLst/>
              </a:prstGeom>
              <a:noFill/>
            </p:spPr>
            <p:txBody>
              <a:bodyPr wrap="square">
                <a:spAutoFit/>
              </a:bodyPr>
              <a:lstStyle/>
              <a:p>
                <a:pPr/>
                <a14:m>
                  <m:oMath xmlns:m="http://schemas.openxmlformats.org/officeDocument/2006/math">
                    <m:r>
                      <a:rPr lang="en-US" sz="2800" i="1" smtClean="0">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𝐦</m:t>
                    </m:r>
                    <m:r>
                      <a:rPr lang="en-US" sz="2800" i="1">
                        <a:latin typeface="Cambria Math" panose="02040503050406030204" pitchFamily="18" charset="0"/>
                        <a:ea typeface="Cambria Math" panose="02040503050406030204" pitchFamily="18" charset="0"/>
                      </a:rPr>
                      <m:t>=</m:t>
                    </m:r>
                    <m:sSup>
                      <m:sSupPr>
                        <m:ctrlPr>
                          <a:rPr lang="en-US" sz="2800" i="1" smtClean="0">
                            <a:latin typeface="Cambria Math" panose="02040503050406030204" pitchFamily="18" charset="0"/>
                            <a:ea typeface="Cambria Math" panose="02040503050406030204" pitchFamily="18" charset="0"/>
                          </a:rPr>
                        </m:ctrlPr>
                      </m:sSupPr>
                      <m:e>
                        <m:d>
                          <m:dPr>
                            <m:begChr m:val="["/>
                            <m:endChr m:val="]"/>
                            <m:ctrlPr>
                              <a:rPr lang="en-US" sz="2800" i="1" smtClean="0">
                                <a:latin typeface="Cambria Math" panose="02040503050406030204" pitchFamily="18" charset="0"/>
                                <a:ea typeface="Cambria Math" panose="02040503050406030204" pitchFamily="18" charset="0"/>
                              </a:rPr>
                            </m:ctrlPr>
                          </m:dPr>
                          <m:e>
                            <m:sSup>
                              <m:sSupPr>
                                <m:ctrlPr>
                                  <a:rPr lang="en-US" sz="2800" i="1" smtClean="0">
                                    <a:latin typeface="Cambria Math" panose="02040503050406030204" pitchFamily="18" charset="0"/>
                                    <a:ea typeface="Cambria Math" panose="02040503050406030204" pitchFamily="18" charset="0"/>
                                  </a:rPr>
                                </m:ctrlPr>
                              </m:sSupPr>
                              <m:e>
                                <m:r>
                                  <a:rPr lang="en-US" sz="2800" b="1" i="0" smtClean="0">
                                    <a:latin typeface="Cambria Math" panose="02040503050406030204" pitchFamily="18" charset="0"/>
                                    <a:ea typeface="Cambria Math" panose="02040503050406030204" pitchFamily="18" charset="0"/>
                                  </a:rPr>
                                  <m:t>𝐆</m:t>
                                </m:r>
                              </m:e>
                              <m:sup>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𝑘</m:t>
                                    </m:r>
                                  </m:e>
                                </m:d>
                                <m:r>
                                  <a:rPr lang="en-US" sz="2800" b="0" i="1" smtClean="0">
                                    <a:latin typeface="Cambria Math" panose="02040503050406030204" pitchFamily="18" charset="0"/>
                                    <a:ea typeface="Cambria Math" panose="02040503050406030204" pitchFamily="18" charset="0"/>
                                  </a:rPr>
                                  <m:t>𝑇</m:t>
                                </m:r>
                              </m:sup>
                            </m:sSup>
                            <m:sSup>
                              <m:sSupPr>
                                <m:ctrlPr>
                                  <a:rPr lang="en-US" sz="2800" i="1">
                                    <a:latin typeface="Cambria Math" panose="02040503050406030204" pitchFamily="18" charset="0"/>
                                    <a:ea typeface="Cambria Math" panose="02040503050406030204" pitchFamily="18" charset="0"/>
                                  </a:rPr>
                                </m:ctrlPr>
                              </m:sSupPr>
                              <m:e>
                                <m:r>
                                  <a:rPr lang="en-US" sz="2800" b="1" i="0">
                                    <a:latin typeface="Cambria Math" panose="02040503050406030204" pitchFamily="18" charset="0"/>
                                    <a:ea typeface="Cambria Math" panose="02040503050406030204" pitchFamily="18" charset="0"/>
                                  </a:rPr>
                                  <m:t>𝐆</m:t>
                                </m:r>
                              </m:e>
                              <m:sup>
                                <m:d>
                                  <m:dPr>
                                    <m:ctrlPr>
                                      <a:rPr lang="en-US" sz="2800" i="1">
                                        <a:latin typeface="Cambria Math" panose="02040503050406030204" pitchFamily="18" charset="0"/>
                                        <a:ea typeface="Cambria Math" panose="02040503050406030204" pitchFamily="18" charset="0"/>
                                      </a:rPr>
                                    </m:ctrlPr>
                                  </m:dPr>
                                  <m:e>
                                    <m:r>
                                      <a:rPr lang="en-US" sz="2800" i="1">
                                        <a:latin typeface="Cambria Math" panose="02040503050406030204" pitchFamily="18" charset="0"/>
                                        <a:ea typeface="Cambria Math" panose="02040503050406030204" pitchFamily="18" charset="0"/>
                                      </a:rPr>
                                      <m:t>𝑘</m:t>
                                    </m:r>
                                  </m:e>
                                </m:d>
                                <m:r>
                                  <a:rPr lang="en-US" sz="2800" i="1">
                                    <a:latin typeface="Cambria Math" panose="02040503050406030204" pitchFamily="18" charset="0"/>
                                    <a:ea typeface="Cambria Math" panose="02040503050406030204" pitchFamily="18" charset="0"/>
                                  </a:rPr>
                                  <m:t>𝑇</m:t>
                                </m:r>
                              </m:sup>
                            </m:sSup>
                          </m:e>
                        </m:d>
                      </m:e>
                      <m:sup>
                        <m:r>
                          <a:rPr lang="en-US" sz="2800" b="0" i="1" smtClean="0">
                            <a:latin typeface="Cambria Math" panose="02040503050406030204" pitchFamily="18" charset="0"/>
                            <a:ea typeface="Cambria Math" panose="02040503050406030204" pitchFamily="18" charset="0"/>
                          </a:rPr>
                          <m:t>−1</m:t>
                        </m:r>
                      </m:sup>
                    </m:sSup>
                    <m:sSup>
                      <m:sSupPr>
                        <m:ctrlPr>
                          <a:rPr lang="en-US" sz="2800" i="1">
                            <a:latin typeface="Cambria Math" panose="02040503050406030204" pitchFamily="18" charset="0"/>
                            <a:ea typeface="Cambria Math" panose="02040503050406030204" pitchFamily="18" charset="0"/>
                          </a:rPr>
                        </m:ctrlPr>
                      </m:sSupPr>
                      <m:e>
                        <m:r>
                          <a:rPr lang="en-US" sz="2800" b="1" i="0">
                            <a:latin typeface="Cambria Math" panose="02040503050406030204" pitchFamily="18" charset="0"/>
                            <a:ea typeface="Cambria Math" panose="02040503050406030204" pitchFamily="18" charset="0"/>
                          </a:rPr>
                          <m:t>𝐆</m:t>
                        </m:r>
                      </m:e>
                      <m:sup>
                        <m:d>
                          <m:dPr>
                            <m:ctrlPr>
                              <a:rPr lang="en-US" sz="2800" i="1">
                                <a:latin typeface="Cambria Math" panose="02040503050406030204" pitchFamily="18" charset="0"/>
                                <a:ea typeface="Cambria Math" panose="02040503050406030204" pitchFamily="18" charset="0"/>
                              </a:rPr>
                            </m:ctrlPr>
                          </m:dPr>
                          <m:e>
                            <m:r>
                              <a:rPr lang="en-US" sz="2800" i="1">
                                <a:latin typeface="Cambria Math" panose="02040503050406030204" pitchFamily="18" charset="0"/>
                                <a:ea typeface="Cambria Math" panose="02040503050406030204" pitchFamily="18" charset="0"/>
                              </a:rPr>
                              <m:t>𝑘</m:t>
                            </m:r>
                          </m:e>
                        </m:d>
                        <m:r>
                          <a:rPr lang="en-US" sz="2800" i="1">
                            <a:latin typeface="Cambria Math" panose="02040503050406030204" pitchFamily="18" charset="0"/>
                            <a:ea typeface="Cambria Math" panose="02040503050406030204" pitchFamily="18" charset="0"/>
                          </a:rPr>
                          <m:t>𝑇</m:t>
                        </m:r>
                      </m:sup>
                    </m:sSup>
                  </m:oMath>
                </a14:m>
                <a:r>
                  <a:rPr lang="en-US" sz="2800" dirty="0">
                    <a:ea typeface="Cambria Math" panose="02040503050406030204" pitchFamily="18" charset="0"/>
                  </a:rPr>
                  <a:t> </a:t>
                </a:r>
                <a14:m>
                  <m:oMath xmlns:m="http://schemas.openxmlformats.org/officeDocument/2006/math">
                    <m:r>
                      <a:rPr lang="en-US" sz="2800" i="1">
                        <a:latin typeface="Cambria Math" panose="02040503050406030204" pitchFamily="18" charset="0"/>
                        <a:ea typeface="Cambria Math" panose="02040503050406030204" pitchFamily="18" charset="0"/>
                      </a:rPr>
                      <m:t>∆</m:t>
                    </m:r>
                    <m:r>
                      <a:rPr lang="en-US" sz="2800" b="1" i="0" smtClean="0">
                        <a:latin typeface="Cambria Math" panose="02040503050406030204" pitchFamily="18" charset="0"/>
                        <a:ea typeface="Cambria Math" panose="02040503050406030204" pitchFamily="18" charset="0"/>
                      </a:rPr>
                      <m:t>𝐝</m:t>
                    </m:r>
                  </m:oMath>
                </a14:m>
                <a:endParaRPr lang="en-US" sz="2800" b="1" dirty="0">
                  <a:latin typeface="Times New Roman" panose="02020603050405020304" pitchFamily="18" charset="0"/>
                  <a:cs typeface="Times New Roman" panose="02020603050405020304" pitchFamily="18" charset="0"/>
                </a:endParaRPr>
              </a:p>
            </p:txBody>
          </p:sp>
        </mc:Choice>
        <mc:Fallback>
          <p:sp>
            <p:nvSpPr>
              <p:cNvPr id="12" name="TextBox 11">
                <a:extLst>
                  <a:ext uri="{FF2B5EF4-FFF2-40B4-BE49-F238E27FC236}">
                    <a16:creationId xmlns:a16="http://schemas.microsoft.com/office/drawing/2014/main" id="{EA668250-3BB0-420D-9AE0-40E582CDF6A0}"/>
                  </a:ext>
                </a:extLst>
              </p:cNvPr>
              <p:cNvSpPr txBox="1">
                <a:spLocks noRot="1" noChangeAspect="1" noMove="1" noResize="1" noEditPoints="1" noAdjustHandles="1" noChangeArrowheads="1" noChangeShapeType="1" noTextEdit="1"/>
              </p:cNvSpPr>
              <p:nvPr/>
            </p:nvSpPr>
            <p:spPr>
              <a:xfrm>
                <a:off x="895088" y="4331185"/>
                <a:ext cx="5874326" cy="67101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59A0DD93-4A16-4A31-BF3C-115771EB5D20}"/>
                  </a:ext>
                </a:extLst>
              </p:cNvPr>
              <p:cNvSpPr txBox="1"/>
              <p:nvPr/>
            </p:nvSpPr>
            <p:spPr>
              <a:xfrm>
                <a:off x="917532" y="5290302"/>
                <a:ext cx="4572000" cy="552267"/>
              </a:xfrm>
              <a:prstGeom prst="rect">
                <a:avLst/>
              </a:prstGeom>
              <a:noFill/>
            </p:spPr>
            <p:txBody>
              <a:bodyPr wrap="square">
                <a:spAutoFit/>
              </a:bodyPr>
              <a:lstStyle/>
              <a:p>
                <a:pPr/>
                <a14:m>
                  <m:oMath xmlns:m="http://schemas.openxmlformats.org/officeDocument/2006/math">
                    <m:sSup>
                      <m:sSupPr>
                        <m:ctrlPr>
                          <a:rPr lang="en-US" sz="2800" b="0" i="1" smtClean="0">
                            <a:latin typeface="Cambria Math" panose="02040503050406030204" pitchFamily="18" charset="0"/>
                            <a:ea typeface="Cambria Math" panose="02040503050406030204" pitchFamily="18" charset="0"/>
                          </a:rPr>
                        </m:ctrlPr>
                      </m:sSupPr>
                      <m:e>
                        <m:r>
                          <a:rPr lang="en-US" sz="2800" b="1">
                            <a:latin typeface="Cambria Math" panose="02040503050406030204" pitchFamily="18" charset="0"/>
                            <a:ea typeface="Cambria Math" panose="02040503050406030204" pitchFamily="18" charset="0"/>
                          </a:rPr>
                          <m:t>𝐦</m:t>
                        </m:r>
                      </m:e>
                      <m:sup>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𝑘</m:t>
                            </m:r>
                            <m:r>
                              <a:rPr lang="en-US" sz="2800" b="0" i="1" smtClean="0">
                                <a:latin typeface="Cambria Math" panose="02040503050406030204" pitchFamily="18" charset="0"/>
                                <a:ea typeface="Cambria Math" panose="02040503050406030204" pitchFamily="18" charset="0"/>
                              </a:rPr>
                              <m:t>+1</m:t>
                            </m:r>
                          </m:e>
                        </m:d>
                      </m:sup>
                    </m:sSup>
                    <m:r>
                      <a:rPr lang="en-US" sz="2800" b="0" i="1" smtClean="0">
                        <a:latin typeface="Cambria Math" panose="02040503050406030204" pitchFamily="18" charset="0"/>
                        <a:ea typeface="Cambria Math" panose="02040503050406030204" pitchFamily="18" charset="0"/>
                      </a:rPr>
                      <m:t>=</m:t>
                    </m:r>
                    <m:sSup>
                      <m:sSupPr>
                        <m:ctrlPr>
                          <a:rPr lang="en-US" sz="2800" i="1">
                            <a:latin typeface="Cambria Math" panose="02040503050406030204" pitchFamily="18" charset="0"/>
                            <a:ea typeface="Cambria Math" panose="02040503050406030204" pitchFamily="18" charset="0"/>
                          </a:rPr>
                        </m:ctrlPr>
                      </m:sSupPr>
                      <m:e>
                        <m:r>
                          <a:rPr lang="en-US" sz="2800" b="1">
                            <a:latin typeface="Cambria Math" panose="02040503050406030204" pitchFamily="18" charset="0"/>
                            <a:ea typeface="Cambria Math" panose="02040503050406030204" pitchFamily="18" charset="0"/>
                          </a:rPr>
                          <m:t>𝐦</m:t>
                        </m:r>
                      </m:e>
                      <m:sup>
                        <m:d>
                          <m:dPr>
                            <m:ctrlPr>
                              <a:rPr lang="en-US" sz="2800" i="1">
                                <a:latin typeface="Cambria Math" panose="02040503050406030204" pitchFamily="18" charset="0"/>
                                <a:ea typeface="Cambria Math" panose="02040503050406030204" pitchFamily="18" charset="0"/>
                              </a:rPr>
                            </m:ctrlPr>
                          </m:dPr>
                          <m:e>
                            <m:r>
                              <a:rPr lang="en-US" sz="2800" i="1">
                                <a:latin typeface="Cambria Math" panose="02040503050406030204" pitchFamily="18" charset="0"/>
                                <a:ea typeface="Cambria Math" panose="02040503050406030204" pitchFamily="18" charset="0"/>
                              </a:rPr>
                              <m:t>𝑘</m:t>
                            </m:r>
                          </m:e>
                        </m:d>
                      </m:sup>
                    </m:sSup>
                  </m:oMath>
                </a14:m>
                <a:r>
                  <a:rPr lang="en-US" sz="2800" dirty="0"/>
                  <a:t>+</a:t>
                </a:r>
                <a:r>
                  <a:rPr lang="en-US" sz="2800" dirty="0">
                    <a:ea typeface="Cambria Math" panose="02040503050406030204" pitchFamily="18" charset="0"/>
                  </a:rPr>
                  <a:t> </a:t>
                </a:r>
                <a14:m>
                  <m:oMath xmlns:m="http://schemas.openxmlformats.org/officeDocument/2006/math">
                    <m:r>
                      <a:rPr lang="en-US" sz="2800" i="1">
                        <a:latin typeface="Cambria Math" panose="02040503050406030204" pitchFamily="18" charset="0"/>
                        <a:ea typeface="Cambria Math" panose="02040503050406030204" pitchFamily="18" charset="0"/>
                      </a:rPr>
                      <m:t>∆</m:t>
                    </m:r>
                    <m:r>
                      <a:rPr lang="en-US" sz="2800" b="1">
                        <a:latin typeface="Cambria Math" panose="02040503050406030204" pitchFamily="18" charset="0"/>
                        <a:ea typeface="Cambria Math" panose="02040503050406030204" pitchFamily="18" charset="0"/>
                      </a:rPr>
                      <m:t>𝐦</m:t>
                    </m:r>
                  </m:oMath>
                </a14:m>
                <a:endParaRPr lang="en-US" sz="2800" dirty="0"/>
              </a:p>
            </p:txBody>
          </p:sp>
        </mc:Choice>
        <mc:Fallback>
          <p:sp>
            <p:nvSpPr>
              <p:cNvPr id="13" name="TextBox 12">
                <a:extLst>
                  <a:ext uri="{FF2B5EF4-FFF2-40B4-BE49-F238E27FC236}">
                    <a16:creationId xmlns:a16="http://schemas.microsoft.com/office/drawing/2014/main" id="{59A0DD93-4A16-4A31-BF3C-115771EB5D20}"/>
                  </a:ext>
                </a:extLst>
              </p:cNvPr>
              <p:cNvSpPr txBox="1">
                <a:spLocks noRot="1" noChangeAspect="1" noMove="1" noResize="1" noEditPoints="1" noAdjustHandles="1" noChangeArrowheads="1" noChangeShapeType="1" noTextEdit="1"/>
              </p:cNvSpPr>
              <p:nvPr/>
            </p:nvSpPr>
            <p:spPr>
              <a:xfrm>
                <a:off x="917532" y="5290302"/>
                <a:ext cx="4572000" cy="552267"/>
              </a:xfrm>
              <a:prstGeom prst="rect">
                <a:avLst/>
              </a:prstGeom>
              <a:blipFill>
                <a:blip r:embed="rId7"/>
                <a:stretch>
                  <a:fillRect t="-5556" b="-32222"/>
                </a:stretch>
              </a:blipFill>
            </p:spPr>
            <p:txBody>
              <a:bodyPr/>
              <a:lstStyle/>
              <a:p>
                <a:r>
                  <a:rPr lang="en-US">
                    <a:noFill/>
                  </a:rPr>
                  <a:t> </a:t>
                </a:r>
              </a:p>
            </p:txBody>
          </p:sp>
        </mc:Fallback>
      </mc:AlternateContent>
      <p:sp>
        <p:nvSpPr>
          <p:cNvPr id="14" name="TextBox 13">
            <a:extLst>
              <a:ext uri="{FF2B5EF4-FFF2-40B4-BE49-F238E27FC236}">
                <a16:creationId xmlns:a16="http://schemas.microsoft.com/office/drawing/2014/main" id="{7C51A7B8-51A4-4046-9C9E-FD5685AD4E81}"/>
              </a:ext>
            </a:extLst>
          </p:cNvPr>
          <p:cNvSpPr txBox="1"/>
          <p:nvPr/>
        </p:nvSpPr>
        <p:spPr>
          <a:xfrm>
            <a:off x="5886712" y="4189640"/>
            <a:ext cx="4724400" cy="954107"/>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solve by least squares</a:t>
            </a:r>
          </a:p>
          <a:p>
            <a:r>
              <a:rPr lang="en-US" sz="2800" dirty="0">
                <a:solidFill>
                  <a:srgbClr val="FF0000"/>
                </a:solidFill>
                <a:latin typeface="Times New Roman" panose="02020603050405020304" pitchFamily="18" charset="0"/>
                <a:cs typeface="Times New Roman" panose="02020603050405020304" pitchFamily="18" charset="0"/>
              </a:rPr>
              <a:t>(of by GLS)</a:t>
            </a:r>
          </a:p>
        </p:txBody>
      </p:sp>
      <p:sp>
        <p:nvSpPr>
          <p:cNvPr id="15" name="TextBox 14">
            <a:extLst>
              <a:ext uri="{FF2B5EF4-FFF2-40B4-BE49-F238E27FC236}">
                <a16:creationId xmlns:a16="http://schemas.microsoft.com/office/drawing/2014/main" id="{DB67909E-593D-4696-898D-8BBD07F91FFB}"/>
              </a:ext>
            </a:extLst>
          </p:cNvPr>
          <p:cNvSpPr txBox="1"/>
          <p:nvPr/>
        </p:nvSpPr>
        <p:spPr>
          <a:xfrm>
            <a:off x="4343400" y="5304825"/>
            <a:ext cx="47244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update guess</a:t>
            </a:r>
          </a:p>
        </p:txBody>
      </p:sp>
      <p:sp>
        <p:nvSpPr>
          <p:cNvPr id="5" name="Freeform: Shape 4">
            <a:extLst>
              <a:ext uri="{FF2B5EF4-FFF2-40B4-BE49-F238E27FC236}">
                <a16:creationId xmlns:a16="http://schemas.microsoft.com/office/drawing/2014/main" id="{A488D256-ADAD-466D-BF10-BBBCCF0EDBE7}"/>
              </a:ext>
            </a:extLst>
          </p:cNvPr>
          <p:cNvSpPr/>
          <p:nvPr/>
        </p:nvSpPr>
        <p:spPr>
          <a:xfrm>
            <a:off x="258224" y="1966586"/>
            <a:ext cx="468286" cy="3519814"/>
          </a:xfrm>
          <a:custGeom>
            <a:avLst/>
            <a:gdLst>
              <a:gd name="connsiteX0" fmla="*/ 393129 w 468286"/>
              <a:gd name="connsiteY0" fmla="*/ 3519814 h 3519814"/>
              <a:gd name="connsiteX1" fmla="*/ 54927 w 468286"/>
              <a:gd name="connsiteY1" fmla="*/ 2492680 h 3519814"/>
              <a:gd name="connsiteX2" fmla="*/ 42401 w 468286"/>
              <a:gd name="connsiteY2" fmla="*/ 889348 h 3519814"/>
              <a:gd name="connsiteX3" fmla="*/ 468286 w 468286"/>
              <a:gd name="connsiteY3" fmla="*/ 0 h 3519814"/>
            </a:gdLst>
            <a:ahLst/>
            <a:cxnLst>
              <a:cxn ang="0">
                <a:pos x="connsiteX0" y="connsiteY0"/>
              </a:cxn>
              <a:cxn ang="0">
                <a:pos x="connsiteX1" y="connsiteY1"/>
              </a:cxn>
              <a:cxn ang="0">
                <a:pos x="connsiteX2" y="connsiteY2"/>
              </a:cxn>
              <a:cxn ang="0">
                <a:pos x="connsiteX3" y="connsiteY3"/>
              </a:cxn>
            </a:cxnLst>
            <a:rect l="l" t="t" r="r" b="b"/>
            <a:pathLst>
              <a:path w="468286" h="3519814">
                <a:moveTo>
                  <a:pt x="393129" y="3519814"/>
                </a:moveTo>
                <a:cubicBezTo>
                  <a:pt x="253255" y="3225452"/>
                  <a:pt x="113382" y="2931091"/>
                  <a:pt x="54927" y="2492680"/>
                </a:cubicBezTo>
                <a:cubicBezTo>
                  <a:pt x="-3528" y="2054269"/>
                  <a:pt x="-26492" y="1304795"/>
                  <a:pt x="42401" y="889348"/>
                </a:cubicBezTo>
                <a:cubicBezTo>
                  <a:pt x="111294" y="473901"/>
                  <a:pt x="289790" y="236950"/>
                  <a:pt x="468286" y="0"/>
                </a:cubicBezTo>
              </a:path>
            </a:pathLst>
          </a:custGeom>
          <a:noFill/>
          <a:ln w="762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8149306-D478-44D4-AD31-E0F89EB44E50}"/>
              </a:ext>
            </a:extLst>
          </p:cNvPr>
          <p:cNvSpPr txBox="1"/>
          <p:nvPr/>
        </p:nvSpPr>
        <p:spPr>
          <a:xfrm rot="5400000">
            <a:off x="-58401" y="3459193"/>
            <a:ext cx="1190071"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iterate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66800" y="990600"/>
            <a:ext cx="6477000" cy="523220"/>
          </a:xfrm>
          <a:prstGeom prst="rect">
            <a:avLst/>
          </a:prstGeom>
          <a:noFill/>
        </p:spPr>
        <p:txBody>
          <a:bodyPr wrap="square" rtlCol="0">
            <a:spAutoFit/>
          </a:bodyPr>
          <a:lstStyle/>
          <a:p>
            <a:r>
              <a:rPr lang="en-US" sz="2800" dirty="0"/>
              <a:t>prior information</a:t>
            </a:r>
          </a:p>
        </p:txBody>
      </p:sp>
      <p:pic>
        <p:nvPicPr>
          <p:cNvPr id="17410" name="Picture 2"/>
          <p:cNvPicPr>
            <a:picLocks noChangeAspect="1" noChangeArrowheads="1"/>
          </p:cNvPicPr>
          <p:nvPr/>
        </p:nvPicPr>
        <p:blipFill>
          <a:blip r:embed="rId3" cstate="email"/>
          <a:srcRect/>
          <a:stretch>
            <a:fillRect/>
          </a:stretch>
        </p:blipFill>
        <p:spPr bwMode="auto">
          <a:xfrm>
            <a:off x="1066800" y="1447800"/>
            <a:ext cx="1981200" cy="697923"/>
          </a:xfrm>
          <a:prstGeom prst="rect">
            <a:avLst/>
          </a:prstGeom>
          <a:noFill/>
          <a:ln w="9525">
            <a:noFill/>
            <a:miter lim="800000"/>
            <a:headEnd/>
            <a:tailEnd/>
          </a:ln>
        </p:spPr>
      </p:pic>
      <p:pic>
        <p:nvPicPr>
          <p:cNvPr id="17411" name="Picture 3"/>
          <p:cNvPicPr>
            <a:picLocks noChangeAspect="1" noChangeArrowheads="1"/>
          </p:cNvPicPr>
          <p:nvPr/>
        </p:nvPicPr>
        <p:blipFill>
          <a:blip r:embed="rId4" cstate="email"/>
          <a:srcRect/>
          <a:stretch>
            <a:fillRect/>
          </a:stretch>
        </p:blipFill>
        <p:spPr bwMode="auto">
          <a:xfrm>
            <a:off x="1066800" y="4038600"/>
            <a:ext cx="3314700" cy="685800"/>
          </a:xfrm>
          <a:prstGeom prst="rect">
            <a:avLst/>
          </a:prstGeom>
          <a:noFill/>
          <a:ln w="9525">
            <a:noFill/>
            <a:miter lim="800000"/>
            <a:headEnd/>
            <a:tailEnd/>
          </a:ln>
        </p:spPr>
      </p:pic>
      <p:pic>
        <p:nvPicPr>
          <p:cNvPr id="13" name="Picture 3"/>
          <p:cNvPicPr>
            <a:picLocks noChangeAspect="1" noChangeArrowheads="1"/>
          </p:cNvPicPr>
          <p:nvPr/>
        </p:nvPicPr>
        <p:blipFill>
          <a:blip r:embed="rId5" cstate="email"/>
          <a:srcRect/>
          <a:stretch>
            <a:fillRect/>
          </a:stretch>
        </p:blipFill>
        <p:spPr bwMode="auto">
          <a:xfrm>
            <a:off x="5932715" y="3566159"/>
            <a:ext cx="705394" cy="574766"/>
          </a:xfrm>
          <a:prstGeom prst="rect">
            <a:avLst/>
          </a:prstGeom>
          <a:noFill/>
          <a:ln w="9525">
            <a:noFill/>
            <a:miter lim="800000"/>
            <a:headEnd/>
            <a:tailEnd/>
          </a:ln>
        </p:spPr>
      </p:pic>
      <p:pic>
        <p:nvPicPr>
          <p:cNvPr id="17412" name="Picture 4"/>
          <p:cNvPicPr>
            <a:picLocks noChangeAspect="1" noChangeArrowheads="1"/>
          </p:cNvPicPr>
          <p:nvPr/>
        </p:nvPicPr>
        <p:blipFill>
          <a:blip r:embed="rId6" cstate="email"/>
          <a:srcRect/>
          <a:stretch>
            <a:fillRect/>
          </a:stretch>
        </p:blipFill>
        <p:spPr bwMode="auto">
          <a:xfrm>
            <a:off x="4600304" y="3897085"/>
            <a:ext cx="1143000" cy="1143000"/>
          </a:xfrm>
          <a:prstGeom prst="rect">
            <a:avLst/>
          </a:prstGeom>
          <a:noFill/>
          <a:ln w="9525">
            <a:noFill/>
            <a:miter lim="800000"/>
            <a:headEnd/>
            <a:tailEnd/>
          </a:ln>
        </p:spPr>
      </p:pic>
      <p:sp>
        <p:nvSpPr>
          <p:cNvPr id="15" name="TextBox 14"/>
          <p:cNvSpPr txBox="1"/>
          <p:nvPr/>
        </p:nvSpPr>
        <p:spPr>
          <a:xfrm>
            <a:off x="4267200" y="4062548"/>
            <a:ext cx="685800" cy="646331"/>
          </a:xfrm>
          <a:prstGeom prst="rect">
            <a:avLst/>
          </a:prstGeom>
          <a:noFill/>
        </p:spPr>
        <p:txBody>
          <a:bodyPr wrap="square" rtlCol="0">
            <a:spAutoFit/>
          </a:bodyPr>
          <a:lstStyle/>
          <a:p>
            <a:r>
              <a:rPr lang="en-US" sz="3600" dirty="0"/>
              <a:t>=</a:t>
            </a:r>
          </a:p>
        </p:txBody>
      </p:sp>
      <p:sp>
        <p:nvSpPr>
          <p:cNvPr id="12" name="TextBox 11"/>
          <p:cNvSpPr txBox="1"/>
          <p:nvPr/>
        </p:nvSpPr>
        <p:spPr>
          <a:xfrm>
            <a:off x="1066800" y="3602465"/>
            <a:ext cx="5105400" cy="523220"/>
          </a:xfrm>
          <a:prstGeom prst="rect">
            <a:avLst/>
          </a:prstGeom>
          <a:noFill/>
        </p:spPr>
        <p:txBody>
          <a:bodyPr wrap="square" rtlCol="0">
            <a:spAutoFit/>
          </a:bodyPr>
          <a:lstStyle/>
          <a:p>
            <a:r>
              <a:rPr lang="en-US" sz="2800" dirty="0"/>
              <a:t>written in terms of the unknown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cstate="email"/>
          <a:srcRect/>
          <a:stretch>
            <a:fillRect/>
          </a:stretch>
        </p:blipFill>
        <p:spPr bwMode="auto">
          <a:xfrm>
            <a:off x="609600" y="1371600"/>
            <a:ext cx="7924800" cy="4160520"/>
          </a:xfrm>
          <a:prstGeom prst="rect">
            <a:avLst/>
          </a:prstGeom>
          <a:noFill/>
          <a:ln w="9525">
            <a:noFill/>
            <a:miter lim="800000"/>
            <a:headEnd/>
            <a:tailEnd/>
          </a:ln>
        </p:spPr>
      </p:pic>
      <p:sp>
        <p:nvSpPr>
          <p:cNvPr id="8" name="TextBox 7"/>
          <p:cNvSpPr txBox="1"/>
          <p:nvPr/>
        </p:nvSpPr>
        <p:spPr>
          <a:xfrm>
            <a:off x="990600" y="533400"/>
            <a:ext cx="7467600" cy="523220"/>
          </a:xfrm>
          <a:prstGeom prst="rect">
            <a:avLst/>
          </a:prstGeom>
          <a:noFill/>
        </p:spPr>
        <p:txBody>
          <a:bodyPr wrap="square" rtlCol="0">
            <a:spAutoFit/>
          </a:bodyPr>
          <a:lstStyle/>
          <a:p>
            <a:pPr algn="ctr"/>
            <a:r>
              <a:rPr lang="en-US" sz="2800" dirty="0"/>
              <a:t>modification of generalized least squares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8200" y="2133600"/>
            <a:ext cx="74676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example of generalized least squares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cstate="email"/>
          <a:srcRect/>
          <a:stretch>
            <a:fillRect/>
          </a:stretch>
        </p:blipFill>
        <p:spPr bwMode="auto">
          <a:xfrm>
            <a:off x="0" y="2895600"/>
            <a:ext cx="9144000" cy="914400"/>
          </a:xfrm>
          <a:prstGeom prst="rect">
            <a:avLst/>
          </a:prstGeom>
          <a:noFill/>
          <a:ln w="9525">
            <a:noFill/>
            <a:miter lim="800000"/>
            <a:headEnd/>
            <a:tailEnd/>
          </a:ln>
        </p:spPr>
      </p:pic>
      <p:sp>
        <p:nvSpPr>
          <p:cNvPr id="5" name="TextBox 4"/>
          <p:cNvSpPr txBox="1"/>
          <p:nvPr/>
        </p:nvSpPr>
        <p:spPr>
          <a:xfrm>
            <a:off x="0" y="1295400"/>
            <a:ext cx="9144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example of generalized least squares</a:t>
            </a:r>
          </a:p>
        </p:txBody>
      </p:sp>
      <p:sp>
        <p:nvSpPr>
          <p:cNvPr id="8" name="TextBox 7"/>
          <p:cNvSpPr txBox="1"/>
          <p:nvPr/>
        </p:nvSpPr>
        <p:spPr>
          <a:xfrm>
            <a:off x="762000" y="1981200"/>
            <a:ext cx="7467600" cy="954107"/>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sinusoid of unknown amplitude &amp; </a:t>
            </a:r>
            <a:r>
              <a:rPr lang="en-US" sz="2800" i="1" dirty="0">
                <a:latin typeface="Times New Roman" panose="02020603050405020304" pitchFamily="18" charset="0"/>
                <a:cs typeface="Times New Roman" panose="02020603050405020304" pitchFamily="18" charset="0"/>
              </a:rPr>
              <a:t>frequency</a:t>
            </a:r>
          </a:p>
          <a:p>
            <a:pPr algn="ctr"/>
            <a:r>
              <a:rPr lang="en-US" sz="2800" dirty="0">
                <a:latin typeface="Times New Roman" panose="02020603050405020304" pitchFamily="18" charset="0"/>
                <a:cs typeface="Times New Roman" panose="02020603050405020304" pitchFamily="18" charset="0"/>
              </a:rPr>
              <a:t>superimposed on a constant background level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cstate="email"/>
          <a:srcRect/>
          <a:stretch>
            <a:fillRect/>
          </a:stretch>
        </p:blipFill>
        <p:spPr bwMode="auto">
          <a:xfrm>
            <a:off x="0" y="2895600"/>
            <a:ext cx="9144000" cy="914400"/>
          </a:xfrm>
          <a:prstGeom prst="rect">
            <a:avLst/>
          </a:prstGeom>
          <a:noFill/>
          <a:ln w="9525">
            <a:noFill/>
            <a:miter lim="800000"/>
            <a:headEnd/>
            <a:tailEnd/>
          </a:ln>
        </p:spPr>
      </p:pic>
      <p:sp>
        <p:nvSpPr>
          <p:cNvPr id="5" name="TextBox 4"/>
          <p:cNvSpPr txBox="1"/>
          <p:nvPr/>
        </p:nvSpPr>
        <p:spPr>
          <a:xfrm>
            <a:off x="0" y="1295400"/>
            <a:ext cx="91440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example of generalized least squares</a:t>
            </a:r>
          </a:p>
        </p:txBody>
      </p:sp>
      <p:sp>
        <p:nvSpPr>
          <p:cNvPr id="6" name="TextBox 5"/>
          <p:cNvSpPr txBox="1"/>
          <p:nvPr/>
        </p:nvSpPr>
        <p:spPr>
          <a:xfrm>
            <a:off x="762000" y="3962400"/>
            <a:ext cx="74676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normalized unknowns, so m</a:t>
            </a:r>
            <a:r>
              <a:rPr lang="en-US" sz="2800" baseline="-25000" dirty="0">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ea typeface="Cambria Math"/>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762000" y="1981200"/>
            <a:ext cx="7467600" cy="954107"/>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sinusoid of unknown amplitude &amp; </a:t>
            </a:r>
            <a:r>
              <a:rPr lang="en-US" sz="2800" i="1" dirty="0">
                <a:latin typeface="Times New Roman" panose="02020603050405020304" pitchFamily="18" charset="0"/>
                <a:cs typeface="Times New Roman" panose="02020603050405020304" pitchFamily="18" charset="0"/>
              </a:rPr>
              <a:t>frequency</a:t>
            </a:r>
          </a:p>
          <a:p>
            <a:pPr algn="ctr"/>
            <a:r>
              <a:rPr lang="en-US" sz="2800" dirty="0">
                <a:latin typeface="Times New Roman" panose="02020603050405020304" pitchFamily="18" charset="0"/>
                <a:cs typeface="Times New Roman" panose="02020603050405020304" pitchFamily="18" charset="0"/>
              </a:rPr>
              <a:t>superimposed on a constant background level</a:t>
            </a:r>
          </a:p>
        </p:txBody>
      </p:sp>
      <p:pic>
        <p:nvPicPr>
          <p:cNvPr id="27650" name="Picture 2"/>
          <p:cNvPicPr>
            <a:picLocks noChangeAspect="1" noChangeArrowheads="1"/>
          </p:cNvPicPr>
          <p:nvPr/>
        </p:nvPicPr>
        <p:blipFill>
          <a:blip r:embed="rId4" cstate="email"/>
          <a:srcRect/>
          <a:stretch>
            <a:fillRect/>
          </a:stretch>
        </p:blipFill>
        <p:spPr bwMode="auto">
          <a:xfrm>
            <a:off x="2133600" y="4495800"/>
            <a:ext cx="4373880" cy="533400"/>
          </a:xfrm>
          <a:prstGeom prst="rect">
            <a:avLst/>
          </a:prstGeom>
          <a:noFill/>
          <a:ln w="9525">
            <a:noFill/>
            <a:miter lim="800000"/>
            <a:headEnd/>
            <a:tailEnd/>
          </a:ln>
        </p:spPr>
      </p:pic>
      <p:sp>
        <p:nvSpPr>
          <p:cNvPr id="7" name="TextBox 6"/>
          <p:cNvSpPr txBox="1"/>
          <p:nvPr/>
        </p:nvSpPr>
        <p:spPr>
          <a:xfrm rot="5400000">
            <a:off x="3804166" y="5544486"/>
            <a:ext cx="1143000" cy="369332"/>
          </a:xfrm>
          <a:prstGeom prst="rect">
            <a:avLst/>
          </a:prstGeom>
          <a:noFill/>
        </p:spPr>
        <p:txBody>
          <a:bodyPr wrap="square" rtlCol="0">
            <a:spAutoFit/>
          </a:bodyPr>
          <a:lstStyle/>
          <a:p>
            <a:r>
              <a:rPr lang="en-US" dirty="0">
                <a:solidFill>
                  <a:srgbClr val="FF0000"/>
                </a:solidFill>
                <a:latin typeface="Times New Roman" panose="02020603050405020304" pitchFamily="18" charset="0"/>
                <a:cs typeface="Times New Roman" panose="02020603050405020304" pitchFamily="18" charset="0"/>
              </a:rPr>
              <a:t>amplitude</a:t>
            </a:r>
          </a:p>
        </p:txBody>
      </p:sp>
      <p:sp>
        <p:nvSpPr>
          <p:cNvPr id="9" name="Left Brace 8"/>
          <p:cNvSpPr/>
          <p:nvPr/>
        </p:nvSpPr>
        <p:spPr>
          <a:xfrm rot="16200000">
            <a:off x="4229100" y="4229100"/>
            <a:ext cx="228600" cy="167640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rot="5400000">
            <a:off x="2028706" y="5391836"/>
            <a:ext cx="1371601" cy="646331"/>
          </a:xfrm>
          <a:prstGeom prst="rect">
            <a:avLst/>
          </a:prstGeom>
          <a:noFill/>
        </p:spPr>
        <p:txBody>
          <a:bodyPr wrap="square" rtlCol="0">
            <a:spAutoFit/>
          </a:bodyPr>
          <a:lstStyle/>
          <a:p>
            <a:r>
              <a:rPr lang="en-US" dirty="0">
                <a:solidFill>
                  <a:srgbClr val="FF0000"/>
                </a:solidFill>
                <a:latin typeface="Times New Roman" panose="02020603050405020304" pitchFamily="18" charset="0"/>
                <a:cs typeface="Times New Roman" panose="02020603050405020304" pitchFamily="18" charset="0"/>
              </a:rPr>
              <a:t>background</a:t>
            </a:r>
          </a:p>
          <a:p>
            <a:r>
              <a:rPr lang="en-US" dirty="0">
                <a:solidFill>
                  <a:srgbClr val="FF0000"/>
                </a:solidFill>
                <a:latin typeface="Times New Roman" panose="02020603050405020304" pitchFamily="18" charset="0"/>
                <a:cs typeface="Times New Roman" panose="02020603050405020304" pitchFamily="18" charset="0"/>
              </a:rPr>
              <a:t>level</a:t>
            </a:r>
          </a:p>
        </p:txBody>
      </p:sp>
      <p:sp>
        <p:nvSpPr>
          <p:cNvPr id="11" name="TextBox 10"/>
          <p:cNvSpPr txBox="1"/>
          <p:nvPr/>
        </p:nvSpPr>
        <p:spPr>
          <a:xfrm rot="5400000">
            <a:off x="5163234" y="5530334"/>
            <a:ext cx="1371601" cy="369332"/>
          </a:xfrm>
          <a:prstGeom prst="rect">
            <a:avLst/>
          </a:prstGeom>
          <a:noFill/>
        </p:spPr>
        <p:txBody>
          <a:bodyPr wrap="square" rtlCol="0">
            <a:spAutoFit/>
          </a:bodyPr>
          <a:lstStyle/>
          <a:p>
            <a:r>
              <a:rPr lang="en-US" dirty="0">
                <a:solidFill>
                  <a:srgbClr val="FF0000"/>
                </a:solidFill>
                <a:latin typeface="Times New Roman" panose="02020603050405020304" pitchFamily="18" charset="0"/>
                <a:cs typeface="Times New Roman" panose="02020603050405020304" pitchFamily="18" charset="0"/>
              </a:rPr>
              <a:t>frequency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cstate="email"/>
          <a:srcRect/>
          <a:stretch>
            <a:fillRect/>
          </a:stretch>
        </p:blipFill>
        <p:spPr bwMode="auto">
          <a:xfrm>
            <a:off x="0" y="1066800"/>
            <a:ext cx="9144000" cy="5326602"/>
          </a:xfrm>
          <a:prstGeom prst="rect">
            <a:avLst/>
          </a:prstGeom>
          <a:noFill/>
          <a:ln w="9525">
            <a:noFill/>
            <a:miter lim="800000"/>
            <a:headEnd/>
            <a:tailEnd/>
          </a:ln>
        </p:spPr>
      </p:pic>
      <p:sp>
        <p:nvSpPr>
          <p:cNvPr id="4" name="Rectangle 3"/>
          <p:cNvSpPr/>
          <p:nvPr/>
        </p:nvSpPr>
        <p:spPr>
          <a:xfrm>
            <a:off x="0" y="1905000"/>
            <a:ext cx="91440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0" y="533400"/>
            <a:ext cx="9144000" cy="954107"/>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compute derivatives &amp; evaluate in neighborhood of a guess m</a:t>
            </a:r>
            <a:r>
              <a:rPr lang="el-GR" sz="2800" dirty="0">
                <a:latin typeface="Cambria Math"/>
                <a:ea typeface="Cambria Math"/>
              </a:rPr>
              <a:t>ω</a:t>
            </a:r>
            <a:r>
              <a:rPr lang="en-US" sz="2800" baseline="-25000" dirty="0">
                <a:latin typeface="Cambria Math"/>
                <a:ea typeface="Cambria Math"/>
              </a:rPr>
              <a:t>a</a:t>
            </a:r>
            <a:endParaRPr lang="en-US" sz="2800" baseline="-25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3" cstate="email"/>
          <a:srcRect/>
          <a:stretch>
            <a:fillRect/>
          </a:stretch>
        </p:blipFill>
        <p:spPr bwMode="auto">
          <a:xfrm>
            <a:off x="0" y="1066800"/>
            <a:ext cx="9144000" cy="4572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514600"/>
            <a:ext cx="91440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Taylor Series and Linear Approximations</a:t>
            </a:r>
            <a:endParaRPr lang="en-US" sz="4000" baseline="-25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3" cstate="email"/>
          <a:srcRect/>
          <a:stretch>
            <a:fillRect/>
          </a:stretch>
        </p:blipFill>
        <p:spPr bwMode="auto">
          <a:xfrm>
            <a:off x="228600" y="914400"/>
            <a:ext cx="8292253" cy="4495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5" name="TextBox 4"/>
          <p:cNvSpPr txBox="1"/>
          <p:nvPr/>
        </p:nvSpPr>
        <p:spPr>
          <a:xfrm>
            <a:off x="457200" y="838200"/>
            <a:ext cx="7010400"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polynomial approximation to a function y(t)</a:t>
            </a:r>
          </a:p>
          <a:p>
            <a:r>
              <a:rPr lang="en-US" sz="2800" dirty="0">
                <a:latin typeface="Times New Roman" panose="02020603050405020304" pitchFamily="18" charset="0"/>
                <a:cs typeface="Times New Roman" panose="02020603050405020304" pitchFamily="18" charset="0"/>
              </a:rPr>
              <a:t>in the neighborhood of a point t</a:t>
            </a:r>
            <a:r>
              <a:rPr lang="en-US" sz="2800" baseline="-25000" dirty="0">
                <a:latin typeface="Times New Roman" panose="02020603050405020304" pitchFamily="18" charset="0"/>
                <a:cs typeface="Times New Roman" panose="02020603050405020304" pitchFamily="18" charset="0"/>
              </a:rPr>
              <a:t>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a:t>polynomial approximation to a function y(t)</a:t>
            </a:r>
          </a:p>
          <a:p>
            <a:r>
              <a:rPr lang="en-US" sz="2800" dirty="0"/>
              <a:t>in the neighborhood of a point t</a:t>
            </a:r>
            <a:r>
              <a:rPr lang="en-US" sz="2800" baseline="-25000" dirty="0"/>
              <a:t>0</a:t>
            </a:r>
          </a:p>
        </p:txBody>
      </p:sp>
      <p:sp>
        <p:nvSpPr>
          <p:cNvPr id="5" name="TextBox 4"/>
          <p:cNvSpPr txBox="1"/>
          <p:nvPr/>
        </p:nvSpPr>
        <p:spPr>
          <a:xfrm>
            <a:off x="457200" y="3276600"/>
            <a:ext cx="70104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find coefficients by taking derivatives</a:t>
            </a:r>
          </a:p>
        </p:txBody>
      </p:sp>
      <p:pic>
        <p:nvPicPr>
          <p:cNvPr id="20482" name="Picture 2"/>
          <p:cNvPicPr>
            <a:picLocks noChangeAspect="1" noChangeArrowheads="1"/>
          </p:cNvPicPr>
          <p:nvPr/>
        </p:nvPicPr>
        <p:blipFill>
          <a:blip r:embed="rId4" cstate="email"/>
          <a:srcRect/>
          <a:stretch>
            <a:fillRect/>
          </a:stretch>
        </p:blipFill>
        <p:spPr bwMode="auto">
          <a:xfrm>
            <a:off x="381000" y="3962400"/>
            <a:ext cx="5257800" cy="1905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polynomial approximation to a function y(t)</a:t>
            </a:r>
          </a:p>
          <a:p>
            <a:r>
              <a:rPr lang="en-US" sz="2800" dirty="0">
                <a:latin typeface="Times New Roman" panose="02020603050405020304" pitchFamily="18" charset="0"/>
                <a:cs typeface="Times New Roman" panose="02020603050405020304" pitchFamily="18" charset="0"/>
              </a:rPr>
              <a:t>in the neighborhood of a point t</a:t>
            </a:r>
            <a:r>
              <a:rPr lang="en-US" sz="2800" baseline="-25000" dirty="0">
                <a:latin typeface="Times New Roman" panose="02020603050405020304" pitchFamily="18" charset="0"/>
                <a:cs typeface="Times New Roman" panose="02020603050405020304" pitchFamily="18" charset="0"/>
              </a:rPr>
              <a:t>0</a:t>
            </a:r>
          </a:p>
        </p:txBody>
      </p:sp>
      <p:sp>
        <p:nvSpPr>
          <p:cNvPr id="5" name="TextBox 4"/>
          <p:cNvSpPr txBox="1"/>
          <p:nvPr/>
        </p:nvSpPr>
        <p:spPr>
          <a:xfrm>
            <a:off x="457200" y="3276600"/>
            <a:ext cx="70104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find coefficients by taking derivatives</a:t>
            </a:r>
          </a:p>
        </p:txBody>
      </p:sp>
      <p:pic>
        <p:nvPicPr>
          <p:cNvPr id="20482" name="Picture 2"/>
          <p:cNvPicPr>
            <a:picLocks noChangeAspect="1" noChangeArrowheads="1"/>
          </p:cNvPicPr>
          <p:nvPr/>
        </p:nvPicPr>
        <p:blipFill>
          <a:blip r:embed="rId4" cstate="email"/>
          <a:srcRect/>
          <a:stretch>
            <a:fillRect/>
          </a:stretch>
        </p:blipFill>
        <p:spPr bwMode="auto">
          <a:xfrm>
            <a:off x="381000" y="3962400"/>
            <a:ext cx="5257800" cy="1905000"/>
          </a:xfrm>
          <a:prstGeom prst="rect">
            <a:avLst/>
          </a:prstGeom>
          <a:noFill/>
          <a:ln w="9525">
            <a:noFill/>
            <a:miter lim="800000"/>
            <a:headEnd/>
            <a:tailEnd/>
          </a:ln>
        </p:spPr>
      </p:pic>
      <p:sp>
        <p:nvSpPr>
          <p:cNvPr id="6" name="TextBox 5"/>
          <p:cNvSpPr txBox="1"/>
          <p:nvPr/>
        </p:nvSpPr>
        <p:spPr>
          <a:xfrm>
            <a:off x="5867400" y="1524000"/>
            <a:ext cx="28194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evaluate at  t</a:t>
            </a:r>
            <a:r>
              <a:rPr lang="en-US" sz="2800" baseline="-25000" dirty="0">
                <a:solidFill>
                  <a:srgbClr val="FF0000"/>
                </a:solidFill>
                <a:latin typeface="Times New Roman" panose="02020603050405020304" pitchFamily="18" charset="0"/>
                <a:cs typeface="Times New Roman" panose="02020603050405020304" pitchFamily="18" charset="0"/>
              </a:rPr>
              <a:t>0</a:t>
            </a:r>
            <a:r>
              <a:rPr lang="en-US" sz="2800" dirty="0">
                <a:solidFill>
                  <a:srgbClr val="FF0000"/>
                </a:solidFill>
                <a:latin typeface="Times New Roman" panose="02020603050405020304" pitchFamily="18" charset="0"/>
                <a:cs typeface="Times New Roman" panose="02020603050405020304" pitchFamily="18" charset="0"/>
              </a:rPr>
              <a:t> </a:t>
            </a:r>
          </a:p>
        </p:txBody>
      </p:sp>
      <p:cxnSp>
        <p:nvCxnSpPr>
          <p:cNvPr id="8" name="Straight Connector 7"/>
          <p:cNvCxnSpPr/>
          <p:nvPr/>
        </p:nvCxnSpPr>
        <p:spPr>
          <a:xfrm>
            <a:off x="1905000" y="4343400"/>
            <a:ext cx="3657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83229" y="5133703"/>
            <a:ext cx="200950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3810000"/>
            <a:ext cx="609600" cy="523220"/>
          </a:xfrm>
          <a:prstGeom prst="rect">
            <a:avLst/>
          </a:prstGeom>
          <a:noFill/>
        </p:spPr>
        <p:txBody>
          <a:bodyPr wrap="square" rtlCol="0">
            <a:spAutoFit/>
          </a:bodyPr>
          <a:lstStyle/>
          <a:p>
            <a:r>
              <a:rPr lang="en-US" sz="2800" dirty="0">
                <a:solidFill>
                  <a:srgbClr val="FF0000"/>
                </a:solidFill>
              </a:rPr>
              <a:t>0</a:t>
            </a:r>
          </a:p>
        </p:txBody>
      </p:sp>
      <p:sp>
        <p:nvSpPr>
          <p:cNvPr id="12" name="TextBox 11"/>
          <p:cNvSpPr txBox="1"/>
          <p:nvPr/>
        </p:nvSpPr>
        <p:spPr>
          <a:xfrm>
            <a:off x="2743200" y="4658380"/>
            <a:ext cx="609600" cy="523220"/>
          </a:xfrm>
          <a:prstGeom prst="rect">
            <a:avLst/>
          </a:prstGeom>
          <a:noFill/>
        </p:spPr>
        <p:txBody>
          <a:bodyPr wrap="square" rtlCol="0">
            <a:spAutoFit/>
          </a:bodyPr>
          <a:lstStyle/>
          <a:p>
            <a:r>
              <a:rPr lang="en-US" sz="2800" dirty="0">
                <a:solidFill>
                  <a:srgbClr val="FF0000"/>
                </a:solidFill>
              </a:rPr>
              <a:t>0</a:t>
            </a:r>
          </a:p>
        </p:txBody>
      </p:sp>
      <p:cxnSp>
        <p:nvCxnSpPr>
          <p:cNvPr id="13" name="Straight Connector 12"/>
          <p:cNvCxnSpPr/>
          <p:nvPr/>
        </p:nvCxnSpPr>
        <p:spPr>
          <a:xfrm>
            <a:off x="2209800" y="2514600"/>
            <a:ext cx="5867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800600" y="1905000"/>
            <a:ext cx="609600" cy="523220"/>
          </a:xfrm>
          <a:prstGeom prst="rect">
            <a:avLst/>
          </a:prstGeom>
          <a:noFill/>
        </p:spPr>
        <p:txBody>
          <a:bodyPr wrap="square" rtlCol="0">
            <a:spAutoFit/>
          </a:bodyPr>
          <a:lstStyle/>
          <a:p>
            <a:r>
              <a:rPr lang="en-US" sz="2800" dirty="0">
                <a:solidFill>
                  <a:srgbClr val="FF0000"/>
                </a:solidFill>
              </a:rPr>
              <a:t>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polynomial approximation to a function y(t)</a:t>
            </a:r>
          </a:p>
          <a:p>
            <a:r>
              <a:rPr lang="en-US" sz="2800" dirty="0">
                <a:latin typeface="Times New Roman" panose="02020603050405020304" pitchFamily="18" charset="0"/>
                <a:cs typeface="Times New Roman" panose="02020603050405020304" pitchFamily="18" charset="0"/>
              </a:rPr>
              <a:t>in the neighborhood of a point t</a:t>
            </a:r>
            <a:r>
              <a:rPr lang="en-US" sz="2800" baseline="-25000" dirty="0">
                <a:latin typeface="Times New Roman" panose="02020603050405020304" pitchFamily="18" charset="0"/>
                <a:cs typeface="Times New Roman" panose="02020603050405020304" pitchFamily="18" charset="0"/>
              </a:rPr>
              <a:t>0</a:t>
            </a:r>
          </a:p>
        </p:txBody>
      </p:sp>
      <p:pic>
        <p:nvPicPr>
          <p:cNvPr id="22530" name="Picture 2"/>
          <p:cNvPicPr>
            <a:picLocks noChangeAspect="1" noChangeArrowheads="1"/>
          </p:cNvPicPr>
          <p:nvPr/>
        </p:nvPicPr>
        <p:blipFill>
          <a:blip r:embed="rId4" cstate="email"/>
          <a:srcRect/>
          <a:stretch>
            <a:fillRect/>
          </a:stretch>
        </p:blipFill>
        <p:spPr bwMode="auto">
          <a:xfrm>
            <a:off x="365758" y="4114800"/>
            <a:ext cx="7309757" cy="1295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polynomial approximation to a function y(t)</a:t>
            </a:r>
          </a:p>
          <a:p>
            <a:r>
              <a:rPr lang="en-US" sz="2800" dirty="0">
                <a:latin typeface="Times New Roman" panose="02020603050405020304" pitchFamily="18" charset="0"/>
                <a:cs typeface="Times New Roman" panose="02020603050405020304" pitchFamily="18" charset="0"/>
              </a:rPr>
              <a:t>in the neighborhood of a point t</a:t>
            </a:r>
            <a:r>
              <a:rPr lang="en-US" sz="2800" baseline="-25000" dirty="0">
                <a:latin typeface="Times New Roman" panose="02020603050405020304" pitchFamily="18" charset="0"/>
                <a:cs typeface="Times New Roman" panose="02020603050405020304" pitchFamily="18" charset="0"/>
              </a:rPr>
              <a:t>0</a:t>
            </a:r>
          </a:p>
        </p:txBody>
      </p:sp>
      <p:pic>
        <p:nvPicPr>
          <p:cNvPr id="22530" name="Picture 2"/>
          <p:cNvPicPr>
            <a:picLocks noChangeAspect="1" noChangeArrowheads="1"/>
          </p:cNvPicPr>
          <p:nvPr/>
        </p:nvPicPr>
        <p:blipFill>
          <a:blip r:embed="rId4" cstate="email"/>
          <a:srcRect/>
          <a:stretch>
            <a:fillRect/>
          </a:stretch>
        </p:blipFill>
        <p:spPr bwMode="auto">
          <a:xfrm>
            <a:off x="365758" y="4114800"/>
            <a:ext cx="7309757" cy="1295400"/>
          </a:xfrm>
          <a:prstGeom prst="rect">
            <a:avLst/>
          </a:prstGeom>
          <a:noFill/>
          <a:ln w="9525">
            <a:noFill/>
            <a:miter lim="800000"/>
            <a:headEnd/>
            <a:tailEnd/>
          </a:ln>
        </p:spPr>
      </p:pic>
      <p:sp>
        <p:nvSpPr>
          <p:cNvPr id="5" name="TextBox 4"/>
          <p:cNvSpPr txBox="1"/>
          <p:nvPr/>
        </p:nvSpPr>
        <p:spPr>
          <a:xfrm>
            <a:off x="533400" y="3465493"/>
            <a:ext cx="70104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Taylor series</a:t>
            </a:r>
            <a:endParaRPr lang="en-US" sz="2800" baseline="-25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2895</TotalTime>
  <Words>2152</Words>
  <Application>Microsoft Office PowerPoint</Application>
  <PresentationFormat>On-screen Show (4:3)</PresentationFormat>
  <Paragraphs>226</Paragraphs>
  <Slides>40</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Cambria Math</vt:lpstr>
      <vt:lpstr>Times New Roman</vt:lpstr>
      <vt:lpstr>Office Theme</vt:lpstr>
      <vt:lpstr>Environmental Data Analysis with MATLAB or Python 3rd Edition  Lecture 22 </vt:lpstr>
      <vt:lpstr>PowerPoint Presentation</vt:lpstr>
      <vt:lpstr>Goals of the lecture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 Menke</dc:creator>
  <cp:lastModifiedBy>AU</cp:lastModifiedBy>
  <cp:revision>38</cp:revision>
  <dcterms:created xsi:type="dcterms:W3CDTF">2016-03-26T20:41:59Z</dcterms:created>
  <dcterms:modified xsi:type="dcterms:W3CDTF">2022-02-28T03:21:17Z</dcterms:modified>
</cp:coreProperties>
</file>