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477" r:id="rId2"/>
    <p:sldId id="478" r:id="rId3"/>
    <p:sldId id="259" r:id="rId4"/>
    <p:sldId id="334" r:id="rId5"/>
    <p:sldId id="261" r:id="rId6"/>
    <p:sldId id="274" r:id="rId7"/>
    <p:sldId id="270" r:id="rId8"/>
    <p:sldId id="271" r:id="rId9"/>
    <p:sldId id="273" r:id="rId10"/>
    <p:sldId id="262" r:id="rId11"/>
    <p:sldId id="272" r:id="rId12"/>
    <p:sldId id="264" r:id="rId13"/>
    <p:sldId id="266" r:id="rId14"/>
    <p:sldId id="265" r:id="rId15"/>
    <p:sldId id="263" r:id="rId16"/>
    <p:sldId id="267" r:id="rId17"/>
    <p:sldId id="268" r:id="rId18"/>
    <p:sldId id="277" r:id="rId19"/>
    <p:sldId id="276" r:id="rId20"/>
    <p:sldId id="278" r:id="rId21"/>
    <p:sldId id="279" r:id="rId22"/>
    <p:sldId id="275" r:id="rId23"/>
    <p:sldId id="280" r:id="rId24"/>
    <p:sldId id="281" r:id="rId25"/>
    <p:sldId id="283" r:id="rId26"/>
    <p:sldId id="282" r:id="rId27"/>
    <p:sldId id="284" r:id="rId28"/>
    <p:sldId id="286" r:id="rId29"/>
    <p:sldId id="294" r:id="rId30"/>
    <p:sldId id="285" r:id="rId31"/>
    <p:sldId id="287" r:id="rId32"/>
    <p:sldId id="289" r:id="rId33"/>
    <p:sldId id="291" r:id="rId34"/>
    <p:sldId id="288" r:id="rId35"/>
    <p:sldId id="292" r:id="rId36"/>
    <p:sldId id="293" r:id="rId37"/>
    <p:sldId id="295" r:id="rId38"/>
    <p:sldId id="297" r:id="rId39"/>
    <p:sldId id="296" r:id="rId40"/>
    <p:sldId id="298" r:id="rId41"/>
    <p:sldId id="299" r:id="rId42"/>
    <p:sldId id="300" r:id="rId43"/>
    <p:sldId id="306" r:id="rId44"/>
    <p:sldId id="303" r:id="rId45"/>
    <p:sldId id="307" r:id="rId46"/>
    <p:sldId id="301" r:id="rId47"/>
    <p:sldId id="308" r:id="rId48"/>
    <p:sldId id="302" r:id="rId49"/>
    <p:sldId id="304" r:id="rId50"/>
    <p:sldId id="310" r:id="rId51"/>
    <p:sldId id="305" r:id="rId52"/>
    <p:sldId id="309" r:id="rId53"/>
    <p:sldId id="311" r:id="rId54"/>
    <p:sldId id="312" r:id="rId55"/>
    <p:sldId id="313" r:id="rId56"/>
    <p:sldId id="315" r:id="rId57"/>
    <p:sldId id="316" r:id="rId58"/>
    <p:sldId id="314" r:id="rId59"/>
    <p:sldId id="317" r:id="rId60"/>
    <p:sldId id="318" r:id="rId61"/>
    <p:sldId id="320" r:id="rId62"/>
    <p:sldId id="319" r:id="rId63"/>
    <p:sldId id="321" r:id="rId64"/>
    <p:sldId id="323" r:id="rId65"/>
    <p:sldId id="479" r:id="rId66"/>
    <p:sldId id="325" r:id="rId67"/>
    <p:sldId id="327" r:id="rId68"/>
    <p:sldId id="480" r:id="rId69"/>
    <p:sldId id="329" r:id="rId70"/>
    <p:sldId id="330" r:id="rId71"/>
    <p:sldId id="481" r:id="rId72"/>
    <p:sldId id="332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2" autoAdjust="0"/>
    <p:restoredTop sz="85225" autoAdjust="0"/>
  </p:normalViewPr>
  <p:slideViewPr>
    <p:cSldViewPr>
      <p:cViewPr varScale="1">
        <p:scale>
          <a:sx n="77" d="100"/>
          <a:sy n="77" d="100"/>
        </p:scale>
        <p:origin x="5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ABB6E-8084-45EB-A459-5A0A44341B42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EFECD-09E3-40DA-A418-CA04FDBB9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0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26 lectures are sufficient to survey the material in the book. However, not every topic in the book is covered, so students should be encouraged to </a:t>
            </a:r>
            <a:r>
              <a:rPr lang="en-US" i="1" dirty="0"/>
              <a:t>read the book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1009E-8FA7-45D2-B37C-AB405C076F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one in the lower left looks sinusoidal!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96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 scenario with societal importance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61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control group (who don’t take the drug) take longer to get better.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09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is the difference, 1.1 days, big enough that it is unlikely that it is caused by random variation?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36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Note this is expressed probabilistically.   In a world with random variation, no can never be 100% 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What should be the right threshold for confidence.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You might discuss with the students whether 95% confidence is the right one in the drug effectiveness scenario.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Note the use of the negative,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not due...” to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Now begins a long digression, in which the </a:t>
            </a:r>
            <a:r>
              <a:rPr lang="en-US" baseline="0" dirty="0" err="1"/>
              <a:t>p.d.f.</a:t>
            </a:r>
            <a:r>
              <a:rPr lang="en-US" baseline="0" dirty="0"/>
              <a:t> of various non-linear functions of data are discussed.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The total error is the sum of squares of random numbers.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Today’s lecture treats</a:t>
            </a:r>
            <a:r>
              <a:rPr lang="en-US" baseline="0" dirty="0"/>
              <a:t> the subject </a:t>
            </a:r>
            <a:r>
              <a:rPr lang="en-US" baseline="0"/>
              <a:t>of interpolation.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The error is a nonlinear function of random variables, so its </a:t>
            </a:r>
            <a:r>
              <a:rPr lang="en-US" baseline="0" dirty="0" err="1"/>
              <a:t>p.d.f.</a:t>
            </a:r>
            <a:r>
              <a:rPr lang="en-US" baseline="0" dirty="0"/>
              <a:t> is not Normal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derivation that follows in the next few slides is very similar to the one done in Lecture 3 for the function m=d^2 and p(d)=uniform.  Here E=e^2 and p(e)=normal.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78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standard transformation of a probability density, following the algorithm in Lecture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62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probaity</a:t>
            </a:r>
            <a:r>
              <a:rPr lang="en-US" dirty="0"/>
              <a:t> is squeezed toward the origin.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531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instead of writing p(E), one writes p(chi squared).  This is just nomenclature. </a:t>
            </a:r>
          </a:p>
          <a:p>
            <a:r>
              <a:rPr lang="en-US" dirty="0"/>
              <a:t>The </a:t>
            </a:r>
            <a:r>
              <a:rPr lang="en-US" dirty="0" err="1"/>
              <a:t>p.d.f.</a:t>
            </a:r>
            <a:r>
              <a:rPr lang="en-US" dirty="0"/>
              <a:t> is a different function for each value of 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78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chi-squared-sub-N is the sum of squares of N random numbers, each Normally-distributed with zero mean and unit variance.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26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Chi-squared probability density function for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N=1, 2, 3, 4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Chi-squared probability density function for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N=1, 2, 3, 4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formulas for mean and variance are both simple and very important.  Encourage students to memorize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36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functions compute the </a:t>
            </a:r>
            <a:r>
              <a:rPr lang="en-US" dirty="0" err="1"/>
              <a:t>p.d.f.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24 lectures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1009E-8FA7-45D2-B37C-AB405C076F4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Hundreds of </a:t>
            </a:r>
            <a:r>
              <a:rPr lang="en-US" dirty="0" err="1"/>
              <a:t>p.d.f.’s</a:t>
            </a:r>
            <a:r>
              <a:rPr lang="en-US" dirty="0"/>
              <a:t> have been developed for modeling specific scenarios.  Only four are shown here. But one gets a lot of mileage from these four.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233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are asked to show this formally as a homework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202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random variable in the sum is “free to vary”.  So N is called the degrees of freedom.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828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</a:t>
            </a:r>
            <a:r>
              <a:rPr lang="en-US" dirty="0" err="1"/>
              <a:t>tN</a:t>
            </a:r>
            <a:r>
              <a:rPr lang="en-US" dirty="0"/>
              <a:t> is the ratio of a normally-distributed variable and a chi-squared distributed variable.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799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that FN,M is the ratio of a two chi-squared distributed variables, each with a different number of degrees of freedom.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84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Student’s t-probability density function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for N=1, 2, 3, 4,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  It looks a lot like the Normal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p.d.f.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except is has much longer 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Student’s t-probability density function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for N=1, 2, 3, 4,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-probability density function,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p(F</a:t>
            </a:r>
            <a:r>
              <a:rPr lang="en-US" sz="1200" i="1" baseline="-25000" dirty="0">
                <a:latin typeface="Times New Roman" pitchFamily="18" charset="0"/>
                <a:cs typeface="Times New Roman" pitchFamily="18" charset="0"/>
              </a:rPr>
              <a:t>N,M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for selected values of M and 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-probability density function,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p(F</a:t>
            </a:r>
            <a:r>
              <a:rPr lang="en-US" sz="1200" i="1" baseline="-25000" dirty="0">
                <a:latin typeface="Times New Roman" pitchFamily="18" charset="0"/>
                <a:cs typeface="Times New Roman" pitchFamily="18" charset="0"/>
              </a:rPr>
              <a:t>N,M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for selected values of M and 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Emphasize that confidence is relative to a particular Null Hypothesis.  A poorly thought0trough Null Hypothesis can produce a very misleading estimate of confidence.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A “statistic” is </a:t>
            </a:r>
            <a:r>
              <a:rPr lang="en-US" baseline="0" dirty="0" err="1"/>
              <a:t>justa</a:t>
            </a:r>
            <a:r>
              <a:rPr lang="en-US" baseline="0" dirty="0"/>
              <a:t>  “summary number” derived from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This connects the Null Hypothesis to values of the statistic.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That is, perform the data analysis and compute some function of the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The absolute value sign is important, since it will be used to implement the notion that Dm is “not so far from zero”.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Note the use of the capital P.  We are talking about a probability here, not a probability density.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Again, the 5% is the </a:t>
            </a:r>
            <a:r>
              <a:rPr lang="en-US" i="1" baseline="0" dirty="0"/>
              <a:t>minimum</a:t>
            </a:r>
            <a:r>
              <a:rPr lang="en-US" baseline="0" dirty="0"/>
              <a:t> level of confidence accepted in science.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baseline="0" dirty="0"/>
              <a:t>Emphasize the phrase, “</a:t>
            </a:r>
            <a:r>
              <a:rPr lang="en-US" sz="1200" i="0" dirty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unlikely to be due to random variation”.  You can bever be certain.</a:t>
            </a:r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This example is from the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This is a prior error, since it is not based on any measurements, but rather on general knowledge about the machine.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That is, perform the experiment and do the data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that the standard error in the mean is </a:t>
            </a:r>
            <a:r>
              <a:rPr lang="en-US" dirty="0" err="1"/>
              <a:t>sigma_d_true</a:t>
            </a:r>
            <a:r>
              <a:rPr lang="en-US" dirty="0"/>
              <a:t>/sqrt(N).  The reduction in error from an individual measurement to the mean was derived in Lecture 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standard definition of the cumulative probability function P(Z’).  Note that Z is a Normally-distributed variable, so that its </a:t>
            </a:r>
            <a:r>
              <a:rPr lang="en-US" dirty="0" err="1"/>
              <a:t>p.d.f.</a:t>
            </a:r>
            <a:r>
              <a:rPr lang="en-US" dirty="0"/>
              <a:t>, p(z), is a bell-shaped curve.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047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“two-sized test”, in the sense that we are looking at both ends of the </a:t>
            </a:r>
            <a:r>
              <a:rPr lang="en-US" dirty="0" err="1"/>
              <a:t>p.d.f.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671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P’s are much larger than 0.05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7602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... so the Null Hypothesis cannot be rejected.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8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dataset appears to show a decreasing linear tend.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400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other words, are the machines noisier than the manufacturer says.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399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we have just evaluated the three formula using the data from the tests.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29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the circled quantity is Normally –distributed with zero mean and unit variance.  Also, we have used the true variance, as specified by the manufacturer.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644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Probabilities are much larger than 0.05, </a:t>
            </a:r>
            <a:r>
              <a:rPr lang="en-US" dirty="0" err="1"/>
              <a:t>soo</a:t>
            </a:r>
            <a:r>
              <a:rPr lang="en-US" dirty="0"/>
              <a:t>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760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... the Null Hypothesis cannot be rejected.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6902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too much material here.  If you have the class time, you might split this lecture in two.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67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scatter about the straight line is pretty small.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90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actually, it was made with the MATLAB script, that makes random plots, one after another, and lets you stop when you see one that you like.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91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ED11-FE75-4B22-B41D-E6EAA17BCC3E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39624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Environmental Data Analysis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with MATLAB or Python</a:t>
            </a:r>
            <a:br>
              <a:rPr lang="en-US" sz="40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Edition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Lecture 24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91440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the linearity was due to random variation!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1198" y="1371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itchFamily="18" charset="0"/>
                <a:ea typeface="Cambria Math" pitchFamily="18" charset="0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3048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itchFamily="18" charset="0"/>
                <a:ea typeface="Cambria Math" pitchFamily="18" charset="0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7398" y="1371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itchFamily="18" charset="0"/>
                <a:ea typeface="Cambria Math" pitchFamily="18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3048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itchFamily="18" charset="0"/>
                <a:ea typeface="Cambria Math" pitchFamily="18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45206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itchFamily="18" charset="0"/>
                <a:ea typeface="Cambria Math" pitchFamily="18" charset="0"/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4002" y="61970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itchFamily="18" charset="0"/>
                <a:ea typeface="Cambria Math" pitchFamily="18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4524828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itchFamily="18" charset="0"/>
                <a:ea typeface="Cambria Math" pitchFamily="18" charset="0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1602" y="6201228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itchFamily="18" charset="0"/>
                <a:ea typeface="Cambria Math" pitchFamily="18" charset="0"/>
              </a:rPr>
              <a:t>x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334000" cy="762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more random plots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scenario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test of a drug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429000" cy="1600200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given drug at start of illness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0" y="2895600"/>
            <a:ext cx="3124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given placebo at start of illness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1336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Group 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81600" y="21336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Group 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3429000" cy="1600200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average length of illness after taking drug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0" y="2438400"/>
            <a:ext cx="3124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average length of illness after taking placebo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3434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4.1 days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81600" y="43434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5.2 days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6002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Group 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81600" y="16002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Group 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543800" cy="4648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people’s immune systems differ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some naturally get better faster than others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perhaps the drug test just happened</a:t>
            </a:r>
          </a:p>
          <a:p>
            <a:pPr algn="ctr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by random chance -  </a:t>
            </a: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have naturally faster people in Group A</a:t>
            </a: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2057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How much confidence should you have that the difference between 4.1 and 5.2 is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due to random variation</a:t>
            </a:r>
          </a:p>
          <a:p>
            <a:pPr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715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67%</a:t>
            </a:r>
          </a:p>
          <a:p>
            <a:pPr algn="ctr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90%</a:t>
            </a:r>
          </a:p>
          <a:p>
            <a:pPr algn="ctr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95%</a:t>
            </a:r>
          </a:p>
          <a:p>
            <a:pPr algn="ctr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99%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715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67%</a:t>
            </a:r>
          </a:p>
          <a:p>
            <a:pPr algn="ctr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90%</a:t>
            </a:r>
          </a:p>
          <a:p>
            <a:pPr algn="ctr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95%</a:t>
            </a:r>
          </a:p>
          <a:p>
            <a:pPr algn="ctr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99%</a:t>
            </a:r>
          </a:p>
        </p:txBody>
      </p:sp>
      <p:sp>
        <p:nvSpPr>
          <p:cNvPr id="4" name="Oval 3"/>
          <p:cNvSpPr/>
          <p:nvPr/>
        </p:nvSpPr>
        <p:spPr>
          <a:xfrm>
            <a:off x="3733800" y="3276600"/>
            <a:ext cx="15240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86400" y="3200400"/>
            <a:ext cx="3429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in 20 chance that the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difference was caused by random variation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581400"/>
            <a:ext cx="3124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minimum standard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4876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goal of this lecture is to develop techniques for quantifying the probability that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a result is not due to random variation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24200"/>
            <a:ext cx="9144000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the distribution of the total error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spcBef>
                <a:spcPts val="100"/>
              </a:spcBef>
              <a:buFontTx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01		Intro; Using MTLAB or Python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02		Looking At Data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03		Probability and Measurement Error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04		Multivariate Distributions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05		Linear Models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06		The Principle of Least Squares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07		Prior Information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08		Solving Generalized Least Squares Problems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09		Fourier Series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10		Complex Fourier Series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11		Lessons Learned from the Fourier Transform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Lecture 12		Power Spectra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13		Filter Theory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14		Applications of Filters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15		Factor Analysis and Cluster Analysis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16		Empirical Orthogonal functions and Clusters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17		Covariance and Autocorrelation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18		Cross-correlation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19		Smoothing, Correlation and Spectra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20		Coherence; Tapering and Spectral Analysis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21		Interpolation and Gaussian Process Regression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22		Linear Approximations and Non Linear Least Squares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Lecture 23		Adaptable Approximations with Neural Networks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Lecture 24 		Hypothesis testing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25 		Hypothesis Testing continued; F-Tests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26 		Confidence Limits of Spectra, Bootstraps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SYLLABUS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600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individual error</a:t>
            </a:r>
          </a:p>
          <a:p>
            <a:pPr algn="ctr">
              <a:buNone/>
            </a:pPr>
            <a:r>
              <a:rPr lang="en-US" sz="4000" i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4000" i="1" baseline="-25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4000" i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4000" i="1" baseline="-25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obs</a:t>
            </a:r>
            <a:r>
              <a:rPr lang="en-US" sz="40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- </a:t>
            </a:r>
            <a:r>
              <a:rPr lang="en-US" sz="4000" i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4000" i="1" baseline="-25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pre</a:t>
            </a:r>
            <a:endParaRPr lang="en-US" sz="4000" i="1" baseline="30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6576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total error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 </a:t>
            </a:r>
            <a:r>
              <a:rPr lang="en-US" sz="40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sz="4000" i="1" dirty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US" sz="4000" i="1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i="1" baseline="-25000" dirty="0" err="1">
                <a:latin typeface="Cambria Math"/>
                <a:ea typeface="Cambria Math"/>
                <a:cs typeface="Times New Roman" pitchFamily="18" charset="0"/>
              </a:rPr>
              <a:t>i</a:t>
            </a:r>
            <a:r>
              <a:rPr lang="en-US" sz="4000" i="1" baseline="-25000" dirty="0">
                <a:latin typeface="Cambria Math"/>
                <a:ea typeface="Cambria Math"/>
                <a:cs typeface="Times New Roman" pitchFamily="18" charset="0"/>
              </a:rPr>
              <a:t>=1</a:t>
            </a:r>
            <a:r>
              <a:rPr lang="en-US" sz="4000" i="1" baseline="30000" dirty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sz="4000" i="1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4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kumimoji="0" lang="en-US" sz="4000" b="0" i="1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600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individual error</a:t>
            </a:r>
          </a:p>
          <a:p>
            <a:pPr algn="ctr">
              <a:buNone/>
            </a:pPr>
            <a:r>
              <a:rPr lang="en-US" sz="4000" i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4000" i="1" baseline="-25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4000" i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4000" i="1" baseline="-25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obs</a:t>
            </a:r>
            <a:r>
              <a:rPr lang="en-US" sz="40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- </a:t>
            </a:r>
            <a:r>
              <a:rPr lang="en-US" sz="4000" i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4000" i="1" baseline="-25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pre</a:t>
            </a:r>
            <a:endParaRPr lang="en-US" sz="4000" i="1" baseline="30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6576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total error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 </a:t>
            </a:r>
            <a:r>
              <a:rPr lang="en-US" sz="40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sz="4000" i="1" dirty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US" sz="4000" i="1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i="1" baseline="-25000" dirty="0" err="1">
                <a:latin typeface="Cambria Math"/>
                <a:ea typeface="Cambria Math"/>
                <a:cs typeface="Times New Roman" pitchFamily="18" charset="0"/>
              </a:rPr>
              <a:t>i</a:t>
            </a:r>
            <a:r>
              <a:rPr lang="en-US" sz="4000" i="1" baseline="-25000" dirty="0">
                <a:latin typeface="Cambria Math"/>
                <a:ea typeface="Cambria Math"/>
                <a:cs typeface="Times New Roman" pitchFamily="18" charset="0"/>
              </a:rPr>
              <a:t>=1</a:t>
            </a:r>
            <a:r>
              <a:rPr lang="en-US" sz="4000" i="1" baseline="30000" dirty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sz="4000" i="1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4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kumimoji="0" lang="en-US" sz="4000" b="0" i="1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096000" y="2540000"/>
            <a:ext cx="1538514" cy="584200"/>
          </a:xfrm>
          <a:custGeom>
            <a:avLst/>
            <a:gdLst>
              <a:gd name="connsiteX0" fmla="*/ 0 w 1538514"/>
              <a:gd name="connsiteY0" fmla="*/ 0 h 1001486"/>
              <a:gd name="connsiteX1" fmla="*/ 798286 w 1538514"/>
              <a:gd name="connsiteY1" fmla="*/ 740229 h 1001486"/>
              <a:gd name="connsiteX2" fmla="*/ 1088571 w 1538514"/>
              <a:gd name="connsiteY2" fmla="*/ 508000 h 1001486"/>
              <a:gd name="connsiteX3" fmla="*/ 1538514 w 1538514"/>
              <a:gd name="connsiteY3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514" h="1001486">
                <a:moveTo>
                  <a:pt x="0" y="0"/>
                </a:moveTo>
                <a:cubicBezTo>
                  <a:pt x="308429" y="327781"/>
                  <a:pt x="616858" y="655562"/>
                  <a:pt x="798286" y="740229"/>
                </a:cubicBezTo>
                <a:cubicBezTo>
                  <a:pt x="979715" y="824896"/>
                  <a:pt x="965200" y="464457"/>
                  <a:pt x="1088571" y="508000"/>
                </a:cubicBezTo>
                <a:cubicBezTo>
                  <a:pt x="1211942" y="551543"/>
                  <a:pt x="1375228" y="776514"/>
                  <a:pt x="1538514" y="1001486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38800" y="5081740"/>
            <a:ext cx="1538514" cy="584200"/>
          </a:xfrm>
          <a:custGeom>
            <a:avLst/>
            <a:gdLst>
              <a:gd name="connsiteX0" fmla="*/ 0 w 1538514"/>
              <a:gd name="connsiteY0" fmla="*/ 0 h 1001486"/>
              <a:gd name="connsiteX1" fmla="*/ 798286 w 1538514"/>
              <a:gd name="connsiteY1" fmla="*/ 740229 h 1001486"/>
              <a:gd name="connsiteX2" fmla="*/ 1088571 w 1538514"/>
              <a:gd name="connsiteY2" fmla="*/ 508000 h 1001486"/>
              <a:gd name="connsiteX3" fmla="*/ 1538514 w 1538514"/>
              <a:gd name="connsiteY3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514" h="1001486">
                <a:moveTo>
                  <a:pt x="0" y="0"/>
                </a:moveTo>
                <a:cubicBezTo>
                  <a:pt x="308429" y="327781"/>
                  <a:pt x="616858" y="655562"/>
                  <a:pt x="798286" y="740229"/>
                </a:cubicBezTo>
                <a:cubicBezTo>
                  <a:pt x="979715" y="824896"/>
                  <a:pt x="965200" y="464457"/>
                  <a:pt x="1088571" y="508000"/>
                </a:cubicBezTo>
                <a:cubicBezTo>
                  <a:pt x="1211942" y="551543"/>
                  <a:pt x="1375228" y="776514"/>
                  <a:pt x="1538514" y="1001486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19800" y="3276600"/>
            <a:ext cx="2819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Normal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p.d.f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13276" y="5661417"/>
            <a:ext cx="2819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nonlinear</a:t>
            </a: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5F947EE0-8644-4C7D-A5D7-9F68B1CF908E}"/>
              </a:ext>
            </a:extLst>
          </p:cNvPr>
          <p:cNvSpPr/>
          <p:nvPr/>
        </p:nvSpPr>
        <p:spPr>
          <a:xfrm>
            <a:off x="3352800" y="5166638"/>
            <a:ext cx="1538514" cy="584200"/>
          </a:xfrm>
          <a:custGeom>
            <a:avLst/>
            <a:gdLst>
              <a:gd name="connsiteX0" fmla="*/ 0 w 1538514"/>
              <a:gd name="connsiteY0" fmla="*/ 0 h 1001486"/>
              <a:gd name="connsiteX1" fmla="*/ 798286 w 1538514"/>
              <a:gd name="connsiteY1" fmla="*/ 740229 h 1001486"/>
              <a:gd name="connsiteX2" fmla="*/ 1088571 w 1538514"/>
              <a:gd name="connsiteY2" fmla="*/ 508000 h 1001486"/>
              <a:gd name="connsiteX3" fmla="*/ 1538514 w 1538514"/>
              <a:gd name="connsiteY3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514" h="1001486">
                <a:moveTo>
                  <a:pt x="0" y="0"/>
                </a:moveTo>
                <a:cubicBezTo>
                  <a:pt x="308429" y="327781"/>
                  <a:pt x="616858" y="655562"/>
                  <a:pt x="798286" y="740229"/>
                </a:cubicBezTo>
                <a:cubicBezTo>
                  <a:pt x="979715" y="824896"/>
                  <a:pt x="965200" y="464457"/>
                  <a:pt x="1088571" y="508000"/>
                </a:cubicBezTo>
                <a:cubicBezTo>
                  <a:pt x="1211942" y="551543"/>
                  <a:pt x="1375228" y="776514"/>
                  <a:pt x="1538514" y="1001486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F18147-CA9B-4F15-88EF-3036272CC494}"/>
              </a:ext>
            </a:extLst>
          </p:cNvPr>
          <p:cNvSpPr txBox="1">
            <a:spLocks/>
          </p:cNvSpPr>
          <p:nvPr/>
        </p:nvSpPr>
        <p:spPr>
          <a:xfrm>
            <a:off x="3733800" y="5829300"/>
            <a:ext cx="2819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Normal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simplest case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N=1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981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individual error,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5897" t="50909" r="25809" b="34546"/>
          <a:stretch>
            <a:fillRect/>
          </a:stretch>
        </p:blipFill>
        <p:spPr bwMode="auto">
          <a:xfrm>
            <a:off x="1905000" y="3276600"/>
            <a:ext cx="525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2590800" y="4191000"/>
            <a:ext cx="1436914" cy="1349828"/>
          </a:xfrm>
          <a:custGeom>
            <a:avLst/>
            <a:gdLst>
              <a:gd name="connsiteX0" fmla="*/ 0 w 1436914"/>
              <a:gd name="connsiteY0" fmla="*/ 0 h 1349828"/>
              <a:gd name="connsiteX1" fmla="*/ 899885 w 1436914"/>
              <a:gd name="connsiteY1" fmla="*/ 478971 h 1349828"/>
              <a:gd name="connsiteX2" fmla="*/ 667657 w 1436914"/>
              <a:gd name="connsiteY2" fmla="*/ 827314 h 1349828"/>
              <a:gd name="connsiteX3" fmla="*/ 1436914 w 1436914"/>
              <a:gd name="connsiteY3" fmla="*/ 1349828 h 134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6914" h="1349828">
                <a:moveTo>
                  <a:pt x="0" y="0"/>
                </a:moveTo>
                <a:cubicBezTo>
                  <a:pt x="394304" y="170542"/>
                  <a:pt x="788609" y="341085"/>
                  <a:pt x="899885" y="478971"/>
                </a:cubicBezTo>
                <a:cubicBezTo>
                  <a:pt x="1011161" y="616857"/>
                  <a:pt x="578152" y="682171"/>
                  <a:pt x="667657" y="827314"/>
                </a:cubicBezTo>
                <a:cubicBezTo>
                  <a:pt x="757162" y="972457"/>
                  <a:pt x="1097038" y="1161142"/>
                  <a:pt x="1436914" y="1349828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67200" y="4572000"/>
            <a:ext cx="3810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Normal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p.d.f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zero mean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unit variance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assumes e&gt;0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(since sign goes away when we square it)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total error,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E=e</a:t>
            </a:r>
            <a:r>
              <a:rPr kumimoji="0" lang="en-US" sz="4000" b="0" i="1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18288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p(E)=</a:t>
            </a:r>
            <a:r>
              <a:rPr kumimoji="0" lang="en-US" sz="40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p[e(E)]  |de/</a:t>
            </a:r>
            <a:r>
              <a:rPr kumimoji="0" lang="en-US" sz="4000" b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</a:t>
            </a:r>
            <a:r>
              <a:rPr kumimoji="0" lang="en-US" sz="40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endParaRPr kumimoji="0" lang="en-US" sz="4000" b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3200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4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e=E </a:t>
            </a:r>
            <a:r>
              <a:rPr kumimoji="0" lang="en-US" sz="4000" b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½</a:t>
            </a:r>
            <a:r>
              <a:rPr kumimoji="0" lang="en-US" sz="4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so   </a:t>
            </a:r>
            <a:r>
              <a:rPr kumimoji="0" lang="en-US" sz="40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de/</a:t>
            </a:r>
            <a:r>
              <a:rPr kumimoji="0" lang="en-US" sz="4000" b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</a:t>
            </a:r>
            <a:r>
              <a:rPr kumimoji="0" lang="en-US" sz="40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kumimoji="0" lang="en-US" sz="40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½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 </a:t>
            </a:r>
            <a:r>
              <a:rPr lang="en-US" sz="4000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</a:t>
            </a:r>
            <a:r>
              <a:rPr lang="en-US" sz="4000" baseline="30000" dirty="0">
                <a:latin typeface="Cambria Math"/>
                <a:ea typeface="Cambria Math"/>
                <a:cs typeface="Times New Roman" pitchFamily="18" charset="0"/>
              </a:rPr>
              <a:t>½</a:t>
            </a:r>
            <a:endParaRPr kumimoji="0" lang="en-US" sz="4000" b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5897" t="46438" r="9711" b="37731"/>
          <a:stretch>
            <a:fillRect/>
          </a:stretch>
        </p:blipFill>
        <p:spPr bwMode="auto">
          <a:xfrm>
            <a:off x="1066800" y="47244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67314" y="457200"/>
            <a:ext cx="3438285" cy="5400022"/>
            <a:chOff x="2971800" y="2048934"/>
            <a:chExt cx="1371600" cy="233334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3572" t="32857" r="72857" b="38473"/>
            <a:stretch>
              <a:fillRect/>
            </a:stretch>
          </p:blipFill>
          <p:spPr bwMode="auto">
            <a:xfrm>
              <a:off x="2971800" y="2048934"/>
              <a:ext cx="1371600" cy="217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2975504" y="4156193"/>
              <a:ext cx="457200" cy="226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p(e)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01072" y="4156193"/>
              <a:ext cx="603954" cy="226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p(E)</a:t>
              </a:r>
            </a:p>
          </p:txBody>
        </p:sp>
      </p:grpSp>
      <p:sp>
        <p:nvSpPr>
          <p:cNvPr id="9" name="Freeform 8"/>
          <p:cNvSpPr/>
          <p:nvPr/>
        </p:nvSpPr>
        <p:spPr>
          <a:xfrm>
            <a:off x="5210629" y="1047448"/>
            <a:ext cx="1596571" cy="1129695"/>
          </a:xfrm>
          <a:custGeom>
            <a:avLst/>
            <a:gdLst>
              <a:gd name="connsiteX0" fmla="*/ 0 w 1596571"/>
              <a:gd name="connsiteY0" fmla="*/ 12095 h 1129695"/>
              <a:gd name="connsiteX1" fmla="*/ 522514 w 1596571"/>
              <a:gd name="connsiteY1" fmla="*/ 55638 h 1129695"/>
              <a:gd name="connsiteX2" fmla="*/ 478971 w 1596571"/>
              <a:gd name="connsiteY2" fmla="*/ 345923 h 1129695"/>
              <a:gd name="connsiteX3" fmla="*/ 1596571 w 1596571"/>
              <a:gd name="connsiteY3" fmla="*/ 1129695 h 112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571" h="1129695">
                <a:moveTo>
                  <a:pt x="0" y="12095"/>
                </a:moveTo>
                <a:cubicBezTo>
                  <a:pt x="221343" y="6047"/>
                  <a:pt x="442686" y="0"/>
                  <a:pt x="522514" y="55638"/>
                </a:cubicBezTo>
                <a:cubicBezTo>
                  <a:pt x="602343" y="111276"/>
                  <a:pt x="299962" y="166914"/>
                  <a:pt x="478971" y="345923"/>
                </a:cubicBezTo>
                <a:cubicBezTo>
                  <a:pt x="657980" y="524932"/>
                  <a:pt x="1127275" y="827313"/>
                  <a:pt x="1596571" y="1129695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19800" y="1219200"/>
            <a:ext cx="312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probability squeezed toward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zero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BDE3B71-399A-464E-B157-0AD589F4BA79}"/>
              </a:ext>
            </a:extLst>
          </p:cNvPr>
          <p:cNvCxnSpPr>
            <a:cxnSpLocks/>
          </p:cNvCxnSpPr>
          <p:nvPr/>
        </p:nvCxnSpPr>
        <p:spPr>
          <a:xfrm>
            <a:off x="3276599" y="946199"/>
            <a:ext cx="0" cy="4438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5BD2F2C-6234-48D2-8541-F01F2CF275F8}"/>
              </a:ext>
            </a:extLst>
          </p:cNvPr>
          <p:cNvSpPr txBox="1"/>
          <p:nvPr/>
        </p:nvSpPr>
        <p:spPr>
          <a:xfrm rot="5400000">
            <a:off x="2477264" y="3042074"/>
            <a:ext cx="130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B27AD5-9B81-4AC6-A663-8A886DD846AE}"/>
              </a:ext>
            </a:extLst>
          </p:cNvPr>
          <p:cNvSpPr txBox="1"/>
          <p:nvPr/>
        </p:nvSpPr>
        <p:spPr>
          <a:xfrm rot="5400000">
            <a:off x="3608016" y="3082259"/>
            <a:ext cx="133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F68645-C239-4EF3-9232-C370AE08D9EC}"/>
              </a:ext>
            </a:extLst>
          </p:cNvPr>
          <p:cNvCxnSpPr>
            <a:cxnSpLocks/>
          </p:cNvCxnSpPr>
          <p:nvPr/>
        </p:nvCxnSpPr>
        <p:spPr>
          <a:xfrm>
            <a:off x="4441146" y="972292"/>
            <a:ext cx="0" cy="4438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D11894-ED80-44B0-8340-628C817EB82B}"/>
              </a:ext>
            </a:extLst>
          </p:cNvPr>
          <p:cNvCxnSpPr/>
          <p:nvPr/>
        </p:nvCxnSpPr>
        <p:spPr>
          <a:xfrm>
            <a:off x="3128339" y="947240"/>
            <a:ext cx="20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2CB788-730C-488B-B92A-C63FB2DCF928}"/>
              </a:ext>
            </a:extLst>
          </p:cNvPr>
          <p:cNvCxnSpPr/>
          <p:nvPr/>
        </p:nvCxnSpPr>
        <p:spPr>
          <a:xfrm>
            <a:off x="4321134" y="982168"/>
            <a:ext cx="20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32C37F1-9249-4B39-9BA5-55F276DBDAE5}"/>
              </a:ext>
            </a:extLst>
          </p:cNvPr>
          <p:cNvSpPr txBox="1"/>
          <p:nvPr/>
        </p:nvSpPr>
        <p:spPr>
          <a:xfrm>
            <a:off x="2867970" y="797502"/>
            <a:ext cx="37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D89EE0-52EC-4430-A225-71C39E575B20}"/>
              </a:ext>
            </a:extLst>
          </p:cNvPr>
          <p:cNvSpPr txBox="1"/>
          <p:nvPr/>
        </p:nvSpPr>
        <p:spPr>
          <a:xfrm>
            <a:off x="4086094" y="837621"/>
            <a:ext cx="37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general case of </a:t>
            </a:r>
            <a:r>
              <a:rPr lang="en-US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N&gt;1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tedious to compute, but not mysterious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9812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total error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4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 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sz="4000" dirty="0"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lang="en-US" sz="4000" baseline="-25000" dirty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sz="4000" baseline="30000" dirty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sz="4000" dirty="0">
                <a:latin typeface="Cambria Math"/>
                <a:ea typeface="Cambria Math"/>
                <a:cs typeface="Times New Roman" pitchFamily="18" charset="0"/>
              </a:rPr>
              <a:t> = </a:t>
            </a:r>
            <a:r>
              <a:rPr lang="el-GR" sz="4000" dirty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US" sz="4000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baseline="-25000" dirty="0" err="1">
                <a:latin typeface="Cambria Math"/>
                <a:ea typeface="Cambria Math"/>
                <a:cs typeface="Times New Roman" pitchFamily="18" charset="0"/>
              </a:rPr>
              <a:t>i</a:t>
            </a:r>
            <a:r>
              <a:rPr lang="en-US" sz="4000" baseline="-25000" dirty="0">
                <a:latin typeface="Cambria Math"/>
                <a:ea typeface="Cambria Math"/>
                <a:cs typeface="Times New Roman" pitchFamily="18" charset="0"/>
              </a:rPr>
              <a:t>=1</a:t>
            </a:r>
            <a:r>
              <a:rPr lang="en-US" sz="4000" baseline="30000" dirty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sz="4000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4000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kumimoji="0" lang="en-US" sz="4000" b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1899" t="51715" r="8311" b="25066"/>
          <a:stretch>
            <a:fillRect/>
          </a:stretch>
        </p:blipFill>
        <p:spPr bwMode="auto">
          <a:xfrm>
            <a:off x="228600" y="42672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general case of N&gt;1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tedious to compute, but not mysterious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9812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total error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4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 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sz="4000" dirty="0"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lang="en-US" sz="4000" baseline="-25000" dirty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sz="4000" baseline="30000" dirty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sz="4000" dirty="0">
                <a:latin typeface="Cambria Math"/>
                <a:ea typeface="Cambria Math"/>
                <a:cs typeface="Times New Roman" pitchFamily="18" charset="0"/>
              </a:rPr>
              <a:t> = </a:t>
            </a:r>
            <a:r>
              <a:rPr lang="el-GR" sz="4000" dirty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US" sz="4000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baseline="-25000" dirty="0" err="1">
                <a:latin typeface="Cambria Math"/>
                <a:ea typeface="Cambria Math"/>
                <a:cs typeface="Times New Roman" pitchFamily="18" charset="0"/>
              </a:rPr>
              <a:t>i</a:t>
            </a:r>
            <a:r>
              <a:rPr lang="en-US" sz="4000" baseline="-25000" dirty="0">
                <a:latin typeface="Cambria Math"/>
                <a:ea typeface="Cambria Math"/>
                <a:cs typeface="Times New Roman" pitchFamily="18" charset="0"/>
              </a:rPr>
              <a:t>=1</a:t>
            </a:r>
            <a:r>
              <a:rPr lang="en-US" sz="4000" baseline="30000" dirty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sz="4000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4000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kumimoji="0" lang="en-US" sz="4000" b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1899" t="51715" r="8311" b="25066"/>
          <a:stretch>
            <a:fillRect/>
          </a:stretch>
        </p:blipFill>
        <p:spPr bwMode="auto">
          <a:xfrm>
            <a:off x="228600" y="42672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343400" y="35814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called chi-squared when </a:t>
            </a:r>
            <a:r>
              <a:rPr lang="en-US" sz="32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3200" baseline="-25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Normally-distributed with zero mean and unit variance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33800" y="3581400"/>
            <a:ext cx="685800" cy="510903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62200" y="5867400"/>
            <a:ext cx="4191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called chi-squared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p.d.f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97857" y="5646056"/>
            <a:ext cx="1335314" cy="510903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" y="1371600"/>
            <a:ext cx="8915399" cy="3733800"/>
            <a:chOff x="1147303" y="1953124"/>
            <a:chExt cx="6560702" cy="214312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1953124"/>
              <a:ext cx="6210300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2324864" y="2215547"/>
              <a:ext cx="953265" cy="30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N=1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09800" y="3118702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3423502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4600" y="3504925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89578" y="3623458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59768" y="3667087"/>
              <a:ext cx="648237" cy="33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latin typeface="Symbol" pitchFamily="18" charset="2"/>
                  <a:cs typeface="Times New Roman" pitchFamily="18" charset="0"/>
                </a:rPr>
                <a:t>c</a:t>
              </a:r>
              <a:r>
                <a:rPr lang="en-US" sz="3200" i="1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7303" y="2867524"/>
              <a:ext cx="948734" cy="33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p(</a:t>
              </a:r>
              <a:r>
                <a:rPr lang="en-US" sz="3200" i="1" dirty="0">
                  <a:latin typeface="Symbol" pitchFamily="18" charset="2"/>
                  <a:cs typeface="Times New Roman" pitchFamily="18" charset="0"/>
                </a:rPr>
                <a:t>c</a:t>
              </a:r>
              <a:r>
                <a:rPr lang="en-US" sz="3200" i="1" baseline="-25000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i="1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1" y="1371600"/>
            <a:ext cx="8915399" cy="3733800"/>
            <a:chOff x="1147303" y="1953124"/>
            <a:chExt cx="6560702" cy="214312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1953124"/>
              <a:ext cx="6210300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2324864" y="2215547"/>
              <a:ext cx="953265" cy="30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N=1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09800" y="3118702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3423502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4600" y="3504925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89578" y="3623458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59768" y="3667087"/>
              <a:ext cx="648237" cy="33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latin typeface="Symbol" pitchFamily="18" charset="2"/>
                  <a:cs typeface="Times New Roman" pitchFamily="18" charset="0"/>
                </a:rPr>
                <a:t>c</a:t>
              </a:r>
              <a:r>
                <a:rPr lang="en-US" sz="3200" i="1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7303" y="2867524"/>
              <a:ext cx="948734" cy="33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p(</a:t>
              </a:r>
              <a:r>
                <a:rPr lang="en-US" sz="3200" i="1" dirty="0">
                  <a:latin typeface="Symbol" pitchFamily="18" charset="2"/>
                  <a:cs typeface="Times New Roman" pitchFamily="18" charset="0"/>
                </a:rPr>
                <a:t>c</a:t>
              </a:r>
              <a:r>
                <a:rPr lang="en-US" sz="3200" i="1" baseline="-25000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i="1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2" name="Freeform 11"/>
          <p:cNvSpPr/>
          <p:nvPr/>
        </p:nvSpPr>
        <p:spPr>
          <a:xfrm>
            <a:off x="1480457" y="1727200"/>
            <a:ext cx="6386286" cy="2977847"/>
          </a:xfrm>
          <a:custGeom>
            <a:avLst/>
            <a:gdLst>
              <a:gd name="connsiteX0" fmla="*/ 0 w 6386286"/>
              <a:gd name="connsiteY0" fmla="*/ 0 h 2977847"/>
              <a:gd name="connsiteX1" fmla="*/ 72572 w 6386286"/>
              <a:gd name="connsiteY1" fmla="*/ 856343 h 2977847"/>
              <a:gd name="connsiteX2" fmla="*/ 319314 w 6386286"/>
              <a:gd name="connsiteY2" fmla="*/ 1872343 h 2977847"/>
              <a:gd name="connsiteX3" fmla="*/ 725714 w 6386286"/>
              <a:gd name="connsiteY3" fmla="*/ 2380343 h 2977847"/>
              <a:gd name="connsiteX4" fmla="*/ 1320800 w 6386286"/>
              <a:gd name="connsiteY4" fmla="*/ 2670629 h 2977847"/>
              <a:gd name="connsiteX5" fmla="*/ 2249714 w 6386286"/>
              <a:gd name="connsiteY5" fmla="*/ 2859314 h 2977847"/>
              <a:gd name="connsiteX6" fmla="*/ 3599543 w 6386286"/>
              <a:gd name="connsiteY6" fmla="*/ 2960914 h 2977847"/>
              <a:gd name="connsiteX7" fmla="*/ 6386286 w 6386286"/>
              <a:gd name="connsiteY7" fmla="*/ 2960914 h 2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6286" h="2977847">
                <a:moveTo>
                  <a:pt x="0" y="0"/>
                </a:moveTo>
                <a:cubicBezTo>
                  <a:pt x="9676" y="272143"/>
                  <a:pt x="19353" y="544286"/>
                  <a:pt x="72572" y="856343"/>
                </a:cubicBezTo>
                <a:cubicBezTo>
                  <a:pt x="125791" y="1168400"/>
                  <a:pt x="210457" y="1618343"/>
                  <a:pt x="319314" y="1872343"/>
                </a:cubicBezTo>
                <a:cubicBezTo>
                  <a:pt x="428171" y="2126343"/>
                  <a:pt x="558800" y="2247295"/>
                  <a:pt x="725714" y="2380343"/>
                </a:cubicBezTo>
                <a:cubicBezTo>
                  <a:pt x="892628" y="2513391"/>
                  <a:pt x="1066800" y="2590801"/>
                  <a:pt x="1320800" y="2670629"/>
                </a:cubicBezTo>
                <a:cubicBezTo>
                  <a:pt x="1574800" y="2750457"/>
                  <a:pt x="1869924" y="2810933"/>
                  <a:pt x="2249714" y="2859314"/>
                </a:cubicBezTo>
                <a:cubicBezTo>
                  <a:pt x="2629504" y="2907695"/>
                  <a:pt x="2910114" y="2943981"/>
                  <a:pt x="3599543" y="2960914"/>
                </a:cubicBezTo>
                <a:cubicBezTo>
                  <a:pt x="4288972" y="2977847"/>
                  <a:pt x="5337629" y="2969380"/>
                  <a:pt x="6386286" y="296091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61772" y="2547258"/>
            <a:ext cx="4191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case we just worked out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 rot="4103582" flipV="1">
            <a:off x="1950689" y="2424977"/>
            <a:ext cx="386692" cy="852800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Chi-Squared </a:t>
            </a:r>
            <a:r>
              <a:rPr lang="en-US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p.d.f</a:t>
            </a: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>
                <a:latin typeface="Cambria Math" pitchFamily="18" charset="0"/>
                <a:ea typeface="Cambria Math" pitchFamily="18" charset="0"/>
              </a:rPr>
              <a:t>N </a:t>
            </a:r>
            <a:r>
              <a:rPr lang="en-US" sz="36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called “the degrees of freedom”</a:t>
            </a:r>
          </a:p>
          <a:p>
            <a:pPr algn="ctr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mean </a:t>
            </a:r>
            <a:r>
              <a:rPr lang="en-US" sz="36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</a:p>
          <a:p>
            <a:pPr algn="ctr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variance 2N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12192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Environmental Data Analysis with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Edition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8956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Lecture 24: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Hypothesis Testing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MATLAB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689" t="48825" r="47767" b="37706"/>
          <a:stretch>
            <a:fillRect/>
          </a:stretch>
        </p:blipFill>
        <p:spPr bwMode="auto">
          <a:xfrm>
            <a:off x="1228725" y="1219200"/>
            <a:ext cx="6686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C680543D-116A-4077-B70D-1D8BD0E96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45" y="4114800"/>
            <a:ext cx="8991600" cy="13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pX2 =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eda_cvec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stats.chi2.pdf(X2,N));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208559-BF1F-491E-82D7-080C481D783B}"/>
              </a:ext>
            </a:extLst>
          </p:cNvPr>
          <p:cNvSpPr txBox="1">
            <a:spLocks/>
          </p:cNvSpPr>
          <p:nvPr/>
        </p:nvSpPr>
        <p:spPr>
          <a:xfrm>
            <a:off x="457200" y="3200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Python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2667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Four Important Distributions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used in hypothesis testing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#1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p(Z)  </a:t>
            </a: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with</a:t>
            </a:r>
            <a:r>
              <a:rPr lang="en-US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 Z=e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Normal distribution for a quantity 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with zero mean and unit variance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791200" y="1447800"/>
            <a:ext cx="3352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Normally-distributed with zero mean and unit variance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 rot="19514133" flipV="1">
            <a:off x="5923624" y="1862935"/>
            <a:ext cx="386692" cy="852800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2057400"/>
            <a:ext cx="7239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noProof="0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3200" noProof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3200" noProof="0" dirty="0">
                <a:latin typeface="Times New Roman" pitchFamily="18" charset="0"/>
                <a:cs typeface="Times New Roman" pitchFamily="18" charset="0"/>
              </a:rPr>
              <a:t> is Normally-distributed with mean </a:t>
            </a:r>
            <a:r>
              <a:rPr lang="en-US" sz="3200" noProof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 </a:t>
            </a:r>
            <a:r>
              <a:rPr lang="en-US" sz="3200" noProof="0" dirty="0">
                <a:latin typeface="Times New Roman" pitchFamily="18" charset="0"/>
                <a:cs typeface="Times New Roman" pitchFamily="18" charset="0"/>
              </a:rPr>
              <a:t>and variance </a:t>
            </a:r>
            <a:r>
              <a:rPr lang="el-GR" sz="3200" noProof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n-US" sz="3200" baseline="30000" noProof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3200" baseline="-25000" noProof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3810000"/>
            <a:ext cx="8153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noProof="0" dirty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3200" noProof="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 = (d-d)/</a:t>
            </a:r>
            <a:r>
              <a:rPr lang="el-GR" sz="32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σ</a:t>
            </a:r>
            <a:r>
              <a:rPr lang="en-US" sz="3200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is Normally-distributed with zero mean and unit variance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24200" y="38862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05600" y="21336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#2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57393" t="32718" r="20210" b="47229"/>
          <a:stretch>
            <a:fillRect/>
          </a:stretch>
        </p:blipFill>
        <p:spPr bwMode="auto">
          <a:xfrm>
            <a:off x="4724400" y="1752600"/>
            <a:ext cx="243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33600" y="1981200"/>
            <a:ext cx="3429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p(</a:t>
            </a:r>
            <a:r>
              <a:rPr kumimoji="0" lang="el-GR" sz="3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kumimoji="0" lang="en-US" sz="36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kumimoji="0" lang="en-US" sz="3600" b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)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 </a:t>
            </a: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with</a:t>
            </a: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6200" y="3579312"/>
            <a:ext cx="91440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chi-squared distribution, which we just worked out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 is called the number of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degrees of freedom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#3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9624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a new distribution, called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“t-distribution’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0997" t="52840" r="13911" b="18626"/>
          <a:stretch>
            <a:fillRect/>
          </a:stretch>
        </p:blipFill>
        <p:spPr bwMode="auto">
          <a:xfrm>
            <a:off x="914400" y="1600200"/>
            <a:ext cx="708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#4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267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another new distribution, called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“F-distribution’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9598" t="37185" r="16010" b="23506"/>
          <a:stretch>
            <a:fillRect/>
          </a:stretch>
        </p:blipFill>
        <p:spPr bwMode="auto">
          <a:xfrm>
            <a:off x="1066800" y="1600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599" y="1524000"/>
            <a:ext cx="8686802" cy="4648200"/>
            <a:chOff x="1253934" y="1940246"/>
            <a:chExt cx="5922819" cy="2362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1753" y="1940246"/>
              <a:ext cx="5715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4140558" y="3209888"/>
              <a:ext cx="609600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N=1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 flipH="1" flipV="1">
              <a:off x="4281153" y="3004898"/>
              <a:ext cx="304800" cy="1524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V="1">
              <a:off x="4433553" y="2245046"/>
              <a:ext cx="381000" cy="3048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775915" y="2092646"/>
              <a:ext cx="648237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N=5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09161" y="3915200"/>
              <a:ext cx="467591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t</a:t>
              </a:r>
              <a:r>
                <a:rPr lang="en-US" sz="2800" i="1" baseline="-25000" dirty="0" err="1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53934" y="2908361"/>
              <a:ext cx="804101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p(</a:t>
              </a:r>
              <a:r>
                <a:rPr lang="en-US" sz="2800" i="1" dirty="0" err="1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t</a:t>
              </a:r>
              <a:r>
                <a:rPr lang="en-US" sz="2800" i="1" baseline="-25000" dirty="0" err="1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</a:t>
              </a:r>
              <a:r>
                <a:rPr lang="en-US" sz="28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)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66800" y="457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t-distribution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599" y="1524000"/>
            <a:ext cx="8686802" cy="4648200"/>
            <a:chOff x="1253934" y="1940246"/>
            <a:chExt cx="5922819" cy="2362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1753" y="1940246"/>
              <a:ext cx="5715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4140558" y="3209888"/>
              <a:ext cx="609600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N=1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 flipH="1" flipV="1">
              <a:off x="4281153" y="3004898"/>
              <a:ext cx="304800" cy="1524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V="1">
              <a:off x="4433553" y="2245046"/>
              <a:ext cx="381000" cy="3048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775915" y="2092646"/>
              <a:ext cx="648237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N=5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09161" y="3915200"/>
              <a:ext cx="467591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t</a:t>
              </a:r>
              <a:r>
                <a:rPr lang="en-US" sz="2800" i="1" baseline="-25000" dirty="0" err="1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53934" y="2908361"/>
              <a:ext cx="804101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p(</a:t>
              </a:r>
              <a:r>
                <a:rPr lang="en-US" sz="2800" i="1" dirty="0" err="1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t</a:t>
              </a:r>
              <a:r>
                <a:rPr lang="en-US" sz="2800" i="1" baseline="-25000" dirty="0" err="1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</a:t>
              </a:r>
              <a:r>
                <a:rPr lang="en-US" sz="28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)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66800" y="457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t-distribution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91200" y="3124200"/>
            <a:ext cx="3352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wider tailed than a Normal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p.d.f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 rot="18858969" flipV="1">
            <a:off x="6717265" y="4186087"/>
            <a:ext cx="466693" cy="1140556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33400" y="1828800"/>
            <a:ext cx="8382000" cy="3962400"/>
            <a:chOff x="1747837" y="2057400"/>
            <a:chExt cx="6024563" cy="2362200"/>
          </a:xfrm>
        </p:grpSpPr>
        <p:sp>
          <p:nvSpPr>
            <p:cNvPr id="19" name="TextBox 18"/>
            <p:cNvSpPr txBox="1"/>
            <p:nvPr/>
          </p:nvSpPr>
          <p:spPr>
            <a:xfrm>
              <a:off x="1752600" y="2244543"/>
              <a:ext cx="648237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>
                  <a:latin typeface="Times New Roman" pitchFamily="18" charset="0"/>
                  <a:cs typeface="Times New Roman" pitchFamily="18" charset="0"/>
                </a:rPr>
                <a:t>N,2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2057400"/>
              <a:ext cx="5715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TextBox 34"/>
            <p:cNvSpPr txBox="1"/>
            <p:nvPr/>
          </p:nvSpPr>
          <p:spPr>
            <a:xfrm>
              <a:off x="1747837" y="2757489"/>
              <a:ext cx="648237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>
                  <a:latin typeface="Times New Roman" pitchFamily="18" charset="0"/>
                  <a:cs typeface="Times New Roman" pitchFamily="18" charset="0"/>
                </a:rPr>
                <a:t>N,5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52600" y="3786185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>
                  <a:latin typeface="Times New Roman" pitchFamily="18" charset="0"/>
                  <a:cs typeface="Times New Roman" pitchFamily="18" charset="0"/>
                </a:rPr>
                <a:t>N,50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34200" y="3951669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34200" y="3415047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34200" y="2921358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34200" y="2399763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52600" y="3272630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>
                  <a:latin typeface="Times New Roman" pitchFamily="18" charset="0"/>
                  <a:cs typeface="Times New Roman" pitchFamily="18" charset="0"/>
                </a:rPr>
                <a:t>N,25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90800" y="2166949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48000" y="2166949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2607469" y="2271719"/>
              <a:ext cx="73819" cy="1428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3046810" y="2287192"/>
              <a:ext cx="76199" cy="73819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652722" y="2667000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09922" y="2667000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2659856" y="2788438"/>
              <a:ext cx="83354" cy="2381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107531" y="2802721"/>
              <a:ext cx="76210" cy="3334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590800" y="3219448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48000" y="3219448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2543175" y="3326606"/>
              <a:ext cx="133350" cy="8572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251592" y="3346842"/>
              <a:ext cx="45244" cy="1906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590800" y="3719655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48000" y="3719655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2557463" y="3826814"/>
              <a:ext cx="119062" cy="9748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264684" y="3833957"/>
              <a:ext cx="33347" cy="2843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066800" y="457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F-distribution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spcBef>
                <a:spcPts val="100"/>
              </a:spcBef>
              <a:buFontTx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01		Using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MatLab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02		Looking At Data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03		Probability and Measurement Error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04		Multivariate Distributions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05		Linear Models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06		The Principle of Least Squares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07		Prior Information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08		Solving Generalized Least Squares Problems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09		Fourier Series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10		Complex Fourier Series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11		Lessons Learned from the Fourier Transform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Lecture 12		Power Spectra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13		Filter Theory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14		Applications of Filters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15		Factor Analysis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16		Orthogonal functions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17		Covariance and Autocorrelation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18		Cross-correlation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19		Smoothing, Correlation and Spectra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20		Coherence; Tapering and Spectral Analysis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21		Interpolation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22		Linear Approximations and Non Linear Least Squares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Lecture 23		Adaptable Approximations with Neural Networks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Lecture 24 		Hypothesis testing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25 		Hypothesis Testing continued; F-Tests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26 		Confidence Limits of Spectra, Bootstraps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SYLLABUS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533400" y="1828800"/>
            <a:ext cx="8382000" cy="3962400"/>
            <a:chOff x="1747837" y="2057400"/>
            <a:chExt cx="6024563" cy="2362200"/>
          </a:xfrm>
        </p:grpSpPr>
        <p:sp>
          <p:nvSpPr>
            <p:cNvPr id="19" name="TextBox 18"/>
            <p:cNvSpPr txBox="1"/>
            <p:nvPr/>
          </p:nvSpPr>
          <p:spPr>
            <a:xfrm>
              <a:off x="1752600" y="2244543"/>
              <a:ext cx="648237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>
                  <a:latin typeface="Times New Roman" pitchFamily="18" charset="0"/>
                  <a:cs typeface="Times New Roman" pitchFamily="18" charset="0"/>
                </a:rPr>
                <a:t>N,2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2057400"/>
              <a:ext cx="5715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TextBox 34"/>
            <p:cNvSpPr txBox="1"/>
            <p:nvPr/>
          </p:nvSpPr>
          <p:spPr>
            <a:xfrm>
              <a:off x="1747837" y="2757489"/>
              <a:ext cx="648237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>
                  <a:latin typeface="Times New Roman" pitchFamily="18" charset="0"/>
                  <a:cs typeface="Times New Roman" pitchFamily="18" charset="0"/>
                </a:rPr>
                <a:t>N,5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52600" y="3786185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>
                  <a:latin typeface="Times New Roman" pitchFamily="18" charset="0"/>
                  <a:cs typeface="Times New Roman" pitchFamily="18" charset="0"/>
                </a:rPr>
                <a:t>N,50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34200" y="3951669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34200" y="3415047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34200" y="2921358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34200" y="2399763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52600" y="3272630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>
                  <a:latin typeface="Times New Roman" pitchFamily="18" charset="0"/>
                  <a:cs typeface="Times New Roman" pitchFamily="18" charset="0"/>
                </a:rPr>
                <a:t>N,25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90800" y="2166949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48000" y="2166949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2607469" y="2271719"/>
              <a:ext cx="73819" cy="1428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3046810" y="2287192"/>
              <a:ext cx="76199" cy="73819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652722" y="2667000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09922" y="2667000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2659856" y="2788438"/>
              <a:ext cx="83354" cy="2381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107531" y="2802721"/>
              <a:ext cx="76210" cy="3334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590800" y="3219448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48000" y="3219448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2543175" y="3326606"/>
              <a:ext cx="133350" cy="8572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251592" y="3346842"/>
              <a:ext cx="45244" cy="1906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590800" y="3719655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48000" y="3719655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2557463" y="3826814"/>
              <a:ext cx="119062" cy="9748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264684" y="3833957"/>
              <a:ext cx="33347" cy="2843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066800" y="457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F-distribution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971800" y="5562600"/>
            <a:ext cx="3352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starts to look Normal at high </a:t>
            </a:r>
            <a:r>
              <a:rPr lang="en-US" sz="3200" i="1" noProof="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sz="320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i="1" noProof="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 rot="8604496" flipV="1">
            <a:off x="2578274" y="4984213"/>
            <a:ext cx="386692" cy="852800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514600" y="1600200"/>
            <a:ext cx="4343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skewed at low N and M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3" name="Freeform 32"/>
          <p:cNvSpPr/>
          <p:nvPr/>
        </p:nvSpPr>
        <p:spPr>
          <a:xfrm rot="3134611" flipV="1">
            <a:off x="2014763" y="1587751"/>
            <a:ext cx="386692" cy="852800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Part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24200"/>
            <a:ext cx="9144000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Hypothesis Testing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Step 1. State 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Null Hypothesis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some variation of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the result is due to random variation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Step 1. State 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Null Hypothesis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some variation of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the result is due to random variation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5257800"/>
            <a:ext cx="7467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the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means of the Group A and Group B are different only because of random variation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Step 2. Focus on a quantity that is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unlikely to be large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when the Null Hypothesis is true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Step 2. Focus on a quantity that is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unlikely to be large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when the Null Hypothesis is true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791200" y="2209800"/>
            <a:ext cx="2046515" cy="986971"/>
          </a:xfrm>
          <a:custGeom>
            <a:avLst/>
            <a:gdLst>
              <a:gd name="connsiteX0" fmla="*/ 0 w 2046515"/>
              <a:gd name="connsiteY0" fmla="*/ 0 h 986971"/>
              <a:gd name="connsiteX1" fmla="*/ 667658 w 2046515"/>
              <a:gd name="connsiteY1" fmla="*/ 261257 h 986971"/>
              <a:gd name="connsiteX2" fmla="*/ 290286 w 2046515"/>
              <a:gd name="connsiteY2" fmla="*/ 449942 h 986971"/>
              <a:gd name="connsiteX3" fmla="*/ 2046515 w 2046515"/>
              <a:gd name="connsiteY3" fmla="*/ 986971 h 9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515" h="986971">
                <a:moveTo>
                  <a:pt x="0" y="0"/>
                </a:moveTo>
                <a:cubicBezTo>
                  <a:pt x="309638" y="93133"/>
                  <a:pt x="619277" y="186267"/>
                  <a:pt x="667658" y="261257"/>
                </a:cubicBezTo>
                <a:cubicBezTo>
                  <a:pt x="716039" y="336247"/>
                  <a:pt x="60477" y="328990"/>
                  <a:pt x="290286" y="449942"/>
                </a:cubicBezTo>
                <a:cubicBezTo>
                  <a:pt x="520095" y="570894"/>
                  <a:pt x="1283305" y="778932"/>
                  <a:pt x="2046515" y="986971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81800" y="3200400"/>
            <a:ext cx="1981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called a “statistic”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Step 2. Focus on a quantity that is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unlikely to be large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when the Null Hypothesis is true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1054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the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difference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 the means </a:t>
            </a:r>
            <a:r>
              <a:rPr lang="el-GR" sz="3200" i="1" dirty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Δ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m=(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mean</a:t>
            </a:r>
            <a:r>
              <a:rPr kumimoji="0" lang="en-US" sz="32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–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mean</a:t>
            </a:r>
            <a:r>
              <a:rPr kumimoji="0" lang="en-US" sz="32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) is unlikely to be large if the Null Hypothesis is true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Step 3.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Determine the value of statistic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for your problem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Step 3.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Determine the value of statistic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for your problem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1054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|</a:t>
            </a:r>
            <a:r>
              <a:rPr lang="el-GR" sz="3200" dirty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m|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= |</a:t>
            </a:r>
            <a:r>
              <a:rPr kumimoji="0" lang="en-US" sz="32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mean</a:t>
            </a:r>
            <a:r>
              <a:rPr kumimoji="0" lang="en-US" sz="3200" b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kumimoji="0" lang="en-US" sz="32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– </a:t>
            </a:r>
            <a:r>
              <a:rPr kumimoji="0" lang="en-US" sz="32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mean</a:t>
            </a:r>
            <a:r>
              <a:rPr kumimoji="0" lang="en-US" sz="3200" b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= 5.2 – 4.1 = 1.1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Step 4.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Calculate that the probability that a the observed value or greater would occur if the Null Hypothesis were true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purpose of the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3276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introduce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Hypothesis Testing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process of determining the statistical significance of results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Step 4.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Calculate that the probability that a the observed value or greater would occur if the Null Hypothesis were true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5334000"/>
            <a:ext cx="46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P( |</a:t>
            </a:r>
            <a:r>
              <a:rPr lang="el-GR" sz="4000" dirty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m| </a:t>
            </a:r>
            <a:r>
              <a:rPr lang="en-US" sz="4000" dirty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≥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1.1 ) = ?</a:t>
            </a:r>
            <a:endParaRPr lang="en-US" sz="4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Step 4.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Reject the Null Hypothesis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if such large values occur less than 5% of the time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Step 4.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Reject the Null Hypothesis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if such large values occur less than 5% of the time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53340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rejecting the Null Hypothesis means that your result is unlikely to be due to random variation</a:t>
            </a:r>
            <a:endParaRPr lang="en-US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Part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144000" cy="266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An example</a:t>
            </a:r>
          </a:p>
          <a:p>
            <a:pPr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test of a particle size measuring device</a:t>
            </a:r>
          </a:p>
          <a:p>
            <a:pPr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manufacturer's specs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144000" cy="2667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machine is perfectly calibrated</a:t>
            </a:r>
          </a:p>
          <a:p>
            <a:pPr algn="ctr">
              <a:buNone/>
            </a:pP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particle diameters scatter about true value</a:t>
            </a:r>
          </a:p>
          <a:p>
            <a:pPr algn="ctr">
              <a:buNone/>
            </a:pPr>
            <a:endParaRPr lang="en-US" sz="4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measurement error is</a:t>
            </a:r>
          </a:p>
          <a:p>
            <a:pPr algn="ctr">
              <a:buNone/>
            </a:pPr>
            <a:r>
              <a:rPr lang="el-GR" sz="41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n-US" sz="41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4100" i="1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41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1  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n-US" sz="41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your test of the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419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purchase batch of 25 test particles</a:t>
            </a:r>
          </a:p>
          <a:p>
            <a:pPr algn="ctr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each exactly 100 nm in diameter</a:t>
            </a:r>
          </a:p>
          <a:p>
            <a:pPr algn="ctr">
              <a:buNone/>
            </a:pP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measure and tabulate their diameters</a:t>
            </a:r>
          </a:p>
          <a:p>
            <a:pPr algn="ctr">
              <a:buNone/>
            </a:pPr>
            <a:endParaRPr lang="en-US" sz="4100" baseline="30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repeat with another batch a few weeks later </a:t>
            </a:r>
          </a:p>
          <a:p>
            <a:pPr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36" t="31989" r="60456" b="28196"/>
          <a:stretch>
            <a:fillRect/>
          </a:stretch>
        </p:blipFill>
        <p:spPr bwMode="auto">
          <a:xfrm>
            <a:off x="0" y="1295400"/>
            <a:ext cx="51108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8515" t="31989" r="25180" b="26711"/>
          <a:stretch>
            <a:fillRect/>
          </a:stretch>
        </p:blipFill>
        <p:spPr bwMode="auto">
          <a:xfrm>
            <a:off x="5399317" y="1277256"/>
            <a:ext cx="2688772" cy="452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Results of Test 1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36" t="31989" r="60456" b="28196"/>
          <a:stretch>
            <a:fillRect/>
          </a:stretch>
        </p:blipFill>
        <p:spPr bwMode="auto">
          <a:xfrm>
            <a:off x="0" y="1295400"/>
            <a:ext cx="51108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8450" t="31989" r="5377" b="26711"/>
          <a:stretch>
            <a:fillRect/>
          </a:stretch>
        </p:blipFill>
        <p:spPr bwMode="auto">
          <a:xfrm>
            <a:off x="5392056" y="1277256"/>
            <a:ext cx="2667000" cy="452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Results of Test 2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Question 1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Is the Calibration Correct?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895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Null Hypothesis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observed deviation of the average particle size from its true value is due to random variation (as contrasted to a bias in the calibration).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22399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assume that the measurement error is Normally-distributed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zero mean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variance 1 nm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362200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mean of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25 measurements has variance</a:t>
            </a:r>
          </a:p>
          <a:p>
            <a:pPr lvl="0" algn="ctr">
              <a:spcBef>
                <a:spcPct val="0"/>
              </a:spcBef>
            </a:pP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1 nm</a:t>
            </a:r>
            <a:r>
              <a:rPr lang="en-US" sz="31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100" dirty="0">
                <a:latin typeface="Cambria Math"/>
                <a:ea typeface="Cambria Math"/>
                <a:cs typeface="Times New Roman" pitchFamily="18" charset="0"/>
              </a:rPr>
              <a:t>√25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191000"/>
            <a:ext cx="91440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quantity</a:t>
            </a:r>
            <a:endParaRPr lang="en-US" sz="31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1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1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is Normal with 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zero mean and unit variance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6798" t="53120" r="62205" b="35193"/>
          <a:stretch>
            <a:fillRect/>
          </a:stretch>
        </p:blipFill>
        <p:spPr bwMode="auto">
          <a:xfrm>
            <a:off x="3127830" y="4800600"/>
            <a:ext cx="3048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3276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random variation as a spurious source of patterns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our case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6274" t="53120" r="62205" b="35193"/>
          <a:stretch/>
        </p:blipFill>
        <p:spPr bwMode="auto">
          <a:xfrm>
            <a:off x="1219200" y="1295400"/>
            <a:ext cx="31242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5908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>
                <a:latin typeface="Times New Roman" pitchFamily="18" charset="0"/>
                <a:ea typeface="+mj-ea"/>
                <a:cs typeface="Times New Roman" pitchFamily="18" charset="0"/>
              </a:rPr>
              <a:t>the key question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>
                <a:latin typeface="Times New Roman" pitchFamily="18" charset="0"/>
                <a:ea typeface="+mj-ea"/>
                <a:cs typeface="Times New Roman" pitchFamily="18" charset="0"/>
              </a:rPr>
              <a:t>Are these unusually large values for </a:t>
            </a:r>
            <a:r>
              <a:rPr lang="en-US" sz="31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 </a:t>
            </a:r>
            <a:r>
              <a:rPr lang="en-US" sz="3100" dirty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B4B175-DE06-40A6-ACAE-8ADA2F1B8B5B}"/>
              </a:ext>
            </a:extLst>
          </p:cNvPr>
          <p:cNvGrpSpPr/>
          <p:nvPr/>
        </p:nvGrpSpPr>
        <p:grpSpPr>
          <a:xfrm>
            <a:off x="4441521" y="1037002"/>
            <a:ext cx="4692041" cy="1732642"/>
            <a:chOff x="4441521" y="1037002"/>
            <a:chExt cx="4692041" cy="1732642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9E7C9637-1425-4996-A2BE-C6A7F3752D2A}"/>
                </a:ext>
              </a:extLst>
            </p:cNvPr>
            <p:cNvSpPr txBox="1">
              <a:spLocks/>
            </p:cNvSpPr>
            <p:nvPr/>
          </p:nvSpPr>
          <p:spPr>
            <a:xfrm>
              <a:off x="5323562" y="1037002"/>
              <a:ext cx="38100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0.278   (test 1)</a:t>
              </a: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99429044-AF93-4C22-ABCD-E1C319C199A7}"/>
                </a:ext>
              </a:extLst>
            </p:cNvPr>
            <p:cNvSpPr txBox="1">
              <a:spLocks/>
            </p:cNvSpPr>
            <p:nvPr/>
          </p:nvSpPr>
          <p:spPr>
            <a:xfrm>
              <a:off x="4441521" y="1397000"/>
              <a:ext cx="38100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= 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326F3848-0BA4-4660-8659-EA945D88787E}"/>
                </a:ext>
              </a:extLst>
            </p:cNvPr>
            <p:cNvSpPr/>
            <p:nvPr/>
          </p:nvSpPr>
          <p:spPr>
            <a:xfrm>
              <a:off x="4994730" y="1321844"/>
              <a:ext cx="263070" cy="1117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66B01261-F769-430C-9852-FC047D6D3C36}"/>
                </a:ext>
              </a:extLst>
            </p:cNvPr>
            <p:cNvSpPr txBox="1">
              <a:spLocks/>
            </p:cNvSpPr>
            <p:nvPr/>
          </p:nvSpPr>
          <p:spPr>
            <a:xfrm>
              <a:off x="5323562" y="1855244"/>
              <a:ext cx="38100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0.243   (test 2)</a:t>
              </a: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our case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5908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>
                <a:latin typeface="Times New Roman" pitchFamily="18" charset="0"/>
                <a:ea typeface="+mj-ea"/>
                <a:cs typeface="Times New Roman" pitchFamily="18" charset="0"/>
              </a:rPr>
              <a:t>the key question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>
                <a:latin typeface="Times New Roman" pitchFamily="18" charset="0"/>
                <a:ea typeface="+mj-ea"/>
                <a:cs typeface="Times New Roman" pitchFamily="18" charset="0"/>
              </a:rPr>
              <a:t>Are these unusually large values for </a:t>
            </a:r>
            <a:r>
              <a:rPr lang="en-US" sz="31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sz="31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100" dirty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6273" t="53120" r="62205" b="35193"/>
          <a:stretch/>
        </p:blipFill>
        <p:spPr bwMode="auto">
          <a:xfrm>
            <a:off x="1219200" y="1295400"/>
            <a:ext cx="31242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4419600"/>
            <a:ext cx="91440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3100" dirty="0">
                <a:latin typeface="Times New Roman" pitchFamily="18" charset="0"/>
                <a:ea typeface="+mj-ea"/>
                <a:cs typeface="Times New Roman" pitchFamily="18" charset="0"/>
              </a:rPr>
              <a:t>actually, its immaterial whether </a:t>
            </a:r>
            <a:r>
              <a:rPr lang="en-US" sz="31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3100" baseline="30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100" dirty="0">
                <a:latin typeface="Times New Roman" pitchFamily="18" charset="0"/>
                <a:ea typeface="+mj-ea"/>
                <a:cs typeface="Times New Roman" pitchFamily="18" charset="0"/>
              </a:rPr>
              <a:t> is bigger or smaller than </a:t>
            </a:r>
            <a:r>
              <a:rPr lang="en-US" sz="31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3100" baseline="30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true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=100</a:t>
            </a:r>
            <a:r>
              <a:rPr lang="en-US" sz="3100" dirty="0">
                <a:latin typeface="Times New Roman" pitchFamily="18" charset="0"/>
                <a:ea typeface="+mj-ea"/>
                <a:cs typeface="Times New Roman" pitchFamily="18" charset="0"/>
              </a:rPr>
              <a:t>, but only whether they’re different</a:t>
            </a:r>
          </a:p>
          <a:p>
            <a:pPr lvl="0" algn="ctr">
              <a:spcBef>
                <a:spcPct val="0"/>
              </a:spcBef>
            </a:pPr>
            <a:endParaRPr lang="en-US" sz="31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3100" dirty="0">
                <a:latin typeface="Times New Roman" pitchFamily="18" charset="0"/>
                <a:ea typeface="+mj-ea"/>
                <a:cs typeface="Times New Roman" pitchFamily="18" charset="0"/>
              </a:rPr>
              <a:t>so we should really ask whether </a:t>
            </a:r>
            <a:r>
              <a:rPr lang="en-US" sz="31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|Z</a:t>
            </a:r>
            <a:r>
              <a:rPr lang="en-US" sz="3100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1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</a:p>
          <a:p>
            <a:pPr lvl="0" algn="ctr">
              <a:spcBef>
                <a:spcPct val="0"/>
              </a:spcBef>
            </a:pPr>
            <a:r>
              <a:rPr lang="en-US" sz="31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is unusually large</a:t>
            </a:r>
            <a:r>
              <a:rPr lang="en-US" sz="3100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1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80430" y="4281714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95400" y="4689754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F8B10E3-FB11-4379-88EF-CBE5B125ED0F}"/>
              </a:ext>
            </a:extLst>
          </p:cNvPr>
          <p:cNvGrpSpPr/>
          <p:nvPr/>
        </p:nvGrpSpPr>
        <p:grpSpPr>
          <a:xfrm>
            <a:off x="4441521" y="1037002"/>
            <a:ext cx="4692041" cy="1732642"/>
            <a:chOff x="4441521" y="1037002"/>
            <a:chExt cx="4692041" cy="1732642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5323562" y="1037002"/>
              <a:ext cx="38100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0.278   (test 1)</a:t>
              </a: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B9F9F2C9-6C1D-40C6-9A5E-3DBD3577D833}"/>
                </a:ext>
              </a:extLst>
            </p:cNvPr>
            <p:cNvSpPr txBox="1">
              <a:spLocks/>
            </p:cNvSpPr>
            <p:nvPr/>
          </p:nvSpPr>
          <p:spPr>
            <a:xfrm>
              <a:off x="4441521" y="1397000"/>
              <a:ext cx="38100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= 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B58FB721-5BD2-46F6-9010-1707DC7B06D6}"/>
                </a:ext>
              </a:extLst>
            </p:cNvPr>
            <p:cNvSpPr/>
            <p:nvPr/>
          </p:nvSpPr>
          <p:spPr>
            <a:xfrm>
              <a:off x="4994730" y="1321844"/>
              <a:ext cx="263070" cy="1117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0031078C-4BFB-4A79-932E-DDD6CD43C639}"/>
                </a:ext>
              </a:extLst>
            </p:cNvPr>
            <p:cNvSpPr txBox="1">
              <a:spLocks/>
            </p:cNvSpPr>
            <p:nvPr/>
          </p:nvSpPr>
          <p:spPr>
            <a:xfrm>
              <a:off x="5323562" y="1855244"/>
              <a:ext cx="38100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0.243   (test 2)</a:t>
              </a: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2057399" y="4775995"/>
            <a:ext cx="3448845" cy="1027112"/>
          </a:xfrm>
          <a:custGeom>
            <a:avLst/>
            <a:gdLst>
              <a:gd name="connsiteX0" fmla="*/ 0 w 3430587"/>
              <a:gd name="connsiteY0" fmla="*/ 986631 h 1029494"/>
              <a:gd name="connsiteX1" fmla="*/ 338137 w 3430587"/>
              <a:gd name="connsiteY1" fmla="*/ 962819 h 1029494"/>
              <a:gd name="connsiteX2" fmla="*/ 685800 w 3430587"/>
              <a:gd name="connsiteY2" fmla="*/ 905669 h 1029494"/>
              <a:gd name="connsiteX3" fmla="*/ 1028700 w 3430587"/>
              <a:gd name="connsiteY3" fmla="*/ 748506 h 1029494"/>
              <a:gd name="connsiteX4" fmla="*/ 1328737 w 3430587"/>
              <a:gd name="connsiteY4" fmla="*/ 538956 h 1029494"/>
              <a:gd name="connsiteX5" fmla="*/ 1695450 w 3430587"/>
              <a:gd name="connsiteY5" fmla="*/ 281781 h 1029494"/>
              <a:gd name="connsiteX6" fmla="*/ 1924050 w 3430587"/>
              <a:gd name="connsiteY6" fmla="*/ 119856 h 1029494"/>
              <a:gd name="connsiteX7" fmla="*/ 2166937 w 3430587"/>
              <a:gd name="connsiteY7" fmla="*/ 29369 h 1029494"/>
              <a:gd name="connsiteX8" fmla="*/ 2328862 w 3430587"/>
              <a:gd name="connsiteY8" fmla="*/ 794 h 1029494"/>
              <a:gd name="connsiteX9" fmla="*/ 2509837 w 3430587"/>
              <a:gd name="connsiteY9" fmla="*/ 24606 h 1029494"/>
              <a:gd name="connsiteX10" fmla="*/ 2671762 w 3430587"/>
              <a:gd name="connsiteY10" fmla="*/ 91281 h 1029494"/>
              <a:gd name="connsiteX11" fmla="*/ 2852737 w 3430587"/>
              <a:gd name="connsiteY11" fmla="*/ 219869 h 1029494"/>
              <a:gd name="connsiteX12" fmla="*/ 3038475 w 3430587"/>
              <a:gd name="connsiteY12" fmla="*/ 362744 h 1029494"/>
              <a:gd name="connsiteX13" fmla="*/ 3200400 w 3430587"/>
              <a:gd name="connsiteY13" fmla="*/ 500856 h 1029494"/>
              <a:gd name="connsiteX14" fmla="*/ 3395662 w 3430587"/>
              <a:gd name="connsiteY14" fmla="*/ 615156 h 1029494"/>
              <a:gd name="connsiteX15" fmla="*/ 3409950 w 3430587"/>
              <a:gd name="connsiteY15" fmla="*/ 1029494 h 1029494"/>
              <a:gd name="connsiteX0" fmla="*/ 0 w 3420268"/>
              <a:gd name="connsiteY0" fmla="*/ 986631 h 1029494"/>
              <a:gd name="connsiteX1" fmla="*/ 338137 w 3420268"/>
              <a:gd name="connsiteY1" fmla="*/ 962819 h 1029494"/>
              <a:gd name="connsiteX2" fmla="*/ 685800 w 3420268"/>
              <a:gd name="connsiteY2" fmla="*/ 905669 h 1029494"/>
              <a:gd name="connsiteX3" fmla="*/ 1028700 w 3420268"/>
              <a:gd name="connsiteY3" fmla="*/ 748506 h 1029494"/>
              <a:gd name="connsiteX4" fmla="*/ 1328737 w 3420268"/>
              <a:gd name="connsiteY4" fmla="*/ 538956 h 1029494"/>
              <a:gd name="connsiteX5" fmla="*/ 1695450 w 3420268"/>
              <a:gd name="connsiteY5" fmla="*/ 281781 h 1029494"/>
              <a:gd name="connsiteX6" fmla="*/ 1924050 w 3420268"/>
              <a:gd name="connsiteY6" fmla="*/ 119856 h 1029494"/>
              <a:gd name="connsiteX7" fmla="*/ 2166937 w 3420268"/>
              <a:gd name="connsiteY7" fmla="*/ 29369 h 1029494"/>
              <a:gd name="connsiteX8" fmla="*/ 2328862 w 3420268"/>
              <a:gd name="connsiteY8" fmla="*/ 794 h 1029494"/>
              <a:gd name="connsiteX9" fmla="*/ 2509837 w 3420268"/>
              <a:gd name="connsiteY9" fmla="*/ 24606 h 1029494"/>
              <a:gd name="connsiteX10" fmla="*/ 2671762 w 3420268"/>
              <a:gd name="connsiteY10" fmla="*/ 91281 h 1029494"/>
              <a:gd name="connsiteX11" fmla="*/ 2852737 w 3420268"/>
              <a:gd name="connsiteY11" fmla="*/ 219869 h 1029494"/>
              <a:gd name="connsiteX12" fmla="*/ 3038475 w 3420268"/>
              <a:gd name="connsiteY12" fmla="*/ 362744 h 1029494"/>
              <a:gd name="connsiteX13" fmla="*/ 3200400 w 3420268"/>
              <a:gd name="connsiteY13" fmla="*/ 500856 h 1029494"/>
              <a:gd name="connsiteX14" fmla="*/ 3395662 w 3420268"/>
              <a:gd name="connsiteY14" fmla="*/ 615156 h 1029494"/>
              <a:gd name="connsiteX15" fmla="*/ 3409950 w 3420268"/>
              <a:gd name="connsiteY15" fmla="*/ 1029494 h 1029494"/>
              <a:gd name="connsiteX0" fmla="*/ 0 w 3420268"/>
              <a:gd name="connsiteY0" fmla="*/ 986631 h 1029494"/>
              <a:gd name="connsiteX1" fmla="*/ 338137 w 3420268"/>
              <a:gd name="connsiteY1" fmla="*/ 962819 h 1029494"/>
              <a:gd name="connsiteX2" fmla="*/ 685800 w 3420268"/>
              <a:gd name="connsiteY2" fmla="*/ 905669 h 1029494"/>
              <a:gd name="connsiteX3" fmla="*/ 1028700 w 3420268"/>
              <a:gd name="connsiteY3" fmla="*/ 748506 h 1029494"/>
              <a:gd name="connsiteX4" fmla="*/ 1328737 w 3420268"/>
              <a:gd name="connsiteY4" fmla="*/ 538956 h 1029494"/>
              <a:gd name="connsiteX5" fmla="*/ 1695450 w 3420268"/>
              <a:gd name="connsiteY5" fmla="*/ 281781 h 1029494"/>
              <a:gd name="connsiteX6" fmla="*/ 1924050 w 3420268"/>
              <a:gd name="connsiteY6" fmla="*/ 119856 h 1029494"/>
              <a:gd name="connsiteX7" fmla="*/ 2166937 w 3420268"/>
              <a:gd name="connsiteY7" fmla="*/ 29369 h 1029494"/>
              <a:gd name="connsiteX8" fmla="*/ 2328862 w 3420268"/>
              <a:gd name="connsiteY8" fmla="*/ 794 h 1029494"/>
              <a:gd name="connsiteX9" fmla="*/ 2509837 w 3420268"/>
              <a:gd name="connsiteY9" fmla="*/ 24606 h 1029494"/>
              <a:gd name="connsiteX10" fmla="*/ 2671762 w 3420268"/>
              <a:gd name="connsiteY10" fmla="*/ 91281 h 1029494"/>
              <a:gd name="connsiteX11" fmla="*/ 2852737 w 3420268"/>
              <a:gd name="connsiteY11" fmla="*/ 219869 h 1029494"/>
              <a:gd name="connsiteX12" fmla="*/ 3038475 w 3420268"/>
              <a:gd name="connsiteY12" fmla="*/ 362744 h 1029494"/>
              <a:gd name="connsiteX13" fmla="*/ 3200400 w 3420268"/>
              <a:gd name="connsiteY13" fmla="*/ 500856 h 1029494"/>
              <a:gd name="connsiteX14" fmla="*/ 3395662 w 3420268"/>
              <a:gd name="connsiteY14" fmla="*/ 615156 h 1029494"/>
              <a:gd name="connsiteX15" fmla="*/ 3409950 w 3420268"/>
              <a:gd name="connsiteY15" fmla="*/ 1029494 h 1029494"/>
              <a:gd name="connsiteX0" fmla="*/ 0 w 3425031"/>
              <a:gd name="connsiteY0" fmla="*/ 986631 h 1029494"/>
              <a:gd name="connsiteX1" fmla="*/ 338137 w 3425031"/>
              <a:gd name="connsiteY1" fmla="*/ 962819 h 1029494"/>
              <a:gd name="connsiteX2" fmla="*/ 685800 w 3425031"/>
              <a:gd name="connsiteY2" fmla="*/ 905669 h 1029494"/>
              <a:gd name="connsiteX3" fmla="*/ 1028700 w 3425031"/>
              <a:gd name="connsiteY3" fmla="*/ 748506 h 1029494"/>
              <a:gd name="connsiteX4" fmla="*/ 1328737 w 3425031"/>
              <a:gd name="connsiteY4" fmla="*/ 538956 h 1029494"/>
              <a:gd name="connsiteX5" fmla="*/ 1695450 w 3425031"/>
              <a:gd name="connsiteY5" fmla="*/ 281781 h 1029494"/>
              <a:gd name="connsiteX6" fmla="*/ 1924050 w 3425031"/>
              <a:gd name="connsiteY6" fmla="*/ 119856 h 1029494"/>
              <a:gd name="connsiteX7" fmla="*/ 2166937 w 3425031"/>
              <a:gd name="connsiteY7" fmla="*/ 29369 h 1029494"/>
              <a:gd name="connsiteX8" fmla="*/ 2328862 w 3425031"/>
              <a:gd name="connsiteY8" fmla="*/ 794 h 1029494"/>
              <a:gd name="connsiteX9" fmla="*/ 2509837 w 3425031"/>
              <a:gd name="connsiteY9" fmla="*/ 24606 h 1029494"/>
              <a:gd name="connsiteX10" fmla="*/ 2671762 w 3425031"/>
              <a:gd name="connsiteY10" fmla="*/ 91281 h 1029494"/>
              <a:gd name="connsiteX11" fmla="*/ 2852737 w 3425031"/>
              <a:gd name="connsiteY11" fmla="*/ 219869 h 1029494"/>
              <a:gd name="connsiteX12" fmla="*/ 3038475 w 3425031"/>
              <a:gd name="connsiteY12" fmla="*/ 362744 h 1029494"/>
              <a:gd name="connsiteX13" fmla="*/ 3200400 w 3425031"/>
              <a:gd name="connsiteY13" fmla="*/ 500856 h 1029494"/>
              <a:gd name="connsiteX14" fmla="*/ 3395662 w 3425031"/>
              <a:gd name="connsiteY14" fmla="*/ 615156 h 1029494"/>
              <a:gd name="connsiteX15" fmla="*/ 3409950 w 3425031"/>
              <a:gd name="connsiteY15" fmla="*/ 1029494 h 1029494"/>
              <a:gd name="connsiteX0" fmla="*/ 0 w 3420269"/>
              <a:gd name="connsiteY0" fmla="*/ 986631 h 1029494"/>
              <a:gd name="connsiteX1" fmla="*/ 338137 w 3420269"/>
              <a:gd name="connsiteY1" fmla="*/ 962819 h 1029494"/>
              <a:gd name="connsiteX2" fmla="*/ 685800 w 3420269"/>
              <a:gd name="connsiteY2" fmla="*/ 905669 h 1029494"/>
              <a:gd name="connsiteX3" fmla="*/ 1028700 w 3420269"/>
              <a:gd name="connsiteY3" fmla="*/ 748506 h 1029494"/>
              <a:gd name="connsiteX4" fmla="*/ 1328737 w 3420269"/>
              <a:gd name="connsiteY4" fmla="*/ 538956 h 1029494"/>
              <a:gd name="connsiteX5" fmla="*/ 1695450 w 3420269"/>
              <a:gd name="connsiteY5" fmla="*/ 281781 h 1029494"/>
              <a:gd name="connsiteX6" fmla="*/ 1924050 w 3420269"/>
              <a:gd name="connsiteY6" fmla="*/ 119856 h 1029494"/>
              <a:gd name="connsiteX7" fmla="*/ 2166937 w 3420269"/>
              <a:gd name="connsiteY7" fmla="*/ 29369 h 1029494"/>
              <a:gd name="connsiteX8" fmla="*/ 2328862 w 3420269"/>
              <a:gd name="connsiteY8" fmla="*/ 794 h 1029494"/>
              <a:gd name="connsiteX9" fmla="*/ 2509837 w 3420269"/>
              <a:gd name="connsiteY9" fmla="*/ 24606 h 1029494"/>
              <a:gd name="connsiteX10" fmla="*/ 2671762 w 3420269"/>
              <a:gd name="connsiteY10" fmla="*/ 91281 h 1029494"/>
              <a:gd name="connsiteX11" fmla="*/ 2852737 w 3420269"/>
              <a:gd name="connsiteY11" fmla="*/ 219869 h 1029494"/>
              <a:gd name="connsiteX12" fmla="*/ 3038475 w 3420269"/>
              <a:gd name="connsiteY12" fmla="*/ 362744 h 1029494"/>
              <a:gd name="connsiteX13" fmla="*/ 3200400 w 3420269"/>
              <a:gd name="connsiteY13" fmla="*/ 500856 h 1029494"/>
              <a:gd name="connsiteX14" fmla="*/ 3395662 w 3420269"/>
              <a:gd name="connsiteY14" fmla="*/ 615156 h 1029494"/>
              <a:gd name="connsiteX15" fmla="*/ 3409950 w 3420269"/>
              <a:gd name="connsiteY15" fmla="*/ 1029494 h 1029494"/>
              <a:gd name="connsiteX0" fmla="*/ 0 w 3396456"/>
              <a:gd name="connsiteY0" fmla="*/ 986631 h 1027112"/>
              <a:gd name="connsiteX1" fmla="*/ 338137 w 3396456"/>
              <a:gd name="connsiteY1" fmla="*/ 962819 h 1027112"/>
              <a:gd name="connsiteX2" fmla="*/ 685800 w 3396456"/>
              <a:gd name="connsiteY2" fmla="*/ 905669 h 1027112"/>
              <a:gd name="connsiteX3" fmla="*/ 1028700 w 3396456"/>
              <a:gd name="connsiteY3" fmla="*/ 748506 h 1027112"/>
              <a:gd name="connsiteX4" fmla="*/ 1328737 w 3396456"/>
              <a:gd name="connsiteY4" fmla="*/ 538956 h 1027112"/>
              <a:gd name="connsiteX5" fmla="*/ 1695450 w 3396456"/>
              <a:gd name="connsiteY5" fmla="*/ 281781 h 1027112"/>
              <a:gd name="connsiteX6" fmla="*/ 1924050 w 3396456"/>
              <a:gd name="connsiteY6" fmla="*/ 119856 h 1027112"/>
              <a:gd name="connsiteX7" fmla="*/ 2166937 w 3396456"/>
              <a:gd name="connsiteY7" fmla="*/ 29369 h 1027112"/>
              <a:gd name="connsiteX8" fmla="*/ 2328862 w 3396456"/>
              <a:gd name="connsiteY8" fmla="*/ 794 h 1027112"/>
              <a:gd name="connsiteX9" fmla="*/ 2509837 w 3396456"/>
              <a:gd name="connsiteY9" fmla="*/ 24606 h 1027112"/>
              <a:gd name="connsiteX10" fmla="*/ 2671762 w 3396456"/>
              <a:gd name="connsiteY10" fmla="*/ 91281 h 1027112"/>
              <a:gd name="connsiteX11" fmla="*/ 2852737 w 3396456"/>
              <a:gd name="connsiteY11" fmla="*/ 219869 h 1027112"/>
              <a:gd name="connsiteX12" fmla="*/ 3038475 w 3396456"/>
              <a:gd name="connsiteY12" fmla="*/ 362744 h 1027112"/>
              <a:gd name="connsiteX13" fmla="*/ 3200400 w 3396456"/>
              <a:gd name="connsiteY13" fmla="*/ 500856 h 1027112"/>
              <a:gd name="connsiteX14" fmla="*/ 3395662 w 3396456"/>
              <a:gd name="connsiteY14" fmla="*/ 615156 h 1027112"/>
              <a:gd name="connsiteX15" fmla="*/ 3386137 w 3396456"/>
              <a:gd name="connsiteY15" fmla="*/ 1024731 h 1027112"/>
              <a:gd name="connsiteX0" fmla="*/ 0 w 3395662"/>
              <a:gd name="connsiteY0" fmla="*/ 986631 h 1027112"/>
              <a:gd name="connsiteX1" fmla="*/ 338137 w 3395662"/>
              <a:gd name="connsiteY1" fmla="*/ 962819 h 1027112"/>
              <a:gd name="connsiteX2" fmla="*/ 685800 w 3395662"/>
              <a:gd name="connsiteY2" fmla="*/ 905669 h 1027112"/>
              <a:gd name="connsiteX3" fmla="*/ 1028700 w 3395662"/>
              <a:gd name="connsiteY3" fmla="*/ 748506 h 1027112"/>
              <a:gd name="connsiteX4" fmla="*/ 1328737 w 3395662"/>
              <a:gd name="connsiteY4" fmla="*/ 538956 h 1027112"/>
              <a:gd name="connsiteX5" fmla="*/ 1695450 w 3395662"/>
              <a:gd name="connsiteY5" fmla="*/ 281781 h 1027112"/>
              <a:gd name="connsiteX6" fmla="*/ 1924050 w 3395662"/>
              <a:gd name="connsiteY6" fmla="*/ 119856 h 1027112"/>
              <a:gd name="connsiteX7" fmla="*/ 2166937 w 3395662"/>
              <a:gd name="connsiteY7" fmla="*/ 29369 h 1027112"/>
              <a:gd name="connsiteX8" fmla="*/ 2328862 w 3395662"/>
              <a:gd name="connsiteY8" fmla="*/ 794 h 1027112"/>
              <a:gd name="connsiteX9" fmla="*/ 2509837 w 3395662"/>
              <a:gd name="connsiteY9" fmla="*/ 24606 h 1027112"/>
              <a:gd name="connsiteX10" fmla="*/ 2671762 w 3395662"/>
              <a:gd name="connsiteY10" fmla="*/ 91281 h 1027112"/>
              <a:gd name="connsiteX11" fmla="*/ 2852737 w 3395662"/>
              <a:gd name="connsiteY11" fmla="*/ 219869 h 1027112"/>
              <a:gd name="connsiteX12" fmla="*/ 3038475 w 3395662"/>
              <a:gd name="connsiteY12" fmla="*/ 362744 h 1027112"/>
              <a:gd name="connsiteX13" fmla="*/ 3200400 w 3395662"/>
              <a:gd name="connsiteY13" fmla="*/ 500856 h 1027112"/>
              <a:gd name="connsiteX14" fmla="*/ 3395662 w 3395662"/>
              <a:gd name="connsiteY14" fmla="*/ 615156 h 1027112"/>
              <a:gd name="connsiteX15" fmla="*/ 3386137 w 3395662"/>
              <a:gd name="connsiteY15" fmla="*/ 1024731 h 1027112"/>
              <a:gd name="connsiteX0" fmla="*/ 0 w 3405982"/>
              <a:gd name="connsiteY0" fmla="*/ 986631 h 1027112"/>
              <a:gd name="connsiteX1" fmla="*/ 338137 w 3405982"/>
              <a:gd name="connsiteY1" fmla="*/ 962819 h 1027112"/>
              <a:gd name="connsiteX2" fmla="*/ 685800 w 3405982"/>
              <a:gd name="connsiteY2" fmla="*/ 905669 h 1027112"/>
              <a:gd name="connsiteX3" fmla="*/ 1028700 w 3405982"/>
              <a:gd name="connsiteY3" fmla="*/ 748506 h 1027112"/>
              <a:gd name="connsiteX4" fmla="*/ 1328737 w 3405982"/>
              <a:gd name="connsiteY4" fmla="*/ 538956 h 1027112"/>
              <a:gd name="connsiteX5" fmla="*/ 1695450 w 3405982"/>
              <a:gd name="connsiteY5" fmla="*/ 281781 h 1027112"/>
              <a:gd name="connsiteX6" fmla="*/ 1924050 w 3405982"/>
              <a:gd name="connsiteY6" fmla="*/ 119856 h 1027112"/>
              <a:gd name="connsiteX7" fmla="*/ 2166937 w 3405982"/>
              <a:gd name="connsiteY7" fmla="*/ 29369 h 1027112"/>
              <a:gd name="connsiteX8" fmla="*/ 2328862 w 3405982"/>
              <a:gd name="connsiteY8" fmla="*/ 794 h 1027112"/>
              <a:gd name="connsiteX9" fmla="*/ 2509837 w 3405982"/>
              <a:gd name="connsiteY9" fmla="*/ 24606 h 1027112"/>
              <a:gd name="connsiteX10" fmla="*/ 2671762 w 3405982"/>
              <a:gd name="connsiteY10" fmla="*/ 91281 h 1027112"/>
              <a:gd name="connsiteX11" fmla="*/ 2852737 w 3405982"/>
              <a:gd name="connsiteY11" fmla="*/ 219869 h 1027112"/>
              <a:gd name="connsiteX12" fmla="*/ 3038475 w 3405982"/>
              <a:gd name="connsiteY12" fmla="*/ 362744 h 1027112"/>
              <a:gd name="connsiteX13" fmla="*/ 3200400 w 3405982"/>
              <a:gd name="connsiteY13" fmla="*/ 500856 h 1027112"/>
              <a:gd name="connsiteX14" fmla="*/ 3395662 w 3405982"/>
              <a:gd name="connsiteY14" fmla="*/ 615156 h 1027112"/>
              <a:gd name="connsiteX15" fmla="*/ 3400425 w 3405982"/>
              <a:gd name="connsiteY15" fmla="*/ 1019969 h 1027112"/>
              <a:gd name="connsiteX0" fmla="*/ 0 w 3448845"/>
              <a:gd name="connsiteY0" fmla="*/ 1024731 h 1027112"/>
              <a:gd name="connsiteX1" fmla="*/ 381000 w 3448845"/>
              <a:gd name="connsiteY1" fmla="*/ 962819 h 1027112"/>
              <a:gd name="connsiteX2" fmla="*/ 728663 w 3448845"/>
              <a:gd name="connsiteY2" fmla="*/ 905669 h 1027112"/>
              <a:gd name="connsiteX3" fmla="*/ 1071563 w 3448845"/>
              <a:gd name="connsiteY3" fmla="*/ 748506 h 1027112"/>
              <a:gd name="connsiteX4" fmla="*/ 1371600 w 3448845"/>
              <a:gd name="connsiteY4" fmla="*/ 538956 h 1027112"/>
              <a:gd name="connsiteX5" fmla="*/ 1738313 w 3448845"/>
              <a:gd name="connsiteY5" fmla="*/ 281781 h 1027112"/>
              <a:gd name="connsiteX6" fmla="*/ 1966913 w 3448845"/>
              <a:gd name="connsiteY6" fmla="*/ 119856 h 1027112"/>
              <a:gd name="connsiteX7" fmla="*/ 2209800 w 3448845"/>
              <a:gd name="connsiteY7" fmla="*/ 29369 h 1027112"/>
              <a:gd name="connsiteX8" fmla="*/ 2371725 w 3448845"/>
              <a:gd name="connsiteY8" fmla="*/ 794 h 1027112"/>
              <a:gd name="connsiteX9" fmla="*/ 2552700 w 3448845"/>
              <a:gd name="connsiteY9" fmla="*/ 24606 h 1027112"/>
              <a:gd name="connsiteX10" fmla="*/ 2714625 w 3448845"/>
              <a:gd name="connsiteY10" fmla="*/ 91281 h 1027112"/>
              <a:gd name="connsiteX11" fmla="*/ 2895600 w 3448845"/>
              <a:gd name="connsiteY11" fmla="*/ 219869 h 1027112"/>
              <a:gd name="connsiteX12" fmla="*/ 3081338 w 3448845"/>
              <a:gd name="connsiteY12" fmla="*/ 362744 h 1027112"/>
              <a:gd name="connsiteX13" fmla="*/ 3243263 w 3448845"/>
              <a:gd name="connsiteY13" fmla="*/ 500856 h 1027112"/>
              <a:gd name="connsiteX14" fmla="*/ 3438525 w 3448845"/>
              <a:gd name="connsiteY14" fmla="*/ 615156 h 1027112"/>
              <a:gd name="connsiteX15" fmla="*/ 3443288 w 3448845"/>
              <a:gd name="connsiteY15" fmla="*/ 1019969 h 1027112"/>
              <a:gd name="connsiteX0" fmla="*/ 0 w 3448845"/>
              <a:gd name="connsiteY0" fmla="*/ 1024731 h 1027112"/>
              <a:gd name="connsiteX1" fmla="*/ 381000 w 3448845"/>
              <a:gd name="connsiteY1" fmla="*/ 962819 h 1027112"/>
              <a:gd name="connsiteX2" fmla="*/ 728663 w 3448845"/>
              <a:gd name="connsiteY2" fmla="*/ 905669 h 1027112"/>
              <a:gd name="connsiteX3" fmla="*/ 1071563 w 3448845"/>
              <a:gd name="connsiteY3" fmla="*/ 748506 h 1027112"/>
              <a:gd name="connsiteX4" fmla="*/ 1371600 w 3448845"/>
              <a:gd name="connsiteY4" fmla="*/ 538956 h 1027112"/>
              <a:gd name="connsiteX5" fmla="*/ 1738313 w 3448845"/>
              <a:gd name="connsiteY5" fmla="*/ 281781 h 1027112"/>
              <a:gd name="connsiteX6" fmla="*/ 1966913 w 3448845"/>
              <a:gd name="connsiteY6" fmla="*/ 119856 h 1027112"/>
              <a:gd name="connsiteX7" fmla="*/ 2209800 w 3448845"/>
              <a:gd name="connsiteY7" fmla="*/ 29369 h 1027112"/>
              <a:gd name="connsiteX8" fmla="*/ 2371725 w 3448845"/>
              <a:gd name="connsiteY8" fmla="*/ 794 h 1027112"/>
              <a:gd name="connsiteX9" fmla="*/ 2552700 w 3448845"/>
              <a:gd name="connsiteY9" fmla="*/ 24606 h 1027112"/>
              <a:gd name="connsiteX10" fmla="*/ 2714625 w 3448845"/>
              <a:gd name="connsiteY10" fmla="*/ 91281 h 1027112"/>
              <a:gd name="connsiteX11" fmla="*/ 2895600 w 3448845"/>
              <a:gd name="connsiteY11" fmla="*/ 219869 h 1027112"/>
              <a:gd name="connsiteX12" fmla="*/ 3081338 w 3448845"/>
              <a:gd name="connsiteY12" fmla="*/ 362744 h 1027112"/>
              <a:gd name="connsiteX13" fmla="*/ 3243263 w 3448845"/>
              <a:gd name="connsiteY13" fmla="*/ 500856 h 1027112"/>
              <a:gd name="connsiteX14" fmla="*/ 3438525 w 3448845"/>
              <a:gd name="connsiteY14" fmla="*/ 615156 h 1027112"/>
              <a:gd name="connsiteX15" fmla="*/ 3443288 w 3448845"/>
              <a:gd name="connsiteY15" fmla="*/ 1019969 h 10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8845" h="1027112">
                <a:moveTo>
                  <a:pt x="0" y="1024731"/>
                </a:moveTo>
                <a:cubicBezTo>
                  <a:pt x="40481" y="990997"/>
                  <a:pt x="259556" y="982663"/>
                  <a:pt x="381000" y="962819"/>
                </a:cubicBezTo>
                <a:cubicBezTo>
                  <a:pt x="502444" y="942975"/>
                  <a:pt x="613569" y="941388"/>
                  <a:pt x="728663" y="905669"/>
                </a:cubicBezTo>
                <a:cubicBezTo>
                  <a:pt x="843757" y="869950"/>
                  <a:pt x="964407" y="809625"/>
                  <a:pt x="1071563" y="748506"/>
                </a:cubicBezTo>
                <a:cubicBezTo>
                  <a:pt x="1178719" y="687387"/>
                  <a:pt x="1371600" y="538956"/>
                  <a:pt x="1371600" y="538956"/>
                </a:cubicBezTo>
                <a:lnTo>
                  <a:pt x="1738313" y="281781"/>
                </a:lnTo>
                <a:cubicBezTo>
                  <a:pt x="1837532" y="211931"/>
                  <a:pt x="1888332" y="161925"/>
                  <a:pt x="1966913" y="119856"/>
                </a:cubicBezTo>
                <a:cubicBezTo>
                  <a:pt x="2045494" y="77787"/>
                  <a:pt x="2142331" y="49213"/>
                  <a:pt x="2209800" y="29369"/>
                </a:cubicBezTo>
                <a:cubicBezTo>
                  <a:pt x="2277269" y="9525"/>
                  <a:pt x="2314575" y="1588"/>
                  <a:pt x="2371725" y="794"/>
                </a:cubicBezTo>
                <a:cubicBezTo>
                  <a:pt x="2428875" y="0"/>
                  <a:pt x="2495550" y="9525"/>
                  <a:pt x="2552700" y="24606"/>
                </a:cubicBezTo>
                <a:cubicBezTo>
                  <a:pt x="2609850" y="39687"/>
                  <a:pt x="2657475" y="58737"/>
                  <a:pt x="2714625" y="91281"/>
                </a:cubicBezTo>
                <a:cubicBezTo>
                  <a:pt x="2771775" y="123825"/>
                  <a:pt x="2834481" y="174625"/>
                  <a:pt x="2895600" y="219869"/>
                </a:cubicBezTo>
                <a:cubicBezTo>
                  <a:pt x="2956719" y="265113"/>
                  <a:pt x="3023394" y="315913"/>
                  <a:pt x="3081338" y="362744"/>
                </a:cubicBezTo>
                <a:cubicBezTo>
                  <a:pt x="3139282" y="409575"/>
                  <a:pt x="3183732" y="458787"/>
                  <a:pt x="3243263" y="500856"/>
                </a:cubicBezTo>
                <a:cubicBezTo>
                  <a:pt x="3302794" y="542925"/>
                  <a:pt x="3313113" y="536575"/>
                  <a:pt x="3438525" y="615156"/>
                </a:cubicBezTo>
                <a:cubicBezTo>
                  <a:pt x="3430588" y="1027112"/>
                  <a:pt x="3448845" y="780653"/>
                  <a:pt x="3443288" y="1019969"/>
                </a:cubicBezTo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P(Z’)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 the cumulative probability from </a:t>
            </a:r>
            <a:r>
              <a:rPr lang="en-US" sz="32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-∞ </a:t>
            </a:r>
            <a:r>
              <a:rPr lang="en-US" sz="3200" dirty="0">
                <a:latin typeface="Cambria Math"/>
                <a:ea typeface="Cambria Math"/>
                <a:cs typeface="Times New Roman" pitchFamily="18" charset="0"/>
              </a:rPr>
              <a:t>to </a:t>
            </a:r>
            <a:r>
              <a:rPr lang="en-US" sz="32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Z’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3363" t="48825" r="8961" b="36022"/>
          <a:stretch>
            <a:fillRect/>
          </a:stretch>
        </p:blipFill>
        <p:spPr bwMode="auto">
          <a:xfrm>
            <a:off x="914400" y="2133600"/>
            <a:ext cx="748453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039256" y="5791200"/>
            <a:ext cx="4800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581400" y="5105400"/>
            <a:ext cx="1676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981200" y="4766733"/>
            <a:ext cx="4713742" cy="991129"/>
          </a:xfrm>
          <a:custGeom>
            <a:avLst/>
            <a:gdLst>
              <a:gd name="connsiteX0" fmla="*/ 0 w 4717143"/>
              <a:gd name="connsiteY0" fmla="*/ 936171 h 984552"/>
              <a:gd name="connsiteX1" fmla="*/ 870857 w 4717143"/>
              <a:gd name="connsiteY1" fmla="*/ 892628 h 984552"/>
              <a:gd name="connsiteX2" fmla="*/ 1567543 w 4717143"/>
              <a:gd name="connsiteY2" fmla="*/ 384628 h 984552"/>
              <a:gd name="connsiteX3" fmla="*/ 2133600 w 4717143"/>
              <a:gd name="connsiteY3" fmla="*/ 65314 h 984552"/>
              <a:gd name="connsiteX4" fmla="*/ 2423885 w 4717143"/>
              <a:gd name="connsiteY4" fmla="*/ 7257 h 984552"/>
              <a:gd name="connsiteX5" fmla="*/ 2801257 w 4717143"/>
              <a:gd name="connsiteY5" fmla="*/ 108857 h 984552"/>
              <a:gd name="connsiteX6" fmla="*/ 3396343 w 4717143"/>
              <a:gd name="connsiteY6" fmla="*/ 558800 h 984552"/>
              <a:gd name="connsiteX7" fmla="*/ 4093028 w 4717143"/>
              <a:gd name="connsiteY7" fmla="*/ 849085 h 984552"/>
              <a:gd name="connsiteX8" fmla="*/ 4717143 w 4717143"/>
              <a:gd name="connsiteY8" fmla="*/ 921657 h 984552"/>
              <a:gd name="connsiteX0" fmla="*/ 0 w 4717143"/>
              <a:gd name="connsiteY0" fmla="*/ 930123 h 978504"/>
              <a:gd name="connsiteX1" fmla="*/ 870857 w 4717143"/>
              <a:gd name="connsiteY1" fmla="*/ 886580 h 978504"/>
              <a:gd name="connsiteX2" fmla="*/ 1567543 w 4717143"/>
              <a:gd name="connsiteY2" fmla="*/ 378580 h 978504"/>
              <a:gd name="connsiteX3" fmla="*/ 2122714 w 4717143"/>
              <a:gd name="connsiteY3" fmla="*/ 110066 h 978504"/>
              <a:gd name="connsiteX4" fmla="*/ 2423885 w 4717143"/>
              <a:gd name="connsiteY4" fmla="*/ 1209 h 978504"/>
              <a:gd name="connsiteX5" fmla="*/ 2801257 w 4717143"/>
              <a:gd name="connsiteY5" fmla="*/ 102809 h 978504"/>
              <a:gd name="connsiteX6" fmla="*/ 3396343 w 4717143"/>
              <a:gd name="connsiteY6" fmla="*/ 552752 h 978504"/>
              <a:gd name="connsiteX7" fmla="*/ 4093028 w 4717143"/>
              <a:gd name="connsiteY7" fmla="*/ 843037 h 978504"/>
              <a:gd name="connsiteX8" fmla="*/ 4717143 w 4717143"/>
              <a:gd name="connsiteY8" fmla="*/ 915609 h 978504"/>
              <a:gd name="connsiteX0" fmla="*/ 0 w 4717143"/>
              <a:gd name="connsiteY0" fmla="*/ 930123 h 978504"/>
              <a:gd name="connsiteX1" fmla="*/ 870857 w 4717143"/>
              <a:gd name="connsiteY1" fmla="*/ 886580 h 978504"/>
              <a:gd name="connsiteX2" fmla="*/ 1567543 w 4717143"/>
              <a:gd name="connsiteY2" fmla="*/ 378580 h 978504"/>
              <a:gd name="connsiteX3" fmla="*/ 2046514 w 4717143"/>
              <a:gd name="connsiteY3" fmla="*/ 110066 h 978504"/>
              <a:gd name="connsiteX4" fmla="*/ 2423885 w 4717143"/>
              <a:gd name="connsiteY4" fmla="*/ 1209 h 978504"/>
              <a:gd name="connsiteX5" fmla="*/ 2801257 w 4717143"/>
              <a:gd name="connsiteY5" fmla="*/ 102809 h 978504"/>
              <a:gd name="connsiteX6" fmla="*/ 3396343 w 4717143"/>
              <a:gd name="connsiteY6" fmla="*/ 552752 h 978504"/>
              <a:gd name="connsiteX7" fmla="*/ 4093028 w 4717143"/>
              <a:gd name="connsiteY7" fmla="*/ 843037 h 978504"/>
              <a:gd name="connsiteX8" fmla="*/ 4717143 w 4717143"/>
              <a:gd name="connsiteY8" fmla="*/ 915609 h 978504"/>
              <a:gd name="connsiteX0" fmla="*/ 0 w 4717143"/>
              <a:gd name="connsiteY0" fmla="*/ 930123 h 978504"/>
              <a:gd name="connsiteX1" fmla="*/ 870857 w 4717143"/>
              <a:gd name="connsiteY1" fmla="*/ 886580 h 978504"/>
              <a:gd name="connsiteX2" fmla="*/ 1567543 w 4717143"/>
              <a:gd name="connsiteY2" fmla="*/ 378580 h 978504"/>
              <a:gd name="connsiteX3" fmla="*/ 2046514 w 4717143"/>
              <a:gd name="connsiteY3" fmla="*/ 110066 h 978504"/>
              <a:gd name="connsiteX4" fmla="*/ 2423885 w 4717143"/>
              <a:gd name="connsiteY4" fmla="*/ 1209 h 978504"/>
              <a:gd name="connsiteX5" fmla="*/ 2801257 w 4717143"/>
              <a:gd name="connsiteY5" fmla="*/ 102809 h 978504"/>
              <a:gd name="connsiteX6" fmla="*/ 3418114 w 4717143"/>
              <a:gd name="connsiteY6" fmla="*/ 567266 h 978504"/>
              <a:gd name="connsiteX7" fmla="*/ 4093028 w 4717143"/>
              <a:gd name="connsiteY7" fmla="*/ 843037 h 978504"/>
              <a:gd name="connsiteX8" fmla="*/ 4717143 w 4717143"/>
              <a:gd name="connsiteY8" fmla="*/ 915609 h 978504"/>
              <a:gd name="connsiteX0" fmla="*/ 0 w 4717143"/>
              <a:gd name="connsiteY0" fmla="*/ 930123 h 959756"/>
              <a:gd name="connsiteX1" fmla="*/ 870857 w 4717143"/>
              <a:gd name="connsiteY1" fmla="*/ 886580 h 959756"/>
              <a:gd name="connsiteX2" fmla="*/ 1513114 w 4717143"/>
              <a:gd name="connsiteY2" fmla="*/ 491066 h 959756"/>
              <a:gd name="connsiteX3" fmla="*/ 2046514 w 4717143"/>
              <a:gd name="connsiteY3" fmla="*/ 110066 h 959756"/>
              <a:gd name="connsiteX4" fmla="*/ 2423885 w 4717143"/>
              <a:gd name="connsiteY4" fmla="*/ 1209 h 959756"/>
              <a:gd name="connsiteX5" fmla="*/ 2801257 w 4717143"/>
              <a:gd name="connsiteY5" fmla="*/ 102809 h 959756"/>
              <a:gd name="connsiteX6" fmla="*/ 3418114 w 4717143"/>
              <a:gd name="connsiteY6" fmla="*/ 567266 h 959756"/>
              <a:gd name="connsiteX7" fmla="*/ 4093028 w 4717143"/>
              <a:gd name="connsiteY7" fmla="*/ 843037 h 959756"/>
              <a:gd name="connsiteX8" fmla="*/ 4717143 w 4717143"/>
              <a:gd name="connsiteY8" fmla="*/ 915609 h 959756"/>
              <a:gd name="connsiteX0" fmla="*/ 0 w 4717143"/>
              <a:gd name="connsiteY0" fmla="*/ 930123 h 959756"/>
              <a:gd name="connsiteX1" fmla="*/ 870857 w 4717143"/>
              <a:gd name="connsiteY1" fmla="*/ 886580 h 959756"/>
              <a:gd name="connsiteX2" fmla="*/ 1513114 w 4717143"/>
              <a:gd name="connsiteY2" fmla="*/ 491066 h 959756"/>
              <a:gd name="connsiteX3" fmla="*/ 2046514 w 4717143"/>
              <a:gd name="connsiteY3" fmla="*/ 110066 h 959756"/>
              <a:gd name="connsiteX4" fmla="*/ 2423885 w 4717143"/>
              <a:gd name="connsiteY4" fmla="*/ 1209 h 959756"/>
              <a:gd name="connsiteX5" fmla="*/ 2801257 w 4717143"/>
              <a:gd name="connsiteY5" fmla="*/ 102809 h 959756"/>
              <a:gd name="connsiteX6" fmla="*/ 3418114 w 4717143"/>
              <a:gd name="connsiteY6" fmla="*/ 567266 h 959756"/>
              <a:gd name="connsiteX7" fmla="*/ 4093028 w 4717143"/>
              <a:gd name="connsiteY7" fmla="*/ 843037 h 959756"/>
              <a:gd name="connsiteX8" fmla="*/ 4717143 w 4717143"/>
              <a:gd name="connsiteY8" fmla="*/ 915609 h 959756"/>
              <a:gd name="connsiteX0" fmla="*/ 0 w 4728029"/>
              <a:gd name="connsiteY0" fmla="*/ 948266 h 972456"/>
              <a:gd name="connsiteX1" fmla="*/ 881743 w 4728029"/>
              <a:gd name="connsiteY1" fmla="*/ 886580 h 972456"/>
              <a:gd name="connsiteX2" fmla="*/ 1524000 w 4728029"/>
              <a:gd name="connsiteY2" fmla="*/ 491066 h 972456"/>
              <a:gd name="connsiteX3" fmla="*/ 2057400 w 4728029"/>
              <a:gd name="connsiteY3" fmla="*/ 110066 h 972456"/>
              <a:gd name="connsiteX4" fmla="*/ 2434771 w 4728029"/>
              <a:gd name="connsiteY4" fmla="*/ 1209 h 972456"/>
              <a:gd name="connsiteX5" fmla="*/ 2812143 w 4728029"/>
              <a:gd name="connsiteY5" fmla="*/ 102809 h 972456"/>
              <a:gd name="connsiteX6" fmla="*/ 3429000 w 4728029"/>
              <a:gd name="connsiteY6" fmla="*/ 567266 h 972456"/>
              <a:gd name="connsiteX7" fmla="*/ 4103914 w 4728029"/>
              <a:gd name="connsiteY7" fmla="*/ 843037 h 972456"/>
              <a:gd name="connsiteX8" fmla="*/ 4728029 w 4728029"/>
              <a:gd name="connsiteY8" fmla="*/ 915609 h 972456"/>
              <a:gd name="connsiteX0" fmla="*/ 146957 w 4874986"/>
              <a:gd name="connsiteY0" fmla="*/ 948266 h 1001410"/>
              <a:gd name="connsiteX1" fmla="*/ 146957 w 4874986"/>
              <a:gd name="connsiteY1" fmla="*/ 991129 h 1001410"/>
              <a:gd name="connsiteX2" fmla="*/ 1028700 w 4874986"/>
              <a:gd name="connsiteY2" fmla="*/ 886580 h 1001410"/>
              <a:gd name="connsiteX3" fmla="*/ 1670957 w 4874986"/>
              <a:gd name="connsiteY3" fmla="*/ 491066 h 1001410"/>
              <a:gd name="connsiteX4" fmla="*/ 2204357 w 4874986"/>
              <a:gd name="connsiteY4" fmla="*/ 110066 h 1001410"/>
              <a:gd name="connsiteX5" fmla="*/ 2581728 w 4874986"/>
              <a:gd name="connsiteY5" fmla="*/ 1209 h 1001410"/>
              <a:gd name="connsiteX6" fmla="*/ 2959100 w 4874986"/>
              <a:gd name="connsiteY6" fmla="*/ 102809 h 1001410"/>
              <a:gd name="connsiteX7" fmla="*/ 3575957 w 4874986"/>
              <a:gd name="connsiteY7" fmla="*/ 567266 h 1001410"/>
              <a:gd name="connsiteX8" fmla="*/ 4250871 w 4874986"/>
              <a:gd name="connsiteY8" fmla="*/ 843037 h 1001410"/>
              <a:gd name="connsiteX9" fmla="*/ 4874986 w 4874986"/>
              <a:gd name="connsiteY9" fmla="*/ 915609 h 1001410"/>
              <a:gd name="connsiteX0" fmla="*/ 0 w 4728029"/>
              <a:gd name="connsiteY0" fmla="*/ 991129 h 991129"/>
              <a:gd name="connsiteX1" fmla="*/ 881743 w 4728029"/>
              <a:gd name="connsiteY1" fmla="*/ 886580 h 991129"/>
              <a:gd name="connsiteX2" fmla="*/ 1524000 w 4728029"/>
              <a:gd name="connsiteY2" fmla="*/ 491066 h 991129"/>
              <a:gd name="connsiteX3" fmla="*/ 2057400 w 4728029"/>
              <a:gd name="connsiteY3" fmla="*/ 110066 h 991129"/>
              <a:gd name="connsiteX4" fmla="*/ 2434771 w 4728029"/>
              <a:gd name="connsiteY4" fmla="*/ 1209 h 991129"/>
              <a:gd name="connsiteX5" fmla="*/ 2812143 w 4728029"/>
              <a:gd name="connsiteY5" fmla="*/ 102809 h 991129"/>
              <a:gd name="connsiteX6" fmla="*/ 3429000 w 4728029"/>
              <a:gd name="connsiteY6" fmla="*/ 567266 h 991129"/>
              <a:gd name="connsiteX7" fmla="*/ 4103914 w 4728029"/>
              <a:gd name="connsiteY7" fmla="*/ 843037 h 991129"/>
              <a:gd name="connsiteX8" fmla="*/ 4728029 w 4728029"/>
              <a:gd name="connsiteY8" fmla="*/ 915609 h 991129"/>
              <a:gd name="connsiteX0" fmla="*/ 0 w 4713742"/>
              <a:gd name="connsiteY0" fmla="*/ 991129 h 991129"/>
              <a:gd name="connsiteX1" fmla="*/ 881743 w 4713742"/>
              <a:gd name="connsiteY1" fmla="*/ 886580 h 991129"/>
              <a:gd name="connsiteX2" fmla="*/ 1524000 w 4713742"/>
              <a:gd name="connsiteY2" fmla="*/ 491066 h 991129"/>
              <a:gd name="connsiteX3" fmla="*/ 2057400 w 4713742"/>
              <a:gd name="connsiteY3" fmla="*/ 110066 h 991129"/>
              <a:gd name="connsiteX4" fmla="*/ 2434771 w 4713742"/>
              <a:gd name="connsiteY4" fmla="*/ 1209 h 991129"/>
              <a:gd name="connsiteX5" fmla="*/ 2812143 w 4713742"/>
              <a:gd name="connsiteY5" fmla="*/ 102809 h 991129"/>
              <a:gd name="connsiteX6" fmla="*/ 3429000 w 4713742"/>
              <a:gd name="connsiteY6" fmla="*/ 567266 h 991129"/>
              <a:gd name="connsiteX7" fmla="*/ 4103914 w 4713742"/>
              <a:gd name="connsiteY7" fmla="*/ 843037 h 991129"/>
              <a:gd name="connsiteX8" fmla="*/ 4713742 w 4713742"/>
              <a:gd name="connsiteY8" fmla="*/ 967997 h 99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3742" h="991129">
                <a:moveTo>
                  <a:pt x="0" y="991129"/>
                </a:moveTo>
                <a:cubicBezTo>
                  <a:pt x="146957" y="980848"/>
                  <a:pt x="627743" y="969924"/>
                  <a:pt x="881743" y="886580"/>
                </a:cubicBezTo>
                <a:cubicBezTo>
                  <a:pt x="1135743" y="803236"/>
                  <a:pt x="1328057" y="620485"/>
                  <a:pt x="1524000" y="491066"/>
                </a:cubicBezTo>
                <a:cubicBezTo>
                  <a:pt x="1719943" y="361647"/>
                  <a:pt x="1905605" y="191709"/>
                  <a:pt x="2057400" y="110066"/>
                </a:cubicBezTo>
                <a:cubicBezTo>
                  <a:pt x="2209195" y="28423"/>
                  <a:pt x="2308981" y="2418"/>
                  <a:pt x="2434771" y="1209"/>
                </a:cubicBezTo>
                <a:cubicBezTo>
                  <a:pt x="2560561" y="0"/>
                  <a:pt x="2646438" y="8466"/>
                  <a:pt x="2812143" y="102809"/>
                </a:cubicBezTo>
                <a:cubicBezTo>
                  <a:pt x="2977848" y="197152"/>
                  <a:pt x="3213705" y="443895"/>
                  <a:pt x="3429000" y="567266"/>
                </a:cubicBezTo>
                <a:cubicBezTo>
                  <a:pt x="3644295" y="690637"/>
                  <a:pt x="3889790" y="776249"/>
                  <a:pt x="4103914" y="843037"/>
                </a:cubicBezTo>
                <a:cubicBezTo>
                  <a:pt x="4318038" y="909825"/>
                  <a:pt x="4511751" y="961949"/>
                  <a:pt x="4713742" y="96799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5203035" y="5660232"/>
            <a:ext cx="5667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43385" y="587215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00666" y="5867400"/>
            <a:ext cx="49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Z’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5562600"/>
            <a:ext cx="49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Z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9118" y="4114800"/>
            <a:ext cx="128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p(Z)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 flipH="1">
            <a:off x="5715000" y="3505200"/>
            <a:ext cx="1320006" cy="328612"/>
          </a:xfrm>
          <a:custGeom>
            <a:avLst/>
            <a:gdLst>
              <a:gd name="connsiteX0" fmla="*/ 165100 w 1497012"/>
              <a:gd name="connsiteY0" fmla="*/ 338137 h 398462"/>
              <a:gd name="connsiteX1" fmla="*/ 1308100 w 1497012"/>
              <a:gd name="connsiteY1" fmla="*/ 347662 h 398462"/>
              <a:gd name="connsiteX2" fmla="*/ 1298575 w 1497012"/>
              <a:gd name="connsiteY2" fmla="*/ 33337 h 398462"/>
              <a:gd name="connsiteX3" fmla="*/ 1122363 w 1497012"/>
              <a:gd name="connsiteY3" fmla="*/ 147637 h 398462"/>
              <a:gd name="connsiteX4" fmla="*/ 889000 w 1497012"/>
              <a:gd name="connsiteY4" fmla="*/ 219075 h 398462"/>
              <a:gd name="connsiteX5" fmla="*/ 584200 w 1497012"/>
              <a:gd name="connsiteY5" fmla="*/ 266700 h 398462"/>
              <a:gd name="connsiteX6" fmla="*/ 317500 w 1497012"/>
              <a:gd name="connsiteY6" fmla="*/ 295275 h 398462"/>
              <a:gd name="connsiteX7" fmla="*/ 165100 w 1497012"/>
              <a:gd name="connsiteY7" fmla="*/ 338137 h 398462"/>
              <a:gd name="connsiteX0" fmla="*/ 165100 w 1497012"/>
              <a:gd name="connsiteY0" fmla="*/ 338137 h 398462"/>
              <a:gd name="connsiteX1" fmla="*/ 1308100 w 1497012"/>
              <a:gd name="connsiteY1" fmla="*/ 347662 h 398462"/>
              <a:gd name="connsiteX2" fmla="*/ 1298575 w 1497012"/>
              <a:gd name="connsiteY2" fmla="*/ 33337 h 398462"/>
              <a:gd name="connsiteX3" fmla="*/ 1122363 w 1497012"/>
              <a:gd name="connsiteY3" fmla="*/ 147637 h 398462"/>
              <a:gd name="connsiteX4" fmla="*/ 889000 w 1497012"/>
              <a:gd name="connsiteY4" fmla="*/ 219075 h 398462"/>
              <a:gd name="connsiteX5" fmla="*/ 584200 w 1497012"/>
              <a:gd name="connsiteY5" fmla="*/ 266700 h 398462"/>
              <a:gd name="connsiteX6" fmla="*/ 317500 w 1497012"/>
              <a:gd name="connsiteY6" fmla="*/ 295275 h 398462"/>
              <a:gd name="connsiteX7" fmla="*/ 165100 w 1497012"/>
              <a:gd name="connsiteY7" fmla="*/ 338137 h 398462"/>
              <a:gd name="connsiteX0" fmla="*/ 165100 w 1497012"/>
              <a:gd name="connsiteY0" fmla="*/ 304800 h 365125"/>
              <a:gd name="connsiteX1" fmla="*/ 1308100 w 1497012"/>
              <a:gd name="connsiteY1" fmla="*/ 314325 h 365125"/>
              <a:gd name="connsiteX2" fmla="*/ 1298575 w 1497012"/>
              <a:gd name="connsiteY2" fmla="*/ 0 h 365125"/>
              <a:gd name="connsiteX3" fmla="*/ 1122363 w 1497012"/>
              <a:gd name="connsiteY3" fmla="*/ 114300 h 365125"/>
              <a:gd name="connsiteX4" fmla="*/ 889000 w 1497012"/>
              <a:gd name="connsiteY4" fmla="*/ 185738 h 365125"/>
              <a:gd name="connsiteX5" fmla="*/ 584200 w 1497012"/>
              <a:gd name="connsiteY5" fmla="*/ 233363 h 365125"/>
              <a:gd name="connsiteX6" fmla="*/ 317500 w 1497012"/>
              <a:gd name="connsiteY6" fmla="*/ 261938 h 365125"/>
              <a:gd name="connsiteX7" fmla="*/ 165100 w 1497012"/>
              <a:gd name="connsiteY7" fmla="*/ 304800 h 365125"/>
              <a:gd name="connsiteX0" fmla="*/ 165100 w 1320006"/>
              <a:gd name="connsiteY0" fmla="*/ 304800 h 365125"/>
              <a:gd name="connsiteX1" fmla="*/ 1308100 w 1320006"/>
              <a:gd name="connsiteY1" fmla="*/ 314325 h 365125"/>
              <a:gd name="connsiteX2" fmla="*/ 1298575 w 1320006"/>
              <a:gd name="connsiteY2" fmla="*/ 0 h 365125"/>
              <a:gd name="connsiteX3" fmla="*/ 1122363 w 1320006"/>
              <a:gd name="connsiteY3" fmla="*/ 114300 h 365125"/>
              <a:gd name="connsiteX4" fmla="*/ 889000 w 1320006"/>
              <a:gd name="connsiteY4" fmla="*/ 185738 h 365125"/>
              <a:gd name="connsiteX5" fmla="*/ 584200 w 1320006"/>
              <a:gd name="connsiteY5" fmla="*/ 233363 h 365125"/>
              <a:gd name="connsiteX6" fmla="*/ 317500 w 1320006"/>
              <a:gd name="connsiteY6" fmla="*/ 261938 h 365125"/>
              <a:gd name="connsiteX7" fmla="*/ 165100 w 1320006"/>
              <a:gd name="connsiteY7" fmla="*/ 304800 h 365125"/>
              <a:gd name="connsiteX0" fmla="*/ 165100 w 1320006"/>
              <a:gd name="connsiteY0" fmla="*/ 304800 h 328612"/>
              <a:gd name="connsiteX1" fmla="*/ 1308100 w 1320006"/>
              <a:gd name="connsiteY1" fmla="*/ 314325 h 328612"/>
              <a:gd name="connsiteX2" fmla="*/ 1298575 w 1320006"/>
              <a:gd name="connsiteY2" fmla="*/ 0 h 328612"/>
              <a:gd name="connsiteX3" fmla="*/ 1122363 w 1320006"/>
              <a:gd name="connsiteY3" fmla="*/ 114300 h 328612"/>
              <a:gd name="connsiteX4" fmla="*/ 889000 w 1320006"/>
              <a:gd name="connsiteY4" fmla="*/ 185738 h 328612"/>
              <a:gd name="connsiteX5" fmla="*/ 584200 w 1320006"/>
              <a:gd name="connsiteY5" fmla="*/ 233363 h 328612"/>
              <a:gd name="connsiteX6" fmla="*/ 317500 w 1320006"/>
              <a:gd name="connsiteY6" fmla="*/ 261938 h 328612"/>
              <a:gd name="connsiteX7" fmla="*/ 165100 w 1320006"/>
              <a:gd name="connsiteY7" fmla="*/ 304800 h 328612"/>
              <a:gd name="connsiteX0" fmla="*/ 165100 w 1320006"/>
              <a:gd name="connsiteY0" fmla="*/ 304800 h 328612"/>
              <a:gd name="connsiteX1" fmla="*/ 1308100 w 1320006"/>
              <a:gd name="connsiteY1" fmla="*/ 304800 h 328612"/>
              <a:gd name="connsiteX2" fmla="*/ 1298575 w 1320006"/>
              <a:gd name="connsiteY2" fmla="*/ 0 h 328612"/>
              <a:gd name="connsiteX3" fmla="*/ 1122363 w 1320006"/>
              <a:gd name="connsiteY3" fmla="*/ 114300 h 328612"/>
              <a:gd name="connsiteX4" fmla="*/ 889000 w 1320006"/>
              <a:gd name="connsiteY4" fmla="*/ 185738 h 328612"/>
              <a:gd name="connsiteX5" fmla="*/ 584200 w 1320006"/>
              <a:gd name="connsiteY5" fmla="*/ 233363 h 328612"/>
              <a:gd name="connsiteX6" fmla="*/ 317500 w 1320006"/>
              <a:gd name="connsiteY6" fmla="*/ 261938 h 328612"/>
              <a:gd name="connsiteX7" fmla="*/ 165100 w 1320006"/>
              <a:gd name="connsiteY7" fmla="*/ 304800 h 328612"/>
              <a:gd name="connsiteX0" fmla="*/ 165100 w 1320006"/>
              <a:gd name="connsiteY0" fmla="*/ 304800 h 328612"/>
              <a:gd name="connsiteX1" fmla="*/ 1308100 w 1320006"/>
              <a:gd name="connsiteY1" fmla="*/ 304800 h 328612"/>
              <a:gd name="connsiteX2" fmla="*/ 1298575 w 1320006"/>
              <a:gd name="connsiteY2" fmla="*/ 0 h 328612"/>
              <a:gd name="connsiteX3" fmla="*/ 1069975 w 1320006"/>
              <a:gd name="connsiteY3" fmla="*/ 85725 h 328612"/>
              <a:gd name="connsiteX4" fmla="*/ 889000 w 1320006"/>
              <a:gd name="connsiteY4" fmla="*/ 185738 h 328612"/>
              <a:gd name="connsiteX5" fmla="*/ 584200 w 1320006"/>
              <a:gd name="connsiteY5" fmla="*/ 233363 h 328612"/>
              <a:gd name="connsiteX6" fmla="*/ 317500 w 1320006"/>
              <a:gd name="connsiteY6" fmla="*/ 261938 h 328612"/>
              <a:gd name="connsiteX7" fmla="*/ 165100 w 1320006"/>
              <a:gd name="connsiteY7" fmla="*/ 304800 h 328612"/>
              <a:gd name="connsiteX0" fmla="*/ 165100 w 1320006"/>
              <a:gd name="connsiteY0" fmla="*/ 304800 h 328612"/>
              <a:gd name="connsiteX1" fmla="*/ 1308100 w 1320006"/>
              <a:gd name="connsiteY1" fmla="*/ 304800 h 328612"/>
              <a:gd name="connsiteX2" fmla="*/ 1298575 w 1320006"/>
              <a:gd name="connsiteY2" fmla="*/ 0 h 328612"/>
              <a:gd name="connsiteX3" fmla="*/ 1069975 w 1320006"/>
              <a:gd name="connsiteY3" fmla="*/ 85725 h 328612"/>
              <a:gd name="connsiteX4" fmla="*/ 817563 w 1320006"/>
              <a:gd name="connsiteY4" fmla="*/ 171450 h 328612"/>
              <a:gd name="connsiteX5" fmla="*/ 584200 w 1320006"/>
              <a:gd name="connsiteY5" fmla="*/ 233363 h 328612"/>
              <a:gd name="connsiteX6" fmla="*/ 317500 w 1320006"/>
              <a:gd name="connsiteY6" fmla="*/ 261938 h 328612"/>
              <a:gd name="connsiteX7" fmla="*/ 165100 w 1320006"/>
              <a:gd name="connsiteY7" fmla="*/ 304800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0006" h="328612">
                <a:moveTo>
                  <a:pt x="165100" y="304800"/>
                </a:moveTo>
                <a:cubicBezTo>
                  <a:pt x="330200" y="311944"/>
                  <a:pt x="1019176" y="298450"/>
                  <a:pt x="1308100" y="304800"/>
                </a:cubicBezTo>
                <a:cubicBezTo>
                  <a:pt x="1311275" y="20638"/>
                  <a:pt x="1320006" y="328612"/>
                  <a:pt x="1298575" y="0"/>
                </a:cubicBezTo>
                <a:cubicBezTo>
                  <a:pt x="1139032" y="71438"/>
                  <a:pt x="1150144" y="57150"/>
                  <a:pt x="1069975" y="85725"/>
                </a:cubicBezTo>
                <a:cubicBezTo>
                  <a:pt x="989806" y="114300"/>
                  <a:pt x="898525" y="146844"/>
                  <a:pt x="817563" y="171450"/>
                </a:cubicBezTo>
                <a:cubicBezTo>
                  <a:pt x="736601" y="196056"/>
                  <a:pt x="667544" y="218282"/>
                  <a:pt x="584200" y="233363"/>
                </a:cubicBezTo>
                <a:cubicBezTo>
                  <a:pt x="500856" y="248444"/>
                  <a:pt x="388144" y="256382"/>
                  <a:pt x="317500" y="261938"/>
                </a:cubicBezTo>
                <a:cubicBezTo>
                  <a:pt x="246856" y="267494"/>
                  <a:pt x="0" y="297656"/>
                  <a:pt x="165100" y="3048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892300" y="3505200"/>
            <a:ext cx="1320006" cy="328612"/>
          </a:xfrm>
          <a:custGeom>
            <a:avLst/>
            <a:gdLst>
              <a:gd name="connsiteX0" fmla="*/ 165100 w 1497012"/>
              <a:gd name="connsiteY0" fmla="*/ 338137 h 398462"/>
              <a:gd name="connsiteX1" fmla="*/ 1308100 w 1497012"/>
              <a:gd name="connsiteY1" fmla="*/ 347662 h 398462"/>
              <a:gd name="connsiteX2" fmla="*/ 1298575 w 1497012"/>
              <a:gd name="connsiteY2" fmla="*/ 33337 h 398462"/>
              <a:gd name="connsiteX3" fmla="*/ 1122363 w 1497012"/>
              <a:gd name="connsiteY3" fmla="*/ 147637 h 398462"/>
              <a:gd name="connsiteX4" fmla="*/ 889000 w 1497012"/>
              <a:gd name="connsiteY4" fmla="*/ 219075 h 398462"/>
              <a:gd name="connsiteX5" fmla="*/ 584200 w 1497012"/>
              <a:gd name="connsiteY5" fmla="*/ 266700 h 398462"/>
              <a:gd name="connsiteX6" fmla="*/ 317500 w 1497012"/>
              <a:gd name="connsiteY6" fmla="*/ 295275 h 398462"/>
              <a:gd name="connsiteX7" fmla="*/ 165100 w 1497012"/>
              <a:gd name="connsiteY7" fmla="*/ 338137 h 398462"/>
              <a:gd name="connsiteX0" fmla="*/ 165100 w 1497012"/>
              <a:gd name="connsiteY0" fmla="*/ 338137 h 398462"/>
              <a:gd name="connsiteX1" fmla="*/ 1308100 w 1497012"/>
              <a:gd name="connsiteY1" fmla="*/ 347662 h 398462"/>
              <a:gd name="connsiteX2" fmla="*/ 1298575 w 1497012"/>
              <a:gd name="connsiteY2" fmla="*/ 33337 h 398462"/>
              <a:gd name="connsiteX3" fmla="*/ 1122363 w 1497012"/>
              <a:gd name="connsiteY3" fmla="*/ 147637 h 398462"/>
              <a:gd name="connsiteX4" fmla="*/ 889000 w 1497012"/>
              <a:gd name="connsiteY4" fmla="*/ 219075 h 398462"/>
              <a:gd name="connsiteX5" fmla="*/ 584200 w 1497012"/>
              <a:gd name="connsiteY5" fmla="*/ 266700 h 398462"/>
              <a:gd name="connsiteX6" fmla="*/ 317500 w 1497012"/>
              <a:gd name="connsiteY6" fmla="*/ 295275 h 398462"/>
              <a:gd name="connsiteX7" fmla="*/ 165100 w 1497012"/>
              <a:gd name="connsiteY7" fmla="*/ 338137 h 398462"/>
              <a:gd name="connsiteX0" fmla="*/ 165100 w 1497012"/>
              <a:gd name="connsiteY0" fmla="*/ 304800 h 365125"/>
              <a:gd name="connsiteX1" fmla="*/ 1308100 w 1497012"/>
              <a:gd name="connsiteY1" fmla="*/ 314325 h 365125"/>
              <a:gd name="connsiteX2" fmla="*/ 1298575 w 1497012"/>
              <a:gd name="connsiteY2" fmla="*/ 0 h 365125"/>
              <a:gd name="connsiteX3" fmla="*/ 1122363 w 1497012"/>
              <a:gd name="connsiteY3" fmla="*/ 114300 h 365125"/>
              <a:gd name="connsiteX4" fmla="*/ 889000 w 1497012"/>
              <a:gd name="connsiteY4" fmla="*/ 185738 h 365125"/>
              <a:gd name="connsiteX5" fmla="*/ 584200 w 1497012"/>
              <a:gd name="connsiteY5" fmla="*/ 233363 h 365125"/>
              <a:gd name="connsiteX6" fmla="*/ 317500 w 1497012"/>
              <a:gd name="connsiteY6" fmla="*/ 261938 h 365125"/>
              <a:gd name="connsiteX7" fmla="*/ 165100 w 1497012"/>
              <a:gd name="connsiteY7" fmla="*/ 304800 h 365125"/>
              <a:gd name="connsiteX0" fmla="*/ 165100 w 1320006"/>
              <a:gd name="connsiteY0" fmla="*/ 304800 h 365125"/>
              <a:gd name="connsiteX1" fmla="*/ 1308100 w 1320006"/>
              <a:gd name="connsiteY1" fmla="*/ 314325 h 365125"/>
              <a:gd name="connsiteX2" fmla="*/ 1298575 w 1320006"/>
              <a:gd name="connsiteY2" fmla="*/ 0 h 365125"/>
              <a:gd name="connsiteX3" fmla="*/ 1122363 w 1320006"/>
              <a:gd name="connsiteY3" fmla="*/ 114300 h 365125"/>
              <a:gd name="connsiteX4" fmla="*/ 889000 w 1320006"/>
              <a:gd name="connsiteY4" fmla="*/ 185738 h 365125"/>
              <a:gd name="connsiteX5" fmla="*/ 584200 w 1320006"/>
              <a:gd name="connsiteY5" fmla="*/ 233363 h 365125"/>
              <a:gd name="connsiteX6" fmla="*/ 317500 w 1320006"/>
              <a:gd name="connsiteY6" fmla="*/ 261938 h 365125"/>
              <a:gd name="connsiteX7" fmla="*/ 165100 w 1320006"/>
              <a:gd name="connsiteY7" fmla="*/ 304800 h 365125"/>
              <a:gd name="connsiteX0" fmla="*/ 165100 w 1320006"/>
              <a:gd name="connsiteY0" fmla="*/ 304800 h 328612"/>
              <a:gd name="connsiteX1" fmla="*/ 1308100 w 1320006"/>
              <a:gd name="connsiteY1" fmla="*/ 314325 h 328612"/>
              <a:gd name="connsiteX2" fmla="*/ 1298575 w 1320006"/>
              <a:gd name="connsiteY2" fmla="*/ 0 h 328612"/>
              <a:gd name="connsiteX3" fmla="*/ 1122363 w 1320006"/>
              <a:gd name="connsiteY3" fmla="*/ 114300 h 328612"/>
              <a:gd name="connsiteX4" fmla="*/ 889000 w 1320006"/>
              <a:gd name="connsiteY4" fmla="*/ 185738 h 328612"/>
              <a:gd name="connsiteX5" fmla="*/ 584200 w 1320006"/>
              <a:gd name="connsiteY5" fmla="*/ 233363 h 328612"/>
              <a:gd name="connsiteX6" fmla="*/ 317500 w 1320006"/>
              <a:gd name="connsiteY6" fmla="*/ 261938 h 328612"/>
              <a:gd name="connsiteX7" fmla="*/ 165100 w 1320006"/>
              <a:gd name="connsiteY7" fmla="*/ 304800 h 328612"/>
              <a:gd name="connsiteX0" fmla="*/ 165100 w 1320006"/>
              <a:gd name="connsiteY0" fmla="*/ 304800 h 328612"/>
              <a:gd name="connsiteX1" fmla="*/ 1308100 w 1320006"/>
              <a:gd name="connsiteY1" fmla="*/ 304800 h 328612"/>
              <a:gd name="connsiteX2" fmla="*/ 1298575 w 1320006"/>
              <a:gd name="connsiteY2" fmla="*/ 0 h 328612"/>
              <a:gd name="connsiteX3" fmla="*/ 1122363 w 1320006"/>
              <a:gd name="connsiteY3" fmla="*/ 114300 h 328612"/>
              <a:gd name="connsiteX4" fmla="*/ 889000 w 1320006"/>
              <a:gd name="connsiteY4" fmla="*/ 185738 h 328612"/>
              <a:gd name="connsiteX5" fmla="*/ 584200 w 1320006"/>
              <a:gd name="connsiteY5" fmla="*/ 233363 h 328612"/>
              <a:gd name="connsiteX6" fmla="*/ 317500 w 1320006"/>
              <a:gd name="connsiteY6" fmla="*/ 261938 h 328612"/>
              <a:gd name="connsiteX7" fmla="*/ 165100 w 1320006"/>
              <a:gd name="connsiteY7" fmla="*/ 304800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0006" h="328612">
                <a:moveTo>
                  <a:pt x="165100" y="304800"/>
                </a:moveTo>
                <a:cubicBezTo>
                  <a:pt x="330200" y="311944"/>
                  <a:pt x="1019176" y="298450"/>
                  <a:pt x="1308100" y="304800"/>
                </a:cubicBezTo>
                <a:cubicBezTo>
                  <a:pt x="1311275" y="20638"/>
                  <a:pt x="1320006" y="328612"/>
                  <a:pt x="1298575" y="0"/>
                </a:cubicBezTo>
                <a:cubicBezTo>
                  <a:pt x="1139032" y="71438"/>
                  <a:pt x="1190626" y="83344"/>
                  <a:pt x="1122363" y="114300"/>
                </a:cubicBezTo>
                <a:cubicBezTo>
                  <a:pt x="1054101" y="145256"/>
                  <a:pt x="978694" y="165894"/>
                  <a:pt x="889000" y="185738"/>
                </a:cubicBezTo>
                <a:cubicBezTo>
                  <a:pt x="799306" y="205582"/>
                  <a:pt x="679450" y="220663"/>
                  <a:pt x="584200" y="233363"/>
                </a:cubicBezTo>
                <a:cubicBezTo>
                  <a:pt x="488950" y="246063"/>
                  <a:pt x="388144" y="256382"/>
                  <a:pt x="317500" y="261938"/>
                </a:cubicBezTo>
                <a:cubicBezTo>
                  <a:pt x="246856" y="267494"/>
                  <a:pt x="0" y="297656"/>
                  <a:pt x="165100" y="3048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The quantity we want is</a:t>
            </a:r>
            <a:br>
              <a:rPr lang="en-US" i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P( |Z| &gt; Z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39256" y="3810000"/>
            <a:ext cx="4800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581400" y="3124200"/>
            <a:ext cx="1676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981200" y="2785533"/>
            <a:ext cx="4856617" cy="991129"/>
          </a:xfrm>
          <a:custGeom>
            <a:avLst/>
            <a:gdLst>
              <a:gd name="connsiteX0" fmla="*/ 0 w 4717143"/>
              <a:gd name="connsiteY0" fmla="*/ 936171 h 984552"/>
              <a:gd name="connsiteX1" fmla="*/ 870857 w 4717143"/>
              <a:gd name="connsiteY1" fmla="*/ 892628 h 984552"/>
              <a:gd name="connsiteX2" fmla="*/ 1567543 w 4717143"/>
              <a:gd name="connsiteY2" fmla="*/ 384628 h 984552"/>
              <a:gd name="connsiteX3" fmla="*/ 2133600 w 4717143"/>
              <a:gd name="connsiteY3" fmla="*/ 65314 h 984552"/>
              <a:gd name="connsiteX4" fmla="*/ 2423885 w 4717143"/>
              <a:gd name="connsiteY4" fmla="*/ 7257 h 984552"/>
              <a:gd name="connsiteX5" fmla="*/ 2801257 w 4717143"/>
              <a:gd name="connsiteY5" fmla="*/ 108857 h 984552"/>
              <a:gd name="connsiteX6" fmla="*/ 3396343 w 4717143"/>
              <a:gd name="connsiteY6" fmla="*/ 558800 h 984552"/>
              <a:gd name="connsiteX7" fmla="*/ 4093028 w 4717143"/>
              <a:gd name="connsiteY7" fmla="*/ 849085 h 984552"/>
              <a:gd name="connsiteX8" fmla="*/ 4717143 w 4717143"/>
              <a:gd name="connsiteY8" fmla="*/ 921657 h 984552"/>
              <a:gd name="connsiteX0" fmla="*/ 0 w 4717143"/>
              <a:gd name="connsiteY0" fmla="*/ 930123 h 978504"/>
              <a:gd name="connsiteX1" fmla="*/ 870857 w 4717143"/>
              <a:gd name="connsiteY1" fmla="*/ 886580 h 978504"/>
              <a:gd name="connsiteX2" fmla="*/ 1567543 w 4717143"/>
              <a:gd name="connsiteY2" fmla="*/ 378580 h 978504"/>
              <a:gd name="connsiteX3" fmla="*/ 2122714 w 4717143"/>
              <a:gd name="connsiteY3" fmla="*/ 110066 h 978504"/>
              <a:gd name="connsiteX4" fmla="*/ 2423885 w 4717143"/>
              <a:gd name="connsiteY4" fmla="*/ 1209 h 978504"/>
              <a:gd name="connsiteX5" fmla="*/ 2801257 w 4717143"/>
              <a:gd name="connsiteY5" fmla="*/ 102809 h 978504"/>
              <a:gd name="connsiteX6" fmla="*/ 3396343 w 4717143"/>
              <a:gd name="connsiteY6" fmla="*/ 552752 h 978504"/>
              <a:gd name="connsiteX7" fmla="*/ 4093028 w 4717143"/>
              <a:gd name="connsiteY7" fmla="*/ 843037 h 978504"/>
              <a:gd name="connsiteX8" fmla="*/ 4717143 w 4717143"/>
              <a:gd name="connsiteY8" fmla="*/ 915609 h 978504"/>
              <a:gd name="connsiteX0" fmla="*/ 0 w 4717143"/>
              <a:gd name="connsiteY0" fmla="*/ 930123 h 978504"/>
              <a:gd name="connsiteX1" fmla="*/ 870857 w 4717143"/>
              <a:gd name="connsiteY1" fmla="*/ 886580 h 978504"/>
              <a:gd name="connsiteX2" fmla="*/ 1567543 w 4717143"/>
              <a:gd name="connsiteY2" fmla="*/ 378580 h 978504"/>
              <a:gd name="connsiteX3" fmla="*/ 2046514 w 4717143"/>
              <a:gd name="connsiteY3" fmla="*/ 110066 h 978504"/>
              <a:gd name="connsiteX4" fmla="*/ 2423885 w 4717143"/>
              <a:gd name="connsiteY4" fmla="*/ 1209 h 978504"/>
              <a:gd name="connsiteX5" fmla="*/ 2801257 w 4717143"/>
              <a:gd name="connsiteY5" fmla="*/ 102809 h 978504"/>
              <a:gd name="connsiteX6" fmla="*/ 3396343 w 4717143"/>
              <a:gd name="connsiteY6" fmla="*/ 552752 h 978504"/>
              <a:gd name="connsiteX7" fmla="*/ 4093028 w 4717143"/>
              <a:gd name="connsiteY7" fmla="*/ 843037 h 978504"/>
              <a:gd name="connsiteX8" fmla="*/ 4717143 w 4717143"/>
              <a:gd name="connsiteY8" fmla="*/ 915609 h 978504"/>
              <a:gd name="connsiteX0" fmla="*/ 0 w 4717143"/>
              <a:gd name="connsiteY0" fmla="*/ 930123 h 978504"/>
              <a:gd name="connsiteX1" fmla="*/ 870857 w 4717143"/>
              <a:gd name="connsiteY1" fmla="*/ 886580 h 978504"/>
              <a:gd name="connsiteX2" fmla="*/ 1567543 w 4717143"/>
              <a:gd name="connsiteY2" fmla="*/ 378580 h 978504"/>
              <a:gd name="connsiteX3" fmla="*/ 2046514 w 4717143"/>
              <a:gd name="connsiteY3" fmla="*/ 110066 h 978504"/>
              <a:gd name="connsiteX4" fmla="*/ 2423885 w 4717143"/>
              <a:gd name="connsiteY4" fmla="*/ 1209 h 978504"/>
              <a:gd name="connsiteX5" fmla="*/ 2801257 w 4717143"/>
              <a:gd name="connsiteY5" fmla="*/ 102809 h 978504"/>
              <a:gd name="connsiteX6" fmla="*/ 3418114 w 4717143"/>
              <a:gd name="connsiteY6" fmla="*/ 567266 h 978504"/>
              <a:gd name="connsiteX7" fmla="*/ 4093028 w 4717143"/>
              <a:gd name="connsiteY7" fmla="*/ 843037 h 978504"/>
              <a:gd name="connsiteX8" fmla="*/ 4717143 w 4717143"/>
              <a:gd name="connsiteY8" fmla="*/ 915609 h 978504"/>
              <a:gd name="connsiteX0" fmla="*/ 0 w 4717143"/>
              <a:gd name="connsiteY0" fmla="*/ 930123 h 959756"/>
              <a:gd name="connsiteX1" fmla="*/ 870857 w 4717143"/>
              <a:gd name="connsiteY1" fmla="*/ 886580 h 959756"/>
              <a:gd name="connsiteX2" fmla="*/ 1513114 w 4717143"/>
              <a:gd name="connsiteY2" fmla="*/ 491066 h 959756"/>
              <a:gd name="connsiteX3" fmla="*/ 2046514 w 4717143"/>
              <a:gd name="connsiteY3" fmla="*/ 110066 h 959756"/>
              <a:gd name="connsiteX4" fmla="*/ 2423885 w 4717143"/>
              <a:gd name="connsiteY4" fmla="*/ 1209 h 959756"/>
              <a:gd name="connsiteX5" fmla="*/ 2801257 w 4717143"/>
              <a:gd name="connsiteY5" fmla="*/ 102809 h 959756"/>
              <a:gd name="connsiteX6" fmla="*/ 3418114 w 4717143"/>
              <a:gd name="connsiteY6" fmla="*/ 567266 h 959756"/>
              <a:gd name="connsiteX7" fmla="*/ 4093028 w 4717143"/>
              <a:gd name="connsiteY7" fmla="*/ 843037 h 959756"/>
              <a:gd name="connsiteX8" fmla="*/ 4717143 w 4717143"/>
              <a:gd name="connsiteY8" fmla="*/ 915609 h 959756"/>
              <a:gd name="connsiteX0" fmla="*/ 0 w 4717143"/>
              <a:gd name="connsiteY0" fmla="*/ 930123 h 959756"/>
              <a:gd name="connsiteX1" fmla="*/ 870857 w 4717143"/>
              <a:gd name="connsiteY1" fmla="*/ 886580 h 959756"/>
              <a:gd name="connsiteX2" fmla="*/ 1513114 w 4717143"/>
              <a:gd name="connsiteY2" fmla="*/ 491066 h 959756"/>
              <a:gd name="connsiteX3" fmla="*/ 2046514 w 4717143"/>
              <a:gd name="connsiteY3" fmla="*/ 110066 h 959756"/>
              <a:gd name="connsiteX4" fmla="*/ 2423885 w 4717143"/>
              <a:gd name="connsiteY4" fmla="*/ 1209 h 959756"/>
              <a:gd name="connsiteX5" fmla="*/ 2801257 w 4717143"/>
              <a:gd name="connsiteY5" fmla="*/ 102809 h 959756"/>
              <a:gd name="connsiteX6" fmla="*/ 3418114 w 4717143"/>
              <a:gd name="connsiteY6" fmla="*/ 567266 h 959756"/>
              <a:gd name="connsiteX7" fmla="*/ 4093028 w 4717143"/>
              <a:gd name="connsiteY7" fmla="*/ 843037 h 959756"/>
              <a:gd name="connsiteX8" fmla="*/ 4717143 w 4717143"/>
              <a:gd name="connsiteY8" fmla="*/ 915609 h 959756"/>
              <a:gd name="connsiteX0" fmla="*/ 0 w 4728029"/>
              <a:gd name="connsiteY0" fmla="*/ 948266 h 972456"/>
              <a:gd name="connsiteX1" fmla="*/ 881743 w 4728029"/>
              <a:gd name="connsiteY1" fmla="*/ 886580 h 972456"/>
              <a:gd name="connsiteX2" fmla="*/ 1524000 w 4728029"/>
              <a:gd name="connsiteY2" fmla="*/ 491066 h 972456"/>
              <a:gd name="connsiteX3" fmla="*/ 2057400 w 4728029"/>
              <a:gd name="connsiteY3" fmla="*/ 110066 h 972456"/>
              <a:gd name="connsiteX4" fmla="*/ 2434771 w 4728029"/>
              <a:gd name="connsiteY4" fmla="*/ 1209 h 972456"/>
              <a:gd name="connsiteX5" fmla="*/ 2812143 w 4728029"/>
              <a:gd name="connsiteY5" fmla="*/ 102809 h 972456"/>
              <a:gd name="connsiteX6" fmla="*/ 3429000 w 4728029"/>
              <a:gd name="connsiteY6" fmla="*/ 567266 h 972456"/>
              <a:gd name="connsiteX7" fmla="*/ 4103914 w 4728029"/>
              <a:gd name="connsiteY7" fmla="*/ 843037 h 972456"/>
              <a:gd name="connsiteX8" fmla="*/ 4728029 w 4728029"/>
              <a:gd name="connsiteY8" fmla="*/ 915609 h 972456"/>
              <a:gd name="connsiteX0" fmla="*/ 146957 w 4874986"/>
              <a:gd name="connsiteY0" fmla="*/ 948266 h 1001410"/>
              <a:gd name="connsiteX1" fmla="*/ 146957 w 4874986"/>
              <a:gd name="connsiteY1" fmla="*/ 991129 h 1001410"/>
              <a:gd name="connsiteX2" fmla="*/ 1028700 w 4874986"/>
              <a:gd name="connsiteY2" fmla="*/ 886580 h 1001410"/>
              <a:gd name="connsiteX3" fmla="*/ 1670957 w 4874986"/>
              <a:gd name="connsiteY3" fmla="*/ 491066 h 1001410"/>
              <a:gd name="connsiteX4" fmla="*/ 2204357 w 4874986"/>
              <a:gd name="connsiteY4" fmla="*/ 110066 h 1001410"/>
              <a:gd name="connsiteX5" fmla="*/ 2581728 w 4874986"/>
              <a:gd name="connsiteY5" fmla="*/ 1209 h 1001410"/>
              <a:gd name="connsiteX6" fmla="*/ 2959100 w 4874986"/>
              <a:gd name="connsiteY6" fmla="*/ 102809 h 1001410"/>
              <a:gd name="connsiteX7" fmla="*/ 3575957 w 4874986"/>
              <a:gd name="connsiteY7" fmla="*/ 567266 h 1001410"/>
              <a:gd name="connsiteX8" fmla="*/ 4250871 w 4874986"/>
              <a:gd name="connsiteY8" fmla="*/ 843037 h 1001410"/>
              <a:gd name="connsiteX9" fmla="*/ 4874986 w 4874986"/>
              <a:gd name="connsiteY9" fmla="*/ 915609 h 1001410"/>
              <a:gd name="connsiteX0" fmla="*/ 0 w 4728029"/>
              <a:gd name="connsiteY0" fmla="*/ 991129 h 991129"/>
              <a:gd name="connsiteX1" fmla="*/ 881743 w 4728029"/>
              <a:gd name="connsiteY1" fmla="*/ 886580 h 991129"/>
              <a:gd name="connsiteX2" fmla="*/ 1524000 w 4728029"/>
              <a:gd name="connsiteY2" fmla="*/ 491066 h 991129"/>
              <a:gd name="connsiteX3" fmla="*/ 2057400 w 4728029"/>
              <a:gd name="connsiteY3" fmla="*/ 110066 h 991129"/>
              <a:gd name="connsiteX4" fmla="*/ 2434771 w 4728029"/>
              <a:gd name="connsiteY4" fmla="*/ 1209 h 991129"/>
              <a:gd name="connsiteX5" fmla="*/ 2812143 w 4728029"/>
              <a:gd name="connsiteY5" fmla="*/ 102809 h 991129"/>
              <a:gd name="connsiteX6" fmla="*/ 3429000 w 4728029"/>
              <a:gd name="connsiteY6" fmla="*/ 567266 h 991129"/>
              <a:gd name="connsiteX7" fmla="*/ 4103914 w 4728029"/>
              <a:gd name="connsiteY7" fmla="*/ 843037 h 991129"/>
              <a:gd name="connsiteX8" fmla="*/ 4728029 w 4728029"/>
              <a:gd name="connsiteY8" fmla="*/ 915609 h 991129"/>
              <a:gd name="connsiteX0" fmla="*/ 0 w 4713742"/>
              <a:gd name="connsiteY0" fmla="*/ 991129 h 991129"/>
              <a:gd name="connsiteX1" fmla="*/ 881743 w 4713742"/>
              <a:gd name="connsiteY1" fmla="*/ 886580 h 991129"/>
              <a:gd name="connsiteX2" fmla="*/ 1524000 w 4713742"/>
              <a:gd name="connsiteY2" fmla="*/ 491066 h 991129"/>
              <a:gd name="connsiteX3" fmla="*/ 2057400 w 4713742"/>
              <a:gd name="connsiteY3" fmla="*/ 110066 h 991129"/>
              <a:gd name="connsiteX4" fmla="*/ 2434771 w 4713742"/>
              <a:gd name="connsiteY4" fmla="*/ 1209 h 991129"/>
              <a:gd name="connsiteX5" fmla="*/ 2812143 w 4713742"/>
              <a:gd name="connsiteY5" fmla="*/ 102809 h 991129"/>
              <a:gd name="connsiteX6" fmla="*/ 3429000 w 4713742"/>
              <a:gd name="connsiteY6" fmla="*/ 567266 h 991129"/>
              <a:gd name="connsiteX7" fmla="*/ 4103914 w 4713742"/>
              <a:gd name="connsiteY7" fmla="*/ 843037 h 991129"/>
              <a:gd name="connsiteX8" fmla="*/ 4713742 w 4713742"/>
              <a:gd name="connsiteY8" fmla="*/ 967997 h 991129"/>
              <a:gd name="connsiteX0" fmla="*/ 0 w 4856617"/>
              <a:gd name="connsiteY0" fmla="*/ 991129 h 991129"/>
              <a:gd name="connsiteX1" fmla="*/ 881743 w 4856617"/>
              <a:gd name="connsiteY1" fmla="*/ 886580 h 991129"/>
              <a:gd name="connsiteX2" fmla="*/ 1524000 w 4856617"/>
              <a:gd name="connsiteY2" fmla="*/ 491066 h 991129"/>
              <a:gd name="connsiteX3" fmla="*/ 2057400 w 4856617"/>
              <a:gd name="connsiteY3" fmla="*/ 110066 h 991129"/>
              <a:gd name="connsiteX4" fmla="*/ 2434771 w 4856617"/>
              <a:gd name="connsiteY4" fmla="*/ 1209 h 991129"/>
              <a:gd name="connsiteX5" fmla="*/ 2812143 w 4856617"/>
              <a:gd name="connsiteY5" fmla="*/ 102809 h 991129"/>
              <a:gd name="connsiteX6" fmla="*/ 3429000 w 4856617"/>
              <a:gd name="connsiteY6" fmla="*/ 567266 h 991129"/>
              <a:gd name="connsiteX7" fmla="*/ 4103914 w 4856617"/>
              <a:gd name="connsiteY7" fmla="*/ 843037 h 991129"/>
              <a:gd name="connsiteX8" fmla="*/ 4856617 w 4856617"/>
              <a:gd name="connsiteY8" fmla="*/ 987047 h 99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6617" h="991129">
                <a:moveTo>
                  <a:pt x="0" y="991129"/>
                </a:moveTo>
                <a:cubicBezTo>
                  <a:pt x="146957" y="980848"/>
                  <a:pt x="627743" y="969924"/>
                  <a:pt x="881743" y="886580"/>
                </a:cubicBezTo>
                <a:cubicBezTo>
                  <a:pt x="1135743" y="803236"/>
                  <a:pt x="1328057" y="620485"/>
                  <a:pt x="1524000" y="491066"/>
                </a:cubicBezTo>
                <a:cubicBezTo>
                  <a:pt x="1719943" y="361647"/>
                  <a:pt x="1905605" y="191709"/>
                  <a:pt x="2057400" y="110066"/>
                </a:cubicBezTo>
                <a:cubicBezTo>
                  <a:pt x="2209195" y="28423"/>
                  <a:pt x="2308981" y="2418"/>
                  <a:pt x="2434771" y="1209"/>
                </a:cubicBezTo>
                <a:cubicBezTo>
                  <a:pt x="2560561" y="0"/>
                  <a:pt x="2646438" y="8466"/>
                  <a:pt x="2812143" y="102809"/>
                </a:cubicBezTo>
                <a:cubicBezTo>
                  <a:pt x="2977848" y="197152"/>
                  <a:pt x="3213705" y="443895"/>
                  <a:pt x="3429000" y="567266"/>
                </a:cubicBezTo>
                <a:cubicBezTo>
                  <a:pt x="3644295" y="690637"/>
                  <a:pt x="3865978" y="773074"/>
                  <a:pt x="4103914" y="843037"/>
                </a:cubicBezTo>
                <a:cubicBezTo>
                  <a:pt x="4341850" y="913000"/>
                  <a:pt x="4654626" y="980999"/>
                  <a:pt x="4856617" y="98704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5431634" y="3788566"/>
            <a:ext cx="5667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43385" y="389095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62600" y="4114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2800" i="1" baseline="30000" dirty="0">
                <a:latin typeface="Cambria Math" pitchFamily="18" charset="0"/>
                <a:ea typeface="Cambria Math" pitchFamily="18" charset="0"/>
              </a:rPr>
              <a:t>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3581400"/>
            <a:ext cx="49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Z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9118" y="2133600"/>
            <a:ext cx="128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p(Z)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917034" y="3788566"/>
            <a:ext cx="5667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71800" y="4114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2800" i="1" baseline="30000" dirty="0">
                <a:latin typeface="Cambria Math" pitchFamily="18" charset="0"/>
                <a:ea typeface="Cambria Math" pitchFamily="18" charset="0"/>
              </a:rPr>
              <a:t>est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5105400"/>
            <a:ext cx="8763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which is</a:t>
            </a:r>
          </a:p>
          <a:p>
            <a:pPr lvl="0" algn="ctr">
              <a:spcBef>
                <a:spcPct val="0"/>
              </a:spcBef>
            </a:pPr>
            <a:r>
              <a:rPr kumimoji="0" lang="en-US" sz="4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kumimoji="0" lang="en-US" sz="44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– </a:t>
            </a:r>
            <a:r>
              <a:rPr lang="en-US" sz="4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kumimoji="0" lang="en-US" sz="4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P(Z</a:t>
            </a:r>
            <a:r>
              <a:rPr kumimoji="0" lang="en-US" sz="4400" b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4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- P(-Z</a:t>
            </a:r>
            <a:r>
              <a:rPr lang="en-US" sz="4400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4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)]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169" t="67346" r="15386" b="24236"/>
          <a:stretch>
            <a:fillRect/>
          </a:stretch>
        </p:blipFill>
        <p:spPr bwMode="auto">
          <a:xfrm>
            <a:off x="304800" y="1025093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56459" y="255652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MATLAB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20000" t="51569" r="56250" b="39664"/>
          <a:stretch/>
        </p:blipFill>
        <p:spPr bwMode="auto">
          <a:xfrm>
            <a:off x="533400" y="4926522"/>
            <a:ext cx="289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98096" y="1966687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0.780  and 0.807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1647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 values of </a:t>
            </a:r>
            <a:r>
              <a:rPr lang="en-US" sz="32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|Z|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greater than </a:t>
            </a:r>
            <a:r>
              <a:rPr lang="en-US" sz="32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sz="3200" i="1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are very common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4A4A26-210C-4904-B4B9-1338C6D7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03981"/>
            <a:ext cx="85344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PZA = 1 -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stats.norm.cdf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((ZA),0.0,1.0)-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stats.norm.cdf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(-(ZA),0.0,1.0));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D12B49-89F5-40D5-83A6-58C2BFEF8DAF}"/>
              </a:ext>
            </a:extLst>
          </p:cNvPr>
          <p:cNvSpPr txBox="1"/>
          <p:nvPr/>
        </p:nvSpPr>
        <p:spPr>
          <a:xfrm>
            <a:off x="2356459" y="2228298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Python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4B37F5-A5D1-4960-BBE2-272ADD7022D1}"/>
              </a:ext>
            </a:extLst>
          </p:cNvPr>
          <p:cNvSpPr txBox="1">
            <a:spLocks/>
          </p:cNvSpPr>
          <p:nvPr/>
        </p:nvSpPr>
        <p:spPr>
          <a:xfrm>
            <a:off x="3810002" y="4407635"/>
            <a:ext cx="381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0.780   (test 1)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B91994-3603-4200-9545-FE24688F71DE}"/>
              </a:ext>
            </a:extLst>
          </p:cNvPr>
          <p:cNvSpPr txBox="1">
            <a:spLocks/>
          </p:cNvSpPr>
          <p:nvPr/>
        </p:nvSpPr>
        <p:spPr>
          <a:xfrm>
            <a:off x="2927961" y="4767633"/>
            <a:ext cx="381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6D172D2-A711-4255-BF4F-443FB82BD294}"/>
              </a:ext>
            </a:extLst>
          </p:cNvPr>
          <p:cNvSpPr/>
          <p:nvPr/>
        </p:nvSpPr>
        <p:spPr>
          <a:xfrm>
            <a:off x="3481170" y="4692477"/>
            <a:ext cx="263070" cy="1117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85A078-AAAD-4BF9-92BD-782E5BA879E6}"/>
              </a:ext>
            </a:extLst>
          </p:cNvPr>
          <p:cNvSpPr txBox="1">
            <a:spLocks/>
          </p:cNvSpPr>
          <p:nvPr/>
        </p:nvSpPr>
        <p:spPr>
          <a:xfrm>
            <a:off x="3810002" y="5225877"/>
            <a:ext cx="381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0.807   (test 2)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169" t="67346" r="15386" b="24236"/>
          <a:stretch>
            <a:fillRect/>
          </a:stretch>
        </p:blipFill>
        <p:spPr bwMode="auto">
          <a:xfrm>
            <a:off x="304800" y="1025093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56459" y="255652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MATLAB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20000" t="51569" r="56250" b="39664"/>
          <a:stretch/>
        </p:blipFill>
        <p:spPr bwMode="auto">
          <a:xfrm>
            <a:off x="533400" y="4926522"/>
            <a:ext cx="289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98096" y="1966687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0.780  and 0.807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1647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 values of </a:t>
            </a:r>
            <a:r>
              <a:rPr lang="en-US" sz="32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|Z|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greater than </a:t>
            </a:r>
            <a:r>
              <a:rPr lang="en-US" sz="32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sz="3200" i="1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are very common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4A4A26-210C-4904-B4B9-1338C6D7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03981"/>
            <a:ext cx="85344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PZA = 1 -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stats.norm.cdf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((ZA),0.0,1.0)-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stats.norm.cdf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(-(ZA),0.0,1.0));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D12B49-89F5-40D5-83A6-58C2BFEF8DAF}"/>
              </a:ext>
            </a:extLst>
          </p:cNvPr>
          <p:cNvSpPr txBox="1"/>
          <p:nvPr/>
        </p:nvSpPr>
        <p:spPr>
          <a:xfrm>
            <a:off x="2356459" y="2228298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Python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4B37F5-A5D1-4960-BBE2-272ADD7022D1}"/>
              </a:ext>
            </a:extLst>
          </p:cNvPr>
          <p:cNvSpPr txBox="1">
            <a:spLocks/>
          </p:cNvSpPr>
          <p:nvPr/>
        </p:nvSpPr>
        <p:spPr>
          <a:xfrm>
            <a:off x="3810002" y="4407635"/>
            <a:ext cx="381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0.780   (test 1)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B91994-3603-4200-9545-FE24688F71DE}"/>
              </a:ext>
            </a:extLst>
          </p:cNvPr>
          <p:cNvSpPr txBox="1">
            <a:spLocks/>
          </p:cNvSpPr>
          <p:nvPr/>
        </p:nvSpPr>
        <p:spPr>
          <a:xfrm>
            <a:off x="2927961" y="4767633"/>
            <a:ext cx="381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6D172D2-A711-4255-BF4F-443FB82BD294}"/>
              </a:ext>
            </a:extLst>
          </p:cNvPr>
          <p:cNvSpPr/>
          <p:nvPr/>
        </p:nvSpPr>
        <p:spPr>
          <a:xfrm>
            <a:off x="3481170" y="4692477"/>
            <a:ext cx="263070" cy="1117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85A078-AAAD-4BF9-92BD-782E5BA879E6}"/>
              </a:ext>
            </a:extLst>
          </p:cNvPr>
          <p:cNvSpPr txBox="1">
            <a:spLocks/>
          </p:cNvSpPr>
          <p:nvPr/>
        </p:nvSpPr>
        <p:spPr>
          <a:xfrm>
            <a:off x="3810002" y="5225877"/>
            <a:ext cx="381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0.807   (test 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A7D2E-C901-40CE-8C8F-4C46B0EC1E22}"/>
              </a:ext>
            </a:extLst>
          </p:cNvPr>
          <p:cNvSpPr txBox="1"/>
          <p:nvPr/>
        </p:nvSpPr>
        <p:spPr>
          <a:xfrm>
            <a:off x="6694122" y="4193781"/>
            <a:ext cx="243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Null Hypotheses cannot be rejected</a:t>
            </a:r>
          </a:p>
        </p:txBody>
      </p:sp>
    </p:spTree>
    <p:extLst>
      <p:ext uri="{BB962C8B-B14F-4D97-AF65-F5344CB8AC3E}">
        <p14:creationId xmlns:p14="http://schemas.microsoft.com/office/powerpoint/2010/main" val="17748327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Question 2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Is the variance in spec?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Null Hypothesis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observed deviation of the variance from its true value of 1 nm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due to random variation (as contrasted to the machine being noisier than the specs).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1894" t="59884" r="27478" b="28997"/>
          <a:stretch/>
        </p:blipFill>
        <p:spPr bwMode="auto">
          <a:xfrm>
            <a:off x="5025025" y="1994248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Results of the two tests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1787" t="59070" r="5275" b="29811"/>
          <a:stretch/>
        </p:blipFill>
        <p:spPr bwMode="auto">
          <a:xfrm>
            <a:off x="6781800" y="19050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4375" t="37209" r="56250" b="45737"/>
          <a:stretch/>
        </p:blipFill>
        <p:spPr bwMode="auto">
          <a:xfrm>
            <a:off x="609600" y="1600200"/>
            <a:ext cx="477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4659" t="70543" r="61719" b="17829"/>
          <a:stretch/>
        </p:blipFill>
        <p:spPr bwMode="auto">
          <a:xfrm>
            <a:off x="685800" y="3505200"/>
            <a:ext cx="38399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 l="49375" t="71705" r="36875" b="18993"/>
          <a:stretch>
            <a:fillRect/>
          </a:stretch>
        </p:blipFill>
        <p:spPr bwMode="auto">
          <a:xfrm>
            <a:off x="5029200" y="3606380"/>
            <a:ext cx="21336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 l="74911" t="71705" r="16250" b="18993"/>
          <a:stretch>
            <a:fillRect/>
          </a:stretch>
        </p:blipFill>
        <p:spPr bwMode="auto">
          <a:xfrm>
            <a:off x="7086600" y="3590140"/>
            <a:ext cx="13716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DFFBEC3-56BC-4A2A-9238-F45DCC6C2BAF}"/>
              </a:ext>
            </a:extLst>
          </p:cNvPr>
          <p:cNvSpPr txBox="1">
            <a:spLocks/>
          </p:cNvSpPr>
          <p:nvPr/>
        </p:nvSpPr>
        <p:spPr>
          <a:xfrm>
            <a:off x="5025025" y="1249180"/>
            <a:ext cx="1676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test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0653C4D-D826-4616-9167-20B5DDE8C007}"/>
              </a:ext>
            </a:extLst>
          </p:cNvPr>
          <p:cNvSpPr txBox="1">
            <a:spLocks/>
          </p:cNvSpPr>
          <p:nvPr/>
        </p:nvSpPr>
        <p:spPr>
          <a:xfrm>
            <a:off x="6781800" y="1257300"/>
            <a:ext cx="1676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test 2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1894" t="59884" r="27478" b="28997"/>
          <a:stretch/>
        </p:blipFill>
        <p:spPr bwMode="auto">
          <a:xfrm>
            <a:off x="5025025" y="18288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65563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Results of the two tests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1787" t="59070" r="5275" b="29811"/>
          <a:stretch/>
        </p:blipFill>
        <p:spPr bwMode="auto">
          <a:xfrm>
            <a:off x="6781800" y="17526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4375" t="37209" r="56250" b="45737"/>
          <a:stretch/>
        </p:blipFill>
        <p:spPr bwMode="auto">
          <a:xfrm>
            <a:off x="609600" y="1600200"/>
            <a:ext cx="477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4659" t="70543" r="61719" b="17829"/>
          <a:stretch/>
        </p:blipFill>
        <p:spPr bwMode="auto">
          <a:xfrm>
            <a:off x="685800" y="3505200"/>
            <a:ext cx="38399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 l="49375" t="71705" r="36875" b="18993"/>
          <a:stretch>
            <a:fillRect/>
          </a:stretch>
        </p:blipFill>
        <p:spPr bwMode="auto">
          <a:xfrm>
            <a:off x="5029200" y="3606380"/>
            <a:ext cx="21336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 l="74911" t="71705" r="16250" b="18993"/>
          <a:stretch>
            <a:fillRect/>
          </a:stretch>
        </p:blipFill>
        <p:spPr bwMode="auto">
          <a:xfrm>
            <a:off x="7086600" y="3590140"/>
            <a:ext cx="13716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DFFBEC3-56BC-4A2A-9238-F45DCC6C2BAF}"/>
              </a:ext>
            </a:extLst>
          </p:cNvPr>
          <p:cNvSpPr txBox="1">
            <a:spLocks/>
          </p:cNvSpPr>
          <p:nvPr/>
        </p:nvSpPr>
        <p:spPr>
          <a:xfrm>
            <a:off x="5025025" y="1249180"/>
            <a:ext cx="1676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test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0653C4D-D826-4616-9167-20B5DDE8C007}"/>
              </a:ext>
            </a:extLst>
          </p:cNvPr>
          <p:cNvSpPr txBox="1">
            <a:spLocks/>
          </p:cNvSpPr>
          <p:nvPr/>
        </p:nvSpPr>
        <p:spPr>
          <a:xfrm>
            <a:off x="6781800" y="1257300"/>
            <a:ext cx="1676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test 2</a:t>
            </a: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7EF0B45B-D12D-4C77-A9A9-2029744896AA}"/>
              </a:ext>
            </a:extLst>
          </p:cNvPr>
          <p:cNvSpPr/>
          <p:nvPr/>
        </p:nvSpPr>
        <p:spPr>
          <a:xfrm>
            <a:off x="3200400" y="4876800"/>
            <a:ext cx="1349828" cy="1001486"/>
          </a:xfrm>
          <a:custGeom>
            <a:avLst/>
            <a:gdLst>
              <a:gd name="connsiteX0" fmla="*/ 0 w 1349828"/>
              <a:gd name="connsiteY0" fmla="*/ 0 h 1001486"/>
              <a:gd name="connsiteX1" fmla="*/ 348343 w 1349828"/>
              <a:gd name="connsiteY1" fmla="*/ 682172 h 1001486"/>
              <a:gd name="connsiteX2" fmla="*/ 1349828 w 1349828"/>
              <a:gd name="connsiteY2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9828" h="1001486">
                <a:moveTo>
                  <a:pt x="0" y="0"/>
                </a:moveTo>
                <a:cubicBezTo>
                  <a:pt x="61686" y="257629"/>
                  <a:pt x="123372" y="515258"/>
                  <a:pt x="348343" y="682172"/>
                </a:cubicBezTo>
                <a:cubicBezTo>
                  <a:pt x="573314" y="849086"/>
                  <a:pt x="961571" y="925286"/>
                  <a:pt x="1349828" y="1001486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5B0F0CFA-2070-47BC-9A73-6D38F18C585C}"/>
              </a:ext>
            </a:extLst>
          </p:cNvPr>
          <p:cNvSpPr/>
          <p:nvPr/>
        </p:nvSpPr>
        <p:spPr>
          <a:xfrm>
            <a:off x="2127368" y="3514460"/>
            <a:ext cx="1832911" cy="1221887"/>
          </a:xfrm>
          <a:custGeom>
            <a:avLst/>
            <a:gdLst>
              <a:gd name="connsiteX0" fmla="*/ 283029 w 1937657"/>
              <a:gd name="connsiteY0" fmla="*/ 33867 h 1257904"/>
              <a:gd name="connsiteX1" fmla="*/ 36286 w 1937657"/>
              <a:gd name="connsiteY1" fmla="*/ 251581 h 1257904"/>
              <a:gd name="connsiteX2" fmla="*/ 65314 w 1937657"/>
              <a:gd name="connsiteY2" fmla="*/ 759581 h 1257904"/>
              <a:gd name="connsiteX3" fmla="*/ 428172 w 1937657"/>
              <a:gd name="connsiteY3" fmla="*/ 1107924 h 1257904"/>
              <a:gd name="connsiteX4" fmla="*/ 994229 w 1937657"/>
              <a:gd name="connsiteY4" fmla="*/ 1224038 h 1257904"/>
              <a:gd name="connsiteX5" fmla="*/ 1473200 w 1937657"/>
              <a:gd name="connsiteY5" fmla="*/ 1165981 h 1257904"/>
              <a:gd name="connsiteX6" fmla="*/ 1328057 w 1937657"/>
              <a:gd name="connsiteY6" fmla="*/ 672496 h 1257904"/>
              <a:gd name="connsiteX7" fmla="*/ 1574800 w 1937657"/>
              <a:gd name="connsiteY7" fmla="*/ 614438 h 1257904"/>
              <a:gd name="connsiteX8" fmla="*/ 1836057 w 1937657"/>
              <a:gd name="connsiteY8" fmla="*/ 614438 h 1257904"/>
              <a:gd name="connsiteX9" fmla="*/ 1821543 w 1937657"/>
              <a:gd name="connsiteY9" fmla="*/ 164496 h 1257904"/>
              <a:gd name="connsiteX10" fmla="*/ 1139372 w 1937657"/>
              <a:gd name="connsiteY10" fmla="*/ 48381 h 1257904"/>
              <a:gd name="connsiteX11" fmla="*/ 283029 w 1937657"/>
              <a:gd name="connsiteY11" fmla="*/ 33867 h 1257904"/>
              <a:gd name="connsiteX0" fmla="*/ 271118 w 1877045"/>
              <a:gd name="connsiteY0" fmla="*/ 15065 h 1220813"/>
              <a:gd name="connsiteX1" fmla="*/ 24375 w 1877045"/>
              <a:gd name="connsiteY1" fmla="*/ 232779 h 1220813"/>
              <a:gd name="connsiteX2" fmla="*/ 53403 w 1877045"/>
              <a:gd name="connsiteY2" fmla="*/ 740779 h 1220813"/>
              <a:gd name="connsiteX3" fmla="*/ 416261 w 1877045"/>
              <a:gd name="connsiteY3" fmla="*/ 1089122 h 1220813"/>
              <a:gd name="connsiteX4" fmla="*/ 982318 w 1877045"/>
              <a:gd name="connsiteY4" fmla="*/ 1205236 h 1220813"/>
              <a:gd name="connsiteX5" fmla="*/ 1461289 w 1877045"/>
              <a:gd name="connsiteY5" fmla="*/ 1147179 h 1220813"/>
              <a:gd name="connsiteX6" fmla="*/ 1240989 w 1877045"/>
              <a:gd name="connsiteY6" fmla="*/ 553486 h 1220813"/>
              <a:gd name="connsiteX7" fmla="*/ 1562889 w 1877045"/>
              <a:gd name="connsiteY7" fmla="*/ 595636 h 1220813"/>
              <a:gd name="connsiteX8" fmla="*/ 1824146 w 1877045"/>
              <a:gd name="connsiteY8" fmla="*/ 595636 h 1220813"/>
              <a:gd name="connsiteX9" fmla="*/ 1809632 w 1877045"/>
              <a:gd name="connsiteY9" fmla="*/ 145694 h 1220813"/>
              <a:gd name="connsiteX10" fmla="*/ 1127461 w 1877045"/>
              <a:gd name="connsiteY10" fmla="*/ 29579 h 1220813"/>
              <a:gd name="connsiteX11" fmla="*/ 271118 w 1877045"/>
              <a:gd name="connsiteY11" fmla="*/ 15065 h 1220813"/>
              <a:gd name="connsiteX0" fmla="*/ 271118 w 1832911"/>
              <a:gd name="connsiteY0" fmla="*/ 16139 h 1221887"/>
              <a:gd name="connsiteX1" fmla="*/ 24375 w 1832911"/>
              <a:gd name="connsiteY1" fmla="*/ 233853 h 1221887"/>
              <a:gd name="connsiteX2" fmla="*/ 53403 w 1832911"/>
              <a:gd name="connsiteY2" fmla="*/ 741853 h 1221887"/>
              <a:gd name="connsiteX3" fmla="*/ 416261 w 1832911"/>
              <a:gd name="connsiteY3" fmla="*/ 1090196 h 1221887"/>
              <a:gd name="connsiteX4" fmla="*/ 982318 w 1832911"/>
              <a:gd name="connsiteY4" fmla="*/ 1206310 h 1221887"/>
              <a:gd name="connsiteX5" fmla="*/ 1461289 w 1832911"/>
              <a:gd name="connsiteY5" fmla="*/ 1148253 h 1221887"/>
              <a:gd name="connsiteX6" fmla="*/ 1240989 w 1832911"/>
              <a:gd name="connsiteY6" fmla="*/ 554560 h 1221887"/>
              <a:gd name="connsiteX7" fmla="*/ 1562889 w 1832911"/>
              <a:gd name="connsiteY7" fmla="*/ 596710 h 1221887"/>
              <a:gd name="connsiteX8" fmla="*/ 1824146 w 1832911"/>
              <a:gd name="connsiteY8" fmla="*/ 596710 h 1221887"/>
              <a:gd name="connsiteX9" fmla="*/ 1709423 w 1832911"/>
              <a:gd name="connsiteY9" fmla="*/ 146768 h 1221887"/>
              <a:gd name="connsiteX10" fmla="*/ 1127461 w 1832911"/>
              <a:gd name="connsiteY10" fmla="*/ 30653 h 1221887"/>
              <a:gd name="connsiteX11" fmla="*/ 271118 w 1832911"/>
              <a:gd name="connsiteY11" fmla="*/ 16139 h 122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2911" h="1221887">
                <a:moveTo>
                  <a:pt x="271118" y="16139"/>
                </a:moveTo>
                <a:cubicBezTo>
                  <a:pt x="87270" y="50006"/>
                  <a:pt x="60661" y="112901"/>
                  <a:pt x="24375" y="233853"/>
                </a:cubicBezTo>
                <a:cubicBezTo>
                  <a:pt x="-11911" y="354805"/>
                  <a:pt x="-11911" y="599129"/>
                  <a:pt x="53403" y="741853"/>
                </a:cubicBezTo>
                <a:cubicBezTo>
                  <a:pt x="118717" y="884577"/>
                  <a:pt x="261442" y="1012787"/>
                  <a:pt x="416261" y="1090196"/>
                </a:cubicBezTo>
                <a:cubicBezTo>
                  <a:pt x="571080" y="1167605"/>
                  <a:pt x="808147" y="1196634"/>
                  <a:pt x="982318" y="1206310"/>
                </a:cubicBezTo>
                <a:cubicBezTo>
                  <a:pt x="1156489" y="1215986"/>
                  <a:pt x="1418177" y="1256878"/>
                  <a:pt x="1461289" y="1148253"/>
                </a:cubicBezTo>
                <a:cubicBezTo>
                  <a:pt x="1504401" y="1039628"/>
                  <a:pt x="1224056" y="646484"/>
                  <a:pt x="1240989" y="554560"/>
                </a:cubicBezTo>
                <a:cubicBezTo>
                  <a:pt x="1257922" y="462636"/>
                  <a:pt x="1465696" y="589685"/>
                  <a:pt x="1562889" y="596710"/>
                </a:cubicBezTo>
                <a:cubicBezTo>
                  <a:pt x="1660082" y="603735"/>
                  <a:pt x="1799724" y="671700"/>
                  <a:pt x="1824146" y="596710"/>
                </a:cubicBezTo>
                <a:cubicBezTo>
                  <a:pt x="1848568" y="521720"/>
                  <a:pt x="1825537" y="241111"/>
                  <a:pt x="1709423" y="146768"/>
                </a:cubicBezTo>
                <a:cubicBezTo>
                  <a:pt x="1593309" y="52425"/>
                  <a:pt x="1367178" y="52424"/>
                  <a:pt x="1127461" y="30653"/>
                </a:cubicBezTo>
                <a:cubicBezTo>
                  <a:pt x="887744" y="8882"/>
                  <a:pt x="454966" y="-17728"/>
                  <a:pt x="271118" y="16139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6CA0085-4AD9-4443-89F7-45D0A36910D6}"/>
              </a:ext>
            </a:extLst>
          </p:cNvPr>
          <p:cNvSpPr txBox="1">
            <a:spLocks/>
          </p:cNvSpPr>
          <p:nvPr/>
        </p:nvSpPr>
        <p:spPr>
          <a:xfrm>
            <a:off x="4495800" y="54864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zero mean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unit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variance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805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5616" y="2645998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>
                <a:latin typeface="Times New Roman" pitchFamily="18" charset="0"/>
                <a:ea typeface="+mj-ea"/>
                <a:cs typeface="Times New Roman" pitchFamily="18" charset="0"/>
              </a:rPr>
              <a:t>the key question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>
                <a:latin typeface="Times New Roman" pitchFamily="18" charset="0"/>
                <a:ea typeface="+mj-ea"/>
                <a:cs typeface="Times New Roman" pitchFamily="18" charset="0"/>
              </a:rPr>
              <a:t>Are these unusually large values for </a:t>
            </a:r>
            <a:r>
              <a:rPr lang="el-GR" sz="3100" i="1" dirty="0"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lang="en-US" sz="3100" i="1" baseline="30000" dirty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sz="31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100" dirty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0440" t="70543" r="61719" b="17829"/>
          <a:stretch>
            <a:fillRect/>
          </a:stretch>
        </p:blipFill>
        <p:spPr bwMode="auto">
          <a:xfrm>
            <a:off x="0" y="1143000"/>
            <a:ext cx="45257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3048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 our case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7CEC04-F982-4C8C-88AD-9F78E5CD916E}"/>
              </a:ext>
            </a:extLst>
          </p:cNvPr>
          <p:cNvGrpSpPr/>
          <p:nvPr/>
        </p:nvGrpSpPr>
        <p:grpSpPr>
          <a:xfrm>
            <a:off x="4313359" y="886279"/>
            <a:ext cx="4692041" cy="1732642"/>
            <a:chOff x="4441521" y="1037002"/>
            <a:chExt cx="4692041" cy="1732642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4C75DACC-5E4F-4098-8F95-9F746052C480}"/>
                </a:ext>
              </a:extLst>
            </p:cNvPr>
            <p:cNvSpPr txBox="1">
              <a:spLocks/>
            </p:cNvSpPr>
            <p:nvPr/>
          </p:nvSpPr>
          <p:spPr>
            <a:xfrm>
              <a:off x="5323562" y="1037002"/>
              <a:ext cx="38100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21.921   (test 1)</a:t>
              </a: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B2B6875F-90F1-437E-B974-06BB1A93DFA2}"/>
                </a:ext>
              </a:extLst>
            </p:cNvPr>
            <p:cNvSpPr txBox="1">
              <a:spLocks/>
            </p:cNvSpPr>
            <p:nvPr/>
          </p:nvSpPr>
          <p:spPr>
            <a:xfrm>
              <a:off x="4441521" y="1397000"/>
              <a:ext cx="38100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= 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FFC5E017-4313-41DA-958D-4504CB98FFA5}"/>
                </a:ext>
              </a:extLst>
            </p:cNvPr>
            <p:cNvSpPr/>
            <p:nvPr/>
          </p:nvSpPr>
          <p:spPr>
            <a:xfrm>
              <a:off x="4994730" y="1321844"/>
              <a:ext cx="263070" cy="1117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690ECB03-78C7-4C4E-8ADE-F9BE3780973D}"/>
                </a:ext>
              </a:extLst>
            </p:cNvPr>
            <p:cNvSpPr txBox="1">
              <a:spLocks/>
            </p:cNvSpPr>
            <p:nvPr/>
          </p:nvSpPr>
          <p:spPr>
            <a:xfrm>
              <a:off x="5323562" y="1855244"/>
              <a:ext cx="38100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24.353   (test 2)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628179E-3AE9-47B3-A927-3066E4710279}"/>
              </a:ext>
            </a:extLst>
          </p:cNvPr>
          <p:cNvGrpSpPr/>
          <p:nvPr/>
        </p:nvGrpSpPr>
        <p:grpSpPr>
          <a:xfrm>
            <a:off x="2217054" y="4287158"/>
            <a:ext cx="8067567" cy="1732642"/>
            <a:chOff x="2217054" y="4287158"/>
            <a:chExt cx="8067567" cy="1732642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0625" t="71318" r="59375" b="19380"/>
            <a:stretch>
              <a:fillRect/>
            </a:stretch>
          </p:blipFill>
          <p:spPr bwMode="auto">
            <a:xfrm>
              <a:off x="2217054" y="4604658"/>
              <a:ext cx="3793067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CEC01FF-5FFC-478A-BE54-6DE956D637BB}"/>
                </a:ext>
              </a:extLst>
            </p:cNvPr>
            <p:cNvGrpSpPr/>
            <p:nvPr/>
          </p:nvGrpSpPr>
          <p:grpSpPr>
            <a:xfrm>
              <a:off x="5592580" y="4287158"/>
              <a:ext cx="4692041" cy="1732642"/>
              <a:chOff x="4441521" y="1037002"/>
              <a:chExt cx="4692041" cy="1732642"/>
            </a:xfrm>
          </p:grpSpPr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39B283A3-9408-42C0-A000-7C6165A81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3562" y="1037002"/>
                <a:ext cx="3810000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Times New Roman" pitchFamily="18" charset="0"/>
                    <a:ea typeface="+mj-ea"/>
                    <a:cs typeface="Times New Roman" pitchFamily="18" charset="0"/>
                  </a:rPr>
                  <a:t>?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   (test 1)</a:t>
                </a:r>
              </a:p>
            </p:txBody>
          </p:sp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41B7AB47-8C4C-4864-8B86-1AF11971EB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1521" y="1397000"/>
                <a:ext cx="3810000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=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1" name="Left Brace 20">
                <a:extLst>
                  <a:ext uri="{FF2B5EF4-FFF2-40B4-BE49-F238E27FC236}">
                    <a16:creationId xmlns:a16="http://schemas.microsoft.com/office/drawing/2014/main" id="{FE0B1214-FDC9-4726-97EC-022D0BA34272}"/>
                  </a:ext>
                </a:extLst>
              </p:cNvPr>
              <p:cNvSpPr/>
              <p:nvPr/>
            </p:nvSpPr>
            <p:spPr>
              <a:xfrm>
                <a:off x="4994730" y="1321844"/>
                <a:ext cx="263070" cy="1117600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A3D92BCF-0CEB-49E0-B396-0C68414A93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3562" y="1855244"/>
                <a:ext cx="3810000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?   (test 2)</a:t>
                </a: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2743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itchFamily="18" charset="0"/>
                <a:ea typeface="Cambria Math" pitchFamily="18" charset="0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57398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itchFamily="18" charset="0"/>
                <a:ea typeface="Cambria Math" pitchFamily="18" charset="0"/>
              </a:rPr>
              <a:t>x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MATLAB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7783" t="43774" r="8259" b="46124"/>
          <a:stretch>
            <a:fillRect/>
          </a:stretch>
        </p:blipFill>
        <p:spPr bwMode="auto">
          <a:xfrm>
            <a:off x="1543050" y="1250734"/>
            <a:ext cx="6057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0625" t="71318" r="59375" b="19380"/>
          <a:stretch>
            <a:fillRect/>
          </a:stretch>
        </p:blipFill>
        <p:spPr bwMode="auto">
          <a:xfrm>
            <a:off x="1292600" y="4680864"/>
            <a:ext cx="37930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E083B2-5AA4-4104-8F74-991E7D77DC2C}"/>
              </a:ext>
            </a:extLst>
          </p:cNvPr>
          <p:cNvGrpSpPr/>
          <p:nvPr/>
        </p:nvGrpSpPr>
        <p:grpSpPr>
          <a:xfrm>
            <a:off x="4598220" y="4299864"/>
            <a:ext cx="4692041" cy="1732642"/>
            <a:chOff x="4441521" y="1037002"/>
            <a:chExt cx="4692041" cy="1732642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DF69FA32-F63B-4887-A301-66AF514C3D70}"/>
                </a:ext>
              </a:extLst>
            </p:cNvPr>
            <p:cNvSpPr txBox="1">
              <a:spLocks/>
            </p:cNvSpPr>
            <p:nvPr/>
          </p:nvSpPr>
          <p:spPr>
            <a:xfrm>
              <a:off x="5323562" y="1037002"/>
              <a:ext cx="38100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0.640   (test 1)</a:t>
              </a: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ABA54EC4-3362-4FF7-A3AB-A966847A4D43}"/>
                </a:ext>
              </a:extLst>
            </p:cNvPr>
            <p:cNvSpPr txBox="1">
              <a:spLocks/>
            </p:cNvSpPr>
            <p:nvPr/>
          </p:nvSpPr>
          <p:spPr>
            <a:xfrm>
              <a:off x="4441521" y="1397000"/>
              <a:ext cx="38100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= 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0C7D8058-D865-46B5-9B64-E22C5B3DC214}"/>
                </a:ext>
              </a:extLst>
            </p:cNvPr>
            <p:cNvSpPr/>
            <p:nvPr/>
          </p:nvSpPr>
          <p:spPr>
            <a:xfrm>
              <a:off x="4994730" y="1321844"/>
              <a:ext cx="263070" cy="1117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D0648A91-1910-4BF4-A7B2-C02035740F49}"/>
                </a:ext>
              </a:extLst>
            </p:cNvPr>
            <p:cNvSpPr txBox="1">
              <a:spLocks/>
            </p:cNvSpPr>
            <p:nvPr/>
          </p:nvSpPr>
          <p:spPr>
            <a:xfrm>
              <a:off x="5323562" y="1855244"/>
              <a:ext cx="38100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0.499   (test 2)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451F7132-BB8C-444F-A712-5F51D250B787}"/>
              </a:ext>
            </a:extLst>
          </p:cNvPr>
          <p:cNvSpPr txBox="1">
            <a:spLocks/>
          </p:cNvSpPr>
          <p:nvPr/>
        </p:nvSpPr>
        <p:spPr>
          <a:xfrm>
            <a:off x="456156" y="15936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Python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9EA8597-FD01-4F86-9F03-EDF4272E0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20" y="2590998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Pchi2A = 1 - stats.chi2.cdf(chi2A,NA);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MATLAB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7783" t="43774" r="8259" b="46124"/>
          <a:stretch>
            <a:fillRect/>
          </a:stretch>
        </p:blipFill>
        <p:spPr bwMode="auto">
          <a:xfrm>
            <a:off x="1543050" y="1250734"/>
            <a:ext cx="6057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0625" t="71318" r="59375" b="19380"/>
          <a:stretch>
            <a:fillRect/>
          </a:stretch>
        </p:blipFill>
        <p:spPr bwMode="auto">
          <a:xfrm>
            <a:off x="1292600" y="4680864"/>
            <a:ext cx="37930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E083B2-5AA4-4104-8F74-991E7D77DC2C}"/>
              </a:ext>
            </a:extLst>
          </p:cNvPr>
          <p:cNvGrpSpPr/>
          <p:nvPr/>
        </p:nvGrpSpPr>
        <p:grpSpPr>
          <a:xfrm>
            <a:off x="4598220" y="4299864"/>
            <a:ext cx="4692041" cy="1732642"/>
            <a:chOff x="4441521" y="1037002"/>
            <a:chExt cx="4692041" cy="1732642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DF69FA32-F63B-4887-A301-66AF514C3D70}"/>
                </a:ext>
              </a:extLst>
            </p:cNvPr>
            <p:cNvSpPr txBox="1">
              <a:spLocks/>
            </p:cNvSpPr>
            <p:nvPr/>
          </p:nvSpPr>
          <p:spPr>
            <a:xfrm>
              <a:off x="5323562" y="1037002"/>
              <a:ext cx="38100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0.640   (test 1)</a:t>
              </a: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ABA54EC4-3362-4FF7-A3AB-A966847A4D43}"/>
                </a:ext>
              </a:extLst>
            </p:cNvPr>
            <p:cNvSpPr txBox="1">
              <a:spLocks/>
            </p:cNvSpPr>
            <p:nvPr/>
          </p:nvSpPr>
          <p:spPr>
            <a:xfrm>
              <a:off x="4441521" y="1397000"/>
              <a:ext cx="38100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= 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0C7D8058-D865-46B5-9B64-E22C5B3DC214}"/>
                </a:ext>
              </a:extLst>
            </p:cNvPr>
            <p:cNvSpPr/>
            <p:nvPr/>
          </p:nvSpPr>
          <p:spPr>
            <a:xfrm>
              <a:off x="4994730" y="1321844"/>
              <a:ext cx="263070" cy="1117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D0648A91-1910-4BF4-A7B2-C02035740F49}"/>
                </a:ext>
              </a:extLst>
            </p:cNvPr>
            <p:cNvSpPr txBox="1">
              <a:spLocks/>
            </p:cNvSpPr>
            <p:nvPr/>
          </p:nvSpPr>
          <p:spPr>
            <a:xfrm>
              <a:off x="5323562" y="1855244"/>
              <a:ext cx="38100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0.499   (test 2)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451F7132-BB8C-444F-A712-5F51D250B787}"/>
              </a:ext>
            </a:extLst>
          </p:cNvPr>
          <p:cNvSpPr txBox="1">
            <a:spLocks/>
          </p:cNvSpPr>
          <p:nvPr/>
        </p:nvSpPr>
        <p:spPr>
          <a:xfrm>
            <a:off x="456156" y="15936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Python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9EA8597-FD01-4F86-9F03-EDF4272E0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20" y="2590998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Pchi2A = 1 - stats.chi2.cdf(chi2A,NA);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DFED57-236F-4A67-8B80-D92FF22F8F03}"/>
              </a:ext>
            </a:extLst>
          </p:cNvPr>
          <p:cNvSpPr txBox="1"/>
          <p:nvPr/>
        </p:nvSpPr>
        <p:spPr>
          <a:xfrm>
            <a:off x="0" y="5791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Null Hypotheses cannot be rejected</a:t>
            </a:r>
          </a:p>
        </p:txBody>
      </p:sp>
    </p:spTree>
    <p:extLst>
      <p:ext uri="{BB962C8B-B14F-4D97-AF65-F5344CB8AC3E}">
        <p14:creationId xmlns:p14="http://schemas.microsoft.com/office/powerpoint/2010/main" val="9636853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 will continue this scenario in the next lecture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2743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itchFamily="18" charset="0"/>
                <a:ea typeface="Cambria Math" pitchFamily="18" charset="0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57398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itchFamily="18" charset="0"/>
                <a:ea typeface="Cambria Math" pitchFamily="18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55800" y="1963057"/>
            <a:ext cx="5181600" cy="23622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29000" y="1371600"/>
            <a:ext cx="53340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looks pretty linear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969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actually, its just a bunch of random numbers!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2057400"/>
            <a:ext cx="6553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figure(1);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[1:100]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clf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    axis( [1, 8, -5, 5] 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hold on;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t = [2:7]';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d = random('normal',0,1,6,1);</a:t>
            </a:r>
          </a:p>
          <a:p>
            <a:r>
              <a:rPr lang="de-DE" dirty="0">
                <a:latin typeface="Courier New" pitchFamily="49" charset="0"/>
                <a:cs typeface="Courier New" pitchFamily="49" charset="0"/>
              </a:rPr>
              <a:t>    plot( t, d, 'k-', 'LineWidth', 2 );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plot( t, d, 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ko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', '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LineWidth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', 2 );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]=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ginput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(1);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if( x&lt;1 )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break;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end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end</a:t>
            </a:r>
          </a:p>
        </p:txBody>
      </p:sp>
      <p:sp>
        <p:nvSpPr>
          <p:cNvPr id="5" name="Oval 4"/>
          <p:cNvSpPr/>
          <p:nvPr/>
        </p:nvSpPr>
        <p:spPr>
          <a:xfrm>
            <a:off x="2133600" y="3695178"/>
            <a:ext cx="3733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24400" y="5257800"/>
            <a:ext cx="4038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script makes plot after plot, and lets you stop when you see one you like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6524</TotalTime>
  <Words>3386</Words>
  <Application>Microsoft Office PowerPoint</Application>
  <PresentationFormat>On-screen Show (4:3)</PresentationFormat>
  <Paragraphs>484</Paragraphs>
  <Slides>72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Calibri</vt:lpstr>
      <vt:lpstr>Cambria Math</vt:lpstr>
      <vt:lpstr>Courier New</vt:lpstr>
      <vt:lpstr>Symbol</vt:lpstr>
      <vt:lpstr>Times New Roman</vt:lpstr>
      <vt:lpstr>Office Theme</vt:lpstr>
      <vt:lpstr>Environmental Data Analysis with MATLAB or Python 3rd Edition  Lecture 24 </vt:lpstr>
      <vt:lpstr>PowerPoint Presentation</vt:lpstr>
      <vt:lpstr>PowerPoint Presentation</vt:lpstr>
      <vt:lpstr>PowerPoint Presentation</vt:lpstr>
      <vt:lpstr>purpose of the lecture</vt:lpstr>
      <vt:lpstr>Part 1</vt:lpstr>
      <vt:lpstr>PowerPoint Presentation</vt:lpstr>
      <vt:lpstr>looks pretty linear</vt:lpstr>
      <vt:lpstr>actually, its just a bunch of random numbers!</vt:lpstr>
      <vt:lpstr>PowerPoint Presentation</vt:lpstr>
      <vt:lpstr>4 more random plots</vt:lpstr>
      <vt:lpstr>scenario test of a drug</vt:lpstr>
      <vt:lpstr>PowerPoint Presentation</vt:lpstr>
      <vt:lpstr>the logic</vt:lpstr>
      <vt:lpstr>PowerPoint Presentation</vt:lpstr>
      <vt:lpstr>PowerPoint Presentation</vt:lpstr>
      <vt:lpstr>PowerPoint Presentation</vt:lpstr>
      <vt:lpstr>the goal of this lecture is to develop techniques for quantifying the probability that  a result is not due to random variation </vt:lpstr>
      <vt:lpstr>Part 2</vt:lpstr>
      <vt:lpstr>PowerPoint Presentation</vt:lpstr>
      <vt:lpstr>PowerPoint Presentation</vt:lpstr>
      <vt:lpstr>simplest case N=1</vt:lpstr>
      <vt:lpstr>PowerPoint Presentation</vt:lpstr>
      <vt:lpstr>PowerPoint Presentation</vt:lpstr>
      <vt:lpstr>general case of N&gt;1 tedious to compute, but not mysterious</vt:lpstr>
      <vt:lpstr>general case of N&gt;1 tedious to compute, but not mysterious</vt:lpstr>
      <vt:lpstr>PowerPoint Presentation</vt:lpstr>
      <vt:lpstr>PowerPoint Presentation</vt:lpstr>
      <vt:lpstr>Chi-Squared p.d.f.</vt:lpstr>
      <vt:lpstr>MATLAB</vt:lpstr>
      <vt:lpstr>Four Important Distributions  used in hypothesis testing</vt:lpstr>
      <vt:lpstr>#1  p(Z)  with Z=e  Normal distribution for a quantity Z with zero mean and unit variance</vt:lpstr>
      <vt:lpstr>PowerPoint Presentation</vt:lpstr>
      <vt:lpstr>#2 </vt:lpstr>
      <vt:lpstr>#3 </vt:lpstr>
      <vt:lpstr>#4</vt:lpstr>
      <vt:lpstr>PowerPoint Presentation</vt:lpstr>
      <vt:lpstr>PowerPoint Presentation</vt:lpstr>
      <vt:lpstr>PowerPoint Presentation</vt:lpstr>
      <vt:lpstr>PowerPoint Presentation</vt:lpstr>
      <vt:lpstr>Part 4</vt:lpstr>
      <vt:lpstr>Step 1. State a Null Hypothesis  some variation of  the result is due to random variation</vt:lpstr>
      <vt:lpstr>Step 1. State a Null Hypothesis  some variation of  the result is due to random variation</vt:lpstr>
      <vt:lpstr>Step 2. Focus on a quantity that is   unlikely to be large  when the Null Hypothesis is true</vt:lpstr>
      <vt:lpstr>Step 2. Focus on a quantity that is   unlikely to be large  when the Null Hypothesis is true</vt:lpstr>
      <vt:lpstr>Step 2. Focus on a quantity that is   unlikely to be large  when the Null Hypothesis is true</vt:lpstr>
      <vt:lpstr>Step 3. Determine the value of statistic for your problem </vt:lpstr>
      <vt:lpstr>Step 3. Determine the value of statistic for your problem </vt:lpstr>
      <vt:lpstr>Step 4.  Calculate that the probability that a the observed value or greater would occur if the Null Hypothesis were true </vt:lpstr>
      <vt:lpstr>Step 4.  Calculate that the probability that a the observed value or greater would occur if the Null Hypothesis were true </vt:lpstr>
      <vt:lpstr>Step 4.  Reject the Null Hypothesis if such large values occur less than 5% of the time </vt:lpstr>
      <vt:lpstr>Step 4.  Reject the Null Hypothesis if such large values occur less than 5% of the time </vt:lpstr>
      <vt:lpstr>Part 5</vt:lpstr>
      <vt:lpstr>manufacturer's specs</vt:lpstr>
      <vt:lpstr>your test of the machine</vt:lpstr>
      <vt:lpstr>Results of Test 1</vt:lpstr>
      <vt:lpstr>Results of Test 2</vt:lpstr>
      <vt:lpstr>Question 1 Is the Calibration Correct?</vt:lpstr>
      <vt:lpstr>assume that the measurement error is Normally-distributed with zero mean and variance 1 nm2</vt:lpstr>
      <vt:lpstr>in our case</vt:lpstr>
      <vt:lpstr>in our case</vt:lpstr>
      <vt:lpstr>P(Z’) is the cumulative probability from -∞ to Z’</vt:lpstr>
      <vt:lpstr>The quantity we want is P( |Z| &gt; Zest )</vt:lpstr>
      <vt:lpstr>PowerPoint Presentation</vt:lpstr>
      <vt:lpstr>PowerPoint Presentation</vt:lpstr>
      <vt:lpstr>Question 2 Is the variance in spec?</vt:lpstr>
      <vt:lpstr>Results of the two tests</vt:lpstr>
      <vt:lpstr>Results of the two tests</vt:lpstr>
      <vt:lpstr>PowerPoint Presentation</vt:lpstr>
      <vt:lpstr>MATLAB</vt:lpstr>
      <vt:lpstr>MATLAB</vt:lpstr>
      <vt:lpstr>we will continue this scenario in the next lecture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Menke</dc:creator>
  <cp:lastModifiedBy>AU</cp:lastModifiedBy>
  <cp:revision>438</cp:revision>
  <dcterms:created xsi:type="dcterms:W3CDTF">2011-06-08T22:04:27Z</dcterms:created>
  <dcterms:modified xsi:type="dcterms:W3CDTF">2022-02-28T14:40:52Z</dcterms:modified>
</cp:coreProperties>
</file>