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477" r:id="rId2"/>
    <p:sldId id="478" r:id="rId3"/>
    <p:sldId id="261" r:id="rId4"/>
    <p:sldId id="274" r:id="rId5"/>
    <p:sldId id="299" r:id="rId6"/>
    <p:sldId id="300" r:id="rId7"/>
    <p:sldId id="307" r:id="rId8"/>
    <p:sldId id="308" r:id="rId9"/>
    <p:sldId id="304" r:id="rId10"/>
    <p:sldId id="305" r:id="rId11"/>
    <p:sldId id="311" r:id="rId12"/>
    <p:sldId id="312" r:id="rId13"/>
    <p:sldId id="313" r:id="rId14"/>
    <p:sldId id="315" r:id="rId15"/>
    <p:sldId id="316" r:id="rId16"/>
    <p:sldId id="314" r:id="rId17"/>
    <p:sldId id="320" r:id="rId18"/>
    <p:sldId id="325" r:id="rId19"/>
    <p:sldId id="329" r:id="rId20"/>
    <p:sldId id="332" r:id="rId21"/>
    <p:sldId id="334" r:id="rId22"/>
    <p:sldId id="335" r:id="rId23"/>
    <p:sldId id="336" r:id="rId24"/>
    <p:sldId id="349" r:id="rId25"/>
    <p:sldId id="348" r:id="rId26"/>
    <p:sldId id="338" r:id="rId27"/>
    <p:sldId id="479" r:id="rId28"/>
    <p:sldId id="339" r:id="rId29"/>
    <p:sldId id="340" r:id="rId30"/>
    <p:sldId id="342" r:id="rId31"/>
    <p:sldId id="341" r:id="rId32"/>
    <p:sldId id="343" r:id="rId33"/>
    <p:sldId id="346" r:id="rId34"/>
    <p:sldId id="347" r:id="rId35"/>
    <p:sldId id="344" r:id="rId36"/>
    <p:sldId id="350" r:id="rId37"/>
    <p:sldId id="480" r:id="rId38"/>
    <p:sldId id="345" r:id="rId39"/>
    <p:sldId id="351" r:id="rId40"/>
    <p:sldId id="357" r:id="rId41"/>
    <p:sldId id="358" r:id="rId42"/>
    <p:sldId id="359" r:id="rId43"/>
    <p:sldId id="352" r:id="rId44"/>
    <p:sldId id="353" r:id="rId45"/>
    <p:sldId id="354" r:id="rId46"/>
    <p:sldId id="355" r:id="rId47"/>
    <p:sldId id="356" r:id="rId48"/>
    <p:sldId id="36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85142" autoAdjust="0"/>
  </p:normalViewPr>
  <p:slideViewPr>
    <p:cSldViewPr>
      <p:cViewPr varScale="1">
        <p:scale>
          <a:sx n="77" d="100"/>
          <a:sy n="77" d="100"/>
        </p:scale>
        <p:origin x="570" y="84"/>
      </p:cViewPr>
      <p:guideLst>
        <p:guide orient="horz" pos="2160"/>
        <p:guide pos="2880"/>
      </p:guideLst>
    </p:cSldViewPr>
  </p:slideViewPr>
  <p:outlineViewPr>
    <p:cViewPr>
      <p:scale>
        <a:sx n="33" d="100"/>
        <a:sy n="33" d="100"/>
      </p:scale>
      <p:origin x="0" y="3780"/>
    </p:cViewPr>
  </p:outlineViewPr>
  <p:notesTextViewPr>
    <p:cViewPr>
      <p:scale>
        <a:sx n="100" d="100"/>
        <a:sy n="100" d="100"/>
      </p:scale>
      <p:origin x="0" y="0"/>
    </p:cViewPr>
  </p:notesTextViewPr>
  <p:sorterViewPr>
    <p:cViewPr>
      <p:scale>
        <a:sx n="66" d="100"/>
        <a:sy n="66" d="100"/>
      </p:scale>
      <p:origin x="0" y="2172"/>
    </p:cViewPr>
  </p:sorter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BB6E-8084-45EB-A459-5A0A44341B42}" type="datetimeFigureOut">
              <a:rPr lang="en-US" smtClean="0"/>
              <a:pPr/>
              <a:t>2/28/2022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EFECD-09E3-40DA-A418-CA04FDBB91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This is just a hypothetical example.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first claim is that the machine’s ‘ruler’ or ‘measuring scale’ is not biased, that what the machine</a:t>
            </a:r>
          </a:p>
          <a:p>
            <a:r>
              <a:rPr lang="en-US" baseline="0" dirty="0"/>
              <a:t>thinks </a:t>
            </a:r>
            <a:r>
              <a:rPr lang="en-US" baseline="0" dirty="0" err="1"/>
              <a:t>i</a:t>
            </a:r>
            <a:r>
              <a:rPr lang="en-US" baseline="0" dirty="0"/>
              <a:t> 1 nm is what SI says is 1 nm.</a:t>
            </a:r>
          </a:p>
          <a:p>
            <a:endParaRPr lang="en-US" baseline="0" dirty="0"/>
          </a:p>
          <a:p>
            <a:r>
              <a:rPr lang="en-US" baseline="0" dirty="0"/>
              <a:t>The second claim is that each measurement has error, and that its variance is as stated.</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Your presumption is that the test particles have no error, or at least, that whatever error</a:t>
            </a:r>
          </a:p>
          <a:p>
            <a:r>
              <a:rPr lang="en-US" baseline="0" dirty="0"/>
              <a:t>they have is negligible compared to the variance of the machine being tested.</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 though each</a:t>
            </a:r>
            <a:r>
              <a:rPr lang="en-US" baseline="0" dirty="0"/>
              <a:t> of the lines.</a:t>
            </a:r>
          </a:p>
          <a:p>
            <a:pPr marL="228600" indent="-228600">
              <a:buAutoNum type="arabicPeriod"/>
            </a:pPr>
            <a:r>
              <a:rPr lang="en-US" baseline="0" dirty="0"/>
              <a:t>The number of particles being measured.</a:t>
            </a:r>
          </a:p>
          <a:p>
            <a:pPr marL="228600" indent="-228600">
              <a:buAutoNum type="arabicPeriod"/>
            </a:pPr>
            <a:r>
              <a:rPr lang="en-US" baseline="0" dirty="0"/>
              <a:t>The true diameters of the particles</a:t>
            </a:r>
          </a:p>
          <a:p>
            <a:pPr marL="228600" indent="-228600">
              <a:buAutoNum type="arabicPeriod"/>
            </a:pPr>
            <a:r>
              <a:rPr lang="en-US" baseline="0" dirty="0"/>
              <a:t>The mean of the diameters that were actually measured, which is (slightly) different than the true mean</a:t>
            </a:r>
          </a:p>
          <a:p>
            <a:pPr marL="228600" indent="-228600">
              <a:buAutoNum type="arabicPeriod"/>
            </a:pPr>
            <a:r>
              <a:rPr lang="en-US" baseline="0" dirty="0"/>
              <a:t>The ‘true’ variance, that is, the one stated by the manufacturer</a:t>
            </a:r>
          </a:p>
          <a:p>
            <a:pPr marL="228600" indent="-228600">
              <a:buAutoNum type="arabicPeriod"/>
            </a:pPr>
            <a:r>
              <a:rPr lang="en-US" baseline="0" dirty="0"/>
              <a:t>The variance of the diameters of the 25 particle that you measured, assuming that their true mean of 100 is known.</a:t>
            </a:r>
          </a:p>
          <a:p>
            <a:pPr marL="228600" indent="-228600">
              <a:buAutoNum type="arabicPeriod"/>
            </a:pPr>
            <a:r>
              <a:rPr lang="en-US" baseline="0" dirty="0"/>
              <a:t>The variance of the diameters of the 25 particle that you measured, assuming that you didn’t know their mean and</a:t>
            </a:r>
          </a:p>
          <a:p>
            <a:pPr marL="228600" indent="-228600">
              <a:buNone/>
            </a:pPr>
            <a:r>
              <a:rPr lang="en-US" baseline="0" dirty="0"/>
              <a:t>      had to estimate it from the data.  Note that the number of degrees of freedom is N-1, not N in this case.</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Results</a:t>
            </a:r>
            <a:r>
              <a:rPr lang="en-US" baseline="0" dirty="0"/>
              <a:t> of the second test.  You might flash back to the Test 1 slides, and compare the numbers.</a:t>
            </a:r>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the question is,</a:t>
            </a:r>
          </a:p>
          <a:p>
            <a:r>
              <a:rPr lang="en-US" baseline="0" dirty="0"/>
              <a:t>Is 100.055 and 99.951 significantly different from 100?</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Z statistic is Normal</a:t>
            </a:r>
            <a:r>
              <a:rPr lang="en-US" baseline="0" dirty="0"/>
              <a:t> with zero mean and unit variance.</a:t>
            </a:r>
          </a:p>
          <a:p>
            <a:r>
              <a:rPr lang="en-US" baseline="0" dirty="0"/>
              <a:t>Here Z is the difference between the observed and true mean, normalized by the variance of the mean.</a:t>
            </a:r>
          </a:p>
          <a:p>
            <a:r>
              <a:rPr lang="en-US" baseline="0" dirty="0"/>
              <a:t>The probability that |Z| </a:t>
            </a:r>
            <a:r>
              <a:rPr lang="en-US" baseline="0" dirty="0">
                <a:latin typeface="Cambria Math"/>
                <a:ea typeface="Cambria Math"/>
              </a:rPr>
              <a:t>≥ Z</a:t>
            </a:r>
            <a:r>
              <a:rPr lang="en-US" baseline="30000" dirty="0">
                <a:latin typeface="Cambria Math"/>
                <a:ea typeface="Cambria Math"/>
              </a:rPr>
              <a:t>est</a:t>
            </a:r>
            <a:r>
              <a:rPr lang="en-US" baseline="0" dirty="0">
                <a:latin typeface="Cambria Math"/>
                <a:ea typeface="Cambria Math"/>
              </a:rPr>
              <a:t> is large, much larger than 0.05, so the Null Hypothesis cannot be</a:t>
            </a:r>
          </a:p>
          <a:p>
            <a:r>
              <a:rPr lang="en-US" baseline="0" dirty="0">
                <a:latin typeface="Cambria Math"/>
                <a:ea typeface="Cambria Math"/>
              </a:rPr>
              <a:t>rejected.</a:t>
            </a:r>
          </a:p>
          <a:p>
            <a:r>
              <a:rPr lang="en-US" baseline="0" dirty="0">
                <a:latin typeface="Cambria Math"/>
                <a:ea typeface="Cambria Math"/>
              </a:rPr>
              <a:t>Point out the difference between</a:t>
            </a:r>
          </a:p>
          <a:p>
            <a:r>
              <a:rPr lang="en-US" baseline="0" dirty="0">
                <a:latin typeface="Cambria Math"/>
                <a:ea typeface="Cambria Math"/>
              </a:rPr>
              <a:t>“There’s no reason to think the machine is biased”</a:t>
            </a:r>
          </a:p>
          <a:p>
            <a:r>
              <a:rPr lang="en-US" baseline="0" dirty="0">
                <a:latin typeface="Cambria Math"/>
                <a:ea typeface="Cambria Math"/>
              </a:rPr>
              <a:t>and</a:t>
            </a:r>
          </a:p>
          <a:p>
            <a:r>
              <a:rPr lang="en-US" baseline="0" dirty="0">
                <a:latin typeface="Cambria Math"/>
                <a:ea typeface="Cambria Math"/>
              </a:rPr>
              <a:t>“The machine is not biased”.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the question is,</a:t>
            </a:r>
          </a:p>
          <a:p>
            <a:r>
              <a:rPr lang="en-US" baseline="0" dirty="0"/>
              <a:t>Is 0.876 and 0.974 significantly different from 1?</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chi-squared statistic is</a:t>
            </a:r>
            <a:r>
              <a:rPr lang="en-US" baseline="0" dirty="0"/>
              <a:t> one of the three non-Normal distributions that we discussed in the previous lecture.</a:t>
            </a:r>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Null Hypothesis as before ...</a:t>
            </a:r>
          </a:p>
        </p:txBody>
      </p:sp>
      <p:sp>
        <p:nvSpPr>
          <p:cNvPr id="4" name="Slide Number Placeholder 3"/>
          <p:cNvSpPr>
            <a:spLocks noGrp="1"/>
          </p:cNvSpPr>
          <p:nvPr>
            <p:ph type="sldNum" sz="quarter" idx="5"/>
          </p:nvPr>
        </p:nvSpPr>
        <p:spPr/>
        <p:txBody>
          <a:bodyPr/>
          <a:lstStyle/>
          <a:p>
            <a:fld id="{39CEFECD-09E3-40DA-A418-CA04FDBB91E8}" type="slidenum">
              <a:rPr lang="en-US" smtClean="0"/>
              <a:pPr/>
              <a:t>21</a:t>
            </a:fld>
            <a:endParaRPr lang="en-US"/>
          </a:p>
        </p:txBody>
      </p:sp>
    </p:spTree>
    <p:extLst>
      <p:ext uri="{BB962C8B-B14F-4D97-AF65-F5344CB8AC3E}">
        <p14:creationId xmlns:p14="http://schemas.microsoft.com/office/powerpoint/2010/main" val="124146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lecture finished the particle size test scenario and also discusses the</a:t>
            </a:r>
          </a:p>
          <a:p>
            <a:r>
              <a:rPr lang="en-US" baseline="0" dirty="0"/>
              <a:t>use of an F-test to evaluate the significance in differences in fit between</a:t>
            </a:r>
          </a:p>
          <a:p>
            <a:r>
              <a:rPr lang="en-US" baseline="0" dirty="0"/>
              <a:t>two alternative models.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but the statistic is different, because you don’t know the true variance and must use an estimate of it.</a:t>
            </a:r>
          </a:p>
          <a:p>
            <a:r>
              <a:rPr lang="en-US" dirty="0"/>
              <a:t>The point here is that if you have to</a:t>
            </a:r>
          </a:p>
          <a:p>
            <a:r>
              <a:rPr lang="en-US" dirty="0"/>
              <a:t>estimate a variance</a:t>
            </a:r>
          </a:p>
          <a:p>
            <a:r>
              <a:rPr lang="en-US" dirty="0"/>
              <a:t>then you are adding more random variation into the problem</a:t>
            </a:r>
          </a:p>
          <a:p>
            <a:r>
              <a:rPr lang="en-US" dirty="0"/>
              <a:t>for</a:t>
            </a:r>
            <a:r>
              <a:rPr lang="en-US" baseline="0" dirty="0"/>
              <a:t> now you have two estimated quantities, mean and variance,</a:t>
            </a:r>
          </a:p>
          <a:p>
            <a:r>
              <a:rPr lang="en-US" baseline="0" dirty="0"/>
              <a:t>whereas before you just had one (mean).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Z</a:t>
            </a:r>
            <a:r>
              <a:rPr lang="en-US" baseline="0" dirty="0"/>
              <a:t> needs to be Normal.</a:t>
            </a:r>
          </a:p>
          <a:p>
            <a:r>
              <a:rPr lang="en-US" baseline="0" dirty="0"/>
              <a:t>If you replace the true variance with the estimated variance, then the resulting</a:t>
            </a:r>
          </a:p>
          <a:p>
            <a:r>
              <a:rPr lang="en-US" baseline="0" dirty="0"/>
              <a:t>  quantity is not Normal.</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Pont out that the quantity</a:t>
            </a:r>
            <a:r>
              <a:rPr lang="en-US" baseline="0" dirty="0"/>
              <a:t> in the denominator is just the square root of the estimated</a:t>
            </a:r>
          </a:p>
          <a:p>
            <a:r>
              <a:rPr lang="en-US" baseline="0" dirty="0"/>
              <a:t>variance of a set of N </a:t>
            </a:r>
            <a:r>
              <a:rPr lang="en-US" baseline="0" dirty="0" err="1"/>
              <a:t>Normall</a:t>
            </a:r>
            <a:r>
              <a:rPr lang="en-US" baseline="0" dirty="0"/>
              <a:t>-distributed variables, each with zero mean and unit true variance.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Thus</a:t>
            </a:r>
            <a:r>
              <a:rPr lang="en-US" baseline="0" dirty="0"/>
              <a:t> if you replace the true mean with the estimated mean, you get a</a:t>
            </a:r>
          </a:p>
          <a:p>
            <a:r>
              <a:rPr lang="en-US" baseline="0" dirty="0"/>
              <a:t>t-distributed variable.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 out</a:t>
            </a:r>
            <a:r>
              <a:rPr lang="en-US" baseline="0" dirty="0"/>
              <a:t> that the </a:t>
            </a:r>
            <a:r>
              <a:rPr lang="en-US" baseline="0" dirty="0" err="1"/>
              <a:t>MatLab</a:t>
            </a:r>
            <a:r>
              <a:rPr lang="en-US" baseline="0" dirty="0"/>
              <a:t> function for the cumulative t-distribution</a:t>
            </a:r>
          </a:p>
          <a:p>
            <a:r>
              <a:rPr lang="en-US" baseline="0" dirty="0"/>
              <a:t>is </a:t>
            </a:r>
            <a:r>
              <a:rPr lang="en-US" baseline="0" dirty="0" err="1"/>
              <a:t>tcdf</a:t>
            </a:r>
            <a:r>
              <a:rPr lang="en-US" baseline="0" dirty="0"/>
              <a:t>(t, N)</a:t>
            </a:r>
          </a:p>
          <a:p>
            <a:r>
              <a:rPr lang="en-US" dirty="0"/>
              <a:t>where N is the degrees</a:t>
            </a:r>
            <a:r>
              <a:rPr lang="en-US" baseline="0" dirty="0"/>
              <a:t> of freedom.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Calculating the probabilities P(|t|&gt;</a:t>
            </a:r>
            <a:r>
              <a:rPr lang="en-US" dirty="0" err="1"/>
              <a:t>t_est</a:t>
            </a:r>
            <a:r>
              <a:rPr lang="en-US" dirty="0"/>
              <a:t>).  This is a two-sided test.</a:t>
            </a:r>
          </a:p>
        </p:txBody>
      </p:sp>
      <p:sp>
        <p:nvSpPr>
          <p:cNvPr id="4" name="Slide Number Placeholder 3"/>
          <p:cNvSpPr>
            <a:spLocks noGrp="1"/>
          </p:cNvSpPr>
          <p:nvPr>
            <p:ph type="sldNum" sz="quarter" idx="5"/>
          </p:nvPr>
        </p:nvSpPr>
        <p:spPr/>
        <p:txBody>
          <a:bodyPr/>
          <a:lstStyle/>
          <a:p>
            <a:fld id="{39CEFECD-09E3-40DA-A418-CA04FDBB91E8}" type="slidenum">
              <a:rPr lang="en-US" smtClean="0"/>
              <a:pPr/>
              <a:t>27</a:t>
            </a:fld>
            <a:endParaRPr lang="en-US"/>
          </a:p>
        </p:txBody>
      </p:sp>
    </p:spTree>
    <p:extLst>
      <p:ext uri="{BB962C8B-B14F-4D97-AF65-F5344CB8AC3E}">
        <p14:creationId xmlns:p14="http://schemas.microsoft.com/office/powerpoint/2010/main" val="3337968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second</a:t>
            </a:r>
            <a:r>
              <a:rPr lang="en-US" baseline="0" dirty="0"/>
              <a:t> mean is smaller than the first.  Is it possible that the</a:t>
            </a:r>
          </a:p>
          <a:p>
            <a:r>
              <a:rPr lang="en-US" baseline="0" dirty="0"/>
              <a:t>machine’s “ruler” (internal length standard) is shrinking with time?</a:t>
            </a:r>
          </a:p>
          <a:p>
            <a:r>
              <a:rPr lang="en-US" baseline="0" dirty="0"/>
              <a:t>In my opinion, this is the single most useful Hypothesis test in all of data analysis.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the difference between the means can be</a:t>
            </a:r>
            <a:r>
              <a:rPr lang="en-US" baseline="0" dirty="0"/>
              <a:t> normalized into a Z-distributed quantity.</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just standard</a:t>
            </a:r>
            <a:r>
              <a:rPr lang="en-US" baseline="0" dirty="0"/>
              <a:t> error propagation.</a:t>
            </a:r>
          </a:p>
          <a:p>
            <a:r>
              <a:rPr lang="en-US" baseline="0" dirty="0"/>
              <a:t>In our case, a and b are the two means</a:t>
            </a:r>
          </a:p>
          <a:p>
            <a:r>
              <a:rPr lang="en-US" baseline="0" dirty="0"/>
              <a:t>and c is their difference.</a:t>
            </a:r>
          </a:p>
          <a:p>
            <a:r>
              <a:rPr lang="en-US" baseline="0" dirty="0"/>
              <a:t>The variance of c is calculated by standard error propagation.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a:t>
            </a:r>
            <a:r>
              <a:rPr lang="en-US" baseline="0" dirty="0"/>
              <a:t> that this is a “new” definition of Z.  It’s key attributes are that it is</a:t>
            </a:r>
          </a:p>
          <a:p>
            <a:r>
              <a:rPr lang="en-US" baseline="0" dirty="0"/>
              <a:t>Normally-distributed</a:t>
            </a:r>
          </a:p>
          <a:p>
            <a:r>
              <a:rPr lang="en-US" baseline="0" dirty="0"/>
              <a:t>has zero mean</a:t>
            </a:r>
          </a:p>
          <a:p>
            <a:r>
              <a:rPr lang="en-US" baseline="0" dirty="0"/>
              <a:t>and</a:t>
            </a:r>
          </a:p>
          <a:p>
            <a:r>
              <a:rPr lang="en-US" baseline="0" dirty="0"/>
              <a:t>has unit variance.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a:t>
            </a:r>
            <a:r>
              <a:rPr lang="en-US" baseline="0" dirty="0"/>
              <a:t> emphasize that</a:t>
            </a:r>
          </a:p>
          <a:p>
            <a:r>
              <a:rPr lang="en-US" baseline="0" dirty="0"/>
              <a:t>“There’s no reason to think that bias has changed”</a:t>
            </a:r>
          </a:p>
          <a:p>
            <a:r>
              <a:rPr lang="en-US" baseline="0" dirty="0"/>
              <a:t>is not the same as</a:t>
            </a:r>
          </a:p>
          <a:p>
            <a:r>
              <a:rPr lang="en-US" baseline="0" dirty="0"/>
              <a:t>“The bias has not changed”.</a:t>
            </a:r>
          </a:p>
          <a:p>
            <a:r>
              <a:rPr lang="en-US" baseline="0" dirty="0"/>
              <a:t>We cannot rule out that it changed.  We can only state that there is no evidence that it changed.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 out</a:t>
            </a:r>
            <a:r>
              <a:rPr lang="en-US" baseline="0" dirty="0"/>
              <a:t> that the variance is larger in the second test.  Perhaps the machine is getting “noisier”?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a:t>
            </a:r>
            <a:r>
              <a:rPr lang="en-US" baseline="0" dirty="0"/>
              <a:t> out that the numerator is just the</a:t>
            </a:r>
          </a:p>
          <a:p>
            <a:r>
              <a:rPr lang="en-US" baseline="0" dirty="0"/>
              <a:t>estimated variance of a set of N Normally-distributed variables, each with zero mean and unit true variance.</a:t>
            </a:r>
          </a:p>
          <a:p>
            <a:r>
              <a:rPr lang="en-US" baseline="0" dirty="0"/>
              <a:t>So is the denominator.</a:t>
            </a:r>
          </a:p>
          <a:p>
            <a:r>
              <a:rPr lang="en-US" baseline="0" dirty="0"/>
              <a:t>Hence F is ratio of variances, which is just what we want to test.</a:t>
            </a:r>
          </a:p>
          <a:p>
            <a:r>
              <a:rPr lang="en-US" baseline="0" dirty="0"/>
              <a:t>Also, point out that the individual summations are just chi-squared.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Hence</a:t>
            </a:r>
            <a:r>
              <a:rPr lang="en-US" baseline="0" dirty="0"/>
              <a:t> F can be computed from the chi-squared values that we previously computed.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tails of the distribution</a:t>
            </a:r>
            <a:r>
              <a:rPr lang="en-US" baseline="0" dirty="0"/>
              <a:t> correspond to the case where one estimated variance is</a:t>
            </a:r>
          </a:p>
          <a:p>
            <a:r>
              <a:rPr lang="en-US" baseline="0" dirty="0"/>
              <a:t>   much larger or much smaller than the other.</a:t>
            </a:r>
            <a:endParaRPr lang="en-US" dirty="0"/>
          </a:p>
          <a:p>
            <a:r>
              <a:rPr lang="en-US" dirty="0"/>
              <a:t>We want to know how much area is beneath the tails.</a:t>
            </a:r>
          </a:p>
        </p:txBody>
      </p:sp>
      <p:sp>
        <p:nvSpPr>
          <p:cNvPr id="4" name="Slide Number Placeholder 3"/>
          <p:cNvSpPr>
            <a:spLocks noGrp="1"/>
          </p:cNvSpPr>
          <p:nvPr>
            <p:ph type="sldNum" sz="quarter" idx="10"/>
          </p:nvPr>
        </p:nvSpPr>
        <p:spPr/>
        <p:txBody>
          <a:bodyPr/>
          <a:lstStyle/>
          <a:p>
            <a:fld id="{39CEFECD-09E3-40DA-A418-CA04FDBB91E8}"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if-statement in the script assures that 1/F is smaller than F.</a:t>
            </a:r>
          </a:p>
        </p:txBody>
      </p:sp>
      <p:sp>
        <p:nvSpPr>
          <p:cNvPr id="4" name="Slide Number Placeholder 3"/>
          <p:cNvSpPr>
            <a:spLocks noGrp="1"/>
          </p:cNvSpPr>
          <p:nvPr>
            <p:ph type="sldNum" sz="quarter" idx="10"/>
          </p:nvPr>
        </p:nvSpPr>
        <p:spPr/>
        <p:txBody>
          <a:bodyPr/>
          <a:lstStyle/>
          <a:p>
            <a:fld id="{39CEFECD-09E3-40DA-A418-CA04FDBB91E8}" type="slidenum">
              <a:rPr lang="en-US" smtClean="0"/>
              <a:pPr/>
              <a:t>37</a:t>
            </a:fld>
            <a:endParaRPr lang="en-US"/>
          </a:p>
        </p:txBody>
      </p:sp>
    </p:spTree>
    <p:extLst>
      <p:ext uri="{BB962C8B-B14F-4D97-AF65-F5344CB8AC3E}">
        <p14:creationId xmlns:p14="http://schemas.microsoft.com/office/powerpoint/2010/main" val="1106394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ratio of variance of between the first and second tests is close enough to unity that, in a high percentage of cases,  it will have been caused by random variation.</a:t>
            </a:r>
          </a:p>
        </p:txBody>
      </p:sp>
      <p:sp>
        <p:nvSpPr>
          <p:cNvPr id="4" name="Slide Number Placeholder 3"/>
          <p:cNvSpPr>
            <a:spLocks noGrp="1"/>
          </p:cNvSpPr>
          <p:nvPr>
            <p:ph type="sldNum" sz="quarter" idx="10"/>
          </p:nvPr>
        </p:nvSpPr>
        <p:spPr/>
        <p:txBody>
          <a:bodyPr/>
          <a:lstStyle/>
          <a:p>
            <a:fld id="{39CEFECD-09E3-40DA-A418-CA04FDBB91E8}"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ends the machine scenario.</a:t>
            </a:r>
          </a:p>
          <a:p>
            <a:r>
              <a:rPr lang="en-US" dirty="0"/>
              <a:t>Note</a:t>
            </a:r>
            <a:r>
              <a:rPr lang="en-US" baseline="0" dirty="0"/>
              <a:t> that I’ve left out one Null Hypothesis that is worked through in the text</a:t>
            </a:r>
          </a:p>
          <a:p>
            <a:r>
              <a:rPr lang="en-US" baseline="0" dirty="0"/>
              <a:t>(comparing difference in means when true variance is unknown, so t-test is used).</a:t>
            </a:r>
          </a:p>
          <a:p>
            <a:r>
              <a:rPr lang="en-US" baseline="0" dirty="0"/>
              <a:t>it would make the lecture too long.</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my opinion, this is the second </a:t>
            </a:r>
            <a:r>
              <a:rPr lang="en-US" baseline="0" dirty="0"/>
              <a:t>most useful test in all of data analysis</a:t>
            </a:r>
          </a:p>
          <a:p>
            <a:r>
              <a:rPr lang="en-US" baseline="0" dirty="0"/>
              <a:t>(the first being the test of difference between two means).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cubic fit</a:t>
            </a:r>
            <a:r>
              <a:rPr lang="en-US" baseline="0" dirty="0"/>
              <a:t> </a:t>
            </a:r>
            <a:r>
              <a:rPr lang="en-US" dirty="0"/>
              <a:t>is</a:t>
            </a:r>
            <a:r>
              <a:rPr lang="en-US" baseline="0" dirty="0"/>
              <a:t> only a little better than the linear fit.</a:t>
            </a:r>
          </a:p>
          <a:p>
            <a:r>
              <a:rPr lang="en-US" baseline="0" dirty="0"/>
              <a:t>See if the students can pick up on any subtle differences.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cubic</a:t>
            </a:r>
            <a:r>
              <a:rPr lang="en-US" baseline="0" dirty="0"/>
              <a:t> fit is a little better near the left side of the plot, leading to 14% reduction in total error</a:t>
            </a:r>
          </a:p>
          <a:p>
            <a:r>
              <a:rPr lang="en-US" baseline="0" dirty="0"/>
              <a:t>relative to the linear fit.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second issues, the different number</a:t>
            </a:r>
            <a:r>
              <a:rPr lang="en-US" baseline="0" dirty="0"/>
              <a:t> of coefficients, if corrected for during the calculation of</a:t>
            </a:r>
          </a:p>
          <a:p>
            <a:r>
              <a:rPr lang="en-US" baseline="0" dirty="0"/>
              <a:t>degrees of freedom.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Technically, we should</a:t>
            </a:r>
            <a:r>
              <a:rPr lang="en-US" baseline="0" dirty="0"/>
              <a:t> be normalizing E by the true variance of the measurements,</a:t>
            </a:r>
          </a:p>
          <a:p>
            <a:r>
              <a:rPr lang="en-US" baseline="0" dirty="0"/>
              <a:t>that is E → E/</a:t>
            </a:r>
            <a:r>
              <a:rPr lang="el-GR" baseline="0" dirty="0">
                <a:latin typeface="Cambria Math"/>
                <a:ea typeface="Cambria Math"/>
              </a:rPr>
              <a:t>σ</a:t>
            </a:r>
            <a:r>
              <a:rPr lang="en-US" baseline="-25000" dirty="0">
                <a:latin typeface="Cambria Math"/>
                <a:ea typeface="Cambria Math"/>
              </a:rPr>
              <a:t>d</a:t>
            </a:r>
            <a:r>
              <a:rPr lang="en-US" baseline="30000" dirty="0">
                <a:latin typeface="Cambria Math"/>
                <a:ea typeface="Cambria Math"/>
              </a:rPr>
              <a:t>2</a:t>
            </a:r>
            <a:endParaRPr lang="en-US" baseline="30000" dirty="0"/>
          </a:p>
          <a:p>
            <a:r>
              <a:rPr lang="en-US" baseline="0" dirty="0"/>
              <a:t>to yield a variable with unit variance.</a:t>
            </a:r>
          </a:p>
          <a:p>
            <a:r>
              <a:rPr lang="en-US" baseline="0" dirty="0"/>
              <a:t>However, the factor of 1/</a:t>
            </a:r>
            <a:r>
              <a:rPr lang="el-GR" baseline="0" dirty="0">
                <a:latin typeface="Cambria Math"/>
                <a:ea typeface="Cambria Math"/>
              </a:rPr>
              <a:t>σ</a:t>
            </a:r>
            <a:r>
              <a:rPr lang="en-US" baseline="-25000" dirty="0">
                <a:latin typeface="Cambria Math"/>
                <a:ea typeface="Cambria Math"/>
              </a:rPr>
              <a:t>d</a:t>
            </a:r>
            <a:r>
              <a:rPr lang="en-US" baseline="30000" dirty="0">
                <a:latin typeface="Cambria Math"/>
                <a:ea typeface="Cambria Math"/>
              </a:rPr>
              <a:t>2 </a:t>
            </a:r>
            <a:r>
              <a:rPr lang="en-US" baseline="0" dirty="0">
                <a:latin typeface="Cambria Math"/>
                <a:ea typeface="Cambria Math"/>
              </a:rPr>
              <a:t>appears in both numerator and denominator, and cancels out.</a:t>
            </a:r>
            <a:endParaRPr lang="en-US" baseline="0"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we cannot rule out the possibility that the cubic fit is better than the linear fit.  All we can say is that the improvement can be accounted for by random variation, in a very high percentage of cases.</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 emphasize</a:t>
            </a:r>
            <a:r>
              <a:rPr lang="en-US" baseline="0" dirty="0"/>
              <a:t> the difference between</a:t>
            </a:r>
          </a:p>
          <a:p>
            <a:r>
              <a:rPr lang="en-US" baseline="0" dirty="0"/>
              <a:t>“there’s no reason to think one model is better than the other”</a:t>
            </a:r>
          </a:p>
          <a:p>
            <a:r>
              <a:rPr lang="en-US" baseline="0" dirty="0"/>
              <a:t>and</a:t>
            </a:r>
          </a:p>
          <a:p>
            <a:r>
              <a:rPr lang="en-US" baseline="0" dirty="0"/>
              <a:t>“one model is not better than the other”.</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Null Hypothesis should specify what result, in particular, if of interest.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word ‘statistic’ is used here in the sense of a</a:t>
            </a:r>
          </a:p>
          <a:p>
            <a:r>
              <a:rPr lang="en-US" baseline="0" dirty="0"/>
              <a:t>‘diagnostic number derived from the data’.</a:t>
            </a:r>
          </a:p>
          <a:p>
            <a:r>
              <a:rPr lang="en-US" baseline="0" dirty="0"/>
              <a:t>For instance, the ‘sample mean’ (the mean of the data) fits this description.</a:t>
            </a:r>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Usually, the statistic is a result of the data analysis.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This is simple, as long as you know what distribution the statistic follows.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You are working towards one of two conclusions:</a:t>
            </a:r>
          </a:p>
          <a:p>
            <a:r>
              <a:rPr lang="en-US" baseline="0" dirty="0"/>
              <a:t>The Null Hypothesis can be rejected, giving you confidence (but not complete certainty) that your result</a:t>
            </a:r>
          </a:p>
          <a:p>
            <a:r>
              <a:rPr lang="en-US" baseline="0" dirty="0"/>
              <a:t>  is not due to random variation;</a:t>
            </a:r>
          </a:p>
          <a:p>
            <a:r>
              <a:rPr lang="en-US" baseline="0" dirty="0"/>
              <a:t>or</a:t>
            </a:r>
          </a:p>
          <a:p>
            <a:r>
              <a:rPr lang="en-US" baseline="0" dirty="0"/>
              <a:t>The Null Hypothesis cannot be rejected, meaning its likely that your result is due to random variation.</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54ED11-FE75-4B22-B41D-E6EAA17BCC3E}"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4ED11-FE75-4B22-B41D-E6EAA17BCC3E}"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54ED11-FE75-4B22-B41D-E6EAA17BCC3E}"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54ED11-FE75-4B22-B41D-E6EAA17BCC3E}" type="datetimeFigureOut">
              <a:rPr lang="en-US" smtClean="0"/>
              <a:pPr/>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54ED11-FE75-4B22-B41D-E6EAA17BCC3E}" type="datetimeFigureOut">
              <a:rPr lang="en-US" smtClean="0"/>
              <a:pPr/>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ED11-FE75-4B22-B41D-E6EAA17BCC3E}" type="datetimeFigureOut">
              <a:rPr lang="en-US" smtClean="0"/>
              <a:pPr/>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ED11-FE75-4B22-B41D-E6EAA17BCC3E}" type="datetimeFigureOut">
              <a:rPr lang="en-US" smtClean="0"/>
              <a:pPr/>
              <a:t>2/28/2022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FAFE-1520-45A8-906A-AA7CFB193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25</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5638800"/>
          </a:xfrm>
        </p:spPr>
        <p:txBody>
          <a:bodyPr>
            <a:normAutofit/>
          </a:bodyPr>
          <a:lstStyle/>
          <a:p>
            <a:r>
              <a:rPr lang="en-US" dirty="0">
                <a:latin typeface="Times New Roman" pitchFamily="18" charset="0"/>
                <a:cs typeface="Times New Roman" pitchFamily="18" charset="0"/>
              </a:rPr>
              <a:t>Step 5.</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Reject the Null Hypothesis</a:t>
            </a:r>
            <a:br>
              <a:rPr lang="en-US" dirty="0">
                <a:latin typeface="Times New Roman" pitchFamily="18" charset="0"/>
                <a:cs typeface="Times New Roman" pitchFamily="18" charset="0"/>
              </a:rPr>
            </a:br>
            <a:r>
              <a:rPr lang="en-US" i="1" dirty="0">
                <a:latin typeface="Times New Roman" pitchFamily="18" charset="0"/>
                <a:cs typeface="Times New Roman" pitchFamily="18" charset="0"/>
              </a:rPr>
              <a:t>only</a:t>
            </a:r>
            <a:r>
              <a:rPr lang="en-US" dirty="0">
                <a:latin typeface="Times New Roman" pitchFamily="18" charset="0"/>
                <a:cs typeface="Times New Roman" pitchFamily="18" charset="0"/>
              </a:rPr>
              <a:t> if such large values occur less than 5% of the time</a:t>
            </a:r>
            <a:br>
              <a:rPr lang="en-US" dirty="0">
                <a:latin typeface="Times New Roman" pitchFamily="18" charset="0"/>
                <a:cs typeface="Times New Roman" pitchFamily="18" charset="0"/>
              </a:rPr>
            </a:br>
            <a:endParaRPr lang="en-US" i="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2667000"/>
          </a:xfrm>
        </p:spPr>
        <p:txBody>
          <a:bodyPr>
            <a:normAutofit/>
          </a:bodyPr>
          <a:lstStyle/>
          <a:p>
            <a:pPr algn="ctr">
              <a:buNone/>
            </a:pPr>
            <a:r>
              <a:rPr lang="en-US" sz="4400" dirty="0">
                <a:latin typeface="Times New Roman" pitchFamily="18" charset="0"/>
                <a:cs typeface="Times New Roman" pitchFamily="18" charset="0"/>
              </a:rPr>
              <a:t>An example</a:t>
            </a:r>
          </a:p>
          <a:p>
            <a:pPr algn="ctr">
              <a:buNone/>
            </a:pPr>
            <a:endParaRPr lang="en-US" sz="4400" dirty="0">
              <a:latin typeface="Times New Roman" pitchFamily="18" charset="0"/>
              <a:cs typeface="Times New Roman" pitchFamily="18" charset="0"/>
            </a:endParaRPr>
          </a:p>
          <a:p>
            <a:pPr algn="ctr">
              <a:buNone/>
            </a:pPr>
            <a:r>
              <a:rPr lang="en-US" sz="4400" dirty="0">
                <a:latin typeface="Times New Roman" pitchFamily="18" charset="0"/>
                <a:cs typeface="Times New Roman" pitchFamily="18" charset="0"/>
              </a:rPr>
              <a:t>test of a particle size measuring device</a:t>
            </a:r>
          </a:p>
          <a:p>
            <a:pPr algn="ctr">
              <a:buNone/>
            </a:pPr>
            <a:endParaRPr lang="en-US" sz="4400" dirty="0">
              <a:latin typeface="Times New Roman" pitchFamily="18" charset="0"/>
              <a:cs typeface="Times New Roman" pitchFamily="18" charset="0"/>
            </a:endParaRPr>
          </a:p>
          <a:p>
            <a:pPr algn="ctr">
              <a:buNone/>
            </a:pPr>
            <a:endParaRPr lang="en-US" sz="4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a:latin typeface="Times New Roman" pitchFamily="18" charset="0"/>
                <a:cs typeface="Times New Roman" pitchFamily="18" charset="0"/>
              </a:rPr>
              <a:t>manufacturer's specs</a:t>
            </a:r>
          </a:p>
        </p:txBody>
      </p:sp>
      <p:sp>
        <p:nvSpPr>
          <p:cNvPr id="3" name="Content Placeholder 2"/>
          <p:cNvSpPr>
            <a:spLocks noGrp="1"/>
          </p:cNvSpPr>
          <p:nvPr>
            <p:ph idx="1"/>
          </p:nvPr>
        </p:nvSpPr>
        <p:spPr>
          <a:xfrm>
            <a:off x="0" y="2667000"/>
            <a:ext cx="9144000" cy="2667000"/>
          </a:xfrm>
        </p:spPr>
        <p:txBody>
          <a:bodyPr>
            <a:normAutofit fontScale="85000" lnSpcReduction="20000"/>
          </a:bodyPr>
          <a:lstStyle/>
          <a:p>
            <a:pPr algn="ctr">
              <a:buNone/>
            </a:pPr>
            <a:r>
              <a:rPr lang="en-US" sz="4100" dirty="0">
                <a:latin typeface="Times New Roman" pitchFamily="18" charset="0"/>
                <a:cs typeface="Times New Roman" pitchFamily="18" charset="0"/>
              </a:rPr>
              <a:t>machine is perfectly calibrated</a:t>
            </a:r>
          </a:p>
          <a:p>
            <a:pPr algn="ctr">
              <a:buNone/>
            </a:pPr>
            <a:r>
              <a:rPr lang="en-US" sz="4100" dirty="0">
                <a:latin typeface="Times New Roman" pitchFamily="18" charset="0"/>
                <a:cs typeface="Times New Roman" pitchFamily="18" charset="0"/>
              </a:rPr>
              <a:t>particle diameters scatter about true value</a:t>
            </a:r>
          </a:p>
          <a:p>
            <a:pPr algn="ctr">
              <a:buNone/>
            </a:pPr>
            <a:endParaRPr lang="en-US" sz="4100" dirty="0">
              <a:latin typeface="Times New Roman" pitchFamily="18" charset="0"/>
              <a:cs typeface="Times New Roman" pitchFamily="18" charset="0"/>
            </a:endParaRPr>
          </a:p>
          <a:p>
            <a:pPr algn="ctr">
              <a:buNone/>
            </a:pPr>
            <a:r>
              <a:rPr lang="en-US" sz="4100" dirty="0">
                <a:latin typeface="Times New Roman" pitchFamily="18" charset="0"/>
                <a:cs typeface="Times New Roman" pitchFamily="18" charset="0"/>
              </a:rPr>
              <a:t>measurement error is</a:t>
            </a:r>
          </a:p>
          <a:p>
            <a:pPr algn="ctr">
              <a:buNone/>
            </a:pPr>
            <a:r>
              <a:rPr lang="el-GR" sz="4100" i="1" dirty="0">
                <a:latin typeface="Cambria Math" pitchFamily="18" charset="0"/>
                <a:ea typeface="Cambria Math" pitchFamily="18" charset="0"/>
                <a:cs typeface="Times New Roman" pitchFamily="18" charset="0"/>
              </a:rPr>
              <a:t>σ</a:t>
            </a:r>
            <a:r>
              <a:rPr lang="en-US" sz="4100" i="1" baseline="-25000" dirty="0">
                <a:latin typeface="Cambria Math" pitchFamily="18" charset="0"/>
                <a:ea typeface="Cambria Math" pitchFamily="18" charset="0"/>
                <a:cs typeface="Times New Roman" pitchFamily="18" charset="0"/>
              </a:rPr>
              <a:t>d</a:t>
            </a:r>
            <a:r>
              <a:rPr lang="en-US" sz="4100" i="1" baseline="30000" dirty="0">
                <a:latin typeface="Cambria Math" pitchFamily="18" charset="0"/>
                <a:ea typeface="Cambria Math" pitchFamily="18" charset="0"/>
                <a:cs typeface="Times New Roman" pitchFamily="18" charset="0"/>
              </a:rPr>
              <a:t>2</a:t>
            </a:r>
            <a:r>
              <a:rPr lang="en-US" sz="4100" i="1" dirty="0">
                <a:latin typeface="Cambria Math" pitchFamily="18" charset="0"/>
                <a:ea typeface="Cambria Math" pitchFamily="18" charset="0"/>
                <a:cs typeface="Times New Roman" pitchFamily="18" charset="0"/>
              </a:rPr>
              <a:t> = 1  </a:t>
            </a:r>
            <a:r>
              <a:rPr lang="en-US" sz="4100" dirty="0">
                <a:latin typeface="Times New Roman" pitchFamily="18" charset="0"/>
                <a:cs typeface="Times New Roman" pitchFamily="18" charset="0"/>
              </a:rPr>
              <a:t>nm</a:t>
            </a:r>
            <a:r>
              <a:rPr lang="en-US" sz="4100" baseline="30000" dirty="0">
                <a:latin typeface="Times New Roman" pitchFamily="18" charset="0"/>
                <a:cs typeface="Times New Roman" pitchFamily="18" charset="0"/>
              </a:rPr>
              <a:t>2</a:t>
            </a:r>
          </a:p>
          <a:p>
            <a:pPr algn="ctr">
              <a:buNone/>
            </a:pPr>
            <a:endParaRPr lang="en-US" sz="4400" dirty="0">
              <a:latin typeface="Times New Roman" pitchFamily="18" charset="0"/>
              <a:cs typeface="Times New Roman" pitchFamily="18" charset="0"/>
            </a:endParaRPr>
          </a:p>
          <a:p>
            <a:pPr algn="ctr">
              <a:buNone/>
            </a:pPr>
            <a:endParaRPr lang="en-US" sz="4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a:latin typeface="Times New Roman" pitchFamily="18" charset="0"/>
                <a:cs typeface="Times New Roman" pitchFamily="18" charset="0"/>
              </a:rPr>
              <a:t>your test of the machine</a:t>
            </a:r>
          </a:p>
        </p:txBody>
      </p:sp>
      <p:sp>
        <p:nvSpPr>
          <p:cNvPr id="3" name="Content Placeholder 2"/>
          <p:cNvSpPr>
            <a:spLocks noGrp="1"/>
          </p:cNvSpPr>
          <p:nvPr>
            <p:ph idx="1"/>
          </p:nvPr>
        </p:nvSpPr>
        <p:spPr>
          <a:xfrm>
            <a:off x="0" y="2057400"/>
            <a:ext cx="9144000" cy="4419600"/>
          </a:xfrm>
        </p:spPr>
        <p:txBody>
          <a:bodyPr>
            <a:normAutofit lnSpcReduction="10000"/>
          </a:bodyPr>
          <a:lstStyle/>
          <a:p>
            <a:pPr algn="ctr">
              <a:buNone/>
            </a:pPr>
            <a:r>
              <a:rPr lang="en-US" sz="4100" dirty="0">
                <a:latin typeface="Times New Roman" pitchFamily="18" charset="0"/>
                <a:cs typeface="Times New Roman" pitchFamily="18" charset="0"/>
              </a:rPr>
              <a:t>purchase batch of 25 test particles</a:t>
            </a:r>
          </a:p>
          <a:p>
            <a:pPr algn="ctr">
              <a:buNone/>
            </a:pPr>
            <a:r>
              <a:rPr lang="en-US" sz="2800" dirty="0">
                <a:latin typeface="Times New Roman" pitchFamily="18" charset="0"/>
                <a:cs typeface="Times New Roman" pitchFamily="18" charset="0"/>
              </a:rPr>
              <a:t>each exactly 100 nm in diameter</a:t>
            </a:r>
          </a:p>
          <a:p>
            <a:pPr algn="ctr">
              <a:buNone/>
            </a:pPr>
            <a:r>
              <a:rPr lang="en-US" sz="4100" dirty="0">
                <a:latin typeface="Times New Roman" pitchFamily="18" charset="0"/>
                <a:cs typeface="Times New Roman" pitchFamily="18" charset="0"/>
              </a:rPr>
              <a:t> </a:t>
            </a:r>
          </a:p>
          <a:p>
            <a:pPr algn="ctr">
              <a:buNone/>
            </a:pPr>
            <a:r>
              <a:rPr lang="en-US" sz="4100" dirty="0">
                <a:latin typeface="Times New Roman" pitchFamily="18" charset="0"/>
                <a:cs typeface="Times New Roman" pitchFamily="18" charset="0"/>
              </a:rPr>
              <a:t>measure and tabulate their diameters</a:t>
            </a:r>
          </a:p>
          <a:p>
            <a:pPr algn="ctr">
              <a:buNone/>
            </a:pPr>
            <a:endParaRPr lang="en-US" sz="4100" baseline="30000" dirty="0">
              <a:latin typeface="Times New Roman" pitchFamily="18" charset="0"/>
              <a:cs typeface="Times New Roman" pitchFamily="18" charset="0"/>
            </a:endParaRPr>
          </a:p>
          <a:p>
            <a:pPr algn="ctr">
              <a:buNone/>
            </a:pPr>
            <a:r>
              <a:rPr lang="en-US" sz="4100" dirty="0">
                <a:latin typeface="Times New Roman" pitchFamily="18" charset="0"/>
                <a:cs typeface="Times New Roman" pitchFamily="18" charset="0"/>
              </a:rPr>
              <a:t>repeat with another batch a few weeks later </a:t>
            </a:r>
          </a:p>
          <a:p>
            <a:pPr algn="ctr">
              <a:buNone/>
            </a:pPr>
            <a:endParaRPr lang="en-US" sz="4400" dirty="0">
              <a:latin typeface="Times New Roman" pitchFamily="18" charset="0"/>
              <a:cs typeface="Times New Roman" pitchFamily="18" charset="0"/>
            </a:endParaRPr>
          </a:p>
          <a:p>
            <a:pPr algn="ctr">
              <a:buNone/>
            </a:pPr>
            <a:endParaRPr lang="en-US" sz="4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7836" t="31989" r="60456" b="28196"/>
          <a:stretch>
            <a:fillRect/>
          </a:stretch>
        </p:blipFill>
        <p:spPr bwMode="auto">
          <a:xfrm>
            <a:off x="0" y="1295400"/>
            <a:ext cx="5110887" cy="4267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8515" t="31989" r="25180" b="26711"/>
          <a:stretch>
            <a:fillRect/>
          </a:stretch>
        </p:blipFill>
        <p:spPr bwMode="auto">
          <a:xfrm>
            <a:off x="5399317" y="1277256"/>
            <a:ext cx="2688772" cy="4528458"/>
          </a:xfrm>
          <a:prstGeom prst="rect">
            <a:avLst/>
          </a:prstGeom>
          <a:noFill/>
          <a:ln w="9525">
            <a:noFill/>
            <a:miter lim="800000"/>
            <a:headEnd/>
            <a:tailEnd/>
          </a:ln>
        </p:spPr>
      </p:pic>
      <p:sp>
        <p:nvSpPr>
          <p:cNvPr id="6" name="Title 1"/>
          <p:cNvSpPr>
            <a:spLocks noGrp="1"/>
          </p:cNvSpPr>
          <p:nvPr>
            <p:ph type="title"/>
          </p:nvPr>
        </p:nvSpPr>
        <p:spPr>
          <a:xfrm>
            <a:off x="0" y="381000"/>
            <a:ext cx="9144000" cy="685800"/>
          </a:xfrm>
        </p:spPr>
        <p:txBody>
          <a:bodyPr>
            <a:normAutofit fontScale="90000"/>
          </a:bodyPr>
          <a:lstStyle/>
          <a:p>
            <a:r>
              <a:rPr lang="en-US" dirty="0">
                <a:latin typeface="Times New Roman" pitchFamily="18" charset="0"/>
                <a:cs typeface="Times New Roman" pitchFamily="18" charset="0"/>
              </a:rPr>
              <a:t>Results of Test 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7836" t="31989" r="60456" b="28196"/>
          <a:stretch>
            <a:fillRect/>
          </a:stretch>
        </p:blipFill>
        <p:spPr bwMode="auto">
          <a:xfrm>
            <a:off x="0" y="1295400"/>
            <a:ext cx="5110887" cy="4267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78450" t="31989" r="5377" b="26711"/>
          <a:stretch>
            <a:fillRect/>
          </a:stretch>
        </p:blipFill>
        <p:spPr bwMode="auto">
          <a:xfrm>
            <a:off x="5392056" y="1277256"/>
            <a:ext cx="2667000" cy="4528458"/>
          </a:xfrm>
          <a:prstGeom prst="rect">
            <a:avLst/>
          </a:prstGeom>
          <a:noFill/>
          <a:ln w="9525">
            <a:noFill/>
            <a:miter lim="800000"/>
            <a:headEnd/>
            <a:tailEnd/>
          </a:ln>
        </p:spPr>
      </p:pic>
      <p:sp>
        <p:nvSpPr>
          <p:cNvPr id="6" name="Title 1"/>
          <p:cNvSpPr>
            <a:spLocks noGrp="1"/>
          </p:cNvSpPr>
          <p:nvPr>
            <p:ph type="title"/>
          </p:nvPr>
        </p:nvSpPr>
        <p:spPr>
          <a:xfrm>
            <a:off x="0" y="381000"/>
            <a:ext cx="9144000" cy="685800"/>
          </a:xfrm>
        </p:spPr>
        <p:txBody>
          <a:bodyPr>
            <a:normAutofit fontScale="90000"/>
          </a:bodyPr>
          <a:lstStyle/>
          <a:p>
            <a:r>
              <a:rPr lang="en-US" dirty="0">
                <a:latin typeface="Times New Roman" pitchFamily="18" charset="0"/>
                <a:cs typeface="Times New Roman" pitchFamily="18" charset="0"/>
              </a:rPr>
              <a:t>Results of Test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Question 1</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Is the Calibration Correct?</a:t>
            </a:r>
          </a:p>
        </p:txBody>
      </p:sp>
      <p:sp>
        <p:nvSpPr>
          <p:cNvPr id="3" name="Content Placeholder 2"/>
          <p:cNvSpPr>
            <a:spLocks noGrp="1"/>
          </p:cNvSpPr>
          <p:nvPr>
            <p:ph idx="1"/>
          </p:nvPr>
        </p:nvSpPr>
        <p:spPr>
          <a:xfrm>
            <a:off x="457200" y="2590800"/>
            <a:ext cx="8229600" cy="2895600"/>
          </a:xfrm>
        </p:spPr>
        <p:txBody>
          <a:bodyPr>
            <a:normAutofit fontScale="92500" lnSpcReduction="10000"/>
          </a:bodyPr>
          <a:lstStyle/>
          <a:p>
            <a:pPr>
              <a:buNone/>
            </a:pPr>
            <a:r>
              <a:rPr lang="en-US" dirty="0">
                <a:latin typeface="Times New Roman" pitchFamily="18" charset="0"/>
                <a:cs typeface="Times New Roman" pitchFamily="18" charset="0"/>
              </a:rPr>
              <a:t>Null Hypothesis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The observed deviation of the average particle size from its true value of 100 nm is due to random variation (as contrasted to a bias in the calibration).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a:bodyPr>
          <a:lstStyle/>
          <a:p>
            <a:r>
              <a:rPr lang="en-US" sz="2800" dirty="0">
                <a:latin typeface="Times New Roman" pitchFamily="18" charset="0"/>
                <a:cs typeface="Times New Roman" pitchFamily="18" charset="0"/>
              </a:rPr>
              <a:t>in our case</a:t>
            </a:r>
            <a:endParaRPr lang="en-US" dirty="0">
              <a:latin typeface="Times New Roman" pitchFamily="18" charset="0"/>
              <a:cs typeface="Times New Roman" pitchFamily="18" charset="0"/>
            </a:endParaRPr>
          </a:p>
        </p:txBody>
      </p:sp>
      <p:sp>
        <p:nvSpPr>
          <p:cNvPr id="6" name="Title 1"/>
          <p:cNvSpPr txBox="1">
            <a:spLocks/>
          </p:cNvSpPr>
          <p:nvPr/>
        </p:nvSpPr>
        <p:spPr>
          <a:xfrm>
            <a:off x="0" y="2402118"/>
            <a:ext cx="9144000" cy="1371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dirty="0">
                <a:latin typeface="Times New Roman" pitchFamily="18" charset="0"/>
                <a:ea typeface="+mj-ea"/>
                <a:cs typeface="Times New Roman" pitchFamily="18" charset="0"/>
              </a:rPr>
              <a:t>the key question is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dirty="0">
                <a:latin typeface="Times New Roman" pitchFamily="18" charset="0"/>
                <a:ea typeface="+mj-ea"/>
                <a:cs typeface="Times New Roman" pitchFamily="18" charset="0"/>
              </a:rPr>
              <a:t>Are these unusually large values for </a:t>
            </a:r>
            <a:r>
              <a:rPr lang="en-US" sz="3100" i="1" dirty="0">
                <a:latin typeface="Cambria Math" pitchFamily="18" charset="0"/>
                <a:ea typeface="Cambria Math" pitchFamily="18" charset="0"/>
                <a:cs typeface="Times New Roman" pitchFamily="18" charset="0"/>
              </a:rPr>
              <a:t>Z </a:t>
            </a:r>
            <a:r>
              <a:rPr lang="en-US" sz="3100" dirty="0">
                <a:latin typeface="Times New Roman" pitchFamily="18" charset="0"/>
                <a:ea typeface="+mj-ea"/>
                <a:cs typeface="Times New Roman" pitchFamily="18" charset="0"/>
              </a:rPr>
              <a:t>?</a:t>
            </a:r>
          </a:p>
        </p:txBody>
      </p:sp>
      <p:pic>
        <p:nvPicPr>
          <p:cNvPr id="12290" name="Picture 2"/>
          <p:cNvPicPr>
            <a:picLocks noChangeAspect="1" noChangeArrowheads="1"/>
          </p:cNvPicPr>
          <p:nvPr/>
        </p:nvPicPr>
        <p:blipFill>
          <a:blip r:embed="rId3" cstate="print"/>
          <a:srcRect l="10499" t="53120" r="62205" b="35193"/>
          <a:stretch>
            <a:fillRect/>
          </a:stretch>
        </p:blipFill>
        <p:spPr bwMode="auto">
          <a:xfrm>
            <a:off x="381000" y="1295400"/>
            <a:ext cx="3962400" cy="1117600"/>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l="15625" t="51034" r="56250" b="39664"/>
          <a:stretch>
            <a:fillRect/>
          </a:stretch>
        </p:blipFill>
        <p:spPr bwMode="auto">
          <a:xfrm>
            <a:off x="1066800" y="3962400"/>
            <a:ext cx="3429000" cy="685800"/>
          </a:xfrm>
          <a:prstGeom prst="rect">
            <a:avLst/>
          </a:prstGeom>
          <a:noFill/>
          <a:ln w="9525">
            <a:noFill/>
            <a:miter lim="800000"/>
            <a:headEnd/>
            <a:tailEnd/>
          </a:ln>
        </p:spPr>
      </p:pic>
      <p:sp>
        <p:nvSpPr>
          <p:cNvPr id="13" name="TextBox 12"/>
          <p:cNvSpPr txBox="1"/>
          <p:nvPr/>
        </p:nvSpPr>
        <p:spPr>
          <a:xfrm>
            <a:off x="3886200" y="3962400"/>
            <a:ext cx="4800600" cy="646331"/>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 0.780  and 0.807</a:t>
            </a:r>
          </a:p>
        </p:txBody>
      </p:sp>
      <p:sp>
        <p:nvSpPr>
          <p:cNvPr id="14" name="TextBox 13"/>
          <p:cNvSpPr txBox="1"/>
          <p:nvPr/>
        </p:nvSpPr>
        <p:spPr>
          <a:xfrm>
            <a:off x="0" y="4800600"/>
            <a:ext cx="9144000"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So values of </a:t>
            </a:r>
            <a:r>
              <a:rPr lang="en-US" sz="3200" i="1" dirty="0">
                <a:latin typeface="Cambria Math" pitchFamily="18" charset="0"/>
                <a:ea typeface="Cambria Math" pitchFamily="18" charset="0"/>
                <a:cs typeface="Times New Roman" pitchFamily="18" charset="0"/>
              </a:rPr>
              <a:t>|Z|</a:t>
            </a:r>
            <a:r>
              <a:rPr lang="en-US" sz="3200" dirty="0">
                <a:latin typeface="Times New Roman" pitchFamily="18" charset="0"/>
                <a:cs typeface="Times New Roman" pitchFamily="18" charset="0"/>
              </a:rPr>
              <a:t>  greater than </a:t>
            </a:r>
            <a:r>
              <a:rPr lang="en-US" sz="3200" i="1" dirty="0">
                <a:latin typeface="Cambria Math" pitchFamily="18" charset="0"/>
                <a:ea typeface="Cambria Math" pitchFamily="18" charset="0"/>
                <a:cs typeface="Times New Roman" pitchFamily="18" charset="0"/>
              </a:rPr>
              <a:t>Z</a:t>
            </a:r>
            <a:r>
              <a:rPr lang="en-US" sz="3200" i="1" baseline="30000" dirty="0">
                <a:latin typeface="Cambria Math" pitchFamily="18" charset="0"/>
                <a:ea typeface="Cambria Math" pitchFamily="18" charset="0"/>
                <a:cs typeface="Times New Roman" pitchFamily="18" charset="0"/>
              </a:rPr>
              <a:t>est</a:t>
            </a:r>
            <a:r>
              <a:rPr lang="en-US" sz="3200" dirty="0">
                <a:latin typeface="Times New Roman" pitchFamily="18" charset="0"/>
                <a:cs typeface="Times New Roman" pitchFamily="18" charset="0"/>
              </a:rPr>
              <a:t> are very common</a:t>
            </a:r>
          </a:p>
        </p:txBody>
      </p:sp>
      <p:sp>
        <p:nvSpPr>
          <p:cNvPr id="10" name="TextBox 9"/>
          <p:cNvSpPr txBox="1"/>
          <p:nvPr/>
        </p:nvSpPr>
        <p:spPr>
          <a:xfrm>
            <a:off x="0" y="5457378"/>
            <a:ext cx="9144000" cy="1077218"/>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The Null Hypotheses cannot be rejected</a:t>
            </a:r>
          </a:p>
          <a:p>
            <a:pPr algn="ctr"/>
            <a:r>
              <a:rPr lang="en-US" sz="3200" dirty="0">
                <a:solidFill>
                  <a:srgbClr val="FF0000"/>
                </a:solidFill>
                <a:latin typeface="Times New Roman" pitchFamily="18" charset="0"/>
                <a:cs typeface="Times New Roman" pitchFamily="18" charset="0"/>
              </a:rPr>
              <a:t>there is no reason to think the machine is biased</a:t>
            </a:r>
          </a:p>
        </p:txBody>
      </p:sp>
      <p:grpSp>
        <p:nvGrpSpPr>
          <p:cNvPr id="11" name="Group 10">
            <a:extLst>
              <a:ext uri="{FF2B5EF4-FFF2-40B4-BE49-F238E27FC236}">
                <a16:creationId xmlns:a16="http://schemas.microsoft.com/office/drawing/2014/main" id="{D05AB98C-8111-470F-971D-EF630405221A}"/>
              </a:ext>
            </a:extLst>
          </p:cNvPr>
          <p:cNvGrpSpPr/>
          <p:nvPr/>
        </p:nvGrpSpPr>
        <p:grpSpPr>
          <a:xfrm>
            <a:off x="4441521" y="1037002"/>
            <a:ext cx="4692041" cy="1732642"/>
            <a:chOff x="4441521" y="1037002"/>
            <a:chExt cx="4692041" cy="1732642"/>
          </a:xfrm>
        </p:grpSpPr>
        <p:sp>
          <p:nvSpPr>
            <p:cNvPr id="15" name="Title 1">
              <a:extLst>
                <a:ext uri="{FF2B5EF4-FFF2-40B4-BE49-F238E27FC236}">
                  <a16:creationId xmlns:a16="http://schemas.microsoft.com/office/drawing/2014/main" id="{91D1EBFE-D1D3-4841-8F4C-83A5D66A5CAF}"/>
                </a:ext>
              </a:extLst>
            </p:cNvPr>
            <p:cNvSpPr txBox="1">
              <a:spLocks/>
            </p:cNvSpPr>
            <p:nvPr/>
          </p:nvSpPr>
          <p:spPr>
            <a:xfrm>
              <a:off x="5323562" y="1037002"/>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0.278   (test 1)</a:t>
              </a:r>
            </a:p>
          </p:txBody>
        </p:sp>
        <p:sp>
          <p:nvSpPr>
            <p:cNvPr id="16" name="Title 1">
              <a:extLst>
                <a:ext uri="{FF2B5EF4-FFF2-40B4-BE49-F238E27FC236}">
                  <a16:creationId xmlns:a16="http://schemas.microsoft.com/office/drawing/2014/main" id="{8C10FE91-96BA-44F0-81A6-B78E1AEECFD1}"/>
                </a:ext>
              </a:extLst>
            </p:cNvPr>
            <p:cNvSpPr txBox="1">
              <a:spLocks/>
            </p:cNvSpPr>
            <p:nvPr/>
          </p:nvSpPr>
          <p:spPr>
            <a:xfrm>
              <a:off x="4441521" y="1397000"/>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7" name="Left Brace 16">
              <a:extLst>
                <a:ext uri="{FF2B5EF4-FFF2-40B4-BE49-F238E27FC236}">
                  <a16:creationId xmlns:a16="http://schemas.microsoft.com/office/drawing/2014/main" id="{8FA2763B-3686-4C3E-9455-E83FDD23A768}"/>
                </a:ext>
              </a:extLst>
            </p:cNvPr>
            <p:cNvSpPr/>
            <p:nvPr/>
          </p:nvSpPr>
          <p:spPr>
            <a:xfrm>
              <a:off x="4994730" y="1321844"/>
              <a:ext cx="263070" cy="1117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itle 1">
              <a:extLst>
                <a:ext uri="{FF2B5EF4-FFF2-40B4-BE49-F238E27FC236}">
                  <a16:creationId xmlns:a16="http://schemas.microsoft.com/office/drawing/2014/main" id="{A7A4E249-E138-4253-9B5E-9F66CA5AF5BF}"/>
                </a:ext>
              </a:extLst>
            </p:cNvPr>
            <p:cNvSpPr txBox="1">
              <a:spLocks/>
            </p:cNvSpPr>
            <p:nvPr/>
          </p:nvSpPr>
          <p:spPr>
            <a:xfrm>
              <a:off x="5323562" y="1855244"/>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0.243   (test 2)</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Question 2</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Is the variance in spec?</a:t>
            </a:r>
          </a:p>
        </p:txBody>
      </p:sp>
      <p:sp>
        <p:nvSpPr>
          <p:cNvPr id="3" name="Content Placeholder 2"/>
          <p:cNvSpPr>
            <a:spLocks noGrp="1"/>
          </p:cNvSpPr>
          <p:nvPr>
            <p:ph idx="1"/>
          </p:nvPr>
        </p:nvSpPr>
        <p:spPr>
          <a:xfrm>
            <a:off x="457200" y="2438400"/>
            <a:ext cx="8229600" cy="3657600"/>
          </a:xfrm>
        </p:spPr>
        <p:txBody>
          <a:bodyPr>
            <a:normAutofit/>
          </a:bodyPr>
          <a:lstStyle/>
          <a:p>
            <a:pPr>
              <a:buNone/>
            </a:pPr>
            <a:r>
              <a:rPr lang="en-US" dirty="0">
                <a:latin typeface="Times New Roman" pitchFamily="18" charset="0"/>
                <a:cs typeface="Times New Roman" pitchFamily="18" charset="0"/>
              </a:rPr>
              <a:t>Null Hypothesis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The observed deviation of the variance from its true value of 1 nm</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is due to random variation (as contrasted to the machine being noisier than the specs).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015342"/>
            <a:ext cx="9144000" cy="1371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dirty="0">
                <a:latin typeface="Times New Roman" pitchFamily="18" charset="0"/>
                <a:ea typeface="+mj-ea"/>
                <a:cs typeface="Times New Roman" pitchFamily="18" charset="0"/>
              </a:rPr>
              <a:t>the key question is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dirty="0">
                <a:latin typeface="Times New Roman" pitchFamily="18" charset="0"/>
                <a:ea typeface="+mj-ea"/>
                <a:cs typeface="Times New Roman" pitchFamily="18" charset="0"/>
              </a:rPr>
              <a:t>Are these unusually large values for </a:t>
            </a:r>
            <a:r>
              <a:rPr lang="el-GR" sz="3100" i="1" dirty="0">
                <a:latin typeface="Cambria Math"/>
                <a:ea typeface="Cambria Math"/>
                <a:cs typeface="Times New Roman" pitchFamily="18" charset="0"/>
              </a:rPr>
              <a:t>χ</a:t>
            </a:r>
            <a:r>
              <a:rPr lang="en-US" sz="3100" i="1" baseline="30000" dirty="0">
                <a:latin typeface="Cambria Math"/>
                <a:ea typeface="Cambria Math"/>
                <a:cs typeface="Times New Roman" pitchFamily="18" charset="0"/>
              </a:rPr>
              <a:t>2</a:t>
            </a:r>
            <a:r>
              <a:rPr lang="en-US" sz="3100" i="1" dirty="0">
                <a:latin typeface="Cambria Math" pitchFamily="18" charset="0"/>
                <a:ea typeface="Cambria Math" pitchFamily="18" charset="0"/>
                <a:cs typeface="Times New Roman" pitchFamily="18" charset="0"/>
              </a:rPr>
              <a:t> </a:t>
            </a:r>
            <a:r>
              <a:rPr lang="en-US" sz="3100" dirty="0">
                <a:latin typeface="Times New Roman" pitchFamily="18" charset="0"/>
                <a:ea typeface="+mj-ea"/>
                <a:cs typeface="Times New Roman" pitchFamily="18" charset="0"/>
              </a:rPr>
              <a:t>?</a:t>
            </a:r>
          </a:p>
        </p:txBody>
      </p:sp>
      <p:pic>
        <p:nvPicPr>
          <p:cNvPr id="9" name="Picture 2"/>
          <p:cNvPicPr>
            <a:picLocks noChangeAspect="1" noChangeArrowheads="1"/>
          </p:cNvPicPr>
          <p:nvPr/>
        </p:nvPicPr>
        <p:blipFill>
          <a:blip r:embed="rId3" cstate="print"/>
          <a:srcRect l="10440" t="70543" r="61719" b="17829"/>
          <a:stretch>
            <a:fillRect/>
          </a:stretch>
        </p:blipFill>
        <p:spPr bwMode="auto">
          <a:xfrm>
            <a:off x="0" y="1719942"/>
            <a:ext cx="4525780" cy="1143000"/>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l="49375" t="71705" r="36875" b="18993"/>
          <a:stretch>
            <a:fillRect/>
          </a:stretch>
        </p:blipFill>
        <p:spPr bwMode="auto">
          <a:xfrm>
            <a:off x="5029200" y="1821122"/>
            <a:ext cx="2133600" cy="872836"/>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l="74911" t="71705" r="16250" b="18993"/>
          <a:stretch>
            <a:fillRect/>
          </a:stretch>
        </p:blipFill>
        <p:spPr bwMode="auto">
          <a:xfrm>
            <a:off x="7086600" y="1804882"/>
            <a:ext cx="1371600" cy="872836"/>
          </a:xfrm>
          <a:prstGeom prst="rect">
            <a:avLst/>
          </a:prstGeom>
          <a:noFill/>
          <a:ln w="9525">
            <a:noFill/>
            <a:miter lim="800000"/>
            <a:headEnd/>
            <a:tailEnd/>
          </a:ln>
        </p:spPr>
      </p:pic>
      <p:pic>
        <p:nvPicPr>
          <p:cNvPr id="16386" name="Picture 2"/>
          <p:cNvPicPr>
            <a:picLocks noChangeAspect="1" noChangeArrowheads="1"/>
          </p:cNvPicPr>
          <p:nvPr/>
        </p:nvPicPr>
        <p:blipFill>
          <a:blip r:embed="rId5" cstate="print"/>
          <a:srcRect l="20625" t="71318" r="59375" b="19380"/>
          <a:stretch>
            <a:fillRect/>
          </a:stretch>
        </p:blipFill>
        <p:spPr bwMode="auto">
          <a:xfrm>
            <a:off x="1524000" y="4904921"/>
            <a:ext cx="3793067" cy="1066800"/>
          </a:xfrm>
          <a:prstGeom prst="rect">
            <a:avLst/>
          </a:prstGeom>
          <a:noFill/>
          <a:ln w="9525">
            <a:noFill/>
            <a:miter lim="800000"/>
            <a:headEnd/>
            <a:tailEnd/>
          </a:ln>
        </p:spPr>
      </p:pic>
      <p:sp>
        <p:nvSpPr>
          <p:cNvPr id="15" name="Title 1"/>
          <p:cNvSpPr txBox="1">
            <a:spLocks/>
          </p:cNvSpPr>
          <p:nvPr/>
        </p:nvSpPr>
        <p:spPr>
          <a:xfrm>
            <a:off x="0" y="228600"/>
            <a:ext cx="9144000" cy="6858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Times New Roman" pitchFamily="18" charset="0"/>
                <a:ea typeface="+mj-ea"/>
                <a:cs typeface="Times New Roman" pitchFamily="18" charset="0"/>
              </a:rPr>
              <a:t>Results of the two tests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pSp>
        <p:nvGrpSpPr>
          <p:cNvPr id="11" name="Group 10">
            <a:extLst>
              <a:ext uri="{FF2B5EF4-FFF2-40B4-BE49-F238E27FC236}">
                <a16:creationId xmlns:a16="http://schemas.microsoft.com/office/drawing/2014/main" id="{3E318C0C-2A90-4789-A3C8-11C4DDE7D3B1}"/>
              </a:ext>
            </a:extLst>
          </p:cNvPr>
          <p:cNvGrpSpPr/>
          <p:nvPr/>
        </p:nvGrpSpPr>
        <p:grpSpPr>
          <a:xfrm>
            <a:off x="4733325" y="4572000"/>
            <a:ext cx="4692041" cy="1732642"/>
            <a:chOff x="4441521" y="1037002"/>
            <a:chExt cx="4692041" cy="1732642"/>
          </a:xfrm>
        </p:grpSpPr>
        <p:sp>
          <p:nvSpPr>
            <p:cNvPr id="14" name="Title 1">
              <a:extLst>
                <a:ext uri="{FF2B5EF4-FFF2-40B4-BE49-F238E27FC236}">
                  <a16:creationId xmlns:a16="http://schemas.microsoft.com/office/drawing/2014/main" id="{871892B6-85F1-46C4-A2B8-CF0FFF6D055A}"/>
                </a:ext>
              </a:extLst>
            </p:cNvPr>
            <p:cNvSpPr txBox="1">
              <a:spLocks/>
            </p:cNvSpPr>
            <p:nvPr/>
          </p:nvSpPr>
          <p:spPr>
            <a:xfrm>
              <a:off x="5323562" y="1037002"/>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0.640   (test 1)</a:t>
              </a:r>
            </a:p>
          </p:txBody>
        </p:sp>
        <p:sp>
          <p:nvSpPr>
            <p:cNvPr id="16" name="Title 1">
              <a:extLst>
                <a:ext uri="{FF2B5EF4-FFF2-40B4-BE49-F238E27FC236}">
                  <a16:creationId xmlns:a16="http://schemas.microsoft.com/office/drawing/2014/main" id="{F761BCB9-8795-40FD-9F04-A1DA206DA52A}"/>
                </a:ext>
              </a:extLst>
            </p:cNvPr>
            <p:cNvSpPr txBox="1">
              <a:spLocks/>
            </p:cNvSpPr>
            <p:nvPr/>
          </p:nvSpPr>
          <p:spPr>
            <a:xfrm>
              <a:off x="4441521" y="1397000"/>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7" name="Left Brace 16">
              <a:extLst>
                <a:ext uri="{FF2B5EF4-FFF2-40B4-BE49-F238E27FC236}">
                  <a16:creationId xmlns:a16="http://schemas.microsoft.com/office/drawing/2014/main" id="{76B683B9-CB67-4B79-8626-EE353A6A31E5}"/>
                </a:ext>
              </a:extLst>
            </p:cNvPr>
            <p:cNvSpPr/>
            <p:nvPr/>
          </p:nvSpPr>
          <p:spPr>
            <a:xfrm>
              <a:off x="4994730" y="1321844"/>
              <a:ext cx="263070" cy="1117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itle 1">
              <a:extLst>
                <a:ext uri="{FF2B5EF4-FFF2-40B4-BE49-F238E27FC236}">
                  <a16:creationId xmlns:a16="http://schemas.microsoft.com/office/drawing/2014/main" id="{D638241A-B679-44E1-8804-F6E7E122668D}"/>
                </a:ext>
              </a:extLst>
            </p:cNvPr>
            <p:cNvSpPr txBox="1">
              <a:spLocks/>
            </p:cNvSpPr>
            <p:nvPr/>
          </p:nvSpPr>
          <p:spPr>
            <a:xfrm>
              <a:off x="5323562" y="1855244"/>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0.499   (test 2)</a:t>
              </a:r>
            </a:p>
          </p:txBody>
        </p:sp>
      </p:grpSp>
      <p:sp>
        <p:nvSpPr>
          <p:cNvPr id="19" name="TextBox 18">
            <a:extLst>
              <a:ext uri="{FF2B5EF4-FFF2-40B4-BE49-F238E27FC236}">
                <a16:creationId xmlns:a16="http://schemas.microsoft.com/office/drawing/2014/main" id="{96AB0143-CAF2-427F-81E9-681767F2B314}"/>
              </a:ext>
            </a:extLst>
          </p:cNvPr>
          <p:cNvSpPr txBox="1"/>
          <p:nvPr/>
        </p:nvSpPr>
        <p:spPr>
          <a:xfrm>
            <a:off x="3733800" y="6091472"/>
            <a:ext cx="5075420" cy="707886"/>
          </a:xfrm>
          <a:prstGeom prst="rect">
            <a:avLst/>
          </a:prstGeom>
          <a:noFill/>
        </p:spPr>
        <p:txBody>
          <a:bodyPr wrap="square" rtlCol="0">
            <a:spAutoFit/>
          </a:bodyPr>
          <a:lstStyle/>
          <a:p>
            <a:pPr algn="r"/>
            <a:r>
              <a:rPr lang="en-US" sz="2000" dirty="0">
                <a:solidFill>
                  <a:srgbClr val="FF0000"/>
                </a:solidFill>
                <a:latin typeface="Times New Roman" pitchFamily="18" charset="0"/>
                <a:cs typeface="Times New Roman" pitchFamily="18" charset="0"/>
              </a:rPr>
              <a:t>The Null Hypotheses cannot be rejected</a:t>
            </a:r>
          </a:p>
          <a:p>
            <a:pPr algn="r"/>
            <a:r>
              <a:rPr lang="en-US" sz="2000" dirty="0">
                <a:solidFill>
                  <a:srgbClr val="FF0000"/>
                </a:solidFill>
                <a:latin typeface="Times New Roman" pitchFamily="18" charset="0"/>
                <a:cs typeface="Times New Roman" pitchFamily="18" charset="0"/>
              </a:rPr>
              <a:t>there is no reason to think the machine is noisy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981200"/>
          </a:xfrm>
        </p:spPr>
        <p:txBody>
          <a:bodyPr>
            <a:normAutofit fontScale="90000"/>
          </a:bodyPr>
          <a:lstStyle/>
          <a:p>
            <a:r>
              <a:rPr lang="en-US" dirty="0">
                <a:latin typeface="Times New Roman" pitchFamily="18" charset="0"/>
                <a:cs typeface="Times New Roman" pitchFamily="18" charset="0"/>
              </a:rPr>
              <a:t>End of Review</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now continuing this scenario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Question 1, revisited</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Is the Calibration Correct?</a:t>
            </a:r>
          </a:p>
        </p:txBody>
      </p:sp>
      <p:sp>
        <p:nvSpPr>
          <p:cNvPr id="3" name="Content Placeholder 2"/>
          <p:cNvSpPr>
            <a:spLocks noGrp="1"/>
          </p:cNvSpPr>
          <p:nvPr>
            <p:ph idx="1"/>
          </p:nvPr>
        </p:nvSpPr>
        <p:spPr>
          <a:xfrm>
            <a:off x="457200" y="2590800"/>
            <a:ext cx="8229600" cy="2895600"/>
          </a:xfrm>
        </p:spPr>
        <p:txBody>
          <a:bodyPr>
            <a:normAutofit fontScale="92500" lnSpcReduction="10000"/>
          </a:bodyPr>
          <a:lstStyle/>
          <a:p>
            <a:pPr>
              <a:buNone/>
            </a:pPr>
            <a:r>
              <a:rPr lang="en-US" dirty="0">
                <a:latin typeface="Times New Roman" pitchFamily="18" charset="0"/>
                <a:cs typeface="Times New Roman" pitchFamily="18" charset="0"/>
              </a:rPr>
              <a:t>Null Hypothesis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The observed deviation of the average particle size from its true value of 100 nm is due to random variation (as contrasted to a bias in the calibration).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4572000"/>
          </a:xfrm>
        </p:spPr>
        <p:txBody>
          <a:bodyPr>
            <a:normAutofit/>
          </a:bodyPr>
          <a:lstStyle/>
          <a:p>
            <a:r>
              <a:rPr lang="en-US" dirty="0">
                <a:latin typeface="Times New Roman" pitchFamily="18" charset="0"/>
                <a:cs typeface="Times New Roman" pitchFamily="18" charset="0"/>
              </a:rPr>
              <a:t>suppose the manufacturer had not specified a variance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600" dirty="0">
                <a:latin typeface="Times New Roman" pitchFamily="18" charset="0"/>
                <a:cs typeface="Times New Roman" pitchFamily="18" charset="0"/>
              </a:rPr>
              <a:t>then you would have to estimate it from the data</a:t>
            </a:r>
          </a:p>
        </p:txBody>
      </p:sp>
      <p:pic>
        <p:nvPicPr>
          <p:cNvPr id="5" name="Picture 2"/>
          <p:cNvPicPr>
            <a:picLocks noGrp="1" noChangeAspect="1" noChangeArrowheads="1"/>
          </p:cNvPicPr>
          <p:nvPr>
            <p:ph idx="1"/>
          </p:nvPr>
        </p:nvPicPr>
        <p:blipFill>
          <a:blip r:embed="rId3" cstate="print"/>
          <a:srcRect l="7836" t="59006" r="60456" b="34129"/>
          <a:stretch>
            <a:fillRect/>
          </a:stretch>
        </p:blipFill>
        <p:spPr bwMode="auto">
          <a:xfrm>
            <a:off x="533400" y="5334000"/>
            <a:ext cx="5110887" cy="735806"/>
          </a:xfrm>
          <a:prstGeom prst="rect">
            <a:avLst/>
          </a:prstGeom>
          <a:noFill/>
          <a:ln w="9525">
            <a:noFill/>
            <a:miter lim="800000"/>
            <a:headEnd/>
            <a:tailEnd/>
          </a:ln>
        </p:spPr>
      </p:pic>
      <p:sp>
        <p:nvSpPr>
          <p:cNvPr id="6" name="Title 1"/>
          <p:cNvSpPr txBox="1">
            <a:spLocks/>
          </p:cNvSpPr>
          <p:nvPr/>
        </p:nvSpPr>
        <p:spPr>
          <a:xfrm>
            <a:off x="4876800" y="5061858"/>
            <a:ext cx="3657600" cy="12954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0.876   and   0.894</a:t>
            </a:r>
          </a:p>
        </p:txBody>
      </p:sp>
      <p:sp>
        <p:nvSpPr>
          <p:cNvPr id="7" name="Rectangle 6"/>
          <p:cNvSpPr/>
          <p:nvPr/>
        </p:nvSpPr>
        <p:spPr>
          <a:xfrm>
            <a:off x="3124200" y="59436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295400"/>
          </a:xfrm>
        </p:spPr>
        <p:txBody>
          <a:bodyPr>
            <a:normAutofit fontScale="90000"/>
          </a:bodyPr>
          <a:lstStyle/>
          <a:p>
            <a:r>
              <a:rPr lang="en-US" dirty="0">
                <a:latin typeface="Times New Roman" pitchFamily="18" charset="0"/>
                <a:cs typeface="Times New Roman" pitchFamily="18" charset="0"/>
              </a:rPr>
              <a:t>but then you couldn’t form </a:t>
            </a:r>
            <a:r>
              <a:rPr lang="en-US" i="1" dirty="0">
                <a:latin typeface="Cambria Math" pitchFamily="18" charset="0"/>
                <a:ea typeface="Cambria Math" pitchFamily="18" charset="0"/>
                <a:cs typeface="Times New Roman" pitchFamily="18" charset="0"/>
              </a:rPr>
              <a:t>Z</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since you need the true variance</a:t>
            </a:r>
            <a:endParaRPr lang="en-US" i="1" dirty="0">
              <a:latin typeface="Cambria Math" pitchFamily="18" charset="0"/>
              <a:ea typeface="Cambria Math" pitchFamily="18" charset="0"/>
              <a:cs typeface="Times New Roman" pitchFamily="18" charset="0"/>
            </a:endParaRPr>
          </a:p>
        </p:txBody>
      </p:sp>
      <p:pic>
        <p:nvPicPr>
          <p:cNvPr id="9" name="Picture 2"/>
          <p:cNvPicPr>
            <a:picLocks noChangeAspect="1" noChangeArrowheads="1"/>
          </p:cNvPicPr>
          <p:nvPr/>
        </p:nvPicPr>
        <p:blipFill>
          <a:blip r:embed="rId3" cstate="print"/>
          <a:srcRect l="16798" t="53120" r="62205" b="35193"/>
          <a:stretch>
            <a:fillRect/>
          </a:stretch>
        </p:blipFill>
        <p:spPr bwMode="auto">
          <a:xfrm>
            <a:off x="2667000" y="3429000"/>
            <a:ext cx="3532909" cy="1295400"/>
          </a:xfrm>
          <a:prstGeom prst="rect">
            <a:avLst/>
          </a:prstGeom>
          <a:noFill/>
          <a:ln w="9525">
            <a:noFill/>
            <a:miter lim="800000"/>
            <a:headEnd/>
            <a:tailEnd/>
          </a:ln>
        </p:spPr>
      </p:pic>
      <p:cxnSp>
        <p:nvCxnSpPr>
          <p:cNvPr id="11" name="Straight Arrow Connector 10"/>
          <p:cNvCxnSpPr/>
          <p:nvPr/>
        </p:nvCxnSpPr>
        <p:spPr>
          <a:xfrm rot="16200000" flipV="1">
            <a:off x="4305300" y="4686300"/>
            <a:ext cx="457200" cy="3810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2743200"/>
          </a:xfrm>
        </p:spPr>
        <p:txBody>
          <a:bodyPr>
            <a:normAutofit/>
          </a:bodyPr>
          <a:lstStyle/>
          <a:p>
            <a:r>
              <a:rPr lang="en-US" sz="3600" dirty="0">
                <a:latin typeface="Times New Roman" pitchFamily="18" charset="0"/>
                <a:cs typeface="Times New Roman" pitchFamily="18" charset="0"/>
              </a:rPr>
              <a:t>last lecture, we examined a quantity </a:t>
            </a:r>
            <a:r>
              <a:rPr lang="en-US" sz="3600" i="1" dirty="0">
                <a:latin typeface="Cambria Math" pitchFamily="18" charset="0"/>
                <a:ea typeface="Cambria Math" pitchFamily="18" charset="0"/>
                <a:cs typeface="Courier New" pitchFamily="49" charset="0"/>
              </a:rPr>
              <a:t>t</a:t>
            </a:r>
            <a:r>
              <a:rPr lang="en-US" sz="3600" dirty="0">
                <a:latin typeface="Times New Roman" pitchFamily="18" charset="0"/>
                <a:cs typeface="Times New Roman" pitchFamily="18" charset="0"/>
              </a:rPr>
              <a:t>, defined as the ratio of a Normally-distributed variable and something that has the form as of an estimated variance</a:t>
            </a:r>
          </a:p>
        </p:txBody>
      </p:sp>
      <p:pic>
        <p:nvPicPr>
          <p:cNvPr id="9218" name="Picture 2"/>
          <p:cNvPicPr>
            <a:picLocks noChangeAspect="1" noChangeArrowheads="1"/>
          </p:cNvPicPr>
          <p:nvPr/>
        </p:nvPicPr>
        <p:blipFill>
          <a:blip r:embed="rId3" cstate="print"/>
          <a:srcRect l="20997" t="52840" r="13911" b="18626"/>
          <a:stretch>
            <a:fillRect/>
          </a:stretch>
        </p:blipFill>
        <p:spPr bwMode="auto">
          <a:xfrm>
            <a:off x="838200" y="3581400"/>
            <a:ext cx="7086600" cy="2057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1000" y="457200"/>
            <a:ext cx="82296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so we will test </a:t>
            </a:r>
            <a:r>
              <a:rPr kumimoji="0" lang="en-US" sz="44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t</a:t>
            </a:r>
          </a:p>
        </p:txBody>
      </p:sp>
      <p:pic>
        <p:nvPicPr>
          <p:cNvPr id="18435" name="Picture 3"/>
          <p:cNvPicPr>
            <a:picLocks noChangeAspect="1" noChangeArrowheads="1"/>
          </p:cNvPicPr>
          <p:nvPr/>
        </p:nvPicPr>
        <p:blipFill>
          <a:blip r:embed="rId3" cstate="print"/>
          <a:srcRect l="42500" t="67571" r="30625" b="14858"/>
          <a:stretch>
            <a:fillRect/>
          </a:stretch>
        </p:blipFill>
        <p:spPr bwMode="auto">
          <a:xfrm>
            <a:off x="2667000" y="1524000"/>
            <a:ext cx="3662082" cy="1447800"/>
          </a:xfrm>
          <a:prstGeom prst="rect">
            <a:avLst/>
          </a:prstGeom>
          <a:noFill/>
          <a:ln w="9525">
            <a:noFill/>
            <a:miter lim="800000"/>
            <a:headEnd/>
            <a:tailEnd/>
          </a:ln>
        </p:spPr>
      </p:pic>
      <p:sp>
        <p:nvSpPr>
          <p:cNvPr id="11" name="Title 1"/>
          <p:cNvSpPr txBox="1">
            <a:spLocks/>
          </p:cNvSpPr>
          <p:nvPr/>
        </p:nvSpPr>
        <p:spPr>
          <a:xfrm>
            <a:off x="381000" y="3505200"/>
            <a:ext cx="82296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instead of </a:t>
            </a:r>
            <a:r>
              <a:rPr kumimoji="0" lang="en-US" sz="44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Z</a:t>
            </a:r>
          </a:p>
        </p:txBody>
      </p:sp>
      <p:pic>
        <p:nvPicPr>
          <p:cNvPr id="12" name="Picture 2"/>
          <p:cNvPicPr>
            <a:picLocks noChangeAspect="1" noChangeArrowheads="1"/>
          </p:cNvPicPr>
          <p:nvPr/>
        </p:nvPicPr>
        <p:blipFill>
          <a:blip r:embed="rId4" cstate="print"/>
          <a:srcRect l="16798" t="53120" r="62205" b="35193"/>
          <a:stretch>
            <a:fillRect/>
          </a:stretch>
        </p:blipFill>
        <p:spPr bwMode="auto">
          <a:xfrm>
            <a:off x="2791691" y="4876800"/>
            <a:ext cx="3532909" cy="1295400"/>
          </a:xfrm>
          <a:prstGeom prst="rect">
            <a:avLst/>
          </a:prstGeom>
          <a:noFill/>
          <a:ln w="9525">
            <a:noFill/>
            <a:miter lim="800000"/>
            <a:headEnd/>
            <a:tailEnd/>
          </a:ln>
        </p:spPr>
      </p:pic>
      <p:cxnSp>
        <p:nvCxnSpPr>
          <p:cNvPr id="14" name="Straight Arrow Connector 13"/>
          <p:cNvCxnSpPr/>
          <p:nvPr/>
        </p:nvCxnSpPr>
        <p:spPr>
          <a:xfrm rot="16200000" flipV="1">
            <a:off x="4533900" y="3086100"/>
            <a:ext cx="457200" cy="3810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4457700" y="6134100"/>
            <a:ext cx="457200" cy="3810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a:bodyPr>
          <a:lstStyle/>
          <a:p>
            <a:r>
              <a:rPr lang="en-US" sz="2800" dirty="0">
                <a:latin typeface="Times New Roman" pitchFamily="18" charset="0"/>
                <a:cs typeface="Times New Roman" pitchFamily="18" charset="0"/>
              </a:rPr>
              <a:t>in our case</a:t>
            </a:r>
            <a:endParaRPr lang="en-US" dirty="0">
              <a:latin typeface="Times New Roman" pitchFamily="18" charset="0"/>
              <a:cs typeface="Times New Roman" pitchFamily="18" charset="0"/>
            </a:endParaRPr>
          </a:p>
        </p:txBody>
      </p:sp>
      <p:sp>
        <p:nvSpPr>
          <p:cNvPr id="6" name="Title 1"/>
          <p:cNvSpPr txBox="1">
            <a:spLocks/>
          </p:cNvSpPr>
          <p:nvPr/>
        </p:nvSpPr>
        <p:spPr>
          <a:xfrm>
            <a:off x="0" y="2514600"/>
            <a:ext cx="9144000" cy="5334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dirty="0">
                <a:latin typeface="Times New Roman" pitchFamily="18" charset="0"/>
                <a:ea typeface="+mj-ea"/>
                <a:cs typeface="Times New Roman" pitchFamily="18" charset="0"/>
              </a:rPr>
              <a:t>Are these unusually large values for </a:t>
            </a:r>
            <a:r>
              <a:rPr lang="en-US" sz="3100" i="1" dirty="0">
                <a:latin typeface="Cambria Math" pitchFamily="18" charset="0"/>
                <a:ea typeface="Cambria Math" pitchFamily="18" charset="0"/>
                <a:cs typeface="Times New Roman" pitchFamily="18" charset="0"/>
              </a:rPr>
              <a:t>t </a:t>
            </a:r>
            <a:r>
              <a:rPr lang="en-US" sz="3100" dirty="0">
                <a:latin typeface="Times New Roman" pitchFamily="18" charset="0"/>
                <a:ea typeface="+mj-ea"/>
                <a:cs typeface="Times New Roman" pitchFamily="18" charset="0"/>
              </a:rPr>
              <a:t>?</a:t>
            </a:r>
          </a:p>
        </p:txBody>
      </p:sp>
      <p:sp>
        <p:nvSpPr>
          <p:cNvPr id="14" name="TextBox 13"/>
          <p:cNvSpPr txBox="1"/>
          <p:nvPr/>
        </p:nvSpPr>
        <p:spPr>
          <a:xfrm>
            <a:off x="0" y="4953000"/>
            <a:ext cx="9144000"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So values of </a:t>
            </a:r>
            <a:r>
              <a:rPr lang="en-US" sz="3200" i="1" dirty="0">
                <a:latin typeface="Cambria Math" pitchFamily="18" charset="0"/>
                <a:ea typeface="Cambria Math" pitchFamily="18" charset="0"/>
                <a:cs typeface="Times New Roman" pitchFamily="18" charset="0"/>
              </a:rPr>
              <a:t>|t|</a:t>
            </a:r>
            <a:r>
              <a:rPr lang="en-US" sz="3200" dirty="0">
                <a:latin typeface="Times New Roman" pitchFamily="18" charset="0"/>
                <a:cs typeface="Times New Roman" pitchFamily="18" charset="0"/>
              </a:rPr>
              <a:t>  greater than </a:t>
            </a:r>
            <a:r>
              <a:rPr lang="en-US" sz="3200" i="1" dirty="0">
                <a:latin typeface="Cambria Math" pitchFamily="18" charset="0"/>
                <a:ea typeface="Cambria Math" pitchFamily="18" charset="0"/>
                <a:cs typeface="Times New Roman" pitchFamily="18" charset="0"/>
              </a:rPr>
              <a:t>t</a:t>
            </a:r>
            <a:r>
              <a:rPr lang="en-US" sz="3200" i="1" baseline="30000" dirty="0">
                <a:latin typeface="Cambria Math" pitchFamily="18" charset="0"/>
                <a:ea typeface="Cambria Math" pitchFamily="18" charset="0"/>
                <a:cs typeface="Times New Roman" pitchFamily="18" charset="0"/>
              </a:rPr>
              <a:t>est</a:t>
            </a:r>
            <a:r>
              <a:rPr lang="en-US" sz="3200" dirty="0">
                <a:latin typeface="Times New Roman" pitchFamily="18" charset="0"/>
                <a:cs typeface="Times New Roman" pitchFamily="18" charset="0"/>
              </a:rPr>
              <a:t> are very common</a:t>
            </a:r>
          </a:p>
        </p:txBody>
      </p:sp>
      <p:pic>
        <p:nvPicPr>
          <p:cNvPr id="10" name="Picture 3"/>
          <p:cNvPicPr>
            <a:picLocks noChangeAspect="1" noChangeArrowheads="1"/>
          </p:cNvPicPr>
          <p:nvPr/>
        </p:nvPicPr>
        <p:blipFill rotWithShape="1">
          <a:blip r:embed="rId3" cstate="print"/>
          <a:srcRect l="42263" t="67571" r="30625" b="14858"/>
          <a:stretch/>
        </p:blipFill>
        <p:spPr bwMode="auto">
          <a:xfrm>
            <a:off x="882040" y="762000"/>
            <a:ext cx="3694441" cy="1447800"/>
          </a:xfrm>
          <a:prstGeom prst="rect">
            <a:avLst/>
          </a:prstGeom>
          <a:noFill/>
          <a:ln w="9525">
            <a:noFill/>
            <a:miter lim="800000"/>
            <a:headEnd/>
            <a:tailEnd/>
          </a:ln>
        </p:spPr>
      </p:pic>
      <p:pic>
        <p:nvPicPr>
          <p:cNvPr id="19458" name="Picture 2"/>
          <p:cNvPicPr>
            <a:picLocks noChangeAspect="1" noChangeArrowheads="1"/>
          </p:cNvPicPr>
          <p:nvPr/>
        </p:nvPicPr>
        <p:blipFill rotWithShape="1">
          <a:blip r:embed="rId4" cstate="print"/>
          <a:srcRect l="42500" t="57881" r="37500" b="32817"/>
          <a:stretch/>
        </p:blipFill>
        <p:spPr bwMode="auto">
          <a:xfrm>
            <a:off x="1600200" y="4038600"/>
            <a:ext cx="2438400" cy="685800"/>
          </a:xfrm>
          <a:prstGeom prst="rect">
            <a:avLst/>
          </a:prstGeom>
          <a:noFill/>
          <a:ln w="9525">
            <a:noFill/>
            <a:miter lim="800000"/>
            <a:headEnd/>
            <a:tailEnd/>
          </a:ln>
        </p:spPr>
      </p:pic>
      <p:sp>
        <p:nvSpPr>
          <p:cNvPr id="11" name="TextBox 10"/>
          <p:cNvSpPr txBox="1"/>
          <p:nvPr/>
        </p:nvSpPr>
        <p:spPr>
          <a:xfrm>
            <a:off x="0" y="5704582"/>
            <a:ext cx="9144000" cy="1077218"/>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The Null Hypotheses cannot be rejected</a:t>
            </a:r>
          </a:p>
          <a:p>
            <a:pPr algn="ctr"/>
            <a:r>
              <a:rPr lang="en-US" sz="3200" dirty="0">
                <a:solidFill>
                  <a:srgbClr val="FF0000"/>
                </a:solidFill>
                <a:latin typeface="Times New Roman" pitchFamily="18" charset="0"/>
                <a:cs typeface="Times New Roman" pitchFamily="18" charset="0"/>
              </a:rPr>
              <a:t>there is no reason to think the machine is biased</a:t>
            </a:r>
          </a:p>
        </p:txBody>
      </p:sp>
      <p:grpSp>
        <p:nvGrpSpPr>
          <p:cNvPr id="12" name="Group 11">
            <a:extLst>
              <a:ext uri="{FF2B5EF4-FFF2-40B4-BE49-F238E27FC236}">
                <a16:creationId xmlns:a16="http://schemas.microsoft.com/office/drawing/2014/main" id="{AD2EFB03-5056-40DC-AC3D-C3C20288380A}"/>
              </a:ext>
            </a:extLst>
          </p:cNvPr>
          <p:cNvGrpSpPr/>
          <p:nvPr/>
        </p:nvGrpSpPr>
        <p:grpSpPr>
          <a:xfrm>
            <a:off x="4451959" y="742489"/>
            <a:ext cx="4692041" cy="1732642"/>
            <a:chOff x="4441521" y="1037002"/>
            <a:chExt cx="4692041" cy="1732642"/>
          </a:xfrm>
        </p:grpSpPr>
        <p:sp>
          <p:nvSpPr>
            <p:cNvPr id="15" name="Title 1">
              <a:extLst>
                <a:ext uri="{FF2B5EF4-FFF2-40B4-BE49-F238E27FC236}">
                  <a16:creationId xmlns:a16="http://schemas.microsoft.com/office/drawing/2014/main" id="{E3F83EEB-BB19-48E1-94E9-7417DC0ACBE3}"/>
                </a:ext>
              </a:extLst>
            </p:cNvPr>
            <p:cNvSpPr txBox="1">
              <a:spLocks/>
            </p:cNvSpPr>
            <p:nvPr/>
          </p:nvSpPr>
          <p:spPr>
            <a:xfrm>
              <a:off x="5323562" y="1037002"/>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0.297   (test 1)</a:t>
              </a:r>
            </a:p>
          </p:txBody>
        </p:sp>
        <p:sp>
          <p:nvSpPr>
            <p:cNvPr id="16" name="Title 1">
              <a:extLst>
                <a:ext uri="{FF2B5EF4-FFF2-40B4-BE49-F238E27FC236}">
                  <a16:creationId xmlns:a16="http://schemas.microsoft.com/office/drawing/2014/main" id="{5F262476-D438-48BA-A77A-0E97CCEE5BFA}"/>
                </a:ext>
              </a:extLst>
            </p:cNvPr>
            <p:cNvSpPr txBox="1">
              <a:spLocks/>
            </p:cNvSpPr>
            <p:nvPr/>
          </p:nvSpPr>
          <p:spPr>
            <a:xfrm>
              <a:off x="4441521" y="1397000"/>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7" name="Left Brace 16">
              <a:extLst>
                <a:ext uri="{FF2B5EF4-FFF2-40B4-BE49-F238E27FC236}">
                  <a16:creationId xmlns:a16="http://schemas.microsoft.com/office/drawing/2014/main" id="{39FA27FD-6E9F-4F11-BBD2-E85A9D7A7AAA}"/>
                </a:ext>
              </a:extLst>
            </p:cNvPr>
            <p:cNvSpPr/>
            <p:nvPr/>
          </p:nvSpPr>
          <p:spPr>
            <a:xfrm>
              <a:off x="4994730" y="1321844"/>
              <a:ext cx="263070" cy="1117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itle 1">
              <a:extLst>
                <a:ext uri="{FF2B5EF4-FFF2-40B4-BE49-F238E27FC236}">
                  <a16:creationId xmlns:a16="http://schemas.microsoft.com/office/drawing/2014/main" id="{8AF2B4AD-11FC-4DF6-B772-D7C48818969C}"/>
                </a:ext>
              </a:extLst>
            </p:cNvPr>
            <p:cNvSpPr txBox="1">
              <a:spLocks/>
            </p:cNvSpPr>
            <p:nvPr/>
          </p:nvSpPr>
          <p:spPr>
            <a:xfrm>
              <a:off x="5323562" y="1855244"/>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0.247   (test 2)</a:t>
              </a:r>
            </a:p>
          </p:txBody>
        </p:sp>
      </p:grpSp>
      <p:grpSp>
        <p:nvGrpSpPr>
          <p:cNvPr id="19" name="Group 18">
            <a:extLst>
              <a:ext uri="{FF2B5EF4-FFF2-40B4-BE49-F238E27FC236}">
                <a16:creationId xmlns:a16="http://schemas.microsoft.com/office/drawing/2014/main" id="{62ECC90B-510D-48BA-BC3E-C371AF1116BD}"/>
              </a:ext>
            </a:extLst>
          </p:cNvPr>
          <p:cNvGrpSpPr/>
          <p:nvPr/>
        </p:nvGrpSpPr>
        <p:grpSpPr>
          <a:xfrm>
            <a:off x="4010938" y="3561889"/>
            <a:ext cx="4692041" cy="1732642"/>
            <a:chOff x="4441521" y="1037002"/>
            <a:chExt cx="4692041" cy="1732642"/>
          </a:xfrm>
        </p:grpSpPr>
        <p:sp>
          <p:nvSpPr>
            <p:cNvPr id="20" name="Title 1">
              <a:extLst>
                <a:ext uri="{FF2B5EF4-FFF2-40B4-BE49-F238E27FC236}">
                  <a16:creationId xmlns:a16="http://schemas.microsoft.com/office/drawing/2014/main" id="{465618FA-A060-4249-A7D5-06FB8C88A4F4}"/>
                </a:ext>
              </a:extLst>
            </p:cNvPr>
            <p:cNvSpPr txBox="1">
              <a:spLocks/>
            </p:cNvSpPr>
            <p:nvPr/>
          </p:nvSpPr>
          <p:spPr>
            <a:xfrm>
              <a:off x="5323562" y="1037002"/>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0.768   (test 1)</a:t>
              </a:r>
            </a:p>
          </p:txBody>
        </p:sp>
        <p:sp>
          <p:nvSpPr>
            <p:cNvPr id="21" name="Title 1">
              <a:extLst>
                <a:ext uri="{FF2B5EF4-FFF2-40B4-BE49-F238E27FC236}">
                  <a16:creationId xmlns:a16="http://schemas.microsoft.com/office/drawing/2014/main" id="{5CDEB61D-9DF0-434A-A945-B547FE9293FF}"/>
                </a:ext>
              </a:extLst>
            </p:cNvPr>
            <p:cNvSpPr txBox="1">
              <a:spLocks/>
            </p:cNvSpPr>
            <p:nvPr/>
          </p:nvSpPr>
          <p:spPr>
            <a:xfrm>
              <a:off x="4441521" y="1397000"/>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2" name="Left Brace 21">
              <a:extLst>
                <a:ext uri="{FF2B5EF4-FFF2-40B4-BE49-F238E27FC236}">
                  <a16:creationId xmlns:a16="http://schemas.microsoft.com/office/drawing/2014/main" id="{D09CF9BF-D860-4715-9F74-8E19F0573EB3}"/>
                </a:ext>
              </a:extLst>
            </p:cNvPr>
            <p:cNvSpPr/>
            <p:nvPr/>
          </p:nvSpPr>
          <p:spPr>
            <a:xfrm>
              <a:off x="4994730" y="1321844"/>
              <a:ext cx="263070" cy="1117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itle 1">
              <a:extLst>
                <a:ext uri="{FF2B5EF4-FFF2-40B4-BE49-F238E27FC236}">
                  <a16:creationId xmlns:a16="http://schemas.microsoft.com/office/drawing/2014/main" id="{CE04B11E-F707-4B02-9DF1-4F4343236EA5}"/>
                </a:ext>
              </a:extLst>
            </p:cNvPr>
            <p:cNvSpPr txBox="1">
              <a:spLocks/>
            </p:cNvSpPr>
            <p:nvPr/>
          </p:nvSpPr>
          <p:spPr>
            <a:xfrm>
              <a:off x="5323562" y="1855244"/>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0.808   (test 2)</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EFAE648-0066-4325-9DAE-6E88F61BC2E7}"/>
              </a:ext>
            </a:extLst>
          </p:cNvPr>
          <p:cNvPicPr>
            <a:picLocks noChangeAspect="1" noChangeArrowheads="1"/>
          </p:cNvPicPr>
          <p:nvPr/>
        </p:nvPicPr>
        <p:blipFill>
          <a:blip r:embed="rId3" cstate="print"/>
          <a:srcRect l="22132" t="38442" r="11473" b="52207"/>
          <a:stretch>
            <a:fillRect/>
          </a:stretch>
        </p:blipFill>
        <p:spPr bwMode="auto">
          <a:xfrm>
            <a:off x="457200" y="1600200"/>
            <a:ext cx="7772400" cy="685800"/>
          </a:xfrm>
          <a:prstGeom prst="rect">
            <a:avLst/>
          </a:prstGeom>
          <a:noFill/>
          <a:ln w="9525">
            <a:noFill/>
            <a:miter lim="800000"/>
            <a:headEnd/>
            <a:tailEnd/>
          </a:ln>
        </p:spPr>
      </p:pic>
      <p:sp>
        <p:nvSpPr>
          <p:cNvPr id="5" name="Rectangle 1">
            <a:extLst>
              <a:ext uri="{FF2B5EF4-FFF2-40B4-BE49-F238E27FC236}">
                <a16:creationId xmlns:a16="http://schemas.microsoft.com/office/drawing/2014/main" id="{20D74089-8E09-4FC2-99A5-AF51A10C3493}"/>
              </a:ext>
            </a:extLst>
          </p:cNvPr>
          <p:cNvSpPr>
            <a:spLocks noChangeArrowheads="1"/>
          </p:cNvSpPr>
          <p:nvPr/>
        </p:nvSpPr>
        <p:spPr bwMode="auto">
          <a:xfrm>
            <a:off x="467638" y="3733800"/>
            <a:ext cx="84582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30000"/>
              </a:spcBef>
              <a:spcAft>
                <a:spcPct val="0"/>
              </a:spcAft>
              <a:defRPr sz="1200">
                <a:solidFill>
                  <a:schemeClr val="tx1"/>
                </a:solidFill>
                <a:latin typeface="Arial" panose="020B0604020202020204" pitchFamily="34" charset="0"/>
              </a:defRPr>
            </a:lvl1pPr>
            <a:lvl2pPr eaLnBrk="0" fontAlgn="base" hangingPunct="0">
              <a:spcBef>
                <a:spcPct val="30000"/>
              </a:spcBef>
              <a:spcAft>
                <a:spcPct val="0"/>
              </a:spcAft>
              <a:defRPr sz="1200">
                <a:solidFill>
                  <a:schemeClr val="tx1"/>
                </a:solidFill>
                <a:latin typeface="Arial" panose="020B0604020202020204" pitchFamily="34" charset="0"/>
              </a:defRPr>
            </a:lvl2pPr>
            <a:lvl3pPr eaLnBrk="0" fontAlgn="base" hangingPunct="0">
              <a:spcBef>
                <a:spcPct val="30000"/>
              </a:spcBef>
              <a:spcAft>
                <a:spcPct val="0"/>
              </a:spcAft>
              <a:defRPr sz="1200">
                <a:solidFill>
                  <a:schemeClr val="tx1"/>
                </a:solidFill>
                <a:latin typeface="Arial" panose="020B0604020202020204" pitchFamily="34" charset="0"/>
              </a:defRPr>
            </a:lvl3pPr>
            <a:lvl4pPr eaLnBrk="0" fontAlgn="base" hangingPunct="0">
              <a:spcBef>
                <a:spcPct val="30000"/>
              </a:spcBef>
              <a:spcAft>
                <a:spcPct val="0"/>
              </a:spcAft>
              <a:defRPr sz="1200">
                <a:solidFill>
                  <a:schemeClr val="tx1"/>
                </a:solidFill>
                <a:latin typeface="Arial" panose="020B0604020202020204" pitchFamily="34" charset="0"/>
              </a:defRPr>
            </a:lvl4pPr>
            <a:lvl5pPr eaLnBrk="0" fontAlgn="base" hangingPunct="0">
              <a:spcBef>
                <a:spcPct val="30000"/>
              </a:spcBef>
              <a:spcAft>
                <a:spcPct val="0"/>
              </a:spcAft>
              <a:defRPr sz="1200">
                <a:solidFill>
                  <a:schemeClr val="tx1"/>
                </a:solidFill>
                <a:latin typeface="Arial" panose="020B0604020202020204" pitchFamily="34" charset="0"/>
              </a:defRPr>
            </a:lvl5pPr>
            <a:lvl6pPr eaLnBrk="0" fontAlgn="base" hangingPunct="0">
              <a:spcBef>
                <a:spcPct val="30000"/>
              </a:spcBef>
              <a:spcAft>
                <a:spcPct val="0"/>
              </a:spcAft>
              <a:defRPr sz="1200">
                <a:solidFill>
                  <a:schemeClr val="tx1"/>
                </a:solidFill>
                <a:latin typeface="Arial" panose="020B0604020202020204" pitchFamily="34" charset="0"/>
              </a:defRPr>
            </a:lvl6pPr>
            <a:lvl7pPr eaLnBrk="0" fontAlgn="base" hangingPunct="0">
              <a:spcBef>
                <a:spcPct val="30000"/>
              </a:spcBef>
              <a:spcAft>
                <a:spcPct val="0"/>
              </a:spcAft>
              <a:defRPr sz="1200">
                <a:solidFill>
                  <a:schemeClr val="tx1"/>
                </a:solidFill>
                <a:latin typeface="Arial" panose="020B0604020202020204" pitchFamily="34" charset="0"/>
              </a:defRPr>
            </a:lvl7pPr>
            <a:lvl8pPr eaLnBrk="0" fontAlgn="base" hangingPunct="0">
              <a:spcBef>
                <a:spcPct val="30000"/>
              </a:spcBef>
              <a:spcAft>
                <a:spcPct val="0"/>
              </a:spcAft>
              <a:defRPr sz="1200">
                <a:solidFill>
                  <a:schemeClr val="tx1"/>
                </a:solidFill>
                <a:latin typeface="Arial" panose="020B0604020202020204" pitchFamily="34" charset="0"/>
              </a:defRPr>
            </a:lvl8pPr>
            <a:lvl9pPr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PtA</a:t>
            </a:r>
            <a:r>
              <a:rPr kumimoji="0" lang="en-US"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1.0 - (</a:t>
            </a:r>
            <a:r>
              <a:rPr kumimoji="0" lang="en-US" altLang="en-US" sz="2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stats.t.cdf</a:t>
            </a:r>
            <a:r>
              <a:rPr kumimoji="0" lang="en-US"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tA</a:t>
            </a:r>
            <a:r>
              <a:rPr kumimoji="0" lang="en-US"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),NA)-</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2800" dirty="0">
                <a:latin typeface="Courier New" panose="02070309020205020404" pitchFamily="49" charset="0"/>
                <a:cs typeface="Courier New" panose="02070309020205020404" pitchFamily="49" charset="0"/>
              </a:rPr>
              <a:t>          </a:t>
            </a:r>
            <a:r>
              <a:rPr kumimoji="0" lang="en-US"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stats.t.cdf</a:t>
            </a:r>
            <a:r>
              <a:rPr kumimoji="0" lang="en-US"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tA</a:t>
            </a:r>
            <a:r>
              <a:rPr kumimoji="0" lang="en-US"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),NA)); </a:t>
            </a:r>
          </a:p>
        </p:txBody>
      </p:sp>
      <p:sp>
        <p:nvSpPr>
          <p:cNvPr id="6" name="TextBox 5">
            <a:extLst>
              <a:ext uri="{FF2B5EF4-FFF2-40B4-BE49-F238E27FC236}">
                <a16:creationId xmlns:a16="http://schemas.microsoft.com/office/drawing/2014/main" id="{85B656D5-091E-4153-B14D-26E6D15D6EC8}"/>
              </a:ext>
            </a:extLst>
          </p:cNvPr>
          <p:cNvSpPr txBox="1"/>
          <p:nvPr/>
        </p:nvSpPr>
        <p:spPr>
          <a:xfrm>
            <a:off x="3124200" y="941343"/>
            <a:ext cx="2082750"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MATLAB</a:t>
            </a:r>
          </a:p>
        </p:txBody>
      </p:sp>
      <p:sp>
        <p:nvSpPr>
          <p:cNvPr id="7" name="TextBox 6">
            <a:extLst>
              <a:ext uri="{FF2B5EF4-FFF2-40B4-BE49-F238E27FC236}">
                <a16:creationId xmlns:a16="http://schemas.microsoft.com/office/drawing/2014/main" id="{94E78875-1140-4790-B4DF-1B78150CFB4C}"/>
              </a:ext>
            </a:extLst>
          </p:cNvPr>
          <p:cNvSpPr txBox="1"/>
          <p:nvPr/>
        </p:nvSpPr>
        <p:spPr>
          <a:xfrm>
            <a:off x="3597042" y="3087469"/>
            <a:ext cx="1492716"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Python</a:t>
            </a:r>
          </a:p>
        </p:txBody>
      </p:sp>
    </p:spTree>
    <p:extLst>
      <p:ext uri="{BB962C8B-B14F-4D97-AF65-F5344CB8AC3E}">
        <p14:creationId xmlns:p14="http://schemas.microsoft.com/office/powerpoint/2010/main" val="2926281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r>
              <a:rPr lang="en-US" dirty="0">
                <a:latin typeface="Times New Roman" pitchFamily="18" charset="0"/>
                <a:cs typeface="Times New Roman" pitchFamily="18" charset="0"/>
              </a:rPr>
              <a:t>Question 3</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Has the calibration changed between the two tests?</a:t>
            </a:r>
          </a:p>
        </p:txBody>
      </p:sp>
      <p:sp>
        <p:nvSpPr>
          <p:cNvPr id="3" name="Content Placeholder 2"/>
          <p:cNvSpPr>
            <a:spLocks noGrp="1"/>
          </p:cNvSpPr>
          <p:nvPr>
            <p:ph idx="1"/>
          </p:nvPr>
        </p:nvSpPr>
        <p:spPr>
          <a:xfrm>
            <a:off x="381000" y="3733800"/>
            <a:ext cx="8229600" cy="2895600"/>
          </a:xfrm>
        </p:spPr>
        <p:txBody>
          <a:bodyPr>
            <a:normAutofit/>
          </a:bodyPr>
          <a:lstStyle/>
          <a:p>
            <a:pPr>
              <a:buNone/>
            </a:pPr>
            <a:r>
              <a:rPr lang="en-US" dirty="0">
                <a:latin typeface="Times New Roman" pitchFamily="18" charset="0"/>
                <a:cs typeface="Times New Roman" pitchFamily="18" charset="0"/>
              </a:rPr>
              <a:t>Null Hypothesis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The difference between the means is due to random variation (as contrasted to a change in the calibration).</a:t>
            </a:r>
          </a:p>
        </p:txBody>
      </p:sp>
      <p:pic>
        <p:nvPicPr>
          <p:cNvPr id="4" name="Picture 2"/>
          <p:cNvPicPr>
            <a:picLocks noChangeAspect="1" noChangeArrowheads="1"/>
          </p:cNvPicPr>
          <p:nvPr/>
        </p:nvPicPr>
        <p:blipFill>
          <a:blip r:embed="rId3" cstate="print"/>
          <a:srcRect l="11842" t="49560" r="73164" b="44415"/>
          <a:stretch>
            <a:fillRect/>
          </a:stretch>
        </p:blipFill>
        <p:spPr bwMode="auto">
          <a:xfrm>
            <a:off x="838200" y="2362200"/>
            <a:ext cx="3708051" cy="990600"/>
          </a:xfrm>
          <a:prstGeom prst="rect">
            <a:avLst/>
          </a:prstGeom>
          <a:noFill/>
          <a:ln w="9525">
            <a:noFill/>
            <a:miter lim="800000"/>
            <a:headEnd/>
            <a:tailEnd/>
          </a:ln>
        </p:spPr>
      </p:pic>
      <p:grpSp>
        <p:nvGrpSpPr>
          <p:cNvPr id="6" name="Group 5">
            <a:extLst>
              <a:ext uri="{FF2B5EF4-FFF2-40B4-BE49-F238E27FC236}">
                <a16:creationId xmlns:a16="http://schemas.microsoft.com/office/drawing/2014/main" id="{D5839460-1642-404B-BD29-2E55844E920A}"/>
              </a:ext>
            </a:extLst>
          </p:cNvPr>
          <p:cNvGrpSpPr/>
          <p:nvPr/>
        </p:nvGrpSpPr>
        <p:grpSpPr>
          <a:xfrm>
            <a:off x="3918559" y="2001158"/>
            <a:ext cx="4692041" cy="1732642"/>
            <a:chOff x="4441521" y="1037002"/>
            <a:chExt cx="4692041" cy="1732642"/>
          </a:xfrm>
        </p:grpSpPr>
        <p:sp>
          <p:nvSpPr>
            <p:cNvPr id="7" name="Title 1">
              <a:extLst>
                <a:ext uri="{FF2B5EF4-FFF2-40B4-BE49-F238E27FC236}">
                  <a16:creationId xmlns:a16="http://schemas.microsoft.com/office/drawing/2014/main" id="{30156314-1A0A-4115-9E8F-79377E903444}"/>
                </a:ext>
              </a:extLst>
            </p:cNvPr>
            <p:cNvSpPr txBox="1">
              <a:spLocks/>
            </p:cNvSpPr>
            <p:nvPr/>
          </p:nvSpPr>
          <p:spPr>
            <a:xfrm>
              <a:off x="5323562" y="1037002"/>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100.055   (test 1)</a:t>
              </a:r>
            </a:p>
          </p:txBody>
        </p:sp>
        <p:sp>
          <p:nvSpPr>
            <p:cNvPr id="8" name="Title 1">
              <a:extLst>
                <a:ext uri="{FF2B5EF4-FFF2-40B4-BE49-F238E27FC236}">
                  <a16:creationId xmlns:a16="http://schemas.microsoft.com/office/drawing/2014/main" id="{CDD5BF15-FE1C-451C-A9A0-4DDB211381BE}"/>
                </a:ext>
              </a:extLst>
            </p:cNvPr>
            <p:cNvSpPr txBox="1">
              <a:spLocks/>
            </p:cNvSpPr>
            <p:nvPr/>
          </p:nvSpPr>
          <p:spPr>
            <a:xfrm>
              <a:off x="4441521" y="1397000"/>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Left Brace 8">
              <a:extLst>
                <a:ext uri="{FF2B5EF4-FFF2-40B4-BE49-F238E27FC236}">
                  <a16:creationId xmlns:a16="http://schemas.microsoft.com/office/drawing/2014/main" id="{003E24FB-0A9D-4546-9FDB-5910E9ABC40A}"/>
                </a:ext>
              </a:extLst>
            </p:cNvPr>
            <p:cNvSpPr/>
            <p:nvPr/>
          </p:nvSpPr>
          <p:spPr>
            <a:xfrm>
              <a:off x="4994730" y="1321844"/>
              <a:ext cx="263070" cy="1117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a:extLst>
                <a:ext uri="{FF2B5EF4-FFF2-40B4-BE49-F238E27FC236}">
                  <a16:creationId xmlns:a16="http://schemas.microsoft.com/office/drawing/2014/main" id="{22DB8065-9CA7-43B1-BADA-6BF0D3009EB4}"/>
                </a:ext>
              </a:extLst>
            </p:cNvPr>
            <p:cNvSpPr txBox="1">
              <a:spLocks/>
            </p:cNvSpPr>
            <p:nvPr/>
          </p:nvSpPr>
          <p:spPr>
            <a:xfrm>
              <a:off x="5323562" y="1855244"/>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99.951   (test 2)</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68962"/>
          </a:xfrm>
        </p:spPr>
        <p:txBody>
          <a:bodyPr>
            <a:normAutofit/>
          </a:bodyPr>
          <a:lstStyle/>
          <a:p>
            <a:r>
              <a:rPr lang="en-US" dirty="0">
                <a:latin typeface="Times New Roman" pitchFamily="18" charset="0"/>
                <a:cs typeface="Times New Roman" pitchFamily="18" charset="0"/>
              </a:rPr>
              <a:t>since the data are Normal</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their means (a linear function) is Normal</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and the difference between them (a linear function) is Normal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a:latin typeface="Times New Roman" pitchFamily="18" charset="0"/>
                <a:cs typeface="Times New Roman" pitchFamily="18" charset="0"/>
              </a:rPr>
              <a:t>purpose of the lecture</a:t>
            </a:r>
          </a:p>
        </p:txBody>
      </p:sp>
      <p:sp>
        <p:nvSpPr>
          <p:cNvPr id="3" name="Content Placeholder 2"/>
          <p:cNvSpPr>
            <a:spLocks noGrp="1"/>
          </p:cNvSpPr>
          <p:nvPr>
            <p:ph idx="1"/>
          </p:nvPr>
        </p:nvSpPr>
        <p:spPr>
          <a:xfrm>
            <a:off x="0" y="1828800"/>
            <a:ext cx="9144000" cy="3810000"/>
          </a:xfrm>
        </p:spPr>
        <p:txBody>
          <a:bodyPr>
            <a:normAutofit/>
          </a:bodyPr>
          <a:lstStyle/>
          <a:p>
            <a:pPr algn="ctr">
              <a:buNone/>
            </a:pPr>
            <a:r>
              <a:rPr lang="en-US" dirty="0">
                <a:latin typeface="Times New Roman" pitchFamily="18" charset="0"/>
                <a:cs typeface="Times New Roman" pitchFamily="18" charset="0"/>
              </a:rPr>
              <a:t>continue</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Hypothesis Testing</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and apply it to testing the significance of</a:t>
            </a:r>
          </a:p>
          <a:p>
            <a:pPr algn="ctr">
              <a:buNone/>
            </a:pPr>
            <a:r>
              <a:rPr lang="en-US" dirty="0">
                <a:latin typeface="Times New Roman" pitchFamily="18" charset="0"/>
                <a:cs typeface="Times New Roman" pitchFamily="18" charset="0"/>
              </a:rPr>
              <a:t>alternative models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a:bodyPr>
          <a:lstStyle/>
          <a:p>
            <a:r>
              <a:rPr lang="en-US" dirty="0">
                <a:latin typeface="Times New Roman" pitchFamily="18" charset="0"/>
                <a:cs typeface="Times New Roman" pitchFamily="18" charset="0"/>
              </a:rPr>
              <a:t>since the data are Normal</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their means (a linear function) is Normal</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and the difference between them (a linear function) is Normal</a:t>
            </a:r>
          </a:p>
        </p:txBody>
      </p:sp>
      <p:sp>
        <p:nvSpPr>
          <p:cNvPr id="3" name="Title 1"/>
          <p:cNvSpPr txBox="1">
            <a:spLocks/>
          </p:cNvSpPr>
          <p:nvPr/>
        </p:nvSpPr>
        <p:spPr>
          <a:xfrm>
            <a:off x="1295400" y="5638800"/>
            <a:ext cx="6705600" cy="990600"/>
          </a:xfrm>
          <a:prstGeom prst="rect">
            <a:avLst/>
          </a:prstGeom>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a:p>
            <a:pPr lvl="0" algn="ctr">
              <a:spcBef>
                <a:spcPct val="0"/>
              </a:spcBef>
            </a:pPr>
            <a:r>
              <a:rPr kumimoji="0" lang="en-US" sz="111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if </a:t>
            </a:r>
            <a:r>
              <a:rPr kumimoji="0" lang="en-US" sz="11100" b="0" i="1"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c = a – b  </a:t>
            </a:r>
            <a:r>
              <a:rPr kumimoji="0" lang="en-US" sz="111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then  </a:t>
            </a:r>
            <a:r>
              <a:rPr kumimoji="0" lang="el-GR" sz="11100" b="0" i="1"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σ</a:t>
            </a:r>
            <a:r>
              <a:rPr lang="en-US" sz="11100" i="1" baseline="-25000" dirty="0">
                <a:solidFill>
                  <a:srgbClr val="FF0000"/>
                </a:solidFill>
                <a:latin typeface="Cambria Math" pitchFamily="18" charset="0"/>
                <a:ea typeface="Cambria Math" pitchFamily="18" charset="0"/>
                <a:cs typeface="Times New Roman" pitchFamily="18" charset="0"/>
              </a:rPr>
              <a:t>c</a:t>
            </a:r>
            <a:r>
              <a:rPr lang="en-US" sz="11100" i="1" baseline="30000" dirty="0">
                <a:solidFill>
                  <a:srgbClr val="FF0000"/>
                </a:solidFill>
                <a:latin typeface="Cambria Math" pitchFamily="18" charset="0"/>
                <a:ea typeface="Cambria Math" pitchFamily="18" charset="0"/>
                <a:cs typeface="Times New Roman" pitchFamily="18" charset="0"/>
              </a:rPr>
              <a:t>2</a:t>
            </a:r>
            <a:r>
              <a:rPr lang="en-US" sz="11100" i="1" dirty="0">
                <a:solidFill>
                  <a:srgbClr val="FF0000"/>
                </a:solidFill>
                <a:latin typeface="Cambria Math" pitchFamily="18" charset="0"/>
                <a:ea typeface="Cambria Math" pitchFamily="18" charset="0"/>
                <a:cs typeface="Times New Roman" pitchFamily="18" charset="0"/>
              </a:rPr>
              <a:t> = </a:t>
            </a:r>
            <a:r>
              <a:rPr lang="el-GR" sz="11100" i="1" dirty="0">
                <a:solidFill>
                  <a:srgbClr val="FF0000"/>
                </a:solidFill>
                <a:latin typeface="Cambria Math" pitchFamily="18" charset="0"/>
                <a:ea typeface="Cambria Math" pitchFamily="18" charset="0"/>
                <a:cs typeface="Times New Roman" pitchFamily="18" charset="0"/>
              </a:rPr>
              <a:t>σ</a:t>
            </a:r>
            <a:r>
              <a:rPr lang="en-US" sz="11100" i="1" baseline="-25000" dirty="0">
                <a:solidFill>
                  <a:srgbClr val="FF0000"/>
                </a:solidFill>
                <a:latin typeface="Cambria Math" pitchFamily="18" charset="0"/>
                <a:ea typeface="Cambria Math" pitchFamily="18" charset="0"/>
                <a:cs typeface="Times New Roman" pitchFamily="18" charset="0"/>
              </a:rPr>
              <a:t>a</a:t>
            </a:r>
            <a:r>
              <a:rPr lang="en-US" sz="11100" i="1" baseline="30000" dirty="0">
                <a:solidFill>
                  <a:srgbClr val="FF0000"/>
                </a:solidFill>
                <a:latin typeface="Cambria Math" pitchFamily="18" charset="0"/>
                <a:ea typeface="Cambria Math" pitchFamily="18" charset="0"/>
                <a:cs typeface="Times New Roman" pitchFamily="18" charset="0"/>
              </a:rPr>
              <a:t>2 </a:t>
            </a:r>
            <a:r>
              <a:rPr lang="en-US" sz="11100" i="1" dirty="0">
                <a:solidFill>
                  <a:srgbClr val="FF0000"/>
                </a:solidFill>
                <a:latin typeface="Cambria Math" pitchFamily="18" charset="0"/>
                <a:ea typeface="Cambria Math" pitchFamily="18" charset="0"/>
                <a:cs typeface="Times New Roman" pitchFamily="18" charset="0"/>
              </a:rPr>
              <a:t>+</a:t>
            </a:r>
            <a:r>
              <a:rPr lang="en-US" sz="11100" i="1" baseline="30000" dirty="0">
                <a:solidFill>
                  <a:srgbClr val="FF0000"/>
                </a:solidFill>
                <a:latin typeface="Cambria Math" pitchFamily="18" charset="0"/>
                <a:ea typeface="Cambria Math" pitchFamily="18" charset="0"/>
                <a:cs typeface="Times New Roman" pitchFamily="18" charset="0"/>
              </a:rPr>
              <a:t> </a:t>
            </a:r>
            <a:r>
              <a:rPr lang="el-GR" sz="11100" i="1" dirty="0">
                <a:solidFill>
                  <a:srgbClr val="FF0000"/>
                </a:solidFill>
                <a:latin typeface="Cambria Math" pitchFamily="18" charset="0"/>
                <a:ea typeface="Cambria Math" pitchFamily="18" charset="0"/>
                <a:cs typeface="Times New Roman" pitchFamily="18" charset="0"/>
              </a:rPr>
              <a:t>σ</a:t>
            </a:r>
            <a:r>
              <a:rPr lang="en-US" sz="11100" i="1" baseline="-25000" dirty="0">
                <a:solidFill>
                  <a:srgbClr val="FF0000"/>
                </a:solidFill>
                <a:latin typeface="Cambria Math" pitchFamily="18" charset="0"/>
                <a:ea typeface="Cambria Math" pitchFamily="18" charset="0"/>
                <a:cs typeface="Times New Roman" pitchFamily="18" charset="0"/>
              </a:rPr>
              <a:t>b</a:t>
            </a:r>
            <a:r>
              <a:rPr lang="en-US" sz="11100" i="1" baseline="30000" dirty="0">
                <a:solidFill>
                  <a:srgbClr val="FF0000"/>
                </a:solidFill>
                <a:latin typeface="Cambria Math" pitchFamily="18" charset="0"/>
                <a:ea typeface="Cambria Math" pitchFamily="18" charset="0"/>
                <a:cs typeface="Times New Roman" pitchFamily="18" charset="0"/>
              </a:rPr>
              <a:t>2</a:t>
            </a:r>
            <a:r>
              <a:rPr lang="en-US" sz="11100" i="1" dirty="0">
                <a:solidFill>
                  <a:srgbClr val="FF0000"/>
                </a:solidFill>
                <a:latin typeface="Cambria Math" pitchFamily="18" charset="0"/>
                <a:ea typeface="Cambria Math" pitchFamily="18" charset="0"/>
                <a:cs typeface="Times New Roman" pitchFamily="18" charset="0"/>
              </a:rPr>
              <a:t> </a:t>
            </a:r>
            <a:r>
              <a:rPr kumimoji="0" lang="en-US" sz="5800" b="0" i="1" u="none" strike="noStrike" kern="1200" cap="none" spc="0" normalizeH="0" noProof="0" dirty="0">
                <a:ln>
                  <a:noFill/>
                </a:ln>
                <a:solidFill>
                  <a:srgbClr val="FF0000"/>
                </a:solidFill>
                <a:effectLst/>
                <a:uLnTx/>
                <a:uFillTx/>
                <a:latin typeface="Cambria Math" pitchFamily="18" charset="0"/>
                <a:ea typeface="Cambria Math" pitchFamily="18" charset="0"/>
                <a:cs typeface="Times New Roman" pitchFamily="18" charset="0"/>
              </a:rPr>
              <a:t> </a:t>
            </a:r>
            <a:endParaRPr kumimoji="0" lang="en-US" sz="5800" b="0" i="1"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a:latin typeface="Times New Roman" pitchFamily="18" charset="0"/>
                <a:cs typeface="Times New Roman" pitchFamily="18" charset="0"/>
              </a:rPr>
              <a:t>so use a </a:t>
            </a:r>
            <a:r>
              <a:rPr lang="en-US" i="1" dirty="0">
                <a:latin typeface="Cambria Math" pitchFamily="18" charset="0"/>
                <a:ea typeface="Cambria Math" pitchFamily="18" charset="0"/>
                <a:cs typeface="Times New Roman" pitchFamily="18" charset="0"/>
              </a:rPr>
              <a:t>Z</a:t>
            </a:r>
            <a:r>
              <a:rPr lang="en-US" dirty="0">
                <a:latin typeface="Times New Roman" pitchFamily="18" charset="0"/>
                <a:cs typeface="Times New Roman" pitchFamily="18" charset="0"/>
              </a:rPr>
              <a:t> test</a:t>
            </a:r>
          </a:p>
        </p:txBody>
      </p:sp>
      <p:pic>
        <p:nvPicPr>
          <p:cNvPr id="20482" name="Picture 2"/>
          <p:cNvPicPr>
            <a:picLocks noGrp="1" noChangeAspect="1" noChangeArrowheads="1"/>
          </p:cNvPicPr>
          <p:nvPr>
            <p:ph idx="1"/>
          </p:nvPr>
        </p:nvPicPr>
        <p:blipFill>
          <a:blip r:embed="rId3" cstate="print"/>
          <a:srcRect l="41855" t="47141" r="4187" b="29288"/>
          <a:stretch>
            <a:fillRect/>
          </a:stretch>
        </p:blipFill>
        <p:spPr bwMode="auto">
          <a:xfrm>
            <a:off x="762000" y="2362200"/>
            <a:ext cx="7211786" cy="1905000"/>
          </a:xfrm>
          <a:prstGeom prst="rect">
            <a:avLst/>
          </a:prstGeom>
          <a:noFill/>
          <a:ln w="9525">
            <a:noFill/>
            <a:miter lim="800000"/>
            <a:headEnd/>
            <a:tailEnd/>
          </a:ln>
        </p:spPr>
      </p:pic>
      <p:sp>
        <p:nvSpPr>
          <p:cNvPr id="5" name="Title 1"/>
          <p:cNvSpPr txBox="1">
            <a:spLocks/>
          </p:cNvSpPr>
          <p:nvPr/>
        </p:nvSpPr>
        <p:spPr>
          <a:xfrm>
            <a:off x="457200" y="4648200"/>
            <a:ext cx="82296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in our case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Z</a:t>
            </a:r>
            <a:r>
              <a:rPr kumimoji="0" lang="en-US" sz="4400" b="0"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rPr>
              <a:t>est</a:t>
            </a:r>
            <a:r>
              <a:rPr kumimoji="0" lang="en-US" sz="4400" b="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a:t>
            </a:r>
            <a:r>
              <a:rPr kumimoji="0" lang="en-US" sz="44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0.368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3" cstate="print"/>
          <a:srcRect l="22830" t="69028" r="51018" b="15819"/>
          <a:stretch>
            <a:fillRect/>
          </a:stretch>
        </p:blipFill>
        <p:spPr bwMode="auto">
          <a:xfrm>
            <a:off x="2057400" y="2438400"/>
            <a:ext cx="2743200" cy="961121"/>
          </a:xfrm>
          <a:prstGeom prst="rect">
            <a:avLst/>
          </a:prstGeom>
          <a:noFill/>
          <a:ln w="9525">
            <a:noFill/>
            <a:miter lim="800000"/>
            <a:headEnd/>
            <a:tailEnd/>
          </a:ln>
        </p:spPr>
      </p:pic>
      <p:sp>
        <p:nvSpPr>
          <p:cNvPr id="5" name="Title 1"/>
          <p:cNvSpPr txBox="1">
            <a:spLocks/>
          </p:cNvSpPr>
          <p:nvPr/>
        </p:nvSpPr>
        <p:spPr>
          <a:xfrm>
            <a:off x="4800600" y="2438400"/>
            <a:ext cx="2286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0.712</a:t>
            </a:r>
          </a:p>
        </p:txBody>
      </p:sp>
      <p:sp>
        <p:nvSpPr>
          <p:cNvPr id="6" name="TextBox 5"/>
          <p:cNvSpPr txBox="1"/>
          <p:nvPr/>
        </p:nvSpPr>
        <p:spPr>
          <a:xfrm>
            <a:off x="0" y="4114800"/>
            <a:ext cx="9144000"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Values of </a:t>
            </a:r>
            <a:r>
              <a:rPr lang="en-US" sz="3200" dirty="0">
                <a:latin typeface="Cambria Math" pitchFamily="18" charset="0"/>
                <a:ea typeface="Cambria Math" pitchFamily="18" charset="0"/>
                <a:cs typeface="Times New Roman" pitchFamily="18" charset="0"/>
              </a:rPr>
              <a:t>|Z|</a:t>
            </a:r>
            <a:r>
              <a:rPr lang="en-US" sz="3200" dirty="0">
                <a:latin typeface="Times New Roman" pitchFamily="18" charset="0"/>
                <a:cs typeface="Times New Roman" pitchFamily="18" charset="0"/>
              </a:rPr>
              <a:t>  greater than </a:t>
            </a:r>
            <a:r>
              <a:rPr lang="en-US" sz="3200" dirty="0">
                <a:latin typeface="Cambria Math" pitchFamily="18" charset="0"/>
                <a:ea typeface="Cambria Math" pitchFamily="18" charset="0"/>
                <a:cs typeface="Times New Roman" pitchFamily="18" charset="0"/>
              </a:rPr>
              <a:t>Z</a:t>
            </a:r>
            <a:r>
              <a:rPr lang="en-US" sz="3200" baseline="30000" dirty="0">
                <a:latin typeface="Cambria Math" pitchFamily="18" charset="0"/>
                <a:ea typeface="Cambria Math" pitchFamily="18" charset="0"/>
                <a:cs typeface="Times New Roman" pitchFamily="18" charset="0"/>
              </a:rPr>
              <a:t>est</a:t>
            </a:r>
            <a:r>
              <a:rPr lang="en-US" sz="3200" dirty="0">
                <a:latin typeface="Times New Roman" pitchFamily="18" charset="0"/>
                <a:cs typeface="Times New Roman" pitchFamily="18" charset="0"/>
              </a:rPr>
              <a:t> are very common</a:t>
            </a:r>
          </a:p>
        </p:txBody>
      </p:sp>
      <p:sp>
        <p:nvSpPr>
          <p:cNvPr id="7" name="TextBox 6"/>
          <p:cNvSpPr txBox="1"/>
          <p:nvPr/>
        </p:nvSpPr>
        <p:spPr>
          <a:xfrm>
            <a:off x="0" y="4869540"/>
            <a:ext cx="9144000" cy="1569660"/>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so the Null Hypotheses cannot be rejected</a:t>
            </a:r>
          </a:p>
          <a:p>
            <a:pPr algn="ctr"/>
            <a:r>
              <a:rPr lang="en-US" sz="3200" dirty="0">
                <a:solidFill>
                  <a:srgbClr val="FF0000"/>
                </a:solidFill>
                <a:latin typeface="Times New Roman" pitchFamily="18" charset="0"/>
                <a:cs typeface="Times New Roman" pitchFamily="18" charset="0"/>
              </a:rPr>
              <a:t>there is no reason to think the bias of the machine has changed</a:t>
            </a:r>
          </a:p>
        </p:txBody>
      </p:sp>
      <p:sp>
        <p:nvSpPr>
          <p:cNvPr id="8" name="TextBox 7"/>
          <p:cNvSpPr txBox="1"/>
          <p:nvPr/>
        </p:nvSpPr>
        <p:spPr>
          <a:xfrm>
            <a:off x="0" y="685800"/>
            <a:ext cx="9144000" cy="707886"/>
          </a:xfrm>
          <a:prstGeom prst="rect">
            <a:avLst/>
          </a:prstGeom>
          <a:noFill/>
        </p:spPr>
        <p:txBody>
          <a:bodyPr wrap="square" rtlCol="0">
            <a:spAutoFit/>
          </a:bodyPr>
          <a:lstStyle/>
          <a:p>
            <a:pPr algn="ctr"/>
            <a:r>
              <a:rPr lang="en-US" sz="4000" dirty="0">
                <a:latin typeface="Times New Roman" pitchFamily="18" charset="0"/>
                <a:cs typeface="Times New Roman" pitchFamily="18" charset="0"/>
              </a:rPr>
              <a:t>using </a:t>
            </a:r>
            <a:r>
              <a:rPr lang="en-US" sz="4000" dirty="0" err="1">
                <a:latin typeface="Times New Roman" pitchFamily="18" charset="0"/>
                <a:cs typeface="Times New Roman" pitchFamily="18" charset="0"/>
              </a:rPr>
              <a:t>MatLab</a:t>
            </a:r>
            <a:endParaRPr lang="en-US" sz="40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752600"/>
          </a:xfrm>
        </p:spPr>
        <p:txBody>
          <a:bodyPr>
            <a:normAutofit fontScale="90000"/>
          </a:bodyPr>
          <a:lstStyle/>
          <a:p>
            <a:r>
              <a:rPr lang="en-US" dirty="0">
                <a:latin typeface="Times New Roman" pitchFamily="18" charset="0"/>
                <a:cs typeface="Times New Roman" pitchFamily="18" charset="0"/>
              </a:rPr>
              <a:t>Question 4</a:t>
            </a:r>
            <a:br>
              <a:rPr lang="en-US" dirty="0">
                <a:latin typeface="Times New Roman" pitchFamily="18" charset="0"/>
                <a:cs typeface="Times New Roman" pitchFamily="18" charset="0"/>
              </a:rPr>
            </a:br>
            <a:r>
              <a:rPr lang="en-US" sz="4000" dirty="0">
                <a:latin typeface="Times New Roman" pitchFamily="18" charset="0"/>
                <a:cs typeface="Times New Roman" pitchFamily="18" charset="0"/>
              </a:rPr>
              <a:t>Has the variance changed between the two tests?</a:t>
            </a:r>
          </a:p>
        </p:txBody>
      </p:sp>
      <p:sp>
        <p:nvSpPr>
          <p:cNvPr id="3" name="Content Placeholder 2"/>
          <p:cNvSpPr>
            <a:spLocks noGrp="1"/>
          </p:cNvSpPr>
          <p:nvPr>
            <p:ph idx="1"/>
          </p:nvPr>
        </p:nvSpPr>
        <p:spPr>
          <a:xfrm>
            <a:off x="381000" y="3733800"/>
            <a:ext cx="8229600" cy="2895600"/>
          </a:xfrm>
        </p:spPr>
        <p:txBody>
          <a:bodyPr>
            <a:normAutofit/>
          </a:bodyPr>
          <a:lstStyle/>
          <a:p>
            <a:pPr>
              <a:buNone/>
            </a:pPr>
            <a:r>
              <a:rPr lang="en-US" dirty="0">
                <a:latin typeface="Times New Roman" pitchFamily="18" charset="0"/>
                <a:cs typeface="Times New Roman" pitchFamily="18" charset="0"/>
              </a:rPr>
              <a:t>Null Hypothesis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The difference between the variances is due to random variation (as contrasted to a change in the machine’s precision).</a:t>
            </a:r>
          </a:p>
        </p:txBody>
      </p:sp>
      <p:pic>
        <p:nvPicPr>
          <p:cNvPr id="6" name="Picture 2"/>
          <p:cNvPicPr>
            <a:picLocks noChangeAspect="1" noChangeArrowheads="1"/>
          </p:cNvPicPr>
          <p:nvPr/>
        </p:nvPicPr>
        <p:blipFill>
          <a:blip r:embed="rId3" cstate="print"/>
          <a:srcRect l="7836" t="59006" r="60456" b="34129"/>
          <a:stretch>
            <a:fillRect/>
          </a:stretch>
        </p:blipFill>
        <p:spPr bwMode="auto">
          <a:xfrm>
            <a:off x="304800" y="2438400"/>
            <a:ext cx="5110887" cy="735806"/>
          </a:xfrm>
          <a:prstGeom prst="rect">
            <a:avLst/>
          </a:prstGeom>
          <a:noFill/>
          <a:ln w="9525">
            <a:noFill/>
            <a:miter lim="800000"/>
            <a:headEnd/>
            <a:tailEnd/>
          </a:ln>
        </p:spPr>
      </p:pic>
      <p:sp>
        <p:nvSpPr>
          <p:cNvPr id="7" name="Rectangle 6"/>
          <p:cNvSpPr/>
          <p:nvPr/>
        </p:nvSpPr>
        <p:spPr>
          <a:xfrm>
            <a:off x="2819400" y="29718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856CA7A-8733-412A-95C8-B5F07A28A9B5}"/>
              </a:ext>
            </a:extLst>
          </p:cNvPr>
          <p:cNvGrpSpPr/>
          <p:nvPr/>
        </p:nvGrpSpPr>
        <p:grpSpPr>
          <a:xfrm>
            <a:off x="4648200" y="2034758"/>
            <a:ext cx="4692041" cy="1732642"/>
            <a:chOff x="4441521" y="1037002"/>
            <a:chExt cx="4692041" cy="1732642"/>
          </a:xfrm>
        </p:grpSpPr>
        <p:sp>
          <p:nvSpPr>
            <p:cNvPr id="9" name="Title 1">
              <a:extLst>
                <a:ext uri="{FF2B5EF4-FFF2-40B4-BE49-F238E27FC236}">
                  <a16:creationId xmlns:a16="http://schemas.microsoft.com/office/drawing/2014/main" id="{C544F1FC-580C-4528-937A-7C8F9B7DC1DF}"/>
                </a:ext>
              </a:extLst>
            </p:cNvPr>
            <p:cNvSpPr txBox="1">
              <a:spLocks/>
            </p:cNvSpPr>
            <p:nvPr/>
          </p:nvSpPr>
          <p:spPr>
            <a:xfrm>
              <a:off x="5323562" y="1037002"/>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0.896   (test 1)</a:t>
              </a:r>
            </a:p>
          </p:txBody>
        </p:sp>
        <p:sp>
          <p:nvSpPr>
            <p:cNvPr id="10" name="Title 1">
              <a:extLst>
                <a:ext uri="{FF2B5EF4-FFF2-40B4-BE49-F238E27FC236}">
                  <a16:creationId xmlns:a16="http://schemas.microsoft.com/office/drawing/2014/main" id="{8AF5D1A9-D96A-48C1-9B2A-0663E8892834}"/>
                </a:ext>
              </a:extLst>
            </p:cNvPr>
            <p:cNvSpPr txBox="1">
              <a:spLocks/>
            </p:cNvSpPr>
            <p:nvPr/>
          </p:nvSpPr>
          <p:spPr>
            <a:xfrm>
              <a:off x="4441521" y="1397000"/>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1" name="Left Brace 10">
              <a:extLst>
                <a:ext uri="{FF2B5EF4-FFF2-40B4-BE49-F238E27FC236}">
                  <a16:creationId xmlns:a16="http://schemas.microsoft.com/office/drawing/2014/main" id="{9375D334-68C4-47ED-BA83-1356974EFD08}"/>
                </a:ext>
              </a:extLst>
            </p:cNvPr>
            <p:cNvSpPr/>
            <p:nvPr/>
          </p:nvSpPr>
          <p:spPr>
            <a:xfrm>
              <a:off x="4994730" y="1321844"/>
              <a:ext cx="263070" cy="1117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1">
              <a:extLst>
                <a:ext uri="{FF2B5EF4-FFF2-40B4-BE49-F238E27FC236}">
                  <a16:creationId xmlns:a16="http://schemas.microsoft.com/office/drawing/2014/main" id="{4B12C488-4260-4198-BE06-52C3EFF8F4E1}"/>
                </a:ext>
              </a:extLst>
            </p:cNvPr>
            <p:cNvSpPr txBox="1">
              <a:spLocks/>
            </p:cNvSpPr>
            <p:nvPr/>
          </p:nvSpPr>
          <p:spPr>
            <a:xfrm>
              <a:off x="5323562" y="1855244"/>
              <a:ext cx="38100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0.974   (test 2)</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l="19598" t="37185" r="16010" b="23506"/>
          <a:stretch>
            <a:fillRect/>
          </a:stretch>
        </p:blipFill>
        <p:spPr bwMode="auto">
          <a:xfrm>
            <a:off x="1066800" y="3200400"/>
            <a:ext cx="7010400" cy="2819400"/>
          </a:xfrm>
          <a:prstGeom prst="rect">
            <a:avLst/>
          </a:prstGeom>
          <a:noFill/>
          <a:ln w="9525">
            <a:noFill/>
            <a:miter lim="800000"/>
            <a:headEnd/>
            <a:tailEnd/>
          </a:ln>
        </p:spPr>
      </p:pic>
      <p:sp>
        <p:nvSpPr>
          <p:cNvPr id="2" name="Title 1"/>
          <p:cNvSpPr>
            <a:spLocks noGrp="1"/>
          </p:cNvSpPr>
          <p:nvPr>
            <p:ph type="title"/>
          </p:nvPr>
        </p:nvSpPr>
        <p:spPr>
          <a:xfrm>
            <a:off x="381000" y="304800"/>
            <a:ext cx="8229600" cy="2286000"/>
          </a:xfrm>
        </p:spPr>
        <p:txBody>
          <a:bodyPr>
            <a:normAutofit/>
          </a:bodyPr>
          <a:lstStyle/>
          <a:p>
            <a:r>
              <a:rPr lang="en-US" dirty="0">
                <a:latin typeface="Times New Roman" pitchFamily="18" charset="0"/>
                <a:cs typeface="Times New Roman" pitchFamily="18" charset="0"/>
              </a:rPr>
              <a:t>last lecture, we examined the distribution of a quantity </a:t>
            </a:r>
            <a:r>
              <a:rPr lang="en-US" i="1" dirty="0">
                <a:latin typeface="Cambria Math" pitchFamily="18" charset="0"/>
                <a:ea typeface="Cambria Math" pitchFamily="18" charset="0"/>
                <a:cs typeface="Times New Roman" pitchFamily="18" charset="0"/>
              </a:rPr>
              <a:t>F</a:t>
            </a:r>
            <a:r>
              <a:rPr lang="en-US" dirty="0">
                <a:latin typeface="Times New Roman" pitchFamily="18" charset="0"/>
                <a:cs typeface="Times New Roman" pitchFamily="18" charset="0"/>
              </a:rPr>
              <a:t>, the ratio of variances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latin typeface="Times New Roman" pitchFamily="18" charset="0"/>
                <a:cs typeface="Times New Roman" pitchFamily="18" charset="0"/>
              </a:rPr>
              <a:t>so use an </a:t>
            </a:r>
            <a:r>
              <a:rPr lang="en-US" i="1" dirty="0">
                <a:latin typeface="Cambria Math" pitchFamily="18" charset="0"/>
                <a:ea typeface="Cambria Math" pitchFamily="18" charset="0"/>
                <a:cs typeface="Times New Roman" pitchFamily="18" charset="0"/>
              </a:rPr>
              <a:t>F</a:t>
            </a:r>
            <a:r>
              <a:rPr lang="en-US" dirty="0">
                <a:latin typeface="Times New Roman" pitchFamily="18" charset="0"/>
                <a:cs typeface="Times New Roman" pitchFamily="18" charset="0"/>
              </a:rPr>
              <a:t>  test</a:t>
            </a:r>
          </a:p>
        </p:txBody>
      </p:sp>
      <p:sp>
        <p:nvSpPr>
          <p:cNvPr id="5" name="Title 1"/>
          <p:cNvSpPr txBox="1">
            <a:spLocks/>
          </p:cNvSpPr>
          <p:nvPr/>
        </p:nvSpPr>
        <p:spPr>
          <a:xfrm>
            <a:off x="457200" y="4572000"/>
            <a:ext cx="8229600" cy="17526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in our case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F </a:t>
            </a:r>
            <a:r>
              <a:rPr kumimoji="0" lang="en-US" sz="4400" b="0" u="none" strike="noStrike" kern="1200" cap="none" spc="0" normalizeH="0" baseline="30000" noProof="0" dirty="0" err="1">
                <a:ln>
                  <a:noFill/>
                </a:ln>
                <a:solidFill>
                  <a:schemeClr val="tx1"/>
                </a:solidFill>
                <a:effectLst/>
                <a:uLnTx/>
                <a:uFillTx/>
                <a:latin typeface="Cambria Math" pitchFamily="18" charset="0"/>
                <a:ea typeface="Cambria Math" pitchFamily="18" charset="0"/>
                <a:cs typeface="Times New Roman" pitchFamily="18" charset="0"/>
              </a:rPr>
              <a:t>est</a:t>
            </a:r>
            <a:r>
              <a:rPr kumimoji="0" lang="en-US" sz="4400" b="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 1.110</a:t>
            </a:r>
          </a:p>
        </p:txBody>
      </p:sp>
      <p:pic>
        <p:nvPicPr>
          <p:cNvPr id="22530" name="Picture 2"/>
          <p:cNvPicPr>
            <a:picLocks noChangeAspect="1" noChangeArrowheads="1"/>
          </p:cNvPicPr>
          <p:nvPr/>
        </p:nvPicPr>
        <p:blipFill>
          <a:blip r:embed="rId3" cstate="print"/>
          <a:srcRect l="19375" t="25840" r="52500" b="52455"/>
          <a:stretch>
            <a:fillRect/>
          </a:stretch>
        </p:blipFill>
        <p:spPr bwMode="auto">
          <a:xfrm>
            <a:off x="2362200" y="2123440"/>
            <a:ext cx="4267200" cy="199136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l="7742" b="7160"/>
          <a:stretch>
            <a:fillRect/>
          </a:stretch>
        </p:blipFill>
        <p:spPr bwMode="auto">
          <a:xfrm>
            <a:off x="457200" y="1244025"/>
            <a:ext cx="6096000" cy="4603597"/>
          </a:xfrm>
          <a:prstGeom prst="rect">
            <a:avLst/>
          </a:prstGeom>
          <a:noFill/>
          <a:ln w="9525">
            <a:noFill/>
            <a:miter lim="800000"/>
            <a:headEnd/>
            <a:tailEnd/>
          </a:ln>
          <a:effectLst/>
        </p:spPr>
      </p:pic>
      <p:sp>
        <p:nvSpPr>
          <p:cNvPr id="5" name="TextBox 4"/>
          <p:cNvSpPr txBox="1"/>
          <p:nvPr/>
        </p:nvSpPr>
        <p:spPr>
          <a:xfrm>
            <a:off x="6019800" y="5358825"/>
            <a:ext cx="1066800" cy="584775"/>
          </a:xfrm>
          <a:prstGeom prst="rect">
            <a:avLst/>
          </a:prstGeom>
          <a:noFill/>
        </p:spPr>
        <p:txBody>
          <a:bodyPr wrap="square" rtlCol="0">
            <a:spAutoFit/>
          </a:bodyPr>
          <a:lstStyle/>
          <a:p>
            <a:r>
              <a:rPr lang="en-US" sz="3200" i="1" dirty="0">
                <a:latin typeface="Cambria Math" pitchFamily="18" charset="0"/>
                <a:ea typeface="Cambria Math" pitchFamily="18" charset="0"/>
              </a:rPr>
              <a:t>F</a:t>
            </a:r>
          </a:p>
        </p:txBody>
      </p:sp>
      <p:sp>
        <p:nvSpPr>
          <p:cNvPr id="6" name="TextBox 5"/>
          <p:cNvSpPr txBox="1"/>
          <p:nvPr/>
        </p:nvSpPr>
        <p:spPr>
          <a:xfrm>
            <a:off x="304800" y="939225"/>
            <a:ext cx="1066800" cy="584775"/>
          </a:xfrm>
          <a:prstGeom prst="rect">
            <a:avLst/>
          </a:prstGeom>
          <a:noFill/>
        </p:spPr>
        <p:txBody>
          <a:bodyPr wrap="square" rtlCol="0">
            <a:spAutoFit/>
          </a:bodyPr>
          <a:lstStyle/>
          <a:p>
            <a:r>
              <a:rPr lang="en-US" sz="3200" i="1" dirty="0">
                <a:latin typeface="Cambria Math" pitchFamily="18" charset="0"/>
                <a:ea typeface="Cambria Math" pitchFamily="18" charset="0"/>
              </a:rPr>
              <a:t>p(F)</a:t>
            </a:r>
          </a:p>
        </p:txBody>
      </p:sp>
      <p:cxnSp>
        <p:nvCxnSpPr>
          <p:cNvPr id="8" name="Straight Connector 7"/>
          <p:cNvCxnSpPr/>
          <p:nvPr/>
        </p:nvCxnSpPr>
        <p:spPr>
          <a:xfrm rot="5400000">
            <a:off x="1081314" y="5863197"/>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624366" y="5877711"/>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 y="6197025"/>
            <a:ext cx="1447800" cy="584775"/>
          </a:xfrm>
          <a:prstGeom prst="rect">
            <a:avLst/>
          </a:prstGeom>
          <a:noFill/>
        </p:spPr>
        <p:txBody>
          <a:bodyPr wrap="square" rtlCol="0">
            <a:spAutoFit/>
          </a:bodyPr>
          <a:lstStyle/>
          <a:p>
            <a:r>
              <a:rPr lang="en-US" sz="3200" i="1" dirty="0">
                <a:latin typeface="Cambria Math" pitchFamily="18" charset="0"/>
                <a:ea typeface="Cambria Math" pitchFamily="18" charset="0"/>
              </a:rPr>
              <a:t>1/F</a:t>
            </a:r>
            <a:r>
              <a:rPr lang="en-US" sz="3200" i="1" baseline="30000" dirty="0">
                <a:latin typeface="Cambria Math" pitchFamily="18" charset="0"/>
                <a:ea typeface="Cambria Math" pitchFamily="18" charset="0"/>
              </a:rPr>
              <a:t>est</a:t>
            </a:r>
          </a:p>
        </p:txBody>
      </p:sp>
      <p:sp>
        <p:nvSpPr>
          <p:cNvPr id="11" name="TextBox 10"/>
          <p:cNvSpPr txBox="1"/>
          <p:nvPr/>
        </p:nvSpPr>
        <p:spPr>
          <a:xfrm>
            <a:off x="2438400" y="6197025"/>
            <a:ext cx="1447800" cy="584775"/>
          </a:xfrm>
          <a:prstGeom prst="rect">
            <a:avLst/>
          </a:prstGeom>
          <a:noFill/>
        </p:spPr>
        <p:txBody>
          <a:bodyPr wrap="square" rtlCol="0">
            <a:spAutoFit/>
          </a:bodyPr>
          <a:lstStyle/>
          <a:p>
            <a:r>
              <a:rPr lang="en-US" sz="3200" i="1" dirty="0">
                <a:latin typeface="Cambria Math" pitchFamily="18" charset="0"/>
                <a:ea typeface="Cambria Math" pitchFamily="18" charset="0"/>
              </a:rPr>
              <a:t>F</a:t>
            </a:r>
            <a:r>
              <a:rPr lang="en-US" sz="3200" i="1" baseline="30000" dirty="0">
                <a:latin typeface="Cambria Math" pitchFamily="18" charset="0"/>
                <a:ea typeface="Cambria Math" pitchFamily="18" charset="0"/>
              </a:rPr>
              <a:t>est</a:t>
            </a:r>
          </a:p>
        </p:txBody>
      </p:sp>
      <p:sp>
        <p:nvSpPr>
          <p:cNvPr id="12" name="Freeform 11"/>
          <p:cNvSpPr/>
          <p:nvPr/>
        </p:nvSpPr>
        <p:spPr>
          <a:xfrm>
            <a:off x="2838451" y="5220713"/>
            <a:ext cx="1305719" cy="442912"/>
          </a:xfrm>
          <a:custGeom>
            <a:avLst/>
            <a:gdLst>
              <a:gd name="connsiteX0" fmla="*/ 184150 w 1489869"/>
              <a:gd name="connsiteY0" fmla="*/ 60325 h 557212"/>
              <a:gd name="connsiteX1" fmla="*/ 193675 w 1489869"/>
              <a:gd name="connsiteY1" fmla="*/ 484187 h 557212"/>
              <a:gd name="connsiteX2" fmla="*/ 1346200 w 1489869"/>
              <a:gd name="connsiteY2" fmla="*/ 498475 h 557212"/>
              <a:gd name="connsiteX3" fmla="*/ 1055688 w 1489869"/>
              <a:gd name="connsiteY3" fmla="*/ 455612 h 557212"/>
              <a:gd name="connsiteX4" fmla="*/ 779463 w 1489869"/>
              <a:gd name="connsiteY4" fmla="*/ 403225 h 557212"/>
              <a:gd name="connsiteX5" fmla="*/ 569913 w 1489869"/>
              <a:gd name="connsiteY5" fmla="*/ 331787 h 557212"/>
              <a:gd name="connsiteX6" fmla="*/ 341313 w 1489869"/>
              <a:gd name="connsiteY6" fmla="*/ 203200 h 557212"/>
              <a:gd name="connsiteX7" fmla="*/ 246063 w 1489869"/>
              <a:gd name="connsiteY7" fmla="*/ 122237 h 557212"/>
              <a:gd name="connsiteX8" fmla="*/ 184150 w 1489869"/>
              <a:gd name="connsiteY8" fmla="*/ 60325 h 557212"/>
              <a:gd name="connsiteX0" fmla="*/ 8731 w 1314450"/>
              <a:gd name="connsiteY0" fmla="*/ 60325 h 557212"/>
              <a:gd name="connsiteX1" fmla="*/ 18256 w 1314450"/>
              <a:gd name="connsiteY1" fmla="*/ 484187 h 557212"/>
              <a:gd name="connsiteX2" fmla="*/ 1170781 w 1314450"/>
              <a:gd name="connsiteY2" fmla="*/ 498475 h 557212"/>
              <a:gd name="connsiteX3" fmla="*/ 880269 w 1314450"/>
              <a:gd name="connsiteY3" fmla="*/ 455612 h 557212"/>
              <a:gd name="connsiteX4" fmla="*/ 604044 w 1314450"/>
              <a:gd name="connsiteY4" fmla="*/ 403225 h 557212"/>
              <a:gd name="connsiteX5" fmla="*/ 394494 w 1314450"/>
              <a:gd name="connsiteY5" fmla="*/ 331787 h 557212"/>
              <a:gd name="connsiteX6" fmla="*/ 165894 w 1314450"/>
              <a:gd name="connsiteY6" fmla="*/ 203200 h 557212"/>
              <a:gd name="connsiteX7" fmla="*/ 70644 w 1314450"/>
              <a:gd name="connsiteY7" fmla="*/ 122237 h 557212"/>
              <a:gd name="connsiteX8" fmla="*/ 8731 w 1314450"/>
              <a:gd name="connsiteY8" fmla="*/ 60325 h 557212"/>
              <a:gd name="connsiteX0" fmla="*/ 8731 w 1314450"/>
              <a:gd name="connsiteY0" fmla="*/ 60325 h 503237"/>
              <a:gd name="connsiteX1" fmla="*/ 18256 w 1314450"/>
              <a:gd name="connsiteY1" fmla="*/ 484187 h 503237"/>
              <a:gd name="connsiteX2" fmla="*/ 1170781 w 1314450"/>
              <a:gd name="connsiteY2" fmla="*/ 498475 h 503237"/>
              <a:gd name="connsiteX3" fmla="*/ 880269 w 1314450"/>
              <a:gd name="connsiteY3" fmla="*/ 455612 h 503237"/>
              <a:gd name="connsiteX4" fmla="*/ 604044 w 1314450"/>
              <a:gd name="connsiteY4" fmla="*/ 403225 h 503237"/>
              <a:gd name="connsiteX5" fmla="*/ 394494 w 1314450"/>
              <a:gd name="connsiteY5" fmla="*/ 331787 h 503237"/>
              <a:gd name="connsiteX6" fmla="*/ 165894 w 1314450"/>
              <a:gd name="connsiteY6" fmla="*/ 203200 h 503237"/>
              <a:gd name="connsiteX7" fmla="*/ 70644 w 1314450"/>
              <a:gd name="connsiteY7" fmla="*/ 122237 h 503237"/>
              <a:gd name="connsiteX8" fmla="*/ 8731 w 1314450"/>
              <a:gd name="connsiteY8" fmla="*/ 60325 h 503237"/>
              <a:gd name="connsiteX0" fmla="*/ 0 w 1305719"/>
              <a:gd name="connsiteY0" fmla="*/ 60325 h 503237"/>
              <a:gd name="connsiteX1" fmla="*/ 9525 w 1305719"/>
              <a:gd name="connsiteY1" fmla="*/ 484187 h 503237"/>
              <a:gd name="connsiteX2" fmla="*/ 1162050 w 1305719"/>
              <a:gd name="connsiteY2" fmla="*/ 498475 h 503237"/>
              <a:gd name="connsiteX3" fmla="*/ 871538 w 1305719"/>
              <a:gd name="connsiteY3" fmla="*/ 455612 h 503237"/>
              <a:gd name="connsiteX4" fmla="*/ 595313 w 1305719"/>
              <a:gd name="connsiteY4" fmla="*/ 403225 h 503237"/>
              <a:gd name="connsiteX5" fmla="*/ 385763 w 1305719"/>
              <a:gd name="connsiteY5" fmla="*/ 331787 h 503237"/>
              <a:gd name="connsiteX6" fmla="*/ 157163 w 1305719"/>
              <a:gd name="connsiteY6" fmla="*/ 203200 h 503237"/>
              <a:gd name="connsiteX7" fmla="*/ 61913 w 1305719"/>
              <a:gd name="connsiteY7" fmla="*/ 122237 h 503237"/>
              <a:gd name="connsiteX8" fmla="*/ 0 w 1305719"/>
              <a:gd name="connsiteY8" fmla="*/ 60325 h 503237"/>
              <a:gd name="connsiteX0" fmla="*/ 0 w 1305719"/>
              <a:gd name="connsiteY0" fmla="*/ 0 h 442912"/>
              <a:gd name="connsiteX1" fmla="*/ 9525 w 1305719"/>
              <a:gd name="connsiteY1" fmla="*/ 423862 h 442912"/>
              <a:gd name="connsiteX2" fmla="*/ 1162050 w 1305719"/>
              <a:gd name="connsiteY2" fmla="*/ 438150 h 442912"/>
              <a:gd name="connsiteX3" fmla="*/ 871538 w 1305719"/>
              <a:gd name="connsiteY3" fmla="*/ 395287 h 442912"/>
              <a:gd name="connsiteX4" fmla="*/ 595313 w 1305719"/>
              <a:gd name="connsiteY4" fmla="*/ 342900 h 442912"/>
              <a:gd name="connsiteX5" fmla="*/ 385763 w 1305719"/>
              <a:gd name="connsiteY5" fmla="*/ 271462 h 442912"/>
              <a:gd name="connsiteX6" fmla="*/ 157163 w 1305719"/>
              <a:gd name="connsiteY6" fmla="*/ 142875 h 442912"/>
              <a:gd name="connsiteX7" fmla="*/ 61913 w 1305719"/>
              <a:gd name="connsiteY7" fmla="*/ 61912 h 442912"/>
              <a:gd name="connsiteX8" fmla="*/ 0 w 1305719"/>
              <a:gd name="connsiteY8" fmla="*/ 0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719" h="442912">
                <a:moveTo>
                  <a:pt x="0" y="0"/>
                </a:moveTo>
                <a:cubicBezTo>
                  <a:pt x="19844" y="165100"/>
                  <a:pt x="6350" y="169862"/>
                  <a:pt x="9525" y="423862"/>
                </a:cubicBezTo>
                <a:cubicBezTo>
                  <a:pt x="212725" y="439737"/>
                  <a:pt x="1018381" y="442912"/>
                  <a:pt x="1162050" y="438150"/>
                </a:cubicBezTo>
                <a:cubicBezTo>
                  <a:pt x="1305719" y="433388"/>
                  <a:pt x="965994" y="411162"/>
                  <a:pt x="871538" y="395287"/>
                </a:cubicBezTo>
                <a:cubicBezTo>
                  <a:pt x="777082" y="379412"/>
                  <a:pt x="676275" y="363537"/>
                  <a:pt x="595313" y="342900"/>
                </a:cubicBezTo>
                <a:cubicBezTo>
                  <a:pt x="514351" y="322263"/>
                  <a:pt x="458788" y="304799"/>
                  <a:pt x="385763" y="271462"/>
                </a:cubicBezTo>
                <a:cubicBezTo>
                  <a:pt x="312738" y="238125"/>
                  <a:pt x="211138" y="177800"/>
                  <a:pt x="157163" y="142875"/>
                </a:cubicBezTo>
                <a:cubicBezTo>
                  <a:pt x="103188" y="107950"/>
                  <a:pt x="86519" y="84931"/>
                  <a:pt x="61913" y="61912"/>
                </a:cubicBezTo>
                <a:cubicBezTo>
                  <a:pt x="37307" y="38893"/>
                  <a:pt x="94456" y="87313"/>
                  <a:pt x="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902494" y="4168197"/>
            <a:ext cx="416903" cy="1492253"/>
          </a:xfrm>
          <a:custGeom>
            <a:avLst/>
            <a:gdLst>
              <a:gd name="connsiteX0" fmla="*/ 43656 w 472280"/>
              <a:gd name="connsiteY0" fmla="*/ 647700 h 747712"/>
              <a:gd name="connsiteX1" fmla="*/ 429418 w 472280"/>
              <a:gd name="connsiteY1" fmla="*/ 647700 h 747712"/>
              <a:gd name="connsiteX2" fmla="*/ 300831 w 472280"/>
              <a:gd name="connsiteY2" fmla="*/ 47625 h 747712"/>
              <a:gd name="connsiteX3" fmla="*/ 262731 w 472280"/>
              <a:gd name="connsiteY3" fmla="*/ 361950 h 747712"/>
              <a:gd name="connsiteX4" fmla="*/ 167481 w 472280"/>
              <a:gd name="connsiteY4" fmla="*/ 590550 h 747712"/>
              <a:gd name="connsiteX5" fmla="*/ 43656 w 472280"/>
              <a:gd name="connsiteY5" fmla="*/ 647700 h 747712"/>
              <a:gd name="connsiteX0" fmla="*/ 43656 w 482599"/>
              <a:gd name="connsiteY0" fmla="*/ 1157287 h 1342231"/>
              <a:gd name="connsiteX1" fmla="*/ 429418 w 482599"/>
              <a:gd name="connsiteY1" fmla="*/ 1157287 h 1342231"/>
              <a:gd name="connsiteX2" fmla="*/ 362744 w 482599"/>
              <a:gd name="connsiteY2" fmla="*/ 47625 h 1342231"/>
              <a:gd name="connsiteX3" fmla="*/ 262731 w 482599"/>
              <a:gd name="connsiteY3" fmla="*/ 871537 h 1342231"/>
              <a:gd name="connsiteX4" fmla="*/ 167481 w 482599"/>
              <a:gd name="connsiteY4" fmla="*/ 1100137 h 1342231"/>
              <a:gd name="connsiteX5" fmla="*/ 43656 w 482599"/>
              <a:gd name="connsiteY5" fmla="*/ 1157287 h 1342231"/>
              <a:gd name="connsiteX0" fmla="*/ 43656 w 482599"/>
              <a:gd name="connsiteY0" fmla="*/ 1109662 h 1294606"/>
              <a:gd name="connsiteX1" fmla="*/ 429418 w 482599"/>
              <a:gd name="connsiteY1" fmla="*/ 1109662 h 1294606"/>
              <a:gd name="connsiteX2" fmla="*/ 362744 w 482599"/>
              <a:gd name="connsiteY2" fmla="*/ 0 h 1294606"/>
              <a:gd name="connsiteX3" fmla="*/ 262731 w 482599"/>
              <a:gd name="connsiteY3" fmla="*/ 823912 h 1294606"/>
              <a:gd name="connsiteX4" fmla="*/ 167481 w 482599"/>
              <a:gd name="connsiteY4" fmla="*/ 1052512 h 1294606"/>
              <a:gd name="connsiteX5" fmla="*/ 43656 w 482599"/>
              <a:gd name="connsiteY5" fmla="*/ 1109662 h 1294606"/>
              <a:gd name="connsiteX0" fmla="*/ 43656 w 482599"/>
              <a:gd name="connsiteY0" fmla="*/ 1109662 h 1294606"/>
              <a:gd name="connsiteX1" fmla="*/ 429418 w 482599"/>
              <a:gd name="connsiteY1" fmla="*/ 1109662 h 1294606"/>
              <a:gd name="connsiteX2" fmla="*/ 362744 w 482599"/>
              <a:gd name="connsiteY2" fmla="*/ 0 h 1294606"/>
              <a:gd name="connsiteX3" fmla="*/ 262731 w 482599"/>
              <a:gd name="connsiteY3" fmla="*/ 823912 h 1294606"/>
              <a:gd name="connsiteX4" fmla="*/ 167481 w 482599"/>
              <a:gd name="connsiteY4" fmla="*/ 1052512 h 1294606"/>
              <a:gd name="connsiteX5" fmla="*/ 43656 w 482599"/>
              <a:gd name="connsiteY5" fmla="*/ 1109662 h 1294606"/>
              <a:gd name="connsiteX0" fmla="*/ 43656 w 429418"/>
              <a:gd name="connsiteY0" fmla="*/ 1109662 h 1294606"/>
              <a:gd name="connsiteX1" fmla="*/ 429418 w 429418"/>
              <a:gd name="connsiteY1" fmla="*/ 1109662 h 1294606"/>
              <a:gd name="connsiteX2" fmla="*/ 362744 w 429418"/>
              <a:gd name="connsiteY2" fmla="*/ 0 h 1294606"/>
              <a:gd name="connsiteX3" fmla="*/ 262731 w 429418"/>
              <a:gd name="connsiteY3" fmla="*/ 823912 h 1294606"/>
              <a:gd name="connsiteX4" fmla="*/ 167481 w 429418"/>
              <a:gd name="connsiteY4" fmla="*/ 1052512 h 1294606"/>
              <a:gd name="connsiteX5" fmla="*/ 43656 w 429418"/>
              <a:gd name="connsiteY5" fmla="*/ 1109662 h 1294606"/>
              <a:gd name="connsiteX0" fmla="*/ 57944 w 443706"/>
              <a:gd name="connsiteY0" fmla="*/ 1109662 h 1119188"/>
              <a:gd name="connsiteX1" fmla="*/ 443706 w 443706"/>
              <a:gd name="connsiteY1" fmla="*/ 1109662 h 1119188"/>
              <a:gd name="connsiteX2" fmla="*/ 377032 w 443706"/>
              <a:gd name="connsiteY2" fmla="*/ 0 h 1119188"/>
              <a:gd name="connsiteX3" fmla="*/ 277019 w 443706"/>
              <a:gd name="connsiteY3" fmla="*/ 823912 h 1119188"/>
              <a:gd name="connsiteX4" fmla="*/ 181769 w 443706"/>
              <a:gd name="connsiteY4" fmla="*/ 1052512 h 1119188"/>
              <a:gd name="connsiteX5" fmla="*/ 57944 w 443706"/>
              <a:gd name="connsiteY5" fmla="*/ 1109662 h 1119188"/>
              <a:gd name="connsiteX0" fmla="*/ 57944 w 457201"/>
              <a:gd name="connsiteY0" fmla="*/ 1147762 h 1157287"/>
              <a:gd name="connsiteX1" fmla="*/ 443706 w 457201"/>
              <a:gd name="connsiteY1" fmla="*/ 1147762 h 1157287"/>
              <a:gd name="connsiteX2" fmla="*/ 410370 w 457201"/>
              <a:gd name="connsiteY2" fmla="*/ 0 h 1157287"/>
              <a:gd name="connsiteX3" fmla="*/ 277019 w 457201"/>
              <a:gd name="connsiteY3" fmla="*/ 862012 h 1157287"/>
              <a:gd name="connsiteX4" fmla="*/ 181769 w 457201"/>
              <a:gd name="connsiteY4" fmla="*/ 1090612 h 1157287"/>
              <a:gd name="connsiteX5" fmla="*/ 57944 w 457201"/>
              <a:gd name="connsiteY5" fmla="*/ 1147762 h 1157287"/>
              <a:gd name="connsiteX0" fmla="*/ 62706 w 461963"/>
              <a:gd name="connsiteY0" fmla="*/ 1147762 h 1155699"/>
              <a:gd name="connsiteX1" fmla="*/ 443706 w 461963"/>
              <a:gd name="connsiteY1" fmla="*/ 1138237 h 1155699"/>
              <a:gd name="connsiteX2" fmla="*/ 415132 w 461963"/>
              <a:gd name="connsiteY2" fmla="*/ 0 h 1155699"/>
              <a:gd name="connsiteX3" fmla="*/ 281781 w 461963"/>
              <a:gd name="connsiteY3" fmla="*/ 862012 h 1155699"/>
              <a:gd name="connsiteX4" fmla="*/ 186531 w 461963"/>
              <a:gd name="connsiteY4" fmla="*/ 1090612 h 1155699"/>
              <a:gd name="connsiteX5" fmla="*/ 62706 w 461963"/>
              <a:gd name="connsiteY5" fmla="*/ 1147762 h 1155699"/>
              <a:gd name="connsiteX0" fmla="*/ 62706 w 461963"/>
              <a:gd name="connsiteY0" fmla="*/ 1147762 h 1155699"/>
              <a:gd name="connsiteX1" fmla="*/ 443706 w 461963"/>
              <a:gd name="connsiteY1" fmla="*/ 1138237 h 1155699"/>
              <a:gd name="connsiteX2" fmla="*/ 415132 w 461963"/>
              <a:gd name="connsiteY2" fmla="*/ 0 h 1155699"/>
              <a:gd name="connsiteX3" fmla="*/ 281781 w 461963"/>
              <a:gd name="connsiteY3" fmla="*/ 862012 h 1155699"/>
              <a:gd name="connsiteX4" fmla="*/ 186531 w 461963"/>
              <a:gd name="connsiteY4" fmla="*/ 1090612 h 1155699"/>
              <a:gd name="connsiteX5" fmla="*/ 62706 w 461963"/>
              <a:gd name="connsiteY5" fmla="*/ 1147762 h 1155699"/>
              <a:gd name="connsiteX0" fmla="*/ 26194 w 425451"/>
              <a:gd name="connsiteY0" fmla="*/ 1147762 h 1327944"/>
              <a:gd name="connsiteX1" fmla="*/ 307181 w 425451"/>
              <a:gd name="connsiteY1" fmla="*/ 1152527 h 1327944"/>
              <a:gd name="connsiteX2" fmla="*/ 407194 w 425451"/>
              <a:gd name="connsiteY2" fmla="*/ 1138237 h 1327944"/>
              <a:gd name="connsiteX3" fmla="*/ 378620 w 425451"/>
              <a:gd name="connsiteY3" fmla="*/ 0 h 1327944"/>
              <a:gd name="connsiteX4" fmla="*/ 245269 w 425451"/>
              <a:gd name="connsiteY4" fmla="*/ 862012 h 1327944"/>
              <a:gd name="connsiteX5" fmla="*/ 150019 w 425451"/>
              <a:gd name="connsiteY5" fmla="*/ 1090612 h 1327944"/>
              <a:gd name="connsiteX6" fmla="*/ 26194 w 425451"/>
              <a:gd name="connsiteY6" fmla="*/ 1147762 h 1327944"/>
              <a:gd name="connsiteX0" fmla="*/ 26194 w 425451"/>
              <a:gd name="connsiteY0" fmla="*/ 1147762 h 1342628"/>
              <a:gd name="connsiteX1" fmla="*/ 307181 w 425451"/>
              <a:gd name="connsiteY1" fmla="*/ 1152527 h 1342628"/>
              <a:gd name="connsiteX2" fmla="*/ 392906 w 425451"/>
              <a:gd name="connsiteY2" fmla="*/ 1162051 h 1342628"/>
              <a:gd name="connsiteX3" fmla="*/ 407194 w 425451"/>
              <a:gd name="connsiteY3" fmla="*/ 1138237 h 1342628"/>
              <a:gd name="connsiteX4" fmla="*/ 378620 w 425451"/>
              <a:gd name="connsiteY4" fmla="*/ 0 h 1342628"/>
              <a:gd name="connsiteX5" fmla="*/ 245269 w 425451"/>
              <a:gd name="connsiteY5" fmla="*/ 862012 h 1342628"/>
              <a:gd name="connsiteX6" fmla="*/ 150019 w 425451"/>
              <a:gd name="connsiteY6" fmla="*/ 1090612 h 1342628"/>
              <a:gd name="connsiteX7" fmla="*/ 26194 w 425451"/>
              <a:gd name="connsiteY7" fmla="*/ 1147762 h 1342628"/>
              <a:gd name="connsiteX0" fmla="*/ 26194 w 425451"/>
              <a:gd name="connsiteY0" fmla="*/ 1147762 h 1330325"/>
              <a:gd name="connsiteX1" fmla="*/ 307181 w 425451"/>
              <a:gd name="connsiteY1" fmla="*/ 1152527 h 1330325"/>
              <a:gd name="connsiteX2" fmla="*/ 407194 w 425451"/>
              <a:gd name="connsiteY2" fmla="*/ 1138237 h 1330325"/>
              <a:gd name="connsiteX3" fmla="*/ 378620 w 425451"/>
              <a:gd name="connsiteY3" fmla="*/ 0 h 1330325"/>
              <a:gd name="connsiteX4" fmla="*/ 245269 w 425451"/>
              <a:gd name="connsiteY4" fmla="*/ 862012 h 1330325"/>
              <a:gd name="connsiteX5" fmla="*/ 150019 w 425451"/>
              <a:gd name="connsiteY5" fmla="*/ 1090612 h 1330325"/>
              <a:gd name="connsiteX6" fmla="*/ 26194 w 425451"/>
              <a:gd name="connsiteY6" fmla="*/ 1147762 h 1330325"/>
              <a:gd name="connsiteX0" fmla="*/ 26194 w 425451"/>
              <a:gd name="connsiteY0" fmla="*/ 1147762 h 1173163"/>
              <a:gd name="connsiteX1" fmla="*/ 307181 w 425451"/>
              <a:gd name="connsiteY1" fmla="*/ 1152527 h 1173163"/>
              <a:gd name="connsiteX2" fmla="*/ 407194 w 425451"/>
              <a:gd name="connsiteY2" fmla="*/ 1138237 h 1173163"/>
              <a:gd name="connsiteX3" fmla="*/ 378620 w 425451"/>
              <a:gd name="connsiteY3" fmla="*/ 0 h 1173163"/>
              <a:gd name="connsiteX4" fmla="*/ 245269 w 425451"/>
              <a:gd name="connsiteY4" fmla="*/ 862012 h 1173163"/>
              <a:gd name="connsiteX5" fmla="*/ 150019 w 425451"/>
              <a:gd name="connsiteY5" fmla="*/ 1090612 h 1173163"/>
              <a:gd name="connsiteX6" fmla="*/ 26194 w 425451"/>
              <a:gd name="connsiteY6" fmla="*/ 1147762 h 1173163"/>
              <a:gd name="connsiteX0" fmla="*/ 26194 w 425451"/>
              <a:gd name="connsiteY0" fmla="*/ 1147762 h 1196978"/>
              <a:gd name="connsiteX1" fmla="*/ 307181 w 425451"/>
              <a:gd name="connsiteY1" fmla="*/ 1152527 h 1196978"/>
              <a:gd name="connsiteX2" fmla="*/ 392906 w 425451"/>
              <a:gd name="connsiteY2" fmla="*/ 1162052 h 1196978"/>
              <a:gd name="connsiteX3" fmla="*/ 378620 w 425451"/>
              <a:gd name="connsiteY3" fmla="*/ 0 h 1196978"/>
              <a:gd name="connsiteX4" fmla="*/ 245269 w 425451"/>
              <a:gd name="connsiteY4" fmla="*/ 862012 h 1196978"/>
              <a:gd name="connsiteX5" fmla="*/ 150019 w 425451"/>
              <a:gd name="connsiteY5" fmla="*/ 1090612 h 1196978"/>
              <a:gd name="connsiteX6" fmla="*/ 26194 w 425451"/>
              <a:gd name="connsiteY6" fmla="*/ 1147762 h 1196978"/>
              <a:gd name="connsiteX0" fmla="*/ 26194 w 425451"/>
              <a:gd name="connsiteY0" fmla="*/ 1147762 h 1163641"/>
              <a:gd name="connsiteX1" fmla="*/ 307181 w 425451"/>
              <a:gd name="connsiteY1" fmla="*/ 1152527 h 1163641"/>
              <a:gd name="connsiteX2" fmla="*/ 392906 w 425451"/>
              <a:gd name="connsiteY2" fmla="*/ 1162052 h 1163641"/>
              <a:gd name="connsiteX3" fmla="*/ 378620 w 425451"/>
              <a:gd name="connsiteY3" fmla="*/ 0 h 1163641"/>
              <a:gd name="connsiteX4" fmla="*/ 245269 w 425451"/>
              <a:gd name="connsiteY4" fmla="*/ 862012 h 1163641"/>
              <a:gd name="connsiteX5" fmla="*/ 150019 w 425451"/>
              <a:gd name="connsiteY5" fmla="*/ 1090612 h 1163641"/>
              <a:gd name="connsiteX6" fmla="*/ 26194 w 425451"/>
              <a:gd name="connsiteY6" fmla="*/ 1147762 h 1163641"/>
              <a:gd name="connsiteX0" fmla="*/ 26194 w 425451"/>
              <a:gd name="connsiteY0" fmla="*/ 1147762 h 1163641"/>
              <a:gd name="connsiteX1" fmla="*/ 307181 w 425451"/>
              <a:gd name="connsiteY1" fmla="*/ 1152527 h 1163641"/>
              <a:gd name="connsiteX2" fmla="*/ 407010 w 425451"/>
              <a:gd name="connsiteY2" fmla="*/ 1162052 h 1163641"/>
              <a:gd name="connsiteX3" fmla="*/ 378620 w 425451"/>
              <a:gd name="connsiteY3" fmla="*/ 0 h 1163641"/>
              <a:gd name="connsiteX4" fmla="*/ 245269 w 425451"/>
              <a:gd name="connsiteY4" fmla="*/ 862012 h 1163641"/>
              <a:gd name="connsiteX5" fmla="*/ 150019 w 425451"/>
              <a:gd name="connsiteY5" fmla="*/ 1090612 h 1163641"/>
              <a:gd name="connsiteX6" fmla="*/ 26194 w 425451"/>
              <a:gd name="connsiteY6" fmla="*/ 1147762 h 1163641"/>
              <a:gd name="connsiteX0" fmla="*/ 26194 w 444256"/>
              <a:gd name="connsiteY0" fmla="*/ 1347787 h 1363666"/>
              <a:gd name="connsiteX1" fmla="*/ 307181 w 444256"/>
              <a:gd name="connsiteY1" fmla="*/ 1352552 h 1363666"/>
              <a:gd name="connsiteX2" fmla="*/ 407010 w 444256"/>
              <a:gd name="connsiteY2" fmla="*/ 1362077 h 1363666"/>
              <a:gd name="connsiteX3" fmla="*/ 397425 w 444256"/>
              <a:gd name="connsiteY3" fmla="*/ 0 h 1363666"/>
              <a:gd name="connsiteX4" fmla="*/ 245269 w 444256"/>
              <a:gd name="connsiteY4" fmla="*/ 1062037 h 1363666"/>
              <a:gd name="connsiteX5" fmla="*/ 150019 w 444256"/>
              <a:gd name="connsiteY5" fmla="*/ 1290637 h 1363666"/>
              <a:gd name="connsiteX6" fmla="*/ 26194 w 444256"/>
              <a:gd name="connsiteY6" fmla="*/ 1347787 h 1363666"/>
              <a:gd name="connsiteX0" fmla="*/ 26194 w 407010"/>
              <a:gd name="connsiteY0" fmla="*/ 1347787 h 1363666"/>
              <a:gd name="connsiteX1" fmla="*/ 307181 w 407010"/>
              <a:gd name="connsiteY1" fmla="*/ 1352552 h 1363666"/>
              <a:gd name="connsiteX2" fmla="*/ 407010 w 407010"/>
              <a:gd name="connsiteY2" fmla="*/ 1362077 h 1363666"/>
              <a:gd name="connsiteX3" fmla="*/ 397425 w 407010"/>
              <a:gd name="connsiteY3" fmla="*/ 0 h 1363666"/>
              <a:gd name="connsiteX4" fmla="*/ 245269 w 407010"/>
              <a:gd name="connsiteY4" fmla="*/ 1062037 h 1363666"/>
              <a:gd name="connsiteX5" fmla="*/ 150019 w 407010"/>
              <a:gd name="connsiteY5" fmla="*/ 1290637 h 1363666"/>
              <a:gd name="connsiteX6" fmla="*/ 26194 w 407010"/>
              <a:gd name="connsiteY6" fmla="*/ 1347787 h 1363666"/>
              <a:gd name="connsiteX0" fmla="*/ 26194 w 407010"/>
              <a:gd name="connsiteY0" fmla="*/ 1347787 h 1363666"/>
              <a:gd name="connsiteX1" fmla="*/ 307181 w 407010"/>
              <a:gd name="connsiteY1" fmla="*/ 1352552 h 1363666"/>
              <a:gd name="connsiteX2" fmla="*/ 407010 w 407010"/>
              <a:gd name="connsiteY2" fmla="*/ 1362077 h 1363666"/>
              <a:gd name="connsiteX3" fmla="*/ 397425 w 407010"/>
              <a:gd name="connsiteY3" fmla="*/ 0 h 1363666"/>
              <a:gd name="connsiteX4" fmla="*/ 245269 w 407010"/>
              <a:gd name="connsiteY4" fmla="*/ 1062037 h 1363666"/>
              <a:gd name="connsiteX5" fmla="*/ 150019 w 407010"/>
              <a:gd name="connsiteY5" fmla="*/ 1290637 h 1363666"/>
              <a:gd name="connsiteX6" fmla="*/ 26194 w 407010"/>
              <a:gd name="connsiteY6" fmla="*/ 1347787 h 1363666"/>
              <a:gd name="connsiteX0" fmla="*/ 26194 w 411529"/>
              <a:gd name="connsiteY0" fmla="*/ 1476374 h 1492253"/>
              <a:gd name="connsiteX1" fmla="*/ 307181 w 411529"/>
              <a:gd name="connsiteY1" fmla="*/ 1481139 h 1492253"/>
              <a:gd name="connsiteX2" fmla="*/ 407010 w 411529"/>
              <a:gd name="connsiteY2" fmla="*/ 1490664 h 1492253"/>
              <a:gd name="connsiteX3" fmla="*/ 411529 w 411529"/>
              <a:gd name="connsiteY3" fmla="*/ 0 h 1492253"/>
              <a:gd name="connsiteX4" fmla="*/ 245269 w 411529"/>
              <a:gd name="connsiteY4" fmla="*/ 1190624 h 1492253"/>
              <a:gd name="connsiteX5" fmla="*/ 150019 w 411529"/>
              <a:gd name="connsiteY5" fmla="*/ 1419224 h 1492253"/>
              <a:gd name="connsiteX6" fmla="*/ 26194 w 411529"/>
              <a:gd name="connsiteY6" fmla="*/ 1476374 h 1492253"/>
              <a:gd name="connsiteX0" fmla="*/ 26194 w 411529"/>
              <a:gd name="connsiteY0" fmla="*/ 1476374 h 1492253"/>
              <a:gd name="connsiteX1" fmla="*/ 307181 w 411529"/>
              <a:gd name="connsiteY1" fmla="*/ 1481139 h 1492253"/>
              <a:gd name="connsiteX2" fmla="*/ 407010 w 411529"/>
              <a:gd name="connsiteY2" fmla="*/ 1490664 h 1492253"/>
              <a:gd name="connsiteX3" fmla="*/ 411529 w 411529"/>
              <a:gd name="connsiteY3" fmla="*/ 0 h 1492253"/>
              <a:gd name="connsiteX4" fmla="*/ 245269 w 411529"/>
              <a:gd name="connsiteY4" fmla="*/ 1190624 h 1492253"/>
              <a:gd name="connsiteX5" fmla="*/ 150019 w 411529"/>
              <a:gd name="connsiteY5" fmla="*/ 1419224 h 1492253"/>
              <a:gd name="connsiteX6" fmla="*/ 26194 w 411529"/>
              <a:gd name="connsiteY6" fmla="*/ 1476374 h 149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529" h="1492253">
                <a:moveTo>
                  <a:pt x="26194" y="1476374"/>
                </a:moveTo>
                <a:cubicBezTo>
                  <a:pt x="52388" y="1486693"/>
                  <a:pt x="243712" y="1478757"/>
                  <a:pt x="307181" y="1481139"/>
                </a:cubicBezTo>
                <a:cubicBezTo>
                  <a:pt x="370650" y="1483521"/>
                  <a:pt x="230797" y="1492253"/>
                  <a:pt x="407010" y="1490664"/>
                </a:cubicBezTo>
                <a:cubicBezTo>
                  <a:pt x="403042" y="1258096"/>
                  <a:pt x="411349" y="1357313"/>
                  <a:pt x="411529" y="0"/>
                </a:cubicBezTo>
                <a:cubicBezTo>
                  <a:pt x="294489" y="723900"/>
                  <a:pt x="288854" y="954087"/>
                  <a:pt x="245269" y="1190624"/>
                </a:cubicBezTo>
                <a:cubicBezTo>
                  <a:pt x="201684" y="1427161"/>
                  <a:pt x="186532" y="1373980"/>
                  <a:pt x="150019" y="1419224"/>
                </a:cubicBezTo>
                <a:cubicBezTo>
                  <a:pt x="113506" y="1464468"/>
                  <a:pt x="0" y="1466055"/>
                  <a:pt x="26194" y="1476374"/>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124200" y="381000"/>
            <a:ext cx="5257800" cy="523220"/>
          </a:xfrm>
          <a:prstGeom prst="rect">
            <a:avLst/>
          </a:prstGeom>
          <a:noFill/>
        </p:spPr>
        <p:txBody>
          <a:bodyPr wrap="square" rtlCol="0">
            <a:spAutoFit/>
          </a:bodyPr>
          <a:lstStyle/>
          <a:p>
            <a:r>
              <a:rPr lang="en-US" sz="2800" dirty="0">
                <a:latin typeface="Times New Roman" pitchFamily="18" charset="0"/>
                <a:cs typeface="Times New Roman" pitchFamily="18" charset="0"/>
              </a:rPr>
              <a:t>whether the top or bottom </a:t>
            </a:r>
            <a:r>
              <a:rPr lang="el-GR" sz="2800" dirty="0">
                <a:latin typeface="Cambria Math" pitchFamily="18" charset="0"/>
                <a:ea typeface="Cambria Math" pitchFamily="18" charset="0"/>
                <a:cs typeface="Times New Roman" pitchFamily="18" charset="0"/>
              </a:rPr>
              <a:t>χ</a:t>
            </a:r>
            <a:r>
              <a:rPr lang="en-US" sz="2800" baseline="30000" dirty="0">
                <a:latin typeface="Cambria Math" pitchFamily="18" charset="0"/>
                <a:ea typeface="Cambria Math" pitchFamily="18" charset="0"/>
                <a:cs typeface="Times New Roman" pitchFamily="18" charset="0"/>
              </a:rPr>
              <a:t>2</a:t>
            </a:r>
            <a:r>
              <a:rPr lang="en-US" sz="2800" dirty="0">
                <a:latin typeface="Times New Roman" pitchFamily="18" charset="0"/>
                <a:cs typeface="Times New Roman" pitchFamily="18" charset="0"/>
              </a:rPr>
              <a:t> in</a:t>
            </a:r>
          </a:p>
        </p:txBody>
      </p:sp>
      <p:pic>
        <p:nvPicPr>
          <p:cNvPr id="15" name="Picture 2"/>
          <p:cNvPicPr>
            <a:picLocks noChangeAspect="1" noChangeArrowheads="1"/>
          </p:cNvPicPr>
          <p:nvPr/>
        </p:nvPicPr>
        <p:blipFill>
          <a:blip r:embed="rId4" cstate="print"/>
          <a:srcRect l="19375" t="25840" r="52500" b="52455"/>
          <a:stretch>
            <a:fillRect/>
          </a:stretch>
        </p:blipFill>
        <p:spPr bwMode="auto">
          <a:xfrm>
            <a:off x="3962400" y="1066799"/>
            <a:ext cx="1600200" cy="746760"/>
          </a:xfrm>
          <a:prstGeom prst="rect">
            <a:avLst/>
          </a:prstGeom>
          <a:noFill/>
          <a:ln w="9525">
            <a:noFill/>
            <a:miter lim="800000"/>
            <a:headEnd/>
            <a:tailEnd/>
          </a:ln>
        </p:spPr>
      </p:pic>
      <p:sp>
        <p:nvSpPr>
          <p:cNvPr id="16" name="TextBox 15"/>
          <p:cNvSpPr txBox="1"/>
          <p:nvPr/>
        </p:nvSpPr>
        <p:spPr>
          <a:xfrm>
            <a:off x="3124200" y="2057399"/>
            <a:ext cx="5257800" cy="1815882"/>
          </a:xfrm>
          <a:prstGeom prst="rect">
            <a:avLst/>
          </a:prstGeom>
          <a:noFill/>
        </p:spPr>
        <p:txBody>
          <a:bodyPr wrap="square" rtlCol="0">
            <a:spAutoFit/>
          </a:bodyPr>
          <a:lstStyle/>
          <a:p>
            <a:r>
              <a:rPr lang="en-US" sz="2800" dirty="0">
                <a:latin typeface="Times New Roman" pitchFamily="18" charset="0"/>
                <a:cs typeface="Times New Roman" pitchFamily="18" charset="0"/>
              </a:rPr>
              <a:t>is the bigger is irrelevant, since our Null Hypothesis only concerns their being different.  Hence we need evaluate:</a:t>
            </a:r>
          </a:p>
        </p:txBody>
      </p:sp>
      <p:pic>
        <p:nvPicPr>
          <p:cNvPr id="17" name="Picture 2"/>
          <p:cNvPicPr>
            <a:picLocks noChangeAspect="1" noChangeArrowheads="1"/>
          </p:cNvPicPr>
          <p:nvPr/>
        </p:nvPicPr>
        <p:blipFill>
          <a:blip r:embed="rId5" cstate="print"/>
          <a:srcRect l="27500" t="48579" r="17500" b="39018"/>
          <a:stretch>
            <a:fillRect/>
          </a:stretch>
        </p:blipFill>
        <p:spPr bwMode="auto">
          <a:xfrm>
            <a:off x="4038600" y="4038600"/>
            <a:ext cx="3581400" cy="488373"/>
          </a:xfrm>
          <a:prstGeom prst="rect">
            <a:avLst/>
          </a:prstGeom>
          <a:noFill/>
          <a:ln w="9525">
            <a:noFill/>
            <a:miter lim="800000"/>
            <a:headEnd/>
            <a:tailEnd/>
          </a:ln>
        </p:spPr>
      </p:pic>
      <p:cxnSp>
        <p:nvCxnSpPr>
          <p:cNvPr id="19" name="Straight Connector 18"/>
          <p:cNvCxnSpPr/>
          <p:nvPr/>
        </p:nvCxnSpPr>
        <p:spPr>
          <a:xfrm>
            <a:off x="838200" y="5628824"/>
            <a:ext cx="3733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700338" y="5029200"/>
            <a:ext cx="1404937" cy="609600"/>
          </a:xfrm>
          <a:custGeom>
            <a:avLst/>
            <a:gdLst>
              <a:gd name="connsiteX0" fmla="*/ 0 w 1404937"/>
              <a:gd name="connsiteY0" fmla="*/ 0 h 609600"/>
              <a:gd name="connsiteX1" fmla="*/ 190500 w 1404937"/>
              <a:gd name="connsiteY1" fmla="*/ 247650 h 609600"/>
              <a:gd name="connsiteX2" fmla="*/ 328612 w 1404937"/>
              <a:gd name="connsiteY2" fmla="*/ 361950 h 609600"/>
              <a:gd name="connsiteX3" fmla="*/ 542925 w 1404937"/>
              <a:gd name="connsiteY3" fmla="*/ 466725 h 609600"/>
              <a:gd name="connsiteX4" fmla="*/ 790575 w 1404937"/>
              <a:gd name="connsiteY4" fmla="*/ 547688 h 609600"/>
              <a:gd name="connsiteX5" fmla="*/ 1052512 w 1404937"/>
              <a:gd name="connsiteY5" fmla="*/ 581025 h 609600"/>
              <a:gd name="connsiteX6" fmla="*/ 1404937 w 1404937"/>
              <a:gd name="connsiteY6"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937" h="609600">
                <a:moveTo>
                  <a:pt x="0" y="0"/>
                </a:moveTo>
                <a:cubicBezTo>
                  <a:pt x="67865" y="93662"/>
                  <a:pt x="135731" y="187325"/>
                  <a:pt x="190500" y="247650"/>
                </a:cubicBezTo>
                <a:cubicBezTo>
                  <a:pt x="245269" y="307975"/>
                  <a:pt x="269875" y="325438"/>
                  <a:pt x="328612" y="361950"/>
                </a:cubicBezTo>
                <a:cubicBezTo>
                  <a:pt x="387349" y="398462"/>
                  <a:pt x="465931" y="435769"/>
                  <a:pt x="542925" y="466725"/>
                </a:cubicBezTo>
                <a:cubicBezTo>
                  <a:pt x="619919" y="497681"/>
                  <a:pt x="705644" y="528638"/>
                  <a:pt x="790575" y="547688"/>
                </a:cubicBezTo>
                <a:cubicBezTo>
                  <a:pt x="875506" y="566738"/>
                  <a:pt x="950118" y="570706"/>
                  <a:pt x="1052512" y="581025"/>
                </a:cubicBezTo>
                <a:cubicBezTo>
                  <a:pt x="1154906" y="591344"/>
                  <a:pt x="1279921" y="600472"/>
                  <a:pt x="1404937" y="6096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828675" y="4243387"/>
            <a:ext cx="457200" cy="1404938"/>
          </a:xfrm>
          <a:custGeom>
            <a:avLst/>
            <a:gdLst>
              <a:gd name="connsiteX0" fmla="*/ 419100 w 419100"/>
              <a:gd name="connsiteY0" fmla="*/ 0 h 1090612"/>
              <a:gd name="connsiteX1" fmla="*/ 347663 w 419100"/>
              <a:gd name="connsiteY1" fmla="*/ 585787 h 1090612"/>
              <a:gd name="connsiteX2" fmla="*/ 290513 w 419100"/>
              <a:gd name="connsiteY2" fmla="*/ 857250 h 1090612"/>
              <a:gd name="connsiteX3" fmla="*/ 242888 w 419100"/>
              <a:gd name="connsiteY3" fmla="*/ 1000125 h 1090612"/>
              <a:gd name="connsiteX4" fmla="*/ 180975 w 419100"/>
              <a:gd name="connsiteY4" fmla="*/ 1062037 h 1090612"/>
              <a:gd name="connsiteX5" fmla="*/ 119063 w 419100"/>
              <a:gd name="connsiteY5" fmla="*/ 1071562 h 1090612"/>
              <a:gd name="connsiteX6" fmla="*/ 0 w 419100"/>
              <a:gd name="connsiteY6" fmla="*/ 1090612 h 1090612"/>
              <a:gd name="connsiteX0" fmla="*/ 428625 w 428625"/>
              <a:gd name="connsiteY0" fmla="*/ 0 h 1114424"/>
              <a:gd name="connsiteX1" fmla="*/ 347663 w 428625"/>
              <a:gd name="connsiteY1" fmla="*/ 609599 h 1114424"/>
              <a:gd name="connsiteX2" fmla="*/ 290513 w 428625"/>
              <a:gd name="connsiteY2" fmla="*/ 881062 h 1114424"/>
              <a:gd name="connsiteX3" fmla="*/ 242888 w 428625"/>
              <a:gd name="connsiteY3" fmla="*/ 1023937 h 1114424"/>
              <a:gd name="connsiteX4" fmla="*/ 180975 w 428625"/>
              <a:gd name="connsiteY4" fmla="*/ 1085849 h 1114424"/>
              <a:gd name="connsiteX5" fmla="*/ 119063 w 428625"/>
              <a:gd name="connsiteY5" fmla="*/ 1095374 h 1114424"/>
              <a:gd name="connsiteX6" fmla="*/ 0 w 428625"/>
              <a:gd name="connsiteY6" fmla="*/ 1114424 h 1114424"/>
              <a:gd name="connsiteX0" fmla="*/ 428625 w 428625"/>
              <a:gd name="connsiteY0" fmla="*/ 0 h 1114424"/>
              <a:gd name="connsiteX1" fmla="*/ 369532 w 428625"/>
              <a:gd name="connsiteY1" fmla="*/ 409772 h 1114424"/>
              <a:gd name="connsiteX2" fmla="*/ 290513 w 428625"/>
              <a:gd name="connsiteY2" fmla="*/ 881062 h 1114424"/>
              <a:gd name="connsiteX3" fmla="*/ 242888 w 428625"/>
              <a:gd name="connsiteY3" fmla="*/ 1023937 h 1114424"/>
              <a:gd name="connsiteX4" fmla="*/ 180975 w 428625"/>
              <a:gd name="connsiteY4" fmla="*/ 1085849 h 1114424"/>
              <a:gd name="connsiteX5" fmla="*/ 119063 w 428625"/>
              <a:gd name="connsiteY5" fmla="*/ 1095374 h 1114424"/>
              <a:gd name="connsiteX6" fmla="*/ 0 w 428625"/>
              <a:gd name="connsiteY6" fmla="*/ 1114424 h 1114424"/>
              <a:gd name="connsiteX0" fmla="*/ 419878 w 419878"/>
              <a:gd name="connsiteY0" fmla="*/ 0 h 1133639"/>
              <a:gd name="connsiteX1" fmla="*/ 369532 w 419878"/>
              <a:gd name="connsiteY1" fmla="*/ 428987 h 1133639"/>
              <a:gd name="connsiteX2" fmla="*/ 290513 w 419878"/>
              <a:gd name="connsiteY2" fmla="*/ 900277 h 1133639"/>
              <a:gd name="connsiteX3" fmla="*/ 242888 w 419878"/>
              <a:gd name="connsiteY3" fmla="*/ 1043152 h 1133639"/>
              <a:gd name="connsiteX4" fmla="*/ 180975 w 419878"/>
              <a:gd name="connsiteY4" fmla="*/ 1105064 h 1133639"/>
              <a:gd name="connsiteX5" fmla="*/ 119063 w 419878"/>
              <a:gd name="connsiteY5" fmla="*/ 1114589 h 1133639"/>
              <a:gd name="connsiteX6" fmla="*/ 0 w 419878"/>
              <a:gd name="connsiteY6" fmla="*/ 1133639 h 1133639"/>
              <a:gd name="connsiteX0" fmla="*/ 419878 w 419878"/>
              <a:gd name="connsiteY0" fmla="*/ 0 h 1133639"/>
              <a:gd name="connsiteX1" fmla="*/ 369532 w 419878"/>
              <a:gd name="connsiteY1" fmla="*/ 428987 h 1133639"/>
              <a:gd name="connsiteX2" fmla="*/ 290513 w 419878"/>
              <a:gd name="connsiteY2" fmla="*/ 900277 h 1133639"/>
              <a:gd name="connsiteX3" fmla="*/ 242888 w 419878"/>
              <a:gd name="connsiteY3" fmla="*/ 1043152 h 1133639"/>
              <a:gd name="connsiteX4" fmla="*/ 180975 w 419878"/>
              <a:gd name="connsiteY4" fmla="*/ 1105064 h 1133639"/>
              <a:gd name="connsiteX5" fmla="*/ 119063 w 419878"/>
              <a:gd name="connsiteY5" fmla="*/ 1114589 h 1133639"/>
              <a:gd name="connsiteX6" fmla="*/ 0 w 419878"/>
              <a:gd name="connsiteY6" fmla="*/ 1133639 h 11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78" h="1133639">
                <a:moveTo>
                  <a:pt x="419878" y="0"/>
                </a:moveTo>
                <a:cubicBezTo>
                  <a:pt x="403623" y="232984"/>
                  <a:pt x="391093" y="278941"/>
                  <a:pt x="369532" y="428987"/>
                </a:cubicBezTo>
                <a:cubicBezTo>
                  <a:pt x="347971" y="579033"/>
                  <a:pt x="311620" y="797916"/>
                  <a:pt x="290513" y="900277"/>
                </a:cubicBezTo>
                <a:cubicBezTo>
                  <a:pt x="269406" y="1002638"/>
                  <a:pt x="261144" y="1009021"/>
                  <a:pt x="242888" y="1043152"/>
                </a:cubicBezTo>
                <a:cubicBezTo>
                  <a:pt x="224632" y="1077283"/>
                  <a:pt x="201613" y="1093158"/>
                  <a:pt x="180975" y="1105064"/>
                </a:cubicBezTo>
                <a:cubicBezTo>
                  <a:pt x="160337" y="1116970"/>
                  <a:pt x="119063" y="1114589"/>
                  <a:pt x="119063" y="1114589"/>
                </a:cubicBezTo>
                <a:lnTo>
                  <a:pt x="0" y="1133639"/>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28600"/>
            <a:ext cx="9144000"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MATLAB</a:t>
            </a:r>
          </a:p>
        </p:txBody>
      </p:sp>
      <p:pic>
        <p:nvPicPr>
          <p:cNvPr id="1026" name="Picture 2"/>
          <p:cNvPicPr>
            <a:picLocks noChangeAspect="1" noChangeArrowheads="1"/>
          </p:cNvPicPr>
          <p:nvPr/>
        </p:nvPicPr>
        <p:blipFill>
          <a:blip r:embed="rId3" cstate="print"/>
          <a:srcRect l="29920" t="56308" r="15227" b="24568"/>
          <a:stretch>
            <a:fillRect/>
          </a:stretch>
        </p:blipFill>
        <p:spPr bwMode="auto">
          <a:xfrm>
            <a:off x="1066800" y="990600"/>
            <a:ext cx="6519333" cy="1524000"/>
          </a:xfrm>
          <a:prstGeom prst="rect">
            <a:avLst/>
          </a:prstGeom>
          <a:noFill/>
          <a:ln w="9525">
            <a:noFill/>
            <a:miter lim="800000"/>
            <a:headEnd/>
            <a:tailEnd/>
          </a:ln>
        </p:spPr>
      </p:pic>
      <p:sp>
        <p:nvSpPr>
          <p:cNvPr id="2" name="Rectangle 1">
            <a:extLst>
              <a:ext uri="{FF2B5EF4-FFF2-40B4-BE49-F238E27FC236}">
                <a16:creationId xmlns:a16="http://schemas.microsoft.com/office/drawing/2014/main" id="{DF79F3A4-699F-44AC-9073-418FDBD81188}"/>
              </a:ext>
            </a:extLst>
          </p:cNvPr>
          <p:cNvSpPr>
            <a:spLocks noChangeArrowheads="1"/>
          </p:cNvSpPr>
          <p:nvPr/>
        </p:nvSpPr>
        <p:spPr bwMode="auto">
          <a:xfrm>
            <a:off x="1253623" y="3973866"/>
            <a:ext cx="6636753" cy="190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30000"/>
              </a:spcBef>
              <a:spcAft>
                <a:spcPct val="0"/>
              </a:spcAft>
              <a:defRPr sz="1200">
                <a:solidFill>
                  <a:schemeClr val="tx1"/>
                </a:solidFill>
                <a:latin typeface="Arial" panose="020B0604020202020204" pitchFamily="34" charset="0"/>
              </a:defRPr>
            </a:lvl1pPr>
            <a:lvl2pPr eaLnBrk="0" fontAlgn="base" hangingPunct="0">
              <a:spcBef>
                <a:spcPct val="30000"/>
              </a:spcBef>
              <a:spcAft>
                <a:spcPct val="0"/>
              </a:spcAft>
              <a:defRPr sz="1200">
                <a:solidFill>
                  <a:schemeClr val="tx1"/>
                </a:solidFill>
                <a:latin typeface="Arial" panose="020B0604020202020204" pitchFamily="34" charset="0"/>
              </a:defRPr>
            </a:lvl2pPr>
            <a:lvl3pPr eaLnBrk="0" fontAlgn="base" hangingPunct="0">
              <a:spcBef>
                <a:spcPct val="30000"/>
              </a:spcBef>
              <a:spcAft>
                <a:spcPct val="0"/>
              </a:spcAft>
              <a:defRPr sz="1200">
                <a:solidFill>
                  <a:schemeClr val="tx1"/>
                </a:solidFill>
                <a:latin typeface="Arial" panose="020B0604020202020204" pitchFamily="34" charset="0"/>
              </a:defRPr>
            </a:lvl3pPr>
            <a:lvl4pPr eaLnBrk="0" fontAlgn="base" hangingPunct="0">
              <a:spcBef>
                <a:spcPct val="30000"/>
              </a:spcBef>
              <a:spcAft>
                <a:spcPct val="0"/>
              </a:spcAft>
              <a:defRPr sz="1200">
                <a:solidFill>
                  <a:schemeClr val="tx1"/>
                </a:solidFill>
                <a:latin typeface="Arial" panose="020B0604020202020204" pitchFamily="34" charset="0"/>
              </a:defRPr>
            </a:lvl4pPr>
            <a:lvl5pPr eaLnBrk="0" fontAlgn="base" hangingPunct="0">
              <a:spcBef>
                <a:spcPct val="30000"/>
              </a:spcBef>
              <a:spcAft>
                <a:spcPct val="0"/>
              </a:spcAft>
              <a:defRPr sz="1200">
                <a:solidFill>
                  <a:schemeClr val="tx1"/>
                </a:solidFill>
                <a:latin typeface="Arial" panose="020B0604020202020204" pitchFamily="34" charset="0"/>
              </a:defRPr>
            </a:lvl5pPr>
            <a:lvl6pPr eaLnBrk="0" fontAlgn="base" hangingPunct="0">
              <a:spcBef>
                <a:spcPct val="30000"/>
              </a:spcBef>
              <a:spcAft>
                <a:spcPct val="0"/>
              </a:spcAft>
              <a:defRPr sz="1200">
                <a:solidFill>
                  <a:schemeClr val="tx1"/>
                </a:solidFill>
                <a:latin typeface="Arial" panose="020B0604020202020204" pitchFamily="34" charset="0"/>
              </a:defRPr>
            </a:lvl6pPr>
            <a:lvl7pPr eaLnBrk="0" fontAlgn="base" hangingPunct="0">
              <a:spcBef>
                <a:spcPct val="30000"/>
              </a:spcBef>
              <a:spcAft>
                <a:spcPct val="0"/>
              </a:spcAft>
              <a:defRPr sz="1200">
                <a:solidFill>
                  <a:schemeClr val="tx1"/>
                </a:solidFill>
                <a:latin typeface="Arial" panose="020B0604020202020204" pitchFamily="34" charset="0"/>
              </a:defRPr>
            </a:lvl7pPr>
            <a:lvl8pPr eaLnBrk="0" fontAlgn="base" hangingPunct="0">
              <a:spcBef>
                <a:spcPct val="30000"/>
              </a:spcBef>
              <a:spcAft>
                <a:spcPct val="0"/>
              </a:spcAft>
              <a:defRPr sz="1200">
                <a:solidFill>
                  <a:schemeClr val="tx1"/>
                </a:solidFill>
                <a:latin typeface="Arial" panose="020B0604020202020204" pitchFamily="34" charset="0"/>
              </a:defRPr>
            </a:lvl8pPr>
            <a:lvl9pPr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if( F&lt;1 ):</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F=1/F;</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PF = 1 - (</a:t>
            </a:r>
            <a:r>
              <a:rPr kumimoji="0" lang="en-US" altLang="en-US" sz="2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stats.f.cdf</a:t>
            </a:r>
            <a:r>
              <a:rPr kumimoji="0" lang="en-US" alt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(F,NA,NB)-</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2400" dirty="0">
                <a:latin typeface="Courier New" panose="02070309020205020404" pitchFamily="49" charset="0"/>
                <a:cs typeface="Courier New" panose="02070309020205020404" pitchFamily="49" charset="0"/>
              </a:rPr>
              <a:t>          </a:t>
            </a:r>
            <a:r>
              <a:rPr kumimoji="0" lang="en-US" altLang="en-US" sz="2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stats.f.cdf</a:t>
            </a:r>
            <a:r>
              <a:rPr kumimoji="0" lang="en-US" alt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(1/F,NA,NB)); </a:t>
            </a:r>
          </a:p>
        </p:txBody>
      </p:sp>
      <p:sp>
        <p:nvSpPr>
          <p:cNvPr id="10" name="TextBox 9">
            <a:extLst>
              <a:ext uri="{FF2B5EF4-FFF2-40B4-BE49-F238E27FC236}">
                <a16:creationId xmlns:a16="http://schemas.microsoft.com/office/drawing/2014/main" id="{747F7BFF-D6E2-4364-9E1F-7A1473FBF8C5}"/>
              </a:ext>
            </a:extLst>
          </p:cNvPr>
          <p:cNvSpPr txBox="1"/>
          <p:nvPr/>
        </p:nvSpPr>
        <p:spPr>
          <a:xfrm>
            <a:off x="-18789" y="3136612"/>
            <a:ext cx="9144000"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Python</a:t>
            </a:r>
          </a:p>
        </p:txBody>
      </p:sp>
    </p:spTree>
    <p:extLst>
      <p:ext uri="{BB962C8B-B14F-4D97-AF65-F5344CB8AC3E}">
        <p14:creationId xmlns:p14="http://schemas.microsoft.com/office/powerpoint/2010/main" val="3329836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867400" y="1752600"/>
            <a:ext cx="1734462" cy="533400"/>
          </a:xfrm>
          <a:prstGeom prst="rect">
            <a:avLst/>
          </a:prstGeom>
        </p:spPr>
        <p:txBody>
          <a:bodyPr vert="horz" lIns="91440" tIns="45720" rIns="91440" bIns="45720" rtlCol="0" anchor="ctr">
            <a:normAutofit fontScale="8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0.794</a:t>
            </a:r>
          </a:p>
        </p:txBody>
      </p:sp>
      <p:sp>
        <p:nvSpPr>
          <p:cNvPr id="6" name="TextBox 5"/>
          <p:cNvSpPr txBox="1"/>
          <p:nvPr/>
        </p:nvSpPr>
        <p:spPr>
          <a:xfrm>
            <a:off x="0" y="2743200"/>
            <a:ext cx="9144000" cy="1077218"/>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Values of </a:t>
            </a:r>
            <a:r>
              <a:rPr lang="en-US" sz="3200" i="1" dirty="0">
                <a:latin typeface="Cambria Math" pitchFamily="18" charset="0"/>
                <a:ea typeface="Cambria Math" pitchFamily="18" charset="0"/>
                <a:cs typeface="Times New Roman" pitchFamily="18" charset="0"/>
              </a:rPr>
              <a:t>F </a:t>
            </a:r>
            <a:r>
              <a:rPr lang="en-US" sz="3200" dirty="0">
                <a:latin typeface="Times New Roman" pitchFamily="18" charset="0"/>
                <a:cs typeface="Times New Roman" pitchFamily="18" charset="0"/>
              </a:rPr>
              <a:t>greater than </a:t>
            </a:r>
            <a:r>
              <a:rPr lang="en-US" sz="3200" i="1" dirty="0">
                <a:latin typeface="Cambria Math" pitchFamily="18" charset="0"/>
                <a:ea typeface="Cambria Math" pitchFamily="18" charset="0"/>
                <a:cs typeface="Times New Roman" pitchFamily="18" charset="0"/>
              </a:rPr>
              <a:t>F</a:t>
            </a:r>
            <a:r>
              <a:rPr lang="en-US" sz="1100" i="1" dirty="0">
                <a:latin typeface="Cambria Math" pitchFamily="18" charset="0"/>
                <a:ea typeface="Cambria Math" pitchFamily="18" charset="0"/>
                <a:cs typeface="Times New Roman" pitchFamily="18" charset="0"/>
              </a:rPr>
              <a:t> </a:t>
            </a:r>
            <a:r>
              <a:rPr lang="en-US" sz="3200" i="1" baseline="30000" dirty="0" err="1">
                <a:latin typeface="Cambria Math" pitchFamily="18" charset="0"/>
                <a:ea typeface="Cambria Math" pitchFamily="18" charset="0"/>
                <a:cs typeface="Times New Roman" pitchFamily="18" charset="0"/>
              </a:rPr>
              <a:t>est</a:t>
            </a:r>
            <a:r>
              <a:rPr lang="en-US" sz="3200" dirty="0">
                <a:latin typeface="Cambria Math" pitchFamily="18" charset="0"/>
                <a:ea typeface="Cambria Math" pitchFamily="18" charset="0"/>
                <a:cs typeface="Times New Roman" pitchFamily="18" charset="0"/>
              </a:rPr>
              <a:t> </a:t>
            </a:r>
            <a:r>
              <a:rPr lang="en-US" sz="3200" dirty="0">
                <a:latin typeface="Times New Roman" pitchFamily="18" charset="0"/>
                <a:cs typeface="Times New Roman" pitchFamily="18" charset="0"/>
              </a:rPr>
              <a:t>or less than </a:t>
            </a:r>
            <a:r>
              <a:rPr lang="en-US" sz="3200" i="1" dirty="0">
                <a:latin typeface="Cambria Math" pitchFamily="18" charset="0"/>
                <a:ea typeface="Cambria Math" pitchFamily="18" charset="0"/>
                <a:cs typeface="Times New Roman" pitchFamily="18" charset="0"/>
              </a:rPr>
              <a:t>1/F</a:t>
            </a:r>
            <a:r>
              <a:rPr lang="en-US" sz="1200" i="1" dirty="0">
                <a:latin typeface="Cambria Math" pitchFamily="18" charset="0"/>
                <a:ea typeface="Cambria Math" pitchFamily="18" charset="0"/>
                <a:cs typeface="Times New Roman" pitchFamily="18" charset="0"/>
              </a:rPr>
              <a:t> </a:t>
            </a:r>
            <a:r>
              <a:rPr lang="en-US" sz="3200" i="1" baseline="30000" dirty="0" err="1">
                <a:latin typeface="Cambria Math" pitchFamily="18" charset="0"/>
                <a:ea typeface="Cambria Math" pitchFamily="18" charset="0"/>
                <a:cs typeface="Times New Roman" pitchFamily="18" charset="0"/>
              </a:rPr>
              <a:t>est</a:t>
            </a:r>
            <a:r>
              <a:rPr lang="en-US" sz="3200" i="1" baseline="30000" dirty="0">
                <a:latin typeface="Cambria Math" pitchFamily="18" charset="0"/>
                <a:ea typeface="Cambria Math" pitchFamily="18" charset="0"/>
                <a:cs typeface="Times New Roman" pitchFamily="18" charset="0"/>
              </a:rPr>
              <a:t> </a:t>
            </a:r>
          </a:p>
          <a:p>
            <a:pPr algn="ctr"/>
            <a:r>
              <a:rPr lang="en-US" sz="3200" dirty="0">
                <a:latin typeface="Times New Roman" pitchFamily="18" charset="0"/>
                <a:cs typeface="Times New Roman" pitchFamily="18" charset="0"/>
              </a:rPr>
              <a:t>are very common</a:t>
            </a:r>
          </a:p>
        </p:txBody>
      </p:sp>
      <p:pic>
        <p:nvPicPr>
          <p:cNvPr id="24578" name="Picture 2"/>
          <p:cNvPicPr>
            <a:picLocks noChangeAspect="1" noChangeArrowheads="1"/>
          </p:cNvPicPr>
          <p:nvPr/>
        </p:nvPicPr>
        <p:blipFill>
          <a:blip r:embed="rId3" cstate="print"/>
          <a:srcRect l="27500" t="48579" r="17500" b="39018"/>
          <a:stretch>
            <a:fillRect/>
          </a:stretch>
        </p:blipFill>
        <p:spPr bwMode="auto">
          <a:xfrm>
            <a:off x="1219200" y="1676400"/>
            <a:ext cx="4833258" cy="659081"/>
          </a:xfrm>
          <a:prstGeom prst="rect">
            <a:avLst/>
          </a:prstGeom>
          <a:noFill/>
          <a:ln w="9525">
            <a:noFill/>
            <a:miter lim="800000"/>
            <a:headEnd/>
            <a:tailEnd/>
          </a:ln>
        </p:spPr>
      </p:pic>
      <p:sp>
        <p:nvSpPr>
          <p:cNvPr id="9" name="TextBox 8"/>
          <p:cNvSpPr txBox="1"/>
          <p:nvPr/>
        </p:nvSpPr>
        <p:spPr>
          <a:xfrm>
            <a:off x="0" y="4145340"/>
            <a:ext cx="9144000" cy="1569660"/>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so the Null Hypotheses cannot be rejected</a:t>
            </a:r>
          </a:p>
          <a:p>
            <a:pPr algn="ctr"/>
            <a:r>
              <a:rPr lang="en-US" sz="3200" dirty="0">
                <a:solidFill>
                  <a:srgbClr val="FF0000"/>
                </a:solidFill>
                <a:latin typeface="Times New Roman" pitchFamily="18" charset="0"/>
                <a:cs typeface="Times New Roman" pitchFamily="18" charset="0"/>
              </a:rPr>
              <a:t>there is no reason to think the noisiness of the machine has changed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2895600"/>
            <a:ext cx="7010400" cy="769441"/>
          </a:xfrm>
          <a:prstGeom prst="rect">
            <a:avLst/>
          </a:prstGeom>
          <a:noFill/>
        </p:spPr>
        <p:txBody>
          <a:bodyPr wrap="square" rtlCol="0">
            <a:spAutoFit/>
          </a:bodyPr>
          <a:lstStyle/>
          <a:p>
            <a:pPr algn="ctr"/>
            <a:r>
              <a:rPr lang="en-US" sz="4400" dirty="0">
                <a:latin typeface="Times New Roman" pitchFamily="18" charset="0"/>
                <a:cs typeface="Times New Roman" pitchFamily="18" charset="0"/>
              </a:rPr>
              <a:t>Another use of the F-test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a:lstStyle/>
          <a:p>
            <a:r>
              <a:rPr lang="en-US" dirty="0">
                <a:latin typeface="Times New Roman" pitchFamily="18" charset="0"/>
                <a:cs typeface="Times New Roman" pitchFamily="18" charset="0"/>
              </a:rPr>
              <a:t>Review of Last Lecture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r>
              <a:rPr lang="en-US" dirty="0">
                <a:latin typeface="Times New Roman" pitchFamily="18" charset="0"/>
                <a:cs typeface="Times New Roman" pitchFamily="18" charset="0"/>
              </a:rPr>
              <a:t>we often develop two</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alternative models</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to describe a phenomenon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and want to know</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i="1" dirty="0">
                <a:latin typeface="Times New Roman" pitchFamily="18" charset="0"/>
                <a:cs typeface="Times New Roman" pitchFamily="18" charset="0"/>
              </a:rPr>
              <a:t>which is better?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dirty="0">
                <a:latin typeface="Times New Roman" pitchFamily="18" charset="0"/>
                <a:cs typeface="Times New Roman" pitchFamily="18" charset="0"/>
              </a:rPr>
              <a:t>However</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any difference in total error between two models may just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be due to random variation </a:t>
            </a:r>
            <a:endParaRPr lang="en-US" i="1"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dirty="0">
                <a:latin typeface="Times New Roman" pitchFamily="18" charset="0"/>
                <a:cs typeface="Times New Roman" pitchFamily="18" charset="0"/>
              </a:rPr>
              <a:t>Null Hypothesis</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600" dirty="0">
                <a:latin typeface="Times New Roman" pitchFamily="18" charset="0"/>
                <a:cs typeface="Times New Roman" pitchFamily="18" charset="0"/>
              </a:rPr>
              <a:t>the difference in total error between two models is due to random variation </a:t>
            </a:r>
            <a:endParaRPr lang="en-US" sz="3600" i="1"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20772" y="1642891"/>
            <a:ext cx="8794628" cy="4834109"/>
            <a:chOff x="1504565" y="1792069"/>
            <a:chExt cx="5404235" cy="2734353"/>
          </a:xfrm>
        </p:grpSpPr>
        <p:pic>
          <p:nvPicPr>
            <p:cNvPr id="1027" name="Picture 3"/>
            <p:cNvPicPr>
              <a:picLocks noChangeAspect="1" noChangeArrowheads="1"/>
            </p:cNvPicPr>
            <p:nvPr/>
          </p:nvPicPr>
          <p:blipFill>
            <a:blip r:embed="rId3" cstate="print"/>
            <a:srcRect l="6173" r="6584"/>
            <a:stretch>
              <a:fillRect/>
            </a:stretch>
          </p:blipFill>
          <p:spPr bwMode="auto">
            <a:xfrm>
              <a:off x="1524000" y="1792069"/>
              <a:ext cx="5384800" cy="2619375"/>
            </a:xfrm>
            <a:prstGeom prst="rect">
              <a:avLst/>
            </a:prstGeom>
            <a:noFill/>
            <a:ln w="9525">
              <a:noFill/>
              <a:miter lim="800000"/>
              <a:headEnd/>
              <a:tailEnd/>
            </a:ln>
          </p:spPr>
        </p:pic>
        <p:sp>
          <p:nvSpPr>
            <p:cNvPr id="11" name="TextBox 10"/>
            <p:cNvSpPr txBox="1"/>
            <p:nvPr/>
          </p:nvSpPr>
          <p:spPr>
            <a:xfrm>
              <a:off x="1996981" y="1975513"/>
              <a:ext cx="1915061" cy="295953"/>
            </a:xfrm>
            <a:prstGeom prst="rect">
              <a:avLst/>
            </a:prstGeom>
            <a:noFill/>
          </p:spPr>
          <p:txBody>
            <a:bodyPr wrap="square" rtlCol="0">
              <a:spAutoFit/>
            </a:bodyPr>
            <a:lstStyle/>
            <a:p>
              <a:r>
                <a:rPr lang="en-US" sz="2800" dirty="0">
                  <a:latin typeface="Times New Roman" pitchFamily="18" charset="0"/>
                  <a:cs typeface="Times New Roman" pitchFamily="18" charset="0"/>
                </a:rPr>
                <a:t>linear fit</a:t>
              </a:r>
            </a:p>
          </p:txBody>
        </p:sp>
        <p:sp>
          <p:nvSpPr>
            <p:cNvPr id="12" name="TextBox 11"/>
            <p:cNvSpPr txBox="1"/>
            <p:nvPr/>
          </p:nvSpPr>
          <p:spPr>
            <a:xfrm>
              <a:off x="1991335" y="3171319"/>
              <a:ext cx="1827058" cy="295953"/>
            </a:xfrm>
            <a:prstGeom prst="rect">
              <a:avLst/>
            </a:prstGeom>
            <a:noFill/>
          </p:spPr>
          <p:txBody>
            <a:bodyPr wrap="square" rtlCol="0">
              <a:spAutoFit/>
            </a:bodyPr>
            <a:lstStyle/>
            <a:p>
              <a:r>
                <a:rPr lang="en-US" sz="2800" dirty="0">
                  <a:latin typeface="Times New Roman" pitchFamily="18" charset="0"/>
                  <a:cs typeface="Times New Roman" pitchFamily="18" charset="0"/>
                </a:rPr>
                <a:t>cubic fit</a:t>
              </a:r>
            </a:p>
          </p:txBody>
        </p:sp>
        <p:sp>
          <p:nvSpPr>
            <p:cNvPr id="13" name="TextBox 12"/>
            <p:cNvSpPr txBox="1"/>
            <p:nvPr/>
          </p:nvSpPr>
          <p:spPr>
            <a:xfrm>
              <a:off x="3810000" y="3031024"/>
              <a:ext cx="1506772" cy="295953"/>
            </a:xfrm>
            <a:prstGeom prst="rect">
              <a:avLst/>
            </a:prstGeom>
            <a:noFill/>
          </p:spPr>
          <p:txBody>
            <a:bodyPr wrap="square" rtlCol="0">
              <a:spAutoFit/>
            </a:bodyPr>
            <a:lstStyle/>
            <a:p>
              <a:r>
                <a:rPr lang="en-US" sz="2800" dirty="0">
                  <a:latin typeface="Times New Roman" pitchFamily="18" charset="0"/>
                  <a:cs typeface="Times New Roman" pitchFamily="18" charset="0"/>
                </a:rPr>
                <a:t>time </a:t>
              </a:r>
              <a:r>
                <a:rPr lang="en-US" sz="2800" i="1" dirty="0">
                  <a:latin typeface="Times New Roman" pitchFamily="18" charset="0"/>
                  <a:cs typeface="Times New Roman" pitchFamily="18" charset="0"/>
                </a:rPr>
                <a:t>t</a:t>
              </a:r>
              <a:r>
                <a:rPr lang="en-US" sz="2800" dirty="0">
                  <a:latin typeface="Times New Roman" pitchFamily="18" charset="0"/>
                  <a:cs typeface="Times New Roman" pitchFamily="18" charset="0"/>
                </a:rPr>
                <a:t>, hours</a:t>
              </a:r>
            </a:p>
          </p:txBody>
        </p:sp>
        <p:sp>
          <p:nvSpPr>
            <p:cNvPr id="14" name="TextBox 13"/>
            <p:cNvSpPr txBox="1"/>
            <p:nvPr/>
          </p:nvSpPr>
          <p:spPr>
            <a:xfrm>
              <a:off x="3810000" y="4230469"/>
              <a:ext cx="1600421" cy="295953"/>
            </a:xfrm>
            <a:prstGeom prst="rect">
              <a:avLst/>
            </a:prstGeom>
            <a:noFill/>
          </p:spPr>
          <p:txBody>
            <a:bodyPr wrap="square" rtlCol="0">
              <a:spAutoFit/>
            </a:bodyPr>
            <a:lstStyle/>
            <a:p>
              <a:r>
                <a:rPr lang="en-US" sz="2800" dirty="0">
                  <a:latin typeface="Times New Roman" pitchFamily="18" charset="0"/>
                  <a:cs typeface="Times New Roman" pitchFamily="18" charset="0"/>
                </a:rPr>
                <a:t>time </a:t>
              </a:r>
              <a:r>
                <a:rPr lang="en-US" sz="2800" i="1" dirty="0">
                  <a:latin typeface="Times New Roman" pitchFamily="18" charset="0"/>
                  <a:cs typeface="Times New Roman" pitchFamily="18" charset="0"/>
                </a:rPr>
                <a:t>t</a:t>
              </a:r>
              <a:r>
                <a:rPr lang="en-US" sz="2800" dirty="0">
                  <a:latin typeface="Times New Roman" pitchFamily="18" charset="0"/>
                  <a:cs typeface="Times New Roman" pitchFamily="18" charset="0"/>
                </a:rPr>
                <a:t>, hours</a:t>
              </a:r>
            </a:p>
          </p:txBody>
        </p:sp>
        <p:sp>
          <p:nvSpPr>
            <p:cNvPr id="15" name="TextBox 14"/>
            <p:cNvSpPr txBox="1"/>
            <p:nvPr/>
          </p:nvSpPr>
          <p:spPr>
            <a:xfrm rot="16200000">
              <a:off x="1372622" y="2194946"/>
              <a:ext cx="585401" cy="321515"/>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dirty="0" err="1">
                  <a:latin typeface="Times New Roman" pitchFamily="18" charset="0"/>
                  <a:cs typeface="Times New Roman" pitchFamily="18" charset="0"/>
                </a:rPr>
                <a:t>i</a:t>
              </a:r>
              <a:r>
                <a:rPr lang="en-US" sz="2800" i="1" dirty="0">
                  <a:latin typeface="Times New Roman" pitchFamily="18" charset="0"/>
                  <a:cs typeface="Times New Roman" pitchFamily="18" charset="0"/>
                </a:rPr>
                <a:t>)</a:t>
              </a:r>
            </a:p>
          </p:txBody>
        </p:sp>
        <p:sp>
          <p:nvSpPr>
            <p:cNvPr id="16" name="TextBox 15"/>
            <p:cNvSpPr txBox="1"/>
            <p:nvPr/>
          </p:nvSpPr>
          <p:spPr>
            <a:xfrm rot="16200000">
              <a:off x="1397600" y="3396012"/>
              <a:ext cx="585401" cy="321515"/>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dirty="0" err="1">
                  <a:latin typeface="Times New Roman" pitchFamily="18" charset="0"/>
                  <a:cs typeface="Times New Roman" pitchFamily="18" charset="0"/>
                </a:rPr>
                <a:t>i</a:t>
              </a:r>
              <a:r>
                <a:rPr lang="en-US" sz="2800" i="1" dirty="0">
                  <a:latin typeface="Times New Roman" pitchFamily="18" charset="0"/>
                  <a:cs typeface="Times New Roman" pitchFamily="18" charset="0"/>
                </a:rPr>
                <a:t>)</a:t>
              </a:r>
            </a:p>
          </p:txBody>
        </p:sp>
      </p:grpSp>
      <p:sp>
        <p:nvSpPr>
          <p:cNvPr id="10" name="TextBox 9"/>
          <p:cNvSpPr txBox="1"/>
          <p:nvPr/>
        </p:nvSpPr>
        <p:spPr>
          <a:xfrm>
            <a:off x="0" y="0"/>
            <a:ext cx="9144000" cy="1323439"/>
          </a:xfrm>
          <a:prstGeom prst="rect">
            <a:avLst/>
          </a:prstGeom>
          <a:noFill/>
        </p:spPr>
        <p:txBody>
          <a:bodyPr wrap="square" rtlCol="0">
            <a:spAutoFit/>
          </a:bodyPr>
          <a:lstStyle/>
          <a:p>
            <a:pPr algn="ctr"/>
            <a:r>
              <a:rPr lang="en-US" sz="4400" dirty="0">
                <a:latin typeface="Times New Roman" pitchFamily="18" charset="0"/>
                <a:cs typeface="Times New Roman" pitchFamily="18" charset="0"/>
              </a:rPr>
              <a:t>Example</a:t>
            </a:r>
          </a:p>
          <a:p>
            <a:pPr algn="ctr"/>
            <a:r>
              <a:rPr lang="en-US" sz="3600" dirty="0">
                <a:latin typeface="Times New Roman" pitchFamily="18" charset="0"/>
                <a:cs typeface="Times New Roman" pitchFamily="18" charset="0"/>
              </a:rPr>
              <a:t>Linear Fit vs. Cubic Fit?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120772" y="1642891"/>
            <a:ext cx="8794628" cy="4834109"/>
            <a:chOff x="1504565" y="1792069"/>
            <a:chExt cx="5404235" cy="2734353"/>
          </a:xfrm>
        </p:grpSpPr>
        <p:pic>
          <p:nvPicPr>
            <p:cNvPr id="1027" name="Picture 3"/>
            <p:cNvPicPr>
              <a:picLocks noChangeAspect="1" noChangeArrowheads="1"/>
            </p:cNvPicPr>
            <p:nvPr/>
          </p:nvPicPr>
          <p:blipFill>
            <a:blip r:embed="rId3" cstate="print"/>
            <a:srcRect l="6173" r="6584"/>
            <a:stretch>
              <a:fillRect/>
            </a:stretch>
          </p:blipFill>
          <p:spPr bwMode="auto">
            <a:xfrm>
              <a:off x="1524000" y="1792069"/>
              <a:ext cx="5384800" cy="2619375"/>
            </a:xfrm>
            <a:prstGeom prst="rect">
              <a:avLst/>
            </a:prstGeom>
            <a:noFill/>
            <a:ln w="9525">
              <a:noFill/>
              <a:miter lim="800000"/>
              <a:headEnd/>
              <a:tailEnd/>
            </a:ln>
          </p:spPr>
        </p:pic>
        <p:sp>
          <p:nvSpPr>
            <p:cNvPr id="11" name="TextBox 10"/>
            <p:cNvSpPr txBox="1"/>
            <p:nvPr/>
          </p:nvSpPr>
          <p:spPr>
            <a:xfrm>
              <a:off x="1950156" y="1975513"/>
              <a:ext cx="1915061" cy="295953"/>
            </a:xfrm>
            <a:prstGeom prst="rect">
              <a:avLst/>
            </a:prstGeom>
            <a:noFill/>
          </p:spPr>
          <p:txBody>
            <a:bodyPr wrap="square" rtlCol="0">
              <a:spAutoFit/>
            </a:bodyPr>
            <a:lstStyle/>
            <a:p>
              <a:r>
                <a:rPr lang="en-US" sz="2800" dirty="0">
                  <a:latin typeface="Times New Roman" pitchFamily="18" charset="0"/>
                  <a:cs typeface="Times New Roman" pitchFamily="18" charset="0"/>
                </a:rPr>
                <a:t>A) linear fit</a:t>
              </a:r>
            </a:p>
          </p:txBody>
        </p:sp>
        <p:sp>
          <p:nvSpPr>
            <p:cNvPr id="12" name="TextBox 11"/>
            <p:cNvSpPr txBox="1"/>
            <p:nvPr/>
          </p:nvSpPr>
          <p:spPr>
            <a:xfrm>
              <a:off x="1944510" y="3191470"/>
              <a:ext cx="1827058" cy="295953"/>
            </a:xfrm>
            <a:prstGeom prst="rect">
              <a:avLst/>
            </a:prstGeom>
            <a:noFill/>
          </p:spPr>
          <p:txBody>
            <a:bodyPr wrap="square" rtlCol="0">
              <a:spAutoFit/>
            </a:bodyPr>
            <a:lstStyle/>
            <a:p>
              <a:r>
                <a:rPr lang="en-US" sz="2800" dirty="0">
                  <a:latin typeface="Times New Roman" pitchFamily="18" charset="0"/>
                  <a:cs typeface="Times New Roman" pitchFamily="18" charset="0"/>
                </a:rPr>
                <a:t>B) cubic fit</a:t>
              </a:r>
            </a:p>
          </p:txBody>
        </p:sp>
        <p:sp>
          <p:nvSpPr>
            <p:cNvPr id="13" name="TextBox 12"/>
            <p:cNvSpPr txBox="1"/>
            <p:nvPr/>
          </p:nvSpPr>
          <p:spPr>
            <a:xfrm>
              <a:off x="3810000" y="3031024"/>
              <a:ext cx="1506772" cy="295953"/>
            </a:xfrm>
            <a:prstGeom prst="rect">
              <a:avLst/>
            </a:prstGeom>
            <a:noFill/>
          </p:spPr>
          <p:txBody>
            <a:bodyPr wrap="square" rtlCol="0">
              <a:spAutoFit/>
            </a:bodyPr>
            <a:lstStyle/>
            <a:p>
              <a:r>
                <a:rPr lang="en-US" sz="2800" dirty="0">
                  <a:latin typeface="Times New Roman" pitchFamily="18" charset="0"/>
                  <a:cs typeface="Times New Roman" pitchFamily="18" charset="0"/>
                </a:rPr>
                <a:t>time </a:t>
              </a:r>
              <a:r>
                <a:rPr lang="en-US" sz="2800" i="1" dirty="0">
                  <a:latin typeface="Times New Roman" pitchFamily="18" charset="0"/>
                  <a:cs typeface="Times New Roman" pitchFamily="18" charset="0"/>
                </a:rPr>
                <a:t>t</a:t>
              </a:r>
              <a:r>
                <a:rPr lang="en-US" sz="2800" dirty="0">
                  <a:latin typeface="Times New Roman" pitchFamily="18" charset="0"/>
                  <a:cs typeface="Times New Roman" pitchFamily="18" charset="0"/>
                </a:rPr>
                <a:t>, hours</a:t>
              </a:r>
            </a:p>
          </p:txBody>
        </p:sp>
        <p:sp>
          <p:nvSpPr>
            <p:cNvPr id="14" name="TextBox 13"/>
            <p:cNvSpPr txBox="1"/>
            <p:nvPr/>
          </p:nvSpPr>
          <p:spPr>
            <a:xfrm>
              <a:off x="3810000" y="4230469"/>
              <a:ext cx="1600421" cy="295953"/>
            </a:xfrm>
            <a:prstGeom prst="rect">
              <a:avLst/>
            </a:prstGeom>
            <a:noFill/>
          </p:spPr>
          <p:txBody>
            <a:bodyPr wrap="square" rtlCol="0">
              <a:spAutoFit/>
            </a:bodyPr>
            <a:lstStyle/>
            <a:p>
              <a:r>
                <a:rPr lang="en-US" sz="2800" dirty="0">
                  <a:latin typeface="Times New Roman" pitchFamily="18" charset="0"/>
                  <a:cs typeface="Times New Roman" pitchFamily="18" charset="0"/>
                </a:rPr>
                <a:t>time </a:t>
              </a:r>
              <a:r>
                <a:rPr lang="en-US" sz="2800" i="1" dirty="0">
                  <a:latin typeface="Times New Roman" pitchFamily="18" charset="0"/>
                  <a:cs typeface="Times New Roman" pitchFamily="18" charset="0"/>
                </a:rPr>
                <a:t>t</a:t>
              </a:r>
              <a:r>
                <a:rPr lang="en-US" sz="2800" dirty="0">
                  <a:latin typeface="Times New Roman" pitchFamily="18" charset="0"/>
                  <a:cs typeface="Times New Roman" pitchFamily="18" charset="0"/>
                </a:rPr>
                <a:t>, hours</a:t>
              </a:r>
            </a:p>
          </p:txBody>
        </p:sp>
        <p:sp>
          <p:nvSpPr>
            <p:cNvPr id="15" name="TextBox 14"/>
            <p:cNvSpPr txBox="1"/>
            <p:nvPr/>
          </p:nvSpPr>
          <p:spPr>
            <a:xfrm rot="16200000">
              <a:off x="1372622" y="2194946"/>
              <a:ext cx="585401" cy="321515"/>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dirty="0" err="1">
                  <a:latin typeface="Times New Roman" pitchFamily="18" charset="0"/>
                  <a:cs typeface="Times New Roman" pitchFamily="18" charset="0"/>
                </a:rPr>
                <a:t>i</a:t>
              </a:r>
              <a:r>
                <a:rPr lang="en-US" sz="2800" i="1" dirty="0">
                  <a:latin typeface="Times New Roman" pitchFamily="18" charset="0"/>
                  <a:cs typeface="Times New Roman" pitchFamily="18" charset="0"/>
                </a:rPr>
                <a:t>)</a:t>
              </a:r>
            </a:p>
          </p:txBody>
        </p:sp>
        <p:sp>
          <p:nvSpPr>
            <p:cNvPr id="16" name="TextBox 15"/>
            <p:cNvSpPr txBox="1"/>
            <p:nvPr/>
          </p:nvSpPr>
          <p:spPr>
            <a:xfrm rot="16200000">
              <a:off x="1397600" y="3396012"/>
              <a:ext cx="585401" cy="321515"/>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dirty="0" err="1">
                  <a:latin typeface="Times New Roman" pitchFamily="18" charset="0"/>
                  <a:cs typeface="Times New Roman" pitchFamily="18" charset="0"/>
                </a:rPr>
                <a:t>i</a:t>
              </a:r>
              <a:r>
                <a:rPr lang="en-US" sz="2800" i="1" dirty="0">
                  <a:latin typeface="Times New Roman" pitchFamily="18" charset="0"/>
                  <a:cs typeface="Times New Roman" pitchFamily="18" charset="0"/>
                </a:rPr>
                <a:t>)</a:t>
              </a:r>
            </a:p>
          </p:txBody>
        </p:sp>
      </p:grpSp>
      <p:sp>
        <p:nvSpPr>
          <p:cNvPr id="10" name="TextBox 9"/>
          <p:cNvSpPr txBox="1"/>
          <p:nvPr/>
        </p:nvSpPr>
        <p:spPr>
          <a:xfrm>
            <a:off x="0" y="0"/>
            <a:ext cx="9144000" cy="1323439"/>
          </a:xfrm>
          <a:prstGeom prst="rect">
            <a:avLst/>
          </a:prstGeom>
          <a:noFill/>
        </p:spPr>
        <p:txBody>
          <a:bodyPr wrap="square" rtlCol="0">
            <a:spAutoFit/>
          </a:bodyPr>
          <a:lstStyle/>
          <a:p>
            <a:pPr algn="ctr"/>
            <a:r>
              <a:rPr lang="en-US" sz="4400" dirty="0">
                <a:latin typeface="Times New Roman" pitchFamily="18" charset="0"/>
                <a:cs typeface="Times New Roman" pitchFamily="18" charset="0"/>
              </a:rPr>
              <a:t>Example</a:t>
            </a:r>
          </a:p>
          <a:p>
            <a:pPr algn="ctr"/>
            <a:r>
              <a:rPr lang="en-US" sz="3600" dirty="0">
                <a:latin typeface="Times New Roman" pitchFamily="18" charset="0"/>
                <a:cs typeface="Times New Roman" pitchFamily="18" charset="0"/>
              </a:rPr>
              <a:t>Linear Fit </a:t>
            </a:r>
            <a:r>
              <a:rPr lang="en-US" sz="3600" dirty="0" err="1">
                <a:latin typeface="Times New Roman" pitchFamily="18" charset="0"/>
                <a:cs typeface="Times New Roman" pitchFamily="18" charset="0"/>
              </a:rPr>
              <a:t>vs</a:t>
            </a:r>
            <a:r>
              <a:rPr lang="en-US" sz="3600" dirty="0">
                <a:latin typeface="Times New Roman" pitchFamily="18" charset="0"/>
                <a:cs typeface="Times New Roman" pitchFamily="18" charset="0"/>
              </a:rPr>
              <a:t> Cubic Fit?</a:t>
            </a:r>
          </a:p>
        </p:txBody>
      </p:sp>
      <p:cxnSp>
        <p:nvCxnSpPr>
          <p:cNvPr id="20" name="Straight Connector 19"/>
          <p:cNvCxnSpPr/>
          <p:nvPr/>
        </p:nvCxnSpPr>
        <p:spPr>
          <a:xfrm flipV="1">
            <a:off x="976086" y="5225142"/>
            <a:ext cx="304800" cy="22860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76086" y="2939142"/>
            <a:ext cx="304800" cy="22860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90800" y="3733800"/>
            <a:ext cx="3124200" cy="1077218"/>
          </a:xfrm>
          <a:prstGeom prst="rect">
            <a:avLst/>
          </a:prstGeom>
          <a:solidFill>
            <a:schemeClr val="bg1"/>
          </a:solidFill>
        </p:spPr>
        <p:txBody>
          <a:bodyPr wrap="square" rtlCol="0">
            <a:spAutoFit/>
          </a:bodyPr>
          <a:lstStyle/>
          <a:p>
            <a:pPr algn="ctr"/>
            <a:r>
              <a:rPr lang="en-US" sz="3200" dirty="0">
                <a:solidFill>
                  <a:srgbClr val="FF0000"/>
                </a:solidFill>
                <a:latin typeface="Times New Roman" pitchFamily="18" charset="0"/>
                <a:cs typeface="Times New Roman" pitchFamily="18" charset="0"/>
              </a:rPr>
              <a:t>cubic fit has 14% smaller error, 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The cubic fits 14% better, but …</a:t>
            </a:r>
          </a:p>
        </p:txBody>
      </p:sp>
      <p:sp>
        <p:nvSpPr>
          <p:cNvPr id="4" name="Title 1"/>
          <p:cNvSpPr txBox="1">
            <a:spLocks/>
          </p:cNvSpPr>
          <p:nvPr/>
        </p:nvSpPr>
        <p:spPr>
          <a:xfrm>
            <a:off x="0" y="5029200"/>
            <a:ext cx="9144000" cy="1524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The cubic has 4 coefficients,</a:t>
            </a:r>
            <a:r>
              <a:rPr kumimoji="0" lang="en-US" sz="36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the line only 2, so the error of the cubic will tend to be smaller anyway</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0" y="33528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a:latin typeface="Times New Roman" pitchFamily="18" charset="0"/>
                <a:ea typeface="+mj-ea"/>
                <a:cs typeface="Times New Roman" pitchFamily="18" charset="0"/>
              </a:rPr>
              <a:t>and furthermore</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Title 1"/>
          <p:cNvSpPr txBox="1">
            <a:spLocks/>
          </p:cNvSpPr>
          <p:nvPr/>
        </p:nvSpPr>
        <p:spPr>
          <a:xfrm>
            <a:off x="0" y="1676400"/>
            <a:ext cx="9144000" cy="1828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the</a:t>
            </a:r>
            <a:r>
              <a:rPr kumimoji="0" lang="en-US" sz="36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difference could just be due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to random variation</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Use an F-test</a:t>
            </a:r>
          </a:p>
        </p:txBody>
      </p:sp>
      <p:sp>
        <p:nvSpPr>
          <p:cNvPr id="4" name="Title 1"/>
          <p:cNvSpPr txBox="1">
            <a:spLocks/>
          </p:cNvSpPr>
          <p:nvPr/>
        </p:nvSpPr>
        <p:spPr>
          <a:xfrm>
            <a:off x="0" y="1905000"/>
            <a:ext cx="9144000" cy="1143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degrees of freedom</a:t>
            </a:r>
            <a:r>
              <a:rPr kumimoji="0" lang="en-US" sz="36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on linear fit: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1" u="none" strike="noStrike" kern="1200" cap="none" spc="0" normalizeH="0" noProof="0" dirty="0">
                <a:ln>
                  <a:noFill/>
                </a:ln>
                <a:solidFill>
                  <a:schemeClr val="tx1"/>
                </a:solidFill>
                <a:effectLst/>
                <a:uLnTx/>
                <a:uFillTx/>
                <a:latin typeface="Cambria Math" pitchFamily="18" charset="0"/>
                <a:ea typeface="Cambria Math" pitchFamily="18" charset="0"/>
                <a:cs typeface="Times New Roman" pitchFamily="18" charset="0"/>
              </a:rPr>
              <a:t>ν</a:t>
            </a:r>
            <a:r>
              <a:rPr lang="en-US" sz="3600" i="1" baseline="-25000" dirty="0">
                <a:latin typeface="Cambria Math" pitchFamily="18" charset="0"/>
                <a:ea typeface="Cambria Math" pitchFamily="18" charset="0"/>
                <a:cs typeface="Times New Roman" pitchFamily="18" charset="0"/>
              </a:rPr>
              <a:t>L</a:t>
            </a:r>
            <a:r>
              <a:rPr kumimoji="0" lang="en-US" sz="36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 50 data – 2 coefficients = 48</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0" y="3429000"/>
            <a:ext cx="9144000" cy="1143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degrees of freedom</a:t>
            </a:r>
            <a:r>
              <a:rPr kumimoji="0" lang="en-US" sz="36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on cubic fit:</a:t>
            </a:r>
          </a:p>
          <a:p>
            <a:pPr lvl="0" algn="ctr">
              <a:spcBef>
                <a:spcPct val="0"/>
              </a:spcBef>
            </a:pPr>
            <a:r>
              <a:rPr lang="el-GR" sz="3600" i="1" dirty="0">
                <a:latin typeface="Cambria Math" pitchFamily="18" charset="0"/>
                <a:ea typeface="Cambria Math" pitchFamily="18" charset="0"/>
                <a:cs typeface="Times New Roman" pitchFamily="18" charset="0"/>
              </a:rPr>
              <a:t>ν</a:t>
            </a:r>
            <a:r>
              <a:rPr lang="en-US" sz="3600" i="1" baseline="-25000" dirty="0">
                <a:latin typeface="Cambria Math" pitchFamily="18" charset="0"/>
                <a:ea typeface="Cambria Math" pitchFamily="18" charset="0"/>
                <a:cs typeface="Times New Roman" pitchFamily="18" charset="0"/>
              </a:rPr>
              <a:t>C</a:t>
            </a:r>
            <a:r>
              <a:rPr lang="en-US" sz="3600" i="1" dirty="0">
                <a:latin typeface="Cambria Math" pitchFamily="18" charset="0"/>
                <a:ea typeface="Cambria Math" pitchFamily="18" charset="0"/>
                <a:cs typeface="Times New Roman" pitchFamily="18" charset="0"/>
              </a:rPr>
              <a:t> </a:t>
            </a:r>
            <a:r>
              <a:rPr lang="en-US" sz="3600" dirty="0">
                <a:latin typeface="Times New Roman" pitchFamily="18" charset="0"/>
                <a:cs typeface="Times New Roman" pitchFamily="18" charset="0"/>
              </a:rPr>
              <a:t>= </a:t>
            </a:r>
            <a:r>
              <a:rPr kumimoji="0" lang="en-US" sz="36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50 data – 4 coefficients = 46</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mc:AlternateContent xmlns:mc="http://schemas.openxmlformats.org/markup-compatibility/2006">
        <mc:Choice xmlns:a14="http://schemas.microsoft.com/office/drawing/2010/main" Requires="a14">
          <p:sp>
            <p:nvSpPr>
              <p:cNvPr id="8" name="Title 1"/>
              <p:cNvSpPr txBox="1">
                <a:spLocks/>
              </p:cNvSpPr>
              <p:nvPr/>
            </p:nvSpPr>
            <p:spPr>
              <a:xfrm>
                <a:off x="457200" y="4953000"/>
                <a:ext cx="8229600" cy="1143000"/>
              </a:xfrm>
              <a:prstGeom prst="rect">
                <a:avLst/>
              </a:prstGeom>
            </p:spPr>
            <p:txBody>
              <a:bodyPr vert="horz" lIns="91440" tIns="45720" rIns="91440" bIns="45720" rtlCol="0" anchor="ctr">
                <a:normAutofit fontScale="70000" lnSpcReduction="20000"/>
              </a:bodyPr>
              <a:lstStyle/>
              <a:p>
                <a:pPr lvl="0" algn="ctr">
                  <a:spcBef>
                    <a:spcPct val="0"/>
                  </a:spcBef>
                </a:pPr>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itchFamily="18" charset="0"/>
                          <a:cs typeface="Times New Roman" pitchFamily="18" charset="0"/>
                        </a:rPr>
                        <m:t>𝐹</m:t>
                      </m:r>
                      <m:r>
                        <a:rPr kumimoji="0" lang="en-US" sz="4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itchFamily="18" charset="0"/>
                          <a:cs typeface="Times New Roman" pitchFamily="18" charset="0"/>
                        </a:rPr>
                        <m:t>= </m:t>
                      </m:r>
                      <m:f>
                        <m:fPr>
                          <m:ctrlPr>
                            <a:rPr kumimoji="0" lang="en-US" sz="4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itchFamily="18" charset="0"/>
                              <a:cs typeface="Times New Roman" pitchFamily="18" charset="0"/>
                            </a:rPr>
                          </m:ctrlPr>
                        </m:fPr>
                        <m:num>
                          <m:f>
                            <m:fPr>
                              <m:type m:val="lin"/>
                              <m:ctrlPr>
                                <a:rPr kumimoji="0" lang="en-US" sz="4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itchFamily="18" charset="0"/>
                                  <a:cs typeface="Times New Roman" pitchFamily="18" charset="0"/>
                                </a:rPr>
                              </m:ctrlPr>
                            </m:fPr>
                            <m:num>
                              <m:sSub>
                                <m:sSubPr>
                                  <m:ctrlPr>
                                    <a:rPr kumimoji="0" lang="en-US" sz="4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itchFamily="18" charset="0"/>
                                      <a:cs typeface="Times New Roman" pitchFamily="18" charset="0"/>
                                    </a:rPr>
                                  </m:ctrlPr>
                                </m:sSubPr>
                                <m:e>
                                  <m:r>
                                    <a:rPr kumimoji="0" lang="en-US" sz="4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itchFamily="18" charset="0"/>
                                      <a:cs typeface="Times New Roman" pitchFamily="18" charset="0"/>
                                    </a:rPr>
                                    <m:t>𝐸</m:t>
                                  </m:r>
                                </m:e>
                                <m:sub>
                                  <m:r>
                                    <a:rPr kumimoji="0" lang="en-US" sz="4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itchFamily="18" charset="0"/>
                                      <a:cs typeface="Times New Roman" pitchFamily="18" charset="0"/>
                                    </a:rPr>
                                    <m:t>𝐿</m:t>
                                  </m:r>
                                </m:sub>
                              </m:sSub>
                            </m:num>
                            <m:den>
                              <m:sSub>
                                <m:sSubPr>
                                  <m:ctrlPr>
                                    <a:rPr kumimoji="0" lang="en-US" sz="4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itchFamily="18" charset="0"/>
                                      <a:cs typeface="Times New Roman" pitchFamily="18" charset="0"/>
                                    </a:rPr>
                                  </m:ctrlPr>
                                </m:sSubPr>
                                <m:e>
                                  <m:r>
                                    <m:rPr>
                                      <m:nor/>
                                    </m:rPr>
                                    <a:rPr lang="el-GR" sz="4400" dirty="0">
                                      <a:latin typeface="Cambria Math" pitchFamily="18" charset="0"/>
                                      <a:ea typeface="Cambria Math" pitchFamily="18" charset="0"/>
                                      <a:cs typeface="Times New Roman" pitchFamily="18" charset="0"/>
                                    </a:rPr>
                                    <m:t>ν</m:t>
                                  </m:r>
                                </m:e>
                                <m:sub>
                                  <m:r>
                                    <a:rPr kumimoji="0" lang="en-US" sz="4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itchFamily="18" charset="0"/>
                                      <a:cs typeface="Times New Roman" pitchFamily="18" charset="0"/>
                                    </a:rPr>
                                    <m:t>𝐿</m:t>
                                  </m:r>
                                </m:sub>
                              </m:sSub>
                            </m:den>
                          </m:f>
                        </m:num>
                        <m:den>
                          <m:f>
                            <m:fPr>
                              <m:type m:val="lin"/>
                              <m:ctrlPr>
                                <a:rPr lang="en-US" sz="4400" i="1">
                                  <a:latin typeface="Cambria Math" panose="02040503050406030204" pitchFamily="18" charset="0"/>
                                  <a:ea typeface="Cambria Math" pitchFamily="18" charset="0"/>
                                  <a:cs typeface="Times New Roman" pitchFamily="18" charset="0"/>
                                </a:rPr>
                              </m:ctrlPr>
                            </m:fPr>
                            <m:num>
                              <m:sSub>
                                <m:sSubPr>
                                  <m:ctrlPr>
                                    <a:rPr lang="en-US" sz="4400" i="1">
                                      <a:latin typeface="Cambria Math" panose="02040503050406030204" pitchFamily="18" charset="0"/>
                                      <a:ea typeface="Cambria Math" pitchFamily="18" charset="0"/>
                                      <a:cs typeface="Times New Roman" pitchFamily="18" charset="0"/>
                                    </a:rPr>
                                  </m:ctrlPr>
                                </m:sSubPr>
                                <m:e>
                                  <m:r>
                                    <a:rPr lang="en-US" sz="4400" i="1">
                                      <a:latin typeface="Cambria Math" panose="02040503050406030204" pitchFamily="18" charset="0"/>
                                      <a:ea typeface="Cambria Math" pitchFamily="18" charset="0"/>
                                      <a:cs typeface="Times New Roman" pitchFamily="18" charset="0"/>
                                    </a:rPr>
                                    <m:t>𝐸</m:t>
                                  </m:r>
                                </m:e>
                                <m:sub>
                                  <m:r>
                                    <a:rPr lang="en-US" sz="4400" b="0" i="1" smtClean="0">
                                      <a:latin typeface="Cambria Math" panose="02040503050406030204" pitchFamily="18" charset="0"/>
                                      <a:ea typeface="Cambria Math" pitchFamily="18" charset="0"/>
                                      <a:cs typeface="Times New Roman" pitchFamily="18" charset="0"/>
                                    </a:rPr>
                                    <m:t>𝑐</m:t>
                                  </m:r>
                                </m:sub>
                              </m:sSub>
                            </m:num>
                            <m:den>
                              <m:sSub>
                                <m:sSubPr>
                                  <m:ctrlPr>
                                    <a:rPr lang="en-US" sz="4400" i="1">
                                      <a:latin typeface="Cambria Math" panose="02040503050406030204" pitchFamily="18" charset="0"/>
                                      <a:ea typeface="Cambria Math" pitchFamily="18" charset="0"/>
                                      <a:cs typeface="Times New Roman" pitchFamily="18" charset="0"/>
                                    </a:rPr>
                                  </m:ctrlPr>
                                </m:sSubPr>
                                <m:e>
                                  <m:r>
                                    <m:rPr>
                                      <m:nor/>
                                    </m:rPr>
                                    <a:rPr lang="el-GR" sz="4400" dirty="0">
                                      <a:latin typeface="Cambria Math" pitchFamily="18" charset="0"/>
                                      <a:ea typeface="Cambria Math" pitchFamily="18" charset="0"/>
                                      <a:cs typeface="Times New Roman" pitchFamily="18" charset="0"/>
                                    </a:rPr>
                                    <m:t>ν</m:t>
                                  </m:r>
                                </m:e>
                                <m:sub>
                                  <m:r>
                                    <a:rPr lang="en-US" sz="4400" b="0" i="1" dirty="0" smtClean="0">
                                      <a:latin typeface="Cambria Math" panose="02040503050406030204" pitchFamily="18" charset="0"/>
                                      <a:ea typeface="Cambria Math" pitchFamily="18" charset="0"/>
                                      <a:cs typeface="Times New Roman" pitchFamily="18" charset="0"/>
                                    </a:rPr>
                                    <m:t>𝑐</m:t>
                                  </m:r>
                                </m:sub>
                              </m:sSub>
                            </m:den>
                          </m:f>
                        </m:den>
                      </m:f>
                      <m:r>
                        <a:rPr kumimoji="0" lang="en-US" sz="4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itchFamily="18" charset="0"/>
                          <a:cs typeface="Times New Roman" pitchFamily="18" charset="0"/>
                        </a:rPr>
                        <m:t>=1.14</m:t>
                      </m:r>
                    </m:oMath>
                  </m:oMathPara>
                </a14:m>
                <a:endParaRPr kumimoji="0" lang="en-US" sz="4400" b="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mc:Choice>
        <mc:Fallback>
          <p:sp>
            <p:nvSpPr>
              <p:cNvPr id="8" name="Title 1"/>
              <p:cNvSpPr txBox="1">
                <a:spLocks noRot="1" noChangeAspect="1" noMove="1" noResize="1" noEditPoints="1" noAdjustHandles="1" noChangeArrowheads="1" noChangeShapeType="1" noTextEdit="1"/>
              </p:cNvSpPr>
              <p:nvPr/>
            </p:nvSpPr>
            <p:spPr>
              <a:xfrm>
                <a:off x="457200" y="4953000"/>
                <a:ext cx="8229600" cy="1143000"/>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in our case</a:t>
            </a:r>
          </a:p>
        </p:txBody>
      </p:sp>
      <p:sp>
        <p:nvSpPr>
          <p:cNvPr id="6" name="Title 1"/>
          <p:cNvSpPr txBox="1">
            <a:spLocks/>
          </p:cNvSpPr>
          <p:nvPr/>
        </p:nvSpPr>
        <p:spPr>
          <a:xfrm>
            <a:off x="5867400" y="2160319"/>
            <a:ext cx="1734462" cy="533400"/>
          </a:xfrm>
          <a:prstGeom prst="rect">
            <a:avLst/>
          </a:prstGeom>
        </p:spPr>
        <p:txBody>
          <a:bodyPr vert="horz" lIns="91440" tIns="45720" rIns="91440" bIns="45720" rtlCol="0" anchor="ctr">
            <a:normAutofit fontScale="8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0.794</a:t>
            </a:r>
          </a:p>
        </p:txBody>
      </p:sp>
      <p:pic>
        <p:nvPicPr>
          <p:cNvPr id="9" name="Picture 2"/>
          <p:cNvPicPr>
            <a:picLocks noChangeAspect="1" noChangeArrowheads="1"/>
          </p:cNvPicPr>
          <p:nvPr/>
        </p:nvPicPr>
        <p:blipFill>
          <a:blip r:embed="rId3" cstate="print"/>
          <a:srcRect l="27500" t="48579" r="17500" b="39018"/>
          <a:stretch>
            <a:fillRect/>
          </a:stretch>
        </p:blipFill>
        <p:spPr bwMode="auto">
          <a:xfrm>
            <a:off x="1219200" y="2084119"/>
            <a:ext cx="4833258" cy="659081"/>
          </a:xfrm>
          <a:prstGeom prst="rect">
            <a:avLst/>
          </a:prstGeom>
          <a:noFill/>
          <a:ln w="9525">
            <a:noFill/>
            <a:miter lim="800000"/>
            <a:headEnd/>
            <a:tailEnd/>
          </a:ln>
        </p:spPr>
      </p:pic>
      <p:sp>
        <p:nvSpPr>
          <p:cNvPr id="10" name="TextBox 9"/>
          <p:cNvSpPr txBox="1"/>
          <p:nvPr/>
        </p:nvSpPr>
        <p:spPr>
          <a:xfrm>
            <a:off x="0" y="3352800"/>
            <a:ext cx="9144000" cy="1077218"/>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Values of </a:t>
            </a:r>
            <a:r>
              <a:rPr lang="en-US" sz="3200" i="1" dirty="0">
                <a:latin typeface="Cambria Math" pitchFamily="18" charset="0"/>
                <a:ea typeface="Cambria Math" pitchFamily="18" charset="0"/>
                <a:cs typeface="Times New Roman" pitchFamily="18" charset="0"/>
              </a:rPr>
              <a:t>F </a:t>
            </a:r>
            <a:r>
              <a:rPr lang="en-US" sz="3200" dirty="0">
                <a:latin typeface="Times New Roman" pitchFamily="18" charset="0"/>
                <a:cs typeface="Times New Roman" pitchFamily="18" charset="0"/>
              </a:rPr>
              <a:t>greater than </a:t>
            </a:r>
            <a:r>
              <a:rPr lang="en-US" sz="3200" i="1" dirty="0">
                <a:latin typeface="Cambria Math" pitchFamily="18" charset="0"/>
                <a:ea typeface="Cambria Math" pitchFamily="18" charset="0"/>
                <a:cs typeface="Times New Roman" pitchFamily="18" charset="0"/>
              </a:rPr>
              <a:t>F</a:t>
            </a:r>
            <a:r>
              <a:rPr lang="en-US" sz="1100" i="1" dirty="0">
                <a:latin typeface="Cambria Math" pitchFamily="18" charset="0"/>
                <a:ea typeface="Cambria Math" pitchFamily="18" charset="0"/>
                <a:cs typeface="Times New Roman" pitchFamily="18" charset="0"/>
              </a:rPr>
              <a:t> </a:t>
            </a:r>
            <a:r>
              <a:rPr lang="en-US" sz="3200" i="1" baseline="30000" dirty="0" err="1">
                <a:latin typeface="Cambria Math" pitchFamily="18" charset="0"/>
                <a:ea typeface="Cambria Math" pitchFamily="18" charset="0"/>
                <a:cs typeface="Times New Roman" pitchFamily="18" charset="0"/>
              </a:rPr>
              <a:t>est</a:t>
            </a:r>
            <a:r>
              <a:rPr lang="en-US" sz="3200" dirty="0">
                <a:latin typeface="Cambria Math" pitchFamily="18" charset="0"/>
                <a:ea typeface="Cambria Math" pitchFamily="18" charset="0"/>
                <a:cs typeface="Times New Roman" pitchFamily="18" charset="0"/>
              </a:rPr>
              <a:t> </a:t>
            </a:r>
            <a:r>
              <a:rPr lang="en-US" sz="3200" dirty="0">
                <a:latin typeface="Times New Roman" pitchFamily="18" charset="0"/>
                <a:cs typeface="Times New Roman" pitchFamily="18" charset="0"/>
              </a:rPr>
              <a:t>or less than </a:t>
            </a:r>
            <a:r>
              <a:rPr lang="en-US" sz="3200" i="1" dirty="0">
                <a:latin typeface="Cambria Math" pitchFamily="18" charset="0"/>
                <a:ea typeface="Cambria Math" pitchFamily="18" charset="0"/>
                <a:cs typeface="Times New Roman" pitchFamily="18" charset="0"/>
              </a:rPr>
              <a:t>1/F</a:t>
            </a:r>
            <a:r>
              <a:rPr lang="en-US" sz="1200" i="1" dirty="0">
                <a:latin typeface="Cambria Math" pitchFamily="18" charset="0"/>
                <a:ea typeface="Cambria Math" pitchFamily="18" charset="0"/>
                <a:cs typeface="Times New Roman" pitchFamily="18" charset="0"/>
              </a:rPr>
              <a:t> </a:t>
            </a:r>
            <a:r>
              <a:rPr lang="en-US" sz="3200" i="1" baseline="30000" dirty="0" err="1">
                <a:latin typeface="Cambria Math" pitchFamily="18" charset="0"/>
                <a:ea typeface="Cambria Math" pitchFamily="18" charset="0"/>
                <a:cs typeface="Times New Roman" pitchFamily="18" charset="0"/>
              </a:rPr>
              <a:t>est</a:t>
            </a:r>
            <a:r>
              <a:rPr lang="en-US" sz="3200" i="1" baseline="30000" dirty="0">
                <a:latin typeface="Cambria Math" pitchFamily="18" charset="0"/>
                <a:ea typeface="Cambria Math" pitchFamily="18" charset="0"/>
                <a:cs typeface="Times New Roman" pitchFamily="18" charset="0"/>
              </a:rPr>
              <a:t> </a:t>
            </a:r>
          </a:p>
          <a:p>
            <a:pPr algn="ctr"/>
            <a:r>
              <a:rPr lang="en-US" sz="3200" dirty="0">
                <a:latin typeface="Times New Roman" pitchFamily="18" charset="0"/>
                <a:cs typeface="Times New Roman" pitchFamily="18" charset="0"/>
              </a:rPr>
              <a:t>are very common</a:t>
            </a:r>
          </a:p>
        </p:txBody>
      </p:sp>
      <p:sp>
        <p:nvSpPr>
          <p:cNvPr id="12" name="TextBox 11"/>
          <p:cNvSpPr txBox="1"/>
          <p:nvPr/>
        </p:nvSpPr>
        <p:spPr>
          <a:xfrm>
            <a:off x="0" y="4572000"/>
            <a:ext cx="9144000"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so the Null Hypotheses cannot be rejected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in our case</a:t>
            </a:r>
          </a:p>
        </p:txBody>
      </p:sp>
      <p:sp>
        <p:nvSpPr>
          <p:cNvPr id="6" name="Title 1"/>
          <p:cNvSpPr txBox="1">
            <a:spLocks/>
          </p:cNvSpPr>
          <p:nvPr/>
        </p:nvSpPr>
        <p:spPr>
          <a:xfrm>
            <a:off x="5867400" y="2160319"/>
            <a:ext cx="1734462" cy="533400"/>
          </a:xfrm>
          <a:prstGeom prst="rect">
            <a:avLst/>
          </a:prstGeom>
        </p:spPr>
        <p:txBody>
          <a:bodyPr vert="horz" lIns="91440" tIns="45720" rIns="91440" bIns="45720" rtlCol="0" anchor="ctr">
            <a:normAutofit fontScale="8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0.794</a:t>
            </a:r>
          </a:p>
        </p:txBody>
      </p:sp>
      <p:pic>
        <p:nvPicPr>
          <p:cNvPr id="9" name="Picture 2"/>
          <p:cNvPicPr>
            <a:picLocks noChangeAspect="1" noChangeArrowheads="1"/>
          </p:cNvPicPr>
          <p:nvPr/>
        </p:nvPicPr>
        <p:blipFill>
          <a:blip r:embed="rId3" cstate="print"/>
          <a:srcRect l="27500" t="48579" r="17500" b="39018"/>
          <a:stretch>
            <a:fillRect/>
          </a:stretch>
        </p:blipFill>
        <p:spPr bwMode="auto">
          <a:xfrm>
            <a:off x="1219200" y="2084119"/>
            <a:ext cx="4833258" cy="659081"/>
          </a:xfrm>
          <a:prstGeom prst="rect">
            <a:avLst/>
          </a:prstGeom>
          <a:noFill/>
          <a:ln w="9525">
            <a:noFill/>
            <a:miter lim="800000"/>
            <a:headEnd/>
            <a:tailEnd/>
          </a:ln>
        </p:spPr>
      </p:pic>
      <p:sp>
        <p:nvSpPr>
          <p:cNvPr id="10" name="TextBox 9"/>
          <p:cNvSpPr txBox="1"/>
          <p:nvPr/>
        </p:nvSpPr>
        <p:spPr>
          <a:xfrm>
            <a:off x="0" y="3352800"/>
            <a:ext cx="9144000" cy="1077218"/>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Values of </a:t>
            </a:r>
            <a:r>
              <a:rPr lang="en-US" sz="3200" i="1" dirty="0">
                <a:latin typeface="Cambria Math" pitchFamily="18" charset="0"/>
                <a:ea typeface="Cambria Math" pitchFamily="18" charset="0"/>
                <a:cs typeface="Times New Roman" pitchFamily="18" charset="0"/>
              </a:rPr>
              <a:t>F </a:t>
            </a:r>
            <a:r>
              <a:rPr lang="en-US" sz="3200" dirty="0">
                <a:latin typeface="Times New Roman" pitchFamily="18" charset="0"/>
                <a:cs typeface="Times New Roman" pitchFamily="18" charset="0"/>
              </a:rPr>
              <a:t>greater than </a:t>
            </a:r>
            <a:r>
              <a:rPr lang="en-US" sz="3200" i="1" dirty="0">
                <a:latin typeface="Cambria Math" pitchFamily="18" charset="0"/>
                <a:ea typeface="Cambria Math" pitchFamily="18" charset="0"/>
                <a:cs typeface="Times New Roman" pitchFamily="18" charset="0"/>
              </a:rPr>
              <a:t>F</a:t>
            </a:r>
            <a:r>
              <a:rPr lang="en-US" sz="1100" i="1" dirty="0">
                <a:latin typeface="Cambria Math" pitchFamily="18" charset="0"/>
                <a:ea typeface="Cambria Math" pitchFamily="18" charset="0"/>
                <a:cs typeface="Times New Roman" pitchFamily="18" charset="0"/>
              </a:rPr>
              <a:t> </a:t>
            </a:r>
            <a:r>
              <a:rPr lang="en-US" sz="3200" i="1" baseline="30000" dirty="0" err="1">
                <a:latin typeface="Cambria Math" pitchFamily="18" charset="0"/>
                <a:ea typeface="Cambria Math" pitchFamily="18" charset="0"/>
                <a:cs typeface="Times New Roman" pitchFamily="18" charset="0"/>
              </a:rPr>
              <a:t>est</a:t>
            </a:r>
            <a:r>
              <a:rPr lang="en-US" sz="3200" dirty="0">
                <a:latin typeface="Cambria Math" pitchFamily="18" charset="0"/>
                <a:ea typeface="Cambria Math" pitchFamily="18" charset="0"/>
                <a:cs typeface="Times New Roman" pitchFamily="18" charset="0"/>
              </a:rPr>
              <a:t> </a:t>
            </a:r>
            <a:r>
              <a:rPr lang="en-US" sz="3200" dirty="0">
                <a:latin typeface="Times New Roman" pitchFamily="18" charset="0"/>
                <a:cs typeface="Times New Roman" pitchFamily="18" charset="0"/>
              </a:rPr>
              <a:t>or less than </a:t>
            </a:r>
            <a:r>
              <a:rPr lang="en-US" sz="3200" i="1" dirty="0">
                <a:latin typeface="Cambria Math" pitchFamily="18" charset="0"/>
                <a:ea typeface="Cambria Math" pitchFamily="18" charset="0"/>
                <a:cs typeface="Times New Roman" pitchFamily="18" charset="0"/>
              </a:rPr>
              <a:t>1/F</a:t>
            </a:r>
            <a:r>
              <a:rPr lang="en-US" sz="1200" i="1" dirty="0">
                <a:latin typeface="Cambria Math" pitchFamily="18" charset="0"/>
                <a:ea typeface="Cambria Math" pitchFamily="18" charset="0"/>
                <a:cs typeface="Times New Roman" pitchFamily="18" charset="0"/>
              </a:rPr>
              <a:t> </a:t>
            </a:r>
            <a:r>
              <a:rPr lang="en-US" sz="3200" i="1" baseline="30000" dirty="0" err="1">
                <a:latin typeface="Cambria Math" pitchFamily="18" charset="0"/>
                <a:ea typeface="Cambria Math" pitchFamily="18" charset="0"/>
                <a:cs typeface="Times New Roman" pitchFamily="18" charset="0"/>
              </a:rPr>
              <a:t>est</a:t>
            </a:r>
            <a:r>
              <a:rPr lang="en-US" sz="3200" i="1" baseline="30000" dirty="0">
                <a:latin typeface="Cambria Math" pitchFamily="18" charset="0"/>
                <a:ea typeface="Cambria Math" pitchFamily="18" charset="0"/>
                <a:cs typeface="Times New Roman" pitchFamily="18" charset="0"/>
              </a:rPr>
              <a:t> </a:t>
            </a:r>
          </a:p>
          <a:p>
            <a:pPr algn="ctr"/>
            <a:r>
              <a:rPr lang="en-US" sz="3200" dirty="0">
                <a:latin typeface="Times New Roman" pitchFamily="18" charset="0"/>
                <a:cs typeface="Times New Roman" pitchFamily="18" charset="0"/>
              </a:rPr>
              <a:t>are very common</a:t>
            </a:r>
          </a:p>
        </p:txBody>
      </p:sp>
      <p:sp>
        <p:nvSpPr>
          <p:cNvPr id="11" name="TextBox 10"/>
          <p:cNvSpPr txBox="1"/>
          <p:nvPr/>
        </p:nvSpPr>
        <p:spPr>
          <a:xfrm>
            <a:off x="0" y="4572000"/>
            <a:ext cx="9144000" cy="1569660"/>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so the Null Hypotheses cannot be rejected</a:t>
            </a:r>
            <a:endParaRPr lang="en-US" sz="3200" dirty="0">
              <a:latin typeface="Times New Roman" pitchFamily="18" charset="0"/>
              <a:cs typeface="Times New Roman" pitchFamily="18" charset="0"/>
            </a:endParaRPr>
          </a:p>
          <a:p>
            <a:pPr algn="ctr"/>
            <a:r>
              <a:rPr lang="en-US" sz="3200" dirty="0">
                <a:solidFill>
                  <a:srgbClr val="FF0000"/>
                </a:solidFill>
                <a:latin typeface="Times New Roman" pitchFamily="18" charset="0"/>
                <a:cs typeface="Times New Roman" pitchFamily="18" charset="0"/>
              </a:rPr>
              <a:t>there is no reason to think one model is ‘really’ better than the other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4200"/>
            <a:ext cx="9144000" cy="914400"/>
          </a:xfrm>
        </p:spPr>
        <p:txBody>
          <a:bodyPr>
            <a:normAutofit/>
          </a:bodyPr>
          <a:lstStyle/>
          <a:p>
            <a:pPr algn="ctr">
              <a:buNone/>
            </a:pPr>
            <a:r>
              <a:rPr lang="en-US" sz="4400" dirty="0">
                <a:latin typeface="Times New Roman" pitchFamily="18" charset="0"/>
                <a:cs typeface="Times New Roman" pitchFamily="18" charset="0"/>
              </a:rPr>
              <a:t>Steps in Hypothesis Testing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5638800"/>
          </a:xfrm>
        </p:spPr>
        <p:txBody>
          <a:bodyPr>
            <a:normAutofit/>
          </a:bodyPr>
          <a:lstStyle/>
          <a:p>
            <a:r>
              <a:rPr lang="en-US" dirty="0">
                <a:latin typeface="Times New Roman" pitchFamily="18" charset="0"/>
                <a:cs typeface="Times New Roman" pitchFamily="18" charset="0"/>
              </a:rPr>
              <a:t>Step 1. State a </a:t>
            </a:r>
            <a:r>
              <a:rPr lang="en-US" i="1" dirty="0">
                <a:latin typeface="Times New Roman" pitchFamily="18" charset="0"/>
                <a:cs typeface="Times New Roman" pitchFamily="18" charset="0"/>
              </a:rPr>
              <a:t>Null Hypothesis</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some variation of</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i="1" dirty="0">
                <a:latin typeface="Times New Roman" pitchFamily="18" charset="0"/>
                <a:cs typeface="Times New Roman" pitchFamily="18" charset="0"/>
              </a:rPr>
              <a:t>the result is due to random variation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5638800"/>
          </a:xfrm>
        </p:spPr>
        <p:txBody>
          <a:bodyPr>
            <a:normAutofit/>
          </a:bodyPr>
          <a:lstStyle/>
          <a:p>
            <a:r>
              <a:rPr lang="en-US" dirty="0">
                <a:latin typeface="Times New Roman" pitchFamily="18" charset="0"/>
                <a:cs typeface="Times New Roman" pitchFamily="18" charset="0"/>
              </a:rPr>
              <a:t>Step 2. Focus on a statistic that is </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i="1" dirty="0">
                <a:latin typeface="Times New Roman" pitchFamily="18" charset="0"/>
                <a:cs typeface="Times New Roman" pitchFamily="18" charset="0"/>
              </a:rPr>
              <a:t>unlikely to be large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when the Null Hypothesis is true</a:t>
            </a:r>
            <a:endParaRPr lang="en-US" i="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5638800"/>
          </a:xfrm>
        </p:spPr>
        <p:txBody>
          <a:bodyPr>
            <a:normAutofit/>
          </a:bodyPr>
          <a:lstStyle/>
          <a:p>
            <a:r>
              <a:rPr lang="en-US" dirty="0">
                <a:latin typeface="Times New Roman" pitchFamily="18" charset="0"/>
                <a:cs typeface="Times New Roman" pitchFamily="18" charset="0"/>
              </a:rPr>
              <a:t>Step 3.</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Determine the value of statistic</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for your problem</a:t>
            </a:r>
            <a:br>
              <a:rPr lang="en-US" dirty="0">
                <a:latin typeface="Times New Roman" pitchFamily="18" charset="0"/>
                <a:cs typeface="Times New Roman" pitchFamily="18" charset="0"/>
              </a:rPr>
            </a:br>
            <a:endParaRPr lang="en-US" i="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5638800"/>
          </a:xfrm>
        </p:spPr>
        <p:txBody>
          <a:bodyPr>
            <a:normAutofit/>
          </a:bodyPr>
          <a:lstStyle/>
          <a:p>
            <a:r>
              <a:rPr lang="en-US" dirty="0">
                <a:latin typeface="Times New Roman" pitchFamily="18" charset="0"/>
                <a:cs typeface="Times New Roman" pitchFamily="18" charset="0"/>
              </a:rPr>
              <a:t>Step 4.</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Calculate that the probability that a the observed value or greater would occur if the Null Hypothesis were true</a:t>
            </a:r>
            <a:br>
              <a:rPr lang="en-US" dirty="0">
                <a:latin typeface="Times New Roman" pitchFamily="18" charset="0"/>
                <a:cs typeface="Times New Roman" pitchFamily="18" charset="0"/>
              </a:rPr>
            </a:br>
            <a:endParaRPr lang="en-US" i="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7511</TotalTime>
  <Words>2932</Words>
  <Application>Microsoft Office PowerPoint</Application>
  <PresentationFormat>On-screen Show (4:3)</PresentationFormat>
  <Paragraphs>340</Paragraphs>
  <Slides>48</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Cambria Math</vt:lpstr>
      <vt:lpstr>Courier New</vt:lpstr>
      <vt:lpstr>Times New Roman</vt:lpstr>
      <vt:lpstr>Office Theme</vt:lpstr>
      <vt:lpstr>Environmental Data Analysis with MATLAB or Python 3rd Edition  Lecture 25 </vt:lpstr>
      <vt:lpstr>PowerPoint Presentation</vt:lpstr>
      <vt:lpstr>purpose of the lecture</vt:lpstr>
      <vt:lpstr>Review of Last Lecture</vt:lpstr>
      <vt:lpstr>PowerPoint Presentation</vt:lpstr>
      <vt:lpstr>Step 1. State a Null Hypothesis  some variation of  the result is due to random variation</vt:lpstr>
      <vt:lpstr>Step 2. Focus on a statistic that is   unlikely to be large  when the Null Hypothesis is true</vt:lpstr>
      <vt:lpstr>Step 3.  Determine the value of statistic for your problem </vt:lpstr>
      <vt:lpstr>Step 4.  Calculate that the probability that a the observed value or greater would occur if the Null Hypothesis were true </vt:lpstr>
      <vt:lpstr>Step 5.  Reject the Null Hypothesis only if such large values occur less than 5% of the time </vt:lpstr>
      <vt:lpstr>PowerPoint Presentation</vt:lpstr>
      <vt:lpstr>manufacturer's specs</vt:lpstr>
      <vt:lpstr>your test of the machine</vt:lpstr>
      <vt:lpstr>Results of Test 1</vt:lpstr>
      <vt:lpstr>Results of Test 2</vt:lpstr>
      <vt:lpstr>Question 1 Is the Calibration Correct?</vt:lpstr>
      <vt:lpstr>in our case</vt:lpstr>
      <vt:lpstr>Question 2 Is the variance in spec?</vt:lpstr>
      <vt:lpstr>PowerPoint Presentation</vt:lpstr>
      <vt:lpstr>End of Review  now continuing this scenario …</vt:lpstr>
      <vt:lpstr>Question 1, revisited Is the Calibration Correct?</vt:lpstr>
      <vt:lpstr>suppose the manufacturer had not specified a variance  then you would have to estimate it from the data</vt:lpstr>
      <vt:lpstr>but then you couldn’t form Z since you need the true variance</vt:lpstr>
      <vt:lpstr>last lecture, we examined a quantity t, defined as the ratio of a Normally-distributed variable and something that has the form as of an estimated variance</vt:lpstr>
      <vt:lpstr>PowerPoint Presentation</vt:lpstr>
      <vt:lpstr>in our case</vt:lpstr>
      <vt:lpstr>PowerPoint Presentation</vt:lpstr>
      <vt:lpstr>Question 3 Has the calibration changed between the two tests?</vt:lpstr>
      <vt:lpstr>since the data are Normal  their means (a linear function) is Normal  and the difference between them (a linear function) is Normal</vt:lpstr>
      <vt:lpstr>since the data are Normal  their means (a linear function) is Normal  and the difference between them (a linear function) is Normal</vt:lpstr>
      <vt:lpstr>so use a Z test</vt:lpstr>
      <vt:lpstr>PowerPoint Presentation</vt:lpstr>
      <vt:lpstr>Question 4 Has the variance changed between the two tests?</vt:lpstr>
      <vt:lpstr>last lecture, we examined the distribution of a quantity F, the ratio of variances</vt:lpstr>
      <vt:lpstr>so use an F  test</vt:lpstr>
      <vt:lpstr>PowerPoint Presentation</vt:lpstr>
      <vt:lpstr>PowerPoint Presentation</vt:lpstr>
      <vt:lpstr>PowerPoint Presentation</vt:lpstr>
      <vt:lpstr>PowerPoint Presentation</vt:lpstr>
      <vt:lpstr>we often develop two  alternative models  to describe a phenomenon  and want to know  which is better?</vt:lpstr>
      <vt:lpstr>However  any difference in total error between two models may just be due to random variation </vt:lpstr>
      <vt:lpstr>Null Hypothesis  the difference in total error between two models is due to random variation </vt:lpstr>
      <vt:lpstr>PowerPoint Presentation</vt:lpstr>
      <vt:lpstr>PowerPoint Presentation</vt:lpstr>
      <vt:lpstr>The cubic fits 14% better, but …</vt:lpstr>
      <vt:lpstr>Use an F-test</vt:lpstr>
      <vt:lpstr>in our case</vt:lpstr>
      <vt:lpstr>in our case</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AU</cp:lastModifiedBy>
  <cp:revision>541</cp:revision>
  <dcterms:created xsi:type="dcterms:W3CDTF">2011-06-08T22:04:27Z</dcterms:created>
  <dcterms:modified xsi:type="dcterms:W3CDTF">2022-02-28T15:03:22Z</dcterms:modified>
</cp:coreProperties>
</file>