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477" r:id="rId2"/>
    <p:sldId id="478" r:id="rId3"/>
    <p:sldId id="261" r:id="rId4"/>
    <p:sldId id="269" r:id="rId5"/>
    <p:sldId id="272" r:id="rId6"/>
    <p:sldId id="273" r:id="rId7"/>
    <p:sldId id="270" r:id="rId8"/>
    <p:sldId id="271" r:id="rId9"/>
    <p:sldId id="274" r:id="rId10"/>
    <p:sldId id="275" r:id="rId11"/>
    <p:sldId id="276" r:id="rId12"/>
    <p:sldId id="277" r:id="rId13"/>
    <p:sldId id="278" r:id="rId14"/>
    <p:sldId id="280" r:id="rId15"/>
    <p:sldId id="279" r:id="rId16"/>
    <p:sldId id="281" r:id="rId17"/>
    <p:sldId id="282" r:id="rId18"/>
    <p:sldId id="262" r:id="rId19"/>
    <p:sldId id="263" r:id="rId20"/>
    <p:sldId id="264" r:id="rId21"/>
    <p:sldId id="293" r:id="rId22"/>
    <p:sldId id="479" r:id="rId23"/>
    <p:sldId id="283" r:id="rId24"/>
    <p:sldId id="290" r:id="rId25"/>
    <p:sldId id="291" r:id="rId26"/>
    <p:sldId id="292" r:id="rId27"/>
    <p:sldId id="294" r:id="rId28"/>
    <p:sldId id="295" r:id="rId29"/>
    <p:sldId id="296" r:id="rId30"/>
    <p:sldId id="297" r:id="rId31"/>
    <p:sldId id="298" r:id="rId32"/>
    <p:sldId id="299" r:id="rId33"/>
    <p:sldId id="300" r:id="rId34"/>
    <p:sldId id="301" r:id="rId35"/>
    <p:sldId id="266" r:id="rId36"/>
    <p:sldId id="302" r:id="rId37"/>
    <p:sldId id="303" r:id="rId38"/>
    <p:sldId id="306" r:id="rId39"/>
    <p:sldId id="481" r:id="rId40"/>
    <p:sldId id="307" r:id="rId41"/>
    <p:sldId id="305" r:id="rId42"/>
    <p:sldId id="308" r:id="rId43"/>
    <p:sldId id="480" r:id="rId44"/>
    <p:sldId id="482" r:id="rId45"/>
    <p:sldId id="483" r:id="rId46"/>
    <p:sldId id="484" r:id="rId47"/>
    <p:sldId id="485" r:id="rId48"/>
    <p:sldId id="267" r:id="rId49"/>
    <p:sldId id="309" r:id="rId50"/>
    <p:sldId id="268" r:id="rId51"/>
    <p:sldId id="310"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D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6" autoAdjust="0"/>
    <p:restoredTop sz="85142" autoAdjust="0"/>
  </p:normalViewPr>
  <p:slideViewPr>
    <p:cSldViewPr>
      <p:cViewPr varScale="1">
        <p:scale>
          <a:sx n="77" d="100"/>
          <a:sy n="77" d="100"/>
        </p:scale>
        <p:origin x="570" y="84"/>
      </p:cViewPr>
      <p:guideLst>
        <p:guide orient="horz" pos="2160"/>
        <p:guide pos="2880"/>
      </p:guideLst>
    </p:cSldViewPr>
  </p:slideViewPr>
  <p:outlineViewPr>
    <p:cViewPr>
      <p:scale>
        <a:sx n="33" d="100"/>
        <a:sy n="33" d="100"/>
      </p:scale>
      <p:origin x="0" y="3780"/>
    </p:cViewPr>
  </p:outlineViewPr>
  <p:notesTextViewPr>
    <p:cViewPr>
      <p:scale>
        <a:sx n="100" d="100"/>
        <a:sy n="100" d="100"/>
      </p:scale>
      <p:origin x="0" y="0"/>
    </p:cViewPr>
  </p:notesTextViewPr>
  <p:sorterViewPr>
    <p:cViewPr>
      <p:scale>
        <a:sx n="66" d="100"/>
        <a:sy n="66" d="100"/>
      </p:scale>
      <p:origin x="0" y="2172"/>
    </p:cViewPr>
  </p:sorterViewPr>
  <p:notesViewPr>
    <p:cSldViewPr>
      <p:cViewPr varScale="1">
        <p:scale>
          <a:sx n="60" d="100"/>
          <a:sy n="60" d="100"/>
        </p:scale>
        <p:origin x="-249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ABB6E-8084-45EB-A459-5A0A44341B42}" type="datetimeFigureOut">
              <a:rPr lang="en-US" smtClean="0"/>
              <a:pPr/>
              <a:t>2/28/2022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EFECD-09E3-40DA-A418-CA04FDBB91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26 lectures are sufficient to survey the material in the book. However, not every topic in the book is covered, so students should be encouraged to </a:t>
            </a:r>
            <a:r>
              <a:rPr lang="en-US" i="1" dirty="0"/>
              <a:t>read the book</a:t>
            </a:r>
            <a:r>
              <a:rPr lang="en-US" dirty="0"/>
              <a:t>.</a:t>
            </a:r>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Part 2: The Fourier Transform </a:t>
            </a:r>
            <a:r>
              <a:rPr lang="en-US" baseline="0" dirty="0"/>
              <a:t> has zero mean.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Part 3.  The Fourier Transform</a:t>
            </a:r>
            <a:r>
              <a:rPr lang="en-US" baseline="0" dirty="0"/>
              <a:t> is uncorrelated.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Part 4.  The </a:t>
            </a:r>
            <a:r>
              <a:rPr lang="en-US" dirty="0" err="1"/>
              <a:t>p.s.d</a:t>
            </a:r>
            <a:r>
              <a:rPr lang="en-US" dirty="0"/>
              <a:t>. is</a:t>
            </a:r>
            <a:r>
              <a:rPr lang="en-US" baseline="0" dirty="0"/>
              <a:t> chi-squared distributed with 2 degrees of freedom.</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spectrum needs to be normalized by a factor that</a:t>
            </a:r>
            <a:r>
              <a:rPr lang="en-US" baseline="0" dirty="0"/>
              <a:t> scales it to have unit variance</a:t>
            </a:r>
          </a:p>
          <a:p>
            <a:r>
              <a:rPr lang="en-US" baseline="0" dirty="0"/>
              <a:t>(so it matches the chi-squared distribution).</a:t>
            </a:r>
          </a:p>
        </p:txBody>
      </p:sp>
      <p:sp>
        <p:nvSpPr>
          <p:cNvPr id="4" name="Slide Number Placeholder 3"/>
          <p:cNvSpPr>
            <a:spLocks noGrp="1"/>
          </p:cNvSpPr>
          <p:nvPr>
            <p:ph type="sldNum" sz="quarter" idx="10"/>
          </p:nvPr>
        </p:nvSpPr>
        <p:spPr/>
        <p:txBody>
          <a:bodyPr/>
          <a:lstStyle/>
          <a:p>
            <a:fld id="{39CEFECD-09E3-40DA-A418-CA04FDBB91E8}"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factor c is derived</a:t>
            </a:r>
            <a:r>
              <a:rPr lang="en-US" baseline="0" dirty="0"/>
              <a:t> in the text.  I merely cite it here, for lack of time in the lecture</a:t>
            </a:r>
          </a:p>
          <a:p>
            <a:r>
              <a:rPr lang="en-US" baseline="0" dirty="0"/>
              <a:t>to derive it.</a:t>
            </a:r>
          </a:p>
        </p:txBody>
      </p:sp>
      <p:sp>
        <p:nvSpPr>
          <p:cNvPr id="4" name="Slide Number Placeholder 3"/>
          <p:cNvSpPr>
            <a:spLocks noGrp="1"/>
          </p:cNvSpPr>
          <p:nvPr>
            <p:ph type="sldNum" sz="quarter" idx="10"/>
          </p:nvPr>
        </p:nvSpPr>
        <p:spPr/>
        <p:txBody>
          <a:bodyPr/>
          <a:lstStyle/>
          <a:p>
            <a:fld id="{39CEFECD-09E3-40DA-A418-CA04FDBB91E8}"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lphaUcParenBoth"/>
            </a:pPr>
            <a:r>
              <a:rPr lang="en-US" sz="1200" dirty="0">
                <a:latin typeface="Times New Roman" pitchFamily="18" charset="0"/>
                <a:cs typeface="Times New Roman" pitchFamily="18" charset="0"/>
              </a:rPr>
              <a:t>Random time series, </a:t>
            </a:r>
            <a:r>
              <a:rPr lang="en-US" sz="1200" i="1" dirty="0">
                <a:latin typeface="Times New Roman" pitchFamily="18" charset="0"/>
                <a:cs typeface="Times New Roman" pitchFamily="18" charset="0"/>
              </a:rPr>
              <a:t>d(t)</a:t>
            </a:r>
            <a:r>
              <a:rPr lang="en-US" sz="1200" dirty="0">
                <a:latin typeface="Times New Roman" pitchFamily="18" charset="0"/>
                <a:cs typeface="Times New Roman" pitchFamily="18" charset="0"/>
              </a:rPr>
              <a:t>, after multiplication by Hamming taper. B) power spectral density, </a:t>
            </a:r>
            <a:r>
              <a:rPr lang="en-US" sz="1200" i="1" dirty="0">
                <a:latin typeface="Times New Roman" pitchFamily="18" charset="0"/>
                <a:cs typeface="Times New Roman" pitchFamily="18" charset="0"/>
              </a:rPr>
              <a:t>s</a:t>
            </a:r>
            <a:r>
              <a:rPr lang="en-US" sz="1200" i="1" baseline="30000" dirty="0">
                <a:latin typeface="Times New Roman" pitchFamily="18" charset="0"/>
                <a:cs typeface="Times New Roman" pitchFamily="18" charset="0"/>
              </a:rPr>
              <a:t>2</a:t>
            </a:r>
            <a:r>
              <a:rPr lang="en-US" sz="1200" i="1" dirty="0">
                <a:latin typeface="Times New Roman" pitchFamily="18" charset="0"/>
                <a:cs typeface="Times New Roman" pitchFamily="18" charset="0"/>
              </a:rPr>
              <a:t>(f), </a:t>
            </a:r>
            <a:r>
              <a:rPr lang="en-US" sz="1200" dirty="0">
                <a:latin typeface="Times New Roman" pitchFamily="18" charset="0"/>
                <a:cs typeface="Times New Roman" pitchFamily="18" charset="0"/>
              </a:rPr>
              <a:t>of time series, </a:t>
            </a:r>
            <a:r>
              <a:rPr lang="en-US" sz="1200" i="1" dirty="0">
                <a:latin typeface="Times New Roman" pitchFamily="18" charset="0"/>
                <a:cs typeface="Times New Roman" pitchFamily="18" charset="0"/>
              </a:rPr>
              <a:t>d(t)</a:t>
            </a:r>
            <a:r>
              <a:rPr lang="en-US" sz="1200" dirty="0">
                <a:latin typeface="Times New Roman" pitchFamily="18" charset="0"/>
                <a:cs typeface="Times New Roman" pitchFamily="18" charset="0"/>
              </a:rPr>
              <a:t>. </a:t>
            </a:r>
          </a:p>
          <a:p>
            <a:pPr marL="228600" indent="-228600">
              <a:buNone/>
            </a:pPr>
            <a:r>
              <a:rPr lang="en-US" sz="1200" dirty="0">
                <a:latin typeface="Times New Roman" pitchFamily="18" charset="0"/>
                <a:cs typeface="Times New Roman" pitchFamily="18" charset="0"/>
              </a:rPr>
              <a:t>The mean and 95% confidence level is</a:t>
            </a:r>
            <a:r>
              <a:rPr lang="en-US" sz="1200" baseline="0" dirty="0">
                <a:latin typeface="Times New Roman" pitchFamily="18" charset="0"/>
                <a:cs typeface="Times New Roman" pitchFamily="18" charset="0"/>
              </a:rPr>
              <a:t> taken directly from the chi-squared distribution.</a:t>
            </a:r>
            <a:endParaRPr lang="en-US" sz="1200" dirty="0">
              <a:latin typeface="Times New Roman" pitchFamily="18" charset="0"/>
              <a:cs typeface="Times New Roman" pitchFamily="18" charset="0"/>
            </a:endParaRPr>
          </a:p>
          <a:p>
            <a:pPr marL="228600" indent="-228600">
              <a:buNone/>
            </a:pPr>
            <a:r>
              <a:rPr lang="en-US" sz="1200" dirty="0">
                <a:latin typeface="Times New Roman" pitchFamily="18" charset="0"/>
                <a:cs typeface="Times New Roman" pitchFamily="18" charset="0"/>
              </a:rPr>
              <a:t>Point</a:t>
            </a:r>
            <a:r>
              <a:rPr lang="en-US" sz="1200" baseline="0" dirty="0">
                <a:latin typeface="Times New Roman" pitchFamily="18" charset="0"/>
                <a:cs typeface="Times New Roman" pitchFamily="18" charset="0"/>
              </a:rPr>
              <a:t> out tat several peaks exceed the 95% level.  Not surprising, for the </a:t>
            </a:r>
            <a:r>
              <a:rPr lang="en-US" sz="1200" baseline="0" dirty="0" err="1">
                <a:latin typeface="Times New Roman" pitchFamily="18" charset="0"/>
                <a:cs typeface="Times New Roman" pitchFamily="18" charset="0"/>
              </a:rPr>
              <a:t>p.s.d</a:t>
            </a:r>
            <a:r>
              <a:rPr lang="en-US" sz="1200" baseline="0" dirty="0">
                <a:latin typeface="Times New Roman" pitchFamily="18" charset="0"/>
                <a:cs typeface="Times New Roman" pitchFamily="18" charset="0"/>
              </a:rPr>
              <a:t>. has 513 points, and 5% of 513 is about 25.</a:t>
            </a:r>
            <a:endParaRPr lang="en-US" dirty="0"/>
          </a:p>
        </p:txBody>
      </p:sp>
      <p:sp>
        <p:nvSpPr>
          <p:cNvPr id="4" name="Slide Number Placeholder 3"/>
          <p:cNvSpPr>
            <a:spLocks noGrp="1"/>
          </p:cNvSpPr>
          <p:nvPr>
            <p:ph type="sldNum" sz="quarter" idx="10"/>
          </p:nvPr>
        </p:nvSpPr>
        <p:spPr/>
        <p:txBody>
          <a:bodyPr/>
          <a:lstStyle/>
          <a:p>
            <a:fld id="{42413543-1F34-4B94-B138-67350D1C1521}"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imes New Roman" pitchFamily="18" charset="0"/>
                <a:cs typeface="Times New Roman" pitchFamily="18" charset="0"/>
              </a:rPr>
              <a:t>Actual (jagged curve) and theoretical (smooth curve) histogram of power spectral density, </a:t>
            </a:r>
            <a:r>
              <a:rPr lang="en-US" sz="1200" i="1" dirty="0">
                <a:latin typeface="Times New Roman" pitchFamily="18" charset="0"/>
                <a:cs typeface="Times New Roman" pitchFamily="18" charset="0"/>
              </a:rPr>
              <a:t>s</a:t>
            </a:r>
            <a:r>
              <a:rPr lang="en-US" sz="1200" i="1" baseline="30000" dirty="0">
                <a:latin typeface="Times New Roman" pitchFamily="18" charset="0"/>
                <a:cs typeface="Times New Roman" pitchFamily="18" charset="0"/>
              </a:rPr>
              <a:t>2</a:t>
            </a:r>
            <a:r>
              <a:rPr lang="en-US" sz="1200" i="1" dirty="0">
                <a:latin typeface="Times New Roman" pitchFamily="18" charset="0"/>
                <a:cs typeface="Times New Roman" pitchFamily="18" charset="0"/>
              </a:rPr>
              <a:t>(f), </a:t>
            </a:r>
            <a:r>
              <a:rPr lang="en-US" sz="1200" dirty="0">
                <a:latin typeface="Times New Roman" pitchFamily="18" charset="0"/>
                <a:cs typeface="Times New Roman" pitchFamily="18" charset="0"/>
              </a:rPr>
              <a:t>of the time series shown in previous slide</a:t>
            </a:r>
            <a:r>
              <a:rPr lang="en-US" sz="1200" i="1" dirty="0">
                <a:latin typeface="Times New Roman" pitchFamily="18" charset="0"/>
                <a:cs typeface="Times New Roman" pitchFamily="18" charset="0"/>
              </a:rPr>
              <a:t>. </a:t>
            </a:r>
          </a:p>
          <a:p>
            <a:r>
              <a:rPr lang="en-US" sz="1200" i="0" dirty="0">
                <a:latin typeface="Times New Roman" pitchFamily="18" charset="0"/>
                <a:cs typeface="Times New Roman" pitchFamily="18" charset="0"/>
              </a:rPr>
              <a:t>Emphasize the</a:t>
            </a:r>
            <a:r>
              <a:rPr lang="en-US" sz="1200" i="0" baseline="0" dirty="0">
                <a:latin typeface="Times New Roman" pitchFamily="18" charset="0"/>
                <a:cs typeface="Times New Roman" pitchFamily="18" charset="0"/>
              </a:rPr>
              <a:t> good fit between the histogram and the theoretical chi-squared distribution.</a:t>
            </a:r>
            <a:endParaRPr lang="en-US" i="0"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lphaUcParenBoth"/>
            </a:pPr>
            <a:r>
              <a:rPr lang="en-US" sz="1200" dirty="0">
                <a:latin typeface="Times New Roman" pitchFamily="18" charset="0"/>
                <a:cs typeface="Times New Roman" pitchFamily="18" charset="0"/>
              </a:rPr>
              <a:t>Time series, </a:t>
            </a:r>
            <a:r>
              <a:rPr lang="en-US" sz="1200" i="1" dirty="0">
                <a:latin typeface="Times New Roman" pitchFamily="18" charset="0"/>
                <a:cs typeface="Times New Roman" pitchFamily="18" charset="0"/>
              </a:rPr>
              <a:t>d(t)</a:t>
            </a:r>
            <a:r>
              <a:rPr lang="en-US" sz="1200" dirty="0">
                <a:latin typeface="Times New Roman" pitchFamily="18" charset="0"/>
                <a:cs typeface="Times New Roman" pitchFamily="18" charset="0"/>
              </a:rPr>
              <a:t>, consisting of the sum of a 5 Hz sinusoidal oscillation plus random noise, after multiplication by Hamming taper. B) power spectral density, </a:t>
            </a:r>
            <a:r>
              <a:rPr lang="en-US" sz="1200" i="1" dirty="0">
                <a:latin typeface="Times New Roman" pitchFamily="18" charset="0"/>
                <a:cs typeface="Times New Roman" pitchFamily="18" charset="0"/>
              </a:rPr>
              <a:t>s</a:t>
            </a:r>
            <a:r>
              <a:rPr lang="en-US" sz="1200" i="1" baseline="30000" dirty="0">
                <a:latin typeface="Times New Roman" pitchFamily="18" charset="0"/>
                <a:cs typeface="Times New Roman" pitchFamily="18" charset="0"/>
              </a:rPr>
              <a:t>2</a:t>
            </a:r>
            <a:r>
              <a:rPr lang="en-US" sz="1200" i="1" dirty="0">
                <a:latin typeface="Times New Roman" pitchFamily="18" charset="0"/>
                <a:cs typeface="Times New Roman" pitchFamily="18" charset="0"/>
              </a:rPr>
              <a:t>(f), </a:t>
            </a:r>
            <a:r>
              <a:rPr lang="en-US" sz="1200" dirty="0">
                <a:latin typeface="Times New Roman" pitchFamily="18" charset="0"/>
                <a:cs typeface="Times New Roman" pitchFamily="18" charset="0"/>
              </a:rPr>
              <a:t>of time series, </a:t>
            </a:r>
            <a:r>
              <a:rPr lang="en-US" sz="1200" i="1" dirty="0">
                <a:latin typeface="Times New Roman" pitchFamily="18" charset="0"/>
                <a:cs typeface="Times New Roman" pitchFamily="18" charset="0"/>
              </a:rPr>
              <a:t>d(t)</a:t>
            </a:r>
            <a:r>
              <a:rPr lang="en-US" sz="1200" dirty="0">
                <a:latin typeface="Times New Roman" pitchFamily="18" charset="0"/>
                <a:cs typeface="Times New Roman" pitchFamily="18" charset="0"/>
              </a:rPr>
              <a:t>. </a:t>
            </a:r>
          </a:p>
          <a:p>
            <a:pPr marL="228600" indent="-228600">
              <a:buNone/>
            </a:pPr>
            <a:r>
              <a:rPr lang="en-US" sz="1200" dirty="0">
                <a:latin typeface="Times New Roman" pitchFamily="18" charset="0"/>
                <a:cs typeface="Times New Roman" pitchFamily="18" charset="0"/>
              </a:rPr>
              <a:t>Note that the 5</a:t>
            </a:r>
            <a:r>
              <a:rPr lang="en-US" sz="1200" baseline="0" dirty="0">
                <a:latin typeface="Times New Roman" pitchFamily="18" charset="0"/>
                <a:cs typeface="Times New Roman" pitchFamily="18" charset="0"/>
              </a:rPr>
              <a:t> Hz peak is way above the 95% confidence level.</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imes New Roman" pitchFamily="18" charset="0"/>
                <a:cs typeface="Times New Roman" pitchFamily="18" charset="0"/>
              </a:rPr>
              <a:t>Actual (jagged curve) and theoretical (smooth curve) histogram of power spectral density, </a:t>
            </a:r>
            <a:r>
              <a:rPr lang="en-US" sz="1200" i="1" dirty="0">
                <a:latin typeface="Times New Roman" pitchFamily="18" charset="0"/>
                <a:cs typeface="Times New Roman" pitchFamily="18" charset="0"/>
              </a:rPr>
              <a:t>s</a:t>
            </a:r>
            <a:r>
              <a:rPr lang="en-US" sz="1200" i="1" baseline="30000" dirty="0">
                <a:latin typeface="Times New Roman" pitchFamily="18" charset="0"/>
                <a:cs typeface="Times New Roman" pitchFamily="18" charset="0"/>
              </a:rPr>
              <a:t>2</a:t>
            </a:r>
            <a:r>
              <a:rPr lang="en-US" sz="1200" i="1" dirty="0">
                <a:latin typeface="Times New Roman" pitchFamily="18" charset="0"/>
                <a:cs typeface="Times New Roman" pitchFamily="18" charset="0"/>
              </a:rPr>
              <a:t>(f), </a:t>
            </a:r>
            <a:r>
              <a:rPr lang="en-US" sz="1200" dirty="0">
                <a:latin typeface="Times New Roman" pitchFamily="18" charset="0"/>
                <a:cs typeface="Times New Roman" pitchFamily="18" charset="0"/>
              </a:rPr>
              <a:t>of the time series shown in the previous slides.</a:t>
            </a:r>
          </a:p>
          <a:p>
            <a:r>
              <a:rPr lang="en-US" sz="1200" dirty="0">
                <a:latin typeface="Times New Roman" pitchFamily="18" charset="0"/>
                <a:cs typeface="Times New Roman" pitchFamily="18" charset="0"/>
              </a:rPr>
              <a:t>Point out that the peak is way out in the tail of the distribution.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variable </a:t>
            </a:r>
            <a:r>
              <a:rPr lang="en-US" dirty="0" err="1"/>
              <a:t>ppeak</a:t>
            </a:r>
            <a:r>
              <a:rPr lang="en-US" dirty="0"/>
              <a:t> is the probability that the </a:t>
            </a:r>
            <a:r>
              <a:rPr lang="en-US" dirty="0" err="1"/>
              <a:t>p.s.d.</a:t>
            </a:r>
            <a:r>
              <a:rPr lang="en-US" dirty="0"/>
              <a:t> is less than the peak. The confidence is 1 minus that value.</a:t>
            </a:r>
          </a:p>
        </p:txBody>
      </p:sp>
      <p:sp>
        <p:nvSpPr>
          <p:cNvPr id="4" name="Slide Number Placeholder 3"/>
          <p:cNvSpPr>
            <a:spLocks noGrp="1"/>
          </p:cNvSpPr>
          <p:nvPr>
            <p:ph type="sldNum" sz="quarter" idx="5"/>
          </p:nvPr>
        </p:nvSpPr>
        <p:spPr/>
        <p:txBody>
          <a:bodyPr/>
          <a:lstStyle/>
          <a:p>
            <a:fld id="{39CEFECD-09E3-40DA-A418-CA04FDBB91E8}" type="slidenum">
              <a:rPr lang="en-US" smtClean="0"/>
              <a:pPr/>
              <a:t>22</a:t>
            </a:fld>
            <a:endParaRPr lang="en-US"/>
          </a:p>
        </p:txBody>
      </p:sp>
    </p:spTree>
    <p:extLst>
      <p:ext uri="{BB962C8B-B14F-4D97-AF65-F5344CB8AC3E}">
        <p14:creationId xmlns:p14="http://schemas.microsoft.com/office/powerpoint/2010/main" val="1328372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This is a two-part lecture.  There is some continuity of underlying concepts, but the two</a:t>
            </a:r>
          </a:p>
          <a:p>
            <a:r>
              <a:rPr lang="en-US" baseline="0" dirty="0"/>
              <a:t>applications are quite distinct.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to the students that the choice of Null Hypothesis is very important.</a:t>
            </a:r>
          </a:p>
        </p:txBody>
      </p:sp>
      <p:sp>
        <p:nvSpPr>
          <p:cNvPr id="4" name="Slide Number Placeholder 3"/>
          <p:cNvSpPr>
            <a:spLocks noGrp="1"/>
          </p:cNvSpPr>
          <p:nvPr>
            <p:ph type="sldNum" sz="quarter" idx="5"/>
          </p:nvPr>
        </p:nvSpPr>
        <p:spPr/>
        <p:txBody>
          <a:bodyPr/>
          <a:lstStyle/>
          <a:p>
            <a:fld id="{39CEFECD-09E3-40DA-A418-CA04FDBB91E8}" type="slidenum">
              <a:rPr lang="en-US" smtClean="0"/>
              <a:pPr/>
              <a:t>23</a:t>
            </a:fld>
            <a:endParaRPr lang="en-US"/>
          </a:p>
        </p:txBody>
      </p:sp>
    </p:spTree>
    <p:extLst>
      <p:ext uri="{BB962C8B-B14F-4D97-AF65-F5344CB8AC3E}">
        <p14:creationId xmlns:p14="http://schemas.microsoft.com/office/powerpoint/2010/main" val="1453001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Emphasize that these two Hull Hypotheses</a:t>
            </a:r>
            <a:r>
              <a:rPr lang="en-US" baseline="0" dirty="0"/>
              <a:t> are not the same.</a:t>
            </a:r>
          </a:p>
          <a:p>
            <a:r>
              <a:rPr lang="en-US" baseline="0" dirty="0"/>
              <a:t>In most cases, we are interested in the second, because we usually don’t know</a:t>
            </a:r>
          </a:p>
          <a:p>
            <a:r>
              <a:rPr lang="en-US" baseline="0" dirty="0"/>
              <a:t>  whether a data set contains periodicities at all until we compute a </a:t>
            </a:r>
            <a:r>
              <a:rPr lang="en-US" baseline="0" dirty="0" err="1"/>
              <a:t>p.s.d</a:t>
            </a:r>
            <a:r>
              <a:rPr lang="en-US" baseline="0" dirty="0"/>
              <a:t>.</a:t>
            </a:r>
          </a:p>
          <a:p>
            <a:r>
              <a:rPr lang="en-US" baseline="0" dirty="0"/>
              <a:t>Then, if it has a big peak, we want to know if its significant.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expect a peak at 5 Hz, then you have tremendous confidence that the observed peak is significant.</a:t>
            </a:r>
          </a:p>
        </p:txBody>
      </p:sp>
      <p:sp>
        <p:nvSpPr>
          <p:cNvPr id="4" name="Slide Number Placeholder 3"/>
          <p:cNvSpPr>
            <a:spLocks noGrp="1"/>
          </p:cNvSpPr>
          <p:nvPr>
            <p:ph type="sldNum" sz="quarter" idx="5"/>
          </p:nvPr>
        </p:nvSpPr>
        <p:spPr/>
        <p:txBody>
          <a:bodyPr/>
          <a:lstStyle/>
          <a:p>
            <a:fld id="{39CEFECD-09E3-40DA-A418-CA04FDBB91E8}" type="slidenum">
              <a:rPr lang="en-US" smtClean="0"/>
              <a:pPr/>
              <a:t>26</a:t>
            </a:fld>
            <a:endParaRPr lang="en-US"/>
          </a:p>
        </p:txBody>
      </p:sp>
    </p:spTree>
    <p:extLst>
      <p:ext uri="{BB962C8B-B14F-4D97-AF65-F5344CB8AC3E}">
        <p14:creationId xmlns:p14="http://schemas.microsoft.com/office/powerpoint/2010/main" val="3456126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don’t expect at any particular frequency, then you have less confidence that the observed peak is significant.</a:t>
            </a:r>
          </a:p>
          <a:p>
            <a:endParaRPr lang="en-US" dirty="0"/>
          </a:p>
        </p:txBody>
      </p:sp>
      <p:sp>
        <p:nvSpPr>
          <p:cNvPr id="4" name="Slide Number Placeholder 3"/>
          <p:cNvSpPr>
            <a:spLocks noGrp="1"/>
          </p:cNvSpPr>
          <p:nvPr>
            <p:ph type="sldNum" sz="quarter" idx="5"/>
          </p:nvPr>
        </p:nvSpPr>
        <p:spPr/>
        <p:txBody>
          <a:bodyPr/>
          <a:lstStyle/>
          <a:p>
            <a:fld id="{39CEFECD-09E3-40DA-A418-CA04FDBB91E8}" type="slidenum">
              <a:rPr lang="en-US" smtClean="0"/>
              <a:pPr/>
              <a:t>27</a:t>
            </a:fld>
            <a:endParaRPr lang="en-US"/>
          </a:p>
        </p:txBody>
      </p:sp>
    </p:spTree>
    <p:extLst>
      <p:ext uri="{BB962C8B-B14F-4D97-AF65-F5344CB8AC3E}">
        <p14:creationId xmlns:p14="http://schemas.microsoft.com/office/powerpoint/2010/main" val="20001678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New subject here.</a:t>
            </a:r>
          </a:p>
        </p:txBody>
      </p:sp>
      <p:sp>
        <p:nvSpPr>
          <p:cNvPr id="4" name="Slide Number Placeholder 3"/>
          <p:cNvSpPr>
            <a:spLocks noGrp="1"/>
          </p:cNvSpPr>
          <p:nvPr>
            <p:ph type="sldNum" sz="quarter" idx="10"/>
          </p:nvPr>
        </p:nvSpPr>
        <p:spPr/>
        <p:txBody>
          <a:bodyPr/>
          <a:lstStyle/>
          <a:p>
            <a:fld id="{FD466815-0D95-47C5-9249-8299F627C374}"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In order to test a Null Hypothesis,</a:t>
            </a:r>
          </a:p>
          <a:p>
            <a:r>
              <a:rPr lang="en-US" baseline="0" dirty="0"/>
              <a:t>you must evaluate a </a:t>
            </a:r>
            <a:r>
              <a:rPr lang="en-US" baseline="0" dirty="0" err="1"/>
              <a:t>p.d.f</a:t>
            </a:r>
            <a:r>
              <a:rPr lang="en-US" baseline="0" dirty="0"/>
              <a:t>.  (or the corresponding cumulative probability distribution).</a:t>
            </a:r>
          </a:p>
          <a:p>
            <a:r>
              <a:rPr lang="en-US" baseline="0" dirty="0"/>
              <a:t>If you don’t know the </a:t>
            </a:r>
            <a:r>
              <a:rPr lang="en-US" baseline="0" dirty="0" err="1"/>
              <a:t>p.d.f</a:t>
            </a:r>
            <a:r>
              <a:rPr lang="en-US" baseline="0" dirty="0"/>
              <a:t>., </a:t>
            </a:r>
            <a:r>
              <a:rPr lang="en-US" baseline="0" dirty="0" err="1"/>
              <a:t>your’re</a:t>
            </a:r>
            <a:r>
              <a:rPr lang="en-US" baseline="0" dirty="0"/>
              <a:t> stuck.</a:t>
            </a:r>
          </a:p>
        </p:txBody>
      </p:sp>
      <p:sp>
        <p:nvSpPr>
          <p:cNvPr id="4" name="Slide Number Placeholder 3"/>
          <p:cNvSpPr>
            <a:spLocks noGrp="1"/>
          </p:cNvSpPr>
          <p:nvPr>
            <p:ph type="sldNum" sz="quarter" idx="10"/>
          </p:nvPr>
        </p:nvSpPr>
        <p:spPr/>
        <p:txBody>
          <a:bodyPr/>
          <a:lstStyle/>
          <a:p>
            <a:fld id="{FD466815-0D95-47C5-9249-8299F627C374}"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A histogram can be normalized to a </a:t>
            </a:r>
            <a:r>
              <a:rPr lang="en-US" baseline="0" dirty="0" err="1"/>
              <a:t>p.d.f.</a:t>
            </a:r>
            <a:r>
              <a:rPr lang="en-US" baseline="0" dirty="0"/>
              <a:t> just by scaling it so that the total probability is unity.</a:t>
            </a:r>
          </a:p>
          <a:p>
            <a:endParaRPr lang="en-US" baseline="0"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Suppose you were weighing a rock.  You could have every person in the class weigh it, in which case you would have many repeat experiments.</a:t>
            </a:r>
          </a:p>
          <a:p>
            <a:endParaRPr lang="en-US" baseline="0" dirty="0"/>
          </a:p>
          <a:p>
            <a:r>
              <a:rPr lang="en-US" baseline="0" dirty="0"/>
              <a:t>But suppose you were counting the number of disabled cars along the highway as you drove Intestate 80 from New York to San Francisco.  That experiment would be more difficult to repeat, because you couldn’t expect everyone in the class to do it.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Point out that “approximate” here means in some abstract mathematical sense.</a:t>
            </a:r>
          </a:p>
          <a:p>
            <a:r>
              <a:rPr lang="en-US" baseline="0" dirty="0"/>
              <a:t>There is only one experiment.  You are not re-doing it, approximately or otherwise.</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Point out that this data set consists of a single column of data with 6 rows.</a:t>
            </a:r>
          </a:p>
          <a:p>
            <a:r>
              <a:rPr lang="en-US" baseline="0" dirty="0"/>
              <a:t>The </a:t>
            </a:r>
            <a:r>
              <a:rPr lang="en-US" baseline="0" dirty="0" err="1"/>
              <a:t>resampled</a:t>
            </a:r>
            <a:r>
              <a:rPr lang="en-US" baseline="0" dirty="0"/>
              <a:t> data set also has 6 rows.</a:t>
            </a:r>
          </a:p>
          <a:p>
            <a:r>
              <a:rPr lang="en-US" baseline="0" dirty="0"/>
              <a:t>Each row of the </a:t>
            </a:r>
            <a:r>
              <a:rPr lang="en-US" baseline="0" dirty="0" err="1"/>
              <a:t>resampled</a:t>
            </a:r>
            <a:r>
              <a:rPr lang="en-US" baseline="0" dirty="0"/>
              <a:t> data set matches an entry somewhere in the original dataset.</a:t>
            </a:r>
          </a:p>
          <a:p>
            <a:r>
              <a:rPr lang="en-US" baseline="0" dirty="0"/>
              <a:t>But the order is scrambled and there are repeats.</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E.g. you observe a given periodicity and want to know if it’s statistically significant.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(red) randomly choose a row of the original dataset</a:t>
            </a:r>
          </a:p>
          <a:p>
            <a:r>
              <a:rPr lang="en-US" baseline="0" dirty="0"/>
              <a:t>(blue) copy to the next available row of the </a:t>
            </a:r>
            <a:r>
              <a:rPr lang="en-US" baseline="0" dirty="0" err="1"/>
              <a:t>resampled</a:t>
            </a:r>
            <a:r>
              <a:rPr lang="en-US" baseline="0" dirty="0"/>
              <a:t> dataset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charset="0"/>
                <a:cs typeface="Times New Roman" pitchFamily="18" charset="0"/>
              </a:rPr>
              <a:t>A  probability density function, </a:t>
            </a:r>
            <a:r>
              <a:rPr lang="en-US" sz="1200" i="1" dirty="0">
                <a:latin typeface="Times New Roman" pitchFamily="18" charset="0"/>
                <a:cs typeface="Times New Roman" pitchFamily="18" charset="0"/>
              </a:rPr>
              <a:t>p(d)</a:t>
            </a:r>
            <a:r>
              <a:rPr lang="en-US" sz="1200" dirty="0">
                <a:latin typeface="Times New Roman" pitchFamily="18" charset="0"/>
                <a:cs typeface="Times New Roman" pitchFamily="18" charset="0"/>
              </a:rPr>
              <a:t>, is represented by the large urn at the left and a few of realizations of this function are represented by the small goblet.  The contents of the goblet are duplicated indefinitely many times, mixed together and poured into the large urn at the right, creating a new probability density function, </a:t>
            </a:r>
            <a:r>
              <a:rPr lang="en-US" sz="1200" i="1" dirty="0">
                <a:latin typeface="Times New Roman" pitchFamily="18" charset="0"/>
                <a:cs typeface="Times New Roman" pitchFamily="18" charset="0"/>
              </a:rPr>
              <a:t>p’(d)</a:t>
            </a:r>
            <a:r>
              <a:rPr lang="en-US" sz="1200" dirty="0">
                <a:latin typeface="Times New Roman" pitchFamily="18" charset="0"/>
                <a:cs typeface="Times New Roman" pitchFamily="18" charset="0"/>
              </a:rPr>
              <a:t>.  Under some circumstances, </a:t>
            </a:r>
            <a:r>
              <a:rPr lang="en-US" sz="1200" i="1" dirty="0">
                <a:latin typeface="Times New Roman" pitchFamily="18" charset="0"/>
                <a:cs typeface="Times New Roman" pitchFamily="18" charset="0"/>
              </a:rPr>
              <a:t>p’(d)</a:t>
            </a:r>
            <a:r>
              <a:rPr lang="en-US" sz="1200" dirty="0">
                <a:latin typeface="Times New Roman" pitchFamily="18" charset="0"/>
                <a:cs typeface="Times New Roman" pitchFamily="18" charset="0"/>
                <a:sym typeface="Symbol"/>
              </a:rPr>
              <a:t></a:t>
            </a:r>
            <a:r>
              <a:rPr lang="en-US" sz="1200" i="1" dirty="0">
                <a:latin typeface="Times New Roman" pitchFamily="18" charset="0"/>
                <a:cs typeface="Times New Roman" pitchFamily="18" charset="0"/>
              </a:rPr>
              <a:t>p(d)</a:t>
            </a:r>
            <a:r>
              <a:rPr lang="en-US" sz="1200" dirty="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0"/>
          </p:nvPr>
        </p:nvSpPr>
        <p:spPr/>
        <p:txBody>
          <a:bodyPr/>
          <a:lstStyle/>
          <a:p>
            <a:fld id="{2DD217AE-0327-4D28-AE01-3B2F13C4F4CA}"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simple example</a:t>
            </a:r>
          </a:p>
        </p:txBody>
      </p:sp>
      <p:sp>
        <p:nvSpPr>
          <p:cNvPr id="4" name="Slide Number Placeholder 3"/>
          <p:cNvSpPr>
            <a:spLocks noGrp="1"/>
          </p:cNvSpPr>
          <p:nvPr>
            <p:ph type="sldNum" sz="quarter" idx="10"/>
          </p:nvPr>
        </p:nvSpPr>
        <p:spPr/>
        <p:txBody>
          <a:bodyPr/>
          <a:lstStyle/>
          <a:p>
            <a:fld id="{39CEFECD-09E3-40DA-A418-CA04FDBB91E8}"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just emphasizes that we know the answer in this case, and that Bootstrapping is therefore unnecessary.</a:t>
            </a:r>
          </a:p>
        </p:txBody>
      </p:sp>
      <p:sp>
        <p:nvSpPr>
          <p:cNvPr id="4" name="Slide Number Placeholder 3"/>
          <p:cNvSpPr>
            <a:spLocks noGrp="1"/>
          </p:cNvSpPr>
          <p:nvPr>
            <p:ph type="sldNum" sz="quarter" idx="10"/>
          </p:nvPr>
        </p:nvSpPr>
        <p:spPr/>
        <p:txBody>
          <a:bodyPr/>
          <a:lstStyle/>
          <a:p>
            <a:fld id="{39CEFECD-09E3-40DA-A418-CA04FDBB91E8}" type="slidenum">
              <a:rPr lang="en-US" smtClean="0"/>
              <a:pPr/>
              <a:t>37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Part 1: create </a:t>
            </a:r>
            <a:r>
              <a:rPr lang="en-US" dirty="0" err="1"/>
              <a:t>resampled</a:t>
            </a:r>
            <a:r>
              <a:rPr lang="en-US" dirty="0"/>
              <a:t> dataset.  Mention</a:t>
            </a:r>
            <a:r>
              <a:rPr lang="en-US" baseline="0" dirty="0"/>
              <a:t> that the </a:t>
            </a:r>
            <a:r>
              <a:rPr lang="en-US" baseline="0" dirty="0" err="1"/>
              <a:t>unidrnd</a:t>
            </a:r>
            <a:r>
              <a:rPr lang="en-US" baseline="0" dirty="0"/>
              <a:t>() function is very handy when</a:t>
            </a:r>
          </a:p>
          <a:p>
            <a:r>
              <a:rPr lang="en-US" baseline="0" dirty="0"/>
              <a:t>implementing </a:t>
            </a:r>
            <a:r>
              <a:rPr lang="en-US" baseline="0" dirty="0" err="1"/>
              <a:t>resampling</a:t>
            </a:r>
            <a:r>
              <a:rPr lang="en-US" baseline="0" dirty="0"/>
              <a: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Part 1: create </a:t>
            </a:r>
            <a:r>
              <a:rPr lang="en-US" dirty="0" err="1"/>
              <a:t>resampled</a:t>
            </a:r>
            <a:r>
              <a:rPr lang="en-US" dirty="0"/>
              <a:t> dataset.  Mention</a:t>
            </a:r>
            <a:r>
              <a:rPr lang="en-US" baseline="0" dirty="0"/>
              <a:t> that the </a:t>
            </a:r>
            <a:r>
              <a:rPr lang="en-US" baseline="0" dirty="0" err="1"/>
              <a:t>unidrnd</a:t>
            </a:r>
            <a:r>
              <a:rPr lang="en-US" baseline="0" dirty="0"/>
              <a:t>() function is very handy when</a:t>
            </a:r>
          </a:p>
          <a:p>
            <a:r>
              <a:rPr lang="en-US" baseline="0" dirty="0"/>
              <a:t>implementing </a:t>
            </a:r>
            <a:r>
              <a:rPr lang="en-US" baseline="0" dirty="0" err="1"/>
              <a:t>resampling</a:t>
            </a:r>
            <a:r>
              <a:rPr lang="en-US" baseline="0" dirty="0"/>
              <a: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39</a:t>
            </a:fld>
            <a:endParaRPr lang="en-US"/>
          </a:p>
        </p:txBody>
      </p:sp>
    </p:spTree>
    <p:extLst>
      <p:ext uri="{BB962C8B-B14F-4D97-AF65-F5344CB8AC3E}">
        <p14:creationId xmlns:p14="http://schemas.microsoft.com/office/powerpoint/2010/main" val="39399717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Part 2.  Completely</a:t>
            </a:r>
            <a:r>
              <a:rPr lang="en-US" baseline="0" dirty="0"/>
              <a:t> standard least squares fit of straight line to data.  Note that the slope is saved in an array.</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Part 3: Create</a:t>
            </a:r>
            <a:r>
              <a:rPr lang="en-US" baseline="0" dirty="0"/>
              <a:t> a histogram and normalize it into a </a:t>
            </a:r>
            <a:r>
              <a:rPr lang="en-US" baseline="0" dirty="0" err="1"/>
              <a:t>p.d.f</a:t>
            </a:r>
            <a:r>
              <a:rPr lang="en-US" baseline="0" dirty="0"/>
              <a: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Part</a:t>
            </a:r>
            <a:r>
              <a:rPr lang="en-US" baseline="0" dirty="0"/>
              <a:t> 4: Integrate the </a:t>
            </a:r>
            <a:r>
              <a:rPr lang="en-US" baseline="0" dirty="0" err="1"/>
              <a:t>p.d.f</a:t>
            </a:r>
            <a:r>
              <a:rPr lang="en-US" baseline="0" dirty="0"/>
              <a:t>. to a cumulative probability function.</a:t>
            </a:r>
          </a:p>
          <a:p>
            <a:r>
              <a:rPr lang="en-US" baseline="0" dirty="0" err="1"/>
              <a:t>Seach</a:t>
            </a:r>
            <a:r>
              <a:rPr lang="en-US" baseline="0" dirty="0"/>
              <a:t> for 2.5% and 97.5% limits (95% of area between these limits).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1: create resampled dataset.  Mention</a:t>
            </a:r>
            <a:r>
              <a:rPr lang="en-US" baseline="0" dirty="0"/>
              <a:t> that the </a:t>
            </a:r>
            <a:r>
              <a:rPr lang="en-US" baseline="0" dirty="0" err="1"/>
              <a:t>unidrnd</a:t>
            </a:r>
            <a:r>
              <a:rPr lang="en-US" baseline="0" dirty="0"/>
              <a:t>() function is very handy when</a:t>
            </a:r>
          </a:p>
          <a:p>
            <a:r>
              <a:rPr lang="en-US" baseline="0" dirty="0"/>
              <a:t>implementing resampling.</a:t>
            </a:r>
            <a:endParaRPr lang="en-US" dirty="0"/>
          </a:p>
          <a:p>
            <a:endParaRPr lang="en-US" dirty="0"/>
          </a:p>
        </p:txBody>
      </p:sp>
      <p:sp>
        <p:nvSpPr>
          <p:cNvPr id="4" name="Slide Number Placeholder 3"/>
          <p:cNvSpPr>
            <a:spLocks noGrp="1"/>
          </p:cNvSpPr>
          <p:nvPr>
            <p:ph type="sldNum" sz="quarter" idx="5"/>
          </p:nvPr>
        </p:nvSpPr>
        <p:spPr/>
        <p:txBody>
          <a:bodyPr/>
          <a:lstStyle/>
          <a:p>
            <a:fld id="{39CEFECD-09E3-40DA-A418-CA04FDBB91E8}" type="slidenum">
              <a:rPr lang="en-US" smtClean="0"/>
              <a:pPr/>
              <a:t>43</a:t>
            </a:fld>
            <a:endParaRPr lang="en-US"/>
          </a:p>
        </p:txBody>
      </p:sp>
    </p:spTree>
    <p:extLst>
      <p:ext uri="{BB962C8B-B14F-4D97-AF65-F5344CB8AC3E}">
        <p14:creationId xmlns:p14="http://schemas.microsoft.com/office/powerpoint/2010/main" val="3837171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time</a:t>
            </a:r>
            <a:r>
              <a:rPr lang="en-US" baseline="0" dirty="0"/>
              <a:t> series is purely uncorrelated random noise.  The first spectra has a peak (red arrow0</a:t>
            </a:r>
          </a:p>
          <a:p>
            <a:r>
              <a:rPr lang="en-US" baseline="0" dirty="0"/>
              <a:t>but subsequent spectra lack peaks at the same frequency.  The peak is being caused by random processes.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7</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1: create resampled dataset.  Mention</a:t>
            </a:r>
            <a:r>
              <a:rPr lang="en-US" baseline="0" dirty="0"/>
              <a:t> that the </a:t>
            </a:r>
            <a:r>
              <a:rPr lang="en-US" baseline="0" dirty="0" err="1"/>
              <a:t>unidrnd</a:t>
            </a:r>
            <a:r>
              <a:rPr lang="en-US" baseline="0" dirty="0"/>
              <a:t>() function is very handy when</a:t>
            </a:r>
          </a:p>
          <a:p>
            <a:r>
              <a:rPr lang="en-US" baseline="0" dirty="0"/>
              <a:t>implementing resampling.</a:t>
            </a:r>
            <a:endParaRPr lang="en-US" dirty="0"/>
          </a:p>
          <a:p>
            <a:endParaRPr lang="en-US" dirty="0"/>
          </a:p>
        </p:txBody>
      </p:sp>
      <p:sp>
        <p:nvSpPr>
          <p:cNvPr id="4" name="Slide Number Placeholder 3"/>
          <p:cNvSpPr>
            <a:spLocks noGrp="1"/>
          </p:cNvSpPr>
          <p:nvPr>
            <p:ph type="sldNum" sz="quarter" idx="5"/>
          </p:nvPr>
        </p:nvSpPr>
        <p:spPr/>
        <p:txBody>
          <a:bodyPr/>
          <a:lstStyle/>
          <a:p>
            <a:fld id="{39CEFECD-09E3-40DA-A418-CA04FDBB91E8}" type="slidenum">
              <a:rPr lang="en-US" smtClean="0"/>
              <a:pPr/>
              <a:t>44</a:t>
            </a:fld>
            <a:endParaRPr lang="en-US"/>
          </a:p>
        </p:txBody>
      </p:sp>
    </p:spTree>
    <p:extLst>
      <p:ext uri="{BB962C8B-B14F-4D97-AF65-F5344CB8AC3E}">
        <p14:creationId xmlns:p14="http://schemas.microsoft.com/office/powerpoint/2010/main" val="69618312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2.  Completely</a:t>
            </a:r>
            <a:r>
              <a:rPr lang="en-US" baseline="0" dirty="0"/>
              <a:t> standard least squares fit of straight line to data.  Note that the slope is saved in an array</a:t>
            </a:r>
            <a:endParaRPr lang="en-US" dirty="0"/>
          </a:p>
        </p:txBody>
      </p:sp>
      <p:sp>
        <p:nvSpPr>
          <p:cNvPr id="4" name="Slide Number Placeholder 3"/>
          <p:cNvSpPr>
            <a:spLocks noGrp="1"/>
          </p:cNvSpPr>
          <p:nvPr>
            <p:ph type="sldNum" sz="quarter" idx="5"/>
          </p:nvPr>
        </p:nvSpPr>
        <p:spPr/>
        <p:txBody>
          <a:bodyPr/>
          <a:lstStyle/>
          <a:p>
            <a:fld id="{39CEFECD-09E3-40DA-A418-CA04FDBB91E8}" type="slidenum">
              <a:rPr lang="en-US" smtClean="0"/>
              <a:pPr/>
              <a:t>45</a:t>
            </a:fld>
            <a:endParaRPr lang="en-US"/>
          </a:p>
        </p:txBody>
      </p:sp>
    </p:spTree>
    <p:extLst>
      <p:ext uri="{BB962C8B-B14F-4D97-AF65-F5344CB8AC3E}">
        <p14:creationId xmlns:p14="http://schemas.microsoft.com/office/powerpoint/2010/main" val="2349606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Part 3: Create</a:t>
            </a:r>
            <a:r>
              <a:rPr lang="en-US" baseline="0" dirty="0"/>
              <a:t> a histogram and normalize it into a </a:t>
            </a:r>
            <a:r>
              <a:rPr lang="en-US" baseline="0" dirty="0" err="1"/>
              <a:t>p.d.f.</a:t>
            </a:r>
            <a:endParaRPr lang="en-US" dirty="0"/>
          </a:p>
          <a:p>
            <a:endParaRPr lang="en-US" dirty="0"/>
          </a:p>
        </p:txBody>
      </p:sp>
      <p:sp>
        <p:nvSpPr>
          <p:cNvPr id="4" name="Slide Number Placeholder 3"/>
          <p:cNvSpPr>
            <a:spLocks noGrp="1"/>
          </p:cNvSpPr>
          <p:nvPr>
            <p:ph type="sldNum" sz="quarter" idx="5"/>
          </p:nvPr>
        </p:nvSpPr>
        <p:spPr/>
        <p:txBody>
          <a:bodyPr/>
          <a:lstStyle/>
          <a:p>
            <a:fld id="{39CEFECD-09E3-40DA-A418-CA04FDBB91E8}" type="slidenum">
              <a:rPr lang="en-US" smtClean="0"/>
              <a:pPr/>
              <a:t>46</a:t>
            </a:fld>
            <a:endParaRPr lang="en-US"/>
          </a:p>
        </p:txBody>
      </p:sp>
    </p:spTree>
    <p:extLst>
      <p:ext uri="{BB962C8B-B14F-4D97-AF65-F5344CB8AC3E}">
        <p14:creationId xmlns:p14="http://schemas.microsoft.com/office/powerpoint/2010/main" val="24060506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a:t>
            </a:r>
            <a:r>
              <a:rPr lang="en-US" baseline="0" dirty="0"/>
              <a:t> 4: Integrate the </a:t>
            </a:r>
            <a:r>
              <a:rPr lang="en-US" baseline="0" dirty="0" err="1"/>
              <a:t>p.d.f.</a:t>
            </a:r>
            <a:r>
              <a:rPr lang="en-US" baseline="0" dirty="0"/>
              <a:t> to a cumulative probability function.</a:t>
            </a:r>
          </a:p>
          <a:p>
            <a:r>
              <a:rPr lang="en-US" baseline="0" dirty="0" err="1"/>
              <a:t>Seach</a:t>
            </a:r>
            <a:r>
              <a:rPr lang="en-US" baseline="0" dirty="0"/>
              <a:t> for 2.5% and 97.5% limits (95% of area between these limits).</a:t>
            </a:r>
            <a:endParaRPr lang="en-US" dirty="0"/>
          </a:p>
          <a:p>
            <a:r>
              <a:rPr lang="en-US" dirty="0"/>
              <a:t>As usual, the </a:t>
            </a:r>
            <a:r>
              <a:rPr lang="en-US" dirty="0" err="1"/>
              <a:t>np.where</a:t>
            </a:r>
            <a:r>
              <a:rPr lang="en-US" dirty="0"/>
              <a:t>() method produces weird output; with the desired array of indices being several indirections deep.</a:t>
            </a:r>
          </a:p>
        </p:txBody>
      </p:sp>
      <p:sp>
        <p:nvSpPr>
          <p:cNvPr id="4" name="Slide Number Placeholder 3"/>
          <p:cNvSpPr>
            <a:spLocks noGrp="1"/>
          </p:cNvSpPr>
          <p:nvPr>
            <p:ph type="sldNum" sz="quarter" idx="5"/>
          </p:nvPr>
        </p:nvSpPr>
        <p:spPr/>
        <p:txBody>
          <a:bodyPr/>
          <a:lstStyle/>
          <a:p>
            <a:fld id="{39CEFECD-09E3-40DA-A418-CA04FDBB91E8}" type="slidenum">
              <a:rPr lang="en-US" smtClean="0"/>
              <a:pPr/>
              <a:t>47</a:t>
            </a:fld>
            <a:endParaRPr lang="en-US"/>
          </a:p>
        </p:txBody>
      </p:sp>
    </p:spTree>
    <p:extLst>
      <p:ext uri="{BB962C8B-B14F-4D97-AF65-F5344CB8AC3E}">
        <p14:creationId xmlns:p14="http://schemas.microsoft.com/office/powerpoint/2010/main" val="22840622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imes New Roman" pitchFamily="18" charset="0"/>
                <a:cs typeface="Times New Roman" pitchFamily="18" charset="0"/>
              </a:rPr>
              <a:t>Bootstrap method applied to estimating the probability density  function, </a:t>
            </a:r>
            <a:r>
              <a:rPr lang="en-US" sz="1200" i="1" dirty="0">
                <a:latin typeface="Times New Roman" pitchFamily="18" charset="0"/>
                <a:cs typeface="Times New Roman" pitchFamily="18" charset="0"/>
              </a:rPr>
              <a:t>p(b)</a:t>
            </a:r>
            <a:r>
              <a:rPr lang="en-US" sz="1200" dirty="0">
                <a:latin typeface="Times New Roman" pitchFamily="18" charset="0"/>
                <a:cs typeface="Times New Roman" pitchFamily="18" charset="0"/>
              </a:rPr>
              <a:t>,  of slope,  </a:t>
            </a:r>
            <a:r>
              <a:rPr lang="en-US" sz="1200" i="1" dirty="0">
                <a:latin typeface="Times New Roman" pitchFamily="18" charset="0"/>
                <a:cs typeface="Times New Roman" pitchFamily="18" charset="0"/>
              </a:rPr>
              <a:t>b</a:t>
            </a:r>
            <a:r>
              <a:rPr lang="en-US" sz="1200" dirty="0">
                <a:latin typeface="Times New Roman" pitchFamily="18" charset="0"/>
                <a:cs typeface="Times New Roman" pitchFamily="18" charset="0"/>
              </a:rPr>
              <a:t>, when a straight line is fit to a fragment of the Black Rock Forest temperature dataset. (Smooth curve) Normal probability density function, with parameters determined by standard error propagation. (Rough curve) Bootstrap estimate. </a:t>
            </a:r>
          </a:p>
          <a:p>
            <a:endParaRPr lang="en-US" sz="1200" dirty="0">
              <a:latin typeface="Times New Roman" pitchFamily="18" charset="0"/>
              <a:cs typeface="Times New Roman" pitchFamily="18" charset="0"/>
            </a:endParaRPr>
          </a:p>
          <a:p>
            <a:r>
              <a:rPr lang="en-US" sz="1200" dirty="0">
                <a:latin typeface="Times New Roman" pitchFamily="18" charset="0"/>
                <a:cs typeface="Times New Roman" pitchFamily="18" charset="0"/>
              </a:rPr>
              <a:t>Point out</a:t>
            </a:r>
            <a:r>
              <a:rPr lang="en-US" sz="1200" baseline="0" dirty="0">
                <a:latin typeface="Times New Roman" pitchFamily="18" charset="0"/>
                <a:cs typeface="Times New Roman" pitchFamily="18" charset="0"/>
              </a:rPr>
              <a:t> that the two curves </a:t>
            </a:r>
            <a:r>
              <a:rPr lang="en-US" sz="1200" baseline="0" dirty="0" err="1">
                <a:latin typeface="Times New Roman" pitchFamily="18" charset="0"/>
                <a:cs typeface="Times New Roman" pitchFamily="18" charset="0"/>
              </a:rPr>
              <a:t>matche</a:t>
            </a:r>
            <a:r>
              <a:rPr lang="en-US" sz="1200" baseline="0" dirty="0">
                <a:latin typeface="Times New Roman" pitchFamily="18" charset="0"/>
                <a:cs typeface="Times New Roman" pitchFamily="18" charset="0"/>
              </a:rPr>
              <a:t> pretty well.</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48</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Just a hypothetical example.  The process</a:t>
            </a:r>
            <a:r>
              <a:rPr lang="en-US" baseline="0" dirty="0"/>
              <a:t> of computing r:</a:t>
            </a:r>
          </a:p>
          <a:p>
            <a:r>
              <a:rPr lang="en-US" baseline="0" dirty="0"/>
              <a:t>SVD then </a:t>
            </a:r>
            <a:r>
              <a:rPr lang="en-US" baseline="0" dirty="0" err="1"/>
              <a:t>varimax</a:t>
            </a:r>
            <a:r>
              <a:rPr lang="en-US" baseline="0" dirty="0"/>
              <a:t> rotation  then division</a:t>
            </a:r>
          </a:p>
          <a:p>
            <a:r>
              <a:rPr lang="en-US" baseline="0" dirty="0"/>
              <a:t>is so complicated that deriving an analytic </a:t>
            </a:r>
            <a:r>
              <a:rPr lang="en-US" baseline="0" dirty="0" err="1"/>
              <a:t>p.d.f</a:t>
            </a:r>
            <a:r>
              <a:rPr lang="en-US" baseline="0" dirty="0"/>
              <a:t>. would be tedious at the very least, and</a:t>
            </a:r>
          </a:p>
          <a:p>
            <a:r>
              <a:rPr lang="en-US" baseline="0" dirty="0"/>
              <a:t>probably impossible.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49</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imes New Roman" pitchFamily="18" charset="0"/>
                <a:cs typeface="Times New Roman" pitchFamily="18" charset="0"/>
              </a:rPr>
              <a:t>Bootstrap method applied to estimating the probability density  function, </a:t>
            </a:r>
            <a:r>
              <a:rPr lang="en-US" sz="1200" i="1" dirty="0">
                <a:latin typeface="Times New Roman" pitchFamily="18" charset="0"/>
                <a:cs typeface="Times New Roman" pitchFamily="18" charset="0"/>
              </a:rPr>
              <a:t>p(r)</a:t>
            </a:r>
            <a:r>
              <a:rPr lang="en-US" sz="1200" dirty="0">
                <a:latin typeface="Times New Roman" pitchFamily="18" charset="0"/>
                <a:cs typeface="Times New Roman" pitchFamily="18" charset="0"/>
              </a:rPr>
              <a:t>,  of a parameter, </a:t>
            </a:r>
            <a:r>
              <a:rPr lang="en-US" sz="1200" i="1" dirty="0">
                <a:latin typeface="Times New Roman" pitchFamily="18" charset="0"/>
                <a:cs typeface="Times New Roman" pitchFamily="18" charset="0"/>
              </a:rPr>
              <a:t>r</a:t>
            </a:r>
            <a:r>
              <a:rPr lang="en-US" sz="1200" dirty="0">
                <a:latin typeface="Times New Roman" pitchFamily="18" charset="0"/>
                <a:cs typeface="Times New Roman" pitchFamily="18" charset="0"/>
              </a:rPr>
              <a:t>, that has a very complicated relationship to the data.  Here the parameter, </a:t>
            </a:r>
            <a:r>
              <a:rPr lang="en-US" sz="1200" i="1" dirty="0">
                <a:latin typeface="Times New Roman" pitchFamily="18" charset="0"/>
                <a:cs typeface="Times New Roman" pitchFamily="18" charset="0"/>
              </a:rPr>
              <a:t>r</a:t>
            </a:r>
            <a:r>
              <a:rPr lang="en-US" sz="1200" dirty="0">
                <a:latin typeface="Times New Roman" pitchFamily="18" charset="0"/>
                <a:cs typeface="Times New Roman" pitchFamily="18" charset="0"/>
              </a:rPr>
              <a:t>, represents the </a:t>
            </a:r>
            <a:r>
              <a:rPr lang="en-US" sz="1200" dirty="0" err="1">
                <a:latin typeface="Times New Roman" pitchFamily="18" charset="0"/>
                <a:cs typeface="Times New Roman" pitchFamily="18" charset="0"/>
              </a:rPr>
              <a:t>CaO</a:t>
            </a:r>
            <a:r>
              <a:rPr lang="en-US" sz="1200" dirty="0">
                <a:latin typeface="Times New Roman" pitchFamily="18" charset="0"/>
                <a:cs typeface="Times New Roman" pitchFamily="18" charset="0"/>
              </a:rPr>
              <a:t> to Na</a:t>
            </a:r>
            <a:r>
              <a:rPr lang="en-US" sz="1200" baseline="-25000" dirty="0">
                <a:latin typeface="Times New Roman" pitchFamily="18" charset="0"/>
                <a:cs typeface="Times New Roman" pitchFamily="18" charset="0"/>
              </a:rPr>
              <a:t>2</a:t>
            </a:r>
            <a:r>
              <a:rPr lang="en-US" sz="1200" dirty="0">
                <a:latin typeface="Times New Roman" pitchFamily="18" charset="0"/>
                <a:cs typeface="Times New Roman" pitchFamily="18" charset="0"/>
              </a:rPr>
              <a:t>O ratio of the second </a:t>
            </a:r>
            <a:r>
              <a:rPr lang="en-US" sz="1200" dirty="0" err="1">
                <a:latin typeface="Times New Roman" pitchFamily="18" charset="0"/>
                <a:cs typeface="Times New Roman" pitchFamily="18" charset="0"/>
              </a:rPr>
              <a:t>varimax</a:t>
            </a:r>
            <a:r>
              <a:rPr lang="en-US" sz="1200" dirty="0">
                <a:latin typeface="Times New Roman" pitchFamily="18" charset="0"/>
                <a:cs typeface="Times New Roman" pitchFamily="18" charset="0"/>
              </a:rPr>
              <a:t> factor of the Atlantic Rock dataset (see Fig. 8.6). The mean of the parameter, </a:t>
            </a:r>
            <a:r>
              <a:rPr lang="en-US" sz="1200" i="1" dirty="0">
                <a:latin typeface="Times New Roman" pitchFamily="18" charset="0"/>
                <a:cs typeface="Times New Roman" pitchFamily="18" charset="0"/>
              </a:rPr>
              <a:t>r</a:t>
            </a:r>
            <a:r>
              <a:rPr lang="en-US" sz="1200" dirty="0">
                <a:latin typeface="Times New Roman" pitchFamily="18" charset="0"/>
                <a:cs typeface="Times New Roman" pitchFamily="18" charset="0"/>
              </a:rPr>
              <a:t>, and its 95% confidence intervals are then estimated from </a:t>
            </a:r>
            <a:r>
              <a:rPr lang="en-US" sz="1200" i="1" dirty="0">
                <a:latin typeface="Times New Roman" pitchFamily="18" charset="0"/>
                <a:cs typeface="Times New Roman" pitchFamily="18" charset="0"/>
              </a:rPr>
              <a:t>p(r). </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50</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latter</a:t>
            </a:r>
            <a:r>
              <a:rPr lang="en-US" baseline="0" dirty="0"/>
              <a:t> set of error bounds presumes that the </a:t>
            </a:r>
            <a:r>
              <a:rPr lang="en-US" baseline="0" dirty="0" err="1"/>
              <a:t>p.d.f</a:t>
            </a:r>
            <a:r>
              <a:rPr lang="en-US" baseline="0" dirty="0"/>
              <a:t>. is symmetric about its mean. which it is, sort of.</a:t>
            </a:r>
          </a:p>
          <a:p>
            <a:r>
              <a:rPr lang="en-US" baseline="0" dirty="0"/>
              <a:t>Point out, however, that the use of the notation </a:t>
            </a:r>
            <a:r>
              <a:rPr lang="en-US" baseline="0" dirty="0" err="1"/>
              <a:t>x</a:t>
            </a:r>
            <a:r>
              <a:rPr lang="en-US" baseline="0" dirty="0" err="1">
                <a:latin typeface="Cambria Math"/>
                <a:ea typeface="Cambria Math"/>
              </a:rPr>
              <a:t>±</a:t>
            </a:r>
            <a:r>
              <a:rPr lang="en-US" baseline="0" dirty="0" err="1"/>
              <a:t>y</a:t>
            </a:r>
            <a:r>
              <a:rPr lang="en-US" baseline="0" dirty="0"/>
              <a:t> can be very misleading when the p(x) </a:t>
            </a:r>
            <a:r>
              <a:rPr lang="en-US" baseline="0"/>
              <a:t>is skewed.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time</a:t>
            </a:r>
            <a:r>
              <a:rPr lang="en-US" baseline="0" dirty="0"/>
              <a:t> series is uncorrelated random noise plus a cosine wave.  All the spectra have a large peak (red arrow0</a:t>
            </a:r>
          </a:p>
          <a:p>
            <a:r>
              <a:rPr lang="en-US" baseline="0" dirty="0"/>
              <a:t>at the same frequency.  The peak is being caused by the cosine, even though its hard to see in the time series..</a:t>
            </a:r>
            <a:endParaRPr lang="en-US" dirty="0"/>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just one possible</a:t>
            </a:r>
            <a:r>
              <a:rPr lang="en-US" baseline="0" dirty="0"/>
              <a:t> Null Hypothesis</a:t>
            </a:r>
            <a:r>
              <a:rPr lang="en-US" dirty="0"/>
              <a:t>.</a:t>
            </a:r>
            <a:r>
              <a:rPr lang="en-US" baseline="0" dirty="0"/>
              <a:t>  But its represents an important extreme.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a:t>
            </a:r>
            <a:r>
              <a:rPr lang="en-US" baseline="0" dirty="0"/>
              <a:t> is the only case done in the text.  More advanced cased will allow some</a:t>
            </a:r>
          </a:p>
          <a:p>
            <a:r>
              <a:rPr lang="en-US" baseline="0" dirty="0"/>
              <a:t>correlation between points, e.g. to make the </a:t>
            </a:r>
            <a:r>
              <a:rPr lang="en-US" baseline="0" dirty="0" err="1"/>
              <a:t>p.s.d</a:t>
            </a:r>
            <a:r>
              <a:rPr lang="en-US" baseline="0" dirty="0"/>
              <a:t>. have more power at low</a:t>
            </a:r>
          </a:p>
          <a:p>
            <a:r>
              <a:rPr lang="en-US" baseline="0" dirty="0"/>
              <a:t>frequencies than at high (a red spectrum) or vice versa (a blue spectra).</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we knew</a:t>
            </a:r>
            <a:r>
              <a:rPr lang="en-US" baseline="0" dirty="0"/>
              <a:t> this </a:t>
            </a:r>
            <a:r>
              <a:rPr lang="en-US" baseline="0" dirty="0" err="1"/>
              <a:t>p.d.f</a:t>
            </a:r>
            <a:r>
              <a:rPr lang="en-US" baseline="0" dirty="0"/>
              <a:t>., we could perform the usual hypothesis testing.</a:t>
            </a:r>
          </a:p>
          <a:p>
            <a:r>
              <a:rPr lang="en-US" baseline="0" dirty="0"/>
              <a:t>So we need to work it out.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Part</a:t>
            </a:r>
            <a:r>
              <a:rPr lang="en-US" baseline="0" dirty="0"/>
              <a:t> 1:  The </a:t>
            </a:r>
            <a:r>
              <a:rPr lang="en-US" baseline="0" dirty="0" err="1"/>
              <a:t>Fourierr</a:t>
            </a:r>
            <a:r>
              <a:rPr lang="en-US" baseline="0" dirty="0"/>
              <a:t> Transform is Normal.</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54ED11-FE75-4B22-B41D-E6EAA17BCC3E}"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54ED11-FE75-4B22-B41D-E6EAA17BCC3E}"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54ED11-FE75-4B22-B41D-E6EAA17BCC3E}"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54ED11-FE75-4B22-B41D-E6EAA17BCC3E}"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4ED11-FE75-4B22-B41D-E6EAA17BCC3E}" type="datetimeFigureOut">
              <a:rPr lang="en-US" smtClean="0"/>
              <a:pPr/>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54ED11-FE75-4B22-B41D-E6EAA17BCC3E}"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54ED11-FE75-4B22-B41D-E6EAA17BCC3E}" type="datetimeFigureOut">
              <a:rPr lang="en-US" smtClean="0"/>
              <a:pPr/>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54ED11-FE75-4B22-B41D-E6EAA17BCC3E}" type="datetimeFigureOut">
              <a:rPr lang="en-US" smtClean="0"/>
              <a:pPr/>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4ED11-FE75-4B22-B41D-E6EAA17BCC3E}" type="datetimeFigureOut">
              <a:rPr lang="en-US" smtClean="0"/>
              <a:pPr/>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4ED11-FE75-4B22-B41D-E6EAA17BCC3E}" type="datetimeFigureOut">
              <a:rPr lang="en-US" smtClean="0"/>
              <a:pPr/>
              <a:t>2/28/2022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9FAFE-1520-45A8-906A-AA7CFB193E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3962400"/>
          </a:xfrm>
        </p:spPr>
        <p:txBody>
          <a:bodyPr>
            <a:normAutofit/>
          </a:bodyPr>
          <a:lstStyle/>
          <a:p>
            <a:r>
              <a:rPr lang="en-US" sz="4000" dirty="0">
                <a:latin typeface="Times New Roman" pitchFamily="18" charset="0"/>
                <a:cs typeface="Times New Roman" pitchFamily="18" charset="0"/>
              </a:rPr>
              <a:t>Environmental Data Analysis</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with MATLAB or Python</a:t>
            </a:r>
            <a:br>
              <a:rPr lang="en-US" sz="4000" i="1" dirty="0">
                <a:latin typeface="Times New Roman" pitchFamily="18" charset="0"/>
                <a:cs typeface="Times New Roman" pitchFamily="18" charset="0"/>
              </a:rPr>
            </a:br>
            <a:r>
              <a:rPr lang="en-US" sz="4000" dirty="0">
                <a:latin typeface="Times New Roman" pitchFamily="18" charset="0"/>
                <a:cs typeface="Times New Roman" pitchFamily="18" charset="0"/>
              </a:rPr>
              <a:t>3</a:t>
            </a:r>
            <a:r>
              <a:rPr lang="en-US" sz="4000" baseline="30000" dirty="0">
                <a:latin typeface="Times New Roman" pitchFamily="18" charset="0"/>
                <a:cs typeface="Times New Roman" pitchFamily="18" charset="0"/>
              </a:rPr>
              <a:t>rd</a:t>
            </a:r>
            <a:r>
              <a:rPr lang="en-US" sz="4000" dirty="0">
                <a:latin typeface="Times New Roman" pitchFamily="18" charset="0"/>
                <a:cs typeface="Times New Roman" pitchFamily="18" charset="0"/>
              </a:rPr>
              <a:t> Edition</a:t>
            </a:r>
            <a:br>
              <a:rPr lang="en-US" sz="4000" dirty="0">
                <a:latin typeface="Times New Roman" pitchFamily="18" charset="0"/>
                <a:cs typeface="Times New Roman" pitchFamily="18" charset="0"/>
              </a:rPr>
            </a:b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Lecture 26</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a:latin typeface="Times New Roman" pitchFamily="18" charset="0"/>
                <a:cs typeface="Times New Roman" pitchFamily="18" charset="0"/>
              </a:rPr>
              <a:t>Easiest Case to Analyze</a:t>
            </a:r>
          </a:p>
        </p:txBody>
      </p:sp>
      <p:sp>
        <p:nvSpPr>
          <p:cNvPr id="3" name="Content Placeholder 2"/>
          <p:cNvSpPr>
            <a:spLocks noGrp="1"/>
          </p:cNvSpPr>
          <p:nvPr>
            <p:ph idx="1"/>
          </p:nvPr>
        </p:nvSpPr>
        <p:spPr>
          <a:xfrm>
            <a:off x="381000" y="2514600"/>
            <a:ext cx="8229600" cy="3200400"/>
          </a:xfrm>
        </p:spPr>
        <p:txBody>
          <a:bodyPr>
            <a:normAutofit fontScale="92500" lnSpcReduction="20000"/>
          </a:bodyPr>
          <a:lstStyle/>
          <a:p>
            <a:pPr>
              <a:buNone/>
            </a:pPr>
            <a:r>
              <a:rPr lang="en-US" dirty="0">
                <a:latin typeface="Times New Roman" pitchFamily="18" charset="0"/>
                <a:cs typeface="Times New Roman" pitchFamily="18" charset="0"/>
              </a:rPr>
              <a:t>Random time series that is:</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Normally-distributed</a:t>
            </a:r>
          </a:p>
          <a:p>
            <a:pPr>
              <a:buNone/>
            </a:pPr>
            <a:r>
              <a:rPr lang="en-US" dirty="0">
                <a:latin typeface="Times New Roman" pitchFamily="18" charset="0"/>
                <a:cs typeface="Times New Roman" pitchFamily="18" charset="0"/>
              </a:rPr>
              <a:t>	uncorrelated</a:t>
            </a:r>
          </a:p>
          <a:p>
            <a:pPr>
              <a:buNone/>
            </a:pPr>
            <a:r>
              <a:rPr lang="en-US" dirty="0">
                <a:latin typeface="Times New Roman" pitchFamily="18" charset="0"/>
                <a:cs typeface="Times New Roman" pitchFamily="18" charset="0"/>
              </a:rPr>
              <a:t>	zero mean</a:t>
            </a:r>
          </a:p>
          <a:p>
            <a:pPr>
              <a:buNone/>
            </a:pPr>
            <a:r>
              <a:rPr lang="en-US" dirty="0">
                <a:latin typeface="Times New Roman" pitchFamily="18" charset="0"/>
                <a:cs typeface="Times New Roman" pitchFamily="18" charset="0"/>
              </a:rPr>
              <a:t>	variance that matches power of time series under 	consideration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743200"/>
            <a:ext cx="8229600" cy="1524000"/>
          </a:xfrm>
        </p:spPr>
        <p:txBody>
          <a:bodyPr>
            <a:normAutofit lnSpcReduction="10000"/>
          </a:bodyPr>
          <a:lstStyle/>
          <a:p>
            <a:pPr>
              <a:buNone/>
            </a:pPr>
            <a:r>
              <a:rPr lang="en-US" dirty="0">
                <a:latin typeface="Times New Roman" pitchFamily="18" charset="0"/>
                <a:cs typeface="Times New Roman" pitchFamily="18" charset="0"/>
              </a:rPr>
              <a:t>So what is the probability density function </a:t>
            </a:r>
            <a:r>
              <a:rPr lang="en-US" i="1" dirty="0">
                <a:latin typeface="Cambria Math" pitchFamily="18" charset="0"/>
                <a:ea typeface="Cambria Math" pitchFamily="18" charset="0"/>
                <a:cs typeface="Times New Roman" pitchFamily="18" charset="0"/>
              </a:rPr>
              <a:t>p(s</a:t>
            </a:r>
            <a:r>
              <a:rPr lang="en-US" i="1" baseline="30000" dirty="0">
                <a:latin typeface="Cambria Math" pitchFamily="18" charset="0"/>
                <a:ea typeface="Cambria Math" pitchFamily="18" charset="0"/>
                <a:cs typeface="Times New Roman" pitchFamily="18" charset="0"/>
              </a:rPr>
              <a:t>2</a:t>
            </a:r>
            <a:r>
              <a:rPr lang="en-US" i="1" dirty="0">
                <a:latin typeface="Cambria Math" pitchFamily="18" charset="0"/>
                <a:ea typeface="Cambria Math" pitchFamily="18" charset="0"/>
                <a:cs typeface="Times New Roman" pitchFamily="18" charset="0"/>
              </a:rPr>
              <a:t>)</a:t>
            </a:r>
          </a:p>
          <a:p>
            <a:pPr>
              <a:buNone/>
            </a:pPr>
            <a:r>
              <a:rPr lang="en-US" dirty="0">
                <a:latin typeface="Times New Roman" pitchFamily="18" charset="0"/>
                <a:cs typeface="Times New Roman" pitchFamily="18" charset="0"/>
              </a:rPr>
              <a:t> of points in the power spectral density </a:t>
            </a:r>
            <a:r>
              <a:rPr lang="en-US" i="1" dirty="0">
                <a:latin typeface="Cambria Math" pitchFamily="18" charset="0"/>
                <a:ea typeface="Cambria Math" pitchFamily="18" charset="0"/>
                <a:cs typeface="Times New Roman" pitchFamily="18" charset="0"/>
              </a:rPr>
              <a:t>s</a:t>
            </a:r>
            <a:r>
              <a:rPr lang="en-US" i="1" baseline="30000" dirty="0">
                <a:latin typeface="Cambria Math" pitchFamily="18" charset="0"/>
                <a:ea typeface="Cambria Math" pitchFamily="18" charset="0"/>
                <a:cs typeface="Times New Roman" pitchFamily="18" charset="0"/>
              </a:rPr>
              <a:t>2  </a:t>
            </a:r>
            <a:r>
              <a:rPr lang="en-US" dirty="0">
                <a:latin typeface="Times New Roman" pitchFamily="18" charset="0"/>
                <a:cs typeface="Times New Roman" pitchFamily="18" charset="0"/>
              </a:rPr>
              <a:t>of such a time series ?</a:t>
            </a:r>
          </a:p>
          <a:p>
            <a:pPr>
              <a:buNone/>
            </a:pP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229600" cy="6553200"/>
          </a:xfrm>
        </p:spPr>
        <p:txBody>
          <a:bodyPr>
            <a:normAutofit fontScale="92500" lnSpcReduction="10000"/>
          </a:bodyPr>
          <a:lstStyle/>
          <a:p>
            <a:pPr algn="ctr">
              <a:buNone/>
            </a:pPr>
            <a:r>
              <a:rPr lang="en-US" dirty="0">
                <a:latin typeface="Times New Roman" pitchFamily="18" charset="0"/>
                <a:cs typeface="Times New Roman" pitchFamily="18" charset="0"/>
              </a:rPr>
              <a:t>Chain of Logic, Part 1</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The time series is Normally-distributed</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The Fourier Transform is a linear function of the time series</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Linear functions of Normally-distributed variables are Normally-distributed, so the Fourier Transform is Normally-distributed too</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For a complex FT, the real and imaginary parts are individually Normally-distributed</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553200"/>
          </a:xfrm>
        </p:spPr>
        <p:txBody>
          <a:bodyPr>
            <a:normAutofit lnSpcReduction="10000"/>
          </a:bodyPr>
          <a:lstStyle/>
          <a:p>
            <a:pPr algn="ctr">
              <a:buNone/>
            </a:pPr>
            <a:r>
              <a:rPr lang="en-US" dirty="0">
                <a:latin typeface="Times New Roman" pitchFamily="18" charset="0"/>
                <a:cs typeface="Times New Roman" pitchFamily="18" charset="0"/>
              </a:rPr>
              <a:t>Chain of Logic, Part 2</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The time series has zero mean</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The Fourier Transform is a linear function of the time series</a:t>
            </a:r>
            <a:endParaRPr lang="en-US" b="1"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The mean of a linear function is the function of the mean value, so the mean of the FT is zero</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For a complex FT, the means of the real and imaginary parts are individually zero</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553200"/>
          </a:xfrm>
        </p:spPr>
        <p:txBody>
          <a:bodyPr>
            <a:normAutofit/>
          </a:bodyPr>
          <a:lstStyle/>
          <a:p>
            <a:pPr algn="ctr">
              <a:buNone/>
            </a:pPr>
            <a:r>
              <a:rPr lang="en-US" dirty="0">
                <a:latin typeface="Times New Roman" pitchFamily="18" charset="0"/>
                <a:cs typeface="Times New Roman" pitchFamily="18" charset="0"/>
              </a:rPr>
              <a:t>Chain of Logic, Part 3</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The time series is uncorrelated</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The Fourier Transform has [</a:t>
            </a:r>
            <a:r>
              <a:rPr lang="en-US" b="1" dirty="0">
                <a:latin typeface="Times New Roman" pitchFamily="18" charset="0"/>
                <a:cs typeface="Times New Roman" pitchFamily="18" charset="0"/>
              </a:rPr>
              <a:t>G</a:t>
            </a:r>
            <a:r>
              <a:rPr lang="en-US" baseline="30000" dirty="0">
                <a:latin typeface="Times New Roman" pitchFamily="18" charset="0"/>
                <a:cs typeface="Times New Roman" pitchFamily="18" charset="0"/>
              </a:rPr>
              <a:t>T</a:t>
            </a:r>
            <a:r>
              <a:rPr lang="en-US" b="1" dirty="0">
                <a:latin typeface="Times New Roman" pitchFamily="18" charset="0"/>
                <a:cs typeface="Times New Roman" pitchFamily="18" charset="0"/>
              </a:rPr>
              <a:t>G</a:t>
            </a:r>
            <a:r>
              <a:rPr lang="en-US" dirty="0">
                <a:latin typeface="Times New Roman" pitchFamily="18" charset="0"/>
                <a:cs typeface="Times New Roman" pitchFamily="18" charset="0"/>
              </a:rPr>
              <a:t>]</a:t>
            </a:r>
            <a:r>
              <a:rPr lang="en-US" baseline="30000" dirty="0">
                <a:latin typeface="Times New Roman" pitchFamily="18" charset="0"/>
                <a:cs typeface="Times New Roman" pitchFamily="18" charset="0"/>
              </a:rPr>
              <a:t>-1 </a:t>
            </a:r>
            <a:r>
              <a:rPr lang="en-US" dirty="0">
                <a:latin typeface="Times New Roman" pitchFamily="18" charset="0"/>
                <a:cs typeface="Times New Roman" pitchFamily="18" charset="0"/>
              </a:rPr>
              <a:t>proportional to </a:t>
            </a:r>
            <a:r>
              <a:rPr lang="en-US" b="1" dirty="0">
                <a:latin typeface="Times New Roman" pitchFamily="18" charset="0"/>
                <a:cs typeface="Times New Roman" pitchFamily="18" charset="0"/>
              </a:rPr>
              <a:t>I</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So by the usual rules of error propagation, the Fourier Transform is uncorrelated too</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For a complex FT, the real and imaginary parts are uncorrelated</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553200"/>
          </a:xfrm>
        </p:spPr>
        <p:txBody>
          <a:bodyPr>
            <a:normAutofit fontScale="92500" lnSpcReduction="10000"/>
          </a:bodyPr>
          <a:lstStyle/>
          <a:p>
            <a:pPr algn="ctr">
              <a:buNone/>
            </a:pPr>
            <a:r>
              <a:rPr lang="en-US" dirty="0">
                <a:latin typeface="Times New Roman" pitchFamily="18" charset="0"/>
                <a:cs typeface="Times New Roman" pitchFamily="18" charset="0"/>
              </a:rPr>
              <a:t>Chain of Logic, Part 4</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The power spectral density is proportional to the sum of squares of the real and imaginary parts of the Fourier Transform</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The sum of squares of two uncorrelated Normally-distributed variables with zero mean and unit variance is chi-squared distributed with two degrees of freedom.</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Once the </a:t>
            </a:r>
            <a:r>
              <a:rPr lang="en-US" dirty="0" err="1">
                <a:latin typeface="Times New Roman" pitchFamily="18" charset="0"/>
                <a:cs typeface="Times New Roman" pitchFamily="18" charset="0"/>
              </a:rPr>
              <a:t>p.s.d</a:t>
            </a:r>
            <a:r>
              <a:rPr lang="en-US" dirty="0">
                <a:latin typeface="Times New Roman" pitchFamily="18" charset="0"/>
                <a:cs typeface="Times New Roman" pitchFamily="18" charset="0"/>
              </a:rPr>
              <a:t>. is scaled to have unit variance, it is chi-squared distributed with two degrees of freedom.</a:t>
            </a:r>
          </a:p>
          <a:p>
            <a:pPr>
              <a:buNone/>
            </a:pP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45162"/>
          </a:xfrm>
        </p:spPr>
        <p:txBody>
          <a:bodyPr>
            <a:normAutofit/>
          </a:bodyPr>
          <a:lstStyle/>
          <a:p>
            <a:r>
              <a:rPr lang="en-US" dirty="0">
                <a:latin typeface="Times New Roman" pitchFamily="18" charset="0"/>
                <a:cs typeface="Times New Roman" pitchFamily="18" charset="0"/>
              </a:rPr>
              <a:t>so</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r>
              <a:rPr lang="en-US" i="1" dirty="0">
                <a:latin typeface="Cambria Math" pitchFamily="18" charset="0"/>
                <a:ea typeface="Cambria Math" pitchFamily="18" charset="0"/>
                <a:cs typeface="Times New Roman" pitchFamily="18" charset="0"/>
              </a:rPr>
              <a:t>s</a:t>
            </a:r>
            <a:r>
              <a:rPr lang="en-US" i="1" baseline="30000" dirty="0">
                <a:latin typeface="Cambria Math" pitchFamily="18" charset="0"/>
                <a:ea typeface="Cambria Math" pitchFamily="18" charset="0"/>
                <a:cs typeface="Times New Roman" pitchFamily="18" charset="0"/>
              </a:rPr>
              <a:t>2</a:t>
            </a:r>
            <a:r>
              <a:rPr lang="en-US" i="1" dirty="0">
                <a:latin typeface="Cambria Math" pitchFamily="18" charset="0"/>
                <a:ea typeface="Cambria Math" pitchFamily="18" charset="0"/>
                <a:cs typeface="Times New Roman" pitchFamily="18" charset="0"/>
              </a:rPr>
              <a:t>/c</a:t>
            </a:r>
            <a:r>
              <a:rPr lang="en-US" dirty="0">
                <a:latin typeface="Times New Roman" pitchFamily="18" charset="0"/>
                <a:cs typeface="Times New Roman" pitchFamily="18" charset="0"/>
              </a:rPr>
              <a:t>  is chi-squared distributed</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where </a:t>
            </a:r>
            <a:r>
              <a:rPr lang="en-US" i="1" dirty="0">
                <a:latin typeface="Cambria Math" pitchFamily="18" charset="0"/>
                <a:ea typeface="Cambria Math" pitchFamily="18" charset="0"/>
                <a:cs typeface="Times New Roman" pitchFamily="18" charset="0"/>
              </a:rPr>
              <a:t>c</a:t>
            </a:r>
            <a:r>
              <a:rPr lang="en-US" dirty="0">
                <a:latin typeface="Times New Roman" pitchFamily="18" charset="0"/>
                <a:cs typeface="Times New Roman" pitchFamily="18" charset="0"/>
              </a:rPr>
              <a:t> is a yet-to-be-determined scaling factor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r>
              <a:rPr lang="en-US" dirty="0">
                <a:latin typeface="Times New Roman" pitchFamily="18" charset="0"/>
                <a:cs typeface="Times New Roman" pitchFamily="18" charset="0"/>
              </a:rPr>
              <a:t>in the text, it is shown that</a:t>
            </a:r>
          </a:p>
        </p:txBody>
      </p:sp>
      <p:pic>
        <p:nvPicPr>
          <p:cNvPr id="3074" name="Picture 2"/>
          <p:cNvPicPr>
            <a:picLocks noChangeAspect="1" noChangeArrowheads="1"/>
          </p:cNvPicPr>
          <p:nvPr/>
        </p:nvPicPr>
        <p:blipFill>
          <a:blip r:embed="rId3" cstate="print"/>
          <a:srcRect l="34938" t="21305" r="45098" b="61651"/>
          <a:stretch>
            <a:fillRect/>
          </a:stretch>
        </p:blipFill>
        <p:spPr bwMode="auto">
          <a:xfrm>
            <a:off x="3048000" y="1447800"/>
            <a:ext cx="2667000" cy="1524000"/>
          </a:xfrm>
          <a:prstGeom prst="rect">
            <a:avLst/>
          </a:prstGeom>
          <a:noFill/>
          <a:ln w="9525">
            <a:noFill/>
            <a:miter lim="800000"/>
            <a:headEnd/>
            <a:tailEnd/>
          </a:ln>
        </p:spPr>
      </p:pic>
      <p:sp>
        <p:nvSpPr>
          <p:cNvPr id="4" name="Title 1"/>
          <p:cNvSpPr txBox="1">
            <a:spLocks/>
          </p:cNvSpPr>
          <p:nvPr/>
        </p:nvSpPr>
        <p:spPr>
          <a:xfrm>
            <a:off x="0" y="3505200"/>
            <a:ext cx="9144000" cy="2667000"/>
          </a:xfrm>
          <a:prstGeom prst="rect">
            <a:avLst/>
          </a:prstGeom>
        </p:spPr>
        <p:txBody>
          <a:bodyPr vert="horz" lIns="91440" tIns="45720" rIns="91440" bIns="45720" rtlCol="0" anchor="ctr">
            <a:normAutofit fontScale="7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where:</a:t>
            </a:r>
          </a:p>
          <a:p>
            <a:pPr marL="0" marR="0" lvl="0" indent="0" defTabSz="914400" rtl="0" eaLnBrk="1" fontAlgn="auto" latinLnBrk="0" hangingPunct="1">
              <a:lnSpc>
                <a:spcPct val="100000"/>
              </a:lnSpc>
              <a:spcBef>
                <a:spcPct val="0"/>
              </a:spcBef>
              <a:spcAft>
                <a:spcPts val="0"/>
              </a:spcAft>
              <a:buClrTx/>
              <a:buSzTx/>
              <a:buFontTx/>
              <a:buNone/>
              <a:tabLst/>
              <a:defRPr/>
            </a:pPr>
            <a:r>
              <a:rPr lang="en-US" sz="4400" dirty="0">
                <a:latin typeface="Cambria Math"/>
                <a:ea typeface="Cambria Math"/>
                <a:cs typeface="Times New Roman" pitchFamily="18" charset="0"/>
              </a:rPr>
              <a:t>	</a:t>
            </a:r>
            <a:r>
              <a:rPr lang="el-GR" sz="4400" dirty="0">
                <a:latin typeface="Cambria Math"/>
                <a:ea typeface="Cambria Math"/>
                <a:cs typeface="Times New Roman" pitchFamily="18" charset="0"/>
              </a:rPr>
              <a:t>σ</a:t>
            </a:r>
            <a:r>
              <a:rPr lang="en-US" sz="4400" baseline="-25000" dirty="0">
                <a:latin typeface="Cambria Math"/>
                <a:ea typeface="Cambria Math"/>
                <a:cs typeface="Times New Roman" pitchFamily="18" charset="0"/>
              </a:rPr>
              <a:t>d</a:t>
            </a:r>
            <a:r>
              <a:rPr lang="en-US" sz="4400" baseline="30000" dirty="0">
                <a:latin typeface="Cambria Math"/>
                <a:ea typeface="Cambria Math"/>
                <a:cs typeface="Times New Roman" pitchFamily="18" charset="0"/>
              </a:rPr>
              <a:t>2</a:t>
            </a:r>
            <a:r>
              <a:rPr lang="en-US" sz="4400" dirty="0">
                <a:latin typeface="Cambria Math"/>
                <a:ea typeface="Cambria Math"/>
                <a:cs typeface="Times New Roman" pitchFamily="18" charset="0"/>
              </a:rPr>
              <a:t> </a:t>
            </a:r>
            <a:r>
              <a:rPr lang="en-US" sz="4400" dirty="0">
                <a:latin typeface="Times New Roman" pitchFamily="18" charset="0"/>
                <a:ea typeface="+mj-ea"/>
                <a:cs typeface="Times New Roman" pitchFamily="18" charset="0"/>
              </a:rPr>
              <a:t>is the variance of the data</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N</a:t>
            </a:r>
            <a:r>
              <a:rPr kumimoji="0" lang="en-US" sz="4400" b="0" i="0" u="none" strike="noStrike" kern="1200" cap="none" spc="0" normalizeH="0" baseline="-25000" noProof="0" dirty="0" err="1">
                <a:ln>
                  <a:noFill/>
                </a:ln>
                <a:solidFill>
                  <a:schemeClr val="tx1"/>
                </a:solidFill>
                <a:effectLst/>
                <a:uLnTx/>
                <a:uFillTx/>
                <a:latin typeface="Times New Roman" pitchFamily="18" charset="0"/>
                <a:ea typeface="+mj-ea"/>
                <a:cs typeface="Times New Roman" pitchFamily="18" charset="0"/>
              </a:rPr>
              <a:t>f</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is the length of the </a:t>
            </a:r>
            <a:r>
              <a:rPr kumimoji="0" lang="en-US" sz="4400" b="0"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p.s.d</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t>
            </a:r>
          </a:p>
          <a:p>
            <a:pPr marL="0" marR="0" lvl="0" indent="0" defTabSz="914400" rtl="0" eaLnBrk="1" fontAlgn="auto" latinLnBrk="0" hangingPunct="1">
              <a:lnSpc>
                <a:spcPct val="100000"/>
              </a:lnSpc>
              <a:spcBef>
                <a:spcPct val="0"/>
              </a:spcBef>
              <a:spcAft>
                <a:spcPts val="0"/>
              </a:spcAft>
              <a:buClrTx/>
              <a:buSzTx/>
              <a:buFontTx/>
              <a:buNone/>
              <a:tabLst/>
              <a:defRPr/>
            </a:pPr>
            <a:r>
              <a:rPr lang="en-US" sz="4400" dirty="0">
                <a:latin typeface="Cambria Math"/>
                <a:ea typeface="Cambria Math"/>
                <a:cs typeface="Times New Roman" pitchFamily="18" charset="0"/>
              </a:rPr>
              <a:t>	</a:t>
            </a:r>
            <a:r>
              <a:rPr lang="el-GR" sz="4400" dirty="0">
                <a:latin typeface="Cambria Math"/>
                <a:ea typeface="Cambria Math"/>
                <a:cs typeface="Times New Roman" pitchFamily="18" charset="0"/>
              </a:rPr>
              <a:t>Δ</a:t>
            </a:r>
            <a:r>
              <a:rPr lang="en-US" sz="4400" dirty="0">
                <a:latin typeface="Times New Roman" pitchFamily="18" charset="0"/>
                <a:ea typeface="+mj-ea"/>
                <a:cs typeface="Times New Roman" pitchFamily="18" charset="0"/>
              </a:rPr>
              <a:t>f is the frequency sampling</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f</a:t>
            </a:r>
            <a:r>
              <a:rPr kumimoji="0" lang="en-US" sz="4400" b="0" i="0" u="none" strike="noStrike" kern="1200" cap="none" spc="0" normalizeH="0" baseline="-25000" noProof="0" dirty="0">
                <a:ln>
                  <a:noFill/>
                </a:ln>
                <a:solidFill>
                  <a:schemeClr val="tx1"/>
                </a:solidFill>
                <a:effectLst/>
                <a:uLnTx/>
                <a:uFillTx/>
                <a:latin typeface="Times New Roman" pitchFamily="18" charset="0"/>
                <a:ea typeface="+mj-ea"/>
                <a:cs typeface="Times New Roman" pitchFamily="18" charset="0"/>
              </a:rPr>
              <a:t>f</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is the variance of the taper.</a:t>
            </a:r>
          </a:p>
          <a:p>
            <a:pPr marL="0" marR="0" lvl="0" indent="0" defTabSz="914400" rtl="0" eaLnBrk="1" fontAlgn="auto" latinLnBrk="0" hangingPunct="1">
              <a:lnSpc>
                <a:spcPct val="100000"/>
              </a:lnSpc>
              <a:spcBef>
                <a:spcPct val="0"/>
              </a:spcBef>
              <a:spcAft>
                <a:spcPts val="0"/>
              </a:spcAft>
              <a:buClrTx/>
              <a:buSzTx/>
              <a:buFontTx/>
              <a:buNone/>
              <a:tabLst/>
              <a:defRPr/>
            </a:pPr>
            <a:r>
              <a:rPr lang="en-US" sz="4400" dirty="0">
                <a:latin typeface="Times New Roman" pitchFamily="18" charset="0"/>
                <a:ea typeface="+mj-ea"/>
                <a:cs typeface="Times New Roman" pitchFamily="18" charset="0"/>
              </a:rPr>
              <a:t>		</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It adjusts for the effect of a tapering.</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2057400" y="373746"/>
            <a:ext cx="6858000" cy="6221962"/>
            <a:chOff x="1295400" y="796920"/>
            <a:chExt cx="6019800" cy="5320935"/>
          </a:xfrm>
        </p:grpSpPr>
        <p:pic>
          <p:nvPicPr>
            <p:cNvPr id="1027" name="Picture 3"/>
            <p:cNvPicPr>
              <a:picLocks noChangeAspect="1" noChangeArrowheads="1"/>
            </p:cNvPicPr>
            <p:nvPr/>
          </p:nvPicPr>
          <p:blipFill>
            <a:blip r:embed="rId3" cstate="print"/>
            <a:srcRect/>
            <a:stretch>
              <a:fillRect/>
            </a:stretch>
          </p:blipFill>
          <p:spPr bwMode="auto">
            <a:xfrm>
              <a:off x="1444976" y="2895601"/>
              <a:ext cx="5184423" cy="3086099"/>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cstate="print"/>
            <a:srcRect/>
            <a:stretch>
              <a:fillRect/>
            </a:stretch>
          </p:blipFill>
          <p:spPr bwMode="auto">
            <a:xfrm>
              <a:off x="1295400" y="990600"/>
              <a:ext cx="6019800" cy="1935561"/>
            </a:xfrm>
            <a:prstGeom prst="rect">
              <a:avLst/>
            </a:prstGeom>
            <a:noFill/>
            <a:ln w="9525">
              <a:noFill/>
              <a:miter lim="800000"/>
              <a:headEnd/>
              <a:tailEnd/>
            </a:ln>
            <a:effectLst/>
          </p:spPr>
        </p:pic>
        <p:sp>
          <p:nvSpPr>
            <p:cNvPr id="11" name="TextBox 10"/>
            <p:cNvSpPr txBox="1"/>
            <p:nvPr/>
          </p:nvSpPr>
          <p:spPr>
            <a:xfrm>
              <a:off x="2133600" y="796920"/>
              <a:ext cx="3041227" cy="394809"/>
            </a:xfrm>
            <a:prstGeom prst="rect">
              <a:avLst/>
            </a:prstGeom>
            <a:noFill/>
          </p:spPr>
          <p:txBody>
            <a:bodyPr wrap="square" rtlCol="0">
              <a:spAutoFit/>
            </a:bodyPr>
            <a:lstStyle/>
            <a:p>
              <a:r>
                <a:rPr lang="en-US" sz="2400" dirty="0">
                  <a:latin typeface="Times New Roman" pitchFamily="18" charset="0"/>
                  <a:cs typeface="Times New Roman" pitchFamily="18" charset="0"/>
                </a:rPr>
                <a:t>A) tapered time series</a:t>
              </a:r>
            </a:p>
          </p:txBody>
        </p:sp>
        <p:sp>
          <p:nvSpPr>
            <p:cNvPr id="13" name="TextBox 12"/>
            <p:cNvSpPr txBox="1"/>
            <p:nvPr/>
          </p:nvSpPr>
          <p:spPr>
            <a:xfrm>
              <a:off x="3203255" y="2748771"/>
              <a:ext cx="2865348" cy="394809"/>
            </a:xfrm>
            <a:prstGeom prst="rect">
              <a:avLst/>
            </a:prstGeom>
            <a:noFill/>
          </p:spPr>
          <p:txBody>
            <a:bodyPr wrap="square" rtlCol="0">
              <a:spAutoFit/>
            </a:bodyPr>
            <a:lstStyle/>
            <a:p>
              <a:r>
                <a:rPr lang="en-US" sz="2400" dirty="0">
                  <a:latin typeface="Times New Roman" pitchFamily="18" charset="0"/>
                  <a:cs typeface="Times New Roman" pitchFamily="18" charset="0"/>
                </a:rPr>
                <a:t>time </a:t>
              </a:r>
              <a:r>
                <a:rPr lang="en-US" sz="2400" i="1" dirty="0">
                  <a:latin typeface="Times New Roman" pitchFamily="18" charset="0"/>
                  <a:cs typeface="Times New Roman" pitchFamily="18" charset="0"/>
                </a:rPr>
                <a:t>t</a:t>
              </a:r>
              <a:r>
                <a:rPr lang="en-US" sz="2400" dirty="0">
                  <a:latin typeface="Times New Roman" pitchFamily="18" charset="0"/>
                  <a:cs typeface="Times New Roman" pitchFamily="18" charset="0"/>
                </a:rPr>
                <a:t>, seconds</a:t>
              </a:r>
            </a:p>
          </p:txBody>
        </p:sp>
        <p:sp>
          <p:nvSpPr>
            <p:cNvPr id="15" name="TextBox 14"/>
            <p:cNvSpPr txBox="1"/>
            <p:nvPr/>
          </p:nvSpPr>
          <p:spPr>
            <a:xfrm rot="16200000">
              <a:off x="1000912" y="1488604"/>
              <a:ext cx="1048250" cy="459271"/>
            </a:xfrm>
            <a:prstGeom prst="rect">
              <a:avLst/>
            </a:prstGeom>
            <a:noFill/>
          </p:spPr>
          <p:txBody>
            <a:bodyPr wrap="square" rtlCol="0">
              <a:spAutoFit/>
            </a:bodyPr>
            <a:lstStyle/>
            <a:p>
              <a:r>
                <a:rPr lang="en-US" sz="2800" i="1" dirty="0">
                  <a:latin typeface="Times New Roman" pitchFamily="18" charset="0"/>
                  <a:cs typeface="Times New Roman" pitchFamily="18" charset="0"/>
                </a:rPr>
                <a:t>d(</a:t>
              </a:r>
              <a:r>
                <a:rPr lang="en-US" sz="2800" i="1" dirty="0" err="1">
                  <a:latin typeface="Times New Roman" pitchFamily="18" charset="0"/>
                  <a:cs typeface="Times New Roman" pitchFamily="18" charset="0"/>
                </a:rPr>
                <a:t>i</a:t>
              </a:r>
              <a:r>
                <a:rPr lang="en-US" sz="2800" i="1" dirty="0">
                  <a:latin typeface="Times New Roman" pitchFamily="18" charset="0"/>
                  <a:cs typeface="Times New Roman" pitchFamily="18" charset="0"/>
                </a:rPr>
                <a:t>)</a:t>
              </a:r>
            </a:p>
          </p:txBody>
        </p:sp>
        <p:sp>
          <p:nvSpPr>
            <p:cNvPr id="17" name="TextBox 16"/>
            <p:cNvSpPr txBox="1"/>
            <p:nvPr/>
          </p:nvSpPr>
          <p:spPr>
            <a:xfrm>
              <a:off x="2133600" y="3199632"/>
              <a:ext cx="1905000" cy="710657"/>
            </a:xfrm>
            <a:prstGeom prst="rect">
              <a:avLst/>
            </a:prstGeom>
            <a:noFill/>
          </p:spPr>
          <p:txBody>
            <a:bodyPr wrap="square" rtlCol="0">
              <a:spAutoFit/>
            </a:bodyPr>
            <a:lstStyle/>
            <a:p>
              <a:r>
                <a:rPr lang="en-US" sz="2400" dirty="0">
                  <a:latin typeface="Times New Roman" pitchFamily="18" charset="0"/>
                  <a:cs typeface="Times New Roman" pitchFamily="18" charset="0"/>
                </a:rPr>
                <a:t>B) power spectral density</a:t>
              </a:r>
            </a:p>
          </p:txBody>
        </p:sp>
        <p:sp>
          <p:nvSpPr>
            <p:cNvPr id="18" name="Rectangle 17"/>
            <p:cNvSpPr/>
            <p:nvPr/>
          </p:nvSpPr>
          <p:spPr>
            <a:xfrm>
              <a:off x="6273084" y="2438400"/>
              <a:ext cx="990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9" name="TextBox 18"/>
            <p:cNvSpPr txBox="1"/>
            <p:nvPr/>
          </p:nvSpPr>
          <p:spPr>
            <a:xfrm>
              <a:off x="3578577" y="5723046"/>
              <a:ext cx="2933983" cy="394809"/>
            </a:xfrm>
            <a:prstGeom prst="rect">
              <a:avLst/>
            </a:prstGeom>
            <a:noFill/>
          </p:spPr>
          <p:txBody>
            <a:bodyPr wrap="square" rtlCol="0">
              <a:spAutoFit/>
            </a:bodyPr>
            <a:lstStyle/>
            <a:p>
              <a:r>
                <a:rPr lang="en-US" sz="2400" dirty="0">
                  <a:latin typeface="Times New Roman" pitchFamily="18" charset="0"/>
                  <a:cs typeface="Times New Roman" pitchFamily="18" charset="0"/>
                </a:rPr>
                <a:t>frequency </a:t>
              </a:r>
              <a:r>
                <a:rPr lang="en-US" sz="2400" i="1" dirty="0">
                  <a:latin typeface="Times New Roman" pitchFamily="18" charset="0"/>
                  <a:cs typeface="Times New Roman" pitchFamily="18" charset="0"/>
                </a:rPr>
                <a:t>f</a:t>
              </a:r>
              <a:r>
                <a:rPr lang="en-US" sz="2400" dirty="0">
                  <a:latin typeface="Times New Roman" pitchFamily="18" charset="0"/>
                  <a:cs typeface="Times New Roman" pitchFamily="18" charset="0"/>
                </a:rPr>
                <a:t>, Hz</a:t>
              </a:r>
            </a:p>
          </p:txBody>
        </p:sp>
        <p:sp>
          <p:nvSpPr>
            <p:cNvPr id="12" name="TextBox 11"/>
            <p:cNvSpPr txBox="1"/>
            <p:nvPr/>
          </p:nvSpPr>
          <p:spPr>
            <a:xfrm>
              <a:off x="6084187" y="1272304"/>
              <a:ext cx="896580" cy="447450"/>
            </a:xfrm>
            <a:prstGeom prst="rect">
              <a:avLst/>
            </a:prstGeom>
            <a:noFill/>
          </p:spPr>
          <p:txBody>
            <a:bodyPr wrap="square" rtlCol="0">
              <a:spAutoFit/>
            </a:bodyPr>
            <a:lstStyle/>
            <a:p>
              <a:r>
                <a:rPr lang="en-US" sz="2800" i="1" dirty="0">
                  <a:latin typeface="Symbol" pitchFamily="18" charset="2"/>
                  <a:cs typeface="Times New Roman" pitchFamily="18" charset="0"/>
                </a:rPr>
                <a:t>+</a:t>
              </a:r>
              <a:r>
                <a:rPr lang="en-US" sz="2800" i="1" dirty="0">
                  <a:latin typeface="Times New Roman" pitchFamily="18" charset="0"/>
                  <a:cs typeface="Times New Roman" pitchFamily="18" charset="0"/>
                </a:rPr>
                <a:t>2</a:t>
              </a:r>
              <a:r>
                <a:rPr lang="en-US" sz="2800" i="1" dirty="0">
                  <a:latin typeface="Symbol" pitchFamily="18" charset="2"/>
                  <a:cs typeface="Times New Roman" pitchFamily="18" charset="0"/>
                </a:rPr>
                <a:t>s</a:t>
              </a:r>
              <a:r>
                <a:rPr lang="en-US" sz="2800" i="1" baseline="-25000" dirty="0">
                  <a:latin typeface="Times New Roman" pitchFamily="18" charset="0"/>
                  <a:cs typeface="Times New Roman" pitchFamily="18" charset="0"/>
                </a:rPr>
                <a:t>d</a:t>
              </a:r>
            </a:p>
          </p:txBody>
        </p:sp>
        <p:sp>
          <p:nvSpPr>
            <p:cNvPr id="20" name="TextBox 19"/>
            <p:cNvSpPr txBox="1"/>
            <p:nvPr/>
          </p:nvSpPr>
          <p:spPr>
            <a:xfrm>
              <a:off x="6095722" y="2062105"/>
              <a:ext cx="1111185" cy="447450"/>
            </a:xfrm>
            <a:prstGeom prst="rect">
              <a:avLst/>
            </a:prstGeom>
            <a:noFill/>
          </p:spPr>
          <p:txBody>
            <a:bodyPr wrap="square" rtlCol="0">
              <a:spAutoFit/>
            </a:bodyPr>
            <a:lstStyle/>
            <a:p>
              <a:r>
                <a:rPr lang="en-US" sz="2800" i="1" dirty="0">
                  <a:latin typeface="Symbol" pitchFamily="18" charset="2"/>
                  <a:cs typeface="Times New Roman" pitchFamily="18" charset="0"/>
                </a:rPr>
                <a:t>-</a:t>
              </a:r>
              <a:r>
                <a:rPr lang="en-US" sz="2800" i="1" dirty="0">
                  <a:latin typeface="Times New Roman" pitchFamily="18" charset="0"/>
                  <a:cs typeface="Times New Roman" pitchFamily="18" charset="0"/>
                </a:rPr>
                <a:t>2</a:t>
              </a:r>
              <a:r>
                <a:rPr lang="en-US" sz="2800" i="1" dirty="0">
                  <a:latin typeface="Symbol" pitchFamily="18" charset="2"/>
                  <a:cs typeface="Times New Roman" pitchFamily="18" charset="0"/>
                </a:rPr>
                <a:t>s</a:t>
              </a:r>
              <a:r>
                <a:rPr lang="en-US" sz="2800" i="1" baseline="-25000" dirty="0">
                  <a:latin typeface="Times New Roman" pitchFamily="18" charset="0"/>
                  <a:cs typeface="Times New Roman" pitchFamily="18" charset="0"/>
                </a:rPr>
                <a:t>d</a:t>
              </a:r>
            </a:p>
          </p:txBody>
        </p:sp>
        <p:sp>
          <p:nvSpPr>
            <p:cNvPr id="21" name="TextBox 20"/>
            <p:cNvSpPr txBox="1"/>
            <p:nvPr/>
          </p:nvSpPr>
          <p:spPr>
            <a:xfrm rot="16200000">
              <a:off x="1133886" y="4423556"/>
              <a:ext cx="1183621" cy="459272"/>
            </a:xfrm>
            <a:prstGeom prst="rect">
              <a:avLst/>
            </a:prstGeom>
            <a:noFill/>
          </p:spPr>
          <p:txBody>
            <a:bodyPr wrap="square" rtlCol="0">
              <a:spAutoFit/>
            </a:bodyPr>
            <a:lstStyle/>
            <a:p>
              <a:r>
                <a:rPr lang="en-US" sz="2800" i="1" dirty="0">
                  <a:latin typeface="Times New Roman" pitchFamily="18" charset="0"/>
                  <a:cs typeface="Times New Roman" pitchFamily="18" charset="0"/>
                </a:rPr>
                <a:t>s</a:t>
              </a:r>
              <a:r>
                <a:rPr lang="en-US" sz="2800" i="1" baseline="30000" dirty="0">
                  <a:latin typeface="Times New Roman" pitchFamily="18" charset="0"/>
                  <a:cs typeface="Times New Roman" pitchFamily="18" charset="0"/>
                </a:rPr>
                <a:t>2</a:t>
              </a:r>
              <a:r>
                <a:rPr lang="en-US" sz="2800" i="1" dirty="0">
                  <a:latin typeface="Times New Roman" pitchFamily="18" charset="0"/>
                  <a:cs typeface="Times New Roman" pitchFamily="18" charset="0"/>
                </a:rPr>
                <a:t>(f)</a:t>
              </a:r>
            </a:p>
          </p:txBody>
        </p:sp>
        <p:sp>
          <p:nvSpPr>
            <p:cNvPr id="25" name="TextBox 24"/>
            <p:cNvSpPr txBox="1"/>
            <p:nvPr/>
          </p:nvSpPr>
          <p:spPr>
            <a:xfrm>
              <a:off x="6203244" y="5013556"/>
              <a:ext cx="844409" cy="447450"/>
            </a:xfrm>
            <a:prstGeom prst="rect">
              <a:avLst/>
            </a:prstGeom>
            <a:noFill/>
          </p:spPr>
          <p:txBody>
            <a:bodyPr wrap="square" rtlCol="0">
              <a:spAutoFit/>
            </a:bodyPr>
            <a:lstStyle/>
            <a:p>
              <a:r>
                <a:rPr lang="en-US" sz="2800" dirty="0">
                  <a:latin typeface="Times New Roman" pitchFamily="18" charset="0"/>
                  <a:cs typeface="Times New Roman" pitchFamily="18" charset="0"/>
                </a:rPr>
                <a:t>mean</a:t>
              </a:r>
            </a:p>
          </p:txBody>
        </p:sp>
        <p:sp>
          <p:nvSpPr>
            <p:cNvPr id="26" name="TextBox 25"/>
            <p:cNvSpPr txBox="1"/>
            <p:nvPr/>
          </p:nvSpPr>
          <p:spPr>
            <a:xfrm>
              <a:off x="6248400" y="4377769"/>
              <a:ext cx="799253" cy="447450"/>
            </a:xfrm>
            <a:prstGeom prst="rect">
              <a:avLst/>
            </a:prstGeom>
            <a:noFill/>
          </p:spPr>
          <p:txBody>
            <a:bodyPr wrap="square" rtlCol="0">
              <a:spAutoFit/>
            </a:bodyPr>
            <a:lstStyle/>
            <a:p>
              <a:r>
                <a:rPr lang="en-US" sz="2800" dirty="0">
                  <a:latin typeface="Times New Roman" pitchFamily="18" charset="0"/>
                  <a:cs typeface="Times New Roman" pitchFamily="18" charset="0"/>
                </a:rPr>
                <a:t>95%</a:t>
              </a:r>
            </a:p>
          </p:txBody>
        </p:sp>
      </p:grpSp>
      <p:sp>
        <p:nvSpPr>
          <p:cNvPr id="22" name="TextBox 21"/>
          <p:cNvSpPr txBox="1"/>
          <p:nvPr/>
        </p:nvSpPr>
        <p:spPr>
          <a:xfrm>
            <a:off x="0" y="0"/>
            <a:ext cx="2286000" cy="1815882"/>
          </a:xfrm>
          <a:prstGeom prst="rect">
            <a:avLst/>
          </a:prstGeom>
          <a:noFill/>
        </p:spPr>
        <p:txBody>
          <a:bodyPr wrap="square" rtlCol="0">
            <a:spAutoFit/>
          </a:bodyPr>
          <a:lstStyle/>
          <a:p>
            <a:r>
              <a:rPr lang="en-US" sz="2800" dirty="0">
                <a:latin typeface="Times New Roman" pitchFamily="18" charset="0"/>
                <a:cs typeface="Times New Roman" pitchFamily="18" charset="0"/>
              </a:rPr>
              <a:t>example 1: a completely random time</a:t>
            </a:r>
          </a:p>
          <a:p>
            <a:r>
              <a:rPr lang="en-US" sz="2800" dirty="0">
                <a:latin typeface="Times New Roman" pitchFamily="18" charset="0"/>
                <a:cs typeface="Times New Roman" pitchFamily="18" charset="0"/>
              </a:rPr>
              <a:t>series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371600" y="1143000"/>
            <a:ext cx="7543800" cy="5323820"/>
            <a:chOff x="1447800" y="1700958"/>
            <a:chExt cx="4724400" cy="3093727"/>
          </a:xfrm>
        </p:grpSpPr>
        <p:pic>
          <p:nvPicPr>
            <p:cNvPr id="1026" name="Picture 2"/>
            <p:cNvPicPr>
              <a:picLocks noChangeAspect="1" noChangeArrowheads="1"/>
            </p:cNvPicPr>
            <p:nvPr/>
          </p:nvPicPr>
          <p:blipFill>
            <a:blip r:embed="rId3" cstate="print"/>
            <a:srcRect l="4286" t="1905" r="7143"/>
            <a:stretch>
              <a:fillRect/>
            </a:stretch>
          </p:blipFill>
          <p:spPr bwMode="auto">
            <a:xfrm>
              <a:off x="1447800" y="1825557"/>
              <a:ext cx="4724400" cy="2857500"/>
            </a:xfrm>
            <a:prstGeom prst="rect">
              <a:avLst/>
            </a:prstGeom>
            <a:noFill/>
            <a:ln w="9525">
              <a:noFill/>
              <a:miter lim="800000"/>
              <a:headEnd/>
              <a:tailEnd/>
            </a:ln>
            <a:effectLst/>
          </p:spPr>
        </p:pic>
        <p:sp>
          <p:nvSpPr>
            <p:cNvPr id="19" name="TextBox 18"/>
            <p:cNvSpPr txBox="1"/>
            <p:nvPr/>
          </p:nvSpPr>
          <p:spPr>
            <a:xfrm>
              <a:off x="2593109" y="4490636"/>
              <a:ext cx="2675979" cy="304049"/>
            </a:xfrm>
            <a:prstGeom prst="rect">
              <a:avLst/>
            </a:prstGeom>
            <a:noFill/>
          </p:spPr>
          <p:txBody>
            <a:bodyPr wrap="square" rtlCol="0">
              <a:spAutoFit/>
            </a:bodyPr>
            <a:lstStyle/>
            <a:p>
              <a:r>
                <a:rPr lang="en-US" sz="2800" dirty="0">
                  <a:latin typeface="Times New Roman" pitchFamily="18" charset="0"/>
                  <a:cs typeface="Times New Roman" pitchFamily="18" charset="0"/>
                </a:rPr>
                <a:t>power spectral density, </a:t>
              </a:r>
              <a:r>
                <a:rPr lang="en-US" sz="2800" i="1" dirty="0">
                  <a:latin typeface="Times New Roman" pitchFamily="18" charset="0"/>
                  <a:cs typeface="Times New Roman" pitchFamily="18" charset="0"/>
                </a:rPr>
                <a:t>s</a:t>
              </a:r>
              <a:r>
                <a:rPr lang="en-US" sz="2800" i="1" baseline="30000" dirty="0">
                  <a:latin typeface="Times New Roman" pitchFamily="18" charset="0"/>
                  <a:cs typeface="Times New Roman" pitchFamily="18" charset="0"/>
                </a:rPr>
                <a:t>2</a:t>
              </a:r>
              <a:r>
                <a:rPr lang="en-US" sz="2800" i="1" dirty="0">
                  <a:latin typeface="Times New Roman" pitchFamily="18" charset="0"/>
                  <a:cs typeface="Times New Roman" pitchFamily="18" charset="0"/>
                </a:rPr>
                <a:t>(f)</a:t>
              </a:r>
            </a:p>
          </p:txBody>
        </p:sp>
        <p:sp>
          <p:nvSpPr>
            <p:cNvPr id="21" name="TextBox 20"/>
            <p:cNvSpPr txBox="1"/>
            <p:nvPr/>
          </p:nvSpPr>
          <p:spPr>
            <a:xfrm rot="16200000">
              <a:off x="1293599" y="3198958"/>
              <a:ext cx="585401" cy="276999"/>
            </a:xfrm>
            <a:prstGeom prst="rect">
              <a:avLst/>
            </a:prstGeom>
            <a:noFill/>
          </p:spPr>
          <p:txBody>
            <a:bodyPr wrap="square" rtlCol="0">
              <a:spAutoFit/>
            </a:bodyPr>
            <a:lstStyle/>
            <a:p>
              <a:r>
                <a:rPr lang="en-US" sz="1200" dirty="0">
                  <a:latin typeface="Times New Roman" pitchFamily="18" charset="0"/>
                  <a:cs typeface="Times New Roman" pitchFamily="18" charset="0"/>
                </a:rPr>
                <a:t>counts</a:t>
              </a:r>
            </a:p>
          </p:txBody>
        </p:sp>
        <p:sp>
          <p:nvSpPr>
            <p:cNvPr id="25" name="TextBox 24"/>
            <p:cNvSpPr txBox="1"/>
            <p:nvPr/>
          </p:nvSpPr>
          <p:spPr>
            <a:xfrm>
              <a:off x="2362200" y="1700958"/>
              <a:ext cx="609600" cy="304049"/>
            </a:xfrm>
            <a:prstGeom prst="rect">
              <a:avLst/>
            </a:prstGeom>
            <a:noFill/>
          </p:spPr>
          <p:txBody>
            <a:bodyPr wrap="square" rtlCol="0">
              <a:spAutoFit/>
            </a:bodyPr>
            <a:lstStyle/>
            <a:p>
              <a:r>
                <a:rPr lang="en-US" sz="2800" dirty="0">
                  <a:latin typeface="Times New Roman" pitchFamily="18" charset="0"/>
                  <a:cs typeface="Times New Roman" pitchFamily="18" charset="0"/>
                </a:rPr>
                <a:t>mean</a:t>
              </a:r>
            </a:p>
          </p:txBody>
        </p:sp>
        <p:sp>
          <p:nvSpPr>
            <p:cNvPr id="26" name="TextBox 25"/>
            <p:cNvSpPr txBox="1"/>
            <p:nvPr/>
          </p:nvSpPr>
          <p:spPr>
            <a:xfrm>
              <a:off x="3595512" y="1700958"/>
              <a:ext cx="533400" cy="304049"/>
            </a:xfrm>
            <a:prstGeom prst="rect">
              <a:avLst/>
            </a:prstGeom>
            <a:noFill/>
          </p:spPr>
          <p:txBody>
            <a:bodyPr wrap="square" rtlCol="0">
              <a:spAutoFit/>
            </a:bodyPr>
            <a:lstStyle/>
            <a:p>
              <a:r>
                <a:rPr lang="en-US" sz="2800" dirty="0">
                  <a:latin typeface="Times New Roman" pitchFamily="18" charset="0"/>
                  <a:cs typeface="Times New Roman" pitchFamily="18" charset="0"/>
                </a:rPr>
                <a:t>95%</a:t>
              </a:r>
            </a:p>
          </p:txBody>
        </p:sp>
      </p:grpSp>
      <p:sp>
        <p:nvSpPr>
          <p:cNvPr id="9" name="TextBox 8"/>
          <p:cNvSpPr txBox="1"/>
          <p:nvPr/>
        </p:nvSpPr>
        <p:spPr>
          <a:xfrm>
            <a:off x="0" y="0"/>
            <a:ext cx="2286000" cy="1815882"/>
          </a:xfrm>
          <a:prstGeom prst="rect">
            <a:avLst/>
          </a:prstGeom>
          <a:noFill/>
        </p:spPr>
        <p:txBody>
          <a:bodyPr wrap="square" rtlCol="0">
            <a:spAutoFit/>
          </a:bodyPr>
          <a:lstStyle/>
          <a:p>
            <a:r>
              <a:rPr lang="en-US" sz="2800" dirty="0">
                <a:latin typeface="Times New Roman" pitchFamily="18" charset="0"/>
                <a:cs typeface="Times New Roman" pitchFamily="18" charset="0"/>
              </a:rPr>
              <a:t>example 1:</a:t>
            </a:r>
          </a:p>
          <a:p>
            <a:r>
              <a:rPr lang="en-US" sz="2800" dirty="0">
                <a:latin typeface="Times New Roman" pitchFamily="18" charset="0"/>
                <a:cs typeface="Times New Roman" pitchFamily="18" charset="0"/>
              </a:rPr>
              <a:t>histogram of</a:t>
            </a:r>
          </a:p>
          <a:p>
            <a:r>
              <a:rPr lang="en-US" sz="2800" dirty="0">
                <a:latin typeface="Times New Roman" pitchFamily="18" charset="0"/>
                <a:cs typeface="Times New Roman" pitchFamily="18" charset="0"/>
              </a:rPr>
              <a:t>spectral</a:t>
            </a:r>
          </a:p>
          <a:p>
            <a:r>
              <a:rPr lang="en-US" sz="2800" dirty="0">
                <a:latin typeface="Times New Roman" pitchFamily="18" charset="0"/>
                <a:cs typeface="Times New Roman" pitchFamily="18" charset="0"/>
              </a:rPr>
              <a:t>values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a:latin typeface="Times New Roman" pitchFamily="18" charset="0"/>
                <a:cs typeface="Times New Roman" pitchFamily="18" charset="0"/>
              </a:rPr>
              <a:t>Lecture 01		Intro; Using MTLAB or Python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02		Looking At Data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03		Probability and Measurement Error</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04		Multivariate Distributions</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05		Linear Models</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06		The Principle of Least Squares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07		Prior Information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08		Solving Generalized Least Squares Problems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09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10		Complex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Lecture 12		Power Spectra</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13		Filter Theory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14		Applications of Filters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15		Factor Analysis and Cluster Analysis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16		Empirical Orthogonal functions and Clusters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17		Covariance and Autocorrelation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18		Cross-correlation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19		Smoothing, Correlation and Spectra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20		Coherence; Tapering and Spectral Analysis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21		Interpolation and Gaussian Process Regression</a:t>
            </a:r>
          </a:p>
          <a:p>
            <a:pPr>
              <a:spcBef>
                <a:spcPts val="100"/>
              </a:spcBef>
              <a:buFontTx/>
              <a:buNone/>
            </a:pP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Lecture 22		Linear Approximations and Non Linear Least Squares</a:t>
            </a:r>
          </a:p>
          <a:p>
            <a:pPr>
              <a:spcBef>
                <a:spcPts val="100"/>
              </a:spcBef>
              <a:buFontTx/>
              <a:buNone/>
            </a:pPr>
            <a:r>
              <a:rPr lang="en-US" sz="1600" dirty="0">
                <a:latin typeface="Times New Roman" pitchFamily="18" charset="0"/>
                <a:cs typeface="Times New Roman" pitchFamily="18" charset="0"/>
              </a:rPr>
              <a:t>	Lecture 23		Adaptable Approximations with Neural Networks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24 		Hypothesis testing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25 		Hypothesis Testing continued; F-Tests</a:t>
            </a:r>
            <a:br>
              <a:rPr lang="en-US" sz="1600" dirty="0">
                <a:latin typeface="Times New Roman" pitchFamily="18" charset="0"/>
                <a:cs typeface="Times New Roman" pitchFamily="18" charset="0"/>
              </a:rPr>
            </a:br>
            <a:r>
              <a:rPr lang="en-US" sz="1600" b="1" dirty="0">
                <a:latin typeface="Times New Roman" pitchFamily="18" charset="0"/>
                <a:cs typeface="Times New Roman" pitchFamily="18" charset="0"/>
              </a:rPr>
              <a:t>Lecture 26 		Confidence Limits of Spectra, Bootstraps</a:t>
            </a: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676399" y="609600"/>
            <a:ext cx="7467601" cy="5567065"/>
            <a:chOff x="967958" y="838200"/>
            <a:chExt cx="5914726" cy="5208057"/>
          </a:xfrm>
        </p:grpSpPr>
        <p:pic>
          <p:nvPicPr>
            <p:cNvPr id="3" name="Picture 3"/>
            <p:cNvPicPr>
              <a:picLocks noChangeAspect="1" noChangeArrowheads="1"/>
            </p:cNvPicPr>
            <p:nvPr/>
          </p:nvPicPr>
          <p:blipFill>
            <a:blip r:embed="rId3" cstate="print"/>
            <a:srcRect/>
            <a:stretch>
              <a:fillRect/>
            </a:stretch>
          </p:blipFill>
          <p:spPr bwMode="auto">
            <a:xfrm>
              <a:off x="990600" y="2819400"/>
              <a:ext cx="5334000" cy="3009900"/>
            </a:xfrm>
            <a:prstGeom prst="rect">
              <a:avLst/>
            </a:prstGeom>
            <a:noFill/>
            <a:ln w="9525">
              <a:noFill/>
              <a:miter lim="800000"/>
              <a:headEnd/>
              <a:tailEnd/>
            </a:ln>
            <a:effectLst/>
          </p:spPr>
        </p:pic>
        <p:pic>
          <p:nvPicPr>
            <p:cNvPr id="2" name="Picture 2"/>
            <p:cNvPicPr>
              <a:picLocks noChangeAspect="1" noChangeArrowheads="1"/>
            </p:cNvPicPr>
            <p:nvPr/>
          </p:nvPicPr>
          <p:blipFill>
            <a:blip r:embed="rId4" cstate="print"/>
            <a:srcRect/>
            <a:stretch>
              <a:fillRect/>
            </a:stretch>
          </p:blipFill>
          <p:spPr bwMode="auto">
            <a:xfrm>
              <a:off x="990600" y="990600"/>
              <a:ext cx="5334000" cy="1771650"/>
            </a:xfrm>
            <a:prstGeom prst="rect">
              <a:avLst/>
            </a:prstGeom>
            <a:noFill/>
            <a:ln w="9525">
              <a:noFill/>
              <a:miter lim="800000"/>
              <a:headEnd/>
              <a:tailEnd/>
            </a:ln>
            <a:effectLst/>
          </p:spPr>
        </p:pic>
        <p:sp>
          <p:nvSpPr>
            <p:cNvPr id="11" name="TextBox 10"/>
            <p:cNvSpPr txBox="1"/>
            <p:nvPr/>
          </p:nvSpPr>
          <p:spPr>
            <a:xfrm>
              <a:off x="1676400" y="838200"/>
              <a:ext cx="2971800" cy="461665"/>
            </a:xfrm>
            <a:prstGeom prst="rect">
              <a:avLst/>
            </a:prstGeom>
            <a:noFill/>
          </p:spPr>
          <p:txBody>
            <a:bodyPr wrap="square" rtlCol="0">
              <a:spAutoFit/>
            </a:bodyPr>
            <a:lstStyle/>
            <a:p>
              <a:r>
                <a:rPr lang="en-US" sz="2400" dirty="0">
                  <a:latin typeface="Times New Roman" pitchFamily="18" charset="0"/>
                  <a:cs typeface="Times New Roman" pitchFamily="18" charset="0"/>
                </a:rPr>
                <a:t>A) tapered time series</a:t>
              </a:r>
            </a:p>
          </p:txBody>
        </p:sp>
        <p:sp>
          <p:nvSpPr>
            <p:cNvPr id="13" name="TextBox 12"/>
            <p:cNvSpPr txBox="1"/>
            <p:nvPr/>
          </p:nvSpPr>
          <p:spPr>
            <a:xfrm>
              <a:off x="2657880" y="2589799"/>
              <a:ext cx="2553131" cy="431893"/>
            </a:xfrm>
            <a:prstGeom prst="rect">
              <a:avLst/>
            </a:prstGeom>
            <a:noFill/>
          </p:spPr>
          <p:txBody>
            <a:bodyPr wrap="square" rtlCol="0">
              <a:spAutoFit/>
            </a:bodyPr>
            <a:lstStyle/>
            <a:p>
              <a:r>
                <a:rPr lang="en-US" sz="2400" dirty="0">
                  <a:latin typeface="Times New Roman" pitchFamily="18" charset="0"/>
                  <a:cs typeface="Times New Roman" pitchFamily="18" charset="0"/>
                </a:rPr>
                <a:t>time </a:t>
              </a:r>
              <a:r>
                <a:rPr lang="en-US" sz="2400" i="1" dirty="0">
                  <a:latin typeface="Times New Roman" pitchFamily="18" charset="0"/>
                  <a:cs typeface="Times New Roman" pitchFamily="18" charset="0"/>
                </a:rPr>
                <a:t>t</a:t>
              </a:r>
              <a:r>
                <a:rPr lang="en-US" sz="2400" dirty="0">
                  <a:latin typeface="Times New Roman" pitchFamily="18" charset="0"/>
                  <a:cs typeface="Times New Roman" pitchFamily="18" charset="0"/>
                </a:rPr>
                <a:t>, seconds</a:t>
              </a:r>
            </a:p>
          </p:txBody>
        </p:sp>
        <p:sp>
          <p:nvSpPr>
            <p:cNvPr id="15" name="TextBox 14"/>
            <p:cNvSpPr txBox="1"/>
            <p:nvPr/>
          </p:nvSpPr>
          <p:spPr>
            <a:xfrm rot="16200000">
              <a:off x="718626" y="1586535"/>
              <a:ext cx="864328" cy="365663"/>
            </a:xfrm>
            <a:prstGeom prst="rect">
              <a:avLst/>
            </a:prstGeom>
            <a:noFill/>
          </p:spPr>
          <p:txBody>
            <a:bodyPr wrap="square" rtlCol="0">
              <a:spAutoFit/>
            </a:bodyPr>
            <a:lstStyle/>
            <a:p>
              <a:r>
                <a:rPr lang="en-US" sz="2400" i="1" dirty="0">
                  <a:latin typeface="Times New Roman" pitchFamily="18" charset="0"/>
                  <a:cs typeface="Times New Roman" pitchFamily="18" charset="0"/>
                </a:rPr>
                <a:t>d(</a:t>
              </a:r>
              <a:r>
                <a:rPr lang="en-US" sz="2400" i="1" dirty="0" err="1">
                  <a:latin typeface="Times New Roman" pitchFamily="18" charset="0"/>
                  <a:cs typeface="Times New Roman" pitchFamily="18" charset="0"/>
                </a:rPr>
                <a:t>i</a:t>
              </a:r>
              <a:r>
                <a:rPr lang="en-US" sz="2400" i="1" dirty="0">
                  <a:latin typeface="Times New Roman" pitchFamily="18" charset="0"/>
                  <a:cs typeface="Times New Roman" pitchFamily="18" charset="0"/>
                </a:rPr>
                <a:t>)</a:t>
              </a:r>
            </a:p>
          </p:txBody>
        </p:sp>
        <p:sp>
          <p:nvSpPr>
            <p:cNvPr id="17" name="TextBox 16"/>
            <p:cNvSpPr txBox="1"/>
            <p:nvPr/>
          </p:nvSpPr>
          <p:spPr>
            <a:xfrm>
              <a:off x="1752600" y="2971800"/>
              <a:ext cx="1905000" cy="1200329"/>
            </a:xfrm>
            <a:prstGeom prst="rect">
              <a:avLst/>
            </a:prstGeom>
            <a:noFill/>
          </p:spPr>
          <p:txBody>
            <a:bodyPr wrap="square" rtlCol="0">
              <a:spAutoFit/>
            </a:bodyPr>
            <a:lstStyle/>
            <a:p>
              <a:r>
                <a:rPr lang="en-US" sz="2400" dirty="0">
                  <a:latin typeface="Times New Roman" pitchFamily="18" charset="0"/>
                  <a:cs typeface="Times New Roman" pitchFamily="18" charset="0"/>
                </a:rPr>
                <a:t>B) power spectral density</a:t>
              </a:r>
            </a:p>
          </p:txBody>
        </p:sp>
        <p:sp>
          <p:nvSpPr>
            <p:cNvPr id="18" name="Rectangle 17"/>
            <p:cNvSpPr/>
            <p:nvPr/>
          </p:nvSpPr>
          <p:spPr>
            <a:xfrm>
              <a:off x="5892084" y="2438400"/>
              <a:ext cx="990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TextBox 18"/>
            <p:cNvSpPr txBox="1"/>
            <p:nvPr/>
          </p:nvSpPr>
          <p:spPr>
            <a:xfrm>
              <a:off x="2597526" y="5614364"/>
              <a:ext cx="2224224" cy="431893"/>
            </a:xfrm>
            <a:prstGeom prst="rect">
              <a:avLst/>
            </a:prstGeom>
            <a:noFill/>
          </p:spPr>
          <p:txBody>
            <a:bodyPr wrap="square" rtlCol="0">
              <a:spAutoFit/>
            </a:bodyPr>
            <a:lstStyle/>
            <a:p>
              <a:r>
                <a:rPr lang="en-US" sz="2400" dirty="0">
                  <a:latin typeface="Times New Roman" pitchFamily="18" charset="0"/>
                  <a:cs typeface="Times New Roman" pitchFamily="18" charset="0"/>
                </a:rPr>
                <a:t>frequency </a:t>
              </a:r>
              <a:r>
                <a:rPr lang="en-US" sz="2400" i="1" dirty="0">
                  <a:latin typeface="Times New Roman" pitchFamily="18" charset="0"/>
                  <a:cs typeface="Times New Roman" pitchFamily="18" charset="0"/>
                </a:rPr>
                <a:t>f</a:t>
              </a:r>
              <a:r>
                <a:rPr lang="en-US" sz="2400" dirty="0">
                  <a:latin typeface="Times New Roman" pitchFamily="18" charset="0"/>
                  <a:cs typeface="Times New Roman" pitchFamily="18" charset="0"/>
                </a:rPr>
                <a:t>, Hz</a:t>
              </a:r>
            </a:p>
          </p:txBody>
        </p:sp>
        <p:sp>
          <p:nvSpPr>
            <p:cNvPr id="12" name="TextBox 11"/>
            <p:cNvSpPr txBox="1"/>
            <p:nvPr/>
          </p:nvSpPr>
          <p:spPr>
            <a:xfrm>
              <a:off x="5347945" y="1331511"/>
              <a:ext cx="1051904" cy="431893"/>
            </a:xfrm>
            <a:prstGeom prst="rect">
              <a:avLst/>
            </a:prstGeom>
            <a:noFill/>
          </p:spPr>
          <p:txBody>
            <a:bodyPr wrap="square" rtlCol="0">
              <a:spAutoFit/>
            </a:bodyPr>
            <a:lstStyle/>
            <a:p>
              <a:r>
                <a:rPr lang="en-US" sz="2400" i="1" dirty="0">
                  <a:latin typeface="Symbol" pitchFamily="18" charset="2"/>
                  <a:cs typeface="Times New Roman" pitchFamily="18" charset="0"/>
                </a:rPr>
                <a:t>+</a:t>
              </a:r>
              <a:r>
                <a:rPr lang="en-US" sz="2400" i="1" dirty="0">
                  <a:latin typeface="Times New Roman" pitchFamily="18" charset="0"/>
                  <a:cs typeface="Times New Roman" pitchFamily="18" charset="0"/>
                </a:rPr>
                <a:t>2</a:t>
              </a:r>
              <a:r>
                <a:rPr lang="en-US" sz="2400" i="1" dirty="0">
                  <a:latin typeface="Symbol" pitchFamily="18" charset="2"/>
                  <a:cs typeface="Times New Roman" pitchFamily="18" charset="0"/>
                </a:rPr>
                <a:t>s</a:t>
              </a:r>
              <a:r>
                <a:rPr lang="en-US" sz="2400" i="1" baseline="-25000" dirty="0">
                  <a:latin typeface="Times New Roman" pitchFamily="18" charset="0"/>
                  <a:cs typeface="Times New Roman" pitchFamily="18" charset="0"/>
                </a:rPr>
                <a:t>d</a:t>
              </a:r>
            </a:p>
          </p:txBody>
        </p:sp>
        <p:sp>
          <p:nvSpPr>
            <p:cNvPr id="20" name="TextBox 19"/>
            <p:cNvSpPr txBox="1"/>
            <p:nvPr/>
          </p:nvSpPr>
          <p:spPr>
            <a:xfrm>
              <a:off x="5334000" y="1910463"/>
              <a:ext cx="1005495" cy="431893"/>
            </a:xfrm>
            <a:prstGeom prst="rect">
              <a:avLst/>
            </a:prstGeom>
            <a:noFill/>
          </p:spPr>
          <p:txBody>
            <a:bodyPr wrap="square" rtlCol="0">
              <a:spAutoFit/>
            </a:bodyPr>
            <a:lstStyle/>
            <a:p>
              <a:r>
                <a:rPr lang="en-US" sz="2400" i="1" dirty="0">
                  <a:latin typeface="Symbol" pitchFamily="18" charset="2"/>
                  <a:cs typeface="Times New Roman" pitchFamily="18" charset="0"/>
                </a:rPr>
                <a:t>-</a:t>
              </a:r>
              <a:r>
                <a:rPr lang="en-US" sz="2400" i="1" dirty="0">
                  <a:latin typeface="Times New Roman" pitchFamily="18" charset="0"/>
                  <a:cs typeface="Times New Roman" pitchFamily="18" charset="0"/>
                </a:rPr>
                <a:t>2</a:t>
              </a:r>
              <a:r>
                <a:rPr lang="en-US" sz="2400" i="1" dirty="0">
                  <a:latin typeface="Symbol" pitchFamily="18" charset="2"/>
                  <a:cs typeface="Times New Roman" pitchFamily="18" charset="0"/>
                </a:rPr>
                <a:t>s</a:t>
              </a:r>
              <a:r>
                <a:rPr lang="en-US" sz="2400" i="1" baseline="-25000" dirty="0">
                  <a:latin typeface="Times New Roman" pitchFamily="18" charset="0"/>
                  <a:cs typeface="Times New Roman" pitchFamily="18" charset="0"/>
                </a:rPr>
                <a:t>d</a:t>
              </a:r>
            </a:p>
          </p:txBody>
        </p:sp>
        <p:sp>
          <p:nvSpPr>
            <p:cNvPr id="21" name="TextBox 20"/>
            <p:cNvSpPr txBox="1"/>
            <p:nvPr/>
          </p:nvSpPr>
          <p:spPr>
            <a:xfrm rot="16200000">
              <a:off x="750253" y="4324132"/>
              <a:ext cx="921784" cy="365663"/>
            </a:xfrm>
            <a:prstGeom prst="rect">
              <a:avLst/>
            </a:prstGeom>
            <a:noFill/>
          </p:spPr>
          <p:txBody>
            <a:bodyPr wrap="square" rtlCol="0">
              <a:spAutoFit/>
            </a:bodyPr>
            <a:lstStyle/>
            <a:p>
              <a:r>
                <a:rPr lang="en-US" sz="2400" i="1" dirty="0">
                  <a:latin typeface="Times New Roman" pitchFamily="18" charset="0"/>
                  <a:cs typeface="Times New Roman" pitchFamily="18" charset="0"/>
                </a:rPr>
                <a:t>s</a:t>
              </a:r>
              <a:r>
                <a:rPr lang="en-US" sz="2400" i="1" baseline="30000" dirty="0">
                  <a:latin typeface="Times New Roman" pitchFamily="18" charset="0"/>
                  <a:cs typeface="Times New Roman" pitchFamily="18" charset="0"/>
                </a:rPr>
                <a:t>2</a:t>
              </a:r>
              <a:r>
                <a:rPr lang="en-US" sz="2400" i="1" dirty="0">
                  <a:latin typeface="Times New Roman" pitchFamily="18" charset="0"/>
                  <a:cs typeface="Times New Roman" pitchFamily="18" charset="0"/>
                </a:rPr>
                <a:t>(f)</a:t>
              </a:r>
            </a:p>
          </p:txBody>
        </p:sp>
        <p:sp>
          <p:nvSpPr>
            <p:cNvPr id="25" name="TextBox 24"/>
            <p:cNvSpPr txBox="1"/>
            <p:nvPr/>
          </p:nvSpPr>
          <p:spPr>
            <a:xfrm>
              <a:off x="5867400" y="5166297"/>
              <a:ext cx="1015284" cy="431893"/>
            </a:xfrm>
            <a:prstGeom prst="rect">
              <a:avLst/>
            </a:prstGeom>
            <a:noFill/>
          </p:spPr>
          <p:txBody>
            <a:bodyPr wrap="square" rtlCol="0">
              <a:spAutoFit/>
            </a:bodyPr>
            <a:lstStyle/>
            <a:p>
              <a:r>
                <a:rPr lang="en-US" sz="2400" dirty="0">
                  <a:latin typeface="Times New Roman" pitchFamily="18" charset="0"/>
                  <a:cs typeface="Times New Roman" pitchFamily="18" charset="0"/>
                </a:rPr>
                <a:t>mean</a:t>
              </a:r>
            </a:p>
          </p:txBody>
        </p:sp>
        <p:sp>
          <p:nvSpPr>
            <p:cNvPr id="26" name="TextBox 25"/>
            <p:cNvSpPr txBox="1"/>
            <p:nvPr/>
          </p:nvSpPr>
          <p:spPr>
            <a:xfrm>
              <a:off x="5867400" y="4869287"/>
              <a:ext cx="1015284" cy="431893"/>
            </a:xfrm>
            <a:prstGeom prst="rect">
              <a:avLst/>
            </a:prstGeom>
            <a:noFill/>
          </p:spPr>
          <p:txBody>
            <a:bodyPr wrap="square" rtlCol="0">
              <a:spAutoFit/>
            </a:bodyPr>
            <a:lstStyle/>
            <a:p>
              <a:r>
                <a:rPr lang="en-US" sz="2400" dirty="0">
                  <a:latin typeface="Times New Roman" pitchFamily="18" charset="0"/>
                  <a:cs typeface="Times New Roman" pitchFamily="18" charset="0"/>
                </a:rPr>
                <a:t>95%</a:t>
              </a:r>
            </a:p>
          </p:txBody>
        </p:sp>
      </p:grpSp>
      <p:sp>
        <p:nvSpPr>
          <p:cNvPr id="22" name="TextBox 21"/>
          <p:cNvSpPr txBox="1"/>
          <p:nvPr/>
        </p:nvSpPr>
        <p:spPr>
          <a:xfrm>
            <a:off x="0" y="217944"/>
            <a:ext cx="2286000" cy="2677656"/>
          </a:xfrm>
          <a:prstGeom prst="rect">
            <a:avLst/>
          </a:prstGeom>
          <a:noFill/>
        </p:spPr>
        <p:txBody>
          <a:bodyPr wrap="square" rtlCol="0">
            <a:spAutoFit/>
          </a:bodyPr>
          <a:lstStyle/>
          <a:p>
            <a:r>
              <a:rPr lang="en-US" sz="2800" dirty="0">
                <a:latin typeface="Times New Roman" pitchFamily="18" charset="0"/>
                <a:cs typeface="Times New Roman" pitchFamily="18" charset="0"/>
              </a:rPr>
              <a:t>example 2: random time</a:t>
            </a:r>
          </a:p>
          <a:p>
            <a:r>
              <a:rPr lang="en-US" sz="2800" dirty="0">
                <a:latin typeface="Times New Roman" pitchFamily="18" charset="0"/>
                <a:cs typeface="Times New Roman" pitchFamily="18" charset="0"/>
              </a:rPr>
              <a:t>series consisting</a:t>
            </a:r>
          </a:p>
          <a:p>
            <a:r>
              <a:rPr lang="en-US" sz="2800" dirty="0">
                <a:latin typeface="Times New Roman" pitchFamily="18" charset="0"/>
                <a:cs typeface="Times New Roman" pitchFamily="18" charset="0"/>
              </a:rPr>
              <a:t>of 5 Hz cosine</a:t>
            </a:r>
          </a:p>
          <a:p>
            <a:r>
              <a:rPr lang="en-US" sz="2800" dirty="0">
                <a:latin typeface="Times New Roman" pitchFamily="18" charset="0"/>
                <a:cs typeface="Times New Roman" pitchFamily="18" charset="0"/>
              </a:rPr>
              <a:t>plus noise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762000" y="1371600"/>
            <a:ext cx="8077199" cy="5171420"/>
            <a:chOff x="1382970" y="1550727"/>
            <a:chExt cx="4983084" cy="3240804"/>
          </a:xfrm>
        </p:grpSpPr>
        <p:pic>
          <p:nvPicPr>
            <p:cNvPr id="1026" name="Picture 2"/>
            <p:cNvPicPr>
              <a:picLocks noChangeAspect="1" noChangeArrowheads="1"/>
            </p:cNvPicPr>
            <p:nvPr/>
          </p:nvPicPr>
          <p:blipFill>
            <a:blip r:embed="rId3" cstate="print"/>
            <a:srcRect l="4286" r="8571"/>
            <a:stretch>
              <a:fillRect/>
            </a:stretch>
          </p:blipFill>
          <p:spPr bwMode="auto">
            <a:xfrm>
              <a:off x="1524000" y="1626927"/>
              <a:ext cx="4648200" cy="3028950"/>
            </a:xfrm>
            <a:prstGeom prst="rect">
              <a:avLst/>
            </a:prstGeom>
            <a:noFill/>
            <a:ln w="9525">
              <a:noFill/>
              <a:miter lim="800000"/>
              <a:headEnd/>
              <a:tailEnd/>
            </a:ln>
            <a:effectLst/>
          </p:spPr>
        </p:pic>
        <p:sp>
          <p:nvSpPr>
            <p:cNvPr id="19" name="TextBox 18"/>
            <p:cNvSpPr txBox="1"/>
            <p:nvPr/>
          </p:nvSpPr>
          <p:spPr>
            <a:xfrm>
              <a:off x="2464204" y="4463642"/>
              <a:ext cx="3077423" cy="327889"/>
            </a:xfrm>
            <a:prstGeom prst="rect">
              <a:avLst/>
            </a:prstGeom>
            <a:noFill/>
          </p:spPr>
          <p:txBody>
            <a:bodyPr wrap="square" rtlCol="0">
              <a:spAutoFit/>
            </a:bodyPr>
            <a:lstStyle/>
            <a:p>
              <a:r>
                <a:rPr lang="en-US" sz="2800" dirty="0">
                  <a:latin typeface="Times New Roman" pitchFamily="18" charset="0"/>
                  <a:cs typeface="Times New Roman" pitchFamily="18" charset="0"/>
                </a:rPr>
                <a:t>power spectral density, </a:t>
              </a:r>
              <a:r>
                <a:rPr lang="en-US" sz="2800" i="1" dirty="0">
                  <a:latin typeface="Times New Roman" pitchFamily="18" charset="0"/>
                  <a:cs typeface="Times New Roman" pitchFamily="18" charset="0"/>
                </a:rPr>
                <a:t>s</a:t>
              </a:r>
              <a:r>
                <a:rPr lang="en-US" sz="2800" i="1" baseline="30000" dirty="0">
                  <a:latin typeface="Times New Roman" pitchFamily="18" charset="0"/>
                  <a:cs typeface="Times New Roman" pitchFamily="18" charset="0"/>
                </a:rPr>
                <a:t>2</a:t>
              </a:r>
              <a:r>
                <a:rPr lang="en-US" sz="2800" i="1" dirty="0">
                  <a:latin typeface="Times New Roman" pitchFamily="18" charset="0"/>
                  <a:cs typeface="Times New Roman" pitchFamily="18" charset="0"/>
                </a:rPr>
                <a:t>(f)</a:t>
              </a:r>
            </a:p>
          </p:txBody>
        </p:sp>
        <p:sp>
          <p:nvSpPr>
            <p:cNvPr id="21" name="TextBox 20"/>
            <p:cNvSpPr txBox="1"/>
            <p:nvPr/>
          </p:nvSpPr>
          <p:spPr>
            <a:xfrm rot="16200000">
              <a:off x="1115021" y="2964741"/>
              <a:ext cx="858689" cy="322791"/>
            </a:xfrm>
            <a:prstGeom prst="rect">
              <a:avLst/>
            </a:prstGeom>
            <a:noFill/>
          </p:spPr>
          <p:txBody>
            <a:bodyPr wrap="square" rtlCol="0">
              <a:spAutoFit/>
            </a:bodyPr>
            <a:lstStyle/>
            <a:p>
              <a:r>
                <a:rPr lang="en-US" sz="2800" dirty="0">
                  <a:latin typeface="Times New Roman" pitchFamily="18" charset="0"/>
                  <a:cs typeface="Times New Roman" pitchFamily="18" charset="0"/>
                </a:rPr>
                <a:t>counts</a:t>
              </a:r>
            </a:p>
          </p:txBody>
        </p:sp>
        <p:sp>
          <p:nvSpPr>
            <p:cNvPr id="25" name="TextBox 24"/>
            <p:cNvSpPr txBox="1"/>
            <p:nvPr/>
          </p:nvSpPr>
          <p:spPr>
            <a:xfrm>
              <a:off x="2000250" y="1550727"/>
              <a:ext cx="609600" cy="327889"/>
            </a:xfrm>
            <a:prstGeom prst="rect">
              <a:avLst/>
            </a:prstGeom>
            <a:noFill/>
          </p:spPr>
          <p:txBody>
            <a:bodyPr wrap="square" rtlCol="0">
              <a:spAutoFit/>
            </a:bodyPr>
            <a:lstStyle/>
            <a:p>
              <a:r>
                <a:rPr lang="en-US" sz="2800" dirty="0">
                  <a:latin typeface="Times New Roman" pitchFamily="18" charset="0"/>
                  <a:cs typeface="Times New Roman" pitchFamily="18" charset="0"/>
                </a:rPr>
                <a:t>mean</a:t>
              </a:r>
            </a:p>
          </p:txBody>
        </p:sp>
        <p:sp>
          <p:nvSpPr>
            <p:cNvPr id="26" name="TextBox 25"/>
            <p:cNvSpPr txBox="1"/>
            <p:nvPr/>
          </p:nvSpPr>
          <p:spPr>
            <a:xfrm>
              <a:off x="2596425" y="1550727"/>
              <a:ext cx="533400" cy="327889"/>
            </a:xfrm>
            <a:prstGeom prst="rect">
              <a:avLst/>
            </a:prstGeom>
            <a:noFill/>
          </p:spPr>
          <p:txBody>
            <a:bodyPr wrap="square" rtlCol="0">
              <a:spAutoFit/>
            </a:bodyPr>
            <a:lstStyle/>
            <a:p>
              <a:r>
                <a:rPr lang="en-US" sz="2800" dirty="0">
                  <a:latin typeface="Times New Roman" pitchFamily="18" charset="0"/>
                  <a:cs typeface="Times New Roman" pitchFamily="18" charset="0"/>
                </a:rPr>
                <a:t>95%</a:t>
              </a:r>
            </a:p>
          </p:txBody>
        </p:sp>
        <p:cxnSp>
          <p:nvCxnSpPr>
            <p:cNvPr id="28" name="Straight Connector 27"/>
            <p:cNvCxnSpPr/>
            <p:nvPr/>
          </p:nvCxnSpPr>
          <p:spPr>
            <a:xfrm rot="5400000">
              <a:off x="4843462" y="3069965"/>
              <a:ext cx="24479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832654" y="1588290"/>
              <a:ext cx="533400" cy="327889"/>
            </a:xfrm>
            <a:prstGeom prst="rect">
              <a:avLst/>
            </a:prstGeom>
            <a:noFill/>
          </p:spPr>
          <p:txBody>
            <a:bodyPr wrap="square" rtlCol="0">
              <a:spAutoFit/>
            </a:bodyPr>
            <a:lstStyle/>
            <a:p>
              <a:r>
                <a:rPr lang="en-US" sz="2800" dirty="0">
                  <a:latin typeface="Times New Roman" pitchFamily="18" charset="0"/>
                  <a:cs typeface="Times New Roman" pitchFamily="18" charset="0"/>
                </a:rPr>
                <a:t>peak</a:t>
              </a:r>
            </a:p>
          </p:txBody>
        </p:sp>
      </p:grpSp>
      <p:sp>
        <p:nvSpPr>
          <p:cNvPr id="11" name="TextBox 10"/>
          <p:cNvSpPr txBox="1"/>
          <p:nvPr/>
        </p:nvSpPr>
        <p:spPr>
          <a:xfrm>
            <a:off x="0" y="0"/>
            <a:ext cx="2286000" cy="1815882"/>
          </a:xfrm>
          <a:prstGeom prst="rect">
            <a:avLst/>
          </a:prstGeom>
          <a:noFill/>
        </p:spPr>
        <p:txBody>
          <a:bodyPr wrap="square" rtlCol="0">
            <a:spAutoFit/>
          </a:bodyPr>
          <a:lstStyle/>
          <a:p>
            <a:r>
              <a:rPr lang="en-US" sz="2800" dirty="0">
                <a:latin typeface="Times New Roman" pitchFamily="18" charset="0"/>
                <a:cs typeface="Times New Roman" pitchFamily="18" charset="0"/>
              </a:rPr>
              <a:t>example 2:</a:t>
            </a:r>
          </a:p>
          <a:p>
            <a:r>
              <a:rPr lang="en-US" sz="2800" dirty="0">
                <a:latin typeface="Times New Roman" pitchFamily="18" charset="0"/>
                <a:cs typeface="Times New Roman" pitchFamily="18" charset="0"/>
              </a:rPr>
              <a:t>histogram of</a:t>
            </a:r>
          </a:p>
          <a:p>
            <a:r>
              <a:rPr lang="en-US" sz="2800" dirty="0">
                <a:latin typeface="Times New Roman" pitchFamily="18" charset="0"/>
                <a:cs typeface="Times New Roman" pitchFamily="18" charset="0"/>
              </a:rPr>
              <a:t>spectral</a:t>
            </a:r>
          </a:p>
          <a:p>
            <a:r>
              <a:rPr lang="en-US" sz="2800" dirty="0">
                <a:latin typeface="Times New Roman" pitchFamily="18" charset="0"/>
                <a:cs typeface="Times New Roman" pitchFamily="18" charset="0"/>
              </a:rPr>
              <a:t>values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7DFBB7ED-C582-4E47-B6D4-5A5D7A1219E7}"/>
              </a:ext>
            </a:extLst>
          </p:cNvPr>
          <p:cNvSpPr>
            <a:spLocks noChangeArrowheads="1"/>
          </p:cNvSpPr>
          <p:nvPr/>
        </p:nvSpPr>
        <p:spPr bwMode="auto">
          <a:xfrm>
            <a:off x="687222" y="5088826"/>
            <a:ext cx="7702750" cy="1083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30000"/>
              </a:spcBef>
              <a:spcAft>
                <a:spcPct val="0"/>
              </a:spcAft>
              <a:defRPr sz="1200">
                <a:solidFill>
                  <a:schemeClr val="tx1"/>
                </a:solidFill>
                <a:latin typeface="Arial" panose="020B0604020202020204" pitchFamily="34" charset="0"/>
              </a:defRPr>
            </a:lvl1pPr>
            <a:lvl2pPr eaLnBrk="0" fontAlgn="base" hangingPunct="0">
              <a:spcBef>
                <a:spcPct val="30000"/>
              </a:spcBef>
              <a:spcAft>
                <a:spcPct val="0"/>
              </a:spcAft>
              <a:defRPr sz="1200">
                <a:solidFill>
                  <a:schemeClr val="tx1"/>
                </a:solidFill>
                <a:latin typeface="Arial" panose="020B0604020202020204" pitchFamily="34" charset="0"/>
              </a:defRPr>
            </a:lvl2pPr>
            <a:lvl3pPr eaLnBrk="0" fontAlgn="base" hangingPunct="0">
              <a:spcBef>
                <a:spcPct val="30000"/>
              </a:spcBef>
              <a:spcAft>
                <a:spcPct val="0"/>
              </a:spcAft>
              <a:defRPr sz="1200">
                <a:solidFill>
                  <a:schemeClr val="tx1"/>
                </a:solidFill>
                <a:latin typeface="Arial" panose="020B0604020202020204" pitchFamily="34" charset="0"/>
              </a:defRPr>
            </a:lvl3pPr>
            <a:lvl4pPr eaLnBrk="0" fontAlgn="base" hangingPunct="0">
              <a:spcBef>
                <a:spcPct val="30000"/>
              </a:spcBef>
              <a:spcAft>
                <a:spcPct val="0"/>
              </a:spcAft>
              <a:defRPr sz="1200">
                <a:solidFill>
                  <a:schemeClr val="tx1"/>
                </a:solidFill>
                <a:latin typeface="Arial" panose="020B0604020202020204" pitchFamily="34" charset="0"/>
              </a:defRPr>
            </a:lvl4pPr>
            <a:lvl5pPr eaLnBrk="0" fontAlgn="base" hangingPunct="0">
              <a:spcBef>
                <a:spcPct val="30000"/>
              </a:spcBef>
              <a:spcAft>
                <a:spcPct val="0"/>
              </a:spcAft>
              <a:defRPr sz="1200">
                <a:solidFill>
                  <a:schemeClr val="tx1"/>
                </a:solidFill>
                <a:latin typeface="Arial" panose="020B0604020202020204" pitchFamily="34" charset="0"/>
              </a:defRPr>
            </a:lvl5pPr>
            <a:lvl6pPr eaLnBrk="0" fontAlgn="base" hangingPunct="0">
              <a:spcBef>
                <a:spcPct val="30000"/>
              </a:spcBef>
              <a:spcAft>
                <a:spcPct val="0"/>
              </a:spcAft>
              <a:defRPr sz="1200">
                <a:solidFill>
                  <a:schemeClr val="tx1"/>
                </a:solidFill>
                <a:latin typeface="Arial" panose="020B0604020202020204" pitchFamily="34" charset="0"/>
              </a:defRPr>
            </a:lvl6pPr>
            <a:lvl7pPr eaLnBrk="0" fontAlgn="base" hangingPunct="0">
              <a:spcBef>
                <a:spcPct val="30000"/>
              </a:spcBef>
              <a:spcAft>
                <a:spcPct val="0"/>
              </a:spcAft>
              <a:defRPr sz="1200">
                <a:solidFill>
                  <a:schemeClr val="tx1"/>
                </a:solidFill>
                <a:latin typeface="Arial" panose="020B0604020202020204" pitchFamily="34" charset="0"/>
              </a:defRPr>
            </a:lvl7pPr>
            <a:lvl8pPr eaLnBrk="0" fontAlgn="base" hangingPunct="0">
              <a:spcBef>
                <a:spcPct val="30000"/>
              </a:spcBef>
              <a:spcAft>
                <a:spcPct val="0"/>
              </a:spcAft>
              <a:defRPr sz="1200">
                <a:solidFill>
                  <a:schemeClr val="tx1"/>
                </a:solidFill>
                <a:latin typeface="Arial" panose="020B0604020202020204" pitchFamily="34" charset="0"/>
              </a:defRPr>
            </a:lvl8pPr>
            <a:lvl9pPr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p=2; # degrees of freedom</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ppeak</a:t>
            </a:r>
            <a:r>
              <a:rPr kumimoji="0" lang="en-US" alt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stats.chi2.cdf(speak/</a:t>
            </a:r>
            <a:r>
              <a:rPr kumimoji="0" lang="en-US" altLang="en-US" sz="2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c,p</a:t>
            </a:r>
            <a:r>
              <a:rPr kumimoji="0" lang="en-US" alt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p:txBody>
      </p:sp>
      <p:sp>
        <p:nvSpPr>
          <p:cNvPr id="6" name="Rectangle 2">
            <a:extLst>
              <a:ext uri="{FF2B5EF4-FFF2-40B4-BE49-F238E27FC236}">
                <a16:creationId xmlns:a16="http://schemas.microsoft.com/office/drawing/2014/main" id="{AC2D0DFF-844E-4626-9832-CFBBD9985D4E}"/>
              </a:ext>
            </a:extLst>
          </p:cNvPr>
          <p:cNvSpPr>
            <a:spLocks noChangeArrowheads="1"/>
          </p:cNvSpPr>
          <p:nvPr/>
        </p:nvSpPr>
        <p:spPr bwMode="auto">
          <a:xfrm>
            <a:off x="720625" y="1705755"/>
            <a:ext cx="6413935" cy="1083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30000"/>
              </a:spcBef>
              <a:spcAft>
                <a:spcPct val="0"/>
              </a:spcAft>
              <a:defRPr sz="1200">
                <a:solidFill>
                  <a:schemeClr val="tx1"/>
                </a:solidFill>
                <a:latin typeface="Arial" panose="020B0604020202020204" pitchFamily="34" charset="0"/>
              </a:defRPr>
            </a:lvl1pPr>
            <a:lvl2pPr eaLnBrk="0" fontAlgn="base" hangingPunct="0">
              <a:spcBef>
                <a:spcPct val="30000"/>
              </a:spcBef>
              <a:spcAft>
                <a:spcPct val="0"/>
              </a:spcAft>
              <a:defRPr sz="1200">
                <a:solidFill>
                  <a:schemeClr val="tx1"/>
                </a:solidFill>
                <a:latin typeface="Arial" panose="020B0604020202020204" pitchFamily="34" charset="0"/>
              </a:defRPr>
            </a:lvl2pPr>
            <a:lvl3pPr eaLnBrk="0" fontAlgn="base" hangingPunct="0">
              <a:spcBef>
                <a:spcPct val="30000"/>
              </a:spcBef>
              <a:spcAft>
                <a:spcPct val="0"/>
              </a:spcAft>
              <a:defRPr sz="1200">
                <a:solidFill>
                  <a:schemeClr val="tx1"/>
                </a:solidFill>
                <a:latin typeface="Arial" panose="020B0604020202020204" pitchFamily="34" charset="0"/>
              </a:defRPr>
            </a:lvl3pPr>
            <a:lvl4pPr eaLnBrk="0" fontAlgn="base" hangingPunct="0">
              <a:spcBef>
                <a:spcPct val="30000"/>
              </a:spcBef>
              <a:spcAft>
                <a:spcPct val="0"/>
              </a:spcAft>
              <a:defRPr sz="1200">
                <a:solidFill>
                  <a:schemeClr val="tx1"/>
                </a:solidFill>
                <a:latin typeface="Arial" panose="020B0604020202020204" pitchFamily="34" charset="0"/>
              </a:defRPr>
            </a:lvl4pPr>
            <a:lvl5pPr eaLnBrk="0" fontAlgn="base" hangingPunct="0">
              <a:spcBef>
                <a:spcPct val="30000"/>
              </a:spcBef>
              <a:spcAft>
                <a:spcPct val="0"/>
              </a:spcAft>
              <a:defRPr sz="1200">
                <a:solidFill>
                  <a:schemeClr val="tx1"/>
                </a:solidFill>
                <a:latin typeface="Arial" panose="020B0604020202020204" pitchFamily="34" charset="0"/>
              </a:defRPr>
            </a:lvl5pPr>
            <a:lvl6pPr eaLnBrk="0" fontAlgn="base" hangingPunct="0">
              <a:spcBef>
                <a:spcPct val="30000"/>
              </a:spcBef>
              <a:spcAft>
                <a:spcPct val="0"/>
              </a:spcAft>
              <a:defRPr sz="1200">
                <a:solidFill>
                  <a:schemeClr val="tx1"/>
                </a:solidFill>
                <a:latin typeface="Arial" panose="020B0604020202020204" pitchFamily="34" charset="0"/>
              </a:defRPr>
            </a:lvl6pPr>
            <a:lvl7pPr eaLnBrk="0" fontAlgn="base" hangingPunct="0">
              <a:spcBef>
                <a:spcPct val="30000"/>
              </a:spcBef>
              <a:spcAft>
                <a:spcPct val="0"/>
              </a:spcAft>
              <a:defRPr sz="1200">
                <a:solidFill>
                  <a:schemeClr val="tx1"/>
                </a:solidFill>
                <a:latin typeface="Arial" panose="020B0604020202020204" pitchFamily="34" charset="0"/>
              </a:defRPr>
            </a:lvl7pPr>
            <a:lvl8pPr eaLnBrk="0" fontAlgn="base" hangingPunct="0">
              <a:spcBef>
                <a:spcPct val="30000"/>
              </a:spcBef>
              <a:spcAft>
                <a:spcPct val="0"/>
              </a:spcAft>
              <a:defRPr sz="1200">
                <a:solidFill>
                  <a:schemeClr val="tx1"/>
                </a:solidFill>
                <a:latin typeface="Arial" panose="020B0604020202020204" pitchFamily="34" charset="0"/>
              </a:defRPr>
            </a:lvl8pPr>
            <a:lvl9pPr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p=2; % degrees of freedom</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ppeak</a:t>
            </a:r>
            <a:r>
              <a:rPr kumimoji="0" lang="en-US" alt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chi2cdf(speak/</a:t>
            </a:r>
            <a:r>
              <a:rPr kumimoji="0" lang="en-US" altLang="en-US" sz="2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c,p</a:t>
            </a:r>
            <a:r>
              <a:rPr kumimoji="0" lang="en-US" alt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p:txBody>
      </p:sp>
      <p:sp>
        <p:nvSpPr>
          <p:cNvPr id="8" name="TextBox 7">
            <a:extLst>
              <a:ext uri="{FF2B5EF4-FFF2-40B4-BE49-F238E27FC236}">
                <a16:creationId xmlns:a16="http://schemas.microsoft.com/office/drawing/2014/main" id="{E2DF755F-A7DD-4FA5-A7E7-600DACDF230A}"/>
              </a:ext>
            </a:extLst>
          </p:cNvPr>
          <p:cNvSpPr txBox="1"/>
          <p:nvPr/>
        </p:nvSpPr>
        <p:spPr>
          <a:xfrm>
            <a:off x="3200400" y="990600"/>
            <a:ext cx="2082750" cy="646331"/>
          </a:xfrm>
          <a:prstGeom prst="rect">
            <a:avLst/>
          </a:prstGeom>
          <a:noFill/>
        </p:spPr>
        <p:txBody>
          <a:bodyPr wrap="none" rtlCol="0">
            <a:spAutoFit/>
          </a:bodyPr>
          <a:lstStyle/>
          <a:p>
            <a:r>
              <a:rPr lang="en-US" sz="3600" dirty="0">
                <a:latin typeface="Times New Roman" panose="02020603050405020304" pitchFamily="18" charset="0"/>
                <a:cs typeface="Times New Roman" panose="02020603050405020304" pitchFamily="18" charset="0"/>
              </a:rPr>
              <a:t>MATLAB</a:t>
            </a:r>
          </a:p>
        </p:txBody>
      </p:sp>
      <p:sp>
        <p:nvSpPr>
          <p:cNvPr id="9" name="TextBox 8">
            <a:extLst>
              <a:ext uri="{FF2B5EF4-FFF2-40B4-BE49-F238E27FC236}">
                <a16:creationId xmlns:a16="http://schemas.microsoft.com/office/drawing/2014/main" id="{C7AD6A3B-1AAB-4234-A2AB-BE897DB52EC6}"/>
              </a:ext>
            </a:extLst>
          </p:cNvPr>
          <p:cNvSpPr txBox="1"/>
          <p:nvPr/>
        </p:nvSpPr>
        <p:spPr>
          <a:xfrm>
            <a:off x="3205619" y="4459069"/>
            <a:ext cx="1492716" cy="646331"/>
          </a:xfrm>
          <a:prstGeom prst="rect">
            <a:avLst/>
          </a:prstGeom>
          <a:noFill/>
        </p:spPr>
        <p:txBody>
          <a:bodyPr wrap="none" rtlCol="0">
            <a:spAutoFit/>
          </a:bodyPr>
          <a:lstStyle/>
          <a:p>
            <a:r>
              <a:rPr lang="en-US" sz="3600" dirty="0">
                <a:latin typeface="Times New Roman" panose="02020603050405020304" pitchFamily="18" charset="0"/>
                <a:cs typeface="Times New Roman" panose="02020603050405020304" pitchFamily="18" charset="0"/>
              </a:rPr>
              <a:t>Python</a:t>
            </a:r>
          </a:p>
        </p:txBody>
      </p:sp>
      <p:sp>
        <p:nvSpPr>
          <p:cNvPr id="10" name="TextBox 9">
            <a:extLst>
              <a:ext uri="{FF2B5EF4-FFF2-40B4-BE49-F238E27FC236}">
                <a16:creationId xmlns:a16="http://schemas.microsoft.com/office/drawing/2014/main" id="{5E1C8DD6-2A6C-4E8A-8D46-85900F9B5DFE}"/>
              </a:ext>
            </a:extLst>
          </p:cNvPr>
          <p:cNvSpPr txBox="1"/>
          <p:nvPr/>
        </p:nvSpPr>
        <p:spPr>
          <a:xfrm>
            <a:off x="1527270" y="177086"/>
            <a:ext cx="5570756" cy="646331"/>
          </a:xfrm>
          <a:prstGeom prst="rect">
            <a:avLst/>
          </a:prstGeom>
          <a:noFill/>
        </p:spPr>
        <p:txBody>
          <a:bodyPr wrap="none" rtlCol="0">
            <a:spAutoFit/>
          </a:bodyPr>
          <a:lstStyle/>
          <a:p>
            <a:r>
              <a:rPr lang="en-US" sz="3600" dirty="0">
                <a:latin typeface="Times New Roman" panose="02020603050405020304" pitchFamily="18" charset="0"/>
                <a:cs typeface="Times New Roman" panose="02020603050405020304" pitchFamily="18" charset="0"/>
              </a:rPr>
              <a:t>probability of a spectral peak</a:t>
            </a:r>
          </a:p>
        </p:txBody>
      </p:sp>
      <p:sp>
        <p:nvSpPr>
          <p:cNvPr id="11" name="TextBox 10">
            <a:extLst>
              <a:ext uri="{FF2B5EF4-FFF2-40B4-BE49-F238E27FC236}">
                <a16:creationId xmlns:a16="http://schemas.microsoft.com/office/drawing/2014/main" id="{24D92ADF-BE79-480B-B5EC-C6DF59B5778B}"/>
              </a:ext>
            </a:extLst>
          </p:cNvPr>
          <p:cNvSpPr txBox="1"/>
          <p:nvPr/>
        </p:nvSpPr>
        <p:spPr>
          <a:xfrm rot="5400000">
            <a:off x="3996968" y="3250794"/>
            <a:ext cx="1529834" cy="369332"/>
          </a:xfrm>
          <a:prstGeom prst="rect">
            <a:avLst/>
          </a:prstGeom>
          <a:noFill/>
        </p:spPr>
        <p:txBody>
          <a:bodyPr wrap="square" rtlCol="0">
            <a:spAutoFit/>
          </a:bodyPr>
          <a:lstStyle/>
          <a:p>
            <a:r>
              <a:rPr lang="en-US" dirty="0" err="1">
                <a:solidFill>
                  <a:srgbClr val="FF0000"/>
                </a:solidFill>
              </a:rPr>
              <a:t>p.s.d.</a:t>
            </a:r>
            <a:r>
              <a:rPr lang="en-US" dirty="0">
                <a:solidFill>
                  <a:srgbClr val="FF0000"/>
                </a:solidFill>
              </a:rPr>
              <a:t> of peak</a:t>
            </a:r>
          </a:p>
        </p:txBody>
      </p:sp>
      <p:sp>
        <p:nvSpPr>
          <p:cNvPr id="12" name="TextBox 11">
            <a:extLst>
              <a:ext uri="{FF2B5EF4-FFF2-40B4-BE49-F238E27FC236}">
                <a16:creationId xmlns:a16="http://schemas.microsoft.com/office/drawing/2014/main" id="{0F0D9B58-6967-4584-8B8A-DD066749754F}"/>
              </a:ext>
            </a:extLst>
          </p:cNvPr>
          <p:cNvSpPr txBox="1"/>
          <p:nvPr/>
        </p:nvSpPr>
        <p:spPr>
          <a:xfrm rot="5400000">
            <a:off x="4842756" y="3314910"/>
            <a:ext cx="1529834" cy="369332"/>
          </a:xfrm>
          <a:prstGeom prst="rect">
            <a:avLst/>
          </a:prstGeom>
          <a:noFill/>
        </p:spPr>
        <p:txBody>
          <a:bodyPr wrap="square" rtlCol="0">
            <a:spAutoFit/>
          </a:bodyPr>
          <a:lstStyle/>
          <a:p>
            <a:r>
              <a:rPr lang="en-US" dirty="0">
                <a:solidFill>
                  <a:srgbClr val="FF0000"/>
                </a:solidFill>
              </a:rPr>
              <a:t>scale factor</a:t>
            </a:r>
          </a:p>
        </p:txBody>
      </p:sp>
      <p:sp>
        <p:nvSpPr>
          <p:cNvPr id="13" name="TextBox 12">
            <a:extLst>
              <a:ext uri="{FF2B5EF4-FFF2-40B4-BE49-F238E27FC236}">
                <a16:creationId xmlns:a16="http://schemas.microsoft.com/office/drawing/2014/main" id="{D9C8BCEF-170D-4877-B28E-0F187F7EB1FC}"/>
              </a:ext>
            </a:extLst>
          </p:cNvPr>
          <p:cNvSpPr txBox="1"/>
          <p:nvPr/>
        </p:nvSpPr>
        <p:spPr>
          <a:xfrm rot="5400000">
            <a:off x="329788" y="3438138"/>
            <a:ext cx="2021975" cy="646331"/>
          </a:xfrm>
          <a:prstGeom prst="rect">
            <a:avLst/>
          </a:prstGeom>
          <a:noFill/>
        </p:spPr>
        <p:txBody>
          <a:bodyPr wrap="square" rtlCol="0">
            <a:spAutoFit/>
          </a:bodyPr>
          <a:lstStyle/>
          <a:p>
            <a:r>
              <a:rPr lang="en-US" dirty="0">
                <a:solidFill>
                  <a:srgbClr val="FF0000"/>
                </a:solidFill>
              </a:rPr>
              <a:t>probability of </a:t>
            </a:r>
            <a:r>
              <a:rPr lang="en-US" dirty="0" err="1">
                <a:solidFill>
                  <a:srgbClr val="FF0000"/>
                </a:solidFill>
              </a:rPr>
              <a:t>p.s.d.</a:t>
            </a:r>
            <a:endParaRPr lang="en-US" dirty="0">
              <a:solidFill>
                <a:srgbClr val="FF0000"/>
              </a:solidFill>
            </a:endParaRPr>
          </a:p>
          <a:p>
            <a:r>
              <a:rPr lang="en-US" dirty="0">
                <a:solidFill>
                  <a:srgbClr val="FF0000"/>
                </a:solidFill>
              </a:rPr>
              <a:t>less than peak </a:t>
            </a:r>
          </a:p>
        </p:txBody>
      </p:sp>
      <p:sp>
        <p:nvSpPr>
          <p:cNvPr id="14" name="TextBox 13">
            <a:extLst>
              <a:ext uri="{FF2B5EF4-FFF2-40B4-BE49-F238E27FC236}">
                <a16:creationId xmlns:a16="http://schemas.microsoft.com/office/drawing/2014/main" id="{DF8D90F7-5818-454D-8962-DC1F86C6D99D}"/>
              </a:ext>
            </a:extLst>
          </p:cNvPr>
          <p:cNvSpPr txBox="1"/>
          <p:nvPr/>
        </p:nvSpPr>
        <p:spPr>
          <a:xfrm rot="5400000">
            <a:off x="5058946" y="3576639"/>
            <a:ext cx="2021977" cy="369332"/>
          </a:xfrm>
          <a:prstGeom prst="rect">
            <a:avLst/>
          </a:prstGeom>
          <a:noFill/>
        </p:spPr>
        <p:txBody>
          <a:bodyPr wrap="square" rtlCol="0">
            <a:spAutoFit/>
          </a:bodyPr>
          <a:lstStyle/>
          <a:p>
            <a:r>
              <a:rPr lang="en-US" dirty="0">
                <a:solidFill>
                  <a:srgbClr val="FF0000"/>
                </a:solidFill>
              </a:rPr>
              <a:t>degrees of freedom</a:t>
            </a:r>
          </a:p>
        </p:txBody>
      </p:sp>
    </p:spTree>
    <p:extLst>
      <p:ext uri="{BB962C8B-B14F-4D97-AF65-F5344CB8AC3E}">
        <p14:creationId xmlns:p14="http://schemas.microsoft.com/office/powerpoint/2010/main" val="2091248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latin typeface="Times New Roman" pitchFamily="18" charset="0"/>
                <a:cs typeface="Times New Roman" pitchFamily="18" charset="0"/>
              </a:rPr>
              <a:t>so how confident are we of a peak at 5 Hz ? </a:t>
            </a:r>
          </a:p>
        </p:txBody>
      </p:sp>
      <p:sp>
        <p:nvSpPr>
          <p:cNvPr id="6" name="Title 1"/>
          <p:cNvSpPr txBox="1">
            <a:spLocks/>
          </p:cNvSpPr>
          <p:nvPr/>
        </p:nvSpPr>
        <p:spPr>
          <a:xfrm>
            <a:off x="4343400" y="1955790"/>
            <a:ext cx="2438400" cy="114300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0.99994</a:t>
            </a:r>
          </a:p>
        </p:txBody>
      </p:sp>
      <p:sp>
        <p:nvSpPr>
          <p:cNvPr id="7" name="Title 1"/>
          <p:cNvSpPr txBox="1">
            <a:spLocks/>
          </p:cNvSpPr>
          <p:nvPr/>
        </p:nvSpPr>
        <p:spPr>
          <a:xfrm>
            <a:off x="0" y="35814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the </a:t>
            </a:r>
            <a:r>
              <a:rPr kumimoji="0" lang="en-US" sz="4400" b="0"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p.s.d.</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is predicted</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to be less than the level of the peak 99.994% of the time</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0" y="51054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a:latin typeface="Times New Roman" pitchFamily="18" charset="0"/>
                <a:ea typeface="+mj-ea"/>
                <a:cs typeface="Times New Roman" pitchFamily="18" charset="0"/>
              </a:rPr>
              <a:t>But here we must be very careful</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3FADCC8B-26E6-491E-905A-6145016F3483}"/>
                  </a:ext>
                </a:extLst>
              </p:cNvPr>
              <p:cNvSpPr txBox="1"/>
              <p:nvPr/>
            </p:nvSpPr>
            <p:spPr>
              <a:xfrm>
                <a:off x="2315152" y="2088024"/>
                <a:ext cx="2028248" cy="82984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𝑃</m:t>
                      </m:r>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𝑠</m:t>
                              </m:r>
                            </m:num>
                            <m:den>
                              <m:r>
                                <a:rPr lang="en-US" sz="2400" b="0" i="1" smtClean="0">
                                  <a:latin typeface="Cambria Math" panose="02040503050406030204" pitchFamily="18" charset="0"/>
                                </a:rPr>
                                <m:t>𝑐</m:t>
                              </m:r>
                            </m:den>
                          </m:f>
                          <m:r>
                            <a:rPr lang="en-US" sz="2400" b="0" i="1" smtClean="0">
                              <a:latin typeface="Cambria Math" panose="02040503050406030204" pitchFamily="18" charset="0"/>
                              <a:ea typeface="Cambria Math" panose="02040503050406030204" pitchFamily="18" charset="0"/>
                            </a:rPr>
                            <m:t>≤</m:t>
                          </m:r>
                          <m:sSup>
                            <m:sSupPr>
                              <m:ctrlPr>
                                <a:rPr lang="en-US" sz="2400" b="0" i="1" smtClean="0">
                                  <a:latin typeface="Cambria Math" panose="02040503050406030204" pitchFamily="18" charset="0"/>
                                  <a:ea typeface="Cambria Math" panose="02040503050406030204" pitchFamily="18" charset="0"/>
                                </a:rPr>
                              </m:ctrlPr>
                            </m:sSupPr>
                            <m:e>
                              <m:d>
                                <m:dPr>
                                  <m:ctrlPr>
                                    <a:rPr lang="en-US" sz="2400" b="0" i="1" smtClean="0">
                                      <a:latin typeface="Cambria Math" panose="02040503050406030204" pitchFamily="18" charset="0"/>
                                      <a:ea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𝑠</m:t>
                                      </m:r>
                                    </m:num>
                                    <m:den>
                                      <m:r>
                                        <a:rPr lang="en-US" sz="2400" i="1">
                                          <a:latin typeface="Cambria Math" panose="02040503050406030204" pitchFamily="18" charset="0"/>
                                        </a:rPr>
                                        <m:t>𝑐</m:t>
                                      </m:r>
                                    </m:den>
                                  </m:f>
                                </m:e>
                              </m:d>
                            </m:e>
                            <m:sup>
                              <m:r>
                                <a:rPr lang="en-US" sz="2400" b="0" i="1" smtClean="0">
                                  <a:latin typeface="Cambria Math" panose="02040503050406030204" pitchFamily="18" charset="0"/>
                                  <a:ea typeface="Cambria Math" panose="02040503050406030204" pitchFamily="18" charset="0"/>
                                </a:rPr>
                                <m:t>𝑒𝑠𝑡</m:t>
                              </m:r>
                            </m:sup>
                          </m:sSup>
                        </m:e>
                      </m:d>
                    </m:oMath>
                  </m:oMathPara>
                </a14:m>
                <a:endParaRPr lang="en-US" sz="2400" dirty="0"/>
              </a:p>
            </p:txBody>
          </p:sp>
        </mc:Choice>
        <mc:Fallback>
          <p:sp>
            <p:nvSpPr>
              <p:cNvPr id="3" name="TextBox 2">
                <a:extLst>
                  <a:ext uri="{FF2B5EF4-FFF2-40B4-BE49-F238E27FC236}">
                    <a16:creationId xmlns:a16="http://schemas.microsoft.com/office/drawing/2014/main" id="{3FADCC8B-26E6-491E-905A-6145016F3483}"/>
                  </a:ext>
                </a:extLst>
              </p:cNvPr>
              <p:cNvSpPr txBox="1">
                <a:spLocks noRot="1" noChangeAspect="1" noMove="1" noResize="1" noEditPoints="1" noAdjustHandles="1" noChangeArrowheads="1" noChangeShapeType="1" noTextEdit="1"/>
              </p:cNvSpPr>
              <p:nvPr/>
            </p:nvSpPr>
            <p:spPr>
              <a:xfrm>
                <a:off x="2315152" y="2088024"/>
                <a:ext cx="2028248" cy="829843"/>
              </a:xfrm>
              <a:prstGeom prst="rect">
                <a:avLst/>
              </a:prstGeom>
              <a:blipFill>
                <a:blip r:embed="rId3"/>
                <a:stretch>
                  <a:fillRect/>
                </a:stretch>
              </a:blipFill>
            </p:spPr>
            <p:txBody>
              <a:bodyPr/>
              <a:lstStyle/>
              <a:p>
                <a:r>
                  <a:rPr lang="en-US">
                    <a:noFill/>
                  </a:rPr>
                  <a:t> </a:t>
                </a:r>
              </a:p>
            </p:txBody>
          </p:sp>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a:latin typeface="Times New Roman" pitchFamily="18" charset="0"/>
                <a:cs typeface="Times New Roman" pitchFamily="18" charset="0"/>
              </a:rPr>
              <a:t>two alternative Null Hypotheses</a:t>
            </a:r>
          </a:p>
        </p:txBody>
      </p:sp>
      <p:sp>
        <p:nvSpPr>
          <p:cNvPr id="7" name="Title 1"/>
          <p:cNvSpPr txBox="1">
            <a:spLocks/>
          </p:cNvSpPr>
          <p:nvPr/>
        </p:nvSpPr>
        <p:spPr>
          <a:xfrm>
            <a:off x="0" y="19050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 peak of the observed amplitude </a:t>
            </a:r>
            <a:r>
              <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at 5 Hz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p>
        </p:txBody>
      </p:sp>
      <p:sp>
        <p:nvSpPr>
          <p:cNvPr id="9" name="Title 1"/>
          <p:cNvSpPr txBox="1">
            <a:spLocks/>
          </p:cNvSpPr>
          <p:nvPr/>
        </p:nvSpPr>
        <p:spPr>
          <a:xfrm>
            <a:off x="0" y="4038600"/>
            <a:ext cx="91440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 peak at the observed amplitude </a:t>
            </a:r>
            <a:r>
              <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somewhere in the </a:t>
            </a:r>
            <a:r>
              <a:rPr kumimoji="0" lang="en-US" sz="4400" b="1"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p.s.d</a:t>
            </a:r>
            <a:r>
              <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a:latin typeface="Times New Roman" pitchFamily="18" charset="0"/>
                <a:cs typeface="Times New Roman" pitchFamily="18" charset="0"/>
              </a:rPr>
              <a:t>two alternative Null Hypotheses</a:t>
            </a:r>
          </a:p>
        </p:txBody>
      </p:sp>
      <p:sp>
        <p:nvSpPr>
          <p:cNvPr id="7" name="Title 1"/>
          <p:cNvSpPr txBox="1">
            <a:spLocks/>
          </p:cNvSpPr>
          <p:nvPr/>
        </p:nvSpPr>
        <p:spPr>
          <a:xfrm>
            <a:off x="0" y="19050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 peak of the observed amplitude </a:t>
            </a:r>
            <a:r>
              <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at 5 Hz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p>
        </p:txBody>
      </p:sp>
      <p:sp>
        <p:nvSpPr>
          <p:cNvPr id="9" name="Title 1"/>
          <p:cNvSpPr txBox="1">
            <a:spLocks/>
          </p:cNvSpPr>
          <p:nvPr/>
        </p:nvSpPr>
        <p:spPr>
          <a:xfrm>
            <a:off x="0" y="4038600"/>
            <a:ext cx="91440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 peak at the observed amplitude </a:t>
            </a:r>
            <a:r>
              <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somewhere in the </a:t>
            </a:r>
            <a:r>
              <a:rPr kumimoji="0" lang="en-US" sz="4400" b="1"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p.s.d</a:t>
            </a:r>
            <a:r>
              <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p>
        </p:txBody>
      </p:sp>
      <p:sp>
        <p:nvSpPr>
          <p:cNvPr id="5" name="Title 1"/>
          <p:cNvSpPr txBox="1">
            <a:spLocks/>
          </p:cNvSpPr>
          <p:nvPr/>
        </p:nvSpPr>
        <p:spPr>
          <a:xfrm>
            <a:off x="3886200" y="5410200"/>
            <a:ext cx="4876800" cy="1219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rPr>
              <a:t>much more likely, since</a:t>
            </a:r>
            <a:r>
              <a:rPr kumimoji="0" lang="en-US" sz="4400" b="0" i="0"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a:t>
            </a:r>
            <a:r>
              <a:rPr kumimoji="0" lang="en-US" sz="4400" b="0" i="0" u="none" strike="noStrike" kern="1200" cap="none" spc="0" normalizeH="0" noProof="0" dirty="0" err="1">
                <a:ln>
                  <a:noFill/>
                </a:ln>
                <a:solidFill>
                  <a:srgbClr val="FF0000"/>
                </a:solidFill>
                <a:effectLst/>
                <a:uLnTx/>
                <a:uFillTx/>
                <a:latin typeface="Times New Roman" pitchFamily="18" charset="0"/>
                <a:ea typeface="+mj-ea"/>
                <a:cs typeface="Times New Roman" pitchFamily="18" charset="0"/>
              </a:rPr>
              <a:t>p.s.d</a:t>
            </a:r>
            <a:r>
              <a:rPr kumimoji="0" lang="en-US" sz="4400" b="0" i="0"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 has many frequency points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a:ln>
                  <a:noFill/>
                </a:ln>
                <a:solidFill>
                  <a:srgbClr val="FF0000"/>
                </a:solidFill>
                <a:effectLst/>
                <a:uLnTx/>
                <a:uFillTx/>
                <a:latin typeface="Times New Roman" pitchFamily="18" charset="0"/>
                <a:ea typeface="+mj-ea"/>
                <a:cs typeface="Times New Roman" pitchFamily="18" charset="0"/>
              </a:rPr>
              <a:t>(513 in this case)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a:latin typeface="Times New Roman" pitchFamily="18" charset="0"/>
                <a:cs typeface="Times New Roman" pitchFamily="18" charset="0"/>
              </a:rPr>
              <a:t>two alternative Null Hypotheses</a:t>
            </a:r>
          </a:p>
        </p:txBody>
      </p:sp>
      <p:sp>
        <p:nvSpPr>
          <p:cNvPr id="7" name="Title 1"/>
          <p:cNvSpPr txBox="1">
            <a:spLocks/>
          </p:cNvSpPr>
          <p:nvPr/>
        </p:nvSpPr>
        <p:spPr>
          <a:xfrm>
            <a:off x="0" y="19050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 peak of the observed amplitude </a:t>
            </a:r>
            <a:r>
              <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at 5 Hz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p>
        </p:txBody>
      </p:sp>
      <p:sp>
        <p:nvSpPr>
          <p:cNvPr id="9" name="Title 1"/>
          <p:cNvSpPr txBox="1">
            <a:spLocks/>
          </p:cNvSpPr>
          <p:nvPr/>
        </p:nvSpPr>
        <p:spPr>
          <a:xfrm>
            <a:off x="0" y="4038600"/>
            <a:ext cx="91440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 peak at the observed amplitude </a:t>
            </a:r>
            <a:r>
              <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somewhere in the </a:t>
            </a:r>
            <a:r>
              <a:rPr kumimoji="0" lang="en-US" sz="4400" b="1"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p.s.d</a:t>
            </a:r>
            <a:r>
              <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p>
        </p:txBody>
      </p:sp>
      <p:sp>
        <p:nvSpPr>
          <p:cNvPr id="6" name="Rectangle 5"/>
          <p:cNvSpPr/>
          <p:nvPr/>
        </p:nvSpPr>
        <p:spPr>
          <a:xfrm>
            <a:off x="0" y="2895600"/>
            <a:ext cx="9144000" cy="1200329"/>
          </a:xfrm>
          <a:prstGeom prst="rect">
            <a:avLst/>
          </a:prstGeom>
        </p:spPr>
        <p:txBody>
          <a:bodyPr wrap="square">
            <a:spAutoFit/>
          </a:bodyPr>
          <a:lstStyle/>
          <a:p>
            <a:pPr algn="ctr"/>
            <a:r>
              <a:rPr lang="en-US" sz="2400" dirty="0">
                <a:solidFill>
                  <a:srgbClr val="FF0000"/>
                </a:solidFill>
                <a:latin typeface="Times New Roman" pitchFamily="18" charset="0"/>
                <a:cs typeface="Times New Roman" pitchFamily="18" charset="0"/>
              </a:rPr>
              <a:t>peak of the observed amplitude or greater occurs only 1-0.99994</a:t>
            </a:r>
          </a:p>
          <a:p>
            <a:pPr algn="ctr"/>
            <a:r>
              <a:rPr lang="en-US" sz="2400" dirty="0">
                <a:solidFill>
                  <a:srgbClr val="FF0000"/>
                </a:solidFill>
                <a:latin typeface="Times New Roman" pitchFamily="18" charset="0"/>
                <a:cs typeface="Times New Roman" pitchFamily="18" charset="0"/>
              </a:rPr>
              <a:t>= 0.006 % of the time</a:t>
            </a:r>
          </a:p>
          <a:p>
            <a:pPr algn="ctr"/>
            <a:r>
              <a:rPr lang="en-US" sz="2400" dirty="0">
                <a:solidFill>
                  <a:srgbClr val="FF0000"/>
                </a:solidFill>
                <a:latin typeface="Times New Roman" pitchFamily="18" charset="0"/>
                <a:cs typeface="Times New Roman" pitchFamily="18" charset="0"/>
              </a:rPr>
              <a:t>The Null Hypothesis can be rejected to high certainty</a:t>
            </a:r>
            <a:endParaRPr lang="en-US" sz="24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a:latin typeface="Times New Roman" pitchFamily="18" charset="0"/>
                <a:cs typeface="Times New Roman" pitchFamily="18" charset="0"/>
              </a:rPr>
              <a:t>two alternative Null Hypotheses</a:t>
            </a:r>
          </a:p>
        </p:txBody>
      </p:sp>
      <p:sp>
        <p:nvSpPr>
          <p:cNvPr id="7" name="Title 1"/>
          <p:cNvSpPr txBox="1">
            <a:spLocks/>
          </p:cNvSpPr>
          <p:nvPr/>
        </p:nvSpPr>
        <p:spPr>
          <a:xfrm>
            <a:off x="0" y="19050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 peak of the observed amplitude </a:t>
            </a:r>
            <a:r>
              <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at 5 Hz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p>
        </p:txBody>
      </p:sp>
      <p:sp>
        <p:nvSpPr>
          <p:cNvPr id="9" name="Title 1"/>
          <p:cNvSpPr txBox="1">
            <a:spLocks/>
          </p:cNvSpPr>
          <p:nvPr/>
        </p:nvSpPr>
        <p:spPr>
          <a:xfrm>
            <a:off x="0" y="4038600"/>
            <a:ext cx="91440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 peak at the observed amplitude </a:t>
            </a:r>
            <a:r>
              <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somewhere in the </a:t>
            </a:r>
            <a:r>
              <a:rPr kumimoji="0" lang="en-US" sz="4400" b="1"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p.s.d</a:t>
            </a:r>
            <a:r>
              <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p>
        </p:txBody>
      </p:sp>
      <p:sp>
        <p:nvSpPr>
          <p:cNvPr id="8" name="Rectangle 7"/>
          <p:cNvSpPr/>
          <p:nvPr/>
        </p:nvSpPr>
        <p:spPr>
          <a:xfrm>
            <a:off x="0" y="5428338"/>
            <a:ext cx="9144000" cy="1692771"/>
          </a:xfrm>
          <a:prstGeom prst="rect">
            <a:avLst/>
          </a:prstGeom>
        </p:spPr>
        <p:txBody>
          <a:bodyPr wrap="square">
            <a:spAutoFit/>
          </a:bodyPr>
          <a:lstStyle/>
          <a:p>
            <a:pPr algn="ctr"/>
            <a:r>
              <a:rPr lang="en-US" sz="2400" dirty="0">
                <a:solidFill>
                  <a:srgbClr val="FF0000"/>
                </a:solidFill>
                <a:latin typeface="Times New Roman" pitchFamily="18" charset="0"/>
                <a:cs typeface="Times New Roman" pitchFamily="18" charset="0"/>
              </a:rPr>
              <a:t>peak of the observed amplitude occurs only 1-(0.99994)</a:t>
            </a:r>
            <a:r>
              <a:rPr lang="en-US" sz="2400" baseline="30000" dirty="0">
                <a:solidFill>
                  <a:srgbClr val="FF0000"/>
                </a:solidFill>
                <a:latin typeface="Times New Roman" pitchFamily="18" charset="0"/>
                <a:cs typeface="Times New Roman" pitchFamily="18" charset="0"/>
              </a:rPr>
              <a:t>513</a:t>
            </a:r>
            <a:endParaRPr lang="en-US" sz="2400" dirty="0">
              <a:solidFill>
                <a:srgbClr val="FF0000"/>
              </a:solidFill>
              <a:latin typeface="Times New Roman" pitchFamily="18" charset="0"/>
              <a:cs typeface="Times New Roman" pitchFamily="18" charset="0"/>
            </a:endParaRPr>
          </a:p>
          <a:p>
            <a:pPr algn="ctr"/>
            <a:r>
              <a:rPr lang="en-US" sz="2400" dirty="0">
                <a:solidFill>
                  <a:srgbClr val="FF0000"/>
                </a:solidFill>
                <a:latin typeface="Times New Roman" pitchFamily="18" charset="0"/>
                <a:cs typeface="Times New Roman" pitchFamily="18" charset="0"/>
              </a:rPr>
              <a:t>= 3% of the time</a:t>
            </a:r>
          </a:p>
          <a:p>
            <a:pPr algn="ctr"/>
            <a:r>
              <a:rPr lang="en-US" sz="2400" dirty="0">
                <a:solidFill>
                  <a:srgbClr val="FF0000"/>
                </a:solidFill>
                <a:latin typeface="Times New Roman" pitchFamily="18" charset="0"/>
                <a:cs typeface="Times New Roman" pitchFamily="18" charset="0"/>
              </a:rPr>
              <a:t>The Null Hypothesis can be rejected to acceptable certainty</a:t>
            </a:r>
            <a:endParaRPr lang="en-US" sz="2400" dirty="0">
              <a:solidFill>
                <a:srgbClr val="FF0000"/>
              </a:solidFill>
            </a:endParaRPr>
          </a:p>
          <a:p>
            <a:pPr algn="ctr"/>
            <a:endParaRPr lang="en-US" sz="3200"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143000"/>
          </a:xfrm>
        </p:spPr>
        <p:txBody>
          <a:bodyPr/>
          <a:lstStyle/>
          <a:p>
            <a:r>
              <a:rPr lang="en-US" dirty="0">
                <a:latin typeface="Times New Roman" pitchFamily="18" charset="0"/>
                <a:cs typeface="Times New Roman" pitchFamily="18" charset="0"/>
              </a:rPr>
              <a:t>Part 2</a:t>
            </a:r>
          </a:p>
        </p:txBody>
      </p:sp>
      <p:sp>
        <p:nvSpPr>
          <p:cNvPr id="3" name="Content Placeholder 2"/>
          <p:cNvSpPr>
            <a:spLocks noGrp="1"/>
          </p:cNvSpPr>
          <p:nvPr>
            <p:ph idx="1"/>
          </p:nvPr>
        </p:nvSpPr>
        <p:spPr>
          <a:xfrm>
            <a:off x="0" y="2895600"/>
            <a:ext cx="9144000" cy="990600"/>
          </a:xfrm>
        </p:spPr>
        <p:txBody>
          <a:bodyPr>
            <a:normAutofit/>
          </a:bodyPr>
          <a:lstStyle/>
          <a:p>
            <a:pPr algn="ctr">
              <a:buNone/>
            </a:pPr>
            <a:r>
              <a:rPr lang="en-US" sz="4000" dirty="0">
                <a:latin typeface="Times New Roman" pitchFamily="18" charset="0"/>
                <a:cs typeface="Times New Roman" pitchFamily="18" charset="0"/>
              </a:rPr>
              <a:t>The Bootstrap Method</a:t>
            </a:r>
          </a:p>
          <a:p>
            <a:pPr algn="ctr">
              <a:buNone/>
            </a:pPr>
            <a:endParaRPr lang="en-U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143000"/>
          </a:xfrm>
        </p:spPr>
        <p:txBody>
          <a:bodyPr/>
          <a:lstStyle/>
          <a:p>
            <a:r>
              <a:rPr lang="en-US" dirty="0">
                <a:latin typeface="Times New Roman" pitchFamily="18" charset="0"/>
                <a:cs typeface="Times New Roman" pitchFamily="18" charset="0"/>
              </a:rPr>
              <a:t>The Issue</a:t>
            </a:r>
          </a:p>
        </p:txBody>
      </p:sp>
      <p:sp>
        <p:nvSpPr>
          <p:cNvPr id="3" name="Content Placeholder 2"/>
          <p:cNvSpPr>
            <a:spLocks noGrp="1"/>
          </p:cNvSpPr>
          <p:nvPr>
            <p:ph idx="1"/>
          </p:nvPr>
        </p:nvSpPr>
        <p:spPr>
          <a:xfrm>
            <a:off x="0" y="2514600"/>
            <a:ext cx="9144000" cy="3276600"/>
          </a:xfrm>
        </p:spPr>
        <p:txBody>
          <a:bodyPr>
            <a:normAutofit fontScale="85000" lnSpcReduction="20000"/>
          </a:bodyPr>
          <a:lstStyle/>
          <a:p>
            <a:pPr algn="ctr">
              <a:buNone/>
            </a:pPr>
            <a:r>
              <a:rPr lang="en-US" sz="4000" dirty="0">
                <a:latin typeface="Times New Roman" pitchFamily="18" charset="0"/>
                <a:cs typeface="Times New Roman" pitchFamily="18" charset="0"/>
              </a:rPr>
              <a:t>What do you do when you have a statistic that can test a Null Hypothesis</a:t>
            </a:r>
          </a:p>
          <a:p>
            <a:pPr algn="ctr">
              <a:buNone/>
            </a:pPr>
            <a:endParaRPr lang="en-US" sz="4000" dirty="0">
              <a:latin typeface="Times New Roman" pitchFamily="18" charset="0"/>
              <a:cs typeface="Times New Roman" pitchFamily="18" charset="0"/>
            </a:endParaRPr>
          </a:p>
          <a:p>
            <a:pPr algn="ctr">
              <a:buNone/>
            </a:pPr>
            <a:r>
              <a:rPr lang="en-US" sz="4000" dirty="0">
                <a:latin typeface="Times New Roman" pitchFamily="18" charset="0"/>
                <a:cs typeface="Times New Roman" pitchFamily="18" charset="0"/>
              </a:rPr>
              <a:t>but you don’t know its probability density function</a:t>
            </a:r>
          </a:p>
          <a:p>
            <a:pPr algn="ctr">
              <a:buNone/>
            </a:pPr>
            <a:endParaRPr lang="en-US" sz="4000" dirty="0">
              <a:latin typeface="Times New Roman" pitchFamily="18" charset="0"/>
              <a:cs typeface="Times New Roman" pitchFamily="18" charset="0"/>
            </a:endParaRPr>
          </a:p>
          <a:p>
            <a:pPr algn="ctr">
              <a:buNone/>
            </a:pPr>
            <a:r>
              <a:rPr lang="en-US" sz="4000" dirty="0">
                <a:latin typeface="Times New Roman" pitchFamily="18" charset="0"/>
                <a:cs typeface="Times New Roman" pitchFamily="18" charset="0"/>
              </a:rPr>
              <a:t>?</a:t>
            </a:r>
          </a:p>
          <a:p>
            <a:pPr algn="ctr">
              <a:buNone/>
            </a:pP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a:latin typeface="Times New Roman" pitchFamily="18" charset="0"/>
                <a:cs typeface="Times New Roman" pitchFamily="18" charset="0"/>
              </a:rPr>
              <a:t>purpose of the lecture</a:t>
            </a:r>
          </a:p>
        </p:txBody>
      </p:sp>
      <p:sp>
        <p:nvSpPr>
          <p:cNvPr id="3" name="Content Placeholder 2"/>
          <p:cNvSpPr>
            <a:spLocks noGrp="1"/>
          </p:cNvSpPr>
          <p:nvPr>
            <p:ph idx="1"/>
          </p:nvPr>
        </p:nvSpPr>
        <p:spPr>
          <a:xfrm>
            <a:off x="0" y="1447800"/>
            <a:ext cx="9144000" cy="5029200"/>
          </a:xfrm>
        </p:spPr>
        <p:txBody>
          <a:bodyPr>
            <a:normAutofit lnSpcReduction="10000"/>
          </a:bodyPr>
          <a:lstStyle/>
          <a:p>
            <a:pPr algn="ctr">
              <a:buNone/>
            </a:pPr>
            <a:r>
              <a:rPr lang="en-US" dirty="0">
                <a:latin typeface="Times New Roman" pitchFamily="18" charset="0"/>
                <a:cs typeface="Times New Roman" pitchFamily="18" charset="0"/>
              </a:rPr>
              <a:t>continue</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develop a way to assess the significance of</a:t>
            </a:r>
          </a:p>
          <a:p>
            <a:pPr algn="ctr">
              <a:buNone/>
            </a:pPr>
            <a:r>
              <a:rPr lang="en-US" dirty="0">
                <a:latin typeface="Times New Roman" pitchFamily="18" charset="0"/>
                <a:cs typeface="Times New Roman" pitchFamily="18" charset="0"/>
              </a:rPr>
              <a:t>a spectral peak</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and</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develop the Bootstrap Method</a:t>
            </a:r>
          </a:p>
          <a:p>
            <a:pPr algn="ctr">
              <a:buNone/>
            </a:pPr>
            <a:r>
              <a:rPr lang="en-US" dirty="0">
                <a:latin typeface="Times New Roman" pitchFamily="18" charset="0"/>
                <a:cs typeface="Times New Roman" pitchFamily="18" charset="0"/>
              </a:rPr>
              <a:t>of determining confidence intervals</a:t>
            </a:r>
          </a:p>
          <a:p>
            <a:pPr algn="ctr">
              <a:buNone/>
            </a:pPr>
            <a:endParaRPr lang="en-US" dirty="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676400"/>
          </a:xfrm>
        </p:spPr>
        <p:txBody>
          <a:bodyPr>
            <a:normAutofit fontScale="90000"/>
          </a:bodyPr>
          <a:lstStyle/>
          <a:p>
            <a:r>
              <a:rPr lang="en-US" dirty="0">
                <a:latin typeface="Times New Roman" pitchFamily="18" charset="0"/>
                <a:cs typeface="Times New Roman" pitchFamily="18" charset="0"/>
              </a:rPr>
              <a:t>If you could repeat the experiment many times, you could address the problem empirically</a:t>
            </a:r>
          </a:p>
        </p:txBody>
      </p:sp>
      <p:sp>
        <p:nvSpPr>
          <p:cNvPr id="3" name="Content Placeholder 2"/>
          <p:cNvSpPr>
            <a:spLocks noGrp="1"/>
          </p:cNvSpPr>
          <p:nvPr>
            <p:ph idx="1"/>
          </p:nvPr>
        </p:nvSpPr>
        <p:spPr>
          <a:xfrm>
            <a:off x="0" y="3048000"/>
            <a:ext cx="9144000" cy="3276600"/>
          </a:xfrm>
        </p:spPr>
        <p:txBody>
          <a:bodyPr>
            <a:normAutofit fontScale="92500" lnSpcReduction="10000"/>
          </a:bodyPr>
          <a:lstStyle/>
          <a:p>
            <a:pPr algn="ctr">
              <a:buNone/>
            </a:pPr>
            <a:r>
              <a:rPr lang="en-US" sz="4000" dirty="0">
                <a:latin typeface="Times New Roman" pitchFamily="18" charset="0"/>
                <a:cs typeface="Times New Roman" pitchFamily="18" charset="0"/>
              </a:rPr>
              <a:t>perform experiment</a:t>
            </a:r>
          </a:p>
          <a:p>
            <a:pPr algn="ctr">
              <a:buNone/>
            </a:pPr>
            <a:r>
              <a:rPr lang="en-US" sz="4000" dirty="0">
                <a:latin typeface="Times New Roman" pitchFamily="18" charset="0"/>
                <a:cs typeface="Times New Roman" pitchFamily="18" charset="0"/>
              </a:rPr>
              <a:t>calculate statistic, </a:t>
            </a:r>
            <a:r>
              <a:rPr lang="en-US" sz="4000" i="1" dirty="0">
                <a:latin typeface="Cambria Math" pitchFamily="18" charset="0"/>
                <a:ea typeface="Cambria Math" pitchFamily="18" charset="0"/>
                <a:cs typeface="Times New Roman" pitchFamily="18" charset="0"/>
              </a:rPr>
              <a:t>s</a:t>
            </a:r>
            <a:endParaRPr lang="en-US" i="1" dirty="0">
              <a:latin typeface="Cambria Math" pitchFamily="18" charset="0"/>
              <a:ea typeface="Cambria Math" pitchFamily="18" charset="0"/>
              <a:cs typeface="Times New Roman" pitchFamily="18" charset="0"/>
            </a:endParaRPr>
          </a:p>
          <a:p>
            <a:pPr algn="ctr">
              <a:buNone/>
            </a:pPr>
            <a:endParaRPr lang="en-US" sz="4000" dirty="0">
              <a:latin typeface="Times New Roman" pitchFamily="18" charset="0"/>
              <a:cs typeface="Times New Roman" pitchFamily="18" charset="0"/>
            </a:endParaRPr>
          </a:p>
          <a:p>
            <a:pPr algn="ctr">
              <a:buNone/>
            </a:pPr>
            <a:r>
              <a:rPr lang="en-US" sz="4000" dirty="0">
                <a:latin typeface="Times New Roman" pitchFamily="18" charset="0"/>
                <a:cs typeface="Times New Roman" pitchFamily="18" charset="0"/>
              </a:rPr>
              <a:t>make histogram of </a:t>
            </a:r>
            <a:r>
              <a:rPr lang="en-US" sz="4000" i="1" dirty="0" err="1">
                <a:latin typeface="Cambria Math" pitchFamily="18" charset="0"/>
                <a:ea typeface="Cambria Math" pitchFamily="18" charset="0"/>
                <a:cs typeface="Times New Roman" pitchFamily="18" charset="0"/>
              </a:rPr>
              <a:t>s</a:t>
            </a:r>
            <a:r>
              <a:rPr lang="en-US" sz="4000" dirty="0" err="1">
                <a:latin typeface="Times New Roman" pitchFamily="18" charset="0"/>
                <a:cs typeface="Times New Roman" pitchFamily="18" charset="0"/>
              </a:rPr>
              <a:t>’s</a:t>
            </a:r>
            <a:endParaRPr lang="en-US" sz="4000" dirty="0">
              <a:latin typeface="Times New Roman" pitchFamily="18" charset="0"/>
              <a:cs typeface="Times New Roman" pitchFamily="18" charset="0"/>
            </a:endParaRPr>
          </a:p>
          <a:p>
            <a:pPr algn="ctr">
              <a:buNone/>
            </a:pPr>
            <a:r>
              <a:rPr lang="en-US" sz="4000" dirty="0">
                <a:latin typeface="Times New Roman" pitchFamily="18" charset="0"/>
                <a:cs typeface="Times New Roman" pitchFamily="18" charset="0"/>
              </a:rPr>
              <a:t>normalize histogram into empirical </a:t>
            </a:r>
            <a:r>
              <a:rPr lang="en-US" sz="4000" dirty="0" err="1">
                <a:latin typeface="Times New Roman" pitchFamily="18" charset="0"/>
                <a:cs typeface="Times New Roman" pitchFamily="18" charset="0"/>
              </a:rPr>
              <a:t>p.d.f</a:t>
            </a:r>
            <a:r>
              <a:rPr lang="en-US" sz="4000" dirty="0">
                <a:latin typeface="Times New Roman" pitchFamily="18" charset="0"/>
                <a:cs typeface="Times New Roman" pitchFamily="18" charset="0"/>
              </a:rPr>
              <a:t>.</a:t>
            </a:r>
          </a:p>
        </p:txBody>
      </p:sp>
      <p:sp>
        <p:nvSpPr>
          <p:cNvPr id="6" name="Freeform 5"/>
          <p:cNvSpPr/>
          <p:nvPr/>
        </p:nvSpPr>
        <p:spPr>
          <a:xfrm>
            <a:off x="1447800" y="3276600"/>
            <a:ext cx="960362" cy="899886"/>
          </a:xfrm>
          <a:custGeom>
            <a:avLst/>
            <a:gdLst>
              <a:gd name="connsiteX0" fmla="*/ 960362 w 960362"/>
              <a:gd name="connsiteY0" fmla="*/ 899886 h 899886"/>
              <a:gd name="connsiteX1" fmla="*/ 147562 w 960362"/>
              <a:gd name="connsiteY1" fmla="*/ 725714 h 899886"/>
              <a:gd name="connsiteX2" fmla="*/ 74990 w 960362"/>
              <a:gd name="connsiteY2" fmla="*/ 319314 h 899886"/>
              <a:gd name="connsiteX3" fmla="*/ 220133 w 960362"/>
              <a:gd name="connsiteY3" fmla="*/ 72571 h 899886"/>
              <a:gd name="connsiteX4" fmla="*/ 902305 w 960362"/>
              <a:gd name="connsiteY4" fmla="*/ 0 h 899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362" h="899886">
                <a:moveTo>
                  <a:pt x="960362" y="899886"/>
                </a:moveTo>
                <a:cubicBezTo>
                  <a:pt x="627743" y="861181"/>
                  <a:pt x="295124" y="822476"/>
                  <a:pt x="147562" y="725714"/>
                </a:cubicBezTo>
                <a:cubicBezTo>
                  <a:pt x="0" y="628952"/>
                  <a:pt x="62895" y="428171"/>
                  <a:pt x="74990" y="319314"/>
                </a:cubicBezTo>
                <a:cubicBezTo>
                  <a:pt x="87085" y="210457"/>
                  <a:pt x="82247" y="125790"/>
                  <a:pt x="220133" y="72571"/>
                </a:cubicBezTo>
                <a:cubicBezTo>
                  <a:pt x="358019" y="19352"/>
                  <a:pt x="630162" y="9676"/>
                  <a:pt x="902305" y="0"/>
                </a:cubicBezTo>
              </a:path>
            </a:pathLst>
          </a:cu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Content Placeholder 2"/>
          <p:cNvSpPr txBox="1">
            <a:spLocks/>
          </p:cNvSpPr>
          <p:nvPr/>
        </p:nvSpPr>
        <p:spPr>
          <a:xfrm>
            <a:off x="0" y="3429000"/>
            <a:ext cx="1752600" cy="533400"/>
          </a:xfrm>
          <a:prstGeom prst="rect">
            <a:avLst/>
          </a:prstGeom>
        </p:spPr>
        <p:txBody>
          <a:bodyPr vert="horz" lIns="91440" tIns="45720" rIns="91440" bIns="45720" rtlCol="0">
            <a:normAutofit fontScale="8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repeat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8400"/>
            <a:ext cx="9144000" cy="1676400"/>
          </a:xfrm>
        </p:spPr>
        <p:txBody>
          <a:bodyPr>
            <a:normAutofit fontScale="90000"/>
          </a:bodyPr>
          <a:lstStyle/>
          <a:p>
            <a:r>
              <a:rPr lang="en-US" dirty="0">
                <a:latin typeface="Times New Roman" pitchFamily="18" charset="0"/>
                <a:cs typeface="Times New Roman" pitchFamily="18" charset="0"/>
              </a:rPr>
              <a:t>The problem is that it’s not usually possible to repeat an experiment many times over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676400"/>
          </a:xfrm>
        </p:spPr>
        <p:txBody>
          <a:bodyPr>
            <a:normAutofit/>
          </a:bodyPr>
          <a:lstStyle/>
          <a:p>
            <a:r>
              <a:rPr lang="en-US" dirty="0">
                <a:latin typeface="Times New Roman" pitchFamily="18" charset="0"/>
                <a:cs typeface="Times New Roman" pitchFamily="18" charset="0"/>
              </a:rPr>
              <a:t>Bootstrap Method</a:t>
            </a:r>
          </a:p>
        </p:txBody>
      </p:sp>
      <p:sp>
        <p:nvSpPr>
          <p:cNvPr id="3" name="Title 1"/>
          <p:cNvSpPr txBox="1">
            <a:spLocks/>
          </p:cNvSpPr>
          <p:nvPr/>
        </p:nvSpPr>
        <p:spPr>
          <a:xfrm>
            <a:off x="0" y="2590800"/>
            <a:ext cx="9144000" cy="2286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create approximate repeat datasets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latin typeface="Times New Roman" pitchFamily="18" charset="0"/>
                <a:ea typeface="+mj-ea"/>
                <a:cs typeface="Times New Roman" pitchFamily="18" charset="0"/>
              </a:rPr>
              <a:t>by randomly </a:t>
            </a:r>
            <a:r>
              <a:rPr lang="en-US" sz="3200" dirty="0" err="1">
                <a:latin typeface="Times New Roman" pitchFamily="18" charset="0"/>
                <a:ea typeface="+mj-ea"/>
                <a:cs typeface="Times New Roman" pitchFamily="18" charset="0"/>
              </a:rPr>
              <a:t>resampling</a:t>
            </a:r>
            <a:r>
              <a:rPr lang="en-US" sz="3200" dirty="0">
                <a:latin typeface="Times New Roman" pitchFamily="18" charset="0"/>
                <a:ea typeface="+mj-ea"/>
                <a:cs typeface="Times New Roman" pitchFamily="18" charset="0"/>
              </a:rPr>
              <a:t> (with duplications)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latin typeface="Times New Roman" pitchFamily="18" charset="0"/>
                <a:ea typeface="+mj-ea"/>
                <a:cs typeface="Times New Roman" pitchFamily="18" charset="0"/>
              </a:rPr>
              <a:t>the one existing data set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normAutofit/>
          </a:bodyPr>
          <a:lstStyle/>
          <a:p>
            <a:r>
              <a:rPr lang="en-US" dirty="0">
                <a:latin typeface="Times New Roman" pitchFamily="18" charset="0"/>
                <a:cs typeface="Times New Roman" pitchFamily="18" charset="0"/>
              </a:rPr>
              <a:t>example of </a:t>
            </a:r>
            <a:r>
              <a:rPr lang="en-US" dirty="0" err="1">
                <a:latin typeface="Times New Roman" pitchFamily="18" charset="0"/>
                <a:cs typeface="Times New Roman" pitchFamily="18" charset="0"/>
              </a:rPr>
              <a:t>resampling</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2198916"/>
          <a:ext cx="647700" cy="2651760"/>
        </p:xfrm>
        <a:graphic>
          <a:graphicData uri="http://schemas.openxmlformats.org/drawingml/2006/table">
            <a:tbl>
              <a:tblPr firstRow="1" bandRow="1">
                <a:tableStyleId>{5C22544A-7EE6-4342-B048-85BDC9FD1C3A}</a:tableStyleId>
              </a:tblPr>
              <a:tblGrid>
                <a:gridCol w="647700">
                  <a:extLst>
                    <a:ext uri="{9D8B030D-6E8A-4147-A177-3AD203B41FA5}">
                      <a16:colId xmlns:a16="http://schemas.microsoft.com/office/drawing/2014/main" val="20000"/>
                    </a:ext>
                  </a:extLst>
                </a:gridCol>
              </a:tblGrid>
              <a:tr h="835506">
                <a:tc>
                  <a:txBody>
                    <a:bodyPr/>
                    <a:lstStyle/>
                    <a:p>
                      <a:r>
                        <a:rPr lang="en-US" sz="2800" dirty="0">
                          <a:solidFill>
                            <a:schemeClr val="tx1"/>
                          </a:solidFill>
                          <a:latin typeface="Times New Roman" pitchFamily="18" charset="0"/>
                          <a:cs typeface="Times New Roman" pitchFamily="18" charset="0"/>
                        </a:rPr>
                        <a:t>1.4</a:t>
                      </a:r>
                    </a:p>
                    <a:p>
                      <a:r>
                        <a:rPr lang="en-US" sz="2800" dirty="0">
                          <a:solidFill>
                            <a:schemeClr val="tx1"/>
                          </a:solidFill>
                          <a:latin typeface="Times New Roman" pitchFamily="18" charset="0"/>
                          <a:cs typeface="Times New Roman" pitchFamily="18" charset="0"/>
                        </a:rPr>
                        <a:t>2.1</a:t>
                      </a:r>
                    </a:p>
                    <a:p>
                      <a:r>
                        <a:rPr lang="en-US" sz="2800" dirty="0">
                          <a:solidFill>
                            <a:schemeClr val="tx1"/>
                          </a:solidFill>
                          <a:latin typeface="Times New Roman" pitchFamily="18" charset="0"/>
                          <a:cs typeface="Times New Roman" pitchFamily="18" charset="0"/>
                        </a:rPr>
                        <a:t>3.8</a:t>
                      </a:r>
                    </a:p>
                    <a:p>
                      <a:r>
                        <a:rPr lang="en-US" sz="2800" dirty="0">
                          <a:solidFill>
                            <a:schemeClr val="tx1"/>
                          </a:solidFill>
                          <a:latin typeface="Times New Roman" pitchFamily="18" charset="0"/>
                          <a:cs typeface="Times New Roman" pitchFamily="18" charset="0"/>
                        </a:rPr>
                        <a:t>3.1</a:t>
                      </a:r>
                    </a:p>
                    <a:p>
                      <a:r>
                        <a:rPr lang="en-US" sz="2800" dirty="0">
                          <a:solidFill>
                            <a:schemeClr val="tx1"/>
                          </a:solidFill>
                          <a:latin typeface="Times New Roman" pitchFamily="18" charset="0"/>
                          <a:cs typeface="Times New Roman" pitchFamily="18" charset="0"/>
                        </a:rPr>
                        <a:t>1.5</a:t>
                      </a:r>
                    </a:p>
                    <a:p>
                      <a:r>
                        <a:rPr lang="en-US" sz="2800" dirty="0">
                          <a:solidFill>
                            <a:schemeClr val="tx1"/>
                          </a:solidFill>
                          <a:latin typeface="Times New Roman" pitchFamily="18" charset="0"/>
                          <a:cs typeface="Times New Roman" pitchFamily="18" charset="0"/>
                        </a:rPr>
                        <a:t>1.7</a:t>
                      </a:r>
                    </a:p>
                  </a:txBody>
                  <a:tcPr>
                    <a:no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nvGraphicFramePr>
        <p:xfrm>
          <a:off x="457200" y="2209800"/>
          <a:ext cx="457200" cy="265176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835506">
                <a:tc>
                  <a:txBody>
                    <a:bodyPr/>
                    <a:lstStyle/>
                    <a:p>
                      <a:r>
                        <a:rPr lang="en-US" sz="2800" dirty="0">
                          <a:solidFill>
                            <a:schemeClr val="tx1"/>
                          </a:solidFill>
                          <a:latin typeface="Times New Roman" pitchFamily="18" charset="0"/>
                          <a:cs typeface="Times New Roman" pitchFamily="18" charset="0"/>
                        </a:rPr>
                        <a:t>1</a:t>
                      </a:r>
                    </a:p>
                    <a:p>
                      <a:r>
                        <a:rPr lang="en-US" sz="2800" dirty="0">
                          <a:solidFill>
                            <a:schemeClr val="tx1"/>
                          </a:solidFill>
                          <a:latin typeface="Times New Roman" pitchFamily="18" charset="0"/>
                          <a:cs typeface="Times New Roman" pitchFamily="18" charset="0"/>
                        </a:rPr>
                        <a:t>2</a:t>
                      </a:r>
                    </a:p>
                    <a:p>
                      <a:r>
                        <a:rPr lang="en-US" sz="2800" dirty="0">
                          <a:solidFill>
                            <a:schemeClr val="tx1"/>
                          </a:solidFill>
                          <a:latin typeface="Times New Roman" pitchFamily="18" charset="0"/>
                          <a:cs typeface="Times New Roman" pitchFamily="18" charset="0"/>
                        </a:rPr>
                        <a:t>3</a:t>
                      </a:r>
                    </a:p>
                    <a:p>
                      <a:r>
                        <a:rPr lang="en-US" sz="2800" dirty="0">
                          <a:solidFill>
                            <a:schemeClr val="tx1"/>
                          </a:solidFill>
                          <a:latin typeface="Times New Roman" pitchFamily="18" charset="0"/>
                          <a:cs typeface="Times New Roman" pitchFamily="18" charset="0"/>
                        </a:rPr>
                        <a:t>4</a:t>
                      </a:r>
                    </a:p>
                    <a:p>
                      <a:r>
                        <a:rPr lang="en-US" sz="2800" dirty="0">
                          <a:solidFill>
                            <a:schemeClr val="tx1"/>
                          </a:solidFill>
                          <a:latin typeface="Times New Roman" pitchFamily="18" charset="0"/>
                          <a:cs typeface="Times New Roman" pitchFamily="18" charset="0"/>
                        </a:rPr>
                        <a:t>5</a:t>
                      </a:r>
                    </a:p>
                    <a:p>
                      <a:r>
                        <a:rPr lang="en-US" sz="2800" dirty="0">
                          <a:solidFill>
                            <a:schemeClr val="tx1"/>
                          </a:solidFill>
                          <a:latin typeface="Times New Roman" pitchFamily="18" charset="0"/>
                          <a:cs typeface="Times New Roman" pitchFamily="18" charset="0"/>
                        </a:rPr>
                        <a:t>6</a:t>
                      </a:r>
                    </a:p>
                  </a:txBody>
                  <a:tcPr>
                    <a:no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nvGraphicFramePr>
        <p:xfrm>
          <a:off x="3973284" y="2260602"/>
          <a:ext cx="457200" cy="265176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835506">
                <a:tc>
                  <a:txBody>
                    <a:bodyPr/>
                    <a:lstStyle/>
                    <a:p>
                      <a:r>
                        <a:rPr lang="en-US" sz="2800" dirty="0">
                          <a:solidFill>
                            <a:schemeClr val="tx1"/>
                          </a:solidFill>
                          <a:latin typeface="Times New Roman" pitchFamily="18" charset="0"/>
                          <a:cs typeface="Times New Roman" pitchFamily="18" charset="0"/>
                        </a:rPr>
                        <a:t>3</a:t>
                      </a:r>
                    </a:p>
                    <a:p>
                      <a:r>
                        <a:rPr lang="en-US" sz="2800" dirty="0">
                          <a:solidFill>
                            <a:schemeClr val="tx1"/>
                          </a:solidFill>
                          <a:latin typeface="Times New Roman" pitchFamily="18" charset="0"/>
                          <a:cs typeface="Times New Roman" pitchFamily="18" charset="0"/>
                        </a:rPr>
                        <a:t>1</a:t>
                      </a:r>
                    </a:p>
                    <a:p>
                      <a:r>
                        <a:rPr lang="en-US" sz="2800" dirty="0">
                          <a:solidFill>
                            <a:schemeClr val="tx1"/>
                          </a:solidFill>
                          <a:latin typeface="Times New Roman" pitchFamily="18" charset="0"/>
                          <a:cs typeface="Times New Roman" pitchFamily="18" charset="0"/>
                        </a:rPr>
                        <a:t>3</a:t>
                      </a:r>
                    </a:p>
                    <a:p>
                      <a:r>
                        <a:rPr lang="en-US" sz="2800" dirty="0">
                          <a:solidFill>
                            <a:schemeClr val="tx1"/>
                          </a:solidFill>
                          <a:latin typeface="Times New Roman" pitchFamily="18" charset="0"/>
                          <a:cs typeface="Times New Roman" pitchFamily="18" charset="0"/>
                        </a:rPr>
                        <a:t>2</a:t>
                      </a:r>
                    </a:p>
                    <a:p>
                      <a:r>
                        <a:rPr lang="en-US" sz="2800" dirty="0">
                          <a:solidFill>
                            <a:schemeClr val="tx1"/>
                          </a:solidFill>
                          <a:latin typeface="Times New Roman" pitchFamily="18" charset="0"/>
                          <a:cs typeface="Times New Roman" pitchFamily="18" charset="0"/>
                        </a:rPr>
                        <a:t>5</a:t>
                      </a:r>
                    </a:p>
                    <a:p>
                      <a:r>
                        <a:rPr lang="en-US" sz="2800" dirty="0">
                          <a:solidFill>
                            <a:schemeClr val="tx1"/>
                          </a:solidFill>
                          <a:latin typeface="Times New Roman" pitchFamily="18" charset="0"/>
                          <a:cs typeface="Times New Roman" pitchFamily="18" charset="0"/>
                        </a:rPr>
                        <a:t>1</a:t>
                      </a:r>
                    </a:p>
                  </a:txBody>
                  <a:tcPr>
                    <a:no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7391400" y="2286000"/>
          <a:ext cx="647700" cy="2651760"/>
        </p:xfrm>
        <a:graphic>
          <a:graphicData uri="http://schemas.openxmlformats.org/drawingml/2006/table">
            <a:tbl>
              <a:tblPr firstRow="1" bandRow="1">
                <a:tableStyleId>{5C22544A-7EE6-4342-B048-85BDC9FD1C3A}</a:tableStyleId>
              </a:tblPr>
              <a:tblGrid>
                <a:gridCol w="647700">
                  <a:extLst>
                    <a:ext uri="{9D8B030D-6E8A-4147-A177-3AD203B41FA5}">
                      <a16:colId xmlns:a16="http://schemas.microsoft.com/office/drawing/2014/main" val="20000"/>
                    </a:ext>
                  </a:extLst>
                </a:gridCol>
              </a:tblGrid>
              <a:tr h="835506">
                <a:tc>
                  <a:txBody>
                    <a:bodyPr/>
                    <a:lstStyle/>
                    <a:p>
                      <a:r>
                        <a:rPr lang="en-US" sz="2800" dirty="0">
                          <a:solidFill>
                            <a:schemeClr val="tx1"/>
                          </a:solidFill>
                          <a:latin typeface="Times New Roman" pitchFamily="18" charset="0"/>
                          <a:cs typeface="Times New Roman" pitchFamily="18" charset="0"/>
                        </a:rPr>
                        <a:t>3.8</a:t>
                      </a:r>
                    </a:p>
                    <a:p>
                      <a:r>
                        <a:rPr lang="en-US" sz="2800" dirty="0">
                          <a:solidFill>
                            <a:schemeClr val="tx1"/>
                          </a:solidFill>
                          <a:latin typeface="Times New Roman" pitchFamily="18" charset="0"/>
                          <a:cs typeface="Times New Roman" pitchFamily="18" charset="0"/>
                        </a:rPr>
                        <a:t>1.4</a:t>
                      </a:r>
                    </a:p>
                    <a:p>
                      <a:r>
                        <a:rPr lang="en-US" sz="2800" dirty="0">
                          <a:solidFill>
                            <a:schemeClr val="tx1"/>
                          </a:solidFill>
                          <a:latin typeface="Times New Roman" pitchFamily="18" charset="0"/>
                          <a:cs typeface="Times New Roman" pitchFamily="18" charset="0"/>
                        </a:rPr>
                        <a:t>3.8</a:t>
                      </a:r>
                    </a:p>
                    <a:p>
                      <a:r>
                        <a:rPr lang="en-US" sz="2800" dirty="0">
                          <a:solidFill>
                            <a:schemeClr val="tx1"/>
                          </a:solidFill>
                          <a:latin typeface="Times New Roman" pitchFamily="18" charset="0"/>
                          <a:cs typeface="Times New Roman" pitchFamily="18" charset="0"/>
                        </a:rPr>
                        <a:t>2.1</a:t>
                      </a:r>
                    </a:p>
                    <a:p>
                      <a:r>
                        <a:rPr lang="en-US" sz="2800" dirty="0">
                          <a:solidFill>
                            <a:schemeClr val="tx1"/>
                          </a:solidFill>
                          <a:latin typeface="Times New Roman" pitchFamily="18" charset="0"/>
                          <a:cs typeface="Times New Roman" pitchFamily="18" charset="0"/>
                        </a:rPr>
                        <a:t>1.5</a:t>
                      </a:r>
                    </a:p>
                    <a:p>
                      <a:r>
                        <a:rPr lang="en-US" sz="2800" dirty="0">
                          <a:solidFill>
                            <a:schemeClr val="tx1"/>
                          </a:solidFill>
                          <a:latin typeface="Times New Roman" pitchFamily="18" charset="0"/>
                          <a:cs typeface="Times New Roman" pitchFamily="18" charset="0"/>
                        </a:rPr>
                        <a:t>1.4</a:t>
                      </a:r>
                    </a:p>
                  </a:txBody>
                  <a:tcPr>
                    <a:no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nvGraphicFramePr>
        <p:xfrm>
          <a:off x="6879768" y="2286000"/>
          <a:ext cx="457200" cy="265176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835506">
                <a:tc>
                  <a:txBody>
                    <a:bodyPr/>
                    <a:lstStyle/>
                    <a:p>
                      <a:r>
                        <a:rPr lang="en-US" sz="2800" dirty="0">
                          <a:solidFill>
                            <a:schemeClr val="tx1"/>
                          </a:solidFill>
                          <a:latin typeface="Times New Roman" pitchFamily="18" charset="0"/>
                          <a:cs typeface="Times New Roman" pitchFamily="18" charset="0"/>
                        </a:rPr>
                        <a:t>1</a:t>
                      </a:r>
                    </a:p>
                    <a:p>
                      <a:r>
                        <a:rPr lang="en-US" sz="2800" dirty="0">
                          <a:solidFill>
                            <a:schemeClr val="tx1"/>
                          </a:solidFill>
                          <a:latin typeface="Times New Roman" pitchFamily="18" charset="0"/>
                          <a:cs typeface="Times New Roman" pitchFamily="18" charset="0"/>
                        </a:rPr>
                        <a:t>2</a:t>
                      </a:r>
                    </a:p>
                    <a:p>
                      <a:r>
                        <a:rPr lang="en-US" sz="2800" dirty="0">
                          <a:solidFill>
                            <a:schemeClr val="tx1"/>
                          </a:solidFill>
                          <a:latin typeface="Times New Roman" pitchFamily="18" charset="0"/>
                          <a:cs typeface="Times New Roman" pitchFamily="18" charset="0"/>
                        </a:rPr>
                        <a:t>3</a:t>
                      </a:r>
                    </a:p>
                    <a:p>
                      <a:r>
                        <a:rPr lang="en-US" sz="2800" dirty="0">
                          <a:solidFill>
                            <a:schemeClr val="tx1"/>
                          </a:solidFill>
                          <a:latin typeface="Times New Roman" pitchFamily="18" charset="0"/>
                          <a:cs typeface="Times New Roman" pitchFamily="18" charset="0"/>
                        </a:rPr>
                        <a:t>4</a:t>
                      </a:r>
                    </a:p>
                    <a:p>
                      <a:r>
                        <a:rPr lang="en-US" sz="2800" dirty="0">
                          <a:solidFill>
                            <a:schemeClr val="tx1"/>
                          </a:solidFill>
                          <a:latin typeface="Times New Roman" pitchFamily="18" charset="0"/>
                          <a:cs typeface="Times New Roman" pitchFamily="18" charset="0"/>
                        </a:rPr>
                        <a:t>5</a:t>
                      </a:r>
                    </a:p>
                    <a:p>
                      <a:r>
                        <a:rPr lang="en-US" sz="2800" dirty="0">
                          <a:solidFill>
                            <a:schemeClr val="tx1"/>
                          </a:solidFill>
                          <a:latin typeface="Times New Roman" pitchFamily="18" charset="0"/>
                          <a:cs typeface="Times New Roman" pitchFamily="18" charset="0"/>
                        </a:rPr>
                        <a:t>6</a:t>
                      </a:r>
                    </a:p>
                  </a:txBody>
                  <a:tcPr>
                    <a:noFill/>
                  </a:tcPr>
                </a:tc>
                <a:extLst>
                  <a:ext uri="{0D108BD9-81ED-4DB2-BD59-A6C34878D82A}">
                    <a16:rowId xmlns:a16="http://schemas.microsoft.com/office/drawing/2014/main" val="10000"/>
                  </a:ext>
                </a:extLst>
              </a:tr>
            </a:tbl>
          </a:graphicData>
        </a:graphic>
      </p:graphicFrame>
      <p:sp>
        <p:nvSpPr>
          <p:cNvPr id="11" name="Title 1"/>
          <p:cNvSpPr txBox="1">
            <a:spLocks/>
          </p:cNvSpPr>
          <p:nvPr/>
        </p:nvSpPr>
        <p:spPr>
          <a:xfrm>
            <a:off x="3048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original</a:t>
            </a:r>
            <a:r>
              <a:rPr kumimoji="0" lang="en-US" sz="2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3276600" y="1295400"/>
            <a:ext cx="1752600" cy="9906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random integers in range 1-6</a:t>
            </a:r>
          </a:p>
        </p:txBody>
      </p:sp>
      <p:sp>
        <p:nvSpPr>
          <p:cNvPr id="13" name="Title 1"/>
          <p:cNvSpPr txBox="1">
            <a:spLocks/>
          </p:cNvSpPr>
          <p:nvPr/>
        </p:nvSpPr>
        <p:spPr>
          <a:xfrm>
            <a:off x="66294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resampled</a:t>
            </a:r>
            <a:r>
              <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r>
              <a:rPr kumimoji="0" lang="en-US" sz="2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normAutofit/>
          </a:bodyPr>
          <a:lstStyle/>
          <a:p>
            <a:r>
              <a:rPr lang="en-US" dirty="0">
                <a:latin typeface="Times New Roman" pitchFamily="18" charset="0"/>
                <a:cs typeface="Times New Roman" pitchFamily="18" charset="0"/>
              </a:rPr>
              <a:t>example of </a:t>
            </a:r>
            <a:r>
              <a:rPr lang="en-US" dirty="0" err="1">
                <a:latin typeface="Times New Roman" pitchFamily="18" charset="0"/>
                <a:cs typeface="Times New Roman" pitchFamily="18" charset="0"/>
              </a:rPr>
              <a:t>resampling</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2198916"/>
          <a:ext cx="647700" cy="2651760"/>
        </p:xfrm>
        <a:graphic>
          <a:graphicData uri="http://schemas.openxmlformats.org/drawingml/2006/table">
            <a:tbl>
              <a:tblPr firstRow="1" bandRow="1">
                <a:tableStyleId>{5C22544A-7EE6-4342-B048-85BDC9FD1C3A}</a:tableStyleId>
              </a:tblPr>
              <a:tblGrid>
                <a:gridCol w="647700">
                  <a:extLst>
                    <a:ext uri="{9D8B030D-6E8A-4147-A177-3AD203B41FA5}">
                      <a16:colId xmlns:a16="http://schemas.microsoft.com/office/drawing/2014/main" val="20000"/>
                    </a:ext>
                  </a:extLst>
                </a:gridCol>
              </a:tblGrid>
              <a:tr h="835506">
                <a:tc>
                  <a:txBody>
                    <a:bodyPr/>
                    <a:lstStyle/>
                    <a:p>
                      <a:r>
                        <a:rPr lang="en-US" sz="2800" dirty="0">
                          <a:solidFill>
                            <a:schemeClr val="tx1"/>
                          </a:solidFill>
                          <a:latin typeface="Times New Roman" pitchFamily="18" charset="0"/>
                          <a:cs typeface="Times New Roman" pitchFamily="18" charset="0"/>
                        </a:rPr>
                        <a:t>1.4</a:t>
                      </a:r>
                    </a:p>
                    <a:p>
                      <a:r>
                        <a:rPr lang="en-US" sz="2800" dirty="0">
                          <a:solidFill>
                            <a:schemeClr val="tx1"/>
                          </a:solidFill>
                          <a:latin typeface="Times New Roman" pitchFamily="18" charset="0"/>
                          <a:cs typeface="Times New Roman" pitchFamily="18" charset="0"/>
                        </a:rPr>
                        <a:t>2.1</a:t>
                      </a:r>
                    </a:p>
                    <a:p>
                      <a:r>
                        <a:rPr lang="en-US" sz="2800" dirty="0">
                          <a:solidFill>
                            <a:schemeClr val="tx1"/>
                          </a:solidFill>
                          <a:latin typeface="Times New Roman" pitchFamily="18" charset="0"/>
                          <a:cs typeface="Times New Roman" pitchFamily="18" charset="0"/>
                        </a:rPr>
                        <a:t>3.8</a:t>
                      </a:r>
                    </a:p>
                    <a:p>
                      <a:r>
                        <a:rPr lang="en-US" sz="2800" dirty="0">
                          <a:solidFill>
                            <a:schemeClr val="tx1"/>
                          </a:solidFill>
                          <a:latin typeface="Times New Roman" pitchFamily="18" charset="0"/>
                          <a:cs typeface="Times New Roman" pitchFamily="18" charset="0"/>
                        </a:rPr>
                        <a:t>3.1</a:t>
                      </a:r>
                    </a:p>
                    <a:p>
                      <a:r>
                        <a:rPr lang="en-US" sz="2800" dirty="0">
                          <a:solidFill>
                            <a:schemeClr val="tx1"/>
                          </a:solidFill>
                          <a:latin typeface="Times New Roman" pitchFamily="18" charset="0"/>
                          <a:cs typeface="Times New Roman" pitchFamily="18" charset="0"/>
                        </a:rPr>
                        <a:t>1.5</a:t>
                      </a:r>
                    </a:p>
                    <a:p>
                      <a:r>
                        <a:rPr lang="en-US" sz="2800" dirty="0">
                          <a:solidFill>
                            <a:schemeClr val="tx1"/>
                          </a:solidFill>
                          <a:latin typeface="Times New Roman" pitchFamily="18" charset="0"/>
                          <a:cs typeface="Times New Roman" pitchFamily="18" charset="0"/>
                        </a:rPr>
                        <a:t>1.7</a:t>
                      </a:r>
                    </a:p>
                  </a:txBody>
                  <a:tcPr>
                    <a:no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nvGraphicFramePr>
        <p:xfrm>
          <a:off x="457200" y="2209800"/>
          <a:ext cx="457200" cy="265176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835506">
                <a:tc>
                  <a:txBody>
                    <a:bodyPr/>
                    <a:lstStyle/>
                    <a:p>
                      <a:r>
                        <a:rPr lang="en-US" sz="2800" dirty="0">
                          <a:solidFill>
                            <a:schemeClr val="tx1"/>
                          </a:solidFill>
                          <a:latin typeface="Times New Roman" pitchFamily="18" charset="0"/>
                          <a:cs typeface="Times New Roman" pitchFamily="18" charset="0"/>
                        </a:rPr>
                        <a:t>1</a:t>
                      </a:r>
                    </a:p>
                    <a:p>
                      <a:r>
                        <a:rPr lang="en-US" sz="2800" dirty="0">
                          <a:solidFill>
                            <a:schemeClr val="tx1"/>
                          </a:solidFill>
                          <a:latin typeface="Times New Roman" pitchFamily="18" charset="0"/>
                          <a:cs typeface="Times New Roman" pitchFamily="18" charset="0"/>
                        </a:rPr>
                        <a:t>2</a:t>
                      </a:r>
                    </a:p>
                    <a:p>
                      <a:r>
                        <a:rPr lang="en-US" sz="2800" dirty="0">
                          <a:solidFill>
                            <a:schemeClr val="tx1"/>
                          </a:solidFill>
                          <a:latin typeface="Times New Roman" pitchFamily="18" charset="0"/>
                          <a:cs typeface="Times New Roman" pitchFamily="18" charset="0"/>
                        </a:rPr>
                        <a:t>3</a:t>
                      </a:r>
                    </a:p>
                    <a:p>
                      <a:r>
                        <a:rPr lang="en-US" sz="2800" dirty="0">
                          <a:solidFill>
                            <a:schemeClr val="tx1"/>
                          </a:solidFill>
                          <a:latin typeface="Times New Roman" pitchFamily="18" charset="0"/>
                          <a:cs typeface="Times New Roman" pitchFamily="18" charset="0"/>
                        </a:rPr>
                        <a:t>4</a:t>
                      </a:r>
                    </a:p>
                    <a:p>
                      <a:r>
                        <a:rPr lang="en-US" sz="2800" dirty="0">
                          <a:solidFill>
                            <a:schemeClr val="tx1"/>
                          </a:solidFill>
                          <a:latin typeface="Times New Roman" pitchFamily="18" charset="0"/>
                          <a:cs typeface="Times New Roman" pitchFamily="18" charset="0"/>
                        </a:rPr>
                        <a:t>5</a:t>
                      </a:r>
                    </a:p>
                    <a:p>
                      <a:r>
                        <a:rPr lang="en-US" sz="2800" dirty="0">
                          <a:solidFill>
                            <a:schemeClr val="tx1"/>
                          </a:solidFill>
                          <a:latin typeface="Times New Roman" pitchFamily="18" charset="0"/>
                          <a:cs typeface="Times New Roman" pitchFamily="18" charset="0"/>
                        </a:rPr>
                        <a:t>6</a:t>
                      </a:r>
                    </a:p>
                  </a:txBody>
                  <a:tcPr>
                    <a:noFill/>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nvGraphicFramePr>
        <p:xfrm>
          <a:off x="3973284" y="2260602"/>
          <a:ext cx="457200" cy="265176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835506">
                <a:tc>
                  <a:txBody>
                    <a:bodyPr/>
                    <a:lstStyle/>
                    <a:p>
                      <a:r>
                        <a:rPr lang="en-US" sz="2800" dirty="0">
                          <a:solidFill>
                            <a:schemeClr val="tx1"/>
                          </a:solidFill>
                          <a:latin typeface="Times New Roman" pitchFamily="18" charset="0"/>
                          <a:cs typeface="Times New Roman" pitchFamily="18" charset="0"/>
                        </a:rPr>
                        <a:t>3</a:t>
                      </a:r>
                    </a:p>
                    <a:p>
                      <a:r>
                        <a:rPr lang="en-US" sz="2800" dirty="0">
                          <a:solidFill>
                            <a:schemeClr val="tx1"/>
                          </a:solidFill>
                          <a:latin typeface="Times New Roman" pitchFamily="18" charset="0"/>
                          <a:cs typeface="Times New Roman" pitchFamily="18" charset="0"/>
                        </a:rPr>
                        <a:t>1</a:t>
                      </a:r>
                    </a:p>
                    <a:p>
                      <a:r>
                        <a:rPr lang="en-US" sz="2800" dirty="0">
                          <a:solidFill>
                            <a:schemeClr val="tx1"/>
                          </a:solidFill>
                          <a:latin typeface="Times New Roman" pitchFamily="18" charset="0"/>
                          <a:cs typeface="Times New Roman" pitchFamily="18" charset="0"/>
                        </a:rPr>
                        <a:t>3</a:t>
                      </a:r>
                    </a:p>
                    <a:p>
                      <a:r>
                        <a:rPr lang="en-US" sz="2800" dirty="0">
                          <a:solidFill>
                            <a:schemeClr val="tx1"/>
                          </a:solidFill>
                          <a:latin typeface="Times New Roman" pitchFamily="18" charset="0"/>
                          <a:cs typeface="Times New Roman" pitchFamily="18" charset="0"/>
                        </a:rPr>
                        <a:t>2</a:t>
                      </a:r>
                    </a:p>
                    <a:p>
                      <a:r>
                        <a:rPr lang="en-US" sz="2800" dirty="0">
                          <a:solidFill>
                            <a:schemeClr val="tx1"/>
                          </a:solidFill>
                          <a:latin typeface="Times New Roman" pitchFamily="18" charset="0"/>
                          <a:cs typeface="Times New Roman" pitchFamily="18" charset="0"/>
                        </a:rPr>
                        <a:t>5</a:t>
                      </a:r>
                    </a:p>
                    <a:p>
                      <a:r>
                        <a:rPr lang="en-US" sz="2800" dirty="0">
                          <a:solidFill>
                            <a:schemeClr val="tx1"/>
                          </a:solidFill>
                          <a:latin typeface="Times New Roman" pitchFamily="18" charset="0"/>
                          <a:cs typeface="Times New Roman" pitchFamily="18" charset="0"/>
                        </a:rPr>
                        <a:t>1</a:t>
                      </a:r>
                    </a:p>
                  </a:txBody>
                  <a:tcPr>
                    <a:no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7391400" y="2286000"/>
          <a:ext cx="647700" cy="2651760"/>
        </p:xfrm>
        <a:graphic>
          <a:graphicData uri="http://schemas.openxmlformats.org/drawingml/2006/table">
            <a:tbl>
              <a:tblPr firstRow="1" bandRow="1">
                <a:tableStyleId>{5C22544A-7EE6-4342-B048-85BDC9FD1C3A}</a:tableStyleId>
              </a:tblPr>
              <a:tblGrid>
                <a:gridCol w="647700">
                  <a:extLst>
                    <a:ext uri="{9D8B030D-6E8A-4147-A177-3AD203B41FA5}">
                      <a16:colId xmlns:a16="http://schemas.microsoft.com/office/drawing/2014/main" val="20000"/>
                    </a:ext>
                  </a:extLst>
                </a:gridCol>
              </a:tblGrid>
              <a:tr h="835506">
                <a:tc>
                  <a:txBody>
                    <a:bodyPr/>
                    <a:lstStyle/>
                    <a:p>
                      <a:r>
                        <a:rPr lang="en-US" sz="2800" dirty="0">
                          <a:solidFill>
                            <a:schemeClr val="tx1"/>
                          </a:solidFill>
                          <a:latin typeface="Times New Roman" pitchFamily="18" charset="0"/>
                          <a:cs typeface="Times New Roman" pitchFamily="18" charset="0"/>
                        </a:rPr>
                        <a:t>3.8</a:t>
                      </a:r>
                    </a:p>
                    <a:p>
                      <a:r>
                        <a:rPr lang="en-US" sz="2800" dirty="0">
                          <a:solidFill>
                            <a:schemeClr val="tx1"/>
                          </a:solidFill>
                          <a:latin typeface="Times New Roman" pitchFamily="18" charset="0"/>
                          <a:cs typeface="Times New Roman" pitchFamily="18" charset="0"/>
                        </a:rPr>
                        <a:t>1.4</a:t>
                      </a:r>
                    </a:p>
                    <a:p>
                      <a:r>
                        <a:rPr lang="en-US" sz="2800" dirty="0">
                          <a:solidFill>
                            <a:schemeClr val="tx1"/>
                          </a:solidFill>
                          <a:latin typeface="Times New Roman" pitchFamily="18" charset="0"/>
                          <a:cs typeface="Times New Roman" pitchFamily="18" charset="0"/>
                        </a:rPr>
                        <a:t>3.8</a:t>
                      </a:r>
                    </a:p>
                    <a:p>
                      <a:r>
                        <a:rPr lang="en-US" sz="2800" dirty="0">
                          <a:solidFill>
                            <a:schemeClr val="tx1"/>
                          </a:solidFill>
                          <a:latin typeface="Times New Roman" pitchFamily="18" charset="0"/>
                          <a:cs typeface="Times New Roman" pitchFamily="18" charset="0"/>
                        </a:rPr>
                        <a:t>2.1</a:t>
                      </a:r>
                    </a:p>
                    <a:p>
                      <a:r>
                        <a:rPr lang="en-US" sz="2800" dirty="0">
                          <a:solidFill>
                            <a:schemeClr val="tx1"/>
                          </a:solidFill>
                          <a:latin typeface="Times New Roman" pitchFamily="18" charset="0"/>
                          <a:cs typeface="Times New Roman" pitchFamily="18" charset="0"/>
                        </a:rPr>
                        <a:t>1.5</a:t>
                      </a:r>
                    </a:p>
                    <a:p>
                      <a:r>
                        <a:rPr lang="en-US" sz="2800" dirty="0">
                          <a:solidFill>
                            <a:schemeClr val="tx1"/>
                          </a:solidFill>
                          <a:latin typeface="Times New Roman" pitchFamily="18" charset="0"/>
                          <a:cs typeface="Times New Roman" pitchFamily="18" charset="0"/>
                        </a:rPr>
                        <a:t>1.4</a:t>
                      </a:r>
                    </a:p>
                  </a:txBody>
                  <a:tcPr>
                    <a:no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nvGraphicFramePr>
        <p:xfrm>
          <a:off x="6879768" y="2286000"/>
          <a:ext cx="457200" cy="265176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835506">
                <a:tc>
                  <a:txBody>
                    <a:bodyPr/>
                    <a:lstStyle/>
                    <a:p>
                      <a:r>
                        <a:rPr lang="en-US" sz="2800" dirty="0">
                          <a:solidFill>
                            <a:schemeClr val="tx1"/>
                          </a:solidFill>
                          <a:latin typeface="Times New Roman" pitchFamily="18" charset="0"/>
                          <a:cs typeface="Times New Roman" pitchFamily="18" charset="0"/>
                        </a:rPr>
                        <a:t>1</a:t>
                      </a:r>
                    </a:p>
                    <a:p>
                      <a:r>
                        <a:rPr lang="en-US" sz="2800" dirty="0">
                          <a:solidFill>
                            <a:schemeClr val="tx1"/>
                          </a:solidFill>
                          <a:latin typeface="Times New Roman" pitchFamily="18" charset="0"/>
                          <a:cs typeface="Times New Roman" pitchFamily="18" charset="0"/>
                        </a:rPr>
                        <a:t>2</a:t>
                      </a:r>
                    </a:p>
                    <a:p>
                      <a:r>
                        <a:rPr lang="en-US" sz="2800" dirty="0">
                          <a:solidFill>
                            <a:schemeClr val="tx1"/>
                          </a:solidFill>
                          <a:latin typeface="Times New Roman" pitchFamily="18" charset="0"/>
                          <a:cs typeface="Times New Roman" pitchFamily="18" charset="0"/>
                        </a:rPr>
                        <a:t>3</a:t>
                      </a:r>
                    </a:p>
                    <a:p>
                      <a:r>
                        <a:rPr lang="en-US" sz="2800" dirty="0">
                          <a:solidFill>
                            <a:schemeClr val="tx1"/>
                          </a:solidFill>
                          <a:latin typeface="Times New Roman" pitchFamily="18" charset="0"/>
                          <a:cs typeface="Times New Roman" pitchFamily="18" charset="0"/>
                        </a:rPr>
                        <a:t>4</a:t>
                      </a:r>
                    </a:p>
                    <a:p>
                      <a:r>
                        <a:rPr lang="en-US" sz="2800" dirty="0">
                          <a:solidFill>
                            <a:schemeClr val="tx1"/>
                          </a:solidFill>
                          <a:latin typeface="Times New Roman" pitchFamily="18" charset="0"/>
                          <a:cs typeface="Times New Roman" pitchFamily="18" charset="0"/>
                        </a:rPr>
                        <a:t>5</a:t>
                      </a:r>
                    </a:p>
                    <a:p>
                      <a:r>
                        <a:rPr lang="en-US" sz="2800" dirty="0">
                          <a:solidFill>
                            <a:schemeClr val="tx1"/>
                          </a:solidFill>
                          <a:latin typeface="Times New Roman" pitchFamily="18" charset="0"/>
                          <a:cs typeface="Times New Roman" pitchFamily="18" charset="0"/>
                        </a:rPr>
                        <a:t>6</a:t>
                      </a:r>
                    </a:p>
                  </a:txBody>
                  <a:tcPr>
                    <a:noFill/>
                  </a:tcPr>
                </a:tc>
                <a:extLst>
                  <a:ext uri="{0D108BD9-81ED-4DB2-BD59-A6C34878D82A}">
                    <a16:rowId xmlns:a16="http://schemas.microsoft.com/office/drawing/2014/main" val="10000"/>
                  </a:ext>
                </a:extLst>
              </a:tr>
            </a:tbl>
          </a:graphicData>
        </a:graphic>
      </p:graphicFrame>
      <p:sp>
        <p:nvSpPr>
          <p:cNvPr id="11" name="Title 1"/>
          <p:cNvSpPr txBox="1">
            <a:spLocks/>
          </p:cNvSpPr>
          <p:nvPr/>
        </p:nvSpPr>
        <p:spPr>
          <a:xfrm>
            <a:off x="3048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original</a:t>
            </a:r>
            <a:r>
              <a:rPr kumimoji="0" lang="en-US" sz="2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3276600" y="1295400"/>
            <a:ext cx="1752600" cy="9906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random integers in range 1-6</a:t>
            </a:r>
          </a:p>
        </p:txBody>
      </p:sp>
      <p:sp>
        <p:nvSpPr>
          <p:cNvPr id="13" name="Title 1"/>
          <p:cNvSpPr txBox="1">
            <a:spLocks/>
          </p:cNvSpPr>
          <p:nvPr/>
        </p:nvSpPr>
        <p:spPr>
          <a:xfrm>
            <a:off x="66294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new </a:t>
            </a:r>
            <a:r>
              <a:rPr kumimoji="0" lang="en-US" sz="24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4" name="Oval 13"/>
          <p:cNvSpPr/>
          <p:nvPr/>
        </p:nvSpPr>
        <p:spPr>
          <a:xfrm>
            <a:off x="228600" y="3048000"/>
            <a:ext cx="762000" cy="533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914401" y="2423884"/>
            <a:ext cx="3033486" cy="624115"/>
          </a:xfrm>
          <a:custGeom>
            <a:avLst/>
            <a:gdLst>
              <a:gd name="connsiteX0" fmla="*/ 0 w 2148115"/>
              <a:gd name="connsiteY0" fmla="*/ 566058 h 566058"/>
              <a:gd name="connsiteX1" fmla="*/ 1175658 w 2148115"/>
              <a:gd name="connsiteY1" fmla="*/ 29029 h 566058"/>
              <a:gd name="connsiteX2" fmla="*/ 1175658 w 2148115"/>
              <a:gd name="connsiteY2" fmla="*/ 391886 h 566058"/>
              <a:gd name="connsiteX3" fmla="*/ 2148115 w 2148115"/>
              <a:gd name="connsiteY3" fmla="*/ 116115 h 566058"/>
            </a:gdLst>
            <a:ahLst/>
            <a:cxnLst>
              <a:cxn ang="0">
                <a:pos x="connsiteX0" y="connsiteY0"/>
              </a:cxn>
              <a:cxn ang="0">
                <a:pos x="connsiteX1" y="connsiteY1"/>
              </a:cxn>
              <a:cxn ang="0">
                <a:pos x="connsiteX2" y="connsiteY2"/>
              </a:cxn>
              <a:cxn ang="0">
                <a:pos x="connsiteX3" y="connsiteY3"/>
              </a:cxn>
            </a:cxnLst>
            <a:rect l="l" t="t" r="r" b="b"/>
            <a:pathLst>
              <a:path w="2148115" h="566058">
                <a:moveTo>
                  <a:pt x="0" y="566058"/>
                </a:moveTo>
                <a:cubicBezTo>
                  <a:pt x="489857" y="312058"/>
                  <a:pt x="979715" y="58058"/>
                  <a:pt x="1175658" y="29029"/>
                </a:cubicBezTo>
                <a:cubicBezTo>
                  <a:pt x="1371601" y="0"/>
                  <a:pt x="1013582" y="377372"/>
                  <a:pt x="1175658" y="391886"/>
                </a:cubicBezTo>
                <a:cubicBezTo>
                  <a:pt x="1337734" y="406400"/>
                  <a:pt x="1742924" y="261257"/>
                  <a:pt x="2148115" y="11611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1828800" y="2514600"/>
            <a:ext cx="5631543" cy="2876247"/>
          </a:xfrm>
          <a:custGeom>
            <a:avLst/>
            <a:gdLst>
              <a:gd name="connsiteX0" fmla="*/ 0 w 5631543"/>
              <a:gd name="connsiteY0" fmla="*/ 870857 h 2876247"/>
              <a:gd name="connsiteX1" fmla="*/ 1306286 w 5631543"/>
              <a:gd name="connsiteY1" fmla="*/ 1262742 h 2876247"/>
              <a:gd name="connsiteX2" fmla="*/ 2032000 w 5631543"/>
              <a:gd name="connsiteY2" fmla="*/ 2685142 h 2876247"/>
              <a:gd name="connsiteX3" fmla="*/ 3396343 w 5631543"/>
              <a:gd name="connsiteY3" fmla="*/ 2409371 h 2876247"/>
              <a:gd name="connsiteX4" fmla="*/ 4325257 w 5631543"/>
              <a:gd name="connsiteY4" fmla="*/ 827314 h 2876247"/>
              <a:gd name="connsiteX5" fmla="*/ 5123543 w 5631543"/>
              <a:gd name="connsiteY5" fmla="*/ 203200 h 2876247"/>
              <a:gd name="connsiteX6" fmla="*/ 5631543 w 5631543"/>
              <a:gd name="connsiteY6" fmla="*/ 0 h 2876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31543" h="2876247">
                <a:moveTo>
                  <a:pt x="0" y="870857"/>
                </a:moveTo>
                <a:cubicBezTo>
                  <a:pt x="483809" y="915609"/>
                  <a:pt x="967619" y="960361"/>
                  <a:pt x="1306286" y="1262742"/>
                </a:cubicBezTo>
                <a:cubicBezTo>
                  <a:pt x="1644953" y="1565123"/>
                  <a:pt x="1683657" y="2494037"/>
                  <a:pt x="2032000" y="2685142"/>
                </a:cubicBezTo>
                <a:cubicBezTo>
                  <a:pt x="2380343" y="2876247"/>
                  <a:pt x="3014134" y="2719009"/>
                  <a:pt x="3396343" y="2409371"/>
                </a:cubicBezTo>
                <a:cubicBezTo>
                  <a:pt x="3778552" y="2099733"/>
                  <a:pt x="4037390" y="1195009"/>
                  <a:pt x="4325257" y="827314"/>
                </a:cubicBezTo>
                <a:cubicBezTo>
                  <a:pt x="4613124" y="459619"/>
                  <a:pt x="4905829" y="341086"/>
                  <a:pt x="5123543" y="203200"/>
                </a:cubicBezTo>
                <a:cubicBezTo>
                  <a:pt x="5341257" y="65314"/>
                  <a:pt x="5486400" y="32657"/>
                  <a:pt x="5631543" y="0"/>
                </a:cubicBezTo>
              </a:path>
            </a:pathLst>
          </a:cu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Oval 16"/>
          <p:cNvSpPr/>
          <p:nvPr/>
        </p:nvSpPr>
        <p:spPr>
          <a:xfrm>
            <a:off x="990600" y="3048000"/>
            <a:ext cx="762000" cy="533400"/>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420568"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328661"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304800"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flipH="1">
            <a:off x="2082531"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76014" y="3498768"/>
            <a:ext cx="2311021" cy="3054432"/>
          </a:xfrm>
          <a:custGeom>
            <a:avLst/>
            <a:gdLst>
              <a:gd name="connsiteX0" fmla="*/ 1997122 w 2307609"/>
              <a:gd name="connsiteY0" fmla="*/ 0 h 3076433"/>
              <a:gd name="connsiteX1" fmla="*/ 2003946 w 2307609"/>
              <a:gd name="connsiteY1" fmla="*/ 54591 h 3076433"/>
              <a:gd name="connsiteX2" fmla="*/ 1949355 w 2307609"/>
              <a:gd name="connsiteY2" fmla="*/ 136478 h 3076433"/>
              <a:gd name="connsiteX3" fmla="*/ 1949355 w 2307609"/>
              <a:gd name="connsiteY3" fmla="*/ 307075 h 3076433"/>
              <a:gd name="connsiteX4" fmla="*/ 1942531 w 2307609"/>
              <a:gd name="connsiteY4" fmla="*/ 566382 h 3076433"/>
              <a:gd name="connsiteX5" fmla="*/ 1997122 w 2307609"/>
              <a:gd name="connsiteY5" fmla="*/ 791570 h 3076433"/>
              <a:gd name="connsiteX6" fmla="*/ 2147248 w 2307609"/>
              <a:gd name="connsiteY6" fmla="*/ 1030406 h 3076433"/>
              <a:gd name="connsiteX7" fmla="*/ 2249606 w 2307609"/>
              <a:gd name="connsiteY7" fmla="*/ 1180531 h 3076433"/>
              <a:gd name="connsiteX8" fmla="*/ 2304197 w 2307609"/>
              <a:gd name="connsiteY8" fmla="*/ 1351128 h 3076433"/>
              <a:gd name="connsiteX9" fmla="*/ 2270078 w 2307609"/>
              <a:gd name="connsiteY9" fmla="*/ 1644555 h 3076433"/>
              <a:gd name="connsiteX10" fmla="*/ 2126776 w 2307609"/>
              <a:gd name="connsiteY10" fmla="*/ 2019869 h 3076433"/>
              <a:gd name="connsiteX11" fmla="*/ 1860645 w 2307609"/>
              <a:gd name="connsiteY11" fmla="*/ 2558955 h 3076433"/>
              <a:gd name="connsiteX12" fmla="*/ 1601337 w 2307609"/>
              <a:gd name="connsiteY12" fmla="*/ 3002508 h 3076433"/>
              <a:gd name="connsiteX13" fmla="*/ 1335206 w 2307609"/>
              <a:gd name="connsiteY13" fmla="*/ 3002508 h 3076433"/>
              <a:gd name="connsiteX14" fmla="*/ 959893 w 2307609"/>
              <a:gd name="connsiteY14" fmla="*/ 3002508 h 3076433"/>
              <a:gd name="connsiteX15" fmla="*/ 652818 w 2307609"/>
              <a:gd name="connsiteY15" fmla="*/ 2975212 h 3076433"/>
              <a:gd name="connsiteX16" fmla="*/ 529988 w 2307609"/>
              <a:gd name="connsiteY16" fmla="*/ 2695433 h 3076433"/>
              <a:gd name="connsiteX17" fmla="*/ 311624 w 2307609"/>
              <a:gd name="connsiteY17" fmla="*/ 2279176 h 3076433"/>
              <a:gd name="connsiteX18" fmla="*/ 134203 w 2307609"/>
              <a:gd name="connsiteY18" fmla="*/ 1897039 h 3076433"/>
              <a:gd name="connsiteX19" fmla="*/ 25021 w 2307609"/>
              <a:gd name="connsiteY19" fmla="*/ 1562669 h 3076433"/>
              <a:gd name="connsiteX20" fmla="*/ 11373 w 2307609"/>
              <a:gd name="connsiteY20" fmla="*/ 1282890 h 3076433"/>
              <a:gd name="connsiteX21" fmla="*/ 93260 w 2307609"/>
              <a:gd name="connsiteY21" fmla="*/ 1105469 h 3076433"/>
              <a:gd name="connsiteX0" fmla="*/ 2025745 w 2336232"/>
              <a:gd name="connsiteY0" fmla="*/ 0 h 3076433"/>
              <a:gd name="connsiteX1" fmla="*/ 2032569 w 2336232"/>
              <a:gd name="connsiteY1" fmla="*/ 54591 h 3076433"/>
              <a:gd name="connsiteX2" fmla="*/ 1977978 w 2336232"/>
              <a:gd name="connsiteY2" fmla="*/ 136478 h 3076433"/>
              <a:gd name="connsiteX3" fmla="*/ 1977978 w 2336232"/>
              <a:gd name="connsiteY3" fmla="*/ 307075 h 3076433"/>
              <a:gd name="connsiteX4" fmla="*/ 1971154 w 2336232"/>
              <a:gd name="connsiteY4" fmla="*/ 566382 h 3076433"/>
              <a:gd name="connsiteX5" fmla="*/ 2025745 w 2336232"/>
              <a:gd name="connsiteY5" fmla="*/ 791570 h 3076433"/>
              <a:gd name="connsiteX6" fmla="*/ 2175871 w 2336232"/>
              <a:gd name="connsiteY6" fmla="*/ 1030406 h 3076433"/>
              <a:gd name="connsiteX7" fmla="*/ 2278229 w 2336232"/>
              <a:gd name="connsiteY7" fmla="*/ 1180531 h 3076433"/>
              <a:gd name="connsiteX8" fmla="*/ 2332820 w 2336232"/>
              <a:gd name="connsiteY8" fmla="*/ 1351128 h 3076433"/>
              <a:gd name="connsiteX9" fmla="*/ 2298701 w 2336232"/>
              <a:gd name="connsiteY9" fmla="*/ 1644555 h 3076433"/>
              <a:gd name="connsiteX10" fmla="*/ 2155399 w 2336232"/>
              <a:gd name="connsiteY10" fmla="*/ 2019869 h 3076433"/>
              <a:gd name="connsiteX11" fmla="*/ 1889268 w 2336232"/>
              <a:gd name="connsiteY11" fmla="*/ 2558955 h 3076433"/>
              <a:gd name="connsiteX12" fmla="*/ 1629960 w 2336232"/>
              <a:gd name="connsiteY12" fmla="*/ 3002508 h 3076433"/>
              <a:gd name="connsiteX13" fmla="*/ 1363829 w 2336232"/>
              <a:gd name="connsiteY13" fmla="*/ 3002508 h 3076433"/>
              <a:gd name="connsiteX14" fmla="*/ 988516 w 2336232"/>
              <a:gd name="connsiteY14" fmla="*/ 3002508 h 3076433"/>
              <a:gd name="connsiteX15" fmla="*/ 681441 w 2336232"/>
              <a:gd name="connsiteY15" fmla="*/ 2975212 h 3076433"/>
              <a:gd name="connsiteX16" fmla="*/ 558611 w 2336232"/>
              <a:gd name="connsiteY16" fmla="*/ 2695433 h 3076433"/>
              <a:gd name="connsiteX17" fmla="*/ 340247 w 2336232"/>
              <a:gd name="connsiteY17" fmla="*/ 2279176 h 3076433"/>
              <a:gd name="connsiteX18" fmla="*/ 162826 w 2336232"/>
              <a:gd name="connsiteY18" fmla="*/ 1897039 h 3076433"/>
              <a:gd name="connsiteX19" fmla="*/ 53644 w 2336232"/>
              <a:gd name="connsiteY19" fmla="*/ 1562669 h 3076433"/>
              <a:gd name="connsiteX20" fmla="*/ 39996 w 2336232"/>
              <a:gd name="connsiteY20" fmla="*/ 1282890 h 3076433"/>
              <a:gd name="connsiteX21" fmla="*/ 293617 w 2336232"/>
              <a:gd name="connsiteY21"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68406 w 2311021"/>
              <a:gd name="connsiteY22"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26325 w 2311021"/>
              <a:gd name="connsiteY22" fmla="*/ 682388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35507 w 2311021"/>
              <a:gd name="connsiteY22" fmla="*/ 736979 h 3076433"/>
              <a:gd name="connsiteX23" fmla="*/ 344606 w 2311021"/>
              <a:gd name="connsiteY23" fmla="*/ 293427 h 3076433"/>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4606 w 2311021"/>
              <a:gd name="connsiteY23"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56107 h 3132540"/>
              <a:gd name="connsiteX1" fmla="*/ 2007358 w 2311021"/>
              <a:gd name="connsiteY1" fmla="*/ 110698 h 3132540"/>
              <a:gd name="connsiteX2" fmla="*/ 1952767 w 2311021"/>
              <a:gd name="connsiteY2" fmla="*/ 192585 h 3132540"/>
              <a:gd name="connsiteX3" fmla="*/ 1952767 w 2311021"/>
              <a:gd name="connsiteY3" fmla="*/ 363182 h 3132540"/>
              <a:gd name="connsiteX4" fmla="*/ 1945943 w 2311021"/>
              <a:gd name="connsiteY4" fmla="*/ 622489 h 3132540"/>
              <a:gd name="connsiteX5" fmla="*/ 2000534 w 2311021"/>
              <a:gd name="connsiteY5" fmla="*/ 847677 h 3132540"/>
              <a:gd name="connsiteX6" fmla="*/ 2150660 w 2311021"/>
              <a:gd name="connsiteY6" fmla="*/ 1086513 h 3132540"/>
              <a:gd name="connsiteX7" fmla="*/ 2253018 w 2311021"/>
              <a:gd name="connsiteY7" fmla="*/ 1236638 h 3132540"/>
              <a:gd name="connsiteX8" fmla="*/ 2307609 w 2311021"/>
              <a:gd name="connsiteY8" fmla="*/ 1407235 h 3132540"/>
              <a:gd name="connsiteX9" fmla="*/ 2273490 w 2311021"/>
              <a:gd name="connsiteY9" fmla="*/ 1700662 h 3132540"/>
              <a:gd name="connsiteX10" fmla="*/ 2130188 w 2311021"/>
              <a:gd name="connsiteY10" fmla="*/ 2075976 h 3132540"/>
              <a:gd name="connsiteX11" fmla="*/ 1864057 w 2311021"/>
              <a:gd name="connsiteY11" fmla="*/ 2615062 h 3132540"/>
              <a:gd name="connsiteX12" fmla="*/ 1604749 w 2311021"/>
              <a:gd name="connsiteY12" fmla="*/ 3058615 h 3132540"/>
              <a:gd name="connsiteX13" fmla="*/ 1338618 w 2311021"/>
              <a:gd name="connsiteY13" fmla="*/ 3058615 h 3132540"/>
              <a:gd name="connsiteX14" fmla="*/ 963305 w 2311021"/>
              <a:gd name="connsiteY14" fmla="*/ 3058615 h 3132540"/>
              <a:gd name="connsiteX15" fmla="*/ 656230 w 2311021"/>
              <a:gd name="connsiteY15" fmla="*/ 3031319 h 3132540"/>
              <a:gd name="connsiteX16" fmla="*/ 533400 w 2311021"/>
              <a:gd name="connsiteY16" fmla="*/ 2751540 h 3132540"/>
              <a:gd name="connsiteX17" fmla="*/ 315036 w 2311021"/>
              <a:gd name="connsiteY17" fmla="*/ 2335283 h 3132540"/>
              <a:gd name="connsiteX18" fmla="*/ 137615 w 2311021"/>
              <a:gd name="connsiteY18" fmla="*/ 1953146 h 3132540"/>
              <a:gd name="connsiteX19" fmla="*/ 28433 w 2311021"/>
              <a:gd name="connsiteY19" fmla="*/ 1618776 h 3132540"/>
              <a:gd name="connsiteX20" fmla="*/ 14785 w 2311021"/>
              <a:gd name="connsiteY20" fmla="*/ 1338997 h 3132540"/>
              <a:gd name="connsiteX21" fmla="*/ 117143 w 2311021"/>
              <a:gd name="connsiteY21" fmla="*/ 1106985 h 3132540"/>
              <a:gd name="connsiteX22" fmla="*/ 335507 w 2311021"/>
              <a:gd name="connsiteY22" fmla="*/ 793086 h 3132540"/>
              <a:gd name="connsiteX23" fmla="*/ 349155 w 2311021"/>
              <a:gd name="connsiteY23" fmla="*/ 465540 h 3132540"/>
              <a:gd name="connsiteX24" fmla="*/ 344606 w 2311021"/>
              <a:gd name="connsiteY24" fmla="*/ 44734 h 3132540"/>
              <a:gd name="connsiteX25" fmla="*/ 1487606 w 2311021"/>
              <a:gd name="connsiteY25" fmla="*/ 197134 h 3132540"/>
              <a:gd name="connsiteX26" fmla="*/ 2000534 w 2311021"/>
              <a:gd name="connsiteY26" fmla="*/ 56107 h 3132540"/>
              <a:gd name="connsiteX0" fmla="*/ 2000534 w 2311021"/>
              <a:gd name="connsiteY0" fmla="*/ 62931 h 3139364"/>
              <a:gd name="connsiteX1" fmla="*/ 2007358 w 2311021"/>
              <a:gd name="connsiteY1" fmla="*/ 117522 h 3139364"/>
              <a:gd name="connsiteX2" fmla="*/ 1952767 w 2311021"/>
              <a:gd name="connsiteY2" fmla="*/ 199409 h 3139364"/>
              <a:gd name="connsiteX3" fmla="*/ 1952767 w 2311021"/>
              <a:gd name="connsiteY3" fmla="*/ 370006 h 3139364"/>
              <a:gd name="connsiteX4" fmla="*/ 1945943 w 2311021"/>
              <a:gd name="connsiteY4" fmla="*/ 629313 h 3139364"/>
              <a:gd name="connsiteX5" fmla="*/ 2000534 w 2311021"/>
              <a:gd name="connsiteY5" fmla="*/ 854501 h 3139364"/>
              <a:gd name="connsiteX6" fmla="*/ 2150660 w 2311021"/>
              <a:gd name="connsiteY6" fmla="*/ 1093337 h 3139364"/>
              <a:gd name="connsiteX7" fmla="*/ 2253018 w 2311021"/>
              <a:gd name="connsiteY7" fmla="*/ 1243462 h 3139364"/>
              <a:gd name="connsiteX8" fmla="*/ 2307609 w 2311021"/>
              <a:gd name="connsiteY8" fmla="*/ 1414059 h 3139364"/>
              <a:gd name="connsiteX9" fmla="*/ 2273490 w 2311021"/>
              <a:gd name="connsiteY9" fmla="*/ 1707486 h 3139364"/>
              <a:gd name="connsiteX10" fmla="*/ 2130188 w 2311021"/>
              <a:gd name="connsiteY10" fmla="*/ 2082800 h 3139364"/>
              <a:gd name="connsiteX11" fmla="*/ 1864057 w 2311021"/>
              <a:gd name="connsiteY11" fmla="*/ 2621886 h 3139364"/>
              <a:gd name="connsiteX12" fmla="*/ 1604749 w 2311021"/>
              <a:gd name="connsiteY12" fmla="*/ 3065439 h 3139364"/>
              <a:gd name="connsiteX13" fmla="*/ 1338618 w 2311021"/>
              <a:gd name="connsiteY13" fmla="*/ 3065439 h 3139364"/>
              <a:gd name="connsiteX14" fmla="*/ 963305 w 2311021"/>
              <a:gd name="connsiteY14" fmla="*/ 3065439 h 3139364"/>
              <a:gd name="connsiteX15" fmla="*/ 656230 w 2311021"/>
              <a:gd name="connsiteY15" fmla="*/ 3038143 h 3139364"/>
              <a:gd name="connsiteX16" fmla="*/ 533400 w 2311021"/>
              <a:gd name="connsiteY16" fmla="*/ 2758364 h 3139364"/>
              <a:gd name="connsiteX17" fmla="*/ 315036 w 2311021"/>
              <a:gd name="connsiteY17" fmla="*/ 2342107 h 3139364"/>
              <a:gd name="connsiteX18" fmla="*/ 137615 w 2311021"/>
              <a:gd name="connsiteY18" fmla="*/ 1959970 h 3139364"/>
              <a:gd name="connsiteX19" fmla="*/ 28433 w 2311021"/>
              <a:gd name="connsiteY19" fmla="*/ 1625600 h 3139364"/>
              <a:gd name="connsiteX20" fmla="*/ 14785 w 2311021"/>
              <a:gd name="connsiteY20" fmla="*/ 1345821 h 3139364"/>
              <a:gd name="connsiteX21" fmla="*/ 117143 w 2311021"/>
              <a:gd name="connsiteY21" fmla="*/ 1113809 h 3139364"/>
              <a:gd name="connsiteX22" fmla="*/ 335507 w 2311021"/>
              <a:gd name="connsiteY22" fmla="*/ 799910 h 3139364"/>
              <a:gd name="connsiteX23" fmla="*/ 349155 w 2311021"/>
              <a:gd name="connsiteY23" fmla="*/ 472364 h 3139364"/>
              <a:gd name="connsiteX24" fmla="*/ 344606 w 2311021"/>
              <a:gd name="connsiteY24" fmla="*/ 51558 h 3139364"/>
              <a:gd name="connsiteX25" fmla="*/ 1494430 w 2311021"/>
              <a:gd name="connsiteY25" fmla="*/ 163014 h 3139364"/>
              <a:gd name="connsiteX26" fmla="*/ 2000534 w 2311021"/>
              <a:gd name="connsiteY26" fmla="*/ 62931 h 3139364"/>
              <a:gd name="connsiteX0" fmla="*/ 2000534 w 2311021"/>
              <a:gd name="connsiteY0" fmla="*/ 76579 h 3153012"/>
              <a:gd name="connsiteX1" fmla="*/ 2007358 w 2311021"/>
              <a:gd name="connsiteY1" fmla="*/ 131170 h 3153012"/>
              <a:gd name="connsiteX2" fmla="*/ 1952767 w 2311021"/>
              <a:gd name="connsiteY2" fmla="*/ 213057 h 3153012"/>
              <a:gd name="connsiteX3" fmla="*/ 1952767 w 2311021"/>
              <a:gd name="connsiteY3" fmla="*/ 383654 h 3153012"/>
              <a:gd name="connsiteX4" fmla="*/ 1945943 w 2311021"/>
              <a:gd name="connsiteY4" fmla="*/ 642961 h 3153012"/>
              <a:gd name="connsiteX5" fmla="*/ 2000534 w 2311021"/>
              <a:gd name="connsiteY5" fmla="*/ 868149 h 3153012"/>
              <a:gd name="connsiteX6" fmla="*/ 2150660 w 2311021"/>
              <a:gd name="connsiteY6" fmla="*/ 1106985 h 3153012"/>
              <a:gd name="connsiteX7" fmla="*/ 2253018 w 2311021"/>
              <a:gd name="connsiteY7" fmla="*/ 1257110 h 3153012"/>
              <a:gd name="connsiteX8" fmla="*/ 2307609 w 2311021"/>
              <a:gd name="connsiteY8" fmla="*/ 1427707 h 3153012"/>
              <a:gd name="connsiteX9" fmla="*/ 2273490 w 2311021"/>
              <a:gd name="connsiteY9" fmla="*/ 1721134 h 3153012"/>
              <a:gd name="connsiteX10" fmla="*/ 2130188 w 2311021"/>
              <a:gd name="connsiteY10" fmla="*/ 2096448 h 3153012"/>
              <a:gd name="connsiteX11" fmla="*/ 1864057 w 2311021"/>
              <a:gd name="connsiteY11" fmla="*/ 2635534 h 3153012"/>
              <a:gd name="connsiteX12" fmla="*/ 1604749 w 2311021"/>
              <a:gd name="connsiteY12" fmla="*/ 3079087 h 3153012"/>
              <a:gd name="connsiteX13" fmla="*/ 1338618 w 2311021"/>
              <a:gd name="connsiteY13" fmla="*/ 3079087 h 3153012"/>
              <a:gd name="connsiteX14" fmla="*/ 963305 w 2311021"/>
              <a:gd name="connsiteY14" fmla="*/ 3079087 h 3153012"/>
              <a:gd name="connsiteX15" fmla="*/ 656230 w 2311021"/>
              <a:gd name="connsiteY15" fmla="*/ 3051791 h 3153012"/>
              <a:gd name="connsiteX16" fmla="*/ 533400 w 2311021"/>
              <a:gd name="connsiteY16" fmla="*/ 2772012 h 3153012"/>
              <a:gd name="connsiteX17" fmla="*/ 315036 w 2311021"/>
              <a:gd name="connsiteY17" fmla="*/ 2355755 h 3153012"/>
              <a:gd name="connsiteX18" fmla="*/ 137615 w 2311021"/>
              <a:gd name="connsiteY18" fmla="*/ 1973618 h 3153012"/>
              <a:gd name="connsiteX19" fmla="*/ 28433 w 2311021"/>
              <a:gd name="connsiteY19" fmla="*/ 1639248 h 3153012"/>
              <a:gd name="connsiteX20" fmla="*/ 14785 w 2311021"/>
              <a:gd name="connsiteY20" fmla="*/ 1359469 h 3153012"/>
              <a:gd name="connsiteX21" fmla="*/ 117143 w 2311021"/>
              <a:gd name="connsiteY21" fmla="*/ 1127457 h 3153012"/>
              <a:gd name="connsiteX22" fmla="*/ 335507 w 2311021"/>
              <a:gd name="connsiteY22" fmla="*/ 813558 h 3153012"/>
              <a:gd name="connsiteX23" fmla="*/ 349155 w 2311021"/>
              <a:gd name="connsiteY23" fmla="*/ 486012 h 3153012"/>
              <a:gd name="connsiteX24" fmla="*/ 344606 w 2311021"/>
              <a:gd name="connsiteY24" fmla="*/ 65206 h 3153012"/>
              <a:gd name="connsiteX25" fmla="*/ 1494430 w 2311021"/>
              <a:gd name="connsiteY25" fmla="*/ 94776 h 3153012"/>
              <a:gd name="connsiteX26" fmla="*/ 2000534 w 2311021"/>
              <a:gd name="connsiteY26" fmla="*/ 76579 h 3153012"/>
              <a:gd name="connsiteX0" fmla="*/ 2000534 w 2311021"/>
              <a:gd name="connsiteY0" fmla="*/ 29949 h 3106382"/>
              <a:gd name="connsiteX1" fmla="*/ 2007358 w 2311021"/>
              <a:gd name="connsiteY1" fmla="*/ 84540 h 3106382"/>
              <a:gd name="connsiteX2" fmla="*/ 1952767 w 2311021"/>
              <a:gd name="connsiteY2" fmla="*/ 166427 h 3106382"/>
              <a:gd name="connsiteX3" fmla="*/ 1952767 w 2311021"/>
              <a:gd name="connsiteY3" fmla="*/ 337024 h 3106382"/>
              <a:gd name="connsiteX4" fmla="*/ 1945943 w 2311021"/>
              <a:gd name="connsiteY4" fmla="*/ 596331 h 3106382"/>
              <a:gd name="connsiteX5" fmla="*/ 2000534 w 2311021"/>
              <a:gd name="connsiteY5" fmla="*/ 821519 h 3106382"/>
              <a:gd name="connsiteX6" fmla="*/ 2150660 w 2311021"/>
              <a:gd name="connsiteY6" fmla="*/ 1060355 h 3106382"/>
              <a:gd name="connsiteX7" fmla="*/ 2253018 w 2311021"/>
              <a:gd name="connsiteY7" fmla="*/ 1210480 h 3106382"/>
              <a:gd name="connsiteX8" fmla="*/ 2307609 w 2311021"/>
              <a:gd name="connsiteY8" fmla="*/ 1381077 h 3106382"/>
              <a:gd name="connsiteX9" fmla="*/ 2273490 w 2311021"/>
              <a:gd name="connsiteY9" fmla="*/ 1674504 h 3106382"/>
              <a:gd name="connsiteX10" fmla="*/ 2130188 w 2311021"/>
              <a:gd name="connsiteY10" fmla="*/ 2049818 h 3106382"/>
              <a:gd name="connsiteX11" fmla="*/ 1864057 w 2311021"/>
              <a:gd name="connsiteY11" fmla="*/ 2588904 h 3106382"/>
              <a:gd name="connsiteX12" fmla="*/ 1604749 w 2311021"/>
              <a:gd name="connsiteY12" fmla="*/ 3032457 h 3106382"/>
              <a:gd name="connsiteX13" fmla="*/ 1338618 w 2311021"/>
              <a:gd name="connsiteY13" fmla="*/ 3032457 h 3106382"/>
              <a:gd name="connsiteX14" fmla="*/ 963305 w 2311021"/>
              <a:gd name="connsiteY14" fmla="*/ 3032457 h 3106382"/>
              <a:gd name="connsiteX15" fmla="*/ 656230 w 2311021"/>
              <a:gd name="connsiteY15" fmla="*/ 3005161 h 3106382"/>
              <a:gd name="connsiteX16" fmla="*/ 533400 w 2311021"/>
              <a:gd name="connsiteY16" fmla="*/ 2725382 h 3106382"/>
              <a:gd name="connsiteX17" fmla="*/ 315036 w 2311021"/>
              <a:gd name="connsiteY17" fmla="*/ 2309125 h 3106382"/>
              <a:gd name="connsiteX18" fmla="*/ 137615 w 2311021"/>
              <a:gd name="connsiteY18" fmla="*/ 1926988 h 3106382"/>
              <a:gd name="connsiteX19" fmla="*/ 28433 w 2311021"/>
              <a:gd name="connsiteY19" fmla="*/ 1592618 h 3106382"/>
              <a:gd name="connsiteX20" fmla="*/ 14785 w 2311021"/>
              <a:gd name="connsiteY20" fmla="*/ 1312839 h 3106382"/>
              <a:gd name="connsiteX21" fmla="*/ 117143 w 2311021"/>
              <a:gd name="connsiteY21" fmla="*/ 1080827 h 3106382"/>
              <a:gd name="connsiteX22" fmla="*/ 335507 w 2311021"/>
              <a:gd name="connsiteY22" fmla="*/ 766928 h 3106382"/>
              <a:gd name="connsiteX23" fmla="*/ 349155 w 2311021"/>
              <a:gd name="connsiteY23" fmla="*/ 439382 h 3106382"/>
              <a:gd name="connsiteX24" fmla="*/ 260445 w 2311021"/>
              <a:gd name="connsiteY24" fmla="*/ 159603 h 3106382"/>
              <a:gd name="connsiteX25" fmla="*/ 344606 w 2311021"/>
              <a:gd name="connsiteY25" fmla="*/ 18576 h 3106382"/>
              <a:gd name="connsiteX26" fmla="*/ 1494430 w 2311021"/>
              <a:gd name="connsiteY26" fmla="*/ 48146 h 3106382"/>
              <a:gd name="connsiteX27" fmla="*/ 2000534 w 2311021"/>
              <a:gd name="connsiteY27" fmla="*/ 29949 h 3106382"/>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3751 h 3120184"/>
              <a:gd name="connsiteX1" fmla="*/ 2007358 w 2311021"/>
              <a:gd name="connsiteY1" fmla="*/ 98342 h 3120184"/>
              <a:gd name="connsiteX2" fmla="*/ 1952767 w 2311021"/>
              <a:gd name="connsiteY2" fmla="*/ 180229 h 3120184"/>
              <a:gd name="connsiteX3" fmla="*/ 1952767 w 2311021"/>
              <a:gd name="connsiteY3" fmla="*/ 350826 h 3120184"/>
              <a:gd name="connsiteX4" fmla="*/ 1945943 w 2311021"/>
              <a:gd name="connsiteY4" fmla="*/ 610133 h 3120184"/>
              <a:gd name="connsiteX5" fmla="*/ 2000534 w 2311021"/>
              <a:gd name="connsiteY5" fmla="*/ 835321 h 3120184"/>
              <a:gd name="connsiteX6" fmla="*/ 2150660 w 2311021"/>
              <a:gd name="connsiteY6" fmla="*/ 1074157 h 3120184"/>
              <a:gd name="connsiteX7" fmla="*/ 2253018 w 2311021"/>
              <a:gd name="connsiteY7" fmla="*/ 1224282 h 3120184"/>
              <a:gd name="connsiteX8" fmla="*/ 2307609 w 2311021"/>
              <a:gd name="connsiteY8" fmla="*/ 1394879 h 3120184"/>
              <a:gd name="connsiteX9" fmla="*/ 2273490 w 2311021"/>
              <a:gd name="connsiteY9" fmla="*/ 1688306 h 3120184"/>
              <a:gd name="connsiteX10" fmla="*/ 2130188 w 2311021"/>
              <a:gd name="connsiteY10" fmla="*/ 2063620 h 3120184"/>
              <a:gd name="connsiteX11" fmla="*/ 1864057 w 2311021"/>
              <a:gd name="connsiteY11" fmla="*/ 2602706 h 3120184"/>
              <a:gd name="connsiteX12" fmla="*/ 1604749 w 2311021"/>
              <a:gd name="connsiteY12" fmla="*/ 3046259 h 3120184"/>
              <a:gd name="connsiteX13" fmla="*/ 1338618 w 2311021"/>
              <a:gd name="connsiteY13" fmla="*/ 3046259 h 3120184"/>
              <a:gd name="connsiteX14" fmla="*/ 963305 w 2311021"/>
              <a:gd name="connsiteY14" fmla="*/ 3046259 h 3120184"/>
              <a:gd name="connsiteX15" fmla="*/ 656230 w 2311021"/>
              <a:gd name="connsiteY15" fmla="*/ 3018963 h 3120184"/>
              <a:gd name="connsiteX16" fmla="*/ 533400 w 2311021"/>
              <a:gd name="connsiteY16" fmla="*/ 2739184 h 3120184"/>
              <a:gd name="connsiteX17" fmla="*/ 315036 w 2311021"/>
              <a:gd name="connsiteY17" fmla="*/ 2322927 h 3120184"/>
              <a:gd name="connsiteX18" fmla="*/ 137615 w 2311021"/>
              <a:gd name="connsiteY18" fmla="*/ 1940790 h 3120184"/>
              <a:gd name="connsiteX19" fmla="*/ 28433 w 2311021"/>
              <a:gd name="connsiteY19" fmla="*/ 1606420 h 3120184"/>
              <a:gd name="connsiteX20" fmla="*/ 14785 w 2311021"/>
              <a:gd name="connsiteY20" fmla="*/ 1326641 h 3120184"/>
              <a:gd name="connsiteX21" fmla="*/ 117143 w 2311021"/>
              <a:gd name="connsiteY21" fmla="*/ 1094629 h 3120184"/>
              <a:gd name="connsiteX22" fmla="*/ 335507 w 2311021"/>
              <a:gd name="connsiteY22" fmla="*/ 780730 h 3120184"/>
              <a:gd name="connsiteX23" fmla="*/ 349155 w 2311021"/>
              <a:gd name="connsiteY23" fmla="*/ 453184 h 3120184"/>
              <a:gd name="connsiteX24" fmla="*/ 361275 w 2311021"/>
              <a:gd name="connsiteY24" fmla="*/ 256216 h 3120184"/>
              <a:gd name="connsiteX25" fmla="*/ 344606 w 2311021"/>
              <a:gd name="connsiteY25" fmla="*/ 32378 h 3120184"/>
              <a:gd name="connsiteX26" fmla="*/ 1494430 w 2311021"/>
              <a:gd name="connsiteY26" fmla="*/ 61948 h 3120184"/>
              <a:gd name="connsiteX27" fmla="*/ 2000534 w 2311021"/>
              <a:gd name="connsiteY27" fmla="*/ 43751 h 3120184"/>
              <a:gd name="connsiteX0" fmla="*/ 2000534 w 2311021"/>
              <a:gd name="connsiteY0" fmla="*/ 14382 h 3090815"/>
              <a:gd name="connsiteX1" fmla="*/ 2007358 w 2311021"/>
              <a:gd name="connsiteY1" fmla="*/ 68973 h 3090815"/>
              <a:gd name="connsiteX2" fmla="*/ 1952767 w 2311021"/>
              <a:gd name="connsiteY2" fmla="*/ 150860 h 3090815"/>
              <a:gd name="connsiteX3" fmla="*/ 1952767 w 2311021"/>
              <a:gd name="connsiteY3" fmla="*/ 321457 h 3090815"/>
              <a:gd name="connsiteX4" fmla="*/ 1945943 w 2311021"/>
              <a:gd name="connsiteY4" fmla="*/ 580764 h 3090815"/>
              <a:gd name="connsiteX5" fmla="*/ 2000534 w 2311021"/>
              <a:gd name="connsiteY5" fmla="*/ 805952 h 3090815"/>
              <a:gd name="connsiteX6" fmla="*/ 2150660 w 2311021"/>
              <a:gd name="connsiteY6" fmla="*/ 1044788 h 3090815"/>
              <a:gd name="connsiteX7" fmla="*/ 2253018 w 2311021"/>
              <a:gd name="connsiteY7" fmla="*/ 1194913 h 3090815"/>
              <a:gd name="connsiteX8" fmla="*/ 2307609 w 2311021"/>
              <a:gd name="connsiteY8" fmla="*/ 1365510 h 3090815"/>
              <a:gd name="connsiteX9" fmla="*/ 2273490 w 2311021"/>
              <a:gd name="connsiteY9" fmla="*/ 1658937 h 3090815"/>
              <a:gd name="connsiteX10" fmla="*/ 2130188 w 2311021"/>
              <a:gd name="connsiteY10" fmla="*/ 2034251 h 3090815"/>
              <a:gd name="connsiteX11" fmla="*/ 1864057 w 2311021"/>
              <a:gd name="connsiteY11" fmla="*/ 2573337 h 3090815"/>
              <a:gd name="connsiteX12" fmla="*/ 1604749 w 2311021"/>
              <a:gd name="connsiteY12" fmla="*/ 3016890 h 3090815"/>
              <a:gd name="connsiteX13" fmla="*/ 1338618 w 2311021"/>
              <a:gd name="connsiteY13" fmla="*/ 3016890 h 3090815"/>
              <a:gd name="connsiteX14" fmla="*/ 963305 w 2311021"/>
              <a:gd name="connsiteY14" fmla="*/ 3016890 h 3090815"/>
              <a:gd name="connsiteX15" fmla="*/ 656230 w 2311021"/>
              <a:gd name="connsiteY15" fmla="*/ 2989594 h 3090815"/>
              <a:gd name="connsiteX16" fmla="*/ 533400 w 2311021"/>
              <a:gd name="connsiteY16" fmla="*/ 2709815 h 3090815"/>
              <a:gd name="connsiteX17" fmla="*/ 315036 w 2311021"/>
              <a:gd name="connsiteY17" fmla="*/ 2293558 h 3090815"/>
              <a:gd name="connsiteX18" fmla="*/ 137615 w 2311021"/>
              <a:gd name="connsiteY18" fmla="*/ 1911421 h 3090815"/>
              <a:gd name="connsiteX19" fmla="*/ 28433 w 2311021"/>
              <a:gd name="connsiteY19" fmla="*/ 1577051 h 3090815"/>
              <a:gd name="connsiteX20" fmla="*/ 14785 w 2311021"/>
              <a:gd name="connsiteY20" fmla="*/ 1297272 h 3090815"/>
              <a:gd name="connsiteX21" fmla="*/ 117143 w 2311021"/>
              <a:gd name="connsiteY21" fmla="*/ 1065260 h 3090815"/>
              <a:gd name="connsiteX22" fmla="*/ 335507 w 2311021"/>
              <a:gd name="connsiteY22" fmla="*/ 751361 h 3090815"/>
              <a:gd name="connsiteX23" fmla="*/ 349155 w 2311021"/>
              <a:gd name="connsiteY23" fmla="*/ 423815 h 3090815"/>
              <a:gd name="connsiteX24" fmla="*/ 361275 w 2311021"/>
              <a:gd name="connsiteY24" fmla="*/ 226847 h 3090815"/>
              <a:gd name="connsiteX25" fmla="*/ 263644 w 2311021"/>
              <a:gd name="connsiteY25" fmla="*/ 50634 h 3090815"/>
              <a:gd name="connsiteX26" fmla="*/ 344606 w 2311021"/>
              <a:gd name="connsiteY26" fmla="*/ 3009 h 3090815"/>
              <a:gd name="connsiteX27" fmla="*/ 1494430 w 2311021"/>
              <a:gd name="connsiteY27" fmla="*/ 32579 h 3090815"/>
              <a:gd name="connsiteX28" fmla="*/ 2000534 w 2311021"/>
              <a:gd name="connsiteY28" fmla="*/ 14382 h 3090815"/>
              <a:gd name="connsiteX0" fmla="*/ 2000534 w 2311021"/>
              <a:gd name="connsiteY0" fmla="*/ 13191 h 3089624"/>
              <a:gd name="connsiteX1" fmla="*/ 2007358 w 2311021"/>
              <a:gd name="connsiteY1" fmla="*/ 67782 h 3089624"/>
              <a:gd name="connsiteX2" fmla="*/ 1952767 w 2311021"/>
              <a:gd name="connsiteY2" fmla="*/ 149669 h 3089624"/>
              <a:gd name="connsiteX3" fmla="*/ 1952767 w 2311021"/>
              <a:gd name="connsiteY3" fmla="*/ 320266 h 3089624"/>
              <a:gd name="connsiteX4" fmla="*/ 1945943 w 2311021"/>
              <a:gd name="connsiteY4" fmla="*/ 579573 h 3089624"/>
              <a:gd name="connsiteX5" fmla="*/ 2000534 w 2311021"/>
              <a:gd name="connsiteY5" fmla="*/ 804761 h 3089624"/>
              <a:gd name="connsiteX6" fmla="*/ 2150660 w 2311021"/>
              <a:gd name="connsiteY6" fmla="*/ 1043597 h 3089624"/>
              <a:gd name="connsiteX7" fmla="*/ 2253018 w 2311021"/>
              <a:gd name="connsiteY7" fmla="*/ 1193722 h 3089624"/>
              <a:gd name="connsiteX8" fmla="*/ 2307609 w 2311021"/>
              <a:gd name="connsiteY8" fmla="*/ 1364319 h 3089624"/>
              <a:gd name="connsiteX9" fmla="*/ 2273490 w 2311021"/>
              <a:gd name="connsiteY9" fmla="*/ 1657746 h 3089624"/>
              <a:gd name="connsiteX10" fmla="*/ 2130188 w 2311021"/>
              <a:gd name="connsiteY10" fmla="*/ 2033060 h 3089624"/>
              <a:gd name="connsiteX11" fmla="*/ 1864057 w 2311021"/>
              <a:gd name="connsiteY11" fmla="*/ 2572146 h 3089624"/>
              <a:gd name="connsiteX12" fmla="*/ 1604749 w 2311021"/>
              <a:gd name="connsiteY12" fmla="*/ 3015699 h 3089624"/>
              <a:gd name="connsiteX13" fmla="*/ 1338618 w 2311021"/>
              <a:gd name="connsiteY13" fmla="*/ 3015699 h 3089624"/>
              <a:gd name="connsiteX14" fmla="*/ 963305 w 2311021"/>
              <a:gd name="connsiteY14" fmla="*/ 3015699 h 3089624"/>
              <a:gd name="connsiteX15" fmla="*/ 656230 w 2311021"/>
              <a:gd name="connsiteY15" fmla="*/ 2988403 h 3089624"/>
              <a:gd name="connsiteX16" fmla="*/ 533400 w 2311021"/>
              <a:gd name="connsiteY16" fmla="*/ 2708624 h 3089624"/>
              <a:gd name="connsiteX17" fmla="*/ 315036 w 2311021"/>
              <a:gd name="connsiteY17" fmla="*/ 2292367 h 3089624"/>
              <a:gd name="connsiteX18" fmla="*/ 137615 w 2311021"/>
              <a:gd name="connsiteY18" fmla="*/ 1910230 h 3089624"/>
              <a:gd name="connsiteX19" fmla="*/ 28433 w 2311021"/>
              <a:gd name="connsiteY19" fmla="*/ 1575860 h 3089624"/>
              <a:gd name="connsiteX20" fmla="*/ 14785 w 2311021"/>
              <a:gd name="connsiteY20" fmla="*/ 1296081 h 3089624"/>
              <a:gd name="connsiteX21" fmla="*/ 117143 w 2311021"/>
              <a:gd name="connsiteY21" fmla="*/ 1064069 h 3089624"/>
              <a:gd name="connsiteX22" fmla="*/ 335507 w 2311021"/>
              <a:gd name="connsiteY22" fmla="*/ 750170 h 3089624"/>
              <a:gd name="connsiteX23" fmla="*/ 349155 w 2311021"/>
              <a:gd name="connsiteY23" fmla="*/ 422624 h 3089624"/>
              <a:gd name="connsiteX24" fmla="*/ 361275 w 2311021"/>
              <a:gd name="connsiteY24" fmla="*/ 225656 h 3089624"/>
              <a:gd name="connsiteX25" fmla="*/ 308888 w 2311021"/>
              <a:gd name="connsiteY25" fmla="*/ 42299 h 3089624"/>
              <a:gd name="connsiteX26" fmla="*/ 344606 w 2311021"/>
              <a:gd name="connsiteY26" fmla="*/ 1818 h 3089624"/>
              <a:gd name="connsiteX27" fmla="*/ 1494430 w 2311021"/>
              <a:gd name="connsiteY27" fmla="*/ 31388 h 3089624"/>
              <a:gd name="connsiteX28" fmla="*/ 2000534 w 2311021"/>
              <a:gd name="connsiteY28" fmla="*/ 13191 h 3089624"/>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294601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31845 h 3108278"/>
              <a:gd name="connsiteX1" fmla="*/ 2007358 w 2311021"/>
              <a:gd name="connsiteY1" fmla="*/ 86436 h 3108278"/>
              <a:gd name="connsiteX2" fmla="*/ 1952767 w 2311021"/>
              <a:gd name="connsiteY2" fmla="*/ 168323 h 3108278"/>
              <a:gd name="connsiteX3" fmla="*/ 1952767 w 2311021"/>
              <a:gd name="connsiteY3" fmla="*/ 338920 h 3108278"/>
              <a:gd name="connsiteX4" fmla="*/ 1945943 w 2311021"/>
              <a:gd name="connsiteY4" fmla="*/ 598227 h 3108278"/>
              <a:gd name="connsiteX5" fmla="*/ 2000534 w 2311021"/>
              <a:gd name="connsiteY5" fmla="*/ 823415 h 3108278"/>
              <a:gd name="connsiteX6" fmla="*/ 2150660 w 2311021"/>
              <a:gd name="connsiteY6" fmla="*/ 1062251 h 3108278"/>
              <a:gd name="connsiteX7" fmla="*/ 2253018 w 2311021"/>
              <a:gd name="connsiteY7" fmla="*/ 1212376 h 3108278"/>
              <a:gd name="connsiteX8" fmla="*/ 2307609 w 2311021"/>
              <a:gd name="connsiteY8" fmla="*/ 1382973 h 3108278"/>
              <a:gd name="connsiteX9" fmla="*/ 2273490 w 2311021"/>
              <a:gd name="connsiteY9" fmla="*/ 1676400 h 3108278"/>
              <a:gd name="connsiteX10" fmla="*/ 2130188 w 2311021"/>
              <a:gd name="connsiteY10" fmla="*/ 2051714 h 3108278"/>
              <a:gd name="connsiteX11" fmla="*/ 1864057 w 2311021"/>
              <a:gd name="connsiteY11" fmla="*/ 2590800 h 3108278"/>
              <a:gd name="connsiteX12" fmla="*/ 1604749 w 2311021"/>
              <a:gd name="connsiteY12" fmla="*/ 3034353 h 3108278"/>
              <a:gd name="connsiteX13" fmla="*/ 1338618 w 2311021"/>
              <a:gd name="connsiteY13" fmla="*/ 3034353 h 3108278"/>
              <a:gd name="connsiteX14" fmla="*/ 963305 w 2311021"/>
              <a:gd name="connsiteY14" fmla="*/ 3034353 h 3108278"/>
              <a:gd name="connsiteX15" fmla="*/ 656230 w 2311021"/>
              <a:gd name="connsiteY15" fmla="*/ 3007057 h 3108278"/>
              <a:gd name="connsiteX16" fmla="*/ 533400 w 2311021"/>
              <a:gd name="connsiteY16" fmla="*/ 2727278 h 3108278"/>
              <a:gd name="connsiteX17" fmla="*/ 315036 w 2311021"/>
              <a:gd name="connsiteY17" fmla="*/ 2311021 h 3108278"/>
              <a:gd name="connsiteX18" fmla="*/ 137615 w 2311021"/>
              <a:gd name="connsiteY18" fmla="*/ 1928884 h 3108278"/>
              <a:gd name="connsiteX19" fmla="*/ 28433 w 2311021"/>
              <a:gd name="connsiteY19" fmla="*/ 1594514 h 3108278"/>
              <a:gd name="connsiteX20" fmla="*/ 14785 w 2311021"/>
              <a:gd name="connsiteY20" fmla="*/ 1314735 h 3108278"/>
              <a:gd name="connsiteX21" fmla="*/ 117143 w 2311021"/>
              <a:gd name="connsiteY21" fmla="*/ 1082723 h 3108278"/>
              <a:gd name="connsiteX22" fmla="*/ 335507 w 2311021"/>
              <a:gd name="connsiteY22" fmla="*/ 768824 h 3108278"/>
              <a:gd name="connsiteX23" fmla="*/ 349155 w 2311021"/>
              <a:gd name="connsiteY23" fmla="*/ 441278 h 3108278"/>
              <a:gd name="connsiteX24" fmla="*/ 361275 w 2311021"/>
              <a:gd name="connsiteY24" fmla="*/ 244310 h 3108278"/>
              <a:gd name="connsiteX25" fmla="*/ 294601 w 2311021"/>
              <a:gd name="connsiteY25" fmla="*/ 58572 h 3108278"/>
              <a:gd name="connsiteX26" fmla="*/ 342225 w 2311021"/>
              <a:gd name="connsiteY26" fmla="*/ 1422 h 3108278"/>
              <a:gd name="connsiteX27" fmla="*/ 1494430 w 2311021"/>
              <a:gd name="connsiteY27" fmla="*/ 50042 h 3108278"/>
              <a:gd name="connsiteX28" fmla="*/ 2000534 w 2311021"/>
              <a:gd name="connsiteY28" fmla="*/ 31845 h 3108278"/>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30423 h 3106856"/>
              <a:gd name="connsiteX1" fmla="*/ 2007358 w 2311021"/>
              <a:gd name="connsiteY1" fmla="*/ 85014 h 3106856"/>
              <a:gd name="connsiteX2" fmla="*/ 1952767 w 2311021"/>
              <a:gd name="connsiteY2" fmla="*/ 166901 h 3106856"/>
              <a:gd name="connsiteX3" fmla="*/ 1952767 w 2311021"/>
              <a:gd name="connsiteY3" fmla="*/ 337498 h 3106856"/>
              <a:gd name="connsiteX4" fmla="*/ 1945943 w 2311021"/>
              <a:gd name="connsiteY4" fmla="*/ 596805 h 3106856"/>
              <a:gd name="connsiteX5" fmla="*/ 2000534 w 2311021"/>
              <a:gd name="connsiteY5" fmla="*/ 821993 h 3106856"/>
              <a:gd name="connsiteX6" fmla="*/ 2150660 w 2311021"/>
              <a:gd name="connsiteY6" fmla="*/ 1060829 h 3106856"/>
              <a:gd name="connsiteX7" fmla="*/ 2253018 w 2311021"/>
              <a:gd name="connsiteY7" fmla="*/ 1210954 h 3106856"/>
              <a:gd name="connsiteX8" fmla="*/ 2307609 w 2311021"/>
              <a:gd name="connsiteY8" fmla="*/ 1381551 h 3106856"/>
              <a:gd name="connsiteX9" fmla="*/ 2273490 w 2311021"/>
              <a:gd name="connsiteY9" fmla="*/ 1674978 h 3106856"/>
              <a:gd name="connsiteX10" fmla="*/ 2130188 w 2311021"/>
              <a:gd name="connsiteY10" fmla="*/ 2050292 h 3106856"/>
              <a:gd name="connsiteX11" fmla="*/ 1864057 w 2311021"/>
              <a:gd name="connsiteY11" fmla="*/ 2589378 h 3106856"/>
              <a:gd name="connsiteX12" fmla="*/ 1604749 w 2311021"/>
              <a:gd name="connsiteY12" fmla="*/ 3032931 h 3106856"/>
              <a:gd name="connsiteX13" fmla="*/ 1338618 w 2311021"/>
              <a:gd name="connsiteY13" fmla="*/ 3032931 h 3106856"/>
              <a:gd name="connsiteX14" fmla="*/ 963305 w 2311021"/>
              <a:gd name="connsiteY14" fmla="*/ 3032931 h 3106856"/>
              <a:gd name="connsiteX15" fmla="*/ 656230 w 2311021"/>
              <a:gd name="connsiteY15" fmla="*/ 3005635 h 3106856"/>
              <a:gd name="connsiteX16" fmla="*/ 533400 w 2311021"/>
              <a:gd name="connsiteY16" fmla="*/ 2725856 h 3106856"/>
              <a:gd name="connsiteX17" fmla="*/ 315036 w 2311021"/>
              <a:gd name="connsiteY17" fmla="*/ 2309599 h 3106856"/>
              <a:gd name="connsiteX18" fmla="*/ 137615 w 2311021"/>
              <a:gd name="connsiteY18" fmla="*/ 1927462 h 3106856"/>
              <a:gd name="connsiteX19" fmla="*/ 28433 w 2311021"/>
              <a:gd name="connsiteY19" fmla="*/ 1593092 h 3106856"/>
              <a:gd name="connsiteX20" fmla="*/ 14785 w 2311021"/>
              <a:gd name="connsiteY20" fmla="*/ 1313313 h 3106856"/>
              <a:gd name="connsiteX21" fmla="*/ 117143 w 2311021"/>
              <a:gd name="connsiteY21" fmla="*/ 1081301 h 3106856"/>
              <a:gd name="connsiteX22" fmla="*/ 335507 w 2311021"/>
              <a:gd name="connsiteY22" fmla="*/ 767402 h 3106856"/>
              <a:gd name="connsiteX23" fmla="*/ 349155 w 2311021"/>
              <a:gd name="connsiteY23" fmla="*/ 439856 h 3106856"/>
              <a:gd name="connsiteX24" fmla="*/ 361275 w 2311021"/>
              <a:gd name="connsiteY24" fmla="*/ 242888 h 3106856"/>
              <a:gd name="connsiteX25" fmla="*/ 294601 w 2311021"/>
              <a:gd name="connsiteY25" fmla="*/ 57150 h 3106856"/>
              <a:gd name="connsiteX26" fmla="*/ 342225 w 2311021"/>
              <a:gd name="connsiteY26" fmla="*/ 0 h 3106856"/>
              <a:gd name="connsiteX27" fmla="*/ 1494430 w 2311021"/>
              <a:gd name="connsiteY27" fmla="*/ 48620 h 3106856"/>
              <a:gd name="connsiteX28" fmla="*/ 2000534 w 2311021"/>
              <a:gd name="connsiteY28" fmla="*/ 30423 h 3106856"/>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124305"/>
              <a:gd name="connsiteX1" fmla="*/ 2007358 w 2311021"/>
              <a:gd name="connsiteY1" fmla="*/ 68345 h 3124305"/>
              <a:gd name="connsiteX2" fmla="*/ 1952767 w 2311021"/>
              <a:gd name="connsiteY2" fmla="*/ 150232 h 3124305"/>
              <a:gd name="connsiteX3" fmla="*/ 1952767 w 2311021"/>
              <a:gd name="connsiteY3" fmla="*/ 320829 h 3124305"/>
              <a:gd name="connsiteX4" fmla="*/ 1945943 w 2311021"/>
              <a:gd name="connsiteY4" fmla="*/ 580136 h 3124305"/>
              <a:gd name="connsiteX5" fmla="*/ 2000534 w 2311021"/>
              <a:gd name="connsiteY5" fmla="*/ 805324 h 3124305"/>
              <a:gd name="connsiteX6" fmla="*/ 2150660 w 2311021"/>
              <a:gd name="connsiteY6" fmla="*/ 1044160 h 3124305"/>
              <a:gd name="connsiteX7" fmla="*/ 2253018 w 2311021"/>
              <a:gd name="connsiteY7" fmla="*/ 1194285 h 3124305"/>
              <a:gd name="connsiteX8" fmla="*/ 2307609 w 2311021"/>
              <a:gd name="connsiteY8" fmla="*/ 1364882 h 3124305"/>
              <a:gd name="connsiteX9" fmla="*/ 2273490 w 2311021"/>
              <a:gd name="connsiteY9" fmla="*/ 1658309 h 3124305"/>
              <a:gd name="connsiteX10" fmla="*/ 2130188 w 2311021"/>
              <a:gd name="connsiteY10" fmla="*/ 2033623 h 3124305"/>
              <a:gd name="connsiteX11" fmla="*/ 1864057 w 2311021"/>
              <a:gd name="connsiteY11" fmla="*/ 2572709 h 3124305"/>
              <a:gd name="connsiteX12" fmla="*/ 1563806 w 2311021"/>
              <a:gd name="connsiteY12" fmla="*/ 3050380 h 3124305"/>
              <a:gd name="connsiteX13" fmla="*/ 1338618 w 2311021"/>
              <a:gd name="connsiteY13" fmla="*/ 3016262 h 3124305"/>
              <a:gd name="connsiteX14" fmla="*/ 963305 w 2311021"/>
              <a:gd name="connsiteY14" fmla="*/ 3016262 h 3124305"/>
              <a:gd name="connsiteX15" fmla="*/ 656230 w 2311021"/>
              <a:gd name="connsiteY15" fmla="*/ 2988966 h 3124305"/>
              <a:gd name="connsiteX16" fmla="*/ 533400 w 2311021"/>
              <a:gd name="connsiteY16" fmla="*/ 2709187 h 3124305"/>
              <a:gd name="connsiteX17" fmla="*/ 315036 w 2311021"/>
              <a:gd name="connsiteY17" fmla="*/ 2292930 h 3124305"/>
              <a:gd name="connsiteX18" fmla="*/ 137615 w 2311021"/>
              <a:gd name="connsiteY18" fmla="*/ 1910793 h 3124305"/>
              <a:gd name="connsiteX19" fmla="*/ 28433 w 2311021"/>
              <a:gd name="connsiteY19" fmla="*/ 1576423 h 3124305"/>
              <a:gd name="connsiteX20" fmla="*/ 14785 w 2311021"/>
              <a:gd name="connsiteY20" fmla="*/ 1296644 h 3124305"/>
              <a:gd name="connsiteX21" fmla="*/ 117143 w 2311021"/>
              <a:gd name="connsiteY21" fmla="*/ 1064632 h 3124305"/>
              <a:gd name="connsiteX22" fmla="*/ 335507 w 2311021"/>
              <a:gd name="connsiteY22" fmla="*/ 750733 h 3124305"/>
              <a:gd name="connsiteX23" fmla="*/ 349155 w 2311021"/>
              <a:gd name="connsiteY23" fmla="*/ 423187 h 3124305"/>
              <a:gd name="connsiteX24" fmla="*/ 361275 w 2311021"/>
              <a:gd name="connsiteY24" fmla="*/ 226219 h 3124305"/>
              <a:gd name="connsiteX25" fmla="*/ 294601 w 2311021"/>
              <a:gd name="connsiteY25" fmla="*/ 40481 h 3124305"/>
              <a:gd name="connsiteX26" fmla="*/ 401756 w 2311021"/>
              <a:gd name="connsiteY26" fmla="*/ 0 h 3124305"/>
              <a:gd name="connsiteX27" fmla="*/ 1494430 w 2311021"/>
              <a:gd name="connsiteY27" fmla="*/ 31951 h 3124305"/>
              <a:gd name="connsiteX28" fmla="*/ 2000534 w 2311021"/>
              <a:gd name="connsiteY28" fmla="*/ 13754 h 31243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16262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11021" h="3054432">
                <a:moveTo>
                  <a:pt x="2000534" y="13754"/>
                </a:moveTo>
                <a:cubicBezTo>
                  <a:pt x="2007926" y="29676"/>
                  <a:pt x="2015319" y="45599"/>
                  <a:pt x="2007358" y="68345"/>
                </a:cubicBezTo>
                <a:cubicBezTo>
                  <a:pt x="1999397" y="91091"/>
                  <a:pt x="1961866" y="108151"/>
                  <a:pt x="1952767" y="150232"/>
                </a:cubicBezTo>
                <a:cubicBezTo>
                  <a:pt x="1943669" y="192313"/>
                  <a:pt x="1953904" y="249178"/>
                  <a:pt x="1952767" y="320829"/>
                </a:cubicBezTo>
                <a:cubicBezTo>
                  <a:pt x="1951630" y="392480"/>
                  <a:pt x="1937982" y="499387"/>
                  <a:pt x="1945943" y="580136"/>
                </a:cubicBezTo>
                <a:cubicBezTo>
                  <a:pt x="1953904" y="660885"/>
                  <a:pt x="1966415" y="727987"/>
                  <a:pt x="2000534" y="805324"/>
                </a:cubicBezTo>
                <a:cubicBezTo>
                  <a:pt x="2034653" y="882661"/>
                  <a:pt x="2108579" y="979333"/>
                  <a:pt x="2150660" y="1044160"/>
                </a:cubicBezTo>
                <a:cubicBezTo>
                  <a:pt x="2192741" y="1108987"/>
                  <a:pt x="2226860" y="1140831"/>
                  <a:pt x="2253018" y="1194285"/>
                </a:cubicBezTo>
                <a:cubicBezTo>
                  <a:pt x="2279176" y="1247739"/>
                  <a:pt x="2304197" y="1287545"/>
                  <a:pt x="2307609" y="1364882"/>
                </a:cubicBezTo>
                <a:cubicBezTo>
                  <a:pt x="2311021" y="1442219"/>
                  <a:pt x="2303060" y="1546852"/>
                  <a:pt x="2273490" y="1658309"/>
                </a:cubicBezTo>
                <a:cubicBezTo>
                  <a:pt x="2243920" y="1769766"/>
                  <a:pt x="2210369" y="1865111"/>
                  <a:pt x="2130188" y="2033623"/>
                </a:cubicBezTo>
                <a:cubicBezTo>
                  <a:pt x="2050007" y="2202135"/>
                  <a:pt x="1874897" y="2512620"/>
                  <a:pt x="1792406" y="2669379"/>
                </a:cubicBezTo>
                <a:cubicBezTo>
                  <a:pt x="1709915" y="2826138"/>
                  <a:pt x="1713291" y="2885967"/>
                  <a:pt x="1635243" y="2974180"/>
                </a:cubicBezTo>
                <a:cubicBezTo>
                  <a:pt x="1547670" y="3048105"/>
                  <a:pt x="1338618" y="3040074"/>
                  <a:pt x="1338618" y="3040074"/>
                </a:cubicBezTo>
                <a:cubicBezTo>
                  <a:pt x="1231711" y="3040074"/>
                  <a:pt x="1077036" y="3043830"/>
                  <a:pt x="963305" y="3035312"/>
                </a:cubicBezTo>
                <a:cubicBezTo>
                  <a:pt x="849574" y="3026794"/>
                  <a:pt x="751693" y="3054432"/>
                  <a:pt x="656230" y="2988966"/>
                </a:cubicBezTo>
                <a:cubicBezTo>
                  <a:pt x="556004" y="2918737"/>
                  <a:pt x="590266" y="2825193"/>
                  <a:pt x="533400" y="2709187"/>
                </a:cubicBezTo>
                <a:cubicBezTo>
                  <a:pt x="476534" y="2593181"/>
                  <a:pt x="381000" y="2425996"/>
                  <a:pt x="315036" y="2292930"/>
                </a:cubicBezTo>
                <a:cubicBezTo>
                  <a:pt x="249072" y="2159864"/>
                  <a:pt x="185382" y="2030211"/>
                  <a:pt x="137615" y="1910793"/>
                </a:cubicBezTo>
                <a:cubicBezTo>
                  <a:pt x="89848" y="1791375"/>
                  <a:pt x="48905" y="1678781"/>
                  <a:pt x="28433" y="1576423"/>
                </a:cubicBezTo>
                <a:cubicBezTo>
                  <a:pt x="7961" y="1474065"/>
                  <a:pt x="0" y="1381942"/>
                  <a:pt x="14785" y="1296644"/>
                </a:cubicBezTo>
                <a:cubicBezTo>
                  <a:pt x="29570" y="1211346"/>
                  <a:pt x="63689" y="1155617"/>
                  <a:pt x="117143" y="1064632"/>
                </a:cubicBezTo>
                <a:cubicBezTo>
                  <a:pt x="170597" y="973647"/>
                  <a:pt x="296838" y="857640"/>
                  <a:pt x="335507" y="750733"/>
                </a:cubicBezTo>
                <a:cubicBezTo>
                  <a:pt x="374176" y="643826"/>
                  <a:pt x="344860" y="510606"/>
                  <a:pt x="349155" y="423187"/>
                </a:cubicBezTo>
                <a:cubicBezTo>
                  <a:pt x="353450" y="335768"/>
                  <a:pt x="370367" y="290003"/>
                  <a:pt x="361275" y="226219"/>
                </a:cubicBezTo>
                <a:cubicBezTo>
                  <a:pt x="352183" y="162435"/>
                  <a:pt x="323573" y="80169"/>
                  <a:pt x="294601" y="40481"/>
                </a:cubicBezTo>
                <a:cubicBezTo>
                  <a:pt x="291823" y="3175"/>
                  <a:pt x="342278" y="1422"/>
                  <a:pt x="401756" y="0"/>
                </a:cubicBezTo>
                <a:lnTo>
                  <a:pt x="1494430" y="31951"/>
                </a:lnTo>
                <a:cubicBezTo>
                  <a:pt x="1770815" y="37021"/>
                  <a:pt x="1915235" y="8067"/>
                  <a:pt x="2000534" y="13754"/>
                </a:cubicBezTo>
                <a:close/>
              </a:path>
            </a:pathLst>
          </a:custGeom>
          <a:solidFill>
            <a:schemeClr val="bg1">
              <a:lumMod val="75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Oval 3"/>
          <p:cNvSpPr/>
          <p:nvPr/>
        </p:nvSpPr>
        <p:spPr>
          <a:xfrm>
            <a:off x="792045" y="3401135"/>
            <a:ext cx="1676400" cy="22860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731751"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639844"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flipH="1">
            <a:off x="5615983"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flipH="1">
            <a:off x="7393714"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787197" y="3498768"/>
            <a:ext cx="2311021" cy="3054432"/>
          </a:xfrm>
          <a:custGeom>
            <a:avLst/>
            <a:gdLst>
              <a:gd name="connsiteX0" fmla="*/ 1997122 w 2307609"/>
              <a:gd name="connsiteY0" fmla="*/ 0 h 3076433"/>
              <a:gd name="connsiteX1" fmla="*/ 2003946 w 2307609"/>
              <a:gd name="connsiteY1" fmla="*/ 54591 h 3076433"/>
              <a:gd name="connsiteX2" fmla="*/ 1949355 w 2307609"/>
              <a:gd name="connsiteY2" fmla="*/ 136478 h 3076433"/>
              <a:gd name="connsiteX3" fmla="*/ 1949355 w 2307609"/>
              <a:gd name="connsiteY3" fmla="*/ 307075 h 3076433"/>
              <a:gd name="connsiteX4" fmla="*/ 1942531 w 2307609"/>
              <a:gd name="connsiteY4" fmla="*/ 566382 h 3076433"/>
              <a:gd name="connsiteX5" fmla="*/ 1997122 w 2307609"/>
              <a:gd name="connsiteY5" fmla="*/ 791570 h 3076433"/>
              <a:gd name="connsiteX6" fmla="*/ 2147248 w 2307609"/>
              <a:gd name="connsiteY6" fmla="*/ 1030406 h 3076433"/>
              <a:gd name="connsiteX7" fmla="*/ 2249606 w 2307609"/>
              <a:gd name="connsiteY7" fmla="*/ 1180531 h 3076433"/>
              <a:gd name="connsiteX8" fmla="*/ 2304197 w 2307609"/>
              <a:gd name="connsiteY8" fmla="*/ 1351128 h 3076433"/>
              <a:gd name="connsiteX9" fmla="*/ 2270078 w 2307609"/>
              <a:gd name="connsiteY9" fmla="*/ 1644555 h 3076433"/>
              <a:gd name="connsiteX10" fmla="*/ 2126776 w 2307609"/>
              <a:gd name="connsiteY10" fmla="*/ 2019869 h 3076433"/>
              <a:gd name="connsiteX11" fmla="*/ 1860645 w 2307609"/>
              <a:gd name="connsiteY11" fmla="*/ 2558955 h 3076433"/>
              <a:gd name="connsiteX12" fmla="*/ 1601337 w 2307609"/>
              <a:gd name="connsiteY12" fmla="*/ 3002508 h 3076433"/>
              <a:gd name="connsiteX13" fmla="*/ 1335206 w 2307609"/>
              <a:gd name="connsiteY13" fmla="*/ 3002508 h 3076433"/>
              <a:gd name="connsiteX14" fmla="*/ 959893 w 2307609"/>
              <a:gd name="connsiteY14" fmla="*/ 3002508 h 3076433"/>
              <a:gd name="connsiteX15" fmla="*/ 652818 w 2307609"/>
              <a:gd name="connsiteY15" fmla="*/ 2975212 h 3076433"/>
              <a:gd name="connsiteX16" fmla="*/ 529988 w 2307609"/>
              <a:gd name="connsiteY16" fmla="*/ 2695433 h 3076433"/>
              <a:gd name="connsiteX17" fmla="*/ 311624 w 2307609"/>
              <a:gd name="connsiteY17" fmla="*/ 2279176 h 3076433"/>
              <a:gd name="connsiteX18" fmla="*/ 134203 w 2307609"/>
              <a:gd name="connsiteY18" fmla="*/ 1897039 h 3076433"/>
              <a:gd name="connsiteX19" fmla="*/ 25021 w 2307609"/>
              <a:gd name="connsiteY19" fmla="*/ 1562669 h 3076433"/>
              <a:gd name="connsiteX20" fmla="*/ 11373 w 2307609"/>
              <a:gd name="connsiteY20" fmla="*/ 1282890 h 3076433"/>
              <a:gd name="connsiteX21" fmla="*/ 93260 w 2307609"/>
              <a:gd name="connsiteY21" fmla="*/ 1105469 h 3076433"/>
              <a:gd name="connsiteX0" fmla="*/ 2025745 w 2336232"/>
              <a:gd name="connsiteY0" fmla="*/ 0 h 3076433"/>
              <a:gd name="connsiteX1" fmla="*/ 2032569 w 2336232"/>
              <a:gd name="connsiteY1" fmla="*/ 54591 h 3076433"/>
              <a:gd name="connsiteX2" fmla="*/ 1977978 w 2336232"/>
              <a:gd name="connsiteY2" fmla="*/ 136478 h 3076433"/>
              <a:gd name="connsiteX3" fmla="*/ 1977978 w 2336232"/>
              <a:gd name="connsiteY3" fmla="*/ 307075 h 3076433"/>
              <a:gd name="connsiteX4" fmla="*/ 1971154 w 2336232"/>
              <a:gd name="connsiteY4" fmla="*/ 566382 h 3076433"/>
              <a:gd name="connsiteX5" fmla="*/ 2025745 w 2336232"/>
              <a:gd name="connsiteY5" fmla="*/ 791570 h 3076433"/>
              <a:gd name="connsiteX6" fmla="*/ 2175871 w 2336232"/>
              <a:gd name="connsiteY6" fmla="*/ 1030406 h 3076433"/>
              <a:gd name="connsiteX7" fmla="*/ 2278229 w 2336232"/>
              <a:gd name="connsiteY7" fmla="*/ 1180531 h 3076433"/>
              <a:gd name="connsiteX8" fmla="*/ 2332820 w 2336232"/>
              <a:gd name="connsiteY8" fmla="*/ 1351128 h 3076433"/>
              <a:gd name="connsiteX9" fmla="*/ 2298701 w 2336232"/>
              <a:gd name="connsiteY9" fmla="*/ 1644555 h 3076433"/>
              <a:gd name="connsiteX10" fmla="*/ 2155399 w 2336232"/>
              <a:gd name="connsiteY10" fmla="*/ 2019869 h 3076433"/>
              <a:gd name="connsiteX11" fmla="*/ 1889268 w 2336232"/>
              <a:gd name="connsiteY11" fmla="*/ 2558955 h 3076433"/>
              <a:gd name="connsiteX12" fmla="*/ 1629960 w 2336232"/>
              <a:gd name="connsiteY12" fmla="*/ 3002508 h 3076433"/>
              <a:gd name="connsiteX13" fmla="*/ 1363829 w 2336232"/>
              <a:gd name="connsiteY13" fmla="*/ 3002508 h 3076433"/>
              <a:gd name="connsiteX14" fmla="*/ 988516 w 2336232"/>
              <a:gd name="connsiteY14" fmla="*/ 3002508 h 3076433"/>
              <a:gd name="connsiteX15" fmla="*/ 681441 w 2336232"/>
              <a:gd name="connsiteY15" fmla="*/ 2975212 h 3076433"/>
              <a:gd name="connsiteX16" fmla="*/ 558611 w 2336232"/>
              <a:gd name="connsiteY16" fmla="*/ 2695433 h 3076433"/>
              <a:gd name="connsiteX17" fmla="*/ 340247 w 2336232"/>
              <a:gd name="connsiteY17" fmla="*/ 2279176 h 3076433"/>
              <a:gd name="connsiteX18" fmla="*/ 162826 w 2336232"/>
              <a:gd name="connsiteY18" fmla="*/ 1897039 h 3076433"/>
              <a:gd name="connsiteX19" fmla="*/ 53644 w 2336232"/>
              <a:gd name="connsiteY19" fmla="*/ 1562669 h 3076433"/>
              <a:gd name="connsiteX20" fmla="*/ 39996 w 2336232"/>
              <a:gd name="connsiteY20" fmla="*/ 1282890 h 3076433"/>
              <a:gd name="connsiteX21" fmla="*/ 293617 w 2336232"/>
              <a:gd name="connsiteY21"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68406 w 2311021"/>
              <a:gd name="connsiteY22"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26325 w 2311021"/>
              <a:gd name="connsiteY22" fmla="*/ 682388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35507 w 2311021"/>
              <a:gd name="connsiteY22" fmla="*/ 736979 h 3076433"/>
              <a:gd name="connsiteX23" fmla="*/ 344606 w 2311021"/>
              <a:gd name="connsiteY23" fmla="*/ 293427 h 3076433"/>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4606 w 2311021"/>
              <a:gd name="connsiteY23"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56107 h 3132540"/>
              <a:gd name="connsiteX1" fmla="*/ 2007358 w 2311021"/>
              <a:gd name="connsiteY1" fmla="*/ 110698 h 3132540"/>
              <a:gd name="connsiteX2" fmla="*/ 1952767 w 2311021"/>
              <a:gd name="connsiteY2" fmla="*/ 192585 h 3132540"/>
              <a:gd name="connsiteX3" fmla="*/ 1952767 w 2311021"/>
              <a:gd name="connsiteY3" fmla="*/ 363182 h 3132540"/>
              <a:gd name="connsiteX4" fmla="*/ 1945943 w 2311021"/>
              <a:gd name="connsiteY4" fmla="*/ 622489 h 3132540"/>
              <a:gd name="connsiteX5" fmla="*/ 2000534 w 2311021"/>
              <a:gd name="connsiteY5" fmla="*/ 847677 h 3132540"/>
              <a:gd name="connsiteX6" fmla="*/ 2150660 w 2311021"/>
              <a:gd name="connsiteY6" fmla="*/ 1086513 h 3132540"/>
              <a:gd name="connsiteX7" fmla="*/ 2253018 w 2311021"/>
              <a:gd name="connsiteY7" fmla="*/ 1236638 h 3132540"/>
              <a:gd name="connsiteX8" fmla="*/ 2307609 w 2311021"/>
              <a:gd name="connsiteY8" fmla="*/ 1407235 h 3132540"/>
              <a:gd name="connsiteX9" fmla="*/ 2273490 w 2311021"/>
              <a:gd name="connsiteY9" fmla="*/ 1700662 h 3132540"/>
              <a:gd name="connsiteX10" fmla="*/ 2130188 w 2311021"/>
              <a:gd name="connsiteY10" fmla="*/ 2075976 h 3132540"/>
              <a:gd name="connsiteX11" fmla="*/ 1864057 w 2311021"/>
              <a:gd name="connsiteY11" fmla="*/ 2615062 h 3132540"/>
              <a:gd name="connsiteX12" fmla="*/ 1604749 w 2311021"/>
              <a:gd name="connsiteY12" fmla="*/ 3058615 h 3132540"/>
              <a:gd name="connsiteX13" fmla="*/ 1338618 w 2311021"/>
              <a:gd name="connsiteY13" fmla="*/ 3058615 h 3132540"/>
              <a:gd name="connsiteX14" fmla="*/ 963305 w 2311021"/>
              <a:gd name="connsiteY14" fmla="*/ 3058615 h 3132540"/>
              <a:gd name="connsiteX15" fmla="*/ 656230 w 2311021"/>
              <a:gd name="connsiteY15" fmla="*/ 3031319 h 3132540"/>
              <a:gd name="connsiteX16" fmla="*/ 533400 w 2311021"/>
              <a:gd name="connsiteY16" fmla="*/ 2751540 h 3132540"/>
              <a:gd name="connsiteX17" fmla="*/ 315036 w 2311021"/>
              <a:gd name="connsiteY17" fmla="*/ 2335283 h 3132540"/>
              <a:gd name="connsiteX18" fmla="*/ 137615 w 2311021"/>
              <a:gd name="connsiteY18" fmla="*/ 1953146 h 3132540"/>
              <a:gd name="connsiteX19" fmla="*/ 28433 w 2311021"/>
              <a:gd name="connsiteY19" fmla="*/ 1618776 h 3132540"/>
              <a:gd name="connsiteX20" fmla="*/ 14785 w 2311021"/>
              <a:gd name="connsiteY20" fmla="*/ 1338997 h 3132540"/>
              <a:gd name="connsiteX21" fmla="*/ 117143 w 2311021"/>
              <a:gd name="connsiteY21" fmla="*/ 1106985 h 3132540"/>
              <a:gd name="connsiteX22" fmla="*/ 335507 w 2311021"/>
              <a:gd name="connsiteY22" fmla="*/ 793086 h 3132540"/>
              <a:gd name="connsiteX23" fmla="*/ 349155 w 2311021"/>
              <a:gd name="connsiteY23" fmla="*/ 465540 h 3132540"/>
              <a:gd name="connsiteX24" fmla="*/ 344606 w 2311021"/>
              <a:gd name="connsiteY24" fmla="*/ 44734 h 3132540"/>
              <a:gd name="connsiteX25" fmla="*/ 1487606 w 2311021"/>
              <a:gd name="connsiteY25" fmla="*/ 197134 h 3132540"/>
              <a:gd name="connsiteX26" fmla="*/ 2000534 w 2311021"/>
              <a:gd name="connsiteY26" fmla="*/ 56107 h 3132540"/>
              <a:gd name="connsiteX0" fmla="*/ 2000534 w 2311021"/>
              <a:gd name="connsiteY0" fmla="*/ 62931 h 3139364"/>
              <a:gd name="connsiteX1" fmla="*/ 2007358 w 2311021"/>
              <a:gd name="connsiteY1" fmla="*/ 117522 h 3139364"/>
              <a:gd name="connsiteX2" fmla="*/ 1952767 w 2311021"/>
              <a:gd name="connsiteY2" fmla="*/ 199409 h 3139364"/>
              <a:gd name="connsiteX3" fmla="*/ 1952767 w 2311021"/>
              <a:gd name="connsiteY3" fmla="*/ 370006 h 3139364"/>
              <a:gd name="connsiteX4" fmla="*/ 1945943 w 2311021"/>
              <a:gd name="connsiteY4" fmla="*/ 629313 h 3139364"/>
              <a:gd name="connsiteX5" fmla="*/ 2000534 w 2311021"/>
              <a:gd name="connsiteY5" fmla="*/ 854501 h 3139364"/>
              <a:gd name="connsiteX6" fmla="*/ 2150660 w 2311021"/>
              <a:gd name="connsiteY6" fmla="*/ 1093337 h 3139364"/>
              <a:gd name="connsiteX7" fmla="*/ 2253018 w 2311021"/>
              <a:gd name="connsiteY7" fmla="*/ 1243462 h 3139364"/>
              <a:gd name="connsiteX8" fmla="*/ 2307609 w 2311021"/>
              <a:gd name="connsiteY8" fmla="*/ 1414059 h 3139364"/>
              <a:gd name="connsiteX9" fmla="*/ 2273490 w 2311021"/>
              <a:gd name="connsiteY9" fmla="*/ 1707486 h 3139364"/>
              <a:gd name="connsiteX10" fmla="*/ 2130188 w 2311021"/>
              <a:gd name="connsiteY10" fmla="*/ 2082800 h 3139364"/>
              <a:gd name="connsiteX11" fmla="*/ 1864057 w 2311021"/>
              <a:gd name="connsiteY11" fmla="*/ 2621886 h 3139364"/>
              <a:gd name="connsiteX12" fmla="*/ 1604749 w 2311021"/>
              <a:gd name="connsiteY12" fmla="*/ 3065439 h 3139364"/>
              <a:gd name="connsiteX13" fmla="*/ 1338618 w 2311021"/>
              <a:gd name="connsiteY13" fmla="*/ 3065439 h 3139364"/>
              <a:gd name="connsiteX14" fmla="*/ 963305 w 2311021"/>
              <a:gd name="connsiteY14" fmla="*/ 3065439 h 3139364"/>
              <a:gd name="connsiteX15" fmla="*/ 656230 w 2311021"/>
              <a:gd name="connsiteY15" fmla="*/ 3038143 h 3139364"/>
              <a:gd name="connsiteX16" fmla="*/ 533400 w 2311021"/>
              <a:gd name="connsiteY16" fmla="*/ 2758364 h 3139364"/>
              <a:gd name="connsiteX17" fmla="*/ 315036 w 2311021"/>
              <a:gd name="connsiteY17" fmla="*/ 2342107 h 3139364"/>
              <a:gd name="connsiteX18" fmla="*/ 137615 w 2311021"/>
              <a:gd name="connsiteY18" fmla="*/ 1959970 h 3139364"/>
              <a:gd name="connsiteX19" fmla="*/ 28433 w 2311021"/>
              <a:gd name="connsiteY19" fmla="*/ 1625600 h 3139364"/>
              <a:gd name="connsiteX20" fmla="*/ 14785 w 2311021"/>
              <a:gd name="connsiteY20" fmla="*/ 1345821 h 3139364"/>
              <a:gd name="connsiteX21" fmla="*/ 117143 w 2311021"/>
              <a:gd name="connsiteY21" fmla="*/ 1113809 h 3139364"/>
              <a:gd name="connsiteX22" fmla="*/ 335507 w 2311021"/>
              <a:gd name="connsiteY22" fmla="*/ 799910 h 3139364"/>
              <a:gd name="connsiteX23" fmla="*/ 349155 w 2311021"/>
              <a:gd name="connsiteY23" fmla="*/ 472364 h 3139364"/>
              <a:gd name="connsiteX24" fmla="*/ 344606 w 2311021"/>
              <a:gd name="connsiteY24" fmla="*/ 51558 h 3139364"/>
              <a:gd name="connsiteX25" fmla="*/ 1494430 w 2311021"/>
              <a:gd name="connsiteY25" fmla="*/ 163014 h 3139364"/>
              <a:gd name="connsiteX26" fmla="*/ 2000534 w 2311021"/>
              <a:gd name="connsiteY26" fmla="*/ 62931 h 3139364"/>
              <a:gd name="connsiteX0" fmla="*/ 2000534 w 2311021"/>
              <a:gd name="connsiteY0" fmla="*/ 76579 h 3153012"/>
              <a:gd name="connsiteX1" fmla="*/ 2007358 w 2311021"/>
              <a:gd name="connsiteY1" fmla="*/ 131170 h 3153012"/>
              <a:gd name="connsiteX2" fmla="*/ 1952767 w 2311021"/>
              <a:gd name="connsiteY2" fmla="*/ 213057 h 3153012"/>
              <a:gd name="connsiteX3" fmla="*/ 1952767 w 2311021"/>
              <a:gd name="connsiteY3" fmla="*/ 383654 h 3153012"/>
              <a:gd name="connsiteX4" fmla="*/ 1945943 w 2311021"/>
              <a:gd name="connsiteY4" fmla="*/ 642961 h 3153012"/>
              <a:gd name="connsiteX5" fmla="*/ 2000534 w 2311021"/>
              <a:gd name="connsiteY5" fmla="*/ 868149 h 3153012"/>
              <a:gd name="connsiteX6" fmla="*/ 2150660 w 2311021"/>
              <a:gd name="connsiteY6" fmla="*/ 1106985 h 3153012"/>
              <a:gd name="connsiteX7" fmla="*/ 2253018 w 2311021"/>
              <a:gd name="connsiteY7" fmla="*/ 1257110 h 3153012"/>
              <a:gd name="connsiteX8" fmla="*/ 2307609 w 2311021"/>
              <a:gd name="connsiteY8" fmla="*/ 1427707 h 3153012"/>
              <a:gd name="connsiteX9" fmla="*/ 2273490 w 2311021"/>
              <a:gd name="connsiteY9" fmla="*/ 1721134 h 3153012"/>
              <a:gd name="connsiteX10" fmla="*/ 2130188 w 2311021"/>
              <a:gd name="connsiteY10" fmla="*/ 2096448 h 3153012"/>
              <a:gd name="connsiteX11" fmla="*/ 1864057 w 2311021"/>
              <a:gd name="connsiteY11" fmla="*/ 2635534 h 3153012"/>
              <a:gd name="connsiteX12" fmla="*/ 1604749 w 2311021"/>
              <a:gd name="connsiteY12" fmla="*/ 3079087 h 3153012"/>
              <a:gd name="connsiteX13" fmla="*/ 1338618 w 2311021"/>
              <a:gd name="connsiteY13" fmla="*/ 3079087 h 3153012"/>
              <a:gd name="connsiteX14" fmla="*/ 963305 w 2311021"/>
              <a:gd name="connsiteY14" fmla="*/ 3079087 h 3153012"/>
              <a:gd name="connsiteX15" fmla="*/ 656230 w 2311021"/>
              <a:gd name="connsiteY15" fmla="*/ 3051791 h 3153012"/>
              <a:gd name="connsiteX16" fmla="*/ 533400 w 2311021"/>
              <a:gd name="connsiteY16" fmla="*/ 2772012 h 3153012"/>
              <a:gd name="connsiteX17" fmla="*/ 315036 w 2311021"/>
              <a:gd name="connsiteY17" fmla="*/ 2355755 h 3153012"/>
              <a:gd name="connsiteX18" fmla="*/ 137615 w 2311021"/>
              <a:gd name="connsiteY18" fmla="*/ 1973618 h 3153012"/>
              <a:gd name="connsiteX19" fmla="*/ 28433 w 2311021"/>
              <a:gd name="connsiteY19" fmla="*/ 1639248 h 3153012"/>
              <a:gd name="connsiteX20" fmla="*/ 14785 w 2311021"/>
              <a:gd name="connsiteY20" fmla="*/ 1359469 h 3153012"/>
              <a:gd name="connsiteX21" fmla="*/ 117143 w 2311021"/>
              <a:gd name="connsiteY21" fmla="*/ 1127457 h 3153012"/>
              <a:gd name="connsiteX22" fmla="*/ 335507 w 2311021"/>
              <a:gd name="connsiteY22" fmla="*/ 813558 h 3153012"/>
              <a:gd name="connsiteX23" fmla="*/ 349155 w 2311021"/>
              <a:gd name="connsiteY23" fmla="*/ 486012 h 3153012"/>
              <a:gd name="connsiteX24" fmla="*/ 344606 w 2311021"/>
              <a:gd name="connsiteY24" fmla="*/ 65206 h 3153012"/>
              <a:gd name="connsiteX25" fmla="*/ 1494430 w 2311021"/>
              <a:gd name="connsiteY25" fmla="*/ 94776 h 3153012"/>
              <a:gd name="connsiteX26" fmla="*/ 2000534 w 2311021"/>
              <a:gd name="connsiteY26" fmla="*/ 76579 h 3153012"/>
              <a:gd name="connsiteX0" fmla="*/ 2000534 w 2311021"/>
              <a:gd name="connsiteY0" fmla="*/ 29949 h 3106382"/>
              <a:gd name="connsiteX1" fmla="*/ 2007358 w 2311021"/>
              <a:gd name="connsiteY1" fmla="*/ 84540 h 3106382"/>
              <a:gd name="connsiteX2" fmla="*/ 1952767 w 2311021"/>
              <a:gd name="connsiteY2" fmla="*/ 166427 h 3106382"/>
              <a:gd name="connsiteX3" fmla="*/ 1952767 w 2311021"/>
              <a:gd name="connsiteY3" fmla="*/ 337024 h 3106382"/>
              <a:gd name="connsiteX4" fmla="*/ 1945943 w 2311021"/>
              <a:gd name="connsiteY4" fmla="*/ 596331 h 3106382"/>
              <a:gd name="connsiteX5" fmla="*/ 2000534 w 2311021"/>
              <a:gd name="connsiteY5" fmla="*/ 821519 h 3106382"/>
              <a:gd name="connsiteX6" fmla="*/ 2150660 w 2311021"/>
              <a:gd name="connsiteY6" fmla="*/ 1060355 h 3106382"/>
              <a:gd name="connsiteX7" fmla="*/ 2253018 w 2311021"/>
              <a:gd name="connsiteY7" fmla="*/ 1210480 h 3106382"/>
              <a:gd name="connsiteX8" fmla="*/ 2307609 w 2311021"/>
              <a:gd name="connsiteY8" fmla="*/ 1381077 h 3106382"/>
              <a:gd name="connsiteX9" fmla="*/ 2273490 w 2311021"/>
              <a:gd name="connsiteY9" fmla="*/ 1674504 h 3106382"/>
              <a:gd name="connsiteX10" fmla="*/ 2130188 w 2311021"/>
              <a:gd name="connsiteY10" fmla="*/ 2049818 h 3106382"/>
              <a:gd name="connsiteX11" fmla="*/ 1864057 w 2311021"/>
              <a:gd name="connsiteY11" fmla="*/ 2588904 h 3106382"/>
              <a:gd name="connsiteX12" fmla="*/ 1604749 w 2311021"/>
              <a:gd name="connsiteY12" fmla="*/ 3032457 h 3106382"/>
              <a:gd name="connsiteX13" fmla="*/ 1338618 w 2311021"/>
              <a:gd name="connsiteY13" fmla="*/ 3032457 h 3106382"/>
              <a:gd name="connsiteX14" fmla="*/ 963305 w 2311021"/>
              <a:gd name="connsiteY14" fmla="*/ 3032457 h 3106382"/>
              <a:gd name="connsiteX15" fmla="*/ 656230 w 2311021"/>
              <a:gd name="connsiteY15" fmla="*/ 3005161 h 3106382"/>
              <a:gd name="connsiteX16" fmla="*/ 533400 w 2311021"/>
              <a:gd name="connsiteY16" fmla="*/ 2725382 h 3106382"/>
              <a:gd name="connsiteX17" fmla="*/ 315036 w 2311021"/>
              <a:gd name="connsiteY17" fmla="*/ 2309125 h 3106382"/>
              <a:gd name="connsiteX18" fmla="*/ 137615 w 2311021"/>
              <a:gd name="connsiteY18" fmla="*/ 1926988 h 3106382"/>
              <a:gd name="connsiteX19" fmla="*/ 28433 w 2311021"/>
              <a:gd name="connsiteY19" fmla="*/ 1592618 h 3106382"/>
              <a:gd name="connsiteX20" fmla="*/ 14785 w 2311021"/>
              <a:gd name="connsiteY20" fmla="*/ 1312839 h 3106382"/>
              <a:gd name="connsiteX21" fmla="*/ 117143 w 2311021"/>
              <a:gd name="connsiteY21" fmla="*/ 1080827 h 3106382"/>
              <a:gd name="connsiteX22" fmla="*/ 335507 w 2311021"/>
              <a:gd name="connsiteY22" fmla="*/ 766928 h 3106382"/>
              <a:gd name="connsiteX23" fmla="*/ 349155 w 2311021"/>
              <a:gd name="connsiteY23" fmla="*/ 439382 h 3106382"/>
              <a:gd name="connsiteX24" fmla="*/ 260445 w 2311021"/>
              <a:gd name="connsiteY24" fmla="*/ 159603 h 3106382"/>
              <a:gd name="connsiteX25" fmla="*/ 344606 w 2311021"/>
              <a:gd name="connsiteY25" fmla="*/ 18576 h 3106382"/>
              <a:gd name="connsiteX26" fmla="*/ 1494430 w 2311021"/>
              <a:gd name="connsiteY26" fmla="*/ 48146 h 3106382"/>
              <a:gd name="connsiteX27" fmla="*/ 2000534 w 2311021"/>
              <a:gd name="connsiteY27" fmla="*/ 29949 h 3106382"/>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3751 h 3120184"/>
              <a:gd name="connsiteX1" fmla="*/ 2007358 w 2311021"/>
              <a:gd name="connsiteY1" fmla="*/ 98342 h 3120184"/>
              <a:gd name="connsiteX2" fmla="*/ 1952767 w 2311021"/>
              <a:gd name="connsiteY2" fmla="*/ 180229 h 3120184"/>
              <a:gd name="connsiteX3" fmla="*/ 1952767 w 2311021"/>
              <a:gd name="connsiteY3" fmla="*/ 350826 h 3120184"/>
              <a:gd name="connsiteX4" fmla="*/ 1945943 w 2311021"/>
              <a:gd name="connsiteY4" fmla="*/ 610133 h 3120184"/>
              <a:gd name="connsiteX5" fmla="*/ 2000534 w 2311021"/>
              <a:gd name="connsiteY5" fmla="*/ 835321 h 3120184"/>
              <a:gd name="connsiteX6" fmla="*/ 2150660 w 2311021"/>
              <a:gd name="connsiteY6" fmla="*/ 1074157 h 3120184"/>
              <a:gd name="connsiteX7" fmla="*/ 2253018 w 2311021"/>
              <a:gd name="connsiteY7" fmla="*/ 1224282 h 3120184"/>
              <a:gd name="connsiteX8" fmla="*/ 2307609 w 2311021"/>
              <a:gd name="connsiteY8" fmla="*/ 1394879 h 3120184"/>
              <a:gd name="connsiteX9" fmla="*/ 2273490 w 2311021"/>
              <a:gd name="connsiteY9" fmla="*/ 1688306 h 3120184"/>
              <a:gd name="connsiteX10" fmla="*/ 2130188 w 2311021"/>
              <a:gd name="connsiteY10" fmla="*/ 2063620 h 3120184"/>
              <a:gd name="connsiteX11" fmla="*/ 1864057 w 2311021"/>
              <a:gd name="connsiteY11" fmla="*/ 2602706 h 3120184"/>
              <a:gd name="connsiteX12" fmla="*/ 1604749 w 2311021"/>
              <a:gd name="connsiteY12" fmla="*/ 3046259 h 3120184"/>
              <a:gd name="connsiteX13" fmla="*/ 1338618 w 2311021"/>
              <a:gd name="connsiteY13" fmla="*/ 3046259 h 3120184"/>
              <a:gd name="connsiteX14" fmla="*/ 963305 w 2311021"/>
              <a:gd name="connsiteY14" fmla="*/ 3046259 h 3120184"/>
              <a:gd name="connsiteX15" fmla="*/ 656230 w 2311021"/>
              <a:gd name="connsiteY15" fmla="*/ 3018963 h 3120184"/>
              <a:gd name="connsiteX16" fmla="*/ 533400 w 2311021"/>
              <a:gd name="connsiteY16" fmla="*/ 2739184 h 3120184"/>
              <a:gd name="connsiteX17" fmla="*/ 315036 w 2311021"/>
              <a:gd name="connsiteY17" fmla="*/ 2322927 h 3120184"/>
              <a:gd name="connsiteX18" fmla="*/ 137615 w 2311021"/>
              <a:gd name="connsiteY18" fmla="*/ 1940790 h 3120184"/>
              <a:gd name="connsiteX19" fmla="*/ 28433 w 2311021"/>
              <a:gd name="connsiteY19" fmla="*/ 1606420 h 3120184"/>
              <a:gd name="connsiteX20" fmla="*/ 14785 w 2311021"/>
              <a:gd name="connsiteY20" fmla="*/ 1326641 h 3120184"/>
              <a:gd name="connsiteX21" fmla="*/ 117143 w 2311021"/>
              <a:gd name="connsiteY21" fmla="*/ 1094629 h 3120184"/>
              <a:gd name="connsiteX22" fmla="*/ 335507 w 2311021"/>
              <a:gd name="connsiteY22" fmla="*/ 780730 h 3120184"/>
              <a:gd name="connsiteX23" fmla="*/ 349155 w 2311021"/>
              <a:gd name="connsiteY23" fmla="*/ 453184 h 3120184"/>
              <a:gd name="connsiteX24" fmla="*/ 361275 w 2311021"/>
              <a:gd name="connsiteY24" fmla="*/ 256216 h 3120184"/>
              <a:gd name="connsiteX25" fmla="*/ 344606 w 2311021"/>
              <a:gd name="connsiteY25" fmla="*/ 32378 h 3120184"/>
              <a:gd name="connsiteX26" fmla="*/ 1494430 w 2311021"/>
              <a:gd name="connsiteY26" fmla="*/ 61948 h 3120184"/>
              <a:gd name="connsiteX27" fmla="*/ 2000534 w 2311021"/>
              <a:gd name="connsiteY27" fmla="*/ 43751 h 3120184"/>
              <a:gd name="connsiteX0" fmla="*/ 2000534 w 2311021"/>
              <a:gd name="connsiteY0" fmla="*/ 14382 h 3090815"/>
              <a:gd name="connsiteX1" fmla="*/ 2007358 w 2311021"/>
              <a:gd name="connsiteY1" fmla="*/ 68973 h 3090815"/>
              <a:gd name="connsiteX2" fmla="*/ 1952767 w 2311021"/>
              <a:gd name="connsiteY2" fmla="*/ 150860 h 3090815"/>
              <a:gd name="connsiteX3" fmla="*/ 1952767 w 2311021"/>
              <a:gd name="connsiteY3" fmla="*/ 321457 h 3090815"/>
              <a:gd name="connsiteX4" fmla="*/ 1945943 w 2311021"/>
              <a:gd name="connsiteY4" fmla="*/ 580764 h 3090815"/>
              <a:gd name="connsiteX5" fmla="*/ 2000534 w 2311021"/>
              <a:gd name="connsiteY5" fmla="*/ 805952 h 3090815"/>
              <a:gd name="connsiteX6" fmla="*/ 2150660 w 2311021"/>
              <a:gd name="connsiteY6" fmla="*/ 1044788 h 3090815"/>
              <a:gd name="connsiteX7" fmla="*/ 2253018 w 2311021"/>
              <a:gd name="connsiteY7" fmla="*/ 1194913 h 3090815"/>
              <a:gd name="connsiteX8" fmla="*/ 2307609 w 2311021"/>
              <a:gd name="connsiteY8" fmla="*/ 1365510 h 3090815"/>
              <a:gd name="connsiteX9" fmla="*/ 2273490 w 2311021"/>
              <a:gd name="connsiteY9" fmla="*/ 1658937 h 3090815"/>
              <a:gd name="connsiteX10" fmla="*/ 2130188 w 2311021"/>
              <a:gd name="connsiteY10" fmla="*/ 2034251 h 3090815"/>
              <a:gd name="connsiteX11" fmla="*/ 1864057 w 2311021"/>
              <a:gd name="connsiteY11" fmla="*/ 2573337 h 3090815"/>
              <a:gd name="connsiteX12" fmla="*/ 1604749 w 2311021"/>
              <a:gd name="connsiteY12" fmla="*/ 3016890 h 3090815"/>
              <a:gd name="connsiteX13" fmla="*/ 1338618 w 2311021"/>
              <a:gd name="connsiteY13" fmla="*/ 3016890 h 3090815"/>
              <a:gd name="connsiteX14" fmla="*/ 963305 w 2311021"/>
              <a:gd name="connsiteY14" fmla="*/ 3016890 h 3090815"/>
              <a:gd name="connsiteX15" fmla="*/ 656230 w 2311021"/>
              <a:gd name="connsiteY15" fmla="*/ 2989594 h 3090815"/>
              <a:gd name="connsiteX16" fmla="*/ 533400 w 2311021"/>
              <a:gd name="connsiteY16" fmla="*/ 2709815 h 3090815"/>
              <a:gd name="connsiteX17" fmla="*/ 315036 w 2311021"/>
              <a:gd name="connsiteY17" fmla="*/ 2293558 h 3090815"/>
              <a:gd name="connsiteX18" fmla="*/ 137615 w 2311021"/>
              <a:gd name="connsiteY18" fmla="*/ 1911421 h 3090815"/>
              <a:gd name="connsiteX19" fmla="*/ 28433 w 2311021"/>
              <a:gd name="connsiteY19" fmla="*/ 1577051 h 3090815"/>
              <a:gd name="connsiteX20" fmla="*/ 14785 w 2311021"/>
              <a:gd name="connsiteY20" fmla="*/ 1297272 h 3090815"/>
              <a:gd name="connsiteX21" fmla="*/ 117143 w 2311021"/>
              <a:gd name="connsiteY21" fmla="*/ 1065260 h 3090815"/>
              <a:gd name="connsiteX22" fmla="*/ 335507 w 2311021"/>
              <a:gd name="connsiteY22" fmla="*/ 751361 h 3090815"/>
              <a:gd name="connsiteX23" fmla="*/ 349155 w 2311021"/>
              <a:gd name="connsiteY23" fmla="*/ 423815 h 3090815"/>
              <a:gd name="connsiteX24" fmla="*/ 361275 w 2311021"/>
              <a:gd name="connsiteY24" fmla="*/ 226847 h 3090815"/>
              <a:gd name="connsiteX25" fmla="*/ 263644 w 2311021"/>
              <a:gd name="connsiteY25" fmla="*/ 50634 h 3090815"/>
              <a:gd name="connsiteX26" fmla="*/ 344606 w 2311021"/>
              <a:gd name="connsiteY26" fmla="*/ 3009 h 3090815"/>
              <a:gd name="connsiteX27" fmla="*/ 1494430 w 2311021"/>
              <a:gd name="connsiteY27" fmla="*/ 32579 h 3090815"/>
              <a:gd name="connsiteX28" fmla="*/ 2000534 w 2311021"/>
              <a:gd name="connsiteY28" fmla="*/ 14382 h 3090815"/>
              <a:gd name="connsiteX0" fmla="*/ 2000534 w 2311021"/>
              <a:gd name="connsiteY0" fmla="*/ 13191 h 3089624"/>
              <a:gd name="connsiteX1" fmla="*/ 2007358 w 2311021"/>
              <a:gd name="connsiteY1" fmla="*/ 67782 h 3089624"/>
              <a:gd name="connsiteX2" fmla="*/ 1952767 w 2311021"/>
              <a:gd name="connsiteY2" fmla="*/ 149669 h 3089624"/>
              <a:gd name="connsiteX3" fmla="*/ 1952767 w 2311021"/>
              <a:gd name="connsiteY3" fmla="*/ 320266 h 3089624"/>
              <a:gd name="connsiteX4" fmla="*/ 1945943 w 2311021"/>
              <a:gd name="connsiteY4" fmla="*/ 579573 h 3089624"/>
              <a:gd name="connsiteX5" fmla="*/ 2000534 w 2311021"/>
              <a:gd name="connsiteY5" fmla="*/ 804761 h 3089624"/>
              <a:gd name="connsiteX6" fmla="*/ 2150660 w 2311021"/>
              <a:gd name="connsiteY6" fmla="*/ 1043597 h 3089624"/>
              <a:gd name="connsiteX7" fmla="*/ 2253018 w 2311021"/>
              <a:gd name="connsiteY7" fmla="*/ 1193722 h 3089624"/>
              <a:gd name="connsiteX8" fmla="*/ 2307609 w 2311021"/>
              <a:gd name="connsiteY8" fmla="*/ 1364319 h 3089624"/>
              <a:gd name="connsiteX9" fmla="*/ 2273490 w 2311021"/>
              <a:gd name="connsiteY9" fmla="*/ 1657746 h 3089624"/>
              <a:gd name="connsiteX10" fmla="*/ 2130188 w 2311021"/>
              <a:gd name="connsiteY10" fmla="*/ 2033060 h 3089624"/>
              <a:gd name="connsiteX11" fmla="*/ 1864057 w 2311021"/>
              <a:gd name="connsiteY11" fmla="*/ 2572146 h 3089624"/>
              <a:gd name="connsiteX12" fmla="*/ 1604749 w 2311021"/>
              <a:gd name="connsiteY12" fmla="*/ 3015699 h 3089624"/>
              <a:gd name="connsiteX13" fmla="*/ 1338618 w 2311021"/>
              <a:gd name="connsiteY13" fmla="*/ 3015699 h 3089624"/>
              <a:gd name="connsiteX14" fmla="*/ 963305 w 2311021"/>
              <a:gd name="connsiteY14" fmla="*/ 3015699 h 3089624"/>
              <a:gd name="connsiteX15" fmla="*/ 656230 w 2311021"/>
              <a:gd name="connsiteY15" fmla="*/ 2988403 h 3089624"/>
              <a:gd name="connsiteX16" fmla="*/ 533400 w 2311021"/>
              <a:gd name="connsiteY16" fmla="*/ 2708624 h 3089624"/>
              <a:gd name="connsiteX17" fmla="*/ 315036 w 2311021"/>
              <a:gd name="connsiteY17" fmla="*/ 2292367 h 3089624"/>
              <a:gd name="connsiteX18" fmla="*/ 137615 w 2311021"/>
              <a:gd name="connsiteY18" fmla="*/ 1910230 h 3089624"/>
              <a:gd name="connsiteX19" fmla="*/ 28433 w 2311021"/>
              <a:gd name="connsiteY19" fmla="*/ 1575860 h 3089624"/>
              <a:gd name="connsiteX20" fmla="*/ 14785 w 2311021"/>
              <a:gd name="connsiteY20" fmla="*/ 1296081 h 3089624"/>
              <a:gd name="connsiteX21" fmla="*/ 117143 w 2311021"/>
              <a:gd name="connsiteY21" fmla="*/ 1064069 h 3089624"/>
              <a:gd name="connsiteX22" fmla="*/ 335507 w 2311021"/>
              <a:gd name="connsiteY22" fmla="*/ 750170 h 3089624"/>
              <a:gd name="connsiteX23" fmla="*/ 349155 w 2311021"/>
              <a:gd name="connsiteY23" fmla="*/ 422624 h 3089624"/>
              <a:gd name="connsiteX24" fmla="*/ 361275 w 2311021"/>
              <a:gd name="connsiteY24" fmla="*/ 225656 h 3089624"/>
              <a:gd name="connsiteX25" fmla="*/ 308888 w 2311021"/>
              <a:gd name="connsiteY25" fmla="*/ 42299 h 3089624"/>
              <a:gd name="connsiteX26" fmla="*/ 344606 w 2311021"/>
              <a:gd name="connsiteY26" fmla="*/ 1818 h 3089624"/>
              <a:gd name="connsiteX27" fmla="*/ 1494430 w 2311021"/>
              <a:gd name="connsiteY27" fmla="*/ 31388 h 3089624"/>
              <a:gd name="connsiteX28" fmla="*/ 2000534 w 2311021"/>
              <a:gd name="connsiteY28" fmla="*/ 13191 h 3089624"/>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294601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31845 h 3108278"/>
              <a:gd name="connsiteX1" fmla="*/ 2007358 w 2311021"/>
              <a:gd name="connsiteY1" fmla="*/ 86436 h 3108278"/>
              <a:gd name="connsiteX2" fmla="*/ 1952767 w 2311021"/>
              <a:gd name="connsiteY2" fmla="*/ 168323 h 3108278"/>
              <a:gd name="connsiteX3" fmla="*/ 1952767 w 2311021"/>
              <a:gd name="connsiteY3" fmla="*/ 338920 h 3108278"/>
              <a:gd name="connsiteX4" fmla="*/ 1945943 w 2311021"/>
              <a:gd name="connsiteY4" fmla="*/ 598227 h 3108278"/>
              <a:gd name="connsiteX5" fmla="*/ 2000534 w 2311021"/>
              <a:gd name="connsiteY5" fmla="*/ 823415 h 3108278"/>
              <a:gd name="connsiteX6" fmla="*/ 2150660 w 2311021"/>
              <a:gd name="connsiteY6" fmla="*/ 1062251 h 3108278"/>
              <a:gd name="connsiteX7" fmla="*/ 2253018 w 2311021"/>
              <a:gd name="connsiteY7" fmla="*/ 1212376 h 3108278"/>
              <a:gd name="connsiteX8" fmla="*/ 2307609 w 2311021"/>
              <a:gd name="connsiteY8" fmla="*/ 1382973 h 3108278"/>
              <a:gd name="connsiteX9" fmla="*/ 2273490 w 2311021"/>
              <a:gd name="connsiteY9" fmla="*/ 1676400 h 3108278"/>
              <a:gd name="connsiteX10" fmla="*/ 2130188 w 2311021"/>
              <a:gd name="connsiteY10" fmla="*/ 2051714 h 3108278"/>
              <a:gd name="connsiteX11" fmla="*/ 1864057 w 2311021"/>
              <a:gd name="connsiteY11" fmla="*/ 2590800 h 3108278"/>
              <a:gd name="connsiteX12" fmla="*/ 1604749 w 2311021"/>
              <a:gd name="connsiteY12" fmla="*/ 3034353 h 3108278"/>
              <a:gd name="connsiteX13" fmla="*/ 1338618 w 2311021"/>
              <a:gd name="connsiteY13" fmla="*/ 3034353 h 3108278"/>
              <a:gd name="connsiteX14" fmla="*/ 963305 w 2311021"/>
              <a:gd name="connsiteY14" fmla="*/ 3034353 h 3108278"/>
              <a:gd name="connsiteX15" fmla="*/ 656230 w 2311021"/>
              <a:gd name="connsiteY15" fmla="*/ 3007057 h 3108278"/>
              <a:gd name="connsiteX16" fmla="*/ 533400 w 2311021"/>
              <a:gd name="connsiteY16" fmla="*/ 2727278 h 3108278"/>
              <a:gd name="connsiteX17" fmla="*/ 315036 w 2311021"/>
              <a:gd name="connsiteY17" fmla="*/ 2311021 h 3108278"/>
              <a:gd name="connsiteX18" fmla="*/ 137615 w 2311021"/>
              <a:gd name="connsiteY18" fmla="*/ 1928884 h 3108278"/>
              <a:gd name="connsiteX19" fmla="*/ 28433 w 2311021"/>
              <a:gd name="connsiteY19" fmla="*/ 1594514 h 3108278"/>
              <a:gd name="connsiteX20" fmla="*/ 14785 w 2311021"/>
              <a:gd name="connsiteY20" fmla="*/ 1314735 h 3108278"/>
              <a:gd name="connsiteX21" fmla="*/ 117143 w 2311021"/>
              <a:gd name="connsiteY21" fmla="*/ 1082723 h 3108278"/>
              <a:gd name="connsiteX22" fmla="*/ 335507 w 2311021"/>
              <a:gd name="connsiteY22" fmla="*/ 768824 h 3108278"/>
              <a:gd name="connsiteX23" fmla="*/ 349155 w 2311021"/>
              <a:gd name="connsiteY23" fmla="*/ 441278 h 3108278"/>
              <a:gd name="connsiteX24" fmla="*/ 361275 w 2311021"/>
              <a:gd name="connsiteY24" fmla="*/ 244310 h 3108278"/>
              <a:gd name="connsiteX25" fmla="*/ 294601 w 2311021"/>
              <a:gd name="connsiteY25" fmla="*/ 58572 h 3108278"/>
              <a:gd name="connsiteX26" fmla="*/ 342225 w 2311021"/>
              <a:gd name="connsiteY26" fmla="*/ 1422 h 3108278"/>
              <a:gd name="connsiteX27" fmla="*/ 1494430 w 2311021"/>
              <a:gd name="connsiteY27" fmla="*/ 50042 h 3108278"/>
              <a:gd name="connsiteX28" fmla="*/ 2000534 w 2311021"/>
              <a:gd name="connsiteY28" fmla="*/ 31845 h 3108278"/>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30423 h 3106856"/>
              <a:gd name="connsiteX1" fmla="*/ 2007358 w 2311021"/>
              <a:gd name="connsiteY1" fmla="*/ 85014 h 3106856"/>
              <a:gd name="connsiteX2" fmla="*/ 1952767 w 2311021"/>
              <a:gd name="connsiteY2" fmla="*/ 166901 h 3106856"/>
              <a:gd name="connsiteX3" fmla="*/ 1952767 w 2311021"/>
              <a:gd name="connsiteY3" fmla="*/ 337498 h 3106856"/>
              <a:gd name="connsiteX4" fmla="*/ 1945943 w 2311021"/>
              <a:gd name="connsiteY4" fmla="*/ 596805 h 3106856"/>
              <a:gd name="connsiteX5" fmla="*/ 2000534 w 2311021"/>
              <a:gd name="connsiteY5" fmla="*/ 821993 h 3106856"/>
              <a:gd name="connsiteX6" fmla="*/ 2150660 w 2311021"/>
              <a:gd name="connsiteY6" fmla="*/ 1060829 h 3106856"/>
              <a:gd name="connsiteX7" fmla="*/ 2253018 w 2311021"/>
              <a:gd name="connsiteY7" fmla="*/ 1210954 h 3106856"/>
              <a:gd name="connsiteX8" fmla="*/ 2307609 w 2311021"/>
              <a:gd name="connsiteY8" fmla="*/ 1381551 h 3106856"/>
              <a:gd name="connsiteX9" fmla="*/ 2273490 w 2311021"/>
              <a:gd name="connsiteY9" fmla="*/ 1674978 h 3106856"/>
              <a:gd name="connsiteX10" fmla="*/ 2130188 w 2311021"/>
              <a:gd name="connsiteY10" fmla="*/ 2050292 h 3106856"/>
              <a:gd name="connsiteX11" fmla="*/ 1864057 w 2311021"/>
              <a:gd name="connsiteY11" fmla="*/ 2589378 h 3106856"/>
              <a:gd name="connsiteX12" fmla="*/ 1604749 w 2311021"/>
              <a:gd name="connsiteY12" fmla="*/ 3032931 h 3106856"/>
              <a:gd name="connsiteX13" fmla="*/ 1338618 w 2311021"/>
              <a:gd name="connsiteY13" fmla="*/ 3032931 h 3106856"/>
              <a:gd name="connsiteX14" fmla="*/ 963305 w 2311021"/>
              <a:gd name="connsiteY14" fmla="*/ 3032931 h 3106856"/>
              <a:gd name="connsiteX15" fmla="*/ 656230 w 2311021"/>
              <a:gd name="connsiteY15" fmla="*/ 3005635 h 3106856"/>
              <a:gd name="connsiteX16" fmla="*/ 533400 w 2311021"/>
              <a:gd name="connsiteY16" fmla="*/ 2725856 h 3106856"/>
              <a:gd name="connsiteX17" fmla="*/ 315036 w 2311021"/>
              <a:gd name="connsiteY17" fmla="*/ 2309599 h 3106856"/>
              <a:gd name="connsiteX18" fmla="*/ 137615 w 2311021"/>
              <a:gd name="connsiteY18" fmla="*/ 1927462 h 3106856"/>
              <a:gd name="connsiteX19" fmla="*/ 28433 w 2311021"/>
              <a:gd name="connsiteY19" fmla="*/ 1593092 h 3106856"/>
              <a:gd name="connsiteX20" fmla="*/ 14785 w 2311021"/>
              <a:gd name="connsiteY20" fmla="*/ 1313313 h 3106856"/>
              <a:gd name="connsiteX21" fmla="*/ 117143 w 2311021"/>
              <a:gd name="connsiteY21" fmla="*/ 1081301 h 3106856"/>
              <a:gd name="connsiteX22" fmla="*/ 335507 w 2311021"/>
              <a:gd name="connsiteY22" fmla="*/ 767402 h 3106856"/>
              <a:gd name="connsiteX23" fmla="*/ 349155 w 2311021"/>
              <a:gd name="connsiteY23" fmla="*/ 439856 h 3106856"/>
              <a:gd name="connsiteX24" fmla="*/ 361275 w 2311021"/>
              <a:gd name="connsiteY24" fmla="*/ 242888 h 3106856"/>
              <a:gd name="connsiteX25" fmla="*/ 294601 w 2311021"/>
              <a:gd name="connsiteY25" fmla="*/ 57150 h 3106856"/>
              <a:gd name="connsiteX26" fmla="*/ 342225 w 2311021"/>
              <a:gd name="connsiteY26" fmla="*/ 0 h 3106856"/>
              <a:gd name="connsiteX27" fmla="*/ 1494430 w 2311021"/>
              <a:gd name="connsiteY27" fmla="*/ 48620 h 3106856"/>
              <a:gd name="connsiteX28" fmla="*/ 2000534 w 2311021"/>
              <a:gd name="connsiteY28" fmla="*/ 30423 h 3106856"/>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124305"/>
              <a:gd name="connsiteX1" fmla="*/ 2007358 w 2311021"/>
              <a:gd name="connsiteY1" fmla="*/ 68345 h 3124305"/>
              <a:gd name="connsiteX2" fmla="*/ 1952767 w 2311021"/>
              <a:gd name="connsiteY2" fmla="*/ 150232 h 3124305"/>
              <a:gd name="connsiteX3" fmla="*/ 1952767 w 2311021"/>
              <a:gd name="connsiteY3" fmla="*/ 320829 h 3124305"/>
              <a:gd name="connsiteX4" fmla="*/ 1945943 w 2311021"/>
              <a:gd name="connsiteY4" fmla="*/ 580136 h 3124305"/>
              <a:gd name="connsiteX5" fmla="*/ 2000534 w 2311021"/>
              <a:gd name="connsiteY5" fmla="*/ 805324 h 3124305"/>
              <a:gd name="connsiteX6" fmla="*/ 2150660 w 2311021"/>
              <a:gd name="connsiteY6" fmla="*/ 1044160 h 3124305"/>
              <a:gd name="connsiteX7" fmla="*/ 2253018 w 2311021"/>
              <a:gd name="connsiteY7" fmla="*/ 1194285 h 3124305"/>
              <a:gd name="connsiteX8" fmla="*/ 2307609 w 2311021"/>
              <a:gd name="connsiteY8" fmla="*/ 1364882 h 3124305"/>
              <a:gd name="connsiteX9" fmla="*/ 2273490 w 2311021"/>
              <a:gd name="connsiteY9" fmla="*/ 1658309 h 3124305"/>
              <a:gd name="connsiteX10" fmla="*/ 2130188 w 2311021"/>
              <a:gd name="connsiteY10" fmla="*/ 2033623 h 3124305"/>
              <a:gd name="connsiteX11" fmla="*/ 1864057 w 2311021"/>
              <a:gd name="connsiteY11" fmla="*/ 2572709 h 3124305"/>
              <a:gd name="connsiteX12" fmla="*/ 1563806 w 2311021"/>
              <a:gd name="connsiteY12" fmla="*/ 3050380 h 3124305"/>
              <a:gd name="connsiteX13" fmla="*/ 1338618 w 2311021"/>
              <a:gd name="connsiteY13" fmla="*/ 3016262 h 3124305"/>
              <a:gd name="connsiteX14" fmla="*/ 963305 w 2311021"/>
              <a:gd name="connsiteY14" fmla="*/ 3016262 h 3124305"/>
              <a:gd name="connsiteX15" fmla="*/ 656230 w 2311021"/>
              <a:gd name="connsiteY15" fmla="*/ 2988966 h 3124305"/>
              <a:gd name="connsiteX16" fmla="*/ 533400 w 2311021"/>
              <a:gd name="connsiteY16" fmla="*/ 2709187 h 3124305"/>
              <a:gd name="connsiteX17" fmla="*/ 315036 w 2311021"/>
              <a:gd name="connsiteY17" fmla="*/ 2292930 h 3124305"/>
              <a:gd name="connsiteX18" fmla="*/ 137615 w 2311021"/>
              <a:gd name="connsiteY18" fmla="*/ 1910793 h 3124305"/>
              <a:gd name="connsiteX19" fmla="*/ 28433 w 2311021"/>
              <a:gd name="connsiteY19" fmla="*/ 1576423 h 3124305"/>
              <a:gd name="connsiteX20" fmla="*/ 14785 w 2311021"/>
              <a:gd name="connsiteY20" fmla="*/ 1296644 h 3124305"/>
              <a:gd name="connsiteX21" fmla="*/ 117143 w 2311021"/>
              <a:gd name="connsiteY21" fmla="*/ 1064632 h 3124305"/>
              <a:gd name="connsiteX22" fmla="*/ 335507 w 2311021"/>
              <a:gd name="connsiteY22" fmla="*/ 750733 h 3124305"/>
              <a:gd name="connsiteX23" fmla="*/ 349155 w 2311021"/>
              <a:gd name="connsiteY23" fmla="*/ 423187 h 3124305"/>
              <a:gd name="connsiteX24" fmla="*/ 361275 w 2311021"/>
              <a:gd name="connsiteY24" fmla="*/ 226219 h 3124305"/>
              <a:gd name="connsiteX25" fmla="*/ 294601 w 2311021"/>
              <a:gd name="connsiteY25" fmla="*/ 40481 h 3124305"/>
              <a:gd name="connsiteX26" fmla="*/ 401756 w 2311021"/>
              <a:gd name="connsiteY26" fmla="*/ 0 h 3124305"/>
              <a:gd name="connsiteX27" fmla="*/ 1494430 w 2311021"/>
              <a:gd name="connsiteY27" fmla="*/ 31951 h 3124305"/>
              <a:gd name="connsiteX28" fmla="*/ 2000534 w 2311021"/>
              <a:gd name="connsiteY28" fmla="*/ 13754 h 31243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16262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11021" h="3054432">
                <a:moveTo>
                  <a:pt x="2000534" y="13754"/>
                </a:moveTo>
                <a:cubicBezTo>
                  <a:pt x="2007926" y="29676"/>
                  <a:pt x="2015319" y="45599"/>
                  <a:pt x="2007358" y="68345"/>
                </a:cubicBezTo>
                <a:cubicBezTo>
                  <a:pt x="1999397" y="91091"/>
                  <a:pt x="1961866" y="108151"/>
                  <a:pt x="1952767" y="150232"/>
                </a:cubicBezTo>
                <a:cubicBezTo>
                  <a:pt x="1943669" y="192313"/>
                  <a:pt x="1953904" y="249178"/>
                  <a:pt x="1952767" y="320829"/>
                </a:cubicBezTo>
                <a:cubicBezTo>
                  <a:pt x="1951630" y="392480"/>
                  <a:pt x="1937982" y="499387"/>
                  <a:pt x="1945943" y="580136"/>
                </a:cubicBezTo>
                <a:cubicBezTo>
                  <a:pt x="1953904" y="660885"/>
                  <a:pt x="1966415" y="727987"/>
                  <a:pt x="2000534" y="805324"/>
                </a:cubicBezTo>
                <a:cubicBezTo>
                  <a:pt x="2034653" y="882661"/>
                  <a:pt x="2108579" y="979333"/>
                  <a:pt x="2150660" y="1044160"/>
                </a:cubicBezTo>
                <a:cubicBezTo>
                  <a:pt x="2192741" y="1108987"/>
                  <a:pt x="2226860" y="1140831"/>
                  <a:pt x="2253018" y="1194285"/>
                </a:cubicBezTo>
                <a:cubicBezTo>
                  <a:pt x="2279176" y="1247739"/>
                  <a:pt x="2304197" y="1287545"/>
                  <a:pt x="2307609" y="1364882"/>
                </a:cubicBezTo>
                <a:cubicBezTo>
                  <a:pt x="2311021" y="1442219"/>
                  <a:pt x="2303060" y="1546852"/>
                  <a:pt x="2273490" y="1658309"/>
                </a:cubicBezTo>
                <a:cubicBezTo>
                  <a:pt x="2243920" y="1769766"/>
                  <a:pt x="2210369" y="1865111"/>
                  <a:pt x="2130188" y="2033623"/>
                </a:cubicBezTo>
                <a:cubicBezTo>
                  <a:pt x="2050007" y="2202135"/>
                  <a:pt x="1874897" y="2512620"/>
                  <a:pt x="1792406" y="2669379"/>
                </a:cubicBezTo>
                <a:cubicBezTo>
                  <a:pt x="1709915" y="2826138"/>
                  <a:pt x="1713291" y="2885967"/>
                  <a:pt x="1635243" y="2974180"/>
                </a:cubicBezTo>
                <a:cubicBezTo>
                  <a:pt x="1547670" y="3048105"/>
                  <a:pt x="1338618" y="3040074"/>
                  <a:pt x="1338618" y="3040074"/>
                </a:cubicBezTo>
                <a:cubicBezTo>
                  <a:pt x="1231711" y="3040074"/>
                  <a:pt x="1077036" y="3043830"/>
                  <a:pt x="963305" y="3035312"/>
                </a:cubicBezTo>
                <a:cubicBezTo>
                  <a:pt x="849574" y="3026794"/>
                  <a:pt x="751693" y="3054432"/>
                  <a:pt x="656230" y="2988966"/>
                </a:cubicBezTo>
                <a:cubicBezTo>
                  <a:pt x="556004" y="2918737"/>
                  <a:pt x="590266" y="2825193"/>
                  <a:pt x="533400" y="2709187"/>
                </a:cubicBezTo>
                <a:cubicBezTo>
                  <a:pt x="476534" y="2593181"/>
                  <a:pt x="381000" y="2425996"/>
                  <a:pt x="315036" y="2292930"/>
                </a:cubicBezTo>
                <a:cubicBezTo>
                  <a:pt x="249072" y="2159864"/>
                  <a:pt x="185382" y="2030211"/>
                  <a:pt x="137615" y="1910793"/>
                </a:cubicBezTo>
                <a:cubicBezTo>
                  <a:pt x="89848" y="1791375"/>
                  <a:pt x="48905" y="1678781"/>
                  <a:pt x="28433" y="1576423"/>
                </a:cubicBezTo>
                <a:cubicBezTo>
                  <a:pt x="7961" y="1474065"/>
                  <a:pt x="0" y="1381942"/>
                  <a:pt x="14785" y="1296644"/>
                </a:cubicBezTo>
                <a:cubicBezTo>
                  <a:pt x="29570" y="1211346"/>
                  <a:pt x="63689" y="1155617"/>
                  <a:pt x="117143" y="1064632"/>
                </a:cubicBezTo>
                <a:cubicBezTo>
                  <a:pt x="170597" y="973647"/>
                  <a:pt x="296838" y="857640"/>
                  <a:pt x="335507" y="750733"/>
                </a:cubicBezTo>
                <a:cubicBezTo>
                  <a:pt x="374176" y="643826"/>
                  <a:pt x="344860" y="510606"/>
                  <a:pt x="349155" y="423187"/>
                </a:cubicBezTo>
                <a:cubicBezTo>
                  <a:pt x="353450" y="335768"/>
                  <a:pt x="370367" y="290003"/>
                  <a:pt x="361275" y="226219"/>
                </a:cubicBezTo>
                <a:cubicBezTo>
                  <a:pt x="352183" y="162435"/>
                  <a:pt x="323573" y="80169"/>
                  <a:pt x="294601" y="40481"/>
                </a:cubicBezTo>
                <a:cubicBezTo>
                  <a:pt x="291823" y="3175"/>
                  <a:pt x="342278" y="1422"/>
                  <a:pt x="401756" y="0"/>
                </a:cubicBezTo>
                <a:lnTo>
                  <a:pt x="1494430" y="31951"/>
                </a:lnTo>
                <a:cubicBezTo>
                  <a:pt x="1770815" y="37021"/>
                  <a:pt x="1915235" y="8067"/>
                  <a:pt x="2000534" y="13754"/>
                </a:cubicBezTo>
                <a:close/>
              </a:path>
            </a:pathLst>
          </a:custGeom>
          <a:solidFill>
            <a:schemeClr val="bg1">
              <a:lumMod val="75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Oval 22"/>
          <p:cNvSpPr/>
          <p:nvPr/>
        </p:nvSpPr>
        <p:spPr>
          <a:xfrm>
            <a:off x="6103228" y="3401135"/>
            <a:ext cx="1676400" cy="22860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8"/>
          <p:cNvGrpSpPr/>
          <p:nvPr/>
        </p:nvGrpSpPr>
        <p:grpSpPr>
          <a:xfrm>
            <a:off x="3048000" y="3172535"/>
            <a:ext cx="436563" cy="450056"/>
            <a:chOff x="3246439" y="2366963"/>
            <a:chExt cx="436563" cy="450056"/>
          </a:xfrm>
        </p:grpSpPr>
        <p:sp>
          <p:nvSpPr>
            <p:cNvPr id="35" name="Oval 34"/>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49"/>
          <p:cNvGrpSpPr/>
          <p:nvPr/>
        </p:nvGrpSpPr>
        <p:grpSpPr>
          <a:xfrm>
            <a:off x="3657600" y="2189079"/>
            <a:ext cx="436563" cy="450056"/>
            <a:chOff x="3246439" y="2366963"/>
            <a:chExt cx="436563" cy="450056"/>
          </a:xfrm>
        </p:grpSpPr>
        <p:sp>
          <p:nvSpPr>
            <p:cNvPr id="51" name="Oval 50"/>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Oval 53"/>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57"/>
          <p:cNvGrpSpPr/>
          <p:nvPr/>
        </p:nvGrpSpPr>
        <p:grpSpPr>
          <a:xfrm>
            <a:off x="4191000" y="2189079"/>
            <a:ext cx="436563" cy="450056"/>
            <a:chOff x="3246439" y="2366963"/>
            <a:chExt cx="436563" cy="450056"/>
          </a:xfrm>
        </p:grpSpPr>
        <p:sp>
          <p:nvSpPr>
            <p:cNvPr id="59" name="Oval 58"/>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Oval 61"/>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65"/>
          <p:cNvGrpSpPr/>
          <p:nvPr/>
        </p:nvGrpSpPr>
        <p:grpSpPr>
          <a:xfrm>
            <a:off x="4724400" y="2189079"/>
            <a:ext cx="436563" cy="450056"/>
            <a:chOff x="3246439" y="2366963"/>
            <a:chExt cx="436563" cy="450056"/>
          </a:xfrm>
        </p:grpSpPr>
        <p:sp>
          <p:nvSpPr>
            <p:cNvPr id="67" name="Oval 66"/>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8" name="Freeform 67"/>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69" name="Freeform 68"/>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70" name="Oval 69"/>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1" name="Rectangle 70"/>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72" name="Straight Connector 71"/>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73"/>
          <p:cNvGrpSpPr/>
          <p:nvPr/>
        </p:nvGrpSpPr>
        <p:grpSpPr>
          <a:xfrm>
            <a:off x="5257800" y="2189079"/>
            <a:ext cx="436563" cy="450056"/>
            <a:chOff x="3246439" y="2366963"/>
            <a:chExt cx="436563" cy="450056"/>
          </a:xfrm>
        </p:grpSpPr>
        <p:sp>
          <p:nvSpPr>
            <p:cNvPr id="75" name="Oval 74"/>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6" name="Freeform 75"/>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77" name="Freeform 76"/>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78" name="Oval 77"/>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9" name="Rectangle 78"/>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80" name="Straight Connector 79"/>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81"/>
          <p:cNvGrpSpPr/>
          <p:nvPr/>
        </p:nvGrpSpPr>
        <p:grpSpPr>
          <a:xfrm>
            <a:off x="5791200" y="2189079"/>
            <a:ext cx="436563" cy="450056"/>
            <a:chOff x="3246439" y="2366963"/>
            <a:chExt cx="436563" cy="450056"/>
          </a:xfrm>
        </p:grpSpPr>
        <p:sp>
          <p:nvSpPr>
            <p:cNvPr id="83" name="Oval 82"/>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4" name="Freeform 83"/>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85" name="Freeform 84"/>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86" name="Oval 85"/>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7" name="Rectangle 86"/>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88" name="Straight Connector 87"/>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89"/>
          <p:cNvGrpSpPr/>
          <p:nvPr/>
        </p:nvGrpSpPr>
        <p:grpSpPr>
          <a:xfrm>
            <a:off x="3124200" y="2189079"/>
            <a:ext cx="436563" cy="450056"/>
            <a:chOff x="3246439" y="2366963"/>
            <a:chExt cx="436563" cy="450056"/>
          </a:xfrm>
        </p:grpSpPr>
        <p:sp>
          <p:nvSpPr>
            <p:cNvPr id="91" name="Oval 90"/>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Oval 93"/>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8" name="Freeform 97"/>
          <p:cNvSpPr/>
          <p:nvPr/>
        </p:nvSpPr>
        <p:spPr>
          <a:xfrm>
            <a:off x="1597152" y="2906343"/>
            <a:ext cx="1255776" cy="656336"/>
          </a:xfrm>
          <a:custGeom>
            <a:avLst/>
            <a:gdLst>
              <a:gd name="connsiteX0" fmla="*/ 0 w 1255776"/>
              <a:gd name="connsiteY0" fmla="*/ 656336 h 656336"/>
              <a:gd name="connsiteX1" fmla="*/ 109728 w 1255776"/>
              <a:gd name="connsiteY1" fmla="*/ 217424 h 656336"/>
              <a:gd name="connsiteX2" fmla="*/ 512064 w 1255776"/>
              <a:gd name="connsiteY2" fmla="*/ 22352 h 656336"/>
              <a:gd name="connsiteX3" fmla="*/ 1036320 w 1255776"/>
              <a:gd name="connsiteY3" fmla="*/ 83312 h 656336"/>
              <a:gd name="connsiteX4" fmla="*/ 1255776 w 1255776"/>
              <a:gd name="connsiteY4" fmla="*/ 217424 h 656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76" h="656336">
                <a:moveTo>
                  <a:pt x="0" y="656336"/>
                </a:moveTo>
                <a:cubicBezTo>
                  <a:pt x="12192" y="489712"/>
                  <a:pt x="24384" y="323088"/>
                  <a:pt x="109728" y="217424"/>
                </a:cubicBezTo>
                <a:cubicBezTo>
                  <a:pt x="195072" y="111760"/>
                  <a:pt x="357632" y="44704"/>
                  <a:pt x="512064" y="22352"/>
                </a:cubicBezTo>
                <a:cubicBezTo>
                  <a:pt x="666496" y="0"/>
                  <a:pt x="912368" y="50800"/>
                  <a:pt x="1036320" y="83312"/>
                </a:cubicBezTo>
                <a:cubicBezTo>
                  <a:pt x="1160272" y="115824"/>
                  <a:pt x="1208024" y="166624"/>
                  <a:pt x="1255776" y="217424"/>
                </a:cubicBezTo>
              </a:path>
            </a:pathLst>
          </a:custGeom>
          <a:noFill/>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3645408" y="2843351"/>
            <a:ext cx="1280160" cy="1063244"/>
          </a:xfrm>
          <a:custGeom>
            <a:avLst/>
            <a:gdLst>
              <a:gd name="connsiteX0" fmla="*/ 0 w 1280160"/>
              <a:gd name="connsiteY0" fmla="*/ 694944 h 1064768"/>
              <a:gd name="connsiteX1" fmla="*/ 573024 w 1280160"/>
              <a:gd name="connsiteY1" fmla="*/ 1060704 h 1064768"/>
              <a:gd name="connsiteX2" fmla="*/ 1158240 w 1280160"/>
              <a:gd name="connsiteY2" fmla="*/ 670560 h 1064768"/>
              <a:gd name="connsiteX3" fmla="*/ 1280160 w 1280160"/>
              <a:gd name="connsiteY3" fmla="*/ 0 h 1064768"/>
              <a:gd name="connsiteX0" fmla="*/ 0 w 1280160"/>
              <a:gd name="connsiteY0" fmla="*/ 694944 h 1063244"/>
              <a:gd name="connsiteX1" fmla="*/ 573024 w 1280160"/>
              <a:gd name="connsiteY1" fmla="*/ 1060704 h 1063244"/>
              <a:gd name="connsiteX2" fmla="*/ 1155192 w 1280160"/>
              <a:gd name="connsiteY2" fmla="*/ 710184 h 1063244"/>
              <a:gd name="connsiteX3" fmla="*/ 1280160 w 1280160"/>
              <a:gd name="connsiteY3" fmla="*/ 0 h 1063244"/>
            </a:gdLst>
            <a:ahLst/>
            <a:cxnLst>
              <a:cxn ang="0">
                <a:pos x="connsiteX0" y="connsiteY0"/>
              </a:cxn>
              <a:cxn ang="0">
                <a:pos x="connsiteX1" y="connsiteY1"/>
              </a:cxn>
              <a:cxn ang="0">
                <a:pos x="connsiteX2" y="connsiteY2"/>
              </a:cxn>
              <a:cxn ang="0">
                <a:pos x="connsiteX3" y="connsiteY3"/>
              </a:cxn>
            </a:cxnLst>
            <a:rect l="l" t="t" r="r" b="b"/>
            <a:pathLst>
              <a:path w="1280160" h="1063244">
                <a:moveTo>
                  <a:pt x="0" y="694944"/>
                </a:moveTo>
                <a:cubicBezTo>
                  <a:pt x="189992" y="879856"/>
                  <a:pt x="380492" y="1058164"/>
                  <a:pt x="573024" y="1060704"/>
                </a:cubicBezTo>
                <a:cubicBezTo>
                  <a:pt x="765556" y="1063244"/>
                  <a:pt x="1037336" y="886968"/>
                  <a:pt x="1155192" y="710184"/>
                </a:cubicBezTo>
                <a:cubicBezTo>
                  <a:pt x="1273048" y="533400"/>
                  <a:pt x="1278128" y="246888"/>
                  <a:pt x="1280160" y="0"/>
                </a:cubicBezTo>
              </a:path>
            </a:pathLst>
          </a:custGeom>
          <a:noFill/>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rot="4925710">
            <a:off x="6047910" y="2640786"/>
            <a:ext cx="1150980" cy="597384"/>
          </a:xfrm>
          <a:custGeom>
            <a:avLst/>
            <a:gdLst>
              <a:gd name="connsiteX0" fmla="*/ 0 w 1255776"/>
              <a:gd name="connsiteY0" fmla="*/ 656336 h 656336"/>
              <a:gd name="connsiteX1" fmla="*/ 109728 w 1255776"/>
              <a:gd name="connsiteY1" fmla="*/ 217424 h 656336"/>
              <a:gd name="connsiteX2" fmla="*/ 512064 w 1255776"/>
              <a:gd name="connsiteY2" fmla="*/ 22352 h 656336"/>
              <a:gd name="connsiteX3" fmla="*/ 1036320 w 1255776"/>
              <a:gd name="connsiteY3" fmla="*/ 83312 h 656336"/>
              <a:gd name="connsiteX4" fmla="*/ 1255776 w 1255776"/>
              <a:gd name="connsiteY4" fmla="*/ 217424 h 656336"/>
              <a:gd name="connsiteX0" fmla="*/ 0 w 1255776"/>
              <a:gd name="connsiteY0" fmla="*/ 684409 h 684409"/>
              <a:gd name="connsiteX1" fmla="*/ 109728 w 1255776"/>
              <a:gd name="connsiteY1" fmla="*/ 245497 h 684409"/>
              <a:gd name="connsiteX2" fmla="*/ 512064 w 1255776"/>
              <a:gd name="connsiteY2" fmla="*/ 50425 h 684409"/>
              <a:gd name="connsiteX3" fmla="*/ 845624 w 1255776"/>
              <a:gd name="connsiteY3" fmla="*/ 32512 h 684409"/>
              <a:gd name="connsiteX4" fmla="*/ 1255776 w 1255776"/>
              <a:gd name="connsiteY4" fmla="*/ 245497 h 684409"/>
              <a:gd name="connsiteX0" fmla="*/ 0 w 1255776"/>
              <a:gd name="connsiteY0" fmla="*/ 685295 h 685295"/>
              <a:gd name="connsiteX1" fmla="*/ 109728 w 1255776"/>
              <a:gd name="connsiteY1" fmla="*/ 246383 h 685295"/>
              <a:gd name="connsiteX2" fmla="*/ 382289 w 1255776"/>
              <a:gd name="connsiteY2" fmla="*/ 45996 h 685295"/>
              <a:gd name="connsiteX3" fmla="*/ 845624 w 1255776"/>
              <a:gd name="connsiteY3" fmla="*/ 33398 h 685295"/>
              <a:gd name="connsiteX4" fmla="*/ 1255776 w 1255776"/>
              <a:gd name="connsiteY4" fmla="*/ 246383 h 685295"/>
              <a:gd name="connsiteX0" fmla="*/ 0 w 1223004"/>
              <a:gd name="connsiteY0" fmla="*/ 674796 h 674796"/>
              <a:gd name="connsiteX1" fmla="*/ 109728 w 1223004"/>
              <a:gd name="connsiteY1" fmla="*/ 235884 h 674796"/>
              <a:gd name="connsiteX2" fmla="*/ 382289 w 1223004"/>
              <a:gd name="connsiteY2" fmla="*/ 35497 h 674796"/>
              <a:gd name="connsiteX3" fmla="*/ 845624 w 1223004"/>
              <a:gd name="connsiteY3" fmla="*/ 22899 h 674796"/>
              <a:gd name="connsiteX4" fmla="*/ 1223004 w 1223004"/>
              <a:gd name="connsiteY4" fmla="*/ 75297 h 674796"/>
              <a:gd name="connsiteX0" fmla="*/ 0 w 1147527"/>
              <a:gd name="connsiteY0" fmla="*/ 674796 h 674796"/>
              <a:gd name="connsiteX1" fmla="*/ 109728 w 1147527"/>
              <a:gd name="connsiteY1" fmla="*/ 235884 h 674796"/>
              <a:gd name="connsiteX2" fmla="*/ 382289 w 1147527"/>
              <a:gd name="connsiteY2" fmla="*/ 35497 h 674796"/>
              <a:gd name="connsiteX3" fmla="*/ 845624 w 1147527"/>
              <a:gd name="connsiteY3" fmla="*/ 22899 h 674796"/>
              <a:gd name="connsiteX4" fmla="*/ 1147527 w 1147527"/>
              <a:gd name="connsiteY4" fmla="*/ 64816 h 6747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7527" h="674796">
                <a:moveTo>
                  <a:pt x="0" y="674796"/>
                </a:moveTo>
                <a:cubicBezTo>
                  <a:pt x="12192" y="508172"/>
                  <a:pt x="46013" y="342434"/>
                  <a:pt x="109728" y="235884"/>
                </a:cubicBezTo>
                <a:cubicBezTo>
                  <a:pt x="173443" y="129334"/>
                  <a:pt x="259640" y="70994"/>
                  <a:pt x="382289" y="35497"/>
                </a:cubicBezTo>
                <a:cubicBezTo>
                  <a:pt x="504938" y="0"/>
                  <a:pt x="718084" y="18013"/>
                  <a:pt x="845624" y="22899"/>
                </a:cubicBezTo>
                <a:cubicBezTo>
                  <a:pt x="973164" y="27785"/>
                  <a:pt x="1099775" y="14016"/>
                  <a:pt x="1147527" y="64816"/>
                </a:cubicBezTo>
              </a:path>
            </a:pathLst>
          </a:custGeom>
          <a:noFill/>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TextBox 104"/>
          <p:cNvSpPr txBox="1"/>
          <p:nvPr/>
        </p:nvSpPr>
        <p:spPr>
          <a:xfrm>
            <a:off x="1179576" y="4848935"/>
            <a:ext cx="1219200" cy="646331"/>
          </a:xfrm>
          <a:prstGeom prst="rect">
            <a:avLst/>
          </a:prstGeom>
          <a:noFill/>
        </p:spPr>
        <p:txBody>
          <a:bodyPr wrap="square" rtlCol="0">
            <a:spAutoFit/>
          </a:bodyPr>
          <a:lstStyle/>
          <a:p>
            <a:r>
              <a:rPr lang="en-US" sz="3600" i="1" dirty="0">
                <a:latin typeface="Times New Roman" pitchFamily="18" charset="0"/>
                <a:cs typeface="Times New Roman" pitchFamily="18" charset="0"/>
              </a:rPr>
              <a:t>p(d)</a:t>
            </a:r>
          </a:p>
        </p:txBody>
      </p:sp>
      <p:sp>
        <p:nvSpPr>
          <p:cNvPr id="106" name="TextBox 105"/>
          <p:cNvSpPr txBox="1"/>
          <p:nvPr/>
        </p:nvSpPr>
        <p:spPr>
          <a:xfrm>
            <a:off x="6400800" y="4848935"/>
            <a:ext cx="1219200" cy="646331"/>
          </a:xfrm>
          <a:prstGeom prst="rect">
            <a:avLst/>
          </a:prstGeom>
          <a:noFill/>
        </p:spPr>
        <p:txBody>
          <a:bodyPr wrap="square" rtlCol="0">
            <a:spAutoFit/>
          </a:bodyPr>
          <a:lstStyle/>
          <a:p>
            <a:r>
              <a:rPr lang="en-US" sz="3600" i="1" dirty="0">
                <a:latin typeface="Times New Roman" pitchFamily="18" charset="0"/>
                <a:cs typeface="Times New Roman" pitchFamily="18" charset="0"/>
              </a:rPr>
              <a:t>p’(d)</a:t>
            </a:r>
          </a:p>
        </p:txBody>
      </p:sp>
      <p:sp>
        <p:nvSpPr>
          <p:cNvPr id="107" name="TextBox 106"/>
          <p:cNvSpPr txBox="1"/>
          <p:nvPr/>
        </p:nvSpPr>
        <p:spPr>
          <a:xfrm>
            <a:off x="1676400" y="2438400"/>
            <a:ext cx="1524000" cy="461665"/>
          </a:xfrm>
          <a:prstGeom prst="rect">
            <a:avLst/>
          </a:prstGeom>
          <a:noFill/>
        </p:spPr>
        <p:txBody>
          <a:bodyPr wrap="square" rtlCol="0">
            <a:spAutoFit/>
          </a:bodyPr>
          <a:lstStyle/>
          <a:p>
            <a:r>
              <a:rPr lang="en-US" sz="2400" dirty="0">
                <a:latin typeface="Times New Roman" pitchFamily="18" charset="0"/>
                <a:cs typeface="Times New Roman" pitchFamily="18" charset="0"/>
              </a:rPr>
              <a:t>sampling</a:t>
            </a:r>
          </a:p>
        </p:txBody>
      </p:sp>
      <p:sp>
        <p:nvSpPr>
          <p:cNvPr id="108" name="TextBox 107"/>
          <p:cNvSpPr txBox="1"/>
          <p:nvPr/>
        </p:nvSpPr>
        <p:spPr>
          <a:xfrm>
            <a:off x="3810000" y="3886200"/>
            <a:ext cx="1905000" cy="523220"/>
          </a:xfrm>
          <a:prstGeom prst="rect">
            <a:avLst/>
          </a:prstGeom>
          <a:noFill/>
        </p:spPr>
        <p:txBody>
          <a:bodyPr wrap="square" rtlCol="0">
            <a:spAutoFit/>
          </a:bodyPr>
          <a:lstStyle/>
          <a:p>
            <a:r>
              <a:rPr lang="en-US" sz="2800" dirty="0">
                <a:latin typeface="Times New Roman" pitchFamily="18" charset="0"/>
                <a:cs typeface="Times New Roman" pitchFamily="18" charset="0"/>
              </a:rPr>
              <a:t>duplication</a:t>
            </a:r>
          </a:p>
        </p:txBody>
      </p:sp>
      <p:sp>
        <p:nvSpPr>
          <p:cNvPr id="109" name="TextBox 108"/>
          <p:cNvSpPr txBox="1"/>
          <p:nvPr/>
        </p:nvSpPr>
        <p:spPr>
          <a:xfrm>
            <a:off x="6705600" y="2057400"/>
            <a:ext cx="1905000" cy="523220"/>
          </a:xfrm>
          <a:prstGeom prst="rect">
            <a:avLst/>
          </a:prstGeom>
          <a:noFill/>
        </p:spPr>
        <p:txBody>
          <a:bodyPr wrap="square" rtlCol="0">
            <a:spAutoFit/>
          </a:bodyPr>
          <a:lstStyle/>
          <a:p>
            <a:r>
              <a:rPr lang="en-US" sz="2800" dirty="0">
                <a:latin typeface="Times New Roman" pitchFamily="18" charset="0"/>
                <a:cs typeface="Times New Roman" pitchFamily="18" charset="0"/>
              </a:rPr>
              <a:t>mixing</a:t>
            </a:r>
          </a:p>
        </p:txBody>
      </p:sp>
      <p:sp>
        <p:nvSpPr>
          <p:cNvPr id="82" name="Title 1"/>
          <p:cNvSpPr txBox="1">
            <a:spLocks/>
          </p:cNvSpPr>
          <p:nvPr/>
        </p:nvSpPr>
        <p:spPr>
          <a:xfrm>
            <a:off x="0" y="304800"/>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interpretation of </a:t>
            </a:r>
            <a:r>
              <a:rPr kumimoji="0" lang="en-US" sz="4400" b="0"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resampling</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120772" y="3534810"/>
            <a:ext cx="8794628" cy="2713590"/>
            <a:chOff x="120772" y="2286000"/>
            <a:chExt cx="8794628" cy="2713590"/>
          </a:xfrm>
        </p:grpSpPr>
        <p:pic>
          <p:nvPicPr>
            <p:cNvPr id="1027" name="Picture 3"/>
            <p:cNvPicPr>
              <a:picLocks noChangeAspect="1" noChangeArrowheads="1"/>
            </p:cNvPicPr>
            <p:nvPr/>
          </p:nvPicPr>
          <p:blipFill>
            <a:blip r:embed="rId3" cstate="print"/>
            <a:srcRect l="6173" r="6584" b="43330"/>
            <a:stretch>
              <a:fillRect/>
            </a:stretch>
          </p:blipFill>
          <p:spPr bwMode="auto">
            <a:xfrm>
              <a:off x="152400" y="2286000"/>
              <a:ext cx="8763000" cy="2624309"/>
            </a:xfrm>
            <a:prstGeom prst="rect">
              <a:avLst/>
            </a:prstGeom>
            <a:noFill/>
            <a:ln w="9525">
              <a:noFill/>
              <a:miter lim="800000"/>
              <a:headEnd/>
              <a:tailEnd/>
            </a:ln>
          </p:spPr>
        </p:pic>
        <p:sp>
          <p:nvSpPr>
            <p:cNvPr id="13" name="TextBox 12"/>
            <p:cNvSpPr txBox="1"/>
            <p:nvPr/>
          </p:nvSpPr>
          <p:spPr>
            <a:xfrm>
              <a:off x="3872541" y="4476370"/>
              <a:ext cx="2452058" cy="523220"/>
            </a:xfrm>
            <a:prstGeom prst="rect">
              <a:avLst/>
            </a:prstGeom>
            <a:noFill/>
          </p:spPr>
          <p:txBody>
            <a:bodyPr wrap="square" rtlCol="0">
              <a:spAutoFit/>
            </a:bodyPr>
            <a:lstStyle/>
            <a:p>
              <a:r>
                <a:rPr lang="en-US" sz="2800" dirty="0">
                  <a:latin typeface="Times New Roman" pitchFamily="18" charset="0"/>
                  <a:cs typeface="Times New Roman" pitchFamily="18" charset="0"/>
                </a:rPr>
                <a:t>time </a:t>
              </a:r>
              <a:r>
                <a:rPr lang="en-US" sz="2800" i="1" dirty="0">
                  <a:latin typeface="Times New Roman" pitchFamily="18" charset="0"/>
                  <a:cs typeface="Times New Roman" pitchFamily="18" charset="0"/>
                </a:rPr>
                <a:t>t</a:t>
              </a:r>
              <a:r>
                <a:rPr lang="en-US" sz="2800" dirty="0">
                  <a:latin typeface="Times New Roman" pitchFamily="18" charset="0"/>
                  <a:cs typeface="Times New Roman" pitchFamily="18" charset="0"/>
                </a:rPr>
                <a:t>, hours</a:t>
              </a:r>
            </a:p>
          </p:txBody>
        </p:sp>
        <p:sp>
          <p:nvSpPr>
            <p:cNvPr id="15" name="TextBox 14"/>
            <p:cNvSpPr txBox="1"/>
            <p:nvPr/>
          </p:nvSpPr>
          <p:spPr>
            <a:xfrm rot="16200000">
              <a:off x="-135088" y="3020849"/>
              <a:ext cx="1034940" cy="523220"/>
            </a:xfrm>
            <a:prstGeom prst="rect">
              <a:avLst/>
            </a:prstGeom>
            <a:noFill/>
          </p:spPr>
          <p:txBody>
            <a:bodyPr wrap="square" rtlCol="0">
              <a:spAutoFit/>
            </a:bodyPr>
            <a:lstStyle/>
            <a:p>
              <a:r>
                <a:rPr lang="en-US" sz="2800" i="1" dirty="0">
                  <a:latin typeface="Times New Roman" pitchFamily="18" charset="0"/>
                  <a:cs typeface="Times New Roman" pitchFamily="18" charset="0"/>
                </a:rPr>
                <a:t>d(</a:t>
              </a:r>
              <a:r>
                <a:rPr lang="en-US" sz="2800" i="1" dirty="0" err="1">
                  <a:latin typeface="Times New Roman" pitchFamily="18" charset="0"/>
                  <a:cs typeface="Times New Roman" pitchFamily="18" charset="0"/>
                </a:rPr>
                <a:t>i</a:t>
              </a:r>
              <a:r>
                <a:rPr lang="en-US" sz="2800" i="1" dirty="0">
                  <a:latin typeface="Times New Roman" pitchFamily="18" charset="0"/>
                  <a:cs typeface="Times New Roman" pitchFamily="18" charset="0"/>
                </a:rPr>
                <a:t>)</a:t>
              </a:r>
            </a:p>
          </p:txBody>
        </p:sp>
      </p:grpSp>
      <p:sp>
        <p:nvSpPr>
          <p:cNvPr id="10" name="TextBox 9"/>
          <p:cNvSpPr txBox="1"/>
          <p:nvPr/>
        </p:nvSpPr>
        <p:spPr>
          <a:xfrm>
            <a:off x="0" y="0"/>
            <a:ext cx="9144000" cy="2554545"/>
          </a:xfrm>
          <a:prstGeom prst="rect">
            <a:avLst/>
          </a:prstGeom>
          <a:noFill/>
        </p:spPr>
        <p:txBody>
          <a:bodyPr wrap="square" rtlCol="0">
            <a:spAutoFit/>
          </a:bodyPr>
          <a:lstStyle/>
          <a:p>
            <a:pPr algn="ctr"/>
            <a:r>
              <a:rPr lang="en-US" sz="4400" dirty="0">
                <a:latin typeface="Times New Roman" pitchFamily="18" charset="0"/>
                <a:cs typeface="Times New Roman" pitchFamily="18" charset="0"/>
              </a:rPr>
              <a:t>Example</a:t>
            </a:r>
          </a:p>
          <a:p>
            <a:pPr algn="ctr"/>
            <a:endParaRPr lang="en-US" sz="4400" dirty="0">
              <a:latin typeface="Times New Roman" pitchFamily="18" charset="0"/>
              <a:cs typeface="Times New Roman" pitchFamily="18" charset="0"/>
            </a:endParaRPr>
          </a:p>
          <a:p>
            <a:pPr algn="ctr"/>
            <a:r>
              <a:rPr lang="en-US" sz="3600" dirty="0">
                <a:latin typeface="Times New Roman" pitchFamily="18" charset="0"/>
                <a:cs typeface="Times New Roman" pitchFamily="18" charset="0"/>
              </a:rPr>
              <a:t>what is the </a:t>
            </a:r>
            <a:r>
              <a:rPr lang="en-US" sz="3600" i="1" dirty="0">
                <a:latin typeface="Cambria Math" pitchFamily="18" charset="0"/>
                <a:ea typeface="Cambria Math" pitchFamily="18" charset="0"/>
                <a:cs typeface="Times New Roman" pitchFamily="18" charset="0"/>
              </a:rPr>
              <a:t>p(b)</a:t>
            </a:r>
          </a:p>
          <a:p>
            <a:pPr algn="ctr"/>
            <a:r>
              <a:rPr lang="en-US" sz="3600" dirty="0">
                <a:latin typeface="Times New Roman" pitchFamily="18" charset="0"/>
                <a:cs typeface="Times New Roman" pitchFamily="18" charset="0"/>
              </a:rPr>
              <a:t>where </a:t>
            </a:r>
            <a:r>
              <a:rPr lang="en-US" sz="3600" i="1" dirty="0">
                <a:latin typeface="Cambria Math" pitchFamily="18" charset="0"/>
                <a:ea typeface="Cambria Math" pitchFamily="18" charset="0"/>
                <a:cs typeface="Times New Roman" pitchFamily="18" charset="0"/>
              </a:rPr>
              <a:t>b</a:t>
            </a:r>
            <a:r>
              <a:rPr lang="en-US" sz="3600" dirty="0">
                <a:latin typeface="Times New Roman" pitchFamily="18" charset="0"/>
                <a:cs typeface="Times New Roman" pitchFamily="18" charset="0"/>
              </a:rPr>
              <a:t> is the slope of a linear fit?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This is a good test case, because we know the answer</a:t>
            </a:r>
          </a:p>
        </p:txBody>
      </p:sp>
      <p:sp>
        <p:nvSpPr>
          <p:cNvPr id="3" name="Content Placeholder 2"/>
          <p:cNvSpPr>
            <a:spLocks noGrp="1"/>
          </p:cNvSpPr>
          <p:nvPr>
            <p:ph idx="1"/>
          </p:nvPr>
        </p:nvSpPr>
        <p:spPr>
          <a:xfrm>
            <a:off x="457200" y="1874837"/>
            <a:ext cx="8229600" cy="4525963"/>
          </a:xfrm>
        </p:spPr>
        <p:txBody>
          <a:bodyPr>
            <a:normAutofit lnSpcReduction="10000"/>
          </a:bodyPr>
          <a:lstStyle/>
          <a:p>
            <a:pPr>
              <a:buNone/>
            </a:pPr>
            <a:r>
              <a:rPr lang="en-US" dirty="0">
                <a:latin typeface="Times New Roman" pitchFamily="18" charset="0"/>
                <a:cs typeface="Times New Roman" pitchFamily="18" charset="0"/>
              </a:rPr>
              <a:t>if the data are Normally-distributed, uncorrelated with variance </a:t>
            </a:r>
            <a:r>
              <a:rPr lang="el-GR" i="1" dirty="0">
                <a:latin typeface="Cambria Math" pitchFamily="18" charset="0"/>
                <a:ea typeface="Cambria Math" pitchFamily="18" charset="0"/>
                <a:cs typeface="Times New Roman" pitchFamily="18" charset="0"/>
              </a:rPr>
              <a:t>σ</a:t>
            </a:r>
            <a:r>
              <a:rPr lang="en-US" i="1" baseline="-25000" dirty="0">
                <a:latin typeface="Cambria Math" pitchFamily="18" charset="0"/>
                <a:ea typeface="Cambria Math" pitchFamily="18" charset="0"/>
                <a:cs typeface="Times New Roman" pitchFamily="18" charset="0"/>
              </a:rPr>
              <a:t>d</a:t>
            </a:r>
            <a:r>
              <a:rPr lang="en-US" i="1" baseline="30000" dirty="0">
                <a:latin typeface="Cambria Math" pitchFamily="18" charset="0"/>
                <a:ea typeface="Cambria Math" pitchFamily="18" charset="0"/>
                <a:cs typeface="Times New Roman" pitchFamily="18" charset="0"/>
              </a:rPr>
              <a:t>2</a:t>
            </a:r>
            <a:r>
              <a:rPr lang="en-US" dirty="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and given the linear problem</a:t>
            </a:r>
          </a:p>
          <a:p>
            <a:pPr>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d</a:t>
            </a:r>
            <a:r>
              <a:rPr lang="en-US" dirty="0">
                <a:latin typeface="Times New Roman" pitchFamily="18" charset="0"/>
                <a:cs typeface="Times New Roman" pitchFamily="18" charset="0"/>
              </a:rPr>
              <a:t> = </a:t>
            </a:r>
            <a:r>
              <a:rPr lang="en-US" b="1" dirty="0">
                <a:latin typeface="Times New Roman" pitchFamily="18" charset="0"/>
                <a:cs typeface="Times New Roman" pitchFamily="18" charset="0"/>
              </a:rPr>
              <a:t>G</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m</a:t>
            </a:r>
            <a:r>
              <a:rPr lang="en-US" dirty="0">
                <a:latin typeface="Times New Roman" pitchFamily="18" charset="0"/>
                <a:cs typeface="Times New Roman" pitchFamily="18" charset="0"/>
              </a:rPr>
              <a:t>     where  </a:t>
            </a:r>
            <a:r>
              <a:rPr lang="en-US" b="1" dirty="0">
                <a:latin typeface="Times New Roman" pitchFamily="18" charset="0"/>
                <a:cs typeface="Times New Roman" pitchFamily="18" charset="0"/>
              </a:rPr>
              <a:t>m</a:t>
            </a:r>
            <a:r>
              <a:rPr lang="en-US" dirty="0">
                <a:latin typeface="Times New Roman" pitchFamily="18" charset="0"/>
                <a:cs typeface="Times New Roman" pitchFamily="18" charset="0"/>
              </a:rPr>
              <a:t> = [intercept, slope]</a:t>
            </a:r>
            <a:r>
              <a:rPr lang="en-US" baseline="30000" dirty="0">
                <a:latin typeface="Times New Roman" pitchFamily="18" charset="0"/>
                <a:cs typeface="Times New Roman" pitchFamily="18" charset="0"/>
              </a:rPr>
              <a:t>T</a:t>
            </a:r>
          </a:p>
          <a:p>
            <a:pPr>
              <a:buNone/>
            </a:pPr>
            <a:endParaRPr lang="en-US" baseline="30000"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The slope is also Normally-distributed with a variance that is the lower-right element of</a:t>
            </a:r>
          </a:p>
          <a:p>
            <a:pPr>
              <a:buNone/>
            </a:pPr>
            <a:r>
              <a:rPr lang="en-US" dirty="0">
                <a:latin typeface="Times New Roman" pitchFamily="18" charset="0"/>
                <a:cs typeface="Times New Roman" pitchFamily="18" charset="0"/>
              </a:rPr>
              <a:t>	</a:t>
            </a:r>
            <a:r>
              <a:rPr lang="el-GR" i="1" dirty="0">
                <a:latin typeface="Cambria Math" pitchFamily="18" charset="0"/>
                <a:ea typeface="Cambria Math" pitchFamily="18" charset="0"/>
                <a:cs typeface="Times New Roman" pitchFamily="18" charset="0"/>
              </a:rPr>
              <a:t> σ</a:t>
            </a:r>
            <a:r>
              <a:rPr lang="en-US" i="1" baseline="-25000" dirty="0">
                <a:latin typeface="Cambria Math" pitchFamily="18" charset="0"/>
                <a:ea typeface="Cambria Math" pitchFamily="18" charset="0"/>
                <a:cs typeface="Times New Roman" pitchFamily="18" charset="0"/>
              </a:rPr>
              <a:t>d</a:t>
            </a:r>
            <a:r>
              <a:rPr lang="en-US" i="1" baseline="30000" dirty="0">
                <a:latin typeface="Cambria Math" pitchFamily="18" charset="0"/>
                <a:ea typeface="Cambria Math" pitchFamily="18" charset="0"/>
                <a:cs typeface="Times New Roman" pitchFamily="18" charset="0"/>
              </a:rPr>
              <a:t>2 </a:t>
            </a:r>
            <a:r>
              <a:rPr lang="en-US" dirty="0">
                <a:latin typeface="Cambria Math" pitchFamily="18" charset="0"/>
                <a:ea typeface="Cambria Math" pitchFamily="18" charset="0"/>
                <a:cs typeface="Times New Roman" pitchFamily="18" charset="0"/>
              </a:rPr>
              <a:t>[</a:t>
            </a:r>
            <a:r>
              <a:rPr lang="en-US" b="1" dirty="0">
                <a:latin typeface="Cambria Math" pitchFamily="18" charset="0"/>
                <a:ea typeface="Cambria Math" pitchFamily="18" charset="0"/>
                <a:cs typeface="Times New Roman" pitchFamily="18" charset="0"/>
              </a:rPr>
              <a:t>G</a:t>
            </a:r>
            <a:r>
              <a:rPr lang="en-US" baseline="30000" dirty="0">
                <a:latin typeface="Cambria Math" pitchFamily="18" charset="0"/>
                <a:ea typeface="Cambria Math" pitchFamily="18" charset="0"/>
                <a:cs typeface="Times New Roman" pitchFamily="18" charset="0"/>
              </a:rPr>
              <a:t>T</a:t>
            </a:r>
            <a:r>
              <a:rPr lang="en-US" b="1" dirty="0">
                <a:latin typeface="Cambria Math" pitchFamily="18" charset="0"/>
                <a:ea typeface="Cambria Math" pitchFamily="18" charset="0"/>
                <a:cs typeface="Times New Roman" pitchFamily="18" charset="0"/>
              </a:rPr>
              <a:t>G</a:t>
            </a:r>
            <a:r>
              <a:rPr lang="en-US" dirty="0">
                <a:latin typeface="Cambria Math" pitchFamily="18" charset="0"/>
                <a:ea typeface="Cambria Math" pitchFamily="18" charset="0"/>
                <a:cs typeface="Times New Roman" pitchFamily="18" charset="0"/>
              </a:rPr>
              <a:t>]</a:t>
            </a:r>
            <a:r>
              <a:rPr lang="en-US" baseline="30000" dirty="0">
                <a:latin typeface="Cambria Math" pitchFamily="18" charset="0"/>
                <a:ea typeface="Cambria Math" pitchFamily="18" charset="0"/>
                <a:cs typeface="Times New Roman" pitchFamily="18" charset="0"/>
              </a:rPr>
              <a:t>-1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42812" t="40000" r="6070" b="25263"/>
          <a:stretch>
            <a:fillRect/>
          </a:stretch>
        </p:blipFill>
        <p:spPr bwMode="auto">
          <a:xfrm>
            <a:off x="190500" y="1066800"/>
            <a:ext cx="6096000" cy="2164436"/>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l="39776" t="36316" r="17412" b="10000"/>
          <a:stretch>
            <a:fillRect/>
          </a:stretch>
        </p:blipFill>
        <p:spPr bwMode="auto">
          <a:xfrm>
            <a:off x="228600" y="3350060"/>
            <a:ext cx="5105400" cy="3214914"/>
          </a:xfrm>
          <a:prstGeom prst="rect">
            <a:avLst/>
          </a:prstGeom>
          <a:noFill/>
          <a:ln w="9525">
            <a:noFill/>
            <a:miter lim="800000"/>
            <a:headEnd/>
            <a:tailEnd/>
          </a:ln>
        </p:spPr>
      </p:pic>
      <p:sp>
        <p:nvSpPr>
          <p:cNvPr id="9" name="TextBox 8">
            <a:extLst>
              <a:ext uri="{FF2B5EF4-FFF2-40B4-BE49-F238E27FC236}">
                <a16:creationId xmlns:a16="http://schemas.microsoft.com/office/drawing/2014/main" id="{3CEC1199-9AF6-475E-A06B-031C2EDC54F7}"/>
              </a:ext>
            </a:extLst>
          </p:cNvPr>
          <p:cNvSpPr txBox="1"/>
          <p:nvPr/>
        </p:nvSpPr>
        <p:spPr>
          <a:xfrm>
            <a:off x="381000" y="130226"/>
            <a:ext cx="1872051"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MATLAB</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42812" t="40000" r="6070" b="25263"/>
          <a:stretch>
            <a:fillRect/>
          </a:stretch>
        </p:blipFill>
        <p:spPr bwMode="auto">
          <a:xfrm>
            <a:off x="190500" y="1066800"/>
            <a:ext cx="6096000" cy="2164436"/>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l="39776" t="36316" r="17412" b="10000"/>
          <a:stretch>
            <a:fillRect/>
          </a:stretch>
        </p:blipFill>
        <p:spPr bwMode="auto">
          <a:xfrm>
            <a:off x="228600" y="3350060"/>
            <a:ext cx="5105400" cy="3214914"/>
          </a:xfrm>
          <a:prstGeom prst="rect">
            <a:avLst/>
          </a:prstGeom>
          <a:noFill/>
          <a:ln w="9525">
            <a:noFill/>
            <a:miter lim="800000"/>
            <a:headEnd/>
            <a:tailEnd/>
          </a:ln>
        </p:spPr>
      </p:pic>
      <p:sp>
        <p:nvSpPr>
          <p:cNvPr id="6" name="Oval 5"/>
          <p:cNvSpPr/>
          <p:nvPr/>
        </p:nvSpPr>
        <p:spPr>
          <a:xfrm>
            <a:off x="2935514" y="1844218"/>
            <a:ext cx="2971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5256756" y="2463800"/>
            <a:ext cx="1905000" cy="1162965"/>
          </a:xfrm>
          <a:custGeom>
            <a:avLst/>
            <a:gdLst>
              <a:gd name="connsiteX0" fmla="*/ 0 w 2670628"/>
              <a:gd name="connsiteY0" fmla="*/ 0 h 1930400"/>
              <a:gd name="connsiteX1" fmla="*/ 769257 w 2670628"/>
              <a:gd name="connsiteY1" fmla="*/ 696686 h 1930400"/>
              <a:gd name="connsiteX2" fmla="*/ 798285 w 2670628"/>
              <a:gd name="connsiteY2" fmla="*/ 1509486 h 1930400"/>
              <a:gd name="connsiteX3" fmla="*/ 2670628 w 2670628"/>
              <a:gd name="connsiteY3" fmla="*/ 1930400 h 1930400"/>
            </a:gdLst>
            <a:ahLst/>
            <a:cxnLst>
              <a:cxn ang="0">
                <a:pos x="connsiteX0" y="connsiteY0"/>
              </a:cxn>
              <a:cxn ang="0">
                <a:pos x="connsiteX1" y="connsiteY1"/>
              </a:cxn>
              <a:cxn ang="0">
                <a:pos x="connsiteX2" y="connsiteY2"/>
              </a:cxn>
              <a:cxn ang="0">
                <a:pos x="connsiteX3" y="connsiteY3"/>
              </a:cxn>
            </a:cxnLst>
            <a:rect l="l" t="t" r="r" b="b"/>
            <a:pathLst>
              <a:path w="2670628" h="1930400">
                <a:moveTo>
                  <a:pt x="0" y="0"/>
                </a:moveTo>
                <a:cubicBezTo>
                  <a:pt x="318105" y="222552"/>
                  <a:pt x="636210" y="445105"/>
                  <a:pt x="769257" y="696686"/>
                </a:cubicBezTo>
                <a:cubicBezTo>
                  <a:pt x="902305" y="948267"/>
                  <a:pt x="481390" y="1303867"/>
                  <a:pt x="798285" y="1509486"/>
                </a:cubicBezTo>
                <a:cubicBezTo>
                  <a:pt x="1115180" y="1715105"/>
                  <a:pt x="1892904" y="1822752"/>
                  <a:pt x="2670628" y="193040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239000" y="2971800"/>
            <a:ext cx="1905000" cy="1815882"/>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returns N</a:t>
            </a:r>
          </a:p>
          <a:p>
            <a:r>
              <a:rPr lang="en-US" sz="2800" dirty="0">
                <a:solidFill>
                  <a:srgbClr val="FF0000"/>
                </a:solidFill>
                <a:latin typeface="Times New Roman" pitchFamily="18" charset="0"/>
                <a:cs typeface="Times New Roman" pitchFamily="18" charset="0"/>
              </a:rPr>
              <a:t>random integers from 1 to N</a:t>
            </a:r>
          </a:p>
        </p:txBody>
      </p:sp>
      <p:sp>
        <p:nvSpPr>
          <p:cNvPr id="9" name="TextBox 8">
            <a:extLst>
              <a:ext uri="{FF2B5EF4-FFF2-40B4-BE49-F238E27FC236}">
                <a16:creationId xmlns:a16="http://schemas.microsoft.com/office/drawing/2014/main" id="{3CEC1199-9AF6-475E-A06B-031C2EDC54F7}"/>
              </a:ext>
            </a:extLst>
          </p:cNvPr>
          <p:cNvSpPr txBox="1"/>
          <p:nvPr/>
        </p:nvSpPr>
        <p:spPr>
          <a:xfrm>
            <a:off x="381000" y="130226"/>
            <a:ext cx="1872051"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MATLAB</a:t>
            </a:r>
          </a:p>
        </p:txBody>
      </p:sp>
      <p:sp>
        <p:nvSpPr>
          <p:cNvPr id="10" name="Right Brace 9">
            <a:extLst>
              <a:ext uri="{FF2B5EF4-FFF2-40B4-BE49-F238E27FC236}">
                <a16:creationId xmlns:a16="http://schemas.microsoft.com/office/drawing/2014/main" id="{08C3EDB9-7F44-42E3-B4B8-E5E23C7CD4AA}"/>
              </a:ext>
            </a:extLst>
          </p:cNvPr>
          <p:cNvSpPr/>
          <p:nvPr/>
        </p:nvSpPr>
        <p:spPr>
          <a:xfrm>
            <a:off x="6162805" y="1371599"/>
            <a:ext cx="381000" cy="1845283"/>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DB0F2BBB-F805-46F3-B87C-964C4D09268B}"/>
              </a:ext>
            </a:extLst>
          </p:cNvPr>
          <p:cNvSpPr txBox="1"/>
          <p:nvPr/>
        </p:nvSpPr>
        <p:spPr>
          <a:xfrm>
            <a:off x="6762215" y="1776161"/>
            <a:ext cx="2286000" cy="954107"/>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resample dataset</a:t>
            </a:r>
          </a:p>
        </p:txBody>
      </p:sp>
    </p:spTree>
    <p:extLst>
      <p:ext uri="{BB962C8B-B14F-4D97-AF65-F5344CB8AC3E}">
        <p14:creationId xmlns:p14="http://schemas.microsoft.com/office/powerpoint/2010/main" val="3752590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143000"/>
          </a:xfrm>
        </p:spPr>
        <p:txBody>
          <a:bodyPr/>
          <a:lstStyle/>
          <a:p>
            <a:r>
              <a:rPr lang="en-US" dirty="0">
                <a:latin typeface="Times New Roman" pitchFamily="18" charset="0"/>
                <a:cs typeface="Times New Roman" pitchFamily="18" charset="0"/>
              </a:rPr>
              <a:t>Part 1</a:t>
            </a:r>
          </a:p>
        </p:txBody>
      </p:sp>
      <p:sp>
        <p:nvSpPr>
          <p:cNvPr id="3" name="Content Placeholder 2"/>
          <p:cNvSpPr>
            <a:spLocks noGrp="1"/>
          </p:cNvSpPr>
          <p:nvPr>
            <p:ph idx="1"/>
          </p:nvPr>
        </p:nvSpPr>
        <p:spPr>
          <a:xfrm>
            <a:off x="0" y="2895600"/>
            <a:ext cx="9144000" cy="990600"/>
          </a:xfrm>
        </p:spPr>
        <p:txBody>
          <a:bodyPr>
            <a:normAutofit fontScale="85000" lnSpcReduction="10000"/>
          </a:bodyPr>
          <a:lstStyle/>
          <a:p>
            <a:pPr algn="ctr">
              <a:buNone/>
            </a:pPr>
            <a:r>
              <a:rPr lang="en-US" sz="4000" dirty="0">
                <a:latin typeface="Times New Roman" pitchFamily="18" charset="0"/>
                <a:cs typeface="Times New Roman" pitchFamily="18" charset="0"/>
              </a:rPr>
              <a:t>assessing the confidence level of a spectral peak</a:t>
            </a:r>
          </a:p>
          <a:p>
            <a:pPr algn="ctr">
              <a:buNone/>
            </a:pPr>
            <a:endParaRPr lang="en-US"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42812" t="40000" r="6070" b="25263"/>
          <a:stretch>
            <a:fillRect/>
          </a:stretch>
        </p:blipFill>
        <p:spPr bwMode="auto">
          <a:xfrm>
            <a:off x="227556" y="1282276"/>
            <a:ext cx="6096000" cy="2122716"/>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l="39776" t="36316" r="17412" b="10000"/>
          <a:stretch>
            <a:fillRect/>
          </a:stretch>
        </p:blipFill>
        <p:spPr bwMode="auto">
          <a:xfrm>
            <a:off x="227556" y="3505200"/>
            <a:ext cx="5105400" cy="3048000"/>
          </a:xfrm>
          <a:prstGeom prst="rect">
            <a:avLst/>
          </a:prstGeom>
          <a:noFill/>
          <a:ln w="9525">
            <a:noFill/>
            <a:miter lim="800000"/>
            <a:headEnd/>
            <a:tailEnd/>
          </a:ln>
        </p:spPr>
      </p:pic>
      <p:sp>
        <p:nvSpPr>
          <p:cNvPr id="4" name="Right Brace 3"/>
          <p:cNvSpPr/>
          <p:nvPr/>
        </p:nvSpPr>
        <p:spPr>
          <a:xfrm>
            <a:off x="5562078" y="3252592"/>
            <a:ext cx="381000" cy="3048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172200" y="3124200"/>
            <a:ext cx="2286000" cy="1384995"/>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usual code for least squares fit of line</a:t>
            </a:r>
          </a:p>
        </p:txBody>
      </p:sp>
      <p:sp>
        <p:nvSpPr>
          <p:cNvPr id="6" name="Oval 5"/>
          <p:cNvSpPr/>
          <p:nvPr/>
        </p:nvSpPr>
        <p:spPr>
          <a:xfrm>
            <a:off x="914400" y="5715000"/>
            <a:ext cx="3886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4648200" y="6248400"/>
            <a:ext cx="2057400" cy="304800"/>
          </a:xfrm>
          <a:custGeom>
            <a:avLst/>
            <a:gdLst>
              <a:gd name="connsiteX0" fmla="*/ 0 w 2670628"/>
              <a:gd name="connsiteY0" fmla="*/ 0 h 1930400"/>
              <a:gd name="connsiteX1" fmla="*/ 769257 w 2670628"/>
              <a:gd name="connsiteY1" fmla="*/ 696686 h 1930400"/>
              <a:gd name="connsiteX2" fmla="*/ 798285 w 2670628"/>
              <a:gd name="connsiteY2" fmla="*/ 1509486 h 1930400"/>
              <a:gd name="connsiteX3" fmla="*/ 2670628 w 2670628"/>
              <a:gd name="connsiteY3" fmla="*/ 1930400 h 1930400"/>
            </a:gdLst>
            <a:ahLst/>
            <a:cxnLst>
              <a:cxn ang="0">
                <a:pos x="connsiteX0" y="connsiteY0"/>
              </a:cxn>
              <a:cxn ang="0">
                <a:pos x="connsiteX1" y="connsiteY1"/>
              </a:cxn>
              <a:cxn ang="0">
                <a:pos x="connsiteX2" y="connsiteY2"/>
              </a:cxn>
              <a:cxn ang="0">
                <a:pos x="connsiteX3" y="connsiteY3"/>
              </a:cxn>
            </a:cxnLst>
            <a:rect l="l" t="t" r="r" b="b"/>
            <a:pathLst>
              <a:path w="2670628" h="1930400">
                <a:moveTo>
                  <a:pt x="0" y="0"/>
                </a:moveTo>
                <a:cubicBezTo>
                  <a:pt x="318105" y="222552"/>
                  <a:pt x="636210" y="445105"/>
                  <a:pt x="769257" y="696686"/>
                </a:cubicBezTo>
                <a:cubicBezTo>
                  <a:pt x="902305" y="948267"/>
                  <a:pt x="481390" y="1303867"/>
                  <a:pt x="798285" y="1509486"/>
                </a:cubicBezTo>
                <a:cubicBezTo>
                  <a:pt x="1115180" y="1715105"/>
                  <a:pt x="1892904" y="1822752"/>
                  <a:pt x="2670628" y="193040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705600" y="6262210"/>
            <a:ext cx="19050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save slopes</a:t>
            </a:r>
          </a:p>
        </p:txBody>
      </p:sp>
      <p:sp>
        <p:nvSpPr>
          <p:cNvPr id="9" name="TextBox 8">
            <a:extLst>
              <a:ext uri="{FF2B5EF4-FFF2-40B4-BE49-F238E27FC236}">
                <a16:creationId xmlns:a16="http://schemas.microsoft.com/office/drawing/2014/main" id="{68E52CD2-68C2-41FC-B16F-24257A403ADF}"/>
              </a:ext>
            </a:extLst>
          </p:cNvPr>
          <p:cNvSpPr txBox="1"/>
          <p:nvPr/>
        </p:nvSpPr>
        <p:spPr>
          <a:xfrm>
            <a:off x="381000" y="130226"/>
            <a:ext cx="1872051"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MATLAB</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3" cstate="print"/>
          <a:srcRect l="13972" t="52192" r="16155" b="17503"/>
          <a:stretch>
            <a:fillRect/>
          </a:stretch>
        </p:blipFill>
        <p:spPr bwMode="auto">
          <a:xfrm>
            <a:off x="10890" y="685800"/>
            <a:ext cx="8398933" cy="23622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l="19113" t="31579" r="14676" b="32632"/>
          <a:stretch>
            <a:fillRect/>
          </a:stretch>
        </p:blipFill>
        <p:spPr bwMode="auto">
          <a:xfrm>
            <a:off x="214092" y="3581400"/>
            <a:ext cx="7391400" cy="2590800"/>
          </a:xfrm>
          <a:prstGeom prst="rect">
            <a:avLst/>
          </a:prstGeom>
          <a:noFill/>
          <a:ln w="9525">
            <a:noFill/>
            <a:miter lim="800000"/>
            <a:headEnd/>
            <a:tailEnd/>
          </a:ln>
        </p:spPr>
      </p:pic>
      <p:sp>
        <p:nvSpPr>
          <p:cNvPr id="6" name="Right Brace 5"/>
          <p:cNvSpPr/>
          <p:nvPr/>
        </p:nvSpPr>
        <p:spPr>
          <a:xfrm>
            <a:off x="8153400" y="381000"/>
            <a:ext cx="381000" cy="3048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rot="5400000">
            <a:off x="7239352" y="1592588"/>
            <a:ext cx="3047999"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histogram of slopes</a:t>
            </a:r>
          </a:p>
        </p:txBody>
      </p:sp>
      <p:sp>
        <p:nvSpPr>
          <p:cNvPr id="8" name="TextBox 7">
            <a:extLst>
              <a:ext uri="{FF2B5EF4-FFF2-40B4-BE49-F238E27FC236}">
                <a16:creationId xmlns:a16="http://schemas.microsoft.com/office/drawing/2014/main" id="{F3C7473B-483E-4D1F-B7AC-48522C93A293}"/>
              </a:ext>
            </a:extLst>
          </p:cNvPr>
          <p:cNvSpPr txBox="1"/>
          <p:nvPr/>
        </p:nvSpPr>
        <p:spPr>
          <a:xfrm>
            <a:off x="381000" y="130226"/>
            <a:ext cx="1872051"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MATLAB</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3" cstate="print"/>
          <a:srcRect l="13972" t="52192" r="16155" b="17503"/>
          <a:stretch>
            <a:fillRect/>
          </a:stretch>
        </p:blipFill>
        <p:spPr bwMode="auto">
          <a:xfrm>
            <a:off x="10890" y="685800"/>
            <a:ext cx="8398933" cy="23622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l="19113" t="31579" r="14676" b="32632"/>
          <a:stretch>
            <a:fillRect/>
          </a:stretch>
        </p:blipFill>
        <p:spPr bwMode="auto">
          <a:xfrm>
            <a:off x="214092" y="3581400"/>
            <a:ext cx="7391400" cy="2590800"/>
          </a:xfrm>
          <a:prstGeom prst="rect">
            <a:avLst/>
          </a:prstGeom>
          <a:noFill/>
          <a:ln w="9525">
            <a:noFill/>
            <a:miter lim="800000"/>
            <a:headEnd/>
            <a:tailEnd/>
          </a:ln>
        </p:spPr>
      </p:pic>
      <p:sp>
        <p:nvSpPr>
          <p:cNvPr id="4" name="Right Brace 3"/>
          <p:cNvSpPr/>
          <p:nvPr/>
        </p:nvSpPr>
        <p:spPr>
          <a:xfrm>
            <a:off x="7467600" y="3556002"/>
            <a:ext cx="381000" cy="3048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rot="5400000">
            <a:off x="6167109" y="4577089"/>
            <a:ext cx="4038602"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2.5%   and  97.5%  bounds</a:t>
            </a:r>
          </a:p>
        </p:txBody>
      </p:sp>
      <p:sp>
        <p:nvSpPr>
          <p:cNvPr id="6" name="Oval 5"/>
          <p:cNvSpPr/>
          <p:nvPr/>
        </p:nvSpPr>
        <p:spPr>
          <a:xfrm>
            <a:off x="3048000" y="3581400"/>
            <a:ext cx="2362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flipV="1">
            <a:off x="4495800" y="762000"/>
            <a:ext cx="1066800" cy="2743200"/>
          </a:xfrm>
          <a:custGeom>
            <a:avLst/>
            <a:gdLst>
              <a:gd name="connsiteX0" fmla="*/ 0 w 2670628"/>
              <a:gd name="connsiteY0" fmla="*/ 0 h 1930400"/>
              <a:gd name="connsiteX1" fmla="*/ 769257 w 2670628"/>
              <a:gd name="connsiteY1" fmla="*/ 696686 h 1930400"/>
              <a:gd name="connsiteX2" fmla="*/ 798285 w 2670628"/>
              <a:gd name="connsiteY2" fmla="*/ 1509486 h 1930400"/>
              <a:gd name="connsiteX3" fmla="*/ 2670628 w 2670628"/>
              <a:gd name="connsiteY3" fmla="*/ 1930400 h 1930400"/>
            </a:gdLst>
            <a:ahLst/>
            <a:cxnLst>
              <a:cxn ang="0">
                <a:pos x="connsiteX0" y="connsiteY0"/>
              </a:cxn>
              <a:cxn ang="0">
                <a:pos x="connsiteX1" y="connsiteY1"/>
              </a:cxn>
              <a:cxn ang="0">
                <a:pos x="connsiteX2" y="connsiteY2"/>
              </a:cxn>
              <a:cxn ang="0">
                <a:pos x="connsiteX3" y="connsiteY3"/>
              </a:cxn>
            </a:cxnLst>
            <a:rect l="l" t="t" r="r" b="b"/>
            <a:pathLst>
              <a:path w="2670628" h="1930400">
                <a:moveTo>
                  <a:pt x="0" y="0"/>
                </a:moveTo>
                <a:cubicBezTo>
                  <a:pt x="318105" y="222552"/>
                  <a:pt x="636210" y="445105"/>
                  <a:pt x="769257" y="696686"/>
                </a:cubicBezTo>
                <a:cubicBezTo>
                  <a:pt x="902305" y="948267"/>
                  <a:pt x="481390" y="1303867"/>
                  <a:pt x="798285" y="1509486"/>
                </a:cubicBezTo>
                <a:cubicBezTo>
                  <a:pt x="1115180" y="1715105"/>
                  <a:pt x="1892904" y="1822752"/>
                  <a:pt x="2670628" y="193040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5638800" y="228600"/>
            <a:ext cx="1905000" cy="954107"/>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integrate p(b) to P(b)</a:t>
            </a:r>
          </a:p>
        </p:txBody>
      </p:sp>
      <p:sp>
        <p:nvSpPr>
          <p:cNvPr id="9" name="TextBox 8">
            <a:extLst>
              <a:ext uri="{FF2B5EF4-FFF2-40B4-BE49-F238E27FC236}">
                <a16:creationId xmlns:a16="http://schemas.microsoft.com/office/drawing/2014/main" id="{0CA2FC9A-4348-4A69-86EE-8363F5E1B178}"/>
              </a:ext>
            </a:extLst>
          </p:cNvPr>
          <p:cNvSpPr txBox="1"/>
          <p:nvPr/>
        </p:nvSpPr>
        <p:spPr>
          <a:xfrm>
            <a:off x="381000" y="130226"/>
            <a:ext cx="1872051"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MATLAB</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C320E76-13B4-4A31-9891-E5C244D34CF2}"/>
              </a:ext>
            </a:extLst>
          </p:cNvPr>
          <p:cNvSpPr>
            <a:spLocks noChangeArrowheads="1"/>
          </p:cNvSpPr>
          <p:nvPr/>
        </p:nvSpPr>
        <p:spPr bwMode="auto">
          <a:xfrm>
            <a:off x="381000" y="894576"/>
            <a:ext cx="7725192"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 p in range(Nr):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 resample</a:t>
            </a:r>
            <a:endPar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rowindex</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np.random.randint</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N,size</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t =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torig</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[rowindex,0]);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d =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dorig</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[rowindex,0]);</a:t>
            </a:r>
          </a:p>
          <a:p>
            <a:pPr marL="0" marR="0" lvl="0" indent="0" algn="l" defTabSz="914400" rtl="0" eaLnBrk="0" fontAlgn="base" latinLnBrk="0" hangingPunct="0">
              <a:lnSpc>
                <a:spcPct val="100000"/>
              </a:lnSpc>
              <a:spcBef>
                <a:spcPct val="30000"/>
              </a:spcBef>
              <a:spcAft>
                <a:spcPct val="0"/>
              </a:spcAft>
              <a:buClrTx/>
              <a:buSzTx/>
              <a:buFontTx/>
              <a:buNone/>
              <a:tabLst/>
            </a:pPr>
            <a:endParaRPr lang="en-US" altLang="en-US" sz="2000" dirty="0">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straight line fit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np.zeros</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((N,M));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G[:,0:1]=</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np.ones</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((N,1));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G[:,1:2]=t;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GTG =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np.matmul</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(G.T,G);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mest</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la.solve</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GTG,np.matmul</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G.T,d</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slope[p,0]=</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mest</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[1,0]; # save slope in vector </a:t>
            </a:r>
          </a:p>
        </p:txBody>
      </p:sp>
      <p:sp>
        <p:nvSpPr>
          <p:cNvPr id="5" name="TextBox 4">
            <a:extLst>
              <a:ext uri="{FF2B5EF4-FFF2-40B4-BE49-F238E27FC236}">
                <a16:creationId xmlns:a16="http://schemas.microsoft.com/office/drawing/2014/main" id="{479A8C52-FC27-4271-B5BE-C4940F53B080}"/>
              </a:ext>
            </a:extLst>
          </p:cNvPr>
          <p:cNvSpPr txBox="1"/>
          <p:nvPr/>
        </p:nvSpPr>
        <p:spPr>
          <a:xfrm>
            <a:off x="381000" y="130226"/>
            <a:ext cx="1346844"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Python</a:t>
            </a:r>
          </a:p>
        </p:txBody>
      </p:sp>
    </p:spTree>
    <p:extLst>
      <p:ext uri="{BB962C8B-B14F-4D97-AF65-F5344CB8AC3E}">
        <p14:creationId xmlns:p14="http://schemas.microsoft.com/office/powerpoint/2010/main" val="24951557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C320E76-13B4-4A31-9891-E5C244D34CF2}"/>
              </a:ext>
            </a:extLst>
          </p:cNvPr>
          <p:cNvSpPr>
            <a:spLocks noChangeArrowheads="1"/>
          </p:cNvSpPr>
          <p:nvPr/>
        </p:nvSpPr>
        <p:spPr bwMode="auto">
          <a:xfrm>
            <a:off x="381000" y="894576"/>
            <a:ext cx="7725192"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 p in range(Nr):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 resample</a:t>
            </a:r>
            <a:endPar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rowindex</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np.random.randint</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N,size</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t =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torig</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[rowindex,0]);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d =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dorig</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[rowindex,0]);</a:t>
            </a:r>
          </a:p>
          <a:p>
            <a:pPr marL="0" marR="0" lvl="0" indent="0" algn="l" defTabSz="914400" rtl="0" eaLnBrk="0" fontAlgn="base" latinLnBrk="0" hangingPunct="0">
              <a:lnSpc>
                <a:spcPct val="100000"/>
              </a:lnSpc>
              <a:spcBef>
                <a:spcPct val="30000"/>
              </a:spcBef>
              <a:spcAft>
                <a:spcPct val="0"/>
              </a:spcAft>
              <a:buClrTx/>
              <a:buSzTx/>
              <a:buFontTx/>
              <a:buNone/>
              <a:tabLst/>
            </a:pPr>
            <a:endParaRPr lang="en-US" altLang="en-US" sz="2000" dirty="0">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straight line fit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np.zeros</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((N,M));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G[:,0:1]=</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np.ones</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((N,1));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G[:,1:2]=t;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GTG =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np.matmul</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(G.T,G);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mest</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la.solve</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GTG,np.matmul</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G.T,d</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slope[p,0]=</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mest</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[1,0]; # save slope in vector </a:t>
            </a:r>
          </a:p>
        </p:txBody>
      </p:sp>
      <p:sp>
        <p:nvSpPr>
          <p:cNvPr id="3" name="Oval 2">
            <a:extLst>
              <a:ext uri="{FF2B5EF4-FFF2-40B4-BE49-F238E27FC236}">
                <a16:creationId xmlns:a16="http://schemas.microsoft.com/office/drawing/2014/main" id="{2756F978-9D5A-417D-8564-A2E2AFAACCC0}"/>
              </a:ext>
            </a:extLst>
          </p:cNvPr>
          <p:cNvSpPr/>
          <p:nvPr/>
        </p:nvSpPr>
        <p:spPr>
          <a:xfrm>
            <a:off x="4114800" y="1484352"/>
            <a:ext cx="2971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6">
            <a:extLst>
              <a:ext uri="{FF2B5EF4-FFF2-40B4-BE49-F238E27FC236}">
                <a16:creationId xmlns:a16="http://schemas.microsoft.com/office/drawing/2014/main" id="{DAEB1025-F6AA-48C0-98D2-5371A46881E5}"/>
              </a:ext>
            </a:extLst>
          </p:cNvPr>
          <p:cNvSpPr/>
          <p:nvPr/>
        </p:nvSpPr>
        <p:spPr>
          <a:xfrm>
            <a:off x="6436042" y="2103934"/>
            <a:ext cx="650558" cy="1686242"/>
          </a:xfrm>
          <a:custGeom>
            <a:avLst/>
            <a:gdLst>
              <a:gd name="connsiteX0" fmla="*/ 0 w 2670628"/>
              <a:gd name="connsiteY0" fmla="*/ 0 h 1930400"/>
              <a:gd name="connsiteX1" fmla="*/ 769257 w 2670628"/>
              <a:gd name="connsiteY1" fmla="*/ 696686 h 1930400"/>
              <a:gd name="connsiteX2" fmla="*/ 798285 w 2670628"/>
              <a:gd name="connsiteY2" fmla="*/ 1509486 h 1930400"/>
              <a:gd name="connsiteX3" fmla="*/ 2670628 w 2670628"/>
              <a:gd name="connsiteY3" fmla="*/ 1930400 h 1930400"/>
            </a:gdLst>
            <a:ahLst/>
            <a:cxnLst>
              <a:cxn ang="0">
                <a:pos x="connsiteX0" y="connsiteY0"/>
              </a:cxn>
              <a:cxn ang="0">
                <a:pos x="connsiteX1" y="connsiteY1"/>
              </a:cxn>
              <a:cxn ang="0">
                <a:pos x="connsiteX2" y="connsiteY2"/>
              </a:cxn>
              <a:cxn ang="0">
                <a:pos x="connsiteX3" y="connsiteY3"/>
              </a:cxn>
            </a:cxnLst>
            <a:rect l="l" t="t" r="r" b="b"/>
            <a:pathLst>
              <a:path w="2670628" h="1930400">
                <a:moveTo>
                  <a:pt x="0" y="0"/>
                </a:moveTo>
                <a:cubicBezTo>
                  <a:pt x="318105" y="222552"/>
                  <a:pt x="636210" y="445105"/>
                  <a:pt x="769257" y="696686"/>
                </a:cubicBezTo>
                <a:cubicBezTo>
                  <a:pt x="902305" y="948267"/>
                  <a:pt x="481390" y="1303867"/>
                  <a:pt x="798285" y="1509486"/>
                </a:cubicBezTo>
                <a:cubicBezTo>
                  <a:pt x="1115180" y="1715105"/>
                  <a:pt x="1892904" y="1822752"/>
                  <a:pt x="2670628" y="193040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81AA855B-4EF8-4979-9DF7-9C0C7725CE67}"/>
              </a:ext>
            </a:extLst>
          </p:cNvPr>
          <p:cNvSpPr txBox="1"/>
          <p:nvPr/>
        </p:nvSpPr>
        <p:spPr>
          <a:xfrm>
            <a:off x="7189939" y="3273494"/>
            <a:ext cx="1905000" cy="2246769"/>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returns N</a:t>
            </a:r>
          </a:p>
          <a:p>
            <a:r>
              <a:rPr lang="en-US" sz="2800" dirty="0">
                <a:solidFill>
                  <a:srgbClr val="FF0000"/>
                </a:solidFill>
                <a:latin typeface="Times New Roman" pitchFamily="18" charset="0"/>
                <a:cs typeface="Times New Roman" pitchFamily="18" charset="0"/>
              </a:rPr>
              <a:t>random integers from 0 to N-1</a:t>
            </a:r>
          </a:p>
        </p:txBody>
      </p:sp>
      <p:sp>
        <p:nvSpPr>
          <p:cNvPr id="7" name="Right Brace 6">
            <a:extLst>
              <a:ext uri="{FF2B5EF4-FFF2-40B4-BE49-F238E27FC236}">
                <a16:creationId xmlns:a16="http://schemas.microsoft.com/office/drawing/2014/main" id="{FA3BABE2-2B21-479A-9740-F4F3B5B40580}"/>
              </a:ext>
            </a:extLst>
          </p:cNvPr>
          <p:cNvSpPr/>
          <p:nvPr/>
        </p:nvSpPr>
        <p:spPr>
          <a:xfrm>
            <a:off x="7325651" y="1171310"/>
            <a:ext cx="381000" cy="1845283"/>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29FC23C7-E32C-49A6-8A73-B48D3FD12196}"/>
              </a:ext>
            </a:extLst>
          </p:cNvPr>
          <p:cNvSpPr txBox="1"/>
          <p:nvPr/>
        </p:nvSpPr>
        <p:spPr>
          <a:xfrm>
            <a:off x="7941501" y="1416295"/>
            <a:ext cx="2286000" cy="954107"/>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resample dataset</a:t>
            </a:r>
          </a:p>
        </p:txBody>
      </p:sp>
      <p:sp>
        <p:nvSpPr>
          <p:cNvPr id="9" name="TextBox 8">
            <a:extLst>
              <a:ext uri="{FF2B5EF4-FFF2-40B4-BE49-F238E27FC236}">
                <a16:creationId xmlns:a16="http://schemas.microsoft.com/office/drawing/2014/main" id="{EA6AC037-FF14-484F-BE33-847B30CC4799}"/>
              </a:ext>
            </a:extLst>
          </p:cNvPr>
          <p:cNvSpPr txBox="1"/>
          <p:nvPr/>
        </p:nvSpPr>
        <p:spPr>
          <a:xfrm>
            <a:off x="381000" y="130226"/>
            <a:ext cx="1346844"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Python</a:t>
            </a:r>
          </a:p>
        </p:txBody>
      </p:sp>
    </p:spTree>
    <p:extLst>
      <p:ext uri="{BB962C8B-B14F-4D97-AF65-F5344CB8AC3E}">
        <p14:creationId xmlns:p14="http://schemas.microsoft.com/office/powerpoint/2010/main" val="30236065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C320E76-13B4-4A31-9891-E5C244D34CF2}"/>
              </a:ext>
            </a:extLst>
          </p:cNvPr>
          <p:cNvSpPr>
            <a:spLocks noChangeArrowheads="1"/>
          </p:cNvSpPr>
          <p:nvPr/>
        </p:nvSpPr>
        <p:spPr bwMode="auto">
          <a:xfrm>
            <a:off x="381000" y="906661"/>
            <a:ext cx="7725192"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for p in range(Nr): </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 resample</a:t>
            </a:r>
            <a:endPar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000" dirty="0">
                <a:latin typeface="Courier New" panose="02070309020205020404" pitchFamily="49" charset="0"/>
                <a:cs typeface="Courier New" panose="02070309020205020404" pitchFamily="49" charset="0"/>
              </a:rPr>
              <a:t>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rowindex</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np.random.randint</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N,size</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t =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torig</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[rowindex,0]);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d =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dorig</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[rowindex,0]);</a:t>
            </a:r>
          </a:p>
          <a:p>
            <a:pPr marL="0" marR="0" lvl="0" indent="0" algn="l" defTabSz="914400" rtl="0" eaLnBrk="0" fontAlgn="base" latinLnBrk="0" hangingPunct="0">
              <a:lnSpc>
                <a:spcPct val="100000"/>
              </a:lnSpc>
              <a:spcBef>
                <a:spcPct val="30000"/>
              </a:spcBef>
              <a:spcAft>
                <a:spcPct val="0"/>
              </a:spcAft>
              <a:buClrTx/>
              <a:buSzTx/>
              <a:buFontTx/>
              <a:buNone/>
              <a:tabLst/>
            </a:pPr>
            <a:endParaRPr lang="en-US" altLang="en-US" sz="2000" dirty="0">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straight line fit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np.zeros</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((N,M));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G[:,0:1]=</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np.ones</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((N,1));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G[:,1:2]=t;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GTG =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np.matmul</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(G.T,G);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G </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mest</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la.solve</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GTG,np.matmul</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G.T,d</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slope[p,0]=</a:t>
            </a:r>
            <a:r>
              <a:rPr kumimoji="0" lang="en-US" altLang="en-US" sz="20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mest</a:t>
            </a: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[1,0]; # save slope in vector </a:t>
            </a:r>
          </a:p>
        </p:txBody>
      </p:sp>
      <p:sp>
        <p:nvSpPr>
          <p:cNvPr id="9" name="Right Brace 8">
            <a:extLst>
              <a:ext uri="{FF2B5EF4-FFF2-40B4-BE49-F238E27FC236}">
                <a16:creationId xmlns:a16="http://schemas.microsoft.com/office/drawing/2014/main" id="{1CE53C1D-2281-480F-8AE7-58DF6EB6B2B9}"/>
              </a:ext>
            </a:extLst>
          </p:cNvPr>
          <p:cNvSpPr/>
          <p:nvPr/>
        </p:nvSpPr>
        <p:spPr>
          <a:xfrm>
            <a:off x="6934200" y="3345061"/>
            <a:ext cx="381000" cy="2286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D810BD80-F5B7-46C2-8487-B050ED99CD1D}"/>
              </a:ext>
            </a:extLst>
          </p:cNvPr>
          <p:cNvSpPr txBox="1"/>
          <p:nvPr/>
        </p:nvSpPr>
        <p:spPr>
          <a:xfrm>
            <a:off x="7620000" y="3043415"/>
            <a:ext cx="2286000" cy="2677656"/>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usual</a:t>
            </a:r>
          </a:p>
          <a:p>
            <a:r>
              <a:rPr lang="en-US" sz="2800" dirty="0">
                <a:solidFill>
                  <a:srgbClr val="FF0000"/>
                </a:solidFill>
                <a:latin typeface="Times New Roman" pitchFamily="18" charset="0"/>
                <a:cs typeface="Times New Roman" pitchFamily="18" charset="0"/>
              </a:rPr>
              <a:t>code for </a:t>
            </a:r>
          </a:p>
          <a:p>
            <a:r>
              <a:rPr lang="en-US" sz="2800" dirty="0">
                <a:solidFill>
                  <a:srgbClr val="FF0000"/>
                </a:solidFill>
                <a:latin typeface="Times New Roman" pitchFamily="18" charset="0"/>
                <a:cs typeface="Times New Roman" pitchFamily="18" charset="0"/>
              </a:rPr>
              <a:t>least </a:t>
            </a:r>
          </a:p>
          <a:p>
            <a:r>
              <a:rPr lang="en-US" sz="2800" dirty="0">
                <a:solidFill>
                  <a:srgbClr val="FF0000"/>
                </a:solidFill>
                <a:latin typeface="Times New Roman" pitchFamily="18" charset="0"/>
                <a:cs typeface="Times New Roman" pitchFamily="18" charset="0"/>
              </a:rPr>
              <a:t>squares </a:t>
            </a:r>
          </a:p>
          <a:p>
            <a:r>
              <a:rPr lang="en-US" sz="2800" dirty="0">
                <a:solidFill>
                  <a:srgbClr val="FF0000"/>
                </a:solidFill>
                <a:latin typeface="Times New Roman" pitchFamily="18" charset="0"/>
                <a:cs typeface="Times New Roman" pitchFamily="18" charset="0"/>
              </a:rPr>
              <a:t>fit of</a:t>
            </a:r>
          </a:p>
          <a:p>
            <a:r>
              <a:rPr lang="en-US" sz="2800" dirty="0">
                <a:solidFill>
                  <a:srgbClr val="FF0000"/>
                </a:solidFill>
                <a:latin typeface="Times New Roman" pitchFamily="18" charset="0"/>
                <a:cs typeface="Times New Roman" pitchFamily="18" charset="0"/>
              </a:rPr>
              <a:t>line</a:t>
            </a:r>
          </a:p>
        </p:txBody>
      </p:sp>
      <p:sp>
        <p:nvSpPr>
          <p:cNvPr id="11" name="Oval 10">
            <a:extLst>
              <a:ext uri="{FF2B5EF4-FFF2-40B4-BE49-F238E27FC236}">
                <a16:creationId xmlns:a16="http://schemas.microsoft.com/office/drawing/2014/main" id="{F44E3F44-890C-40B4-86A4-328517DE776F}"/>
              </a:ext>
            </a:extLst>
          </p:cNvPr>
          <p:cNvSpPr/>
          <p:nvPr/>
        </p:nvSpPr>
        <p:spPr>
          <a:xfrm>
            <a:off x="658660" y="5662367"/>
            <a:ext cx="38862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53774057-A59B-4884-BEDA-6ACFC28F8DA4}"/>
              </a:ext>
            </a:extLst>
          </p:cNvPr>
          <p:cNvSpPr/>
          <p:nvPr/>
        </p:nvSpPr>
        <p:spPr>
          <a:xfrm rot="835332">
            <a:off x="4064873" y="6352238"/>
            <a:ext cx="2057400" cy="228600"/>
          </a:xfrm>
          <a:custGeom>
            <a:avLst/>
            <a:gdLst>
              <a:gd name="connsiteX0" fmla="*/ 0 w 2670628"/>
              <a:gd name="connsiteY0" fmla="*/ 0 h 1930400"/>
              <a:gd name="connsiteX1" fmla="*/ 769257 w 2670628"/>
              <a:gd name="connsiteY1" fmla="*/ 696686 h 1930400"/>
              <a:gd name="connsiteX2" fmla="*/ 798285 w 2670628"/>
              <a:gd name="connsiteY2" fmla="*/ 1509486 h 1930400"/>
              <a:gd name="connsiteX3" fmla="*/ 2670628 w 2670628"/>
              <a:gd name="connsiteY3" fmla="*/ 1930400 h 1930400"/>
            </a:gdLst>
            <a:ahLst/>
            <a:cxnLst>
              <a:cxn ang="0">
                <a:pos x="connsiteX0" y="connsiteY0"/>
              </a:cxn>
              <a:cxn ang="0">
                <a:pos x="connsiteX1" y="connsiteY1"/>
              </a:cxn>
              <a:cxn ang="0">
                <a:pos x="connsiteX2" y="connsiteY2"/>
              </a:cxn>
              <a:cxn ang="0">
                <a:pos x="connsiteX3" y="connsiteY3"/>
              </a:cxn>
            </a:cxnLst>
            <a:rect l="l" t="t" r="r" b="b"/>
            <a:pathLst>
              <a:path w="2670628" h="1930400">
                <a:moveTo>
                  <a:pt x="0" y="0"/>
                </a:moveTo>
                <a:cubicBezTo>
                  <a:pt x="318105" y="222552"/>
                  <a:pt x="636210" y="445105"/>
                  <a:pt x="769257" y="696686"/>
                </a:cubicBezTo>
                <a:cubicBezTo>
                  <a:pt x="902305" y="948267"/>
                  <a:pt x="481390" y="1303867"/>
                  <a:pt x="798285" y="1509486"/>
                </a:cubicBezTo>
                <a:cubicBezTo>
                  <a:pt x="1115180" y="1715105"/>
                  <a:pt x="1892904" y="1822752"/>
                  <a:pt x="2670628" y="193040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762C53BD-7683-4BDB-B03F-786DD63AFAE7}"/>
              </a:ext>
            </a:extLst>
          </p:cNvPr>
          <p:cNvSpPr txBox="1"/>
          <p:nvPr/>
        </p:nvSpPr>
        <p:spPr>
          <a:xfrm>
            <a:off x="6119555" y="6563380"/>
            <a:ext cx="19050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save slopes</a:t>
            </a:r>
          </a:p>
        </p:txBody>
      </p:sp>
      <p:sp>
        <p:nvSpPr>
          <p:cNvPr id="14" name="TextBox 13">
            <a:extLst>
              <a:ext uri="{FF2B5EF4-FFF2-40B4-BE49-F238E27FC236}">
                <a16:creationId xmlns:a16="http://schemas.microsoft.com/office/drawing/2014/main" id="{9ECEDCF2-DCA1-41E1-BB8F-1E8F85C55B95}"/>
              </a:ext>
            </a:extLst>
          </p:cNvPr>
          <p:cNvSpPr txBox="1"/>
          <p:nvPr/>
        </p:nvSpPr>
        <p:spPr>
          <a:xfrm>
            <a:off x="381000" y="130226"/>
            <a:ext cx="1346844"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Python</a:t>
            </a:r>
          </a:p>
        </p:txBody>
      </p:sp>
    </p:spTree>
    <p:extLst>
      <p:ext uri="{BB962C8B-B14F-4D97-AF65-F5344CB8AC3E}">
        <p14:creationId xmlns:p14="http://schemas.microsoft.com/office/powerpoint/2010/main" val="40215013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9942E41-9EF3-4816-9911-B54A5690B8EA}"/>
              </a:ext>
            </a:extLst>
          </p:cNvPr>
          <p:cNvSpPr>
            <a:spLocks noChangeArrowheads="1"/>
          </p:cNvSpPr>
          <p:nvPr/>
        </p:nvSpPr>
        <p:spPr bwMode="auto">
          <a:xfrm>
            <a:off x="419100" y="762000"/>
            <a:ext cx="8305800" cy="3471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30000"/>
              </a:spcBef>
              <a:spcAft>
                <a:spcPct val="0"/>
              </a:spcAft>
              <a:defRPr sz="1200">
                <a:solidFill>
                  <a:schemeClr val="tx1"/>
                </a:solidFill>
                <a:latin typeface="Arial" panose="020B0604020202020204" pitchFamily="34" charset="0"/>
              </a:defRPr>
            </a:lvl1pPr>
            <a:lvl2pPr eaLnBrk="0" fontAlgn="base" hangingPunct="0">
              <a:spcBef>
                <a:spcPct val="30000"/>
              </a:spcBef>
              <a:spcAft>
                <a:spcPct val="0"/>
              </a:spcAft>
              <a:defRPr sz="1200">
                <a:solidFill>
                  <a:schemeClr val="tx1"/>
                </a:solidFill>
                <a:latin typeface="Arial" panose="020B0604020202020204" pitchFamily="34" charset="0"/>
              </a:defRPr>
            </a:lvl2pPr>
            <a:lvl3pPr eaLnBrk="0" fontAlgn="base" hangingPunct="0">
              <a:spcBef>
                <a:spcPct val="30000"/>
              </a:spcBef>
              <a:spcAft>
                <a:spcPct val="0"/>
              </a:spcAft>
              <a:defRPr sz="1200">
                <a:solidFill>
                  <a:schemeClr val="tx1"/>
                </a:solidFill>
                <a:latin typeface="Arial" panose="020B0604020202020204" pitchFamily="34" charset="0"/>
              </a:defRPr>
            </a:lvl3pPr>
            <a:lvl4pPr eaLnBrk="0" fontAlgn="base" hangingPunct="0">
              <a:spcBef>
                <a:spcPct val="30000"/>
              </a:spcBef>
              <a:spcAft>
                <a:spcPct val="0"/>
              </a:spcAft>
              <a:defRPr sz="1200">
                <a:solidFill>
                  <a:schemeClr val="tx1"/>
                </a:solidFill>
                <a:latin typeface="Arial" panose="020B0604020202020204" pitchFamily="34" charset="0"/>
              </a:defRPr>
            </a:lvl4pPr>
            <a:lvl5pPr eaLnBrk="0" fontAlgn="base" hangingPunct="0">
              <a:spcBef>
                <a:spcPct val="30000"/>
              </a:spcBef>
              <a:spcAft>
                <a:spcPct val="0"/>
              </a:spcAft>
              <a:defRPr sz="1200">
                <a:solidFill>
                  <a:schemeClr val="tx1"/>
                </a:solidFill>
                <a:latin typeface="Arial" panose="020B0604020202020204" pitchFamily="34" charset="0"/>
              </a:defRPr>
            </a:lvl5pPr>
            <a:lvl6pPr eaLnBrk="0" fontAlgn="base" hangingPunct="0">
              <a:spcBef>
                <a:spcPct val="30000"/>
              </a:spcBef>
              <a:spcAft>
                <a:spcPct val="0"/>
              </a:spcAft>
              <a:defRPr sz="1200">
                <a:solidFill>
                  <a:schemeClr val="tx1"/>
                </a:solidFill>
                <a:latin typeface="Arial" panose="020B0604020202020204" pitchFamily="34" charset="0"/>
              </a:defRPr>
            </a:lvl6pPr>
            <a:lvl7pPr eaLnBrk="0" fontAlgn="base" hangingPunct="0">
              <a:spcBef>
                <a:spcPct val="30000"/>
              </a:spcBef>
              <a:spcAft>
                <a:spcPct val="0"/>
              </a:spcAft>
              <a:defRPr sz="1200">
                <a:solidFill>
                  <a:schemeClr val="tx1"/>
                </a:solidFill>
                <a:latin typeface="Arial" panose="020B0604020202020204" pitchFamily="34" charset="0"/>
              </a:defRPr>
            </a:lvl7pPr>
            <a:lvl8pPr eaLnBrk="0" fontAlgn="base" hangingPunct="0">
              <a:spcBef>
                <a:spcPct val="30000"/>
              </a:spcBef>
              <a:spcAft>
                <a:spcPct val="0"/>
              </a:spcAft>
              <a:defRPr sz="1200">
                <a:solidFill>
                  <a:schemeClr val="tx1"/>
                </a:solidFill>
                <a:latin typeface="Arial" panose="020B0604020202020204" pitchFamily="34" charset="0"/>
              </a:defRPr>
            </a:lvl8pPr>
            <a:lvl9pPr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Nhist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=1000;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slopemin</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0.2;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slopemax</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0.8;</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ed = </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np.histogram</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slope,Nhist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slopemin,slopemax</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Nc = </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len</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Ne = </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len</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slopehist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centers = </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(0.5*(ed[1:Ne]+ed[0:Ne-1]));</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Ds = centers[1,0] - centers[0,0];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norm = Ds*</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np.sum</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slopehist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pbootstrap</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slopehist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/norm;</a:t>
            </a:r>
          </a:p>
        </p:txBody>
      </p:sp>
      <p:sp>
        <p:nvSpPr>
          <p:cNvPr id="5" name="Right Brace 4">
            <a:extLst>
              <a:ext uri="{FF2B5EF4-FFF2-40B4-BE49-F238E27FC236}">
                <a16:creationId xmlns:a16="http://schemas.microsoft.com/office/drawing/2014/main" id="{AA70013B-1849-4758-8470-C7E94AA982F4}"/>
              </a:ext>
            </a:extLst>
          </p:cNvPr>
          <p:cNvSpPr/>
          <p:nvPr/>
        </p:nvSpPr>
        <p:spPr>
          <a:xfrm>
            <a:off x="8077200" y="762000"/>
            <a:ext cx="381000" cy="347172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63B0582D-2C51-4DDF-A251-233CB34EAF99}"/>
              </a:ext>
            </a:extLst>
          </p:cNvPr>
          <p:cNvSpPr txBox="1"/>
          <p:nvPr/>
        </p:nvSpPr>
        <p:spPr>
          <a:xfrm rot="5400000">
            <a:off x="6925892" y="2210850"/>
            <a:ext cx="3522520"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histogram of slopes</a:t>
            </a:r>
          </a:p>
        </p:txBody>
      </p:sp>
      <p:sp>
        <p:nvSpPr>
          <p:cNvPr id="7" name="TextBox 6">
            <a:extLst>
              <a:ext uri="{FF2B5EF4-FFF2-40B4-BE49-F238E27FC236}">
                <a16:creationId xmlns:a16="http://schemas.microsoft.com/office/drawing/2014/main" id="{1241AB6A-E7CA-4A6E-81B2-3F4E625FB8AA}"/>
              </a:ext>
            </a:extLst>
          </p:cNvPr>
          <p:cNvSpPr txBox="1"/>
          <p:nvPr/>
        </p:nvSpPr>
        <p:spPr>
          <a:xfrm>
            <a:off x="381000" y="130226"/>
            <a:ext cx="1346844"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Python</a:t>
            </a:r>
          </a:p>
        </p:txBody>
      </p:sp>
      <p:sp>
        <p:nvSpPr>
          <p:cNvPr id="8" name="TextBox 7">
            <a:extLst>
              <a:ext uri="{FF2B5EF4-FFF2-40B4-BE49-F238E27FC236}">
                <a16:creationId xmlns:a16="http://schemas.microsoft.com/office/drawing/2014/main" id="{58FCEB0C-52BB-404E-B01C-EBCF5E652C4D}"/>
              </a:ext>
            </a:extLst>
          </p:cNvPr>
          <p:cNvSpPr txBox="1"/>
          <p:nvPr/>
        </p:nvSpPr>
        <p:spPr>
          <a:xfrm>
            <a:off x="381000" y="4495800"/>
            <a:ext cx="6629400" cy="196977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Pbootstrap</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(Ds*</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np.cumsum</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pbootstrap</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ilovec</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np.where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Pbootstrap</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&gt;=0.025)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ilox</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ilovec</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[0];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ilo</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ilox</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[0];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blo</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centers[</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ilo</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ihivec</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np.where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Pbootstrap</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&gt;=0.975);</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ihix</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ihivec</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[0];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ihi</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ihix</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[0];</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bhi</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centers[</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ihi</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493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9942E41-9EF3-4816-9911-B54A5690B8EA}"/>
              </a:ext>
            </a:extLst>
          </p:cNvPr>
          <p:cNvSpPr>
            <a:spLocks noChangeArrowheads="1"/>
          </p:cNvSpPr>
          <p:nvPr/>
        </p:nvSpPr>
        <p:spPr bwMode="auto">
          <a:xfrm>
            <a:off x="419100" y="762000"/>
            <a:ext cx="8305800" cy="3471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30000"/>
              </a:spcBef>
              <a:spcAft>
                <a:spcPct val="0"/>
              </a:spcAft>
              <a:defRPr sz="1200">
                <a:solidFill>
                  <a:schemeClr val="tx1"/>
                </a:solidFill>
                <a:latin typeface="Arial" panose="020B0604020202020204" pitchFamily="34" charset="0"/>
              </a:defRPr>
            </a:lvl1pPr>
            <a:lvl2pPr eaLnBrk="0" fontAlgn="base" hangingPunct="0">
              <a:spcBef>
                <a:spcPct val="30000"/>
              </a:spcBef>
              <a:spcAft>
                <a:spcPct val="0"/>
              </a:spcAft>
              <a:defRPr sz="1200">
                <a:solidFill>
                  <a:schemeClr val="tx1"/>
                </a:solidFill>
                <a:latin typeface="Arial" panose="020B0604020202020204" pitchFamily="34" charset="0"/>
              </a:defRPr>
            </a:lvl2pPr>
            <a:lvl3pPr eaLnBrk="0" fontAlgn="base" hangingPunct="0">
              <a:spcBef>
                <a:spcPct val="30000"/>
              </a:spcBef>
              <a:spcAft>
                <a:spcPct val="0"/>
              </a:spcAft>
              <a:defRPr sz="1200">
                <a:solidFill>
                  <a:schemeClr val="tx1"/>
                </a:solidFill>
                <a:latin typeface="Arial" panose="020B0604020202020204" pitchFamily="34" charset="0"/>
              </a:defRPr>
            </a:lvl3pPr>
            <a:lvl4pPr eaLnBrk="0" fontAlgn="base" hangingPunct="0">
              <a:spcBef>
                <a:spcPct val="30000"/>
              </a:spcBef>
              <a:spcAft>
                <a:spcPct val="0"/>
              </a:spcAft>
              <a:defRPr sz="1200">
                <a:solidFill>
                  <a:schemeClr val="tx1"/>
                </a:solidFill>
                <a:latin typeface="Arial" panose="020B0604020202020204" pitchFamily="34" charset="0"/>
              </a:defRPr>
            </a:lvl4pPr>
            <a:lvl5pPr eaLnBrk="0" fontAlgn="base" hangingPunct="0">
              <a:spcBef>
                <a:spcPct val="30000"/>
              </a:spcBef>
              <a:spcAft>
                <a:spcPct val="0"/>
              </a:spcAft>
              <a:defRPr sz="1200">
                <a:solidFill>
                  <a:schemeClr val="tx1"/>
                </a:solidFill>
                <a:latin typeface="Arial" panose="020B0604020202020204" pitchFamily="34" charset="0"/>
              </a:defRPr>
            </a:lvl5pPr>
            <a:lvl6pPr eaLnBrk="0" fontAlgn="base" hangingPunct="0">
              <a:spcBef>
                <a:spcPct val="30000"/>
              </a:spcBef>
              <a:spcAft>
                <a:spcPct val="0"/>
              </a:spcAft>
              <a:defRPr sz="1200">
                <a:solidFill>
                  <a:schemeClr val="tx1"/>
                </a:solidFill>
                <a:latin typeface="Arial" panose="020B0604020202020204" pitchFamily="34" charset="0"/>
              </a:defRPr>
            </a:lvl6pPr>
            <a:lvl7pPr eaLnBrk="0" fontAlgn="base" hangingPunct="0">
              <a:spcBef>
                <a:spcPct val="30000"/>
              </a:spcBef>
              <a:spcAft>
                <a:spcPct val="0"/>
              </a:spcAft>
              <a:defRPr sz="1200">
                <a:solidFill>
                  <a:schemeClr val="tx1"/>
                </a:solidFill>
                <a:latin typeface="Arial" panose="020B0604020202020204" pitchFamily="34" charset="0"/>
              </a:defRPr>
            </a:lvl7pPr>
            <a:lvl8pPr eaLnBrk="0" fontAlgn="base" hangingPunct="0">
              <a:spcBef>
                <a:spcPct val="30000"/>
              </a:spcBef>
              <a:spcAft>
                <a:spcPct val="0"/>
              </a:spcAft>
              <a:defRPr sz="1200">
                <a:solidFill>
                  <a:schemeClr val="tx1"/>
                </a:solidFill>
                <a:latin typeface="Arial" panose="020B0604020202020204" pitchFamily="34" charset="0"/>
              </a:defRPr>
            </a:lvl8pPr>
            <a:lvl9pPr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Nhist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=1000;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slopemin</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0.2;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slopemax</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0.8;</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ed = </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np.histogram</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slope,Nhist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slopemin,slopemax</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Nc = </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len</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Ne = </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len</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slopehist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ct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centers = </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(0.5*(ed[1:Ne]+ed[0:Ne-1]));</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Ds = centers[1,0] - centers[0,0];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norm = Ds*</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np.sum</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slopehist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pbootstrap</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18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slopehist</a:t>
            </a:r>
            <a:r>
              <a:rPr kumimoji="0" lang="en-US" altLang="en-US" sz="1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/norm;</a:t>
            </a:r>
          </a:p>
        </p:txBody>
      </p:sp>
      <p:sp>
        <p:nvSpPr>
          <p:cNvPr id="7" name="TextBox 6">
            <a:extLst>
              <a:ext uri="{FF2B5EF4-FFF2-40B4-BE49-F238E27FC236}">
                <a16:creationId xmlns:a16="http://schemas.microsoft.com/office/drawing/2014/main" id="{1241AB6A-E7CA-4A6E-81B2-3F4E625FB8AA}"/>
              </a:ext>
            </a:extLst>
          </p:cNvPr>
          <p:cNvSpPr txBox="1"/>
          <p:nvPr/>
        </p:nvSpPr>
        <p:spPr>
          <a:xfrm>
            <a:off x="381000" y="130226"/>
            <a:ext cx="1346844"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Python</a:t>
            </a:r>
          </a:p>
        </p:txBody>
      </p:sp>
      <p:sp>
        <p:nvSpPr>
          <p:cNvPr id="8" name="TextBox 7">
            <a:extLst>
              <a:ext uri="{FF2B5EF4-FFF2-40B4-BE49-F238E27FC236}">
                <a16:creationId xmlns:a16="http://schemas.microsoft.com/office/drawing/2014/main" id="{58FCEB0C-52BB-404E-B01C-EBCF5E652C4D}"/>
              </a:ext>
            </a:extLst>
          </p:cNvPr>
          <p:cNvSpPr txBox="1"/>
          <p:nvPr/>
        </p:nvSpPr>
        <p:spPr>
          <a:xfrm>
            <a:off x="381000" y="4495800"/>
            <a:ext cx="6629400" cy="196977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Pbootstrap</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(Ds*</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np.cumsum</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pbootstrap</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ilovec</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np.where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Pbootstrap</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&gt;=0.025) </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ilox</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ilovec</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[0];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ilo</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ilox</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[0];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blo</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centers[</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ilo</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ihivec</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np.where</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Pbootstrap</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&gt;=0.975);</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ihix</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ihivec</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[0];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ihi</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ihix</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[0];</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bhi</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 centers[</a:t>
            </a:r>
            <a:r>
              <a:rPr kumimoji="0" lang="en-US" altLang="en-US" sz="16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ihi</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ight Brace 8">
            <a:extLst>
              <a:ext uri="{FF2B5EF4-FFF2-40B4-BE49-F238E27FC236}">
                <a16:creationId xmlns:a16="http://schemas.microsoft.com/office/drawing/2014/main" id="{5C0EFC7A-00B7-49F9-843F-477360892C38}"/>
              </a:ext>
            </a:extLst>
          </p:cNvPr>
          <p:cNvSpPr/>
          <p:nvPr/>
        </p:nvSpPr>
        <p:spPr>
          <a:xfrm>
            <a:off x="7467600" y="3556002"/>
            <a:ext cx="381000" cy="3048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F4FEBEEC-7224-4B8F-846D-2B63B8840B53}"/>
              </a:ext>
            </a:extLst>
          </p:cNvPr>
          <p:cNvSpPr txBox="1"/>
          <p:nvPr/>
        </p:nvSpPr>
        <p:spPr>
          <a:xfrm rot="5400000">
            <a:off x="6167109" y="4577089"/>
            <a:ext cx="4038602"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2.5%   and  97.5%  bounds</a:t>
            </a:r>
          </a:p>
        </p:txBody>
      </p:sp>
      <p:sp>
        <p:nvSpPr>
          <p:cNvPr id="11" name="Oval 10">
            <a:extLst>
              <a:ext uri="{FF2B5EF4-FFF2-40B4-BE49-F238E27FC236}">
                <a16:creationId xmlns:a16="http://schemas.microsoft.com/office/drawing/2014/main" id="{5B62E2C7-D9D3-4B9A-925D-A773D53B3BE0}"/>
              </a:ext>
            </a:extLst>
          </p:cNvPr>
          <p:cNvSpPr/>
          <p:nvPr/>
        </p:nvSpPr>
        <p:spPr>
          <a:xfrm>
            <a:off x="3253636" y="4350656"/>
            <a:ext cx="3223364"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ECA782D-74FD-457D-9EF4-59E6BD9FD470}"/>
              </a:ext>
            </a:extLst>
          </p:cNvPr>
          <p:cNvSpPr txBox="1"/>
          <p:nvPr/>
        </p:nvSpPr>
        <p:spPr>
          <a:xfrm>
            <a:off x="4874416" y="3367668"/>
            <a:ext cx="1905000" cy="954107"/>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integrate p(b) to P(b)</a:t>
            </a:r>
          </a:p>
        </p:txBody>
      </p:sp>
    </p:spTree>
    <p:extLst>
      <p:ext uri="{BB962C8B-B14F-4D97-AF65-F5344CB8AC3E}">
        <p14:creationId xmlns:p14="http://schemas.microsoft.com/office/powerpoint/2010/main" val="3185517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533400" y="838200"/>
            <a:ext cx="8610600" cy="5552420"/>
            <a:chOff x="990600" y="1409700"/>
            <a:chExt cx="6199632" cy="4164315"/>
          </a:xfrm>
        </p:grpSpPr>
        <p:pic>
          <p:nvPicPr>
            <p:cNvPr id="1027" name="Picture 3"/>
            <p:cNvPicPr>
              <a:picLocks noChangeAspect="1" noChangeArrowheads="1"/>
            </p:cNvPicPr>
            <p:nvPr/>
          </p:nvPicPr>
          <p:blipFill>
            <a:blip r:embed="rId3" cstate="print"/>
            <a:srcRect/>
            <a:stretch>
              <a:fillRect/>
            </a:stretch>
          </p:blipFill>
          <p:spPr bwMode="auto">
            <a:xfrm>
              <a:off x="990600" y="1409700"/>
              <a:ext cx="5334000" cy="4000500"/>
            </a:xfrm>
            <a:prstGeom prst="rect">
              <a:avLst/>
            </a:prstGeom>
            <a:noFill/>
            <a:ln w="9525">
              <a:noFill/>
              <a:miter lim="800000"/>
              <a:headEnd/>
              <a:tailEnd/>
            </a:ln>
            <a:effectLst/>
          </p:spPr>
        </p:pic>
        <p:sp>
          <p:nvSpPr>
            <p:cNvPr id="12" name="Rectangle 11"/>
            <p:cNvSpPr/>
            <p:nvPr/>
          </p:nvSpPr>
          <p:spPr>
            <a:xfrm>
              <a:off x="1295400" y="3086100"/>
              <a:ext cx="228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1" name="TextBox 20"/>
            <p:cNvSpPr txBox="1"/>
            <p:nvPr/>
          </p:nvSpPr>
          <p:spPr>
            <a:xfrm rot="16200000">
              <a:off x="1092799" y="3152342"/>
              <a:ext cx="585401" cy="376718"/>
            </a:xfrm>
            <a:prstGeom prst="rect">
              <a:avLst/>
            </a:prstGeom>
            <a:noFill/>
          </p:spPr>
          <p:txBody>
            <a:bodyPr wrap="square" rtlCol="0">
              <a:spAutoFit/>
            </a:bodyPr>
            <a:lstStyle/>
            <a:p>
              <a:r>
                <a:rPr lang="en-US" sz="2800" i="1" dirty="0">
                  <a:latin typeface="Times New Roman" pitchFamily="18" charset="0"/>
                  <a:cs typeface="Times New Roman" pitchFamily="18" charset="0"/>
                </a:rPr>
                <a:t>p(b)</a:t>
              </a:r>
            </a:p>
          </p:txBody>
        </p:sp>
        <p:sp>
          <p:nvSpPr>
            <p:cNvPr id="25" name="TextBox 24"/>
            <p:cNvSpPr txBox="1"/>
            <p:nvPr/>
          </p:nvSpPr>
          <p:spPr>
            <a:xfrm>
              <a:off x="4172712" y="1695450"/>
              <a:ext cx="3017520" cy="392415"/>
            </a:xfrm>
            <a:prstGeom prst="rect">
              <a:avLst/>
            </a:prstGeom>
            <a:noFill/>
          </p:spPr>
          <p:txBody>
            <a:bodyPr wrap="square" rtlCol="0">
              <a:spAutoFit/>
            </a:bodyPr>
            <a:lstStyle/>
            <a:p>
              <a:r>
                <a:rPr lang="en-US" sz="2800" dirty="0">
                  <a:latin typeface="Times New Roman" pitchFamily="18" charset="0"/>
                  <a:cs typeface="Times New Roman" pitchFamily="18" charset="0"/>
                </a:rPr>
                <a:t>standard error propagation</a:t>
              </a:r>
            </a:p>
          </p:txBody>
        </p:sp>
        <p:sp>
          <p:nvSpPr>
            <p:cNvPr id="34" name="TextBox 33"/>
            <p:cNvSpPr txBox="1"/>
            <p:nvPr/>
          </p:nvSpPr>
          <p:spPr>
            <a:xfrm>
              <a:off x="4400550" y="2171700"/>
              <a:ext cx="1752600" cy="392415"/>
            </a:xfrm>
            <a:prstGeom prst="rect">
              <a:avLst/>
            </a:prstGeom>
            <a:noFill/>
          </p:spPr>
          <p:txBody>
            <a:bodyPr wrap="square" rtlCol="0">
              <a:spAutoFit/>
            </a:bodyPr>
            <a:lstStyle/>
            <a:p>
              <a:r>
                <a:rPr lang="en-US" sz="2800" dirty="0">
                  <a:latin typeface="Times New Roman" pitchFamily="18" charset="0"/>
                  <a:cs typeface="Times New Roman" pitchFamily="18" charset="0"/>
                </a:rPr>
                <a:t>bootstrap</a:t>
              </a:r>
            </a:p>
          </p:txBody>
        </p:sp>
        <p:sp>
          <p:nvSpPr>
            <p:cNvPr id="13" name="Freeform 12"/>
            <p:cNvSpPr/>
            <p:nvPr/>
          </p:nvSpPr>
          <p:spPr>
            <a:xfrm>
              <a:off x="3705225" y="2100263"/>
              <a:ext cx="857250" cy="130174"/>
            </a:xfrm>
            <a:custGeom>
              <a:avLst/>
              <a:gdLst>
                <a:gd name="connsiteX0" fmla="*/ 0 w 857250"/>
                <a:gd name="connsiteY0" fmla="*/ 42862 h 130174"/>
                <a:gd name="connsiteX1" fmla="*/ 371475 w 857250"/>
                <a:gd name="connsiteY1" fmla="*/ 14287 h 130174"/>
                <a:gd name="connsiteX2" fmla="*/ 381000 w 857250"/>
                <a:gd name="connsiteY2" fmla="*/ 128587 h 130174"/>
                <a:gd name="connsiteX3" fmla="*/ 857250 w 857250"/>
                <a:gd name="connsiteY3" fmla="*/ 4762 h 130174"/>
              </a:gdLst>
              <a:ahLst/>
              <a:cxnLst>
                <a:cxn ang="0">
                  <a:pos x="connsiteX0" y="connsiteY0"/>
                </a:cxn>
                <a:cxn ang="0">
                  <a:pos x="connsiteX1" y="connsiteY1"/>
                </a:cxn>
                <a:cxn ang="0">
                  <a:pos x="connsiteX2" y="connsiteY2"/>
                </a:cxn>
                <a:cxn ang="0">
                  <a:pos x="connsiteX3" y="connsiteY3"/>
                </a:cxn>
              </a:cxnLst>
              <a:rect l="l" t="t" r="r" b="b"/>
              <a:pathLst>
                <a:path w="857250" h="130174">
                  <a:moveTo>
                    <a:pt x="0" y="42862"/>
                  </a:moveTo>
                  <a:cubicBezTo>
                    <a:pt x="153987" y="21431"/>
                    <a:pt x="307975" y="0"/>
                    <a:pt x="371475" y="14287"/>
                  </a:cubicBezTo>
                  <a:cubicBezTo>
                    <a:pt x="434975" y="28575"/>
                    <a:pt x="300038" y="130174"/>
                    <a:pt x="381000" y="128587"/>
                  </a:cubicBezTo>
                  <a:cubicBezTo>
                    <a:pt x="461962" y="127000"/>
                    <a:pt x="659606" y="65881"/>
                    <a:pt x="857250" y="4762"/>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4" name="Freeform 13"/>
            <p:cNvSpPr/>
            <p:nvPr/>
          </p:nvSpPr>
          <p:spPr>
            <a:xfrm>
              <a:off x="3581400" y="2308226"/>
              <a:ext cx="857250" cy="130174"/>
            </a:xfrm>
            <a:custGeom>
              <a:avLst/>
              <a:gdLst>
                <a:gd name="connsiteX0" fmla="*/ 0 w 857250"/>
                <a:gd name="connsiteY0" fmla="*/ 42862 h 130174"/>
                <a:gd name="connsiteX1" fmla="*/ 371475 w 857250"/>
                <a:gd name="connsiteY1" fmla="*/ 14287 h 130174"/>
                <a:gd name="connsiteX2" fmla="*/ 381000 w 857250"/>
                <a:gd name="connsiteY2" fmla="*/ 128587 h 130174"/>
                <a:gd name="connsiteX3" fmla="*/ 857250 w 857250"/>
                <a:gd name="connsiteY3" fmla="*/ 4762 h 130174"/>
              </a:gdLst>
              <a:ahLst/>
              <a:cxnLst>
                <a:cxn ang="0">
                  <a:pos x="connsiteX0" y="connsiteY0"/>
                </a:cxn>
                <a:cxn ang="0">
                  <a:pos x="connsiteX1" y="connsiteY1"/>
                </a:cxn>
                <a:cxn ang="0">
                  <a:pos x="connsiteX2" y="connsiteY2"/>
                </a:cxn>
                <a:cxn ang="0">
                  <a:pos x="connsiteX3" y="connsiteY3"/>
                </a:cxn>
              </a:cxnLst>
              <a:rect l="l" t="t" r="r" b="b"/>
              <a:pathLst>
                <a:path w="857250" h="130174">
                  <a:moveTo>
                    <a:pt x="0" y="42862"/>
                  </a:moveTo>
                  <a:cubicBezTo>
                    <a:pt x="153987" y="21431"/>
                    <a:pt x="307975" y="0"/>
                    <a:pt x="371475" y="14287"/>
                  </a:cubicBezTo>
                  <a:cubicBezTo>
                    <a:pt x="434975" y="28575"/>
                    <a:pt x="300038" y="130174"/>
                    <a:pt x="381000" y="128587"/>
                  </a:cubicBezTo>
                  <a:cubicBezTo>
                    <a:pt x="461962" y="127000"/>
                    <a:pt x="659606" y="65881"/>
                    <a:pt x="857250" y="4762"/>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1" name="Rectangle 10"/>
            <p:cNvSpPr/>
            <p:nvPr/>
          </p:nvSpPr>
          <p:spPr>
            <a:xfrm>
              <a:off x="3384880" y="5129464"/>
              <a:ext cx="609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9" name="TextBox 18"/>
            <p:cNvSpPr txBox="1"/>
            <p:nvPr/>
          </p:nvSpPr>
          <p:spPr>
            <a:xfrm>
              <a:off x="3075432" y="5181600"/>
              <a:ext cx="2123618" cy="392415"/>
            </a:xfrm>
            <a:prstGeom prst="rect">
              <a:avLst/>
            </a:prstGeom>
            <a:noFill/>
          </p:spPr>
          <p:txBody>
            <a:bodyPr wrap="square" rtlCol="0">
              <a:spAutoFit/>
            </a:bodyPr>
            <a:lstStyle/>
            <a:p>
              <a:r>
                <a:rPr lang="en-US" sz="2800" dirty="0">
                  <a:latin typeface="Times New Roman" pitchFamily="18" charset="0"/>
                  <a:cs typeface="Times New Roman" pitchFamily="18" charset="0"/>
                </a:rPr>
                <a:t>slope, </a:t>
              </a:r>
              <a:r>
                <a:rPr lang="en-US" sz="2800" i="1" dirty="0">
                  <a:latin typeface="Times New Roman" pitchFamily="18" charset="0"/>
                  <a:cs typeface="Times New Roman" pitchFamily="18" charset="0"/>
                </a:rPr>
                <a:t>b</a:t>
              </a:r>
            </a:p>
          </p:txBody>
        </p:sp>
        <p:cxnSp>
          <p:nvCxnSpPr>
            <p:cNvPr id="17" name="Straight Arrow Connector 16"/>
            <p:cNvCxnSpPr/>
            <p:nvPr/>
          </p:nvCxnSpPr>
          <p:spPr>
            <a:xfrm>
              <a:off x="2609852" y="4724400"/>
              <a:ext cx="1752600" cy="1588"/>
            </a:xfrm>
            <a:prstGeom prst="straightConnector1">
              <a:avLst/>
            </a:prstGeom>
            <a:ln w="38100">
              <a:solidFill>
                <a:schemeClr val="bg1">
                  <a:lumMod val="6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01112" y="4381500"/>
              <a:ext cx="1589316" cy="276999"/>
            </a:xfrm>
            <a:prstGeom prst="rect">
              <a:avLst/>
            </a:prstGeom>
            <a:noFill/>
          </p:spPr>
          <p:txBody>
            <a:bodyPr wrap="square" rtlCol="0">
              <a:spAutoFit/>
            </a:bodyPr>
            <a:lstStyle/>
            <a:p>
              <a:r>
                <a:rPr lang="en-US" dirty="0">
                  <a:latin typeface="Times New Roman" pitchFamily="18" charset="0"/>
                  <a:cs typeface="Times New Roman" pitchFamily="18" charset="0"/>
                </a:rPr>
                <a:t>95% confidence</a:t>
              </a:r>
            </a:p>
          </p:txBody>
        </p:sp>
        <p:cxnSp>
          <p:nvCxnSpPr>
            <p:cNvPr id="23" name="Straight Arrow Connector 22"/>
            <p:cNvCxnSpPr/>
            <p:nvPr/>
          </p:nvCxnSpPr>
          <p:spPr>
            <a:xfrm rot="5400000" flipH="1" flipV="1">
              <a:off x="2500315" y="4719641"/>
              <a:ext cx="229394" cy="794"/>
            </a:xfrm>
            <a:prstGeom prst="straightConnector1">
              <a:avLst/>
            </a:prstGeom>
            <a:ln w="381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flipH="1" flipV="1">
              <a:off x="4247358" y="4724396"/>
              <a:ext cx="229394" cy="794"/>
            </a:xfrm>
            <a:prstGeom prst="straightConnector1">
              <a:avLst/>
            </a:prstGeom>
            <a:ln w="381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ea typeface="Cambria Math" pitchFamily="18" charset="0"/>
                <a:cs typeface="Times New Roman" pitchFamily="18" charset="0"/>
              </a:rPr>
              <a:t>a more complicated example</a:t>
            </a:r>
          </a:p>
        </p:txBody>
      </p:sp>
      <p:sp>
        <p:nvSpPr>
          <p:cNvPr id="3" name="Content Placeholder 2"/>
          <p:cNvSpPr>
            <a:spLocks noGrp="1"/>
          </p:cNvSpPr>
          <p:nvPr>
            <p:ph idx="1"/>
          </p:nvPr>
        </p:nvSpPr>
        <p:spPr>
          <a:xfrm>
            <a:off x="533400" y="2133600"/>
            <a:ext cx="8229600" cy="2895600"/>
          </a:xfrm>
        </p:spPr>
        <p:txBody>
          <a:bodyPr/>
          <a:lstStyle/>
          <a:p>
            <a:pPr>
              <a:buNone/>
            </a:pPr>
            <a:r>
              <a:rPr lang="en-US" dirty="0">
                <a:latin typeface="Cambria Math" pitchFamily="18" charset="0"/>
                <a:ea typeface="Cambria Math" pitchFamily="18" charset="0"/>
                <a:cs typeface="Times New Roman" pitchFamily="18" charset="0"/>
              </a:rPr>
              <a:t>p(r)</a:t>
            </a:r>
          </a:p>
          <a:p>
            <a:pPr>
              <a:buNone/>
            </a:pPr>
            <a:r>
              <a:rPr lang="en-US" dirty="0">
                <a:latin typeface="Times New Roman" pitchFamily="18" charset="0"/>
                <a:cs typeface="Times New Roman" pitchFamily="18" charset="0"/>
              </a:rPr>
              <a:t>where </a:t>
            </a:r>
            <a:r>
              <a:rPr lang="en-US" dirty="0">
                <a:latin typeface="Cambria Math" pitchFamily="18" charset="0"/>
                <a:ea typeface="Cambria Math" pitchFamily="18" charset="0"/>
                <a:cs typeface="Times New Roman" pitchFamily="18" charset="0"/>
              </a:rPr>
              <a:t>r</a:t>
            </a:r>
            <a:r>
              <a:rPr lang="en-US" dirty="0">
                <a:latin typeface="Times New Roman" pitchFamily="18" charset="0"/>
                <a:cs typeface="Times New Roman" pitchFamily="18" charset="0"/>
              </a:rPr>
              <a:t> is</a:t>
            </a:r>
          </a:p>
          <a:p>
            <a:pPr>
              <a:buNone/>
            </a:pPr>
            <a:r>
              <a:rPr lang="en-US" dirty="0">
                <a:latin typeface="Times New Roman" pitchFamily="18" charset="0"/>
                <a:cs typeface="Times New Roman" pitchFamily="18" charset="0"/>
              </a:rPr>
              <a:t>ratio of </a:t>
            </a:r>
          </a:p>
          <a:p>
            <a:pPr>
              <a:buNone/>
            </a:pPr>
            <a:r>
              <a:rPr lang="en-US" dirty="0" err="1">
                <a:latin typeface="Times New Roman" pitchFamily="18" charset="0"/>
                <a:cs typeface="Times New Roman" pitchFamily="18" charset="0"/>
              </a:rPr>
              <a:t>CaO</a:t>
            </a:r>
            <a:r>
              <a:rPr lang="en-US" dirty="0">
                <a:latin typeface="Times New Roman" pitchFamily="18" charset="0"/>
                <a:cs typeface="Times New Roman" pitchFamily="18" charset="0"/>
              </a:rPr>
              <a:t> to Na</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O ratio of the second </a:t>
            </a:r>
            <a:r>
              <a:rPr lang="en-US" dirty="0" err="1">
                <a:latin typeface="Times New Roman" pitchFamily="18" charset="0"/>
                <a:cs typeface="Times New Roman" pitchFamily="18" charset="0"/>
              </a:rPr>
              <a:t>varimax</a:t>
            </a:r>
            <a:r>
              <a:rPr lang="en-US" dirty="0">
                <a:latin typeface="Times New Roman" pitchFamily="18" charset="0"/>
                <a:cs typeface="Times New Roman" pitchFamily="18" charset="0"/>
              </a:rPr>
              <a:t> factor of the Atlantic Rock dataset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normAutofit fontScale="90000"/>
          </a:bodyPr>
          <a:lstStyle/>
          <a:p>
            <a:r>
              <a:rPr lang="en-US" dirty="0">
                <a:latin typeface="Times New Roman" pitchFamily="18" charset="0"/>
                <a:cs typeface="Times New Roman" pitchFamily="18" charset="0"/>
              </a:rPr>
              <a:t>what does confidence in a spectral peak mean?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609600" y="609600"/>
            <a:ext cx="8534400" cy="5795665"/>
            <a:chOff x="838200" y="1371600"/>
            <a:chExt cx="5334000" cy="4122375"/>
          </a:xfrm>
        </p:grpSpPr>
        <p:pic>
          <p:nvPicPr>
            <p:cNvPr id="1028" name="Picture 4"/>
            <p:cNvPicPr>
              <a:picLocks noChangeAspect="1" noChangeArrowheads="1"/>
            </p:cNvPicPr>
            <p:nvPr/>
          </p:nvPicPr>
          <p:blipFill>
            <a:blip r:embed="rId3" cstate="print"/>
            <a:srcRect/>
            <a:stretch>
              <a:fillRect/>
            </a:stretch>
          </p:blipFill>
          <p:spPr bwMode="auto">
            <a:xfrm>
              <a:off x="838200" y="1371600"/>
              <a:ext cx="5334000" cy="4000500"/>
            </a:xfrm>
            <a:prstGeom prst="rect">
              <a:avLst/>
            </a:prstGeom>
            <a:noFill/>
            <a:ln w="9525">
              <a:noFill/>
              <a:miter lim="800000"/>
              <a:headEnd/>
              <a:tailEnd/>
            </a:ln>
            <a:effectLst/>
          </p:spPr>
        </p:pic>
        <p:sp>
          <p:nvSpPr>
            <p:cNvPr id="12" name="Rectangle 11"/>
            <p:cNvSpPr/>
            <p:nvPr/>
          </p:nvSpPr>
          <p:spPr>
            <a:xfrm>
              <a:off x="1066800" y="3086100"/>
              <a:ext cx="228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rot="16200000">
              <a:off x="756631" y="3126794"/>
              <a:ext cx="585401" cy="327013"/>
            </a:xfrm>
            <a:prstGeom prst="rect">
              <a:avLst/>
            </a:prstGeom>
            <a:noFill/>
          </p:spPr>
          <p:txBody>
            <a:bodyPr wrap="square" rtlCol="0">
              <a:spAutoFit/>
            </a:bodyPr>
            <a:lstStyle/>
            <a:p>
              <a:r>
                <a:rPr lang="en-US" sz="2800" i="1" dirty="0">
                  <a:latin typeface="Times New Roman" pitchFamily="18" charset="0"/>
                  <a:cs typeface="Times New Roman" pitchFamily="18" charset="0"/>
                </a:rPr>
                <a:t>p(r)</a:t>
              </a:r>
            </a:p>
          </p:txBody>
        </p:sp>
        <p:sp>
          <p:nvSpPr>
            <p:cNvPr id="11" name="Rectangle 10"/>
            <p:cNvSpPr/>
            <p:nvPr/>
          </p:nvSpPr>
          <p:spPr>
            <a:xfrm>
              <a:off x="3048000" y="5105400"/>
              <a:ext cx="1219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790825" y="5165599"/>
              <a:ext cx="1800225" cy="328376"/>
            </a:xfrm>
            <a:prstGeom prst="rect">
              <a:avLst/>
            </a:prstGeom>
            <a:noFill/>
          </p:spPr>
          <p:txBody>
            <a:bodyPr wrap="square" rtlCol="0">
              <a:spAutoFit/>
            </a:bodyPr>
            <a:lstStyle/>
            <a:p>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 Na</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O ratio, r</a:t>
              </a:r>
              <a:endParaRPr lang="en-US" sz="2400" i="1" dirty="0">
                <a:latin typeface="Times New Roman" pitchFamily="18" charset="0"/>
                <a:cs typeface="Times New Roman" pitchFamily="18" charset="0"/>
              </a:endParaRPr>
            </a:p>
          </p:txBody>
        </p:sp>
        <p:cxnSp>
          <p:nvCxnSpPr>
            <p:cNvPr id="17" name="Straight Arrow Connector 16"/>
            <p:cNvCxnSpPr/>
            <p:nvPr/>
          </p:nvCxnSpPr>
          <p:spPr>
            <a:xfrm>
              <a:off x="2314575" y="4400550"/>
              <a:ext cx="2590800" cy="1588"/>
            </a:xfrm>
            <a:prstGeom prst="straightConnector1">
              <a:avLst/>
            </a:prstGeom>
            <a:ln w="38100">
              <a:solidFill>
                <a:schemeClr val="bg1">
                  <a:lumMod val="6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38450" y="4027399"/>
              <a:ext cx="1905000" cy="372159"/>
            </a:xfrm>
            <a:prstGeom prst="rect">
              <a:avLst/>
            </a:prstGeom>
            <a:noFill/>
          </p:spPr>
          <p:txBody>
            <a:bodyPr wrap="square" rtlCol="0">
              <a:spAutoFit/>
            </a:bodyPr>
            <a:lstStyle/>
            <a:p>
              <a:r>
                <a:rPr lang="en-US" sz="2800" dirty="0">
                  <a:latin typeface="Times New Roman" pitchFamily="18" charset="0"/>
                  <a:cs typeface="Times New Roman" pitchFamily="18" charset="0"/>
                </a:rPr>
                <a:t>95% confidence</a:t>
              </a:r>
            </a:p>
          </p:txBody>
        </p:sp>
        <p:cxnSp>
          <p:nvCxnSpPr>
            <p:cNvPr id="23" name="Straight Arrow Connector 22"/>
            <p:cNvCxnSpPr/>
            <p:nvPr/>
          </p:nvCxnSpPr>
          <p:spPr>
            <a:xfrm rot="5400000" flipH="1" flipV="1">
              <a:off x="2011757" y="4650980"/>
              <a:ext cx="553250" cy="4767"/>
            </a:xfrm>
            <a:prstGeom prst="straightConnector1">
              <a:avLst/>
            </a:prstGeom>
            <a:ln w="381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V="1">
              <a:off x="4654943" y="4670034"/>
              <a:ext cx="515149" cy="4758"/>
            </a:xfrm>
            <a:prstGeom prst="straightConnector1">
              <a:avLst/>
            </a:prstGeom>
            <a:ln w="381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314700" y="4460999"/>
              <a:ext cx="723900" cy="372159"/>
            </a:xfrm>
            <a:prstGeom prst="rect">
              <a:avLst/>
            </a:prstGeom>
            <a:noFill/>
          </p:spPr>
          <p:txBody>
            <a:bodyPr wrap="square" rtlCol="0">
              <a:spAutoFit/>
            </a:bodyPr>
            <a:lstStyle/>
            <a:p>
              <a:r>
                <a:rPr lang="en-US" sz="2800" dirty="0">
                  <a:latin typeface="Times New Roman" pitchFamily="18" charset="0"/>
                  <a:cs typeface="Times New Roman" pitchFamily="18" charset="0"/>
                </a:rPr>
                <a:t>mean</a:t>
              </a:r>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ea typeface="Cambria Math" pitchFamily="18" charset="0"/>
                <a:cs typeface="Times New Roman" pitchFamily="18" charset="0"/>
              </a:rPr>
              <a:t>we can use this histogram to write confidence intervals for </a:t>
            </a:r>
            <a:r>
              <a:rPr lang="en-US" dirty="0">
                <a:latin typeface="Cambria Math" pitchFamily="18" charset="0"/>
                <a:ea typeface="Cambria Math" pitchFamily="18" charset="0"/>
                <a:cs typeface="Times New Roman" pitchFamily="18" charset="0"/>
              </a:rPr>
              <a:t>r</a:t>
            </a:r>
          </a:p>
        </p:txBody>
      </p:sp>
      <p:sp>
        <p:nvSpPr>
          <p:cNvPr id="3" name="Content Placeholder 2"/>
          <p:cNvSpPr>
            <a:spLocks noGrp="1"/>
          </p:cNvSpPr>
          <p:nvPr>
            <p:ph idx="1"/>
          </p:nvPr>
        </p:nvSpPr>
        <p:spPr>
          <a:xfrm>
            <a:off x="0" y="1905000"/>
            <a:ext cx="9144000" cy="4800600"/>
          </a:xfrm>
        </p:spPr>
        <p:txBody>
          <a:bodyPr>
            <a:normAutofit/>
          </a:bodyPr>
          <a:lstStyle/>
          <a:p>
            <a:pPr>
              <a:buNone/>
            </a:pPr>
            <a:r>
              <a:rPr lang="en-US" dirty="0">
                <a:latin typeface="Cambria Math" pitchFamily="18" charset="0"/>
                <a:ea typeface="Cambria Math" pitchFamily="18" charset="0"/>
                <a:cs typeface="Times New Roman" pitchFamily="18" charset="0"/>
              </a:rPr>
              <a:t>r</a:t>
            </a:r>
            <a:r>
              <a:rPr lang="en-US" dirty="0">
                <a:latin typeface="Times New Roman" pitchFamily="18" charset="0"/>
                <a:cs typeface="Times New Roman" pitchFamily="18" charset="0"/>
              </a:rPr>
              <a:t> has a mean of 0.486</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95% probability that r is between 0.458 and 0.512</a:t>
            </a:r>
          </a:p>
          <a:p>
            <a:pPr>
              <a:buNone/>
            </a:pP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and roughly, since </a:t>
            </a:r>
            <a:r>
              <a:rPr lang="en-US" i="1" dirty="0">
                <a:latin typeface="Cambria Math" pitchFamily="18" charset="0"/>
                <a:ea typeface="Cambria Math" pitchFamily="18" charset="0"/>
                <a:cs typeface="Times New Roman" pitchFamily="18" charset="0"/>
              </a:rPr>
              <a:t>p(r)</a:t>
            </a:r>
            <a:r>
              <a:rPr lang="en-US" dirty="0">
                <a:latin typeface="Times New Roman" pitchFamily="18" charset="0"/>
                <a:cs typeface="Times New Roman" pitchFamily="18" charset="0"/>
              </a:rPr>
              <a:t> is approximately symmetrical</a:t>
            </a:r>
          </a:p>
          <a:p>
            <a:pPr>
              <a:buNone/>
            </a:pPr>
            <a:endParaRPr lang="en-US" dirty="0">
              <a:latin typeface="Times New Roman" pitchFamily="18" charset="0"/>
              <a:cs typeface="Times New Roman" pitchFamily="18" charset="0"/>
            </a:endParaRPr>
          </a:p>
          <a:p>
            <a:pPr>
              <a:buNone/>
            </a:pPr>
            <a:r>
              <a:rPr lang="en-US" i="1" dirty="0">
                <a:latin typeface="Cambria Math" pitchFamily="18" charset="0"/>
                <a:ea typeface="Cambria Math" pitchFamily="18" charset="0"/>
                <a:cs typeface="Times New Roman" pitchFamily="18" charset="0"/>
              </a:rPr>
              <a:t>		</a:t>
            </a:r>
            <a:r>
              <a:rPr lang="en-US" dirty="0">
                <a:latin typeface="Cambria Math" pitchFamily="18" charset="0"/>
                <a:ea typeface="Cambria Math" pitchFamily="18" charset="0"/>
                <a:cs typeface="Times New Roman" pitchFamily="18" charset="0"/>
              </a:rPr>
              <a:t>r = 0.486 ± 0.025   </a:t>
            </a:r>
            <a:r>
              <a:rPr lang="en-US" dirty="0">
                <a:latin typeface="Times New Roman" pitchFamily="18" charset="0"/>
                <a:cs typeface="Times New Roman" pitchFamily="18" charset="0"/>
              </a:rPr>
              <a:t> (95% confidence)</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dirty="0">
                <a:latin typeface="Times New Roman" pitchFamily="18" charset="0"/>
                <a:cs typeface="Times New Roman" pitchFamily="18" charset="0"/>
              </a:rPr>
              <a:t>one possibility</a:t>
            </a:r>
          </a:p>
        </p:txBody>
      </p:sp>
      <p:sp>
        <p:nvSpPr>
          <p:cNvPr id="3" name="Title 1"/>
          <p:cNvSpPr txBox="1">
            <a:spLocks/>
          </p:cNvSpPr>
          <p:nvPr/>
        </p:nvSpPr>
        <p:spPr>
          <a:xfrm>
            <a:off x="304800" y="1143000"/>
            <a:ext cx="8229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indefinitely long phenomenon</a:t>
            </a:r>
          </a:p>
        </p:txBody>
      </p:sp>
      <p:sp>
        <p:nvSpPr>
          <p:cNvPr id="4" name="Title 1"/>
          <p:cNvSpPr txBox="1">
            <a:spLocks/>
          </p:cNvSpPr>
          <p:nvPr/>
        </p:nvSpPr>
        <p:spPr>
          <a:xfrm>
            <a:off x="381000" y="2133600"/>
            <a:ext cx="8229600" cy="9144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you observe</a:t>
            </a:r>
            <a:r>
              <a:rPr kumimoji="0" lang="en-US" sz="32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 short time window</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aseline="0" dirty="0">
                <a:latin typeface="Times New Roman" pitchFamily="18" charset="0"/>
                <a:ea typeface="+mj-ea"/>
                <a:cs typeface="Times New Roman" pitchFamily="18" charset="0"/>
              </a:rPr>
              <a:t>(looks “noisy” with no</a:t>
            </a:r>
            <a:r>
              <a:rPr lang="en-US" sz="3200" dirty="0">
                <a:latin typeface="Times New Roman" pitchFamily="18" charset="0"/>
                <a:ea typeface="+mj-ea"/>
                <a:cs typeface="Times New Roman" pitchFamily="18" charset="0"/>
              </a:rPr>
              <a:t> obvious periodicities)</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Title 1"/>
          <p:cNvSpPr txBox="1">
            <a:spLocks/>
          </p:cNvSpPr>
          <p:nvPr/>
        </p:nvSpPr>
        <p:spPr>
          <a:xfrm>
            <a:off x="457200" y="3429000"/>
            <a:ext cx="8229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you compute the </a:t>
            </a:r>
            <a:r>
              <a:rPr kumimoji="0" lang="en-US" sz="3200" b="0"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p.s.d</a:t>
            </a: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and detect a peak</a:t>
            </a:r>
          </a:p>
        </p:txBody>
      </p:sp>
      <p:sp>
        <p:nvSpPr>
          <p:cNvPr id="6" name="Title 1"/>
          <p:cNvSpPr txBox="1">
            <a:spLocks/>
          </p:cNvSpPr>
          <p:nvPr/>
        </p:nvSpPr>
        <p:spPr>
          <a:xfrm>
            <a:off x="457200" y="4495800"/>
            <a:ext cx="8229600" cy="16764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you ask</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latin typeface="Times New Roman" pitchFamily="18" charset="0"/>
                <a:ea typeface="+mj-ea"/>
                <a:cs typeface="Times New Roman" pitchFamily="18" charset="0"/>
              </a:rPr>
              <a:t>would this peak still be there if I observed some other time window?</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or did it arise from random variation?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l="9386" r="3971"/>
          <a:stretch>
            <a:fillRect/>
          </a:stretch>
        </p:blipFill>
        <p:spPr bwMode="auto">
          <a:xfrm>
            <a:off x="174168" y="1447800"/>
            <a:ext cx="9144000" cy="1838325"/>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print"/>
          <a:srcRect/>
          <a:stretch>
            <a:fillRect/>
          </a:stretch>
        </p:blipFill>
        <p:spPr bwMode="auto">
          <a:xfrm>
            <a:off x="955218" y="3810000"/>
            <a:ext cx="7829550" cy="1504950"/>
          </a:xfrm>
          <a:prstGeom prst="rect">
            <a:avLst/>
          </a:prstGeom>
          <a:noFill/>
          <a:ln w="9525">
            <a:noFill/>
            <a:miter lim="800000"/>
            <a:headEnd/>
            <a:tailEnd/>
          </a:ln>
          <a:effectLst/>
        </p:spPr>
      </p:pic>
      <p:sp>
        <p:nvSpPr>
          <p:cNvPr id="14" name="Freeform 13"/>
          <p:cNvSpPr/>
          <p:nvPr/>
        </p:nvSpPr>
        <p:spPr>
          <a:xfrm>
            <a:off x="555168" y="3276600"/>
            <a:ext cx="2057400"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2057400"/>
              <a:gd name="connsiteY0" fmla="*/ 0 h 609600"/>
              <a:gd name="connsiteX1" fmla="*/ 986971 w 2057400"/>
              <a:gd name="connsiteY1" fmla="*/ 0 h 609600"/>
              <a:gd name="connsiteX2" fmla="*/ 2057400 w 2057400"/>
              <a:gd name="connsiteY2" fmla="*/ 609600 h 609600"/>
            </a:gdLst>
            <a:ahLst/>
            <a:cxnLst>
              <a:cxn ang="0">
                <a:pos x="connsiteX0" y="connsiteY0"/>
              </a:cxn>
              <a:cxn ang="0">
                <a:pos x="connsiteX1" y="connsiteY1"/>
              </a:cxn>
              <a:cxn ang="0">
                <a:pos x="connsiteX2" y="connsiteY2"/>
              </a:cxn>
            </a:cxnLst>
            <a:rect l="l" t="t" r="r" b="b"/>
            <a:pathLst>
              <a:path w="2057400" h="609600">
                <a:moveTo>
                  <a:pt x="0" y="0"/>
                </a:moveTo>
                <a:lnTo>
                  <a:pt x="986971" y="0"/>
                </a:lnTo>
                <a:lnTo>
                  <a:pt x="2057400"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634339" y="3276600"/>
            <a:ext cx="1502229"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457200"/>
              <a:gd name="connsiteX1" fmla="*/ 986971 w 986971"/>
              <a:gd name="connsiteY1" fmla="*/ 0 h 457200"/>
              <a:gd name="connsiteX2" fmla="*/ 968828 w 986971"/>
              <a:gd name="connsiteY2" fmla="*/ 457200 h 457200"/>
              <a:gd name="connsiteX0" fmla="*/ 0 w 1502229"/>
              <a:gd name="connsiteY0" fmla="*/ 0 h 609600"/>
              <a:gd name="connsiteX1" fmla="*/ 986971 w 1502229"/>
              <a:gd name="connsiteY1" fmla="*/ 0 h 609600"/>
              <a:gd name="connsiteX2" fmla="*/ 1502229 w 1502229"/>
              <a:gd name="connsiteY2" fmla="*/ 609600 h 609600"/>
            </a:gdLst>
            <a:ahLst/>
            <a:cxnLst>
              <a:cxn ang="0">
                <a:pos x="connsiteX0" y="connsiteY0"/>
              </a:cxn>
              <a:cxn ang="0">
                <a:pos x="connsiteX1" y="connsiteY1"/>
              </a:cxn>
              <a:cxn ang="0">
                <a:pos x="connsiteX2" y="connsiteY2"/>
              </a:cxn>
            </a:cxnLst>
            <a:rect l="l" t="t" r="r" b="b"/>
            <a:pathLst>
              <a:path w="1502229" h="609600">
                <a:moveTo>
                  <a:pt x="0" y="0"/>
                </a:moveTo>
                <a:lnTo>
                  <a:pt x="986971" y="0"/>
                </a:lnTo>
                <a:lnTo>
                  <a:pt x="1502229"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4767939" y="3276600"/>
            <a:ext cx="986971"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533400"/>
              <a:gd name="connsiteX1" fmla="*/ 986971 w 986971"/>
              <a:gd name="connsiteY1" fmla="*/ 0 h 533400"/>
              <a:gd name="connsiteX2" fmla="*/ 587828 w 986971"/>
              <a:gd name="connsiteY2" fmla="*/ 533400 h 533400"/>
              <a:gd name="connsiteX0" fmla="*/ 0 w 986971"/>
              <a:gd name="connsiteY0" fmla="*/ 0 h 609600"/>
              <a:gd name="connsiteX1" fmla="*/ 986971 w 986971"/>
              <a:gd name="connsiteY1" fmla="*/ 0 h 609600"/>
              <a:gd name="connsiteX2" fmla="*/ 968829 w 986971"/>
              <a:gd name="connsiteY2" fmla="*/ 609600 h 609600"/>
            </a:gdLst>
            <a:ahLst/>
            <a:cxnLst>
              <a:cxn ang="0">
                <a:pos x="connsiteX0" y="connsiteY0"/>
              </a:cxn>
              <a:cxn ang="0">
                <a:pos x="connsiteX1" y="connsiteY1"/>
              </a:cxn>
              <a:cxn ang="0">
                <a:pos x="connsiteX2" y="connsiteY2"/>
              </a:cxn>
            </a:cxnLst>
            <a:rect l="l" t="t" r="r" b="b"/>
            <a:pathLst>
              <a:path w="986971" h="609600">
                <a:moveTo>
                  <a:pt x="0" y="0"/>
                </a:moveTo>
                <a:lnTo>
                  <a:pt x="986971" y="0"/>
                </a:lnTo>
                <a:lnTo>
                  <a:pt x="968829"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6955967" y="3276600"/>
            <a:ext cx="986971" cy="5334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533400"/>
              <a:gd name="connsiteX1" fmla="*/ 986971 w 986971"/>
              <a:gd name="connsiteY1" fmla="*/ 0 h 533400"/>
              <a:gd name="connsiteX2" fmla="*/ 457200 w 986971"/>
              <a:gd name="connsiteY2" fmla="*/ 533400 h 533400"/>
            </a:gdLst>
            <a:ahLst/>
            <a:cxnLst>
              <a:cxn ang="0">
                <a:pos x="connsiteX0" y="connsiteY0"/>
              </a:cxn>
              <a:cxn ang="0">
                <a:pos x="connsiteX1" y="connsiteY1"/>
              </a:cxn>
              <a:cxn ang="0">
                <a:pos x="connsiteX2" y="connsiteY2"/>
              </a:cxn>
            </a:cxnLst>
            <a:rect l="l" t="t" r="r" b="b"/>
            <a:pathLst>
              <a:path w="986971" h="533400">
                <a:moveTo>
                  <a:pt x="0" y="0"/>
                </a:moveTo>
                <a:lnTo>
                  <a:pt x="986971" y="0"/>
                </a:lnTo>
                <a:lnTo>
                  <a:pt x="457200" y="5334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
          <p:cNvSpPr>
            <a:spLocks noGrp="1"/>
          </p:cNvSpPr>
          <p:nvPr>
            <p:ph type="title"/>
          </p:nvPr>
        </p:nvSpPr>
        <p:spPr>
          <a:xfrm>
            <a:off x="555168" y="228600"/>
            <a:ext cx="8229600" cy="1143000"/>
          </a:xfrm>
        </p:spPr>
        <p:txBody>
          <a:bodyPr>
            <a:normAutofit fontScale="90000"/>
          </a:bodyPr>
          <a:lstStyle/>
          <a:p>
            <a:pPr lvl="0"/>
            <a:br>
              <a:rPr lang="en-US" i="1" dirty="0">
                <a:latin typeface="Cambria Math" pitchFamily="18" charset="0"/>
                <a:ea typeface="Cambria Math" pitchFamily="18" charset="0"/>
                <a:cs typeface="Times New Roman" pitchFamily="18" charset="0"/>
              </a:rPr>
            </a:br>
            <a:r>
              <a:rPr lang="en-US" dirty="0">
                <a:latin typeface="Times New Roman" pitchFamily="18" charset="0"/>
                <a:cs typeface="Times New Roman" pitchFamily="18" charset="0"/>
              </a:rPr>
              <a:t>example</a:t>
            </a:r>
          </a:p>
        </p:txBody>
      </p:sp>
      <p:sp>
        <p:nvSpPr>
          <p:cNvPr id="20" name="Title 1"/>
          <p:cNvSpPr txBox="1">
            <a:spLocks/>
          </p:cNvSpPr>
          <p:nvPr/>
        </p:nvSpPr>
        <p:spPr>
          <a:xfrm>
            <a:off x="8530770" y="27432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rPr>
              <a:t>t</a:t>
            </a:r>
          </a:p>
        </p:txBody>
      </p:sp>
      <p:sp>
        <p:nvSpPr>
          <p:cNvPr id="21" name="Title 1"/>
          <p:cNvSpPr txBox="1">
            <a:spLocks/>
          </p:cNvSpPr>
          <p:nvPr/>
        </p:nvSpPr>
        <p:spPr>
          <a:xfrm>
            <a:off x="7064826"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rPr>
              <a:t>f</a:t>
            </a:r>
          </a:p>
        </p:txBody>
      </p:sp>
      <p:sp>
        <p:nvSpPr>
          <p:cNvPr id="22" name="Title 1"/>
          <p:cNvSpPr txBox="1">
            <a:spLocks/>
          </p:cNvSpPr>
          <p:nvPr/>
        </p:nvSpPr>
        <p:spPr>
          <a:xfrm>
            <a:off x="5355768" y="5152572"/>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rPr>
              <a:t>f</a:t>
            </a:r>
          </a:p>
        </p:txBody>
      </p:sp>
      <p:sp>
        <p:nvSpPr>
          <p:cNvPr id="23" name="Title 1"/>
          <p:cNvSpPr txBox="1">
            <a:spLocks/>
          </p:cNvSpPr>
          <p:nvPr/>
        </p:nvSpPr>
        <p:spPr>
          <a:xfrm>
            <a:off x="3860796"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rPr>
              <a:t>f</a:t>
            </a:r>
          </a:p>
        </p:txBody>
      </p:sp>
      <p:sp>
        <p:nvSpPr>
          <p:cNvPr id="24" name="Title 1"/>
          <p:cNvSpPr txBox="1">
            <a:spLocks/>
          </p:cNvSpPr>
          <p:nvPr/>
        </p:nvSpPr>
        <p:spPr>
          <a:xfrm>
            <a:off x="2155368"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rPr>
              <a:t>f</a:t>
            </a:r>
          </a:p>
        </p:txBody>
      </p:sp>
      <p:cxnSp>
        <p:nvCxnSpPr>
          <p:cNvPr id="26" name="Straight Arrow Connector 25"/>
          <p:cNvCxnSpPr/>
          <p:nvPr/>
        </p:nvCxnSpPr>
        <p:spPr>
          <a:xfrm rot="10800000" flipV="1">
            <a:off x="2307768" y="45720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01598" y="20574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dirty="0">
                <a:latin typeface="Cambria Math" pitchFamily="18" charset="0"/>
                <a:ea typeface="Cambria Math" pitchFamily="18" charset="0"/>
                <a:cs typeface="Times New Roman" pitchFamily="18" charset="0"/>
              </a:rPr>
              <a:t>d</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1" name="Title 1"/>
          <p:cNvSpPr txBox="1">
            <a:spLocks/>
          </p:cNvSpPr>
          <p:nvPr/>
        </p:nvSpPr>
        <p:spPr>
          <a:xfrm rot="16200000">
            <a:off x="1179282" y="4191000"/>
            <a:ext cx="723900" cy="4953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dirty="0" err="1">
                <a:latin typeface="Cambria Math" pitchFamily="18" charset="0"/>
                <a:ea typeface="Cambria Math" pitchFamily="18" charset="0"/>
                <a:cs typeface="Times New Roman" pitchFamily="18" charset="0"/>
              </a:rPr>
              <a:t>a.s.d</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2" name="Title 1"/>
          <p:cNvSpPr txBox="1">
            <a:spLocks/>
          </p:cNvSpPr>
          <p:nvPr/>
        </p:nvSpPr>
        <p:spPr>
          <a:xfrm>
            <a:off x="2362200" y="41910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a:solidFill>
                  <a:srgbClr val="FF0000"/>
                </a:solidFill>
                <a:latin typeface="Times New Roman" pitchFamily="18" charset="0"/>
                <a:ea typeface="Cambria Math" pitchFamily="18" charset="0"/>
                <a:cs typeface="Times New Roman" pitchFamily="18" charset="0"/>
              </a:rPr>
              <a:t>Y</a:t>
            </a:r>
          </a:p>
        </p:txBody>
      </p:sp>
      <p:cxnSp>
        <p:nvCxnSpPr>
          <p:cNvPr id="33" name="Straight Arrow Connector 32"/>
          <p:cNvCxnSpPr/>
          <p:nvPr/>
        </p:nvCxnSpPr>
        <p:spPr>
          <a:xfrm rot="10800000" flipV="1">
            <a:off x="3907968" y="45720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itle 1"/>
          <p:cNvSpPr txBox="1">
            <a:spLocks/>
          </p:cNvSpPr>
          <p:nvPr/>
        </p:nvSpPr>
        <p:spPr>
          <a:xfrm>
            <a:off x="4038600" y="41910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a:solidFill>
                  <a:srgbClr val="FF0000"/>
                </a:solidFill>
                <a:latin typeface="Times New Roman" pitchFamily="18" charset="0"/>
                <a:ea typeface="Cambria Math" pitchFamily="18" charset="0"/>
                <a:cs typeface="Times New Roman" pitchFamily="18" charset="0"/>
              </a:rPr>
              <a:t>N</a:t>
            </a:r>
          </a:p>
        </p:txBody>
      </p:sp>
      <p:sp>
        <p:nvSpPr>
          <p:cNvPr id="35" name="Title 1"/>
          <p:cNvSpPr txBox="1">
            <a:spLocks/>
          </p:cNvSpPr>
          <p:nvPr/>
        </p:nvSpPr>
        <p:spPr>
          <a:xfrm>
            <a:off x="5700486" y="41910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a:solidFill>
                  <a:srgbClr val="FF0000"/>
                </a:solidFill>
                <a:latin typeface="Times New Roman" pitchFamily="18" charset="0"/>
                <a:ea typeface="Cambria Math" pitchFamily="18" charset="0"/>
                <a:cs typeface="Times New Roman" pitchFamily="18" charset="0"/>
              </a:rPr>
              <a:t>N</a:t>
            </a:r>
          </a:p>
        </p:txBody>
      </p:sp>
      <p:cxnSp>
        <p:nvCxnSpPr>
          <p:cNvPr id="36" name="Straight Arrow Connector 35"/>
          <p:cNvCxnSpPr/>
          <p:nvPr/>
        </p:nvCxnSpPr>
        <p:spPr>
          <a:xfrm rot="10800000" flipV="1">
            <a:off x="5562600" y="45720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0800000" flipV="1">
            <a:off x="7162801" y="45720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itle 1"/>
          <p:cNvSpPr txBox="1">
            <a:spLocks/>
          </p:cNvSpPr>
          <p:nvPr/>
        </p:nvSpPr>
        <p:spPr>
          <a:xfrm>
            <a:off x="7315200" y="41910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a:solidFill>
                  <a:srgbClr val="FF0000"/>
                </a:solidFill>
                <a:latin typeface="Times New Roman" pitchFamily="18" charset="0"/>
                <a:ea typeface="Cambria Math" pitchFamily="18" charset="0"/>
                <a:cs typeface="Times New Roman" pitchFamily="18" charset="0"/>
              </a:rPr>
              <a:t>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l="10108" r="9025"/>
          <a:stretch>
            <a:fillRect/>
          </a:stretch>
        </p:blipFill>
        <p:spPr bwMode="auto">
          <a:xfrm>
            <a:off x="250368" y="1438275"/>
            <a:ext cx="8534400" cy="18383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933450" y="3810000"/>
            <a:ext cx="7829550" cy="1504950"/>
          </a:xfrm>
          <a:prstGeom prst="rect">
            <a:avLst/>
          </a:prstGeom>
          <a:noFill/>
          <a:ln w="9525">
            <a:noFill/>
            <a:miter lim="800000"/>
            <a:headEnd/>
            <a:tailEnd/>
          </a:ln>
          <a:effectLst/>
        </p:spPr>
      </p:pic>
      <p:sp>
        <p:nvSpPr>
          <p:cNvPr id="6" name="Freeform 5"/>
          <p:cNvSpPr/>
          <p:nvPr/>
        </p:nvSpPr>
        <p:spPr>
          <a:xfrm>
            <a:off x="555168" y="3276600"/>
            <a:ext cx="2057400"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2057400"/>
              <a:gd name="connsiteY0" fmla="*/ 0 h 609600"/>
              <a:gd name="connsiteX1" fmla="*/ 986971 w 2057400"/>
              <a:gd name="connsiteY1" fmla="*/ 0 h 609600"/>
              <a:gd name="connsiteX2" fmla="*/ 2057400 w 2057400"/>
              <a:gd name="connsiteY2" fmla="*/ 609600 h 609600"/>
            </a:gdLst>
            <a:ahLst/>
            <a:cxnLst>
              <a:cxn ang="0">
                <a:pos x="connsiteX0" y="connsiteY0"/>
              </a:cxn>
              <a:cxn ang="0">
                <a:pos x="connsiteX1" y="connsiteY1"/>
              </a:cxn>
              <a:cxn ang="0">
                <a:pos x="connsiteX2" y="connsiteY2"/>
              </a:cxn>
            </a:cxnLst>
            <a:rect l="l" t="t" r="r" b="b"/>
            <a:pathLst>
              <a:path w="2057400" h="609600">
                <a:moveTo>
                  <a:pt x="0" y="0"/>
                </a:moveTo>
                <a:lnTo>
                  <a:pt x="986971" y="0"/>
                </a:lnTo>
                <a:lnTo>
                  <a:pt x="2057400"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634339" y="3276600"/>
            <a:ext cx="1502229"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457200"/>
              <a:gd name="connsiteX1" fmla="*/ 986971 w 986971"/>
              <a:gd name="connsiteY1" fmla="*/ 0 h 457200"/>
              <a:gd name="connsiteX2" fmla="*/ 968828 w 986971"/>
              <a:gd name="connsiteY2" fmla="*/ 457200 h 457200"/>
              <a:gd name="connsiteX0" fmla="*/ 0 w 1502229"/>
              <a:gd name="connsiteY0" fmla="*/ 0 h 609600"/>
              <a:gd name="connsiteX1" fmla="*/ 986971 w 1502229"/>
              <a:gd name="connsiteY1" fmla="*/ 0 h 609600"/>
              <a:gd name="connsiteX2" fmla="*/ 1502229 w 1502229"/>
              <a:gd name="connsiteY2" fmla="*/ 609600 h 609600"/>
            </a:gdLst>
            <a:ahLst/>
            <a:cxnLst>
              <a:cxn ang="0">
                <a:pos x="connsiteX0" y="connsiteY0"/>
              </a:cxn>
              <a:cxn ang="0">
                <a:pos x="connsiteX1" y="connsiteY1"/>
              </a:cxn>
              <a:cxn ang="0">
                <a:pos x="connsiteX2" y="connsiteY2"/>
              </a:cxn>
            </a:cxnLst>
            <a:rect l="l" t="t" r="r" b="b"/>
            <a:pathLst>
              <a:path w="1502229" h="609600">
                <a:moveTo>
                  <a:pt x="0" y="0"/>
                </a:moveTo>
                <a:lnTo>
                  <a:pt x="986971" y="0"/>
                </a:lnTo>
                <a:lnTo>
                  <a:pt x="1502229"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4767939" y="3276600"/>
            <a:ext cx="986971"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533400"/>
              <a:gd name="connsiteX1" fmla="*/ 986971 w 986971"/>
              <a:gd name="connsiteY1" fmla="*/ 0 h 533400"/>
              <a:gd name="connsiteX2" fmla="*/ 587828 w 986971"/>
              <a:gd name="connsiteY2" fmla="*/ 533400 h 533400"/>
              <a:gd name="connsiteX0" fmla="*/ 0 w 986971"/>
              <a:gd name="connsiteY0" fmla="*/ 0 h 609600"/>
              <a:gd name="connsiteX1" fmla="*/ 986971 w 986971"/>
              <a:gd name="connsiteY1" fmla="*/ 0 h 609600"/>
              <a:gd name="connsiteX2" fmla="*/ 968829 w 986971"/>
              <a:gd name="connsiteY2" fmla="*/ 609600 h 609600"/>
            </a:gdLst>
            <a:ahLst/>
            <a:cxnLst>
              <a:cxn ang="0">
                <a:pos x="connsiteX0" y="connsiteY0"/>
              </a:cxn>
              <a:cxn ang="0">
                <a:pos x="connsiteX1" y="connsiteY1"/>
              </a:cxn>
              <a:cxn ang="0">
                <a:pos x="connsiteX2" y="connsiteY2"/>
              </a:cxn>
            </a:cxnLst>
            <a:rect l="l" t="t" r="r" b="b"/>
            <a:pathLst>
              <a:path w="986971" h="609600">
                <a:moveTo>
                  <a:pt x="0" y="0"/>
                </a:moveTo>
                <a:lnTo>
                  <a:pt x="986971" y="0"/>
                </a:lnTo>
                <a:lnTo>
                  <a:pt x="968829"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955967" y="3276600"/>
            <a:ext cx="986971" cy="5334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533400"/>
              <a:gd name="connsiteX1" fmla="*/ 986971 w 986971"/>
              <a:gd name="connsiteY1" fmla="*/ 0 h 533400"/>
              <a:gd name="connsiteX2" fmla="*/ 457200 w 986971"/>
              <a:gd name="connsiteY2" fmla="*/ 533400 h 533400"/>
            </a:gdLst>
            <a:ahLst/>
            <a:cxnLst>
              <a:cxn ang="0">
                <a:pos x="connsiteX0" y="connsiteY0"/>
              </a:cxn>
              <a:cxn ang="0">
                <a:pos x="connsiteX1" y="connsiteY1"/>
              </a:cxn>
              <a:cxn ang="0">
                <a:pos x="connsiteX2" y="connsiteY2"/>
              </a:cxn>
            </a:cxnLst>
            <a:rect l="l" t="t" r="r" b="b"/>
            <a:pathLst>
              <a:path w="986971" h="533400">
                <a:moveTo>
                  <a:pt x="0" y="0"/>
                </a:moveTo>
                <a:lnTo>
                  <a:pt x="986971" y="0"/>
                </a:lnTo>
                <a:lnTo>
                  <a:pt x="457200" y="5334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8530770" y="27432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rPr>
              <a:t>t</a:t>
            </a:r>
          </a:p>
        </p:txBody>
      </p:sp>
      <p:sp>
        <p:nvSpPr>
          <p:cNvPr id="11" name="Title 1"/>
          <p:cNvSpPr txBox="1">
            <a:spLocks/>
          </p:cNvSpPr>
          <p:nvPr/>
        </p:nvSpPr>
        <p:spPr>
          <a:xfrm>
            <a:off x="7040340"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rPr>
              <a:t>f</a:t>
            </a:r>
          </a:p>
        </p:txBody>
      </p:sp>
      <p:sp>
        <p:nvSpPr>
          <p:cNvPr id="12" name="Title 1"/>
          <p:cNvSpPr txBox="1">
            <a:spLocks/>
          </p:cNvSpPr>
          <p:nvPr/>
        </p:nvSpPr>
        <p:spPr>
          <a:xfrm>
            <a:off x="5331282" y="5152572"/>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rPr>
              <a:t>f</a:t>
            </a:r>
          </a:p>
        </p:txBody>
      </p:sp>
      <p:sp>
        <p:nvSpPr>
          <p:cNvPr id="13" name="Title 1"/>
          <p:cNvSpPr txBox="1">
            <a:spLocks/>
          </p:cNvSpPr>
          <p:nvPr/>
        </p:nvSpPr>
        <p:spPr>
          <a:xfrm>
            <a:off x="3836310"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rPr>
              <a:t>f</a:t>
            </a:r>
          </a:p>
        </p:txBody>
      </p:sp>
      <p:sp>
        <p:nvSpPr>
          <p:cNvPr id="14" name="Title 1"/>
          <p:cNvSpPr txBox="1">
            <a:spLocks/>
          </p:cNvSpPr>
          <p:nvPr/>
        </p:nvSpPr>
        <p:spPr>
          <a:xfrm>
            <a:off x="2130882"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rPr>
              <a:t>f</a:t>
            </a:r>
          </a:p>
        </p:txBody>
      </p:sp>
      <p:cxnSp>
        <p:nvCxnSpPr>
          <p:cNvPr id="15" name="Straight Arrow Connector 14"/>
          <p:cNvCxnSpPr/>
          <p:nvPr/>
        </p:nvCxnSpPr>
        <p:spPr>
          <a:xfrm rot="10800000" flipV="1">
            <a:off x="2283282" y="43434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Title 1"/>
          <p:cNvSpPr txBox="1">
            <a:spLocks/>
          </p:cNvSpPr>
          <p:nvPr/>
        </p:nvSpPr>
        <p:spPr>
          <a:xfrm>
            <a:off x="-101598" y="20574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dirty="0">
                <a:latin typeface="Cambria Math" pitchFamily="18" charset="0"/>
                <a:ea typeface="Cambria Math" pitchFamily="18" charset="0"/>
                <a:cs typeface="Times New Roman" pitchFamily="18" charset="0"/>
              </a:rPr>
              <a:t>d</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8" name="Title 1"/>
          <p:cNvSpPr txBox="1">
            <a:spLocks/>
          </p:cNvSpPr>
          <p:nvPr/>
        </p:nvSpPr>
        <p:spPr>
          <a:xfrm rot="16200000">
            <a:off x="1181101" y="4191000"/>
            <a:ext cx="723900" cy="4953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dirty="0" err="1">
                <a:latin typeface="Cambria Math" pitchFamily="18" charset="0"/>
                <a:ea typeface="Cambria Math" pitchFamily="18" charset="0"/>
                <a:cs typeface="Times New Roman" pitchFamily="18" charset="0"/>
              </a:rPr>
              <a:t>a.s.d</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cxnSp>
        <p:nvCxnSpPr>
          <p:cNvPr id="19" name="Straight Arrow Connector 18"/>
          <p:cNvCxnSpPr/>
          <p:nvPr/>
        </p:nvCxnSpPr>
        <p:spPr>
          <a:xfrm rot="10800000" flipV="1">
            <a:off x="4035882" y="43434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5559882" y="43434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flipV="1">
            <a:off x="7236283" y="43434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itle 1"/>
          <p:cNvSpPr txBox="1">
            <a:spLocks/>
          </p:cNvSpPr>
          <p:nvPr/>
        </p:nvSpPr>
        <p:spPr>
          <a:xfrm>
            <a:off x="2359482" y="40386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a:solidFill>
                  <a:srgbClr val="FF0000"/>
                </a:solidFill>
                <a:latin typeface="Times New Roman" pitchFamily="18" charset="0"/>
                <a:ea typeface="Cambria Math" pitchFamily="18" charset="0"/>
                <a:cs typeface="Times New Roman" pitchFamily="18" charset="0"/>
              </a:rPr>
              <a:t>Y</a:t>
            </a:r>
          </a:p>
        </p:txBody>
      </p:sp>
      <p:sp>
        <p:nvSpPr>
          <p:cNvPr id="23" name="Title 1"/>
          <p:cNvSpPr txBox="1">
            <a:spLocks/>
          </p:cNvSpPr>
          <p:nvPr/>
        </p:nvSpPr>
        <p:spPr>
          <a:xfrm>
            <a:off x="4112082" y="40386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a:solidFill>
                  <a:srgbClr val="FF0000"/>
                </a:solidFill>
                <a:latin typeface="Times New Roman" pitchFamily="18" charset="0"/>
                <a:ea typeface="Cambria Math" pitchFamily="18" charset="0"/>
                <a:cs typeface="Times New Roman" pitchFamily="18" charset="0"/>
              </a:rPr>
              <a:t>Y</a:t>
            </a:r>
          </a:p>
        </p:txBody>
      </p:sp>
      <p:sp>
        <p:nvSpPr>
          <p:cNvPr id="24" name="Title 1"/>
          <p:cNvSpPr txBox="1">
            <a:spLocks/>
          </p:cNvSpPr>
          <p:nvPr/>
        </p:nvSpPr>
        <p:spPr>
          <a:xfrm>
            <a:off x="5636082" y="40386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a:solidFill>
                  <a:srgbClr val="FF0000"/>
                </a:solidFill>
                <a:latin typeface="Times New Roman" pitchFamily="18" charset="0"/>
                <a:ea typeface="Cambria Math" pitchFamily="18" charset="0"/>
                <a:cs typeface="Times New Roman" pitchFamily="18" charset="0"/>
              </a:rPr>
              <a:t>Y</a:t>
            </a:r>
          </a:p>
        </p:txBody>
      </p:sp>
      <p:sp>
        <p:nvSpPr>
          <p:cNvPr id="25" name="Title 1"/>
          <p:cNvSpPr txBox="1">
            <a:spLocks/>
          </p:cNvSpPr>
          <p:nvPr/>
        </p:nvSpPr>
        <p:spPr>
          <a:xfrm>
            <a:off x="7312482" y="40386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a:solidFill>
                  <a:srgbClr val="FF0000"/>
                </a:solidFill>
                <a:latin typeface="Times New Roman" pitchFamily="18" charset="0"/>
                <a:ea typeface="Cambria Math" pitchFamily="18" charset="0"/>
                <a:cs typeface="Times New Roman" pitchFamily="18" charset="0"/>
              </a:rPr>
              <a: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dirty="0">
                <a:latin typeface="Times New Roman" pitchFamily="18" charset="0"/>
                <a:cs typeface="Times New Roman" pitchFamily="18" charset="0"/>
              </a:rPr>
              <a:t>Null Hypothesis</a:t>
            </a:r>
          </a:p>
        </p:txBody>
      </p:sp>
      <p:sp>
        <p:nvSpPr>
          <p:cNvPr id="3" name="Content Placeholder 2"/>
          <p:cNvSpPr>
            <a:spLocks noGrp="1"/>
          </p:cNvSpPr>
          <p:nvPr>
            <p:ph idx="1"/>
          </p:nvPr>
        </p:nvSpPr>
        <p:spPr>
          <a:xfrm>
            <a:off x="381000" y="2743200"/>
            <a:ext cx="8229600" cy="1524000"/>
          </a:xfrm>
        </p:spPr>
        <p:txBody>
          <a:bodyPr>
            <a:normAutofit lnSpcReduction="10000"/>
          </a:bodyPr>
          <a:lstStyle/>
          <a:p>
            <a:pPr>
              <a:buNone/>
            </a:pPr>
            <a:r>
              <a:rPr lang="en-US" dirty="0">
                <a:latin typeface="Times New Roman" pitchFamily="18" charset="0"/>
                <a:cs typeface="Times New Roman" pitchFamily="18" charset="0"/>
              </a:rPr>
              <a:t>The spectral peak can be explained by random variation in a time series that consists of </a:t>
            </a:r>
            <a:r>
              <a:rPr lang="en-US" i="1" dirty="0">
                <a:latin typeface="Times New Roman" pitchFamily="18" charset="0"/>
                <a:cs typeface="Times New Roman" pitchFamily="18" charset="0"/>
              </a:rPr>
              <a:t>nothing</a:t>
            </a:r>
            <a:r>
              <a:rPr lang="en-US" dirty="0">
                <a:latin typeface="Times New Roman" pitchFamily="18" charset="0"/>
                <a:cs typeface="Times New Roman" pitchFamily="18" charset="0"/>
              </a:rPr>
              <a:t> but random noise.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7747</TotalTime>
  <Words>4092</Words>
  <Application>Microsoft Office PowerPoint</Application>
  <PresentationFormat>On-screen Show (4:3)</PresentationFormat>
  <Paragraphs>550</Paragraphs>
  <Slides>51</Slides>
  <Notes>47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Cambria Math</vt:lpstr>
      <vt:lpstr>Courier New</vt:lpstr>
      <vt:lpstr>Symbol</vt:lpstr>
      <vt:lpstr>Times New Roman</vt:lpstr>
      <vt:lpstr>Office Theme</vt:lpstr>
      <vt:lpstr>Environmental Data Analysis with MATLAB or Python 3rd Edition  Lecture 26 </vt:lpstr>
      <vt:lpstr>PowerPoint Presentation</vt:lpstr>
      <vt:lpstr>purpose of the lecture</vt:lpstr>
      <vt:lpstr>Part 1</vt:lpstr>
      <vt:lpstr>what does confidence in a spectral peak mean?</vt:lpstr>
      <vt:lpstr>one possibility</vt:lpstr>
      <vt:lpstr> example</vt:lpstr>
      <vt:lpstr>PowerPoint Presentation</vt:lpstr>
      <vt:lpstr>Null Hypothesis</vt:lpstr>
      <vt:lpstr>Easiest Case to Analyze</vt:lpstr>
      <vt:lpstr>PowerPoint Presentation</vt:lpstr>
      <vt:lpstr>PowerPoint Presentation</vt:lpstr>
      <vt:lpstr>PowerPoint Presentation</vt:lpstr>
      <vt:lpstr>PowerPoint Presentation</vt:lpstr>
      <vt:lpstr>PowerPoint Presentation</vt:lpstr>
      <vt:lpstr>so   s2/c  is chi-squared distributed  where c is a yet-to-be-determined scaling factor</vt:lpstr>
      <vt:lpstr>in the text, it is shown that</vt:lpstr>
      <vt:lpstr>PowerPoint Presentation</vt:lpstr>
      <vt:lpstr>PowerPoint Presentation</vt:lpstr>
      <vt:lpstr>PowerPoint Presentation</vt:lpstr>
      <vt:lpstr>PowerPoint Presentation</vt:lpstr>
      <vt:lpstr>PowerPoint Presentation</vt:lpstr>
      <vt:lpstr>so how confident are we of a peak at 5 Hz ? </vt:lpstr>
      <vt:lpstr>two alternative Null Hypotheses</vt:lpstr>
      <vt:lpstr>two alternative Null Hypotheses</vt:lpstr>
      <vt:lpstr>two alternative Null Hypotheses</vt:lpstr>
      <vt:lpstr>two alternative Null Hypotheses</vt:lpstr>
      <vt:lpstr>Part 2</vt:lpstr>
      <vt:lpstr>The Issue</vt:lpstr>
      <vt:lpstr>If you could repeat the experiment many times, you could address the problem empirically</vt:lpstr>
      <vt:lpstr>The problem is that it’s not usually possible to repeat an experiment many times over</vt:lpstr>
      <vt:lpstr>Bootstrap Method</vt:lpstr>
      <vt:lpstr>example of resampling</vt:lpstr>
      <vt:lpstr>example of resampling</vt:lpstr>
      <vt:lpstr>PowerPoint Presentation</vt:lpstr>
      <vt:lpstr>PowerPoint Presentation</vt:lpstr>
      <vt:lpstr>This is a good test case, because we know the answer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more complicated example</vt:lpstr>
      <vt:lpstr>PowerPoint Presentation</vt:lpstr>
      <vt:lpstr>we can use this histogram to write confidence intervals for r</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Menke</dc:creator>
  <cp:lastModifiedBy>AU</cp:lastModifiedBy>
  <cp:revision>578</cp:revision>
  <dcterms:created xsi:type="dcterms:W3CDTF">2011-06-08T22:04:27Z</dcterms:created>
  <dcterms:modified xsi:type="dcterms:W3CDTF">2022-02-28T15:50:42Z</dcterms:modified>
</cp:coreProperties>
</file>