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notesSlides/notesSlide38.xml" ContentType="application/vnd.openxmlformats-officedocument.presentationml.notesSlide+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Override PartName="/ppt/notesSlides/notesSlide45.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41.xml" ContentType="application/vnd.openxmlformats-officedocument.presentationml.notesSlide+xml"/>
  <Override PartName="/ppt/notesSlides/notesSlide12.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notesSlides/notesSlide3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Default Extension="emf" ContentType="image/x-emf"/>
  <Override PartName="/ppt/notesSlides/notesSlide28.xml" ContentType="application/vnd.openxmlformats-officedocument.presentationml.notesSlide+xml"/>
  <Override PartName="/ppt/notesSlides/notesSlide37.xml" ContentType="application/vnd.openxmlformats-officedocument.presentationml.notesSlide+xml"/>
  <Override PartName="/ppt/notesSlides/notesSlide46.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ppt/notesSlides/notesSlide35.xml" ContentType="application/vnd.openxmlformats-officedocument.presentationml.notesSlide+xml"/>
  <Override PartName="/ppt/notesSlides/notesSlide4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Override PartName="/ppt/notesSlides/notesSlide4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4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notesSlides/notesSlide18.xml" ContentType="application/vnd.openxmlformats-officedocument.presentationml.notesSlide+xml"/>
  <Override PartName="/ppt/notesSlides/notesSlide36.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notesSlides/notesSlide43.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32.xml" ContentType="application/vnd.openxmlformats-officedocument.presentationml.notesSlide+xml"/>
  <Override PartName="/ppt/notesSlides/notesSlide9.xml" ContentType="application/vnd.openxmlformats-officedocument.presentationml.notesSlide+xml"/>
  <Override PartName="/ppt/notesSlides/notesSlide2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7"/>
  </p:notesMasterIdLst>
  <p:sldIdLst>
    <p:sldId id="256" r:id="rId2"/>
    <p:sldId id="257" r:id="rId3"/>
    <p:sldId id="266" r:id="rId4"/>
    <p:sldId id="270" r:id="rId5"/>
    <p:sldId id="287" r:id="rId6"/>
    <p:sldId id="271" r:id="rId7"/>
    <p:sldId id="289" r:id="rId8"/>
    <p:sldId id="288" r:id="rId9"/>
    <p:sldId id="290" r:id="rId10"/>
    <p:sldId id="272" r:id="rId11"/>
    <p:sldId id="291" r:id="rId12"/>
    <p:sldId id="292" r:id="rId13"/>
    <p:sldId id="294" r:id="rId14"/>
    <p:sldId id="295" r:id="rId15"/>
    <p:sldId id="296" r:id="rId16"/>
    <p:sldId id="298" r:id="rId17"/>
    <p:sldId id="293" r:id="rId18"/>
    <p:sldId id="274" r:id="rId19"/>
    <p:sldId id="305" r:id="rId20"/>
    <p:sldId id="299" r:id="rId21"/>
    <p:sldId id="300" r:id="rId22"/>
    <p:sldId id="306" r:id="rId23"/>
    <p:sldId id="302" r:id="rId24"/>
    <p:sldId id="303" r:id="rId25"/>
    <p:sldId id="304" r:id="rId26"/>
    <p:sldId id="328" r:id="rId27"/>
    <p:sldId id="307" r:id="rId28"/>
    <p:sldId id="314" r:id="rId29"/>
    <p:sldId id="315" r:id="rId30"/>
    <p:sldId id="275" r:id="rId31"/>
    <p:sldId id="276" r:id="rId32"/>
    <p:sldId id="277" r:id="rId33"/>
    <p:sldId id="278" r:id="rId34"/>
    <p:sldId id="308" r:id="rId35"/>
    <p:sldId id="309" r:id="rId36"/>
    <p:sldId id="310" r:id="rId37"/>
    <p:sldId id="311" r:id="rId38"/>
    <p:sldId id="320" r:id="rId39"/>
    <p:sldId id="316" r:id="rId40"/>
    <p:sldId id="319" r:id="rId41"/>
    <p:sldId id="312" r:id="rId42"/>
    <p:sldId id="279" r:id="rId43"/>
    <p:sldId id="321" r:id="rId44"/>
    <p:sldId id="322" r:id="rId45"/>
    <p:sldId id="323" r:id="rId46"/>
    <p:sldId id="280" r:id="rId47"/>
    <p:sldId id="281" r:id="rId48"/>
    <p:sldId id="282" r:id="rId49"/>
    <p:sldId id="324" r:id="rId50"/>
    <p:sldId id="325" r:id="rId51"/>
    <p:sldId id="326" r:id="rId52"/>
    <p:sldId id="333" r:id="rId53"/>
    <p:sldId id="330" r:id="rId54"/>
    <p:sldId id="327" r:id="rId55"/>
    <p:sldId id="329" r:id="rId5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5" d="100"/>
          <a:sy n="75" d="100"/>
        </p:scale>
        <p:origin x="-71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7153586-B8EA-4C3A-8DAE-D42D42A93AB4}" type="datetimeFigureOut">
              <a:rPr lang="en-US" smtClean="0"/>
              <a:pPr/>
              <a:t>11/17/2011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9C30AA-43CA-42E7-B15D-4F2AC4A1EFA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this lecture, we introduce a new technique.  But its application just leads to a reinterpretation of</a:t>
            </a:r>
          </a:p>
          <a:p>
            <a:r>
              <a:rPr lang="en-US" baseline="0" dirty="0" smtClean="0"/>
              <a:t>formulas that we previously derived, not to new solutions.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the amplitude of the cloud</a:t>
            </a:r>
            <a:r>
              <a:rPr lang="en-US" baseline="0" dirty="0" smtClean="0"/>
              <a:t> at the point dobs.</a:t>
            </a:r>
          </a:p>
          <a:p>
            <a:r>
              <a:rPr lang="en-US" baseline="0" dirty="0" smtClean="0"/>
              <a:t>We take the log because it facilitates math later in the section.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 other words, slide</a:t>
            </a:r>
            <a:r>
              <a:rPr lang="en-US" baseline="0" dirty="0" smtClean="0"/>
              <a:t> the cloud up and down along the blue line, and adjust its radius, until its amplitude at</a:t>
            </a:r>
          </a:p>
          <a:p>
            <a:r>
              <a:rPr lang="en-US" baseline="0" dirty="0" smtClean="0"/>
              <a:t>dobs is maximized.</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12</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Note that taking</a:t>
            </a:r>
            <a:r>
              <a:rPr lang="en-US" baseline="0" dirty="0" smtClean="0"/>
              <a:t> the log gets rid of the exponential and changes products of variables into sums of variables.</a:t>
            </a:r>
          </a:p>
          <a:p>
            <a:r>
              <a:rPr lang="en-US" baseline="0" dirty="0" smtClean="0"/>
              <a:t>The maximization is accomplished by setting derivatives to zero, as usual.</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13</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two equations</a:t>
            </a:r>
            <a:r>
              <a:rPr lang="en-US" baseline="0" dirty="0" smtClean="0"/>
              <a:t> are easy to solve.  The first can only be zero when the summation is zero, which</a:t>
            </a:r>
          </a:p>
          <a:p>
            <a:r>
              <a:rPr lang="en-US" baseline="0" dirty="0" smtClean="0"/>
              <a:t>yields the formula for m1.  Once m1 is known, solving the second is trivial.</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14</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 use the word almost, since the usual formula</a:t>
            </a:r>
            <a:r>
              <a:rPr lang="en-US" baseline="0" dirty="0" smtClean="0"/>
              <a:t> for standard deviation has a factor of (N-1) in it,</a:t>
            </a:r>
          </a:p>
          <a:p>
            <a:r>
              <a:rPr lang="en-US" baseline="0" dirty="0" smtClean="0"/>
              <a:t>not the factor of N that appears above.  However, this difference is insignificant when N is large.</a:t>
            </a:r>
          </a:p>
        </p:txBody>
      </p:sp>
      <p:sp>
        <p:nvSpPr>
          <p:cNvPr id="4" name="Slide Number Placeholder 3"/>
          <p:cNvSpPr>
            <a:spLocks noGrp="1"/>
          </p:cNvSpPr>
          <p:nvPr>
            <p:ph type="sldNum" sz="quarter" idx="10"/>
          </p:nvPr>
        </p:nvSpPr>
        <p:spPr/>
        <p:txBody>
          <a:bodyPr/>
          <a:lstStyle/>
          <a:p>
            <a:fld id="{909C30AA-43CA-42E7-B15D-4F2AC4A1EFAC}" type="slidenum">
              <a:rPr lang="en-US" smtClean="0"/>
              <a:pPr/>
              <a:t>15</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a:t>
            </a:r>
            <a:r>
              <a:rPr lang="en-US" baseline="0" dirty="0" smtClean="0"/>
              <a:t> fact, we will show later in the course that, when the data follow a two-sided exponential</a:t>
            </a:r>
          </a:p>
          <a:p>
            <a:r>
              <a:rPr lang="en-US" baseline="0" dirty="0" err="1" smtClean="0"/>
              <a:t>p.d.f</a:t>
            </a:r>
            <a:r>
              <a:rPr lang="en-US" baseline="0" dirty="0" smtClean="0"/>
              <a:t>., as </a:t>
            </a:r>
            <a:r>
              <a:rPr lang="en-US" baseline="0" dirty="0" err="1" smtClean="0"/>
              <a:t>contrsted</a:t>
            </a:r>
            <a:r>
              <a:rPr lang="en-US" baseline="0" dirty="0" smtClean="0"/>
              <a:t> to a Gaussian </a:t>
            </a:r>
            <a:r>
              <a:rPr lang="en-US" baseline="0" dirty="0" err="1" smtClean="0"/>
              <a:t>p.d.f</a:t>
            </a:r>
            <a:r>
              <a:rPr lang="en-US" baseline="0" dirty="0" smtClean="0"/>
              <a:t>., the estimator of the mean is the sample median.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16</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Here is L(m1,sigma)</a:t>
            </a:r>
            <a:r>
              <a:rPr lang="en-US" sz="1200" baseline="0" dirty="0" smtClean="0">
                <a:latin typeface="Times New Roman" pitchFamily="18" charset="0"/>
                <a:cs typeface="Times New Roman" pitchFamily="18" charset="0"/>
              </a:rPr>
              <a:t> for the case just discussed.  The best estimate of (m1, sigma) is at the peak.  Note that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L is curvier in the m direction than in the sigma direction, indicating that the error bounds on estimated mean are smaller</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than those on estimated standard deviation.</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5.3. Likelihood surface for </a:t>
            </a:r>
            <a:r>
              <a:rPr lang="en-US" sz="1200" dirty="0" smtClean="0">
                <a:latin typeface="Cambria Math" pitchFamily="18" charset="0"/>
                <a:ea typeface="Cambria Math" pitchFamily="18" charset="0"/>
                <a:cs typeface="Times New Roman" pitchFamily="18" charset="0"/>
              </a:rPr>
              <a:t>100</a:t>
            </a:r>
            <a:r>
              <a:rPr lang="en-US" sz="1200" dirty="0" smtClean="0">
                <a:latin typeface="Times New Roman" pitchFamily="18" charset="0"/>
                <a:cs typeface="Times New Roman" pitchFamily="18" charset="0"/>
              </a:rPr>
              <a:t> realizations of random variables with equal mean,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=2.5</a:t>
            </a:r>
            <a:r>
              <a:rPr lang="en-US" sz="1200" dirty="0" smtClean="0">
                <a:latin typeface="Times New Roman" pitchFamily="18" charset="0"/>
                <a:cs typeface="Times New Roman" pitchFamily="18" charset="0"/>
              </a:rPr>
              <a:t>, and uniform variance, </a:t>
            </a:r>
            <a:r>
              <a:rPr lang="el-GR" sz="1200" i="1" dirty="0" smtClean="0">
                <a:latin typeface="Cambria Math" pitchFamily="18" charset="0"/>
                <a:ea typeface="Cambria Math" pitchFamily="18" charset="0"/>
                <a:cs typeface="Times New Roman" pitchFamily="18" charset="0"/>
              </a:rPr>
              <a:t>σ</a:t>
            </a:r>
            <a:r>
              <a:rPr lang="en-US" sz="1200" i="1" baseline="30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=(1.5)</a:t>
            </a:r>
            <a:r>
              <a:rPr lang="en-US" sz="1200" i="1" baseline="30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The curvature in the direction of the mean is greater than the maximum in the direction of the </a:t>
            </a:r>
            <a:r>
              <a:rPr lang="el-GR" sz="1200" i="1" dirty="0" smtClean="0">
                <a:latin typeface="Cambria Math" pitchFamily="18" charset="0"/>
                <a:ea typeface="Cambria Math" pitchFamily="18" charset="0"/>
                <a:cs typeface="Times New Roman" pitchFamily="18" charset="0"/>
              </a:rPr>
              <a:t>σ</a:t>
            </a:r>
            <a:r>
              <a:rPr lang="en-US" sz="1200" dirty="0" smtClean="0">
                <a:latin typeface="Times New Roman" pitchFamily="18" charset="0"/>
                <a:cs typeface="Times New Roman" pitchFamily="18" charset="0"/>
              </a:rPr>
              <a:t>, indicating that the former can be determined to greater certainty.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gda05_??.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Maximum likelihood will fail when the distributions</a:t>
            </a:r>
            <a:r>
              <a:rPr lang="en-US" sz="1200" baseline="0" dirty="0" smtClean="0">
                <a:latin typeface="Times New Roman" pitchFamily="18" charset="0"/>
                <a:cs typeface="Times New Roman" pitchFamily="18" charset="0"/>
              </a:rPr>
              <a:t> have ridges.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5.4. (A) Probability density function, </a:t>
            </a:r>
            <a:r>
              <a:rPr lang="en-US" sz="1200" i="1" dirty="0" smtClean="0">
                <a:latin typeface="Cambria Math" pitchFamily="18" charset="0"/>
                <a:ea typeface="Cambria Math" pitchFamily="18" charset="0"/>
                <a:cs typeface="Times New Roman" pitchFamily="18" charset="0"/>
              </a:rPr>
              <a:t>p(d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a:t>
            </a:r>
            <a:r>
              <a:rPr lang="en-US" sz="1200" i="1"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with a well-defined peak. (B) Probability density function with a ridge.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gda05_??.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now extend this</a:t>
            </a:r>
            <a:r>
              <a:rPr lang="en-US" baseline="0" dirty="0" smtClean="0"/>
              <a:t> procedure to the Gm=d case.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a Gaussian</a:t>
            </a:r>
            <a:r>
              <a:rPr lang="en-US" baseline="0" dirty="0" smtClean="0"/>
              <a:t> </a:t>
            </a:r>
            <a:r>
              <a:rPr lang="en-US" baseline="0" dirty="0" err="1" smtClean="0"/>
              <a:t>p.d.f</a:t>
            </a:r>
            <a:r>
              <a:rPr lang="en-US" baseline="0" dirty="0" smtClean="0"/>
              <a:t>. where the theory is assumed to predict the mean observation.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first</a:t>
            </a:r>
            <a:r>
              <a:rPr lang="en-US" baseline="0" dirty="0" smtClean="0"/>
              <a:t> three sections parallel the last lecture, the last, on trade-off, introduces a new result.</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log</a:t>
            </a:r>
            <a:r>
              <a:rPr lang="en-US" baseline="0" dirty="0" smtClean="0"/>
              <a:t> of the </a:t>
            </a:r>
            <a:r>
              <a:rPr lang="en-US" baseline="0" dirty="0" err="1" smtClean="0"/>
              <a:t>p.d.f</a:t>
            </a:r>
            <a:r>
              <a:rPr lang="en-US" baseline="0" dirty="0" smtClean="0"/>
              <a:t>. is just the argument of the exponential, plus some constants that don’t depend on m.</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21</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need to develop a way</a:t>
            </a:r>
            <a:r>
              <a:rPr lang="en-US" baseline="0" dirty="0" smtClean="0"/>
              <a:t> to include a priori information in the solution</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26</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 </a:t>
            </a:r>
            <a:r>
              <a:rPr lang="en-US" sz="1200" dirty="0" err="1" smtClean="0">
                <a:latin typeface="Times New Roman" pitchFamily="18" charset="0"/>
                <a:cs typeface="Times New Roman" pitchFamily="18" charset="0"/>
              </a:rPr>
              <a:t>p.d.f</a:t>
            </a:r>
            <a:r>
              <a:rPr lang="en-US" sz="1200" dirty="0" smtClean="0">
                <a:latin typeface="Times New Roman" pitchFamily="18" charset="0"/>
                <a:cs typeface="Times New Roman" pitchFamily="18" charset="0"/>
              </a:rPr>
              <a:t>. of the</a:t>
            </a:r>
            <a:r>
              <a:rPr lang="en-US" sz="1200" baseline="0" dirty="0" smtClean="0">
                <a:latin typeface="Times New Roman" pitchFamily="18" charset="0"/>
                <a:cs typeface="Times New Roman" pitchFamily="18" charset="0"/>
              </a:rPr>
              <a:t> a priori model parameters.</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It is centered on the a priori values &lt;m&gt;.</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Its variance reflects the certainty we have about those values.</a:t>
            </a: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5.5. </a:t>
            </a:r>
            <a:r>
              <a:rPr lang="en-US" sz="1200" i="1" dirty="0" smtClean="0">
                <a:latin typeface="Times New Roman" pitchFamily="18" charset="0"/>
                <a:cs typeface="Times New Roman" pitchFamily="18" charset="0"/>
              </a:rPr>
              <a:t>A priori </a:t>
            </a:r>
            <a:r>
              <a:rPr lang="en-US" sz="1200" dirty="0" smtClean="0">
                <a:latin typeface="Times New Roman" pitchFamily="18" charset="0"/>
                <a:cs typeface="Times New Roman" pitchFamily="18" charset="0"/>
              </a:rPr>
              <a:t>information about model parameters,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and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represented with a probability density function, </a:t>
            </a:r>
            <a:r>
              <a:rPr lang="en-US" sz="1200" i="1" dirty="0" smtClean="0">
                <a:latin typeface="Cambria Math" pitchFamily="18" charset="0"/>
                <a:ea typeface="Cambria Math" pitchFamily="18" charset="0"/>
                <a:cs typeface="Times New Roman" pitchFamily="18" charset="0"/>
              </a:rPr>
              <a:t>p(m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a:t>
            </a:r>
            <a:r>
              <a:rPr lang="en-US" sz="1200" i="1" dirty="0" smtClean="0">
                <a:latin typeface="Times New Roman" pitchFamily="18" charset="0"/>
                <a:cs typeface="Times New Roman" pitchFamily="18" charset="0"/>
              </a:rPr>
              <a:t>.</a:t>
            </a:r>
            <a:r>
              <a:rPr lang="en-US" sz="1200" dirty="0" smtClean="0">
                <a:latin typeface="Times New Roman" pitchFamily="18" charset="0"/>
                <a:cs typeface="Times New Roman" pitchFamily="18" charset="0"/>
              </a:rPr>
              <a:t> Most probable values are given by means </a:t>
            </a:r>
            <a:r>
              <a:rPr lang="en-US" sz="1200" i="1" dirty="0" smtClean="0">
                <a:latin typeface="Cambria Math" pitchFamily="18" charset="0"/>
                <a:ea typeface="Cambria Math" pitchFamily="18" charset="0"/>
                <a:cs typeface="Times New Roman" pitchFamily="18" charset="0"/>
              </a:rPr>
              <a:t>&lt;m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&gt;</a:t>
            </a:r>
            <a:r>
              <a:rPr lang="en-US" sz="1200"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and </a:t>
            </a:r>
            <a:r>
              <a:rPr lang="en-US" sz="1200" i="1" dirty="0" smtClean="0">
                <a:latin typeface="Cambria Math" pitchFamily="18" charset="0"/>
                <a:ea typeface="Cambria Math" pitchFamily="18" charset="0"/>
                <a:cs typeface="Times New Roman" pitchFamily="18" charset="0"/>
              </a:rPr>
              <a:t>&lt;m</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&gt;.</a:t>
            </a:r>
            <a:r>
              <a:rPr lang="en-US" sz="1200" dirty="0" smtClean="0">
                <a:latin typeface="Times New Roman" pitchFamily="18" charset="0"/>
                <a:cs typeface="Times New Roman" pitchFamily="18" charset="0"/>
              </a:rPr>
              <a:t> Width of the probability density function reflects certainty of knowledge: (A) certain, (B) uncertain.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gda05_??.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30</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In this case our knowledge of m2 is more certain than our knowledge of m1.</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5.6. </a:t>
            </a:r>
            <a:r>
              <a:rPr lang="en-US" sz="1200" i="1" dirty="0" smtClean="0">
                <a:latin typeface="Times New Roman" pitchFamily="18" charset="0"/>
                <a:cs typeface="Times New Roman" pitchFamily="18" charset="0"/>
              </a:rPr>
              <a:t>A priori </a:t>
            </a:r>
            <a:r>
              <a:rPr lang="en-US" sz="1200" dirty="0" smtClean="0">
                <a:latin typeface="Times New Roman" pitchFamily="18" charset="0"/>
                <a:cs typeface="Times New Roman" pitchFamily="18" charset="0"/>
              </a:rPr>
              <a:t>information about model parameters,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and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represented with a probability density function, </a:t>
            </a:r>
            <a:r>
              <a:rPr lang="en-US" sz="1200" i="1" dirty="0" smtClean="0">
                <a:latin typeface="Cambria Math" pitchFamily="18" charset="0"/>
                <a:ea typeface="Cambria Math" pitchFamily="18" charset="0"/>
                <a:cs typeface="Times New Roman" pitchFamily="18" charset="0"/>
              </a:rPr>
              <a:t>p(m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a:t>
            </a:r>
            <a:r>
              <a:rPr lang="en-US" sz="1200" i="1" dirty="0" smtClean="0">
                <a:latin typeface="Times New Roman" pitchFamily="18" charset="0"/>
                <a:cs typeface="Times New Roman" pitchFamily="18" charset="0"/>
              </a:rPr>
              <a:t>.</a:t>
            </a:r>
            <a:r>
              <a:rPr lang="en-US" sz="1200" dirty="0" smtClean="0">
                <a:latin typeface="Times New Roman" pitchFamily="18" charset="0"/>
                <a:cs typeface="Times New Roman" pitchFamily="18" charset="0"/>
              </a:rPr>
              <a:t> The model parameters are thought to be near </a:t>
            </a:r>
            <a:r>
              <a:rPr lang="en-US" sz="1200" dirty="0" smtClean="0">
                <a:latin typeface="Cambria Math" pitchFamily="18" charset="0"/>
                <a:ea typeface="Cambria Math" pitchFamily="18" charset="0"/>
                <a:cs typeface="Times New Roman" pitchFamily="18" charset="0"/>
              </a:rPr>
              <a:t>&lt;</a:t>
            </a:r>
            <a:r>
              <a:rPr lang="en-US" sz="1200" b="1" dirty="0" smtClean="0">
                <a:latin typeface="Cambria Math" pitchFamily="18" charset="0"/>
                <a:ea typeface="Cambria Math" pitchFamily="18" charset="0"/>
                <a:cs typeface="Times New Roman" pitchFamily="18" charset="0"/>
              </a:rPr>
              <a:t>m</a:t>
            </a:r>
            <a:r>
              <a:rPr lang="en-US" sz="1200" dirty="0" smtClean="0">
                <a:latin typeface="Cambria Math" pitchFamily="18" charset="0"/>
                <a:ea typeface="Cambria Math" pitchFamily="18" charset="0"/>
                <a:cs typeface="Times New Roman" pitchFamily="18" charset="0"/>
              </a:rPr>
              <a:t>&gt;</a:t>
            </a:r>
            <a:r>
              <a:rPr lang="en-US" sz="1200" dirty="0" smtClean="0">
                <a:latin typeface="Times New Roman" pitchFamily="18" charset="0"/>
                <a:cs typeface="Times New Roman" pitchFamily="18" charset="0"/>
              </a:rPr>
              <a:t>, with the uncertainty in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dirty="0" smtClean="0">
                <a:latin typeface="Times New Roman" pitchFamily="18" charset="0"/>
                <a:cs typeface="Times New Roman" pitchFamily="18" charset="0"/>
              </a:rPr>
              <a:t> greater than the uncertainty of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a:t>
            </a:r>
            <a:r>
              <a:rPr lang="en-US" sz="1200" dirty="0" smtClean="0">
                <a:latin typeface="Times New Roman" pitchFamily="18" charset="0"/>
                <a:cs typeface="Times New Roman" pitchFamily="18" charset="0"/>
              </a:rPr>
              <a:t>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gda05_??.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31</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Some non-Gaussian</a:t>
            </a:r>
            <a:r>
              <a:rPr lang="en-US" sz="1200" baseline="0" dirty="0" smtClean="0">
                <a:latin typeface="Times New Roman" pitchFamily="18" charset="0"/>
                <a:cs typeface="Times New Roman" pitchFamily="18" charset="0"/>
              </a:rPr>
              <a:t> </a:t>
            </a:r>
            <a:r>
              <a:rPr lang="en-US" sz="1200" baseline="0" dirty="0" err="1" smtClean="0">
                <a:latin typeface="Times New Roman" pitchFamily="18" charset="0"/>
                <a:cs typeface="Times New Roman" pitchFamily="18" charset="0"/>
              </a:rPr>
              <a:t>p.d.f.’s</a:t>
            </a:r>
            <a:r>
              <a:rPr lang="en-US" sz="1200" baseline="0" dirty="0" smtClean="0">
                <a:latin typeface="Times New Roman" pitchFamily="18" charset="0"/>
                <a:cs typeface="Times New Roman" pitchFamily="18" charset="0"/>
              </a:rPr>
              <a:t> can be approximated with Gaussians.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5.7. </a:t>
            </a:r>
            <a:r>
              <a:rPr lang="en-US" sz="1200" i="1" dirty="0" smtClean="0">
                <a:latin typeface="Times New Roman" pitchFamily="18" charset="0"/>
                <a:cs typeface="Times New Roman" pitchFamily="18" charset="0"/>
              </a:rPr>
              <a:t>A priori </a:t>
            </a:r>
            <a:r>
              <a:rPr lang="en-US" sz="1200" dirty="0" smtClean="0">
                <a:latin typeface="Times New Roman" pitchFamily="18" charset="0"/>
                <a:cs typeface="Times New Roman" pitchFamily="18" charset="0"/>
              </a:rPr>
              <a:t>information about model parameters,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and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represented with a probability density function, </a:t>
            </a:r>
            <a:r>
              <a:rPr lang="en-US" sz="1200" i="1" dirty="0" smtClean="0">
                <a:latin typeface="Cambria Math" pitchFamily="18" charset="0"/>
                <a:ea typeface="Cambria Math" pitchFamily="18" charset="0"/>
                <a:cs typeface="Times New Roman" pitchFamily="18" charset="0"/>
              </a:rPr>
              <a:t>p(m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a:t>
            </a:r>
            <a:r>
              <a:rPr lang="en-US" sz="1200" i="1" dirty="0" smtClean="0">
                <a:latin typeface="Times New Roman" pitchFamily="18" charset="0"/>
                <a:cs typeface="Times New Roman" pitchFamily="18" charset="0"/>
              </a:rPr>
              <a:t>.</a:t>
            </a:r>
            <a:r>
              <a:rPr lang="en-US" sz="1200" dirty="0" smtClean="0">
                <a:latin typeface="Times New Roman" pitchFamily="18" charset="0"/>
                <a:cs typeface="Times New Roman" pitchFamily="18" charset="0"/>
              </a:rPr>
              <a:t>  (A) Case when the values of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and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  </a:t>
            </a:r>
            <a:r>
              <a:rPr lang="en-US" sz="1200" dirty="0" smtClean="0">
                <a:latin typeface="Times New Roman" pitchFamily="18" charset="0"/>
                <a:cs typeface="Times New Roman" pitchFamily="18" charset="0"/>
              </a:rPr>
              <a:t>are </a:t>
            </a:r>
            <a:r>
              <a:rPr lang="en-US" sz="1200" dirty="0" err="1" smtClean="0">
                <a:latin typeface="Times New Roman" pitchFamily="18" charset="0"/>
                <a:cs typeface="Times New Roman" pitchFamily="18" charset="0"/>
              </a:rPr>
              <a:t>unnkown</a:t>
            </a:r>
            <a:r>
              <a:rPr lang="en-US" sz="1200" dirty="0" smtClean="0">
                <a:latin typeface="Times New Roman" pitchFamily="18" charset="0"/>
                <a:cs typeface="Times New Roman" pitchFamily="18" charset="0"/>
              </a:rPr>
              <a:t>, but believed to be correlated. (B)  Approximation of A) with a Normal probability density function with finite variance.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gda05_??.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32</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But other</a:t>
            </a:r>
            <a:r>
              <a:rPr lang="en-US" sz="1200" baseline="0" dirty="0" smtClean="0">
                <a:latin typeface="Times New Roman" pitchFamily="18" charset="0"/>
                <a:cs typeface="Times New Roman" pitchFamily="18" charset="0"/>
              </a:rPr>
              <a:t> </a:t>
            </a:r>
            <a:r>
              <a:rPr lang="en-US" sz="1200" baseline="0" dirty="0" err="1" smtClean="0">
                <a:latin typeface="Times New Roman" pitchFamily="18" charset="0"/>
                <a:cs typeface="Times New Roman" pitchFamily="18" charset="0"/>
              </a:rPr>
              <a:t>p.d.f.’s</a:t>
            </a:r>
            <a:r>
              <a:rPr lang="en-US" sz="1200" baseline="0" dirty="0" smtClean="0">
                <a:latin typeface="Times New Roman" pitchFamily="18" charset="0"/>
                <a:cs typeface="Times New Roman" pitchFamily="18" charset="0"/>
              </a:rPr>
              <a:t> can’t be approximated as Gaussian, such as this inequality relationship m1&gt;m2.</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5.8. </a:t>
            </a:r>
            <a:r>
              <a:rPr lang="en-US" sz="1200" i="1" dirty="0" smtClean="0">
                <a:latin typeface="Times New Roman" pitchFamily="18" charset="0"/>
                <a:cs typeface="Times New Roman" pitchFamily="18" charset="0"/>
              </a:rPr>
              <a:t>A priori </a:t>
            </a:r>
            <a:r>
              <a:rPr lang="en-US" sz="1200" dirty="0" smtClean="0">
                <a:latin typeface="Times New Roman" pitchFamily="18" charset="0"/>
                <a:cs typeface="Times New Roman" pitchFamily="18" charset="0"/>
              </a:rPr>
              <a:t>information about model parameters,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and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represented with a probability density function, </a:t>
            </a:r>
            <a:r>
              <a:rPr lang="en-US" sz="1200" i="1" dirty="0" smtClean="0">
                <a:latin typeface="Cambria Math" pitchFamily="18" charset="0"/>
                <a:ea typeface="Cambria Math" pitchFamily="18" charset="0"/>
                <a:cs typeface="Times New Roman" pitchFamily="18" charset="0"/>
              </a:rPr>
              <a:t>p(m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a:t>
            </a:r>
            <a:r>
              <a:rPr lang="en-US" sz="1200" i="1" dirty="0" smtClean="0">
                <a:latin typeface="Times New Roman" pitchFamily="18" charset="0"/>
                <a:cs typeface="Times New Roman" pitchFamily="18" charset="0"/>
              </a:rPr>
              <a:t>.</a:t>
            </a:r>
            <a:r>
              <a:rPr lang="en-US" sz="1200" dirty="0" smtClean="0">
                <a:latin typeface="Times New Roman" pitchFamily="18" charset="0"/>
                <a:cs typeface="Times New Roman" pitchFamily="18" charset="0"/>
              </a:rPr>
              <a:t>  The value of the model parameters are unknown, but the relationship, </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≤m</a:t>
            </a:r>
            <a:r>
              <a:rPr lang="en-US" sz="1200" i="1" baseline="-25000" dirty="0" smtClean="0">
                <a:latin typeface="Cambria Math" pitchFamily="18" charset="0"/>
                <a:ea typeface="Cambria Math" pitchFamily="18" charset="0"/>
                <a:cs typeface="Times New Roman" pitchFamily="18" charset="0"/>
              </a:rPr>
              <a:t>2</a:t>
            </a:r>
            <a:r>
              <a:rPr lang="en-US" sz="1200" dirty="0" smtClean="0">
                <a:latin typeface="Times New Roman" pitchFamily="18" charset="0"/>
                <a:cs typeface="Times New Roman" pitchFamily="18" charset="0"/>
              </a:rPr>
              <a:t>, is believed to hold exactly. This is a non-Normal probability density function.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gda05_??.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33</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How much</a:t>
            </a:r>
            <a:r>
              <a:rPr lang="en-US" baseline="0" dirty="0" smtClean="0"/>
              <a:t> knowledge do we actually have about the model parameters?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34</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 will</a:t>
            </a:r>
            <a:r>
              <a:rPr lang="en-US" baseline="0" dirty="0" smtClean="0"/>
              <a:t> need this in the next lecture.  We will not really use it today.</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35</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Knowledge</a:t>
            </a:r>
            <a:r>
              <a:rPr lang="en-US" baseline="0" dirty="0" smtClean="0"/>
              <a:t> needs to be compared to the state of no knowledge, here represented</a:t>
            </a:r>
          </a:p>
          <a:p>
            <a:r>
              <a:rPr lang="en-US" baseline="0" dirty="0" smtClean="0"/>
              <a:t>by the null </a:t>
            </a:r>
            <a:r>
              <a:rPr lang="en-US" baseline="0" dirty="0" err="1" smtClean="0"/>
              <a:t>p.d.f</a:t>
            </a:r>
            <a:r>
              <a:rPr lang="en-US" baseline="0" dirty="0" smtClean="0"/>
              <a:t>. </a:t>
            </a:r>
            <a:r>
              <a:rPr lang="en-US" baseline="0" dirty="0" err="1" smtClean="0"/>
              <a:t>pN</a:t>
            </a:r>
            <a:r>
              <a:rPr lang="en-US" baseline="0" dirty="0" smtClean="0"/>
              <a:t>(m).  Note that S=0 when PA=PN; we no nothing.</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36</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uniform</a:t>
            </a:r>
            <a:r>
              <a:rPr lang="en-US" baseline="0" dirty="0" smtClean="0"/>
              <a:t> </a:t>
            </a:r>
            <a:r>
              <a:rPr lang="en-US" baseline="0" dirty="0" err="1" smtClean="0"/>
              <a:t>p.d.f</a:t>
            </a:r>
            <a:r>
              <a:rPr lang="en-US" baseline="0" dirty="0" smtClean="0"/>
              <a:t>. might work in simple cases.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sections draws heavily on ideas from probability theory.</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Same idea</a:t>
            </a:r>
            <a:r>
              <a:rPr lang="en-US" baseline="0" dirty="0" smtClean="0"/>
              <a:t> here as with the a priori information.</a:t>
            </a:r>
          </a:p>
          <a:p>
            <a:r>
              <a:rPr lang="en-US" dirty="0" smtClean="0"/>
              <a:t>Use a </a:t>
            </a:r>
            <a:r>
              <a:rPr lang="en-US" dirty="0" err="1" smtClean="0"/>
              <a:t>p.d.f</a:t>
            </a:r>
            <a:r>
              <a:rPr lang="en-US" dirty="0" smtClean="0"/>
              <a:t>. to describe</a:t>
            </a:r>
            <a:r>
              <a:rPr lang="en-US" baseline="0" dirty="0" smtClean="0"/>
              <a:t> our state of knowledge after making the observations.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38</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The </a:t>
            </a:r>
            <a:r>
              <a:rPr lang="en-US" baseline="0" dirty="0" err="1" smtClean="0"/>
              <a:t>p.d.f</a:t>
            </a:r>
            <a:r>
              <a:rPr lang="en-US" baseline="0" dirty="0" smtClean="0"/>
              <a:t>. is centered on the observations.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39</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a:t>
            </a:r>
            <a:r>
              <a:rPr lang="en-US" dirty="0" err="1" smtClean="0"/>
              <a:t>p.d.f</a:t>
            </a:r>
            <a:r>
              <a:rPr lang="en-US" dirty="0" smtClean="0"/>
              <a:t>. has a variance reflecting</a:t>
            </a:r>
            <a:r>
              <a:rPr lang="en-US" baseline="0" dirty="0" smtClean="0"/>
              <a:t> the uncertainty of the observations.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40</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Now</a:t>
            </a:r>
            <a:r>
              <a:rPr lang="en-US" baseline="0" dirty="0" smtClean="0"/>
              <a:t> combine the two to give the state of information about both the</a:t>
            </a:r>
          </a:p>
          <a:p>
            <a:r>
              <a:rPr lang="en-US" baseline="0" dirty="0" smtClean="0"/>
              <a:t>data and the model parameters, taking into consideration both the observations</a:t>
            </a:r>
          </a:p>
          <a:p>
            <a:r>
              <a:rPr lang="en-US" baseline="0" dirty="0" smtClean="0"/>
              <a:t>and the a priori information about the model parameters.</a:t>
            </a:r>
          </a:p>
        </p:txBody>
      </p:sp>
      <p:sp>
        <p:nvSpPr>
          <p:cNvPr id="4" name="Slide Number Placeholder 3"/>
          <p:cNvSpPr>
            <a:spLocks noGrp="1"/>
          </p:cNvSpPr>
          <p:nvPr>
            <p:ph type="sldNum" sz="quarter" idx="10"/>
          </p:nvPr>
        </p:nvSpPr>
        <p:spPr/>
        <p:txBody>
          <a:bodyPr/>
          <a:lstStyle/>
          <a:p>
            <a:fld id="{909C30AA-43CA-42E7-B15D-4F2AC4A1EFAC}" type="slidenum">
              <a:rPr lang="en-US" smtClean="0"/>
              <a:pPr/>
              <a:t>41</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5.9. Joint</a:t>
            </a:r>
            <a:r>
              <a:rPr lang="en-US" sz="1200" i="1"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probability density function, </a:t>
            </a:r>
            <a:r>
              <a:rPr lang="en-US" sz="1200" i="1" dirty="0" err="1" smtClean="0">
                <a:latin typeface="Cambria Math" pitchFamily="18" charset="0"/>
                <a:ea typeface="Cambria Math" pitchFamily="18" charset="0"/>
                <a:cs typeface="Times New Roman" pitchFamily="18" charset="0"/>
              </a:rPr>
              <a:t>p</a:t>
            </a:r>
            <a:r>
              <a:rPr lang="en-US" sz="1200" i="1" baseline="-25000" dirty="0" err="1" smtClean="0">
                <a:latin typeface="Cambria Math" pitchFamily="18" charset="0"/>
                <a:ea typeface="Cambria Math" pitchFamily="18" charset="0"/>
                <a:cs typeface="Times New Roman" pitchFamily="18" charset="0"/>
              </a:rPr>
              <a:t>A</a:t>
            </a:r>
            <a:r>
              <a:rPr lang="en-US" sz="1200" i="1" dirty="0" smtClean="0">
                <a:latin typeface="Cambria Math" pitchFamily="18" charset="0"/>
                <a:ea typeface="Cambria Math" pitchFamily="18" charset="0"/>
                <a:cs typeface="Times New Roman" pitchFamily="18" charset="0"/>
              </a:rPr>
              <a:t>(m, d)</a:t>
            </a:r>
            <a:r>
              <a:rPr lang="en-US" sz="1200" i="1"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for model parameter, </a:t>
            </a:r>
            <a:r>
              <a:rPr lang="en-US" sz="1200" i="1" dirty="0" smtClean="0">
                <a:latin typeface="Cambria Math" pitchFamily="18" charset="0"/>
                <a:ea typeface="Cambria Math" pitchFamily="18" charset="0"/>
                <a:cs typeface="Times New Roman" pitchFamily="18" charset="0"/>
              </a:rPr>
              <a:t>m</a:t>
            </a:r>
            <a:r>
              <a:rPr lang="en-US" sz="1200" dirty="0" smtClean="0">
                <a:latin typeface="Times New Roman" pitchFamily="18" charset="0"/>
                <a:cs typeface="Times New Roman" pitchFamily="18" charset="0"/>
              </a:rPr>
              <a:t>, and datum, </a:t>
            </a:r>
            <a:r>
              <a:rPr lang="en-US" sz="1200" i="1" dirty="0" smtClean="0">
                <a:latin typeface="Cambria Math" pitchFamily="18" charset="0"/>
                <a:ea typeface="Cambria Math" pitchFamily="18" charset="0"/>
                <a:cs typeface="Times New Roman" pitchFamily="18" charset="0"/>
              </a:rPr>
              <a:t>d</a:t>
            </a:r>
            <a:r>
              <a:rPr lang="en-US" sz="1200" dirty="0" smtClean="0">
                <a:latin typeface="Times New Roman" pitchFamily="18" charset="0"/>
                <a:cs typeface="Times New Roman" pitchFamily="18" charset="0"/>
              </a:rPr>
              <a:t>. The distribution is peaked at mean values </a:t>
            </a:r>
            <a:r>
              <a:rPr lang="en-US" sz="1200" i="1" dirty="0" smtClean="0">
                <a:latin typeface="Cambria Math" pitchFamily="18" charset="0"/>
                <a:ea typeface="Cambria Math" pitchFamily="18" charset="0"/>
                <a:cs typeface="Times New Roman" pitchFamily="18" charset="0"/>
              </a:rPr>
              <a:t>&lt;m&gt;  </a:t>
            </a:r>
            <a:r>
              <a:rPr lang="en-US" sz="1200" dirty="0" smtClean="0">
                <a:latin typeface="Times New Roman" pitchFamily="18" charset="0"/>
                <a:cs typeface="Times New Roman" pitchFamily="18" charset="0"/>
              </a:rPr>
              <a:t>and </a:t>
            </a:r>
            <a:r>
              <a:rPr lang="en-US" sz="1200" i="1" dirty="0" smtClean="0">
                <a:latin typeface="Cambria Math" pitchFamily="18" charset="0"/>
                <a:ea typeface="Cambria Math" pitchFamily="18" charset="0"/>
                <a:cs typeface="Times New Roman" pitchFamily="18" charset="0"/>
              </a:rPr>
              <a:t>&lt;d&gt;.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gda05_??.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42</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all that is</a:t>
            </a:r>
            <a:r>
              <a:rPr lang="en-US" baseline="0" dirty="0" smtClean="0"/>
              <a:t> left is to make use of the theory, which is a relationship between</a:t>
            </a:r>
          </a:p>
          <a:p>
            <a:r>
              <a:rPr lang="en-US" baseline="0" dirty="0" smtClean="0"/>
              <a:t>the data and the model parameters.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44</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solution is the estimated model parameters.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45</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Example.</a:t>
            </a:r>
            <a:r>
              <a:rPr lang="en-US" sz="1200" baseline="0" dirty="0" smtClean="0">
                <a:latin typeface="Times New Roman" pitchFamily="18" charset="0"/>
                <a:cs typeface="Times New Roman" pitchFamily="18" charset="0"/>
              </a:rPr>
              <a:t>  Top.  p(</a:t>
            </a:r>
            <a:r>
              <a:rPr lang="en-US" sz="1200" baseline="0" dirty="0" err="1" smtClean="0">
                <a:latin typeface="Times New Roman" pitchFamily="18" charset="0"/>
                <a:cs typeface="Times New Roman" pitchFamily="18" charset="0"/>
              </a:rPr>
              <a:t>d,m</a:t>
            </a:r>
            <a:r>
              <a:rPr lang="en-US" sz="1200" baseline="0" dirty="0" smtClean="0">
                <a:latin typeface="Times New Roman" pitchFamily="18" charset="0"/>
                <a:cs typeface="Times New Roman" pitchFamily="18" charset="0"/>
              </a:rPr>
              <a:t>) with theory superimposed as white curve.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Bottom.  p(</a:t>
            </a:r>
            <a:r>
              <a:rPr lang="en-US" sz="1200" baseline="0" dirty="0" err="1" smtClean="0">
                <a:latin typeface="Times New Roman" pitchFamily="18" charset="0"/>
                <a:cs typeface="Times New Roman" pitchFamily="18" charset="0"/>
              </a:rPr>
              <a:t>d,m</a:t>
            </a:r>
            <a:r>
              <a:rPr lang="en-US" sz="1200" baseline="0" dirty="0" smtClean="0">
                <a:latin typeface="Times New Roman" pitchFamily="18" charset="0"/>
                <a:cs typeface="Times New Roman" pitchFamily="18" charset="0"/>
              </a:rPr>
              <a:t>) evaluated along the curve.</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The peak gives both the estimated model parameters and the predicted data.</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5.10. (A) </a:t>
            </a:r>
            <a:r>
              <a:rPr lang="en-US" sz="1200" i="1" dirty="0" smtClean="0">
                <a:latin typeface="Times New Roman" pitchFamily="18" charset="0"/>
                <a:cs typeface="Times New Roman" pitchFamily="18" charset="0"/>
              </a:rPr>
              <a:t>A priori </a:t>
            </a:r>
            <a:r>
              <a:rPr lang="en-US" sz="1200" dirty="0" smtClean="0">
                <a:latin typeface="Times New Roman" pitchFamily="18" charset="0"/>
                <a:cs typeface="Times New Roman" pitchFamily="18" charset="0"/>
              </a:rPr>
              <a:t>joint</a:t>
            </a:r>
            <a:r>
              <a:rPr lang="en-US" sz="1200" i="1"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probability density function, </a:t>
            </a:r>
            <a:r>
              <a:rPr lang="en-US" sz="1200" i="1" dirty="0" smtClean="0">
                <a:latin typeface="Cambria Math" pitchFamily="18" charset="0"/>
                <a:ea typeface="Cambria Math" pitchFamily="18" charset="0"/>
                <a:cs typeface="Times New Roman" pitchFamily="18" charset="0"/>
              </a:rPr>
              <a:t>p(m, d)</a:t>
            </a:r>
            <a:r>
              <a:rPr lang="en-US" sz="1200" i="1"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for model parameter, </a:t>
            </a:r>
            <a:r>
              <a:rPr lang="en-US" sz="1200" i="1" dirty="0" smtClean="0">
                <a:latin typeface="Cambria Math" pitchFamily="18" charset="0"/>
                <a:ea typeface="Cambria Math" pitchFamily="18" charset="0"/>
                <a:cs typeface="Times New Roman" pitchFamily="18" charset="0"/>
              </a:rPr>
              <a:t>m</a:t>
            </a:r>
            <a:r>
              <a:rPr lang="en-US" sz="1200" dirty="0" smtClean="0">
                <a:latin typeface="Times New Roman" pitchFamily="18" charset="0"/>
                <a:cs typeface="Times New Roman" pitchFamily="18" charset="0"/>
              </a:rPr>
              <a:t>, and datum, </a:t>
            </a:r>
            <a:r>
              <a:rPr lang="en-US" sz="1200" i="1" dirty="0" smtClean="0">
                <a:latin typeface="Cambria Math" pitchFamily="18" charset="0"/>
                <a:ea typeface="Cambria Math" pitchFamily="18" charset="0"/>
                <a:cs typeface="Times New Roman" pitchFamily="18" charset="0"/>
              </a:rPr>
              <a:t>d</a:t>
            </a:r>
            <a:r>
              <a:rPr lang="en-US" sz="1200" dirty="0" smtClean="0">
                <a:latin typeface="Times New Roman" pitchFamily="18" charset="0"/>
                <a:cs typeface="Times New Roman" pitchFamily="18" charset="0"/>
              </a:rPr>
              <a:t>, represents the idea that the model </a:t>
            </a:r>
            <a:r>
              <a:rPr lang="en-US" sz="1200" dirty="0" err="1" smtClean="0">
                <a:latin typeface="Times New Roman" pitchFamily="18" charset="0"/>
                <a:cs typeface="Times New Roman" pitchFamily="18" charset="0"/>
              </a:rPr>
              <a:t>parametes</a:t>
            </a:r>
            <a:r>
              <a:rPr lang="en-US" sz="1200" dirty="0" smtClean="0">
                <a:latin typeface="Times New Roman" pitchFamily="18" charset="0"/>
                <a:cs typeface="Times New Roman" pitchFamily="18" charset="0"/>
              </a:rPr>
              <a:t> is near it’s </a:t>
            </a:r>
            <a:r>
              <a:rPr lang="en-US" sz="1200" i="1" dirty="0" smtClean="0">
                <a:latin typeface="Times New Roman" pitchFamily="18" charset="0"/>
                <a:cs typeface="Times New Roman" pitchFamily="18" charset="0"/>
              </a:rPr>
              <a:t>a priori </a:t>
            </a:r>
            <a:r>
              <a:rPr lang="en-US" sz="1200" dirty="0" smtClean="0">
                <a:latin typeface="Times New Roman" pitchFamily="18" charset="0"/>
                <a:cs typeface="Times New Roman" pitchFamily="18" charset="0"/>
              </a:rPr>
              <a:t>value, </a:t>
            </a:r>
            <a:r>
              <a:rPr lang="en-US" sz="1200" i="1" dirty="0" smtClean="0">
                <a:latin typeface="Cambria Math" pitchFamily="18" charset="0"/>
                <a:ea typeface="Cambria Math" pitchFamily="18" charset="0"/>
                <a:cs typeface="Times New Roman" pitchFamily="18" charset="0"/>
              </a:rPr>
              <a:t>m</a:t>
            </a:r>
            <a:r>
              <a:rPr lang="en-US" sz="1200" i="1" baseline="30000" dirty="0" smtClean="0">
                <a:latin typeface="Cambria Math" pitchFamily="18" charset="0"/>
                <a:ea typeface="Cambria Math" pitchFamily="18" charset="0"/>
                <a:cs typeface="Times New Roman" pitchFamily="18" charset="0"/>
              </a:rPr>
              <a:t>ap</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and the datum is near its observed value, </a:t>
            </a:r>
            <a:r>
              <a:rPr lang="en-US" sz="1200" i="1" dirty="0" smtClean="0">
                <a:latin typeface="Cambria Math" pitchFamily="18" charset="0"/>
                <a:ea typeface="Cambria Math" pitchFamily="18" charset="0"/>
                <a:cs typeface="Times New Roman" pitchFamily="18" charset="0"/>
              </a:rPr>
              <a:t>d</a:t>
            </a:r>
            <a:r>
              <a:rPr lang="en-US" sz="1200" i="1" baseline="30000" dirty="0" smtClean="0">
                <a:latin typeface="Cambria Math" pitchFamily="18" charset="0"/>
                <a:ea typeface="Cambria Math" pitchFamily="18" charset="0"/>
                <a:cs typeface="Times New Roman" pitchFamily="18" charset="0"/>
              </a:rPr>
              <a:t>obs</a:t>
            </a:r>
            <a:r>
              <a:rPr lang="en-US" sz="1200" i="1" dirty="0" smtClean="0">
                <a:latin typeface="Cambria Math" pitchFamily="18" charset="0"/>
                <a:ea typeface="Cambria Math" pitchFamily="18" charset="0"/>
                <a:cs typeface="Times New Roman" pitchFamily="18" charset="0"/>
              </a:rPr>
              <a:t>  </a:t>
            </a:r>
            <a:r>
              <a:rPr lang="en-US" sz="1200" dirty="0" smtClean="0">
                <a:latin typeface="Times New Roman" pitchFamily="18" charset="0"/>
                <a:ea typeface="Cambria Math" pitchFamily="18" charset="0"/>
                <a:cs typeface="Times New Roman" pitchFamily="18" charset="0"/>
              </a:rPr>
              <a:t>(white circle). The data and model parameters are believed to be related by an exact theory, </a:t>
            </a:r>
            <a:r>
              <a:rPr lang="en-US" sz="1200" i="1" dirty="0" smtClean="0">
                <a:latin typeface="Cambria Math" pitchFamily="18" charset="0"/>
                <a:ea typeface="Cambria Math" pitchFamily="18" charset="0"/>
                <a:cs typeface="Times New Roman" pitchFamily="18" charset="0"/>
              </a:rPr>
              <a:t>d=g(m)</a:t>
            </a:r>
            <a:r>
              <a:rPr lang="en-US" sz="1200" dirty="0" smtClean="0">
                <a:latin typeface="Times New Roman" pitchFamily="18" charset="0"/>
                <a:ea typeface="Cambria Math" pitchFamily="18" charset="0"/>
                <a:cs typeface="Times New Roman" pitchFamily="18" charset="0"/>
              </a:rPr>
              <a:t> (white curve). The estimated model parameter, </a:t>
            </a:r>
            <a:r>
              <a:rPr lang="en-US" sz="1200" i="1" dirty="0" err="1" smtClean="0">
                <a:latin typeface="Cambria Math" pitchFamily="18" charset="0"/>
                <a:ea typeface="Cambria Math" pitchFamily="18" charset="0"/>
                <a:cs typeface="Times New Roman" pitchFamily="18" charset="0"/>
              </a:rPr>
              <a:t>m</a:t>
            </a:r>
            <a:r>
              <a:rPr lang="en-US" sz="1200" i="1" baseline="30000" dirty="0" err="1" smtClean="0">
                <a:latin typeface="Cambria Math" pitchFamily="18" charset="0"/>
                <a:ea typeface="Cambria Math" pitchFamily="18" charset="0"/>
                <a:cs typeface="Times New Roman" pitchFamily="18" charset="0"/>
              </a:rPr>
              <a:t>est</a:t>
            </a:r>
            <a:r>
              <a:rPr lang="en-US" sz="1200" dirty="0" smtClean="0">
                <a:latin typeface="Times New Roman" pitchFamily="18" charset="0"/>
                <a:ea typeface="Cambria Math" pitchFamily="18" charset="0"/>
                <a:cs typeface="Times New Roman" pitchFamily="18" charset="0"/>
              </a:rPr>
              <a:t>, and predicted datum, </a:t>
            </a:r>
            <a:r>
              <a:rPr lang="en-US" sz="1200" i="1" dirty="0" err="1" smtClean="0">
                <a:latin typeface="Cambria Math" pitchFamily="18" charset="0"/>
                <a:ea typeface="Cambria Math" pitchFamily="18" charset="0"/>
                <a:cs typeface="Times New Roman" pitchFamily="18" charset="0"/>
              </a:rPr>
              <a:t>d</a:t>
            </a:r>
            <a:r>
              <a:rPr lang="en-US" sz="1200" i="1" baseline="30000" dirty="0" err="1" smtClean="0">
                <a:latin typeface="Cambria Math" pitchFamily="18" charset="0"/>
                <a:ea typeface="Cambria Math" pitchFamily="18" charset="0"/>
                <a:cs typeface="Times New Roman" pitchFamily="18" charset="0"/>
              </a:rPr>
              <a:t>pre</a:t>
            </a:r>
            <a:r>
              <a:rPr lang="en-US" sz="1200" dirty="0" smtClean="0">
                <a:latin typeface="Times New Roman" pitchFamily="18" charset="0"/>
                <a:ea typeface="Cambria Math" pitchFamily="18" charset="0"/>
                <a:cs typeface="Times New Roman" pitchFamily="18" charset="0"/>
              </a:rPr>
              <a:t>, fall on this curve at the point of maximum probability (black circle). (B) </a:t>
            </a:r>
            <a:r>
              <a:rPr lang="en-US" sz="1200" dirty="0" smtClean="0">
                <a:latin typeface="Times New Roman" pitchFamily="18" charset="0"/>
                <a:cs typeface="Times New Roman" pitchFamily="18" charset="0"/>
              </a:rPr>
              <a:t>Probability density, </a:t>
            </a:r>
            <a:r>
              <a:rPr lang="en-US" sz="1200" i="1" dirty="0" smtClean="0">
                <a:latin typeface="Cambria Math" pitchFamily="18" charset="0"/>
                <a:ea typeface="Cambria Math" pitchFamily="18" charset="0"/>
                <a:cs typeface="Times New Roman" pitchFamily="18" charset="0"/>
              </a:rPr>
              <a:t>p, </a:t>
            </a:r>
            <a:r>
              <a:rPr lang="en-US" sz="1200" dirty="0" smtClean="0">
                <a:latin typeface="Times New Roman" pitchFamily="18" charset="0"/>
                <a:ea typeface="Cambria Math" pitchFamily="18" charset="0"/>
                <a:cs typeface="Times New Roman" pitchFamily="18" charset="0"/>
              </a:rPr>
              <a:t>evaluated along the curve. The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gda05_??.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46</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If the a</a:t>
            </a:r>
            <a:r>
              <a:rPr lang="en-US" sz="1200" baseline="0"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priori information is very certain, then the estimated model parameters are close to the a priori information.</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5.11. (A) If the a priori model parameter, </a:t>
            </a:r>
            <a:r>
              <a:rPr lang="en-US" sz="1200" i="1" dirty="0" smtClean="0">
                <a:latin typeface="Cambria Math" pitchFamily="18" charset="0"/>
                <a:ea typeface="Cambria Math" pitchFamily="18" charset="0"/>
                <a:cs typeface="Times New Roman" pitchFamily="18" charset="0"/>
              </a:rPr>
              <a:t>m</a:t>
            </a:r>
            <a:r>
              <a:rPr lang="en-US" sz="1200" i="1" baseline="30000" dirty="0" smtClean="0">
                <a:latin typeface="Cambria Math" pitchFamily="18" charset="0"/>
                <a:ea typeface="Cambria Math" pitchFamily="18" charset="0"/>
                <a:cs typeface="Times New Roman" pitchFamily="18" charset="0"/>
              </a:rPr>
              <a:t>ap</a:t>
            </a:r>
            <a:r>
              <a:rPr lang="en-US" sz="1200" dirty="0" smtClean="0">
                <a:latin typeface="Times New Roman" pitchFamily="18" charset="0"/>
                <a:cs typeface="Times New Roman" pitchFamily="18" charset="0"/>
              </a:rPr>
              <a:t>, is much more certain than the observed datum, </a:t>
            </a:r>
            <a:r>
              <a:rPr lang="en-US" sz="1200" i="1" dirty="0" smtClean="0">
                <a:latin typeface="Cambria Math" pitchFamily="18" charset="0"/>
                <a:ea typeface="Cambria Math" pitchFamily="18" charset="0"/>
                <a:cs typeface="Times New Roman" pitchFamily="18" charset="0"/>
              </a:rPr>
              <a:t>d</a:t>
            </a:r>
            <a:r>
              <a:rPr lang="en-US" sz="1200" i="1" baseline="30000" dirty="0" smtClean="0">
                <a:latin typeface="Cambria Math" pitchFamily="18" charset="0"/>
                <a:ea typeface="Cambria Math" pitchFamily="18" charset="0"/>
                <a:cs typeface="Times New Roman" pitchFamily="18" charset="0"/>
              </a:rPr>
              <a:t>obs</a:t>
            </a:r>
            <a:r>
              <a:rPr lang="en-US" sz="1200" i="1" dirty="0" smtClean="0">
                <a:latin typeface="Cambria Math" pitchFamily="18" charset="0"/>
                <a:ea typeface="Cambria Math" pitchFamily="18" charset="0"/>
                <a:cs typeface="Times New Roman" pitchFamily="18" charset="0"/>
              </a:rPr>
              <a:t> , </a:t>
            </a:r>
            <a:r>
              <a:rPr lang="en-US" sz="1200" dirty="0" smtClean="0">
                <a:latin typeface="Times New Roman" pitchFamily="18" charset="0"/>
                <a:ea typeface="Cambria Math" pitchFamily="18" charset="0"/>
                <a:cs typeface="Times New Roman" pitchFamily="18" charset="0"/>
              </a:rPr>
              <a:t>the solution is close to</a:t>
            </a:r>
            <a:r>
              <a:rPr lang="en-US" sz="1200" i="1" dirty="0" smtClean="0">
                <a:latin typeface="Cambria Math" pitchFamily="18" charset="0"/>
                <a:ea typeface="Cambria Math" pitchFamily="18" charset="0"/>
                <a:cs typeface="Times New Roman" pitchFamily="18" charset="0"/>
              </a:rPr>
              <a:t> m</a:t>
            </a:r>
            <a:r>
              <a:rPr lang="en-US" sz="1200" i="1" baseline="30000" dirty="0" smtClean="0">
                <a:latin typeface="Cambria Math" pitchFamily="18" charset="0"/>
                <a:ea typeface="Cambria Math" pitchFamily="18" charset="0"/>
                <a:cs typeface="Times New Roman" pitchFamily="18" charset="0"/>
              </a:rPr>
              <a:t>ap</a:t>
            </a:r>
            <a:r>
              <a:rPr lang="en-US" sz="1200" dirty="0" smtClean="0">
                <a:latin typeface="Times New Roman" pitchFamily="18" charset="0"/>
                <a:ea typeface="Cambria Math" pitchFamily="18" charset="0"/>
                <a:cs typeface="Times New Roman" pitchFamily="18" charset="0"/>
              </a:rPr>
              <a:t> but may be far from </a:t>
            </a:r>
            <a:r>
              <a:rPr lang="en-US" sz="1200" i="1" dirty="0" smtClean="0">
                <a:latin typeface="Cambria Math" pitchFamily="18" charset="0"/>
                <a:ea typeface="Cambria Math" pitchFamily="18" charset="0"/>
                <a:cs typeface="Times New Roman" pitchFamily="18" charset="0"/>
              </a:rPr>
              <a:t>d</a:t>
            </a:r>
            <a:r>
              <a:rPr lang="en-US" sz="1200" i="1" baseline="30000" dirty="0" smtClean="0">
                <a:latin typeface="Cambria Math" pitchFamily="18" charset="0"/>
                <a:ea typeface="Cambria Math" pitchFamily="18" charset="0"/>
                <a:cs typeface="Times New Roman" pitchFamily="18" charset="0"/>
              </a:rPr>
              <a:t>obs</a:t>
            </a:r>
            <a:r>
              <a:rPr lang="en-US" sz="1200" dirty="0" smtClean="0">
                <a:latin typeface="Times New Roman" pitchFamily="18" charset="0"/>
                <a:ea typeface="Cambria Math" pitchFamily="18" charset="0"/>
                <a:cs typeface="Times New Roman" pitchFamily="18" charset="0"/>
              </a:rPr>
              <a:t>. (B) </a:t>
            </a:r>
            <a:r>
              <a:rPr lang="en-US" sz="1200" dirty="0" smtClean="0">
                <a:latin typeface="Times New Roman" pitchFamily="18" charset="0"/>
                <a:cs typeface="Times New Roman" pitchFamily="18" charset="0"/>
              </a:rPr>
              <a:t>The probability density function, </a:t>
            </a:r>
            <a:r>
              <a:rPr lang="en-US" sz="1200" i="1" dirty="0" smtClean="0">
                <a:latin typeface="Cambria Math" pitchFamily="18" charset="0"/>
                <a:ea typeface="Cambria Math" pitchFamily="18" charset="0"/>
                <a:cs typeface="Times New Roman" pitchFamily="18" charset="0"/>
              </a:rPr>
              <a:t>p</a:t>
            </a:r>
            <a:r>
              <a:rPr lang="en-US" sz="1200" dirty="0" smtClean="0">
                <a:latin typeface="Times New Roman" pitchFamily="18" charset="0"/>
                <a:cs typeface="Times New Roman" pitchFamily="18" charset="0"/>
              </a:rPr>
              <a:t>, evaluated along the curve.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gda05_??.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47</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If the a</a:t>
            </a:r>
            <a:r>
              <a:rPr lang="en-US" sz="1200" baseline="0" dirty="0" smtClean="0">
                <a:latin typeface="Times New Roman" pitchFamily="18" charset="0"/>
                <a:cs typeface="Times New Roman" pitchFamily="18" charset="0"/>
              </a:rPr>
              <a:t> </a:t>
            </a:r>
            <a:r>
              <a:rPr lang="en-US" sz="1200" dirty="0" smtClean="0">
                <a:latin typeface="Times New Roman" pitchFamily="18" charset="0"/>
                <a:cs typeface="Times New Roman" pitchFamily="18" charset="0"/>
              </a:rPr>
              <a:t>priori information is very uncertain, then the estimated model parameters are close to the observations.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5.12. A) If the a priori model parameter, </a:t>
            </a:r>
            <a:r>
              <a:rPr lang="en-US" sz="1200" i="1" dirty="0" smtClean="0">
                <a:latin typeface="Cambria Math" pitchFamily="18" charset="0"/>
                <a:ea typeface="Cambria Math" pitchFamily="18" charset="0"/>
                <a:cs typeface="Times New Roman" pitchFamily="18" charset="0"/>
              </a:rPr>
              <a:t>m</a:t>
            </a:r>
            <a:r>
              <a:rPr lang="en-US" sz="1200" i="1" baseline="30000" dirty="0" smtClean="0">
                <a:latin typeface="Cambria Math" pitchFamily="18" charset="0"/>
                <a:ea typeface="Cambria Math" pitchFamily="18" charset="0"/>
                <a:cs typeface="Times New Roman" pitchFamily="18" charset="0"/>
              </a:rPr>
              <a:t>ap</a:t>
            </a:r>
            <a:r>
              <a:rPr lang="en-US" sz="1200" dirty="0" smtClean="0">
                <a:latin typeface="Times New Roman" pitchFamily="18" charset="0"/>
                <a:cs typeface="Times New Roman" pitchFamily="18" charset="0"/>
              </a:rPr>
              <a:t>, is much less certain than the observed datum, </a:t>
            </a:r>
            <a:r>
              <a:rPr lang="en-US" sz="1200" i="1" dirty="0" smtClean="0">
                <a:latin typeface="Cambria Math" pitchFamily="18" charset="0"/>
                <a:ea typeface="Cambria Math" pitchFamily="18" charset="0"/>
                <a:cs typeface="Times New Roman" pitchFamily="18" charset="0"/>
              </a:rPr>
              <a:t>d</a:t>
            </a:r>
            <a:r>
              <a:rPr lang="en-US" sz="1200" i="1" baseline="30000" dirty="0" smtClean="0">
                <a:latin typeface="Cambria Math" pitchFamily="18" charset="0"/>
                <a:ea typeface="Cambria Math" pitchFamily="18" charset="0"/>
                <a:cs typeface="Times New Roman" pitchFamily="18" charset="0"/>
              </a:rPr>
              <a:t>obs</a:t>
            </a:r>
            <a:r>
              <a:rPr lang="en-US" sz="1200" i="1" dirty="0" smtClean="0">
                <a:latin typeface="Cambria Math" pitchFamily="18" charset="0"/>
                <a:ea typeface="Cambria Math" pitchFamily="18" charset="0"/>
                <a:cs typeface="Times New Roman" pitchFamily="18" charset="0"/>
              </a:rPr>
              <a:t> , </a:t>
            </a:r>
            <a:r>
              <a:rPr lang="en-US" sz="1200" dirty="0" smtClean="0">
                <a:latin typeface="Times New Roman" pitchFamily="18" charset="0"/>
                <a:ea typeface="Cambria Math" pitchFamily="18" charset="0"/>
                <a:cs typeface="Times New Roman" pitchFamily="18" charset="0"/>
              </a:rPr>
              <a:t>the solution is close </a:t>
            </a:r>
            <a:r>
              <a:rPr lang="en-US" sz="1200" dirty="0" err="1" smtClean="0">
                <a:latin typeface="Times New Roman" pitchFamily="18" charset="0"/>
                <a:ea typeface="Cambria Math" pitchFamily="18" charset="0"/>
                <a:cs typeface="Times New Roman" pitchFamily="18" charset="0"/>
              </a:rPr>
              <a:t>to</a:t>
            </a:r>
            <a:r>
              <a:rPr lang="en-US" sz="1200" i="1" dirty="0" err="1" smtClean="0">
                <a:latin typeface="Cambria Math" pitchFamily="18" charset="0"/>
                <a:ea typeface="Cambria Math" pitchFamily="18" charset="0"/>
                <a:cs typeface="Times New Roman" pitchFamily="18" charset="0"/>
              </a:rPr>
              <a:t>d</a:t>
            </a:r>
            <a:r>
              <a:rPr lang="en-US" sz="1200" i="1" baseline="30000" dirty="0" err="1" smtClean="0">
                <a:latin typeface="Cambria Math" pitchFamily="18" charset="0"/>
                <a:ea typeface="Cambria Math" pitchFamily="18" charset="0"/>
                <a:cs typeface="Times New Roman" pitchFamily="18" charset="0"/>
              </a:rPr>
              <a:t>obs</a:t>
            </a:r>
            <a:r>
              <a:rPr lang="en-US" sz="1200" dirty="0" smtClean="0">
                <a:latin typeface="Times New Roman" pitchFamily="18" charset="0"/>
                <a:ea typeface="Cambria Math" pitchFamily="18" charset="0"/>
                <a:cs typeface="Times New Roman" pitchFamily="18" charset="0"/>
              </a:rPr>
              <a:t> but may be far from </a:t>
            </a:r>
            <a:r>
              <a:rPr lang="en-US" sz="1200" i="1" dirty="0" smtClean="0">
                <a:latin typeface="Cambria Math" pitchFamily="18" charset="0"/>
                <a:ea typeface="Cambria Math" pitchFamily="18" charset="0"/>
                <a:cs typeface="Times New Roman" pitchFamily="18" charset="0"/>
              </a:rPr>
              <a:t>m</a:t>
            </a:r>
            <a:r>
              <a:rPr lang="en-US" sz="1200" i="1" baseline="30000" dirty="0" smtClean="0">
                <a:latin typeface="Cambria Math" pitchFamily="18" charset="0"/>
                <a:ea typeface="Cambria Math" pitchFamily="18" charset="0"/>
                <a:cs typeface="Times New Roman" pitchFamily="18" charset="0"/>
              </a:rPr>
              <a:t>ap</a:t>
            </a:r>
            <a:r>
              <a:rPr lang="en-US" sz="1200" dirty="0" smtClean="0">
                <a:latin typeface="Times New Roman" pitchFamily="18" charset="0"/>
                <a:ea typeface="Cambria Math" pitchFamily="18" charset="0"/>
                <a:cs typeface="Times New Roman" pitchFamily="18" charset="0"/>
              </a:rPr>
              <a:t>. B) </a:t>
            </a:r>
            <a:r>
              <a:rPr lang="en-US" sz="1200" dirty="0" smtClean="0">
                <a:latin typeface="Times New Roman" pitchFamily="18" charset="0"/>
                <a:cs typeface="Times New Roman" pitchFamily="18" charset="0"/>
              </a:rPr>
              <a:t>The probability density function, </a:t>
            </a:r>
            <a:r>
              <a:rPr lang="en-US" sz="1200" i="1" dirty="0" smtClean="0">
                <a:latin typeface="Cambria Math" pitchFamily="18" charset="0"/>
                <a:ea typeface="Cambria Math" pitchFamily="18" charset="0"/>
                <a:cs typeface="Times New Roman" pitchFamily="18" charset="0"/>
              </a:rPr>
              <a:t>p</a:t>
            </a:r>
            <a:r>
              <a:rPr lang="en-US" sz="1200" dirty="0" smtClean="0">
                <a:latin typeface="Times New Roman" pitchFamily="18" charset="0"/>
                <a:cs typeface="Times New Roman" pitchFamily="18" charset="0"/>
              </a:rPr>
              <a:t>, evaluated along the curve.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gda05_??.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48</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space S(d) is of dimension N.  In the following example, we use N=3, that is, just three measurements.</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Since</a:t>
            </a:r>
            <a:r>
              <a:rPr lang="en-US" baseline="0" dirty="0" smtClean="0"/>
              <a:t> the data are a function of the model parameters in an explicit theory d=g(m), we can</a:t>
            </a:r>
          </a:p>
          <a:p>
            <a:r>
              <a:rPr lang="en-US" baseline="0" dirty="0" smtClean="0"/>
              <a:t>avoid the use of Lagrange Multipliers.  All we need to do is substitute d=Gm into p(</a:t>
            </a:r>
            <a:r>
              <a:rPr lang="en-US" baseline="0" dirty="0" err="1" smtClean="0"/>
              <a:t>m,d</a:t>
            </a:r>
            <a:r>
              <a:rPr lang="en-US" baseline="0" dirty="0" smtClean="0"/>
              <a:t>) and</a:t>
            </a:r>
          </a:p>
          <a:p>
            <a:r>
              <a:rPr lang="en-US" baseline="0" dirty="0" smtClean="0"/>
              <a:t>perform the minimization.  The log of the Gaussian </a:t>
            </a:r>
            <a:r>
              <a:rPr lang="en-US" baseline="0" dirty="0" err="1" smtClean="0"/>
              <a:t>p.d.f</a:t>
            </a:r>
            <a:r>
              <a:rPr lang="en-US" baseline="0" dirty="0" smtClean="0"/>
              <a:t>. for the a priori model parameters is the</a:t>
            </a:r>
          </a:p>
          <a:p>
            <a:r>
              <a:rPr lang="en-US" baseline="0" dirty="0" smtClean="0"/>
              <a:t> function L(m), and the log of the Gaussian </a:t>
            </a:r>
            <a:r>
              <a:rPr lang="en-US" baseline="0" dirty="0" err="1" smtClean="0"/>
              <a:t>p.d.f</a:t>
            </a:r>
            <a:r>
              <a:rPr lang="en-US" baseline="0" dirty="0" smtClean="0"/>
              <a:t>. for the observations is the function E(m) (both</a:t>
            </a:r>
          </a:p>
          <a:p>
            <a:r>
              <a:rPr lang="en-US" baseline="0" dirty="0" smtClean="0"/>
              <a:t>up to some additive terms which are not functions of m and therefore can be ignored).</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49</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We</a:t>
            </a:r>
            <a:r>
              <a:rPr lang="en-US" baseline="0" dirty="0" smtClean="0"/>
              <a:t> have already solved the weighted least square problem.</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50</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Top row:  Data</a:t>
            </a:r>
            <a:r>
              <a:rPr lang="en-US" baseline="0" dirty="0" smtClean="0"/>
              <a:t> equation Gm=dobs, weighted by its certainty.</a:t>
            </a:r>
          </a:p>
          <a:p>
            <a:r>
              <a:rPr lang="en-US" baseline="0" dirty="0" smtClean="0"/>
              <a:t>Bottom row: A priori equation m=&lt;m&gt;, weighted by its certainty.</a:t>
            </a:r>
          </a:p>
          <a:p>
            <a:r>
              <a:rPr lang="en-US" baseline="0" dirty="0" smtClean="0"/>
              <a:t>Now compute simple least squares solution </a:t>
            </a:r>
            <a:r>
              <a:rPr lang="en-US" baseline="0" dirty="0" err="1" smtClean="0"/>
              <a:t>m</a:t>
            </a:r>
            <a:r>
              <a:rPr lang="en-US" baseline="30000" dirty="0" err="1" smtClean="0"/>
              <a:t>est</a:t>
            </a:r>
            <a:r>
              <a:rPr lang="en-US" baseline="0" dirty="0" smtClean="0"/>
              <a:t> = (F</a:t>
            </a:r>
            <a:r>
              <a:rPr lang="en-US" baseline="30000" dirty="0" smtClean="0"/>
              <a:t>T</a:t>
            </a:r>
            <a:r>
              <a:rPr lang="en-US" baseline="0" dirty="0" smtClean="0"/>
              <a:t>F)</a:t>
            </a:r>
            <a:r>
              <a:rPr lang="en-US" baseline="30000" dirty="0" smtClean="0"/>
              <a:t>-1</a:t>
            </a:r>
            <a:r>
              <a:rPr lang="en-US" baseline="0" dirty="0" smtClean="0"/>
              <a:t>(</a:t>
            </a:r>
            <a:r>
              <a:rPr lang="en-US" baseline="0" dirty="0" err="1" smtClean="0"/>
              <a:t>F</a:t>
            </a:r>
            <a:r>
              <a:rPr lang="en-US" baseline="30000" dirty="0" err="1" smtClean="0"/>
              <a:t>T</a:t>
            </a:r>
            <a:r>
              <a:rPr lang="en-US" baseline="0" dirty="0" err="1" smtClean="0"/>
              <a:t>f</a:t>
            </a:r>
            <a:r>
              <a:rPr lang="en-US" baseline="0" dirty="0" smtClean="0"/>
              <a:t>).</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51</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Here we simplify by assuming uncorrelated data and model parameters with uniform variance.</a:t>
            </a:r>
          </a:p>
          <a:p>
            <a:r>
              <a:rPr lang="en-US" baseline="0" dirty="0" smtClean="0"/>
              <a:t>Note the substantial simplification: only one parameter, epsilon.</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52</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So</a:t>
            </a:r>
            <a:r>
              <a:rPr lang="en-US" baseline="0" dirty="0" smtClean="0"/>
              <a:t> epsilon does not really need to be determined by trial and error, as long as one has a good</a:t>
            </a:r>
          </a:p>
          <a:p>
            <a:r>
              <a:rPr lang="en-US" baseline="0" dirty="0" smtClean="0"/>
              <a:t>feel for how certain the a priori model parameters are.</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53</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is the solution that arises when</a:t>
            </a:r>
            <a:r>
              <a:rPr lang="en-US" baseline="0" dirty="0" smtClean="0"/>
              <a:t> the a priori information is that a linear combination</a:t>
            </a:r>
          </a:p>
          <a:p>
            <a:r>
              <a:rPr lang="en-US" baseline="0" dirty="0" smtClean="0"/>
              <a:t>of the model parameters have a prescribed value; that is, when </a:t>
            </a:r>
            <a:r>
              <a:rPr lang="en-US" baseline="0" dirty="0" err="1" smtClean="0"/>
              <a:t>Hm</a:t>
            </a:r>
            <a:r>
              <a:rPr lang="en-US" baseline="0" dirty="0" smtClean="0"/>
              <a:t>=h.</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54</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This solution is undoubtedly</a:t>
            </a:r>
            <a:r>
              <a:rPr lang="en-US" baseline="0" dirty="0" smtClean="0"/>
              <a:t> the most important “practical” solution in </a:t>
            </a:r>
            <a:r>
              <a:rPr lang="en-US" baseline="0" smtClean="0"/>
              <a:t>inverse theory.</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55</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This</a:t>
            </a:r>
            <a:r>
              <a:rPr lang="en-US" sz="1200" baseline="0" dirty="0" smtClean="0">
                <a:latin typeface="Times New Roman" pitchFamily="18" charset="0"/>
                <a:cs typeface="Times New Roman" pitchFamily="18" charset="0"/>
              </a:rPr>
              <a:t> is a case of measuring just three data.  A triplet of observations (d1, d2, d3) is just a point in the space.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5.1. The data are represented by a single point (black) in a space whose dimensions equals the number of observations (in this case, 3). These data are realizations of random variables with the same mean and variance.  Nevertheless, they do not necessarily fall on the line </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 d</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 d</a:t>
            </a:r>
            <a:r>
              <a:rPr lang="en-US" sz="1200" i="1" baseline="-25000" dirty="0" smtClean="0">
                <a:latin typeface="Cambria Math" pitchFamily="18" charset="0"/>
                <a:ea typeface="Cambria Math" pitchFamily="18" charset="0"/>
                <a:cs typeface="Times New Roman" pitchFamily="18" charset="0"/>
              </a:rPr>
              <a:t>3</a:t>
            </a:r>
            <a:r>
              <a:rPr lang="en-US" sz="1200"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(blue).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gda05_??.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 observed data</a:t>
            </a:r>
            <a:r>
              <a:rPr lang="en-US" sz="1200" baseline="0" dirty="0" smtClean="0">
                <a:latin typeface="Times New Roman" pitchFamily="18" charset="0"/>
                <a:cs typeface="Times New Roman" pitchFamily="18" charset="0"/>
              </a:rPr>
              <a:t> are one point in the space.</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5.1. The data are represented by a single point (black) in a space whose dimensions equals the number of observations (in this case, 3). These data are realizations of random variables with the same mean and variance.  Nevertheless, they do not necessarily fall on the line </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 d</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 d</a:t>
            </a:r>
            <a:r>
              <a:rPr lang="en-US" sz="1200" i="1" baseline="-25000" dirty="0" smtClean="0">
                <a:latin typeface="Cambria Math" pitchFamily="18" charset="0"/>
                <a:ea typeface="Cambria Math" pitchFamily="18" charset="0"/>
                <a:cs typeface="Times New Roman" pitchFamily="18" charset="0"/>
              </a:rPr>
              <a:t>3</a:t>
            </a:r>
            <a:r>
              <a:rPr lang="en-US" sz="1200"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(blue).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gda05_??.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7</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Let’s assign</a:t>
            </a:r>
            <a:r>
              <a:rPr lang="en-US" baseline="0" dirty="0" smtClean="0"/>
              <a:t> a probability to each point in the space S(d), the probability of the</a:t>
            </a:r>
          </a:p>
          <a:p>
            <a:r>
              <a:rPr lang="en-US" baseline="0" dirty="0" smtClean="0"/>
              <a:t>set of three observations coming out to that particular value.  In this example, </a:t>
            </a:r>
          </a:p>
          <a:p>
            <a:r>
              <a:rPr lang="en-US" baseline="0" dirty="0" smtClean="0"/>
              <a:t>we us a Gaussian distribution.  But initially we don’t know its mean or variance;</a:t>
            </a:r>
          </a:p>
          <a:p>
            <a:r>
              <a:rPr lang="en-US" baseline="0" dirty="0" smtClean="0"/>
              <a:t>we will want eventually to estimate them from the data.</a:t>
            </a:r>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8</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The</a:t>
            </a:r>
            <a:r>
              <a:rPr lang="en-US" sz="1200" baseline="0" dirty="0" smtClean="0">
                <a:latin typeface="Times New Roman" pitchFamily="18" charset="0"/>
                <a:cs typeface="Times New Roman" pitchFamily="18" charset="0"/>
              </a:rPr>
              <a:t> data having the same mean implies that the cloud of probability is centered on the blue line d1=d2=d3.</a:t>
            </a:r>
          </a:p>
          <a:p>
            <a:pPr marL="0" marR="0" indent="0" algn="l" defTabSz="914400" rtl="0" eaLnBrk="1" fontAlgn="auto" latinLnBrk="0" hangingPunct="1">
              <a:lnSpc>
                <a:spcPct val="100000"/>
              </a:lnSpc>
              <a:spcBef>
                <a:spcPts val="0"/>
              </a:spcBef>
              <a:spcAft>
                <a:spcPts val="0"/>
              </a:spcAft>
              <a:buClrTx/>
              <a:buSzTx/>
              <a:buFontTx/>
              <a:buNone/>
              <a:tabLst/>
              <a:defRPr/>
            </a:pPr>
            <a:r>
              <a:rPr lang="en-US" sz="1200" baseline="0" dirty="0" smtClean="0">
                <a:latin typeface="Times New Roman" pitchFamily="18" charset="0"/>
                <a:cs typeface="Times New Roman" pitchFamily="18" charset="0"/>
              </a:rPr>
              <a:t>All the data having the same variance implies that the cloud is spherically symmetric.</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dirty="0" smtClean="0">
              <a:latin typeface="Times New Roman" pitchFamily="18" charset="0"/>
              <a:cs typeface="Times New Roman" pitchFamily="18"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5.2. If the data, </a:t>
            </a:r>
            <a:r>
              <a:rPr lang="en-US" sz="1200" i="1" dirty="0" err="1" smtClean="0">
                <a:latin typeface="Cambria Math" pitchFamily="18" charset="0"/>
                <a:ea typeface="Cambria Math" pitchFamily="18" charset="0"/>
                <a:cs typeface="Times New Roman" pitchFamily="18" charset="0"/>
              </a:rPr>
              <a:t>d</a:t>
            </a:r>
            <a:r>
              <a:rPr lang="en-US" sz="1200" i="1" baseline="-25000" dirty="0" err="1" smtClean="0">
                <a:latin typeface="Cambria Math" pitchFamily="18" charset="0"/>
                <a:ea typeface="Cambria Math" pitchFamily="18" charset="0"/>
                <a:cs typeface="Times New Roman" pitchFamily="18" charset="0"/>
              </a:rPr>
              <a:t>i</a:t>
            </a:r>
            <a:r>
              <a:rPr lang="en-US" sz="1200"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are assumed to be uncorrelated with equal mean and uniform variance, their probability density function </a:t>
            </a:r>
            <a:r>
              <a:rPr lang="en-US" sz="1200" i="1" dirty="0" smtClean="0">
                <a:latin typeface="Cambria Math" pitchFamily="18" charset="0"/>
                <a:ea typeface="Cambria Math" pitchFamily="18" charset="0"/>
                <a:cs typeface="Times New Roman" pitchFamily="18" charset="0"/>
              </a:rPr>
              <a:t>p</a:t>
            </a:r>
            <a:r>
              <a:rPr lang="en-US" sz="1200" dirty="0" smtClean="0">
                <a:latin typeface="Cambria Math" pitchFamily="18" charset="0"/>
                <a:ea typeface="Cambria Math" pitchFamily="18" charset="0"/>
                <a:cs typeface="Times New Roman" pitchFamily="18" charset="0"/>
              </a:rPr>
              <a:t>(</a:t>
            </a:r>
            <a:r>
              <a:rPr lang="en-US" sz="1200" b="1" dirty="0" smtClean="0">
                <a:latin typeface="Cambria Math" pitchFamily="18" charset="0"/>
                <a:ea typeface="Cambria Math" pitchFamily="18" charset="0"/>
                <a:cs typeface="Times New Roman" pitchFamily="18" charset="0"/>
              </a:rPr>
              <a:t>d</a:t>
            </a:r>
            <a:r>
              <a:rPr lang="en-US" sz="1200" dirty="0" smtClean="0">
                <a:latin typeface="Cambria Math" pitchFamily="18" charset="0"/>
                <a:ea typeface="Cambria Math" pitchFamily="18" charset="0"/>
                <a:cs typeface="Times New Roman" pitchFamily="18" charset="0"/>
              </a:rPr>
              <a:t>)</a:t>
            </a:r>
            <a:r>
              <a:rPr lang="en-US" sz="1200" dirty="0" smtClean="0">
                <a:latin typeface="Times New Roman" pitchFamily="18" charset="0"/>
                <a:cs typeface="Times New Roman" pitchFamily="18" charset="0"/>
              </a:rPr>
              <a:t> is a spherical cloud (red), centered on the line </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 d</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 d</a:t>
            </a:r>
            <a:r>
              <a:rPr lang="en-US" sz="1200" i="1" baseline="-25000" dirty="0" smtClean="0">
                <a:latin typeface="Cambria Math" pitchFamily="18" charset="0"/>
                <a:ea typeface="Cambria Math" pitchFamily="18" charset="0"/>
                <a:cs typeface="Times New Roman" pitchFamily="18" charset="0"/>
              </a:rPr>
              <a:t>3</a:t>
            </a:r>
            <a:r>
              <a:rPr lang="en-US" sz="1200"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(blue).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gda05_??.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9</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smtClean="0">
                <a:latin typeface="Times New Roman" pitchFamily="18" charset="0"/>
                <a:cs typeface="Times New Roman" pitchFamily="18" charset="0"/>
              </a:rPr>
              <a:t>Fig 5.2. If the data, </a:t>
            </a:r>
            <a:r>
              <a:rPr lang="en-US" sz="1200" i="1" dirty="0" err="1" smtClean="0">
                <a:latin typeface="Cambria Math" pitchFamily="18" charset="0"/>
                <a:ea typeface="Cambria Math" pitchFamily="18" charset="0"/>
                <a:cs typeface="Times New Roman" pitchFamily="18" charset="0"/>
              </a:rPr>
              <a:t>d</a:t>
            </a:r>
            <a:r>
              <a:rPr lang="en-US" sz="1200" i="1" baseline="-25000" dirty="0" err="1" smtClean="0">
                <a:latin typeface="Cambria Math" pitchFamily="18" charset="0"/>
                <a:ea typeface="Cambria Math" pitchFamily="18" charset="0"/>
                <a:cs typeface="Times New Roman" pitchFamily="18" charset="0"/>
              </a:rPr>
              <a:t>i</a:t>
            </a:r>
            <a:r>
              <a:rPr lang="en-US" sz="1200"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are assumed to be uncorrelated with equal mean and uniform variance, their probability density function </a:t>
            </a:r>
            <a:r>
              <a:rPr lang="en-US" sz="1200" i="1" dirty="0" smtClean="0">
                <a:latin typeface="Cambria Math" pitchFamily="18" charset="0"/>
                <a:ea typeface="Cambria Math" pitchFamily="18" charset="0"/>
                <a:cs typeface="Times New Roman" pitchFamily="18" charset="0"/>
              </a:rPr>
              <a:t>p</a:t>
            </a:r>
            <a:r>
              <a:rPr lang="en-US" sz="1200" dirty="0" smtClean="0">
                <a:latin typeface="Cambria Math" pitchFamily="18" charset="0"/>
                <a:ea typeface="Cambria Math" pitchFamily="18" charset="0"/>
                <a:cs typeface="Times New Roman" pitchFamily="18" charset="0"/>
              </a:rPr>
              <a:t>(</a:t>
            </a:r>
            <a:r>
              <a:rPr lang="en-US" sz="1200" b="1" dirty="0" smtClean="0">
                <a:latin typeface="Cambria Math" pitchFamily="18" charset="0"/>
                <a:ea typeface="Cambria Math" pitchFamily="18" charset="0"/>
                <a:cs typeface="Times New Roman" pitchFamily="18" charset="0"/>
              </a:rPr>
              <a:t>d</a:t>
            </a:r>
            <a:r>
              <a:rPr lang="en-US" sz="1200" dirty="0" smtClean="0">
                <a:latin typeface="Cambria Math" pitchFamily="18" charset="0"/>
                <a:ea typeface="Cambria Math" pitchFamily="18" charset="0"/>
                <a:cs typeface="Times New Roman" pitchFamily="18" charset="0"/>
              </a:rPr>
              <a:t>)</a:t>
            </a:r>
            <a:r>
              <a:rPr lang="en-US" sz="1200" dirty="0" smtClean="0">
                <a:latin typeface="Times New Roman" pitchFamily="18" charset="0"/>
                <a:cs typeface="Times New Roman" pitchFamily="18" charset="0"/>
              </a:rPr>
              <a:t> is a spherical cloud (red), centered on the line </a:t>
            </a:r>
            <a:r>
              <a:rPr lang="en-US" sz="1200" i="1" dirty="0" smtClean="0">
                <a:latin typeface="Cambria Math" pitchFamily="18" charset="0"/>
                <a:ea typeface="Cambria Math" pitchFamily="18" charset="0"/>
                <a:cs typeface="Times New Roman" pitchFamily="18" charset="0"/>
              </a:rPr>
              <a:t>d</a:t>
            </a:r>
            <a:r>
              <a:rPr lang="en-US" sz="1200" i="1" baseline="-25000" dirty="0" smtClean="0">
                <a:latin typeface="Cambria Math" pitchFamily="18" charset="0"/>
                <a:ea typeface="Cambria Math" pitchFamily="18" charset="0"/>
                <a:cs typeface="Times New Roman" pitchFamily="18" charset="0"/>
              </a:rPr>
              <a:t>1</a:t>
            </a:r>
            <a:r>
              <a:rPr lang="en-US" sz="1200" i="1" dirty="0" smtClean="0">
                <a:latin typeface="Cambria Math" pitchFamily="18" charset="0"/>
                <a:ea typeface="Cambria Math" pitchFamily="18" charset="0"/>
                <a:cs typeface="Times New Roman" pitchFamily="18" charset="0"/>
              </a:rPr>
              <a:t>= d</a:t>
            </a:r>
            <a:r>
              <a:rPr lang="en-US" sz="1200" i="1" baseline="-25000" dirty="0" smtClean="0">
                <a:latin typeface="Cambria Math" pitchFamily="18" charset="0"/>
                <a:ea typeface="Cambria Math" pitchFamily="18" charset="0"/>
                <a:cs typeface="Times New Roman" pitchFamily="18" charset="0"/>
              </a:rPr>
              <a:t>2</a:t>
            </a:r>
            <a:r>
              <a:rPr lang="en-US" sz="1200" i="1" dirty="0" smtClean="0">
                <a:latin typeface="Cambria Math" pitchFamily="18" charset="0"/>
                <a:ea typeface="Cambria Math" pitchFamily="18" charset="0"/>
                <a:cs typeface="Times New Roman" pitchFamily="18" charset="0"/>
              </a:rPr>
              <a:t>= d</a:t>
            </a:r>
            <a:r>
              <a:rPr lang="en-US" sz="1200" i="1" baseline="-25000" dirty="0" smtClean="0">
                <a:latin typeface="Cambria Math" pitchFamily="18" charset="0"/>
                <a:ea typeface="Cambria Math" pitchFamily="18" charset="0"/>
                <a:cs typeface="Times New Roman" pitchFamily="18" charset="0"/>
              </a:rPr>
              <a:t>3</a:t>
            </a:r>
            <a:r>
              <a:rPr lang="en-US" sz="1200" dirty="0" smtClean="0">
                <a:latin typeface="Cambria Math" pitchFamily="18" charset="0"/>
                <a:ea typeface="Cambria Math" pitchFamily="18" charset="0"/>
                <a:cs typeface="Times New Roman" pitchFamily="18" charset="0"/>
              </a:rPr>
              <a:t> </a:t>
            </a:r>
            <a:r>
              <a:rPr lang="en-US" sz="1200" dirty="0" smtClean="0">
                <a:latin typeface="Times New Roman" pitchFamily="18" charset="0"/>
                <a:cs typeface="Times New Roman" pitchFamily="18" charset="0"/>
              </a:rPr>
              <a:t>(blue). </a:t>
            </a:r>
            <a:r>
              <a:rPr lang="en-US" sz="1200" i="1" dirty="0" err="1" smtClean="0">
                <a:latin typeface="Times New Roman" pitchFamily="18" charset="0"/>
                <a:cs typeface="Times New Roman" pitchFamily="18" charset="0"/>
              </a:rPr>
              <a:t>MatLab</a:t>
            </a:r>
            <a:r>
              <a:rPr lang="en-US" sz="1200" dirty="0" smtClean="0">
                <a:latin typeface="Times New Roman" pitchFamily="18" charset="0"/>
                <a:cs typeface="Times New Roman" pitchFamily="18" charset="0"/>
              </a:rPr>
              <a:t> script gda05_??.</a:t>
            </a:r>
          </a:p>
          <a:p>
            <a:endParaRPr lang="en-US" dirty="0"/>
          </a:p>
        </p:txBody>
      </p:sp>
      <p:sp>
        <p:nvSpPr>
          <p:cNvPr id="4" name="Slide Number Placeholder 3"/>
          <p:cNvSpPr>
            <a:spLocks noGrp="1"/>
          </p:cNvSpPr>
          <p:nvPr>
            <p:ph type="sldNum" sz="quarter" idx="10"/>
          </p:nvPr>
        </p:nvSpPr>
        <p:spPr/>
        <p:txBody>
          <a:bodyPr/>
          <a:lstStyle/>
          <a:p>
            <a:fld id="{909C30AA-43CA-42E7-B15D-4F2AC4A1EFAC}" type="slidenum">
              <a:rPr lang="en-US" smtClean="0"/>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B1B0D4-162B-4AAA-AA48-226D81917658}" type="datetimeFigureOut">
              <a:rPr lang="en-US" smtClean="0"/>
              <a:pPr/>
              <a:t>11/17/2011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E466F49-AC3B-4A22-99A5-36C8CF75877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B1B0D4-162B-4AAA-AA48-226D81917658}" type="datetimeFigureOut">
              <a:rPr lang="en-US" smtClean="0"/>
              <a:pPr/>
              <a:t>11/17/2011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466F49-AC3B-4A22-99A5-36C8CF75877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14.emf"/><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5.emf"/><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notesSlide" Target="../notesSlides/notesSlide34.xml"/><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19.emf"/><Relationship Id="rId2" Type="http://schemas.openxmlformats.org/officeDocument/2006/relationships/notesSlide" Target="../notesSlides/notesSlide37.xml"/><Relationship Id="rId1" Type="http://schemas.openxmlformats.org/officeDocument/2006/relationships/slideLayout" Target="../slideLayouts/slideLayout2.xml"/><Relationship Id="rId4" Type="http://schemas.openxmlformats.org/officeDocument/2006/relationships/image" Target="../media/image20.emf"/></Relationships>
</file>

<file path=ppt/slides/_rels/slide47.xml.rels><?xml version="1.0" encoding="UTF-8" standalone="yes"?>
<Relationships xmlns="http://schemas.openxmlformats.org/package/2006/relationships"><Relationship Id="rId3" Type="http://schemas.openxmlformats.org/officeDocument/2006/relationships/image" Target="../media/image21.emf"/><Relationship Id="rId2" Type="http://schemas.openxmlformats.org/officeDocument/2006/relationships/notesSlide" Target="../notesSlides/notesSlide38.xml"/><Relationship Id="rId1" Type="http://schemas.openxmlformats.org/officeDocument/2006/relationships/slideLayout" Target="../slideLayouts/slideLayout2.xml"/><Relationship Id="rId4" Type="http://schemas.openxmlformats.org/officeDocument/2006/relationships/image" Target="../media/image22.emf"/></Relationships>
</file>

<file path=ppt/slides/_rels/slide48.xml.rels><?xml version="1.0" encoding="UTF-8" standalone="yes"?>
<Relationships xmlns="http://schemas.openxmlformats.org/package/2006/relationships"><Relationship Id="rId3" Type="http://schemas.openxmlformats.org/officeDocument/2006/relationships/image" Target="../media/image23.emf"/><Relationship Id="rId2" Type="http://schemas.openxmlformats.org/officeDocument/2006/relationships/notesSlide" Target="../notesSlides/notesSlide39.xml"/><Relationship Id="rId1" Type="http://schemas.openxmlformats.org/officeDocument/2006/relationships/slideLayout" Target="../slideLayouts/slideLayout2.xml"/><Relationship Id="rId4" Type="http://schemas.openxmlformats.org/officeDocument/2006/relationships/image" Target="../media/image24.emf"/></Relationships>
</file>

<file path=ppt/slides/_rels/slide49.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notesSlide" Target="../notesSlides/notesSlide43.xml"/><Relationship Id="rId1" Type="http://schemas.openxmlformats.org/officeDocument/2006/relationships/slideLayout" Target="../slideLayouts/slideLayout2.xml"/><Relationship Id="rId4" Type="http://schemas.openxmlformats.org/officeDocument/2006/relationships/image" Target="../media/image28.png"/></Relationships>
</file>

<file path=ppt/slides/_rels/slide53.xml.rels><?xml version="1.0" encoding="UTF-8" standalone="yes"?>
<Relationships xmlns="http://schemas.openxmlformats.org/package/2006/relationships"><Relationship Id="rId3" Type="http://schemas.openxmlformats.org/officeDocument/2006/relationships/image" Target="../media/image29.png"/><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143000"/>
            <a:ext cx="9144000" cy="4267200"/>
          </a:xfrm>
        </p:spPr>
        <p:txBody>
          <a:bodyPr>
            <a:normAutofit/>
          </a:bodyPr>
          <a:lstStyle/>
          <a:p>
            <a:r>
              <a:rPr lang="en-US" dirty="0" smtClean="0">
                <a:latin typeface="Times New Roman" pitchFamily="18" charset="0"/>
                <a:cs typeface="Times New Roman" pitchFamily="18" charset="0"/>
              </a:rPr>
              <a:t>Lecture 8</a:t>
            </a:r>
            <a:br>
              <a:rPr lang="en-US" dirty="0" smtClean="0">
                <a:latin typeface="Times New Roman" pitchFamily="18" charset="0"/>
                <a:cs typeface="Times New Roman" pitchFamily="18" charset="0"/>
              </a:rPr>
            </a:br>
            <a:r>
              <a:rPr lang="en-US" dirty="0">
                <a:latin typeface="Times New Roman" pitchFamily="18" charset="0"/>
                <a:cs typeface="Times New Roman" pitchFamily="18" charset="0"/>
              </a:rPr>
              <a:t/>
            </a:r>
            <a:br>
              <a:rPr lang="en-US" dirty="0">
                <a:latin typeface="Times New Roman" pitchFamily="18" charset="0"/>
                <a:cs typeface="Times New Roman" pitchFamily="18" charset="0"/>
              </a:rPr>
            </a:br>
            <a:r>
              <a:rPr lang="en-US" dirty="0" smtClean="0">
                <a:latin typeface="Times New Roman" pitchFamily="18" charset="0"/>
                <a:cs typeface="Times New Roman" pitchFamily="18" charset="0"/>
              </a:rPr>
              <a:t> The Principle of Maximum Likelihood</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p:cNvGrpSpPr>
            <a:grpSpLocks noChangeAspect="1"/>
          </p:cNvGrpSpPr>
          <p:nvPr/>
        </p:nvGrpSpPr>
        <p:grpSpPr>
          <a:xfrm>
            <a:off x="304800" y="274484"/>
            <a:ext cx="6733342" cy="6354916"/>
            <a:chOff x="3293604" y="863375"/>
            <a:chExt cx="3366671" cy="3177458"/>
          </a:xfrm>
        </p:grpSpPr>
        <p:pic>
          <p:nvPicPr>
            <p:cNvPr id="15" name="Picture 14" descr="ballinbox.jpg"/>
            <p:cNvPicPr>
              <a:picLocks noChangeAspect="1"/>
            </p:cNvPicPr>
            <p:nvPr/>
          </p:nvPicPr>
          <p:blipFill>
            <a:blip r:embed="rId3" cstate="print"/>
            <a:srcRect l="28829" r="24061" b="8384"/>
            <a:stretch>
              <a:fillRect/>
            </a:stretch>
          </p:blipFill>
          <p:spPr>
            <a:xfrm>
              <a:off x="3657600" y="1219200"/>
              <a:ext cx="2629486" cy="2609191"/>
            </a:xfrm>
            <a:prstGeom prst="rect">
              <a:avLst/>
            </a:prstGeom>
          </p:spPr>
        </p:pic>
        <p:sp>
          <p:nvSpPr>
            <p:cNvPr id="18" name="Rectangle 17"/>
            <p:cNvSpPr/>
            <p:nvPr/>
          </p:nvSpPr>
          <p:spPr>
            <a:xfrm rot="1625112">
              <a:off x="3293604" y="3509722"/>
              <a:ext cx="1415768" cy="2368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 name="Rectangle 6"/>
            <p:cNvSpPr/>
            <p:nvPr/>
          </p:nvSpPr>
          <p:spPr>
            <a:xfrm rot="21246170">
              <a:off x="3507788" y="863375"/>
              <a:ext cx="19812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 name="Rectangle 7"/>
            <p:cNvSpPr/>
            <p:nvPr/>
          </p:nvSpPr>
          <p:spPr>
            <a:xfrm>
              <a:off x="3561472" y="1371600"/>
              <a:ext cx="114300" cy="2057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Rectangle 8"/>
            <p:cNvSpPr/>
            <p:nvPr/>
          </p:nvSpPr>
          <p:spPr>
            <a:xfrm>
              <a:off x="3562350" y="3381375"/>
              <a:ext cx="1524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 name="TextBox 10"/>
            <p:cNvSpPr txBox="1"/>
            <p:nvPr/>
          </p:nvSpPr>
          <p:spPr>
            <a:xfrm rot="1657001">
              <a:off x="3457340" y="3429814"/>
              <a:ext cx="629528" cy="230833"/>
            </a:xfrm>
            <a:prstGeom prst="rect">
              <a:avLst/>
            </a:prstGeom>
            <a:noFill/>
          </p:spPr>
          <p:txBody>
            <a:bodyPr wrap="square" rtlCol="0">
              <a:spAutoFit/>
            </a:bodyPr>
            <a:lstStyle/>
            <a:p>
              <a:r>
                <a:rPr lang="en-US" sz="2400" i="1" dirty="0" smtClean="0">
                  <a:latin typeface="Cambria Math" pitchFamily="18" charset="0"/>
                  <a:ea typeface="Cambria Math" pitchFamily="18" charset="0"/>
                </a:rPr>
                <a:t>d</a:t>
              </a:r>
              <a:r>
                <a:rPr lang="en-US" sz="2400" i="1" baseline="-25000" dirty="0" smtClean="0">
                  <a:latin typeface="Cambria Math" pitchFamily="18" charset="0"/>
                  <a:ea typeface="Cambria Math" pitchFamily="18" charset="0"/>
                </a:rPr>
                <a:t>2</a:t>
              </a:r>
              <a:endParaRPr lang="en-US" sz="2400" i="1" baseline="-25000" dirty="0">
                <a:latin typeface="Cambria Math" pitchFamily="18" charset="0"/>
                <a:ea typeface="Cambria Math" pitchFamily="18" charset="0"/>
              </a:endParaRPr>
            </a:p>
          </p:txBody>
        </p:sp>
        <p:sp>
          <p:nvSpPr>
            <p:cNvPr id="12" name="TextBox 11"/>
            <p:cNvSpPr txBox="1"/>
            <p:nvPr/>
          </p:nvSpPr>
          <p:spPr>
            <a:xfrm>
              <a:off x="4416249" y="1739675"/>
              <a:ext cx="629528" cy="230833"/>
            </a:xfrm>
            <a:prstGeom prst="rect">
              <a:avLst/>
            </a:prstGeom>
            <a:noFill/>
          </p:spPr>
          <p:txBody>
            <a:bodyPr wrap="square" rtlCol="0">
              <a:spAutoFit/>
            </a:bodyPr>
            <a:lstStyle/>
            <a:p>
              <a:r>
                <a:rPr lang="en-US" sz="2400" i="1" dirty="0" smtClean="0">
                  <a:latin typeface="Cambria Math" pitchFamily="18" charset="0"/>
                  <a:ea typeface="Cambria Math" pitchFamily="18" charset="0"/>
                </a:rPr>
                <a:t>d</a:t>
              </a:r>
              <a:r>
                <a:rPr lang="en-US" sz="2400" i="1" baseline="-25000" dirty="0" smtClean="0">
                  <a:latin typeface="Cambria Math" pitchFamily="18" charset="0"/>
                  <a:ea typeface="Cambria Math" pitchFamily="18" charset="0"/>
                </a:rPr>
                <a:t>3</a:t>
              </a:r>
              <a:endParaRPr lang="en-US" sz="2400" i="1" baseline="-25000" dirty="0">
                <a:latin typeface="Cambria Math" pitchFamily="18" charset="0"/>
                <a:ea typeface="Cambria Math" pitchFamily="18" charset="0"/>
              </a:endParaRPr>
            </a:p>
          </p:txBody>
        </p:sp>
        <p:sp>
          <p:nvSpPr>
            <p:cNvPr id="16" name="Rectangle 15"/>
            <p:cNvSpPr/>
            <p:nvPr/>
          </p:nvSpPr>
          <p:spPr>
            <a:xfrm rot="21178246">
              <a:off x="4422186" y="3682775"/>
              <a:ext cx="19812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TextBox 16"/>
            <p:cNvSpPr txBox="1"/>
            <p:nvPr/>
          </p:nvSpPr>
          <p:spPr>
            <a:xfrm rot="21297738">
              <a:off x="6030747" y="3555388"/>
              <a:ext cx="629528" cy="230833"/>
            </a:xfrm>
            <a:prstGeom prst="rect">
              <a:avLst/>
            </a:prstGeom>
            <a:noFill/>
          </p:spPr>
          <p:txBody>
            <a:bodyPr wrap="square" rtlCol="0">
              <a:spAutoFit/>
            </a:bodyPr>
            <a:lstStyle/>
            <a:p>
              <a:r>
                <a:rPr lang="en-US" sz="2400" i="1" dirty="0" smtClean="0">
                  <a:latin typeface="Cambria Math" pitchFamily="18" charset="0"/>
                  <a:ea typeface="Cambria Math" pitchFamily="18" charset="0"/>
                </a:rPr>
                <a:t>d</a:t>
              </a:r>
              <a:r>
                <a:rPr lang="en-US" sz="2400" i="1" baseline="-25000" dirty="0" smtClean="0">
                  <a:latin typeface="Cambria Math" pitchFamily="18" charset="0"/>
                  <a:ea typeface="Cambria Math" pitchFamily="18" charset="0"/>
                </a:rPr>
                <a:t>1</a:t>
              </a:r>
              <a:endParaRPr lang="en-US" sz="2400" i="1" baseline="-25000" dirty="0">
                <a:latin typeface="Cambria Math" pitchFamily="18" charset="0"/>
                <a:ea typeface="Cambria Math" pitchFamily="18" charset="0"/>
              </a:endParaRPr>
            </a:p>
          </p:txBody>
        </p:sp>
        <p:sp>
          <p:nvSpPr>
            <p:cNvPr id="13" name="TextBox 12"/>
            <p:cNvSpPr txBox="1"/>
            <p:nvPr/>
          </p:nvSpPr>
          <p:spPr>
            <a:xfrm>
              <a:off x="4419600" y="3810000"/>
              <a:ext cx="629528" cy="230833"/>
            </a:xfrm>
            <a:prstGeom prst="rect">
              <a:avLst/>
            </a:prstGeom>
            <a:noFill/>
          </p:spPr>
          <p:txBody>
            <a:bodyPr wrap="square" rtlCol="0">
              <a:spAutoFit/>
            </a:bodyPr>
            <a:lstStyle/>
            <a:p>
              <a:r>
                <a:rPr lang="en-US" sz="2400" i="1" dirty="0" smtClean="0">
                  <a:latin typeface="Cambria Math" pitchFamily="18" charset="0"/>
                  <a:ea typeface="Cambria Math" pitchFamily="18" charset="0"/>
                </a:rPr>
                <a:t>O</a:t>
              </a:r>
              <a:endParaRPr lang="en-US" sz="2400" i="1" baseline="-25000" dirty="0">
                <a:latin typeface="Cambria Math" pitchFamily="18" charset="0"/>
                <a:ea typeface="Cambria Math" pitchFamily="18" charset="0"/>
              </a:endParaRPr>
            </a:p>
          </p:txBody>
        </p:sp>
        <p:cxnSp>
          <p:nvCxnSpPr>
            <p:cNvPr id="20" name="Straight Connector 19"/>
            <p:cNvCxnSpPr/>
            <p:nvPr/>
          </p:nvCxnSpPr>
          <p:spPr>
            <a:xfrm>
              <a:off x="3733800" y="3352800"/>
              <a:ext cx="7620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1" name="TextBox 20"/>
          <p:cNvSpPr txBox="1"/>
          <p:nvPr/>
        </p:nvSpPr>
        <p:spPr>
          <a:xfrm>
            <a:off x="838200" y="457200"/>
            <a:ext cx="2743200" cy="584775"/>
          </a:xfrm>
          <a:prstGeom prst="rect">
            <a:avLst/>
          </a:prstGeom>
          <a:noFill/>
        </p:spPr>
        <p:txBody>
          <a:bodyPr wrap="square" rtlCol="0">
            <a:spAutoFit/>
          </a:bodyPr>
          <a:lstStyle/>
          <a:p>
            <a:r>
              <a:rPr lang="en-US" sz="3200" dirty="0" smtClean="0">
                <a:latin typeface="Times New Roman" pitchFamily="18" charset="0"/>
                <a:ea typeface="Cambria Math" pitchFamily="18" charset="0"/>
                <a:cs typeface="Times New Roman" pitchFamily="18" charset="0"/>
              </a:rPr>
              <a:t>plot of </a:t>
            </a:r>
            <a:r>
              <a:rPr lang="en-US" sz="3200" i="1" dirty="0" smtClean="0">
                <a:latin typeface="Times New Roman" pitchFamily="18" charset="0"/>
                <a:ea typeface="Cambria Math" pitchFamily="18" charset="0"/>
                <a:cs typeface="Times New Roman" pitchFamily="18" charset="0"/>
              </a:rPr>
              <a:t>p</a:t>
            </a:r>
            <a:r>
              <a:rPr lang="en-US" sz="3200" dirty="0" smtClean="0">
                <a:latin typeface="Times New Roman" pitchFamily="18" charset="0"/>
                <a:ea typeface="Cambria Math" pitchFamily="18" charset="0"/>
                <a:cs typeface="Times New Roman" pitchFamily="18" charset="0"/>
              </a:rPr>
              <a:t>(</a:t>
            </a:r>
            <a:r>
              <a:rPr lang="en-US" sz="3200" b="1" dirty="0" smtClean="0">
                <a:latin typeface="Times New Roman" pitchFamily="18" charset="0"/>
                <a:ea typeface="Cambria Math" pitchFamily="18" charset="0"/>
                <a:cs typeface="Times New Roman" pitchFamily="18" charset="0"/>
              </a:rPr>
              <a:t>d</a:t>
            </a:r>
            <a:r>
              <a:rPr lang="en-US" sz="3200" dirty="0" smtClean="0">
                <a:latin typeface="Times New Roman" pitchFamily="18" charset="0"/>
                <a:ea typeface="Cambria Math" pitchFamily="18" charset="0"/>
                <a:cs typeface="Times New Roman" pitchFamily="18" charset="0"/>
              </a:rPr>
              <a:t>)</a:t>
            </a:r>
            <a:endParaRPr lang="en-US" sz="3200" baseline="30000" dirty="0">
              <a:latin typeface="Times New Roman" pitchFamily="18" charset="0"/>
              <a:ea typeface="Cambria Math" pitchFamily="18" charset="0"/>
              <a:cs typeface="Times New Roman" pitchFamily="18" charset="0"/>
            </a:endParaRPr>
          </a:p>
        </p:txBody>
      </p:sp>
      <p:sp>
        <p:nvSpPr>
          <p:cNvPr id="22" name="Freeform 21"/>
          <p:cNvSpPr/>
          <p:nvPr/>
        </p:nvSpPr>
        <p:spPr>
          <a:xfrm>
            <a:off x="4378890" y="3693459"/>
            <a:ext cx="1793310" cy="573741"/>
          </a:xfrm>
          <a:custGeom>
            <a:avLst/>
            <a:gdLst>
              <a:gd name="connsiteX0" fmla="*/ 0 w 3383280"/>
              <a:gd name="connsiteY0" fmla="*/ 0 h 1436915"/>
              <a:gd name="connsiteX1" fmla="*/ 1933303 w 3383280"/>
              <a:gd name="connsiteY1" fmla="*/ 326572 h 1436915"/>
              <a:gd name="connsiteX2" fmla="*/ 1815737 w 3383280"/>
              <a:gd name="connsiteY2" fmla="*/ 731520 h 1436915"/>
              <a:gd name="connsiteX3" fmla="*/ 3383280 w 3383280"/>
              <a:gd name="connsiteY3" fmla="*/ 1436915 h 1436915"/>
            </a:gdLst>
            <a:ahLst/>
            <a:cxnLst>
              <a:cxn ang="0">
                <a:pos x="connsiteX0" y="connsiteY0"/>
              </a:cxn>
              <a:cxn ang="0">
                <a:pos x="connsiteX1" y="connsiteY1"/>
              </a:cxn>
              <a:cxn ang="0">
                <a:pos x="connsiteX2" y="connsiteY2"/>
              </a:cxn>
              <a:cxn ang="0">
                <a:pos x="connsiteX3" y="connsiteY3"/>
              </a:cxn>
            </a:cxnLst>
            <a:rect l="l" t="t" r="r" b="b"/>
            <a:pathLst>
              <a:path w="3383280" h="1436915">
                <a:moveTo>
                  <a:pt x="0" y="0"/>
                </a:moveTo>
                <a:cubicBezTo>
                  <a:pt x="815340" y="102326"/>
                  <a:pt x="1630680" y="204652"/>
                  <a:pt x="1933303" y="326572"/>
                </a:cubicBezTo>
                <a:cubicBezTo>
                  <a:pt x="2235926" y="448492"/>
                  <a:pt x="1574074" y="546463"/>
                  <a:pt x="1815737" y="731520"/>
                </a:cubicBezTo>
                <a:cubicBezTo>
                  <a:pt x="2057400" y="916577"/>
                  <a:pt x="2720340" y="1176746"/>
                  <a:pt x="3383280" y="1436915"/>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FF0000"/>
              </a:solidFill>
            </a:endParaRPr>
          </a:p>
        </p:txBody>
      </p:sp>
      <p:sp>
        <p:nvSpPr>
          <p:cNvPr id="23" name="TextBox 22"/>
          <p:cNvSpPr txBox="1"/>
          <p:nvPr/>
        </p:nvSpPr>
        <p:spPr>
          <a:xfrm>
            <a:off x="6248400" y="2590800"/>
            <a:ext cx="2514600" cy="3375283"/>
          </a:xfrm>
          <a:prstGeom prst="rect">
            <a:avLst/>
          </a:prstGeom>
          <a:noFill/>
        </p:spPr>
        <p:txBody>
          <a:bodyPr wrap="square" rtlCol="0">
            <a:spAutoFit/>
          </a:bodyPr>
          <a:lstStyle/>
          <a:p>
            <a:r>
              <a:rPr lang="en-US" sz="3200" dirty="0" smtClean="0">
                <a:solidFill>
                  <a:srgbClr val="FF0000"/>
                </a:solidFill>
                <a:latin typeface="Times New Roman" pitchFamily="18" charset="0"/>
                <a:ea typeface="Cambria Math" pitchFamily="18" charset="0"/>
                <a:cs typeface="Times New Roman" pitchFamily="18" charset="0"/>
              </a:rPr>
              <a:t>cloud centered on </a:t>
            </a:r>
            <a:r>
              <a:rPr lang="en-US" sz="3200" b="1" dirty="0" smtClean="0">
                <a:solidFill>
                  <a:srgbClr val="FF0000"/>
                </a:solidFill>
                <a:latin typeface="Cambria Math" pitchFamily="18" charset="0"/>
                <a:ea typeface="Cambria Math" pitchFamily="18" charset="0"/>
              </a:rPr>
              <a:t>d</a:t>
            </a:r>
            <a:r>
              <a:rPr lang="en-US" sz="3200" b="1" baseline="-25000" dirty="0" smtClean="0">
                <a:solidFill>
                  <a:srgbClr val="FF0000"/>
                </a:solidFill>
                <a:latin typeface="Cambria Math" pitchFamily="18" charset="0"/>
                <a:ea typeface="Cambria Math" pitchFamily="18" charset="0"/>
              </a:rPr>
              <a:t>1</a:t>
            </a:r>
            <a:r>
              <a:rPr lang="en-US" sz="3200" b="1" dirty="0" smtClean="0">
                <a:solidFill>
                  <a:srgbClr val="FF0000"/>
                </a:solidFill>
                <a:latin typeface="Cambria Math" pitchFamily="18" charset="0"/>
                <a:ea typeface="Cambria Math" pitchFamily="18" charset="0"/>
              </a:rPr>
              <a:t>=d</a:t>
            </a:r>
            <a:r>
              <a:rPr lang="en-US" sz="3200" b="1" baseline="-25000" dirty="0" smtClean="0">
                <a:solidFill>
                  <a:srgbClr val="FF0000"/>
                </a:solidFill>
                <a:latin typeface="Cambria Math" pitchFamily="18" charset="0"/>
                <a:ea typeface="Cambria Math" pitchFamily="18" charset="0"/>
              </a:rPr>
              <a:t>2</a:t>
            </a:r>
            <a:r>
              <a:rPr lang="en-US" sz="3200" b="1" dirty="0" smtClean="0">
                <a:solidFill>
                  <a:srgbClr val="FF0000"/>
                </a:solidFill>
                <a:latin typeface="Cambria Math" pitchFamily="18" charset="0"/>
                <a:ea typeface="Cambria Math" pitchFamily="18" charset="0"/>
              </a:rPr>
              <a:t>=d</a:t>
            </a:r>
            <a:r>
              <a:rPr lang="en-US" sz="3200" b="1" baseline="-25000" dirty="0" smtClean="0">
                <a:solidFill>
                  <a:srgbClr val="FF0000"/>
                </a:solidFill>
                <a:latin typeface="Cambria Math" pitchFamily="18" charset="0"/>
                <a:ea typeface="Cambria Math" pitchFamily="18" charset="0"/>
              </a:rPr>
              <a:t>3</a:t>
            </a:r>
          </a:p>
          <a:p>
            <a:r>
              <a:rPr lang="en-US" sz="3200" b="1" dirty="0" smtClean="0">
                <a:solidFill>
                  <a:srgbClr val="FF0000"/>
                </a:solidFill>
                <a:latin typeface="Cambria Math" pitchFamily="18" charset="0"/>
                <a:ea typeface="Cambria Math" pitchFamily="18" charset="0"/>
              </a:rPr>
              <a:t>with radius proportional to </a:t>
            </a:r>
            <a:r>
              <a:rPr lang="el-GR" sz="3200" b="1" dirty="0" smtClean="0">
                <a:solidFill>
                  <a:srgbClr val="FF0000"/>
                </a:solidFill>
                <a:latin typeface="Cambria Math"/>
                <a:ea typeface="Cambria Math"/>
              </a:rPr>
              <a:t>σ</a:t>
            </a:r>
            <a:endParaRPr lang="en-US" sz="3200" b="1" dirty="0" smtClean="0">
              <a:solidFill>
                <a:srgbClr val="FF0000"/>
              </a:solidFill>
              <a:latin typeface="Cambria Math" pitchFamily="18" charset="0"/>
              <a:ea typeface="Cambria Math" pitchFamily="18" charset="0"/>
            </a:endParaRPr>
          </a:p>
          <a:p>
            <a:endParaRPr lang="en-US" sz="3200" baseline="30000" dirty="0">
              <a:solidFill>
                <a:srgbClr val="FF0000"/>
              </a:solidFill>
              <a:latin typeface="Cambria Math" pitchFamily="18" charset="0"/>
              <a:ea typeface="Cambria Math"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ea typeface="Cambria Math" pitchFamily="18" charset="0"/>
                <a:cs typeface="Times New Roman" pitchFamily="18" charset="0"/>
              </a:rPr>
              <a:t>now interpret …</a:t>
            </a:r>
            <a:endParaRPr lang="en-US" dirty="0">
              <a:latin typeface="Times New Roman" pitchFamily="18" charset="0"/>
              <a:ea typeface="Cambria Math" pitchFamily="18" charset="0"/>
              <a:cs typeface="Times New Roman" pitchFamily="18" charset="0"/>
            </a:endParaRPr>
          </a:p>
        </p:txBody>
      </p:sp>
      <p:sp>
        <p:nvSpPr>
          <p:cNvPr id="3" name="Content Placeholder 2"/>
          <p:cNvSpPr>
            <a:spLocks noGrp="1"/>
          </p:cNvSpPr>
          <p:nvPr>
            <p:ph idx="1"/>
          </p:nvPr>
        </p:nvSpPr>
        <p:spPr>
          <a:xfrm>
            <a:off x="457200" y="1600201"/>
            <a:ext cx="8229600" cy="1981200"/>
          </a:xfrm>
        </p:spPr>
        <p:txBody>
          <a:bodyPr/>
          <a:lstStyle/>
          <a:p>
            <a:pPr algn="ctr">
              <a:buNone/>
            </a:pPr>
            <a:r>
              <a:rPr lang="en-US" i="1" dirty="0" smtClean="0">
                <a:latin typeface="Cambria Math" pitchFamily="18" charset="0"/>
                <a:ea typeface="Cambria Math" pitchFamily="18" charset="0"/>
                <a:cs typeface="Times New Roman" pitchFamily="18" charset="0"/>
              </a:rPr>
              <a:t>p</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d</a:t>
            </a:r>
            <a:r>
              <a:rPr lang="en-US" baseline="30000" dirty="0" smtClean="0">
                <a:latin typeface="Cambria Math" pitchFamily="18" charset="0"/>
                <a:ea typeface="Cambria Math" pitchFamily="18" charset="0"/>
                <a:cs typeface="Times New Roman" pitchFamily="18" charset="0"/>
              </a:rPr>
              <a:t>obs</a:t>
            </a:r>
            <a:r>
              <a:rPr lang="en-US" dirty="0" smtClean="0">
                <a:latin typeface="Cambria Math" pitchFamily="18" charset="0"/>
                <a:ea typeface="Cambria Math" pitchFamily="18" charset="0"/>
                <a:cs typeface="Times New Roman" pitchFamily="18" charset="0"/>
              </a:rPr>
              <a:t>)</a:t>
            </a:r>
          </a:p>
          <a:p>
            <a:pPr algn="ctr">
              <a:buNone/>
            </a:pPr>
            <a:r>
              <a:rPr lang="en-US" dirty="0" smtClean="0">
                <a:latin typeface="Times New Roman" pitchFamily="18" charset="0"/>
                <a:cs typeface="Times New Roman" pitchFamily="18" charset="0"/>
              </a:rPr>
              <a:t>as the probability that the observed data was in fact observed</a:t>
            </a:r>
            <a:endParaRPr lang="en-US" i="1" dirty="0">
              <a:latin typeface="Times New Roman" pitchFamily="18" charset="0"/>
              <a:cs typeface="Times New Roman" pitchFamily="18" charset="0"/>
            </a:endParaRPr>
          </a:p>
        </p:txBody>
      </p:sp>
      <p:sp>
        <p:nvSpPr>
          <p:cNvPr id="5" name="Content Placeholder 2"/>
          <p:cNvSpPr txBox="1">
            <a:spLocks/>
          </p:cNvSpPr>
          <p:nvPr/>
        </p:nvSpPr>
        <p:spPr>
          <a:xfrm>
            <a:off x="609600" y="4191000"/>
            <a:ext cx="8229600" cy="1981200"/>
          </a:xfrm>
          <a:prstGeom prst="rect">
            <a:avLst/>
          </a:prstGeom>
        </p:spPr>
        <p:txBody>
          <a:bodyPr vert="horz" lIns="91440" tIns="45720" rIns="91440" bIns="45720" rtlCol="0">
            <a:normAutofit/>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L</a:t>
            </a:r>
            <a:r>
              <a:rPr kumimoji="0" lang="en-US" sz="32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 = log </a:t>
            </a:r>
            <a:r>
              <a:rPr kumimoji="0" lang="en-US" sz="32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p</a:t>
            </a:r>
            <a:r>
              <a:rPr kumimoji="0" lang="en-US" sz="32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32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d</a:t>
            </a:r>
            <a:r>
              <a:rPr kumimoji="0" lang="en-US" sz="3200" b="0" i="0" u="none" strike="noStrike" kern="1200" cap="none" spc="0" normalizeH="0" baseline="30000" noProof="0" dirty="0" smtClean="0">
                <a:ln>
                  <a:noFill/>
                </a:ln>
                <a:solidFill>
                  <a:schemeClr val="tx1"/>
                </a:solidFill>
                <a:effectLst/>
                <a:uLnTx/>
                <a:uFillTx/>
                <a:latin typeface="Cambria Math" pitchFamily="18" charset="0"/>
                <a:ea typeface="Cambria Math" pitchFamily="18" charset="0"/>
                <a:cs typeface="Times New Roman" pitchFamily="18" charset="0"/>
              </a:rPr>
              <a:t>obs</a:t>
            </a:r>
            <a:r>
              <a:rPr kumimoji="0" lang="en-US" sz="32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called the </a:t>
            </a:r>
            <a:r>
              <a:rPr kumimoji="0" lang="en-US" sz="3200" b="0" i="1"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likelihood</a:t>
            </a:r>
            <a:endParaRPr kumimoji="0" lang="en-US" sz="3200" b="0" i="1"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ea typeface="Cambria Math" pitchFamily="18" charset="0"/>
                <a:cs typeface="Times New Roman" pitchFamily="18" charset="0"/>
              </a:rPr>
              <a:t>find parameters in the distribution</a:t>
            </a:r>
            <a:endParaRPr lang="en-US" dirty="0">
              <a:latin typeface="Times New Roman" pitchFamily="18" charset="0"/>
              <a:ea typeface="Cambria Math" pitchFamily="18" charset="0"/>
              <a:cs typeface="Times New Roman" pitchFamily="18" charset="0"/>
            </a:endParaRPr>
          </a:p>
        </p:txBody>
      </p:sp>
      <p:sp>
        <p:nvSpPr>
          <p:cNvPr id="3" name="Content Placeholder 2"/>
          <p:cNvSpPr>
            <a:spLocks noGrp="1"/>
          </p:cNvSpPr>
          <p:nvPr>
            <p:ph idx="1"/>
          </p:nvPr>
        </p:nvSpPr>
        <p:spPr>
          <a:xfrm>
            <a:off x="457200" y="1600201"/>
            <a:ext cx="8229600" cy="1981200"/>
          </a:xfrm>
        </p:spPr>
        <p:txBody>
          <a:bodyPr/>
          <a:lstStyle/>
          <a:p>
            <a:pPr algn="ctr">
              <a:buNone/>
            </a:pPr>
            <a:r>
              <a:rPr lang="en-US" dirty="0" smtClean="0">
                <a:latin typeface="Times New Roman" pitchFamily="18" charset="0"/>
                <a:ea typeface="Cambria Math" pitchFamily="18" charset="0"/>
                <a:cs typeface="Times New Roman" pitchFamily="18" charset="0"/>
              </a:rPr>
              <a:t>maximize</a:t>
            </a:r>
          </a:p>
          <a:p>
            <a:pPr algn="ctr">
              <a:buNone/>
            </a:pPr>
            <a:r>
              <a:rPr lang="en-US" dirty="0" smtClean="0">
                <a:latin typeface="Cambria Math" pitchFamily="18" charset="0"/>
                <a:ea typeface="Cambria Math" pitchFamily="18" charset="0"/>
                <a:cs typeface="Times New Roman" pitchFamily="18" charset="0"/>
              </a:rPr>
              <a:t>p(</a:t>
            </a:r>
            <a:r>
              <a:rPr lang="en-US" b="1" dirty="0" smtClean="0">
                <a:latin typeface="Cambria Math" pitchFamily="18" charset="0"/>
                <a:ea typeface="Cambria Math" pitchFamily="18" charset="0"/>
                <a:cs typeface="Times New Roman" pitchFamily="18" charset="0"/>
              </a:rPr>
              <a:t>d</a:t>
            </a:r>
            <a:r>
              <a:rPr lang="en-US" baseline="30000" dirty="0" smtClean="0">
                <a:latin typeface="Cambria Math" pitchFamily="18" charset="0"/>
                <a:ea typeface="Cambria Math" pitchFamily="18" charset="0"/>
                <a:cs typeface="Times New Roman" pitchFamily="18" charset="0"/>
              </a:rPr>
              <a:t>obs</a:t>
            </a:r>
            <a:r>
              <a:rPr lang="en-US" dirty="0" smtClean="0">
                <a:latin typeface="Cambria Math" pitchFamily="18" charset="0"/>
                <a:ea typeface="Cambria Math" pitchFamily="18" charset="0"/>
                <a:cs typeface="Times New Roman" pitchFamily="18" charset="0"/>
              </a:rPr>
              <a:t>)</a:t>
            </a:r>
          </a:p>
          <a:p>
            <a:pPr algn="ctr">
              <a:buNone/>
            </a:pPr>
            <a:r>
              <a:rPr lang="en-US" dirty="0" smtClean="0">
                <a:latin typeface="Times New Roman" pitchFamily="18" charset="0"/>
                <a:cs typeface="Times New Roman" pitchFamily="18" charset="0"/>
              </a:rPr>
              <a:t>with respect to </a:t>
            </a:r>
            <a:r>
              <a:rPr lang="en-US" i="1" dirty="0" smtClean="0">
                <a:latin typeface="Cambria Math" pitchFamily="18" charset="0"/>
                <a:ea typeface="Cambria Math" pitchFamily="18" charset="0"/>
                <a:cs typeface="Times New Roman" pitchFamily="18" charset="0"/>
              </a:rPr>
              <a:t>m</a:t>
            </a:r>
            <a:r>
              <a:rPr lang="en-US" i="1" baseline="-25000" dirty="0" smtClean="0">
                <a:latin typeface="Cambria Math" pitchFamily="18" charset="0"/>
                <a:ea typeface="Cambria Math" pitchFamily="18" charset="0"/>
                <a:cs typeface="Times New Roman" pitchFamily="18" charset="0"/>
              </a:rPr>
              <a:t>1</a:t>
            </a:r>
            <a:r>
              <a:rPr lang="en-US" dirty="0" smtClean="0">
                <a:latin typeface="Times New Roman" pitchFamily="18" charset="0"/>
                <a:cs typeface="Times New Roman" pitchFamily="18" charset="0"/>
              </a:rPr>
              <a:t> and </a:t>
            </a:r>
            <a:r>
              <a:rPr lang="el-GR" dirty="0" smtClean="0">
                <a:latin typeface="Cambria Math" pitchFamily="18" charset="0"/>
                <a:ea typeface="Cambria Math" pitchFamily="18" charset="0"/>
                <a:cs typeface="Times New Roman" pitchFamily="18" charset="0"/>
              </a:rPr>
              <a:t>σ</a:t>
            </a:r>
            <a:endParaRPr lang="en-US" i="1" dirty="0">
              <a:latin typeface="Cambria Math" pitchFamily="18" charset="0"/>
              <a:ea typeface="Cambria Math" pitchFamily="18" charset="0"/>
              <a:cs typeface="Times New Roman" pitchFamily="18" charset="0"/>
            </a:endParaRPr>
          </a:p>
        </p:txBody>
      </p:sp>
      <p:sp>
        <p:nvSpPr>
          <p:cNvPr id="5" name="Content Placeholder 2"/>
          <p:cNvSpPr txBox="1">
            <a:spLocks/>
          </p:cNvSpPr>
          <p:nvPr/>
        </p:nvSpPr>
        <p:spPr>
          <a:xfrm>
            <a:off x="609600" y="3962400"/>
            <a:ext cx="8229600" cy="2895600"/>
          </a:xfrm>
          <a:prstGeom prst="rect">
            <a:avLst/>
          </a:prstGeom>
        </p:spPr>
        <p:txBody>
          <a:bodyPr vert="horz" lIns="91440" tIns="45720" rIns="91440" bIns="45720" rtlCol="0">
            <a:normAutofit lnSpcReduction="10000"/>
          </a:bodyPr>
          <a:lstStyle/>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32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rPr>
              <a:t>maximize the probability that the observed data</a:t>
            </a: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sz="3200" dirty="0" smtClean="0">
                <a:latin typeface="Times New Roman" pitchFamily="18" charset="0"/>
                <a:ea typeface="Cambria Math" pitchFamily="18" charset="0"/>
                <a:cs typeface="Times New Roman" pitchFamily="18" charset="0"/>
              </a:rPr>
              <a:t>were in fact observed</a:t>
            </a: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endParaRP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sz="3200" dirty="0" smtClean="0">
                <a:latin typeface="Times New Roman" pitchFamily="18" charset="0"/>
                <a:ea typeface="Cambria Math" pitchFamily="18" charset="0"/>
                <a:cs typeface="Times New Roman" pitchFamily="18" charset="0"/>
              </a:rPr>
              <a:t>the</a:t>
            </a:r>
            <a:endParaRPr kumimoji="0" lang="en-US" sz="3200" b="0" i="0"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endParaRP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r>
              <a:rPr lang="en-US" sz="3200" i="1" noProof="0" dirty="0" smtClean="0">
                <a:latin typeface="Times New Roman" pitchFamily="18" charset="0"/>
                <a:ea typeface="Cambria Math" pitchFamily="18" charset="0"/>
                <a:cs typeface="Times New Roman" pitchFamily="18" charset="0"/>
              </a:rPr>
              <a:t>Principle of Maximum Likelihood</a:t>
            </a:r>
            <a:endParaRPr kumimoji="0" lang="en-US" sz="3200" b="0" i="1" u="none" strike="noStrike" kern="1200" cap="none" spc="0" normalizeH="0" baseline="0" noProof="0" dirty="0" smtClean="0">
              <a:ln>
                <a:noFill/>
              </a:ln>
              <a:solidFill>
                <a:schemeClr val="tx1"/>
              </a:solidFill>
              <a:effectLst/>
              <a:uLnTx/>
              <a:uFillTx/>
              <a:latin typeface="Times New Roman" pitchFamily="18" charset="0"/>
              <a:ea typeface="Cambria Math" pitchFamily="18" charset="0"/>
              <a:cs typeface="Times New Roman" pitchFamily="18" charset="0"/>
            </a:endParaRPr>
          </a:p>
          <a:p>
            <a:pPr marL="342900" marR="0" lvl="0" indent="-342900" algn="ctr"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en-US" sz="3200" b="0" i="1" u="none" strike="noStrike" kern="1200" cap="none" spc="0" normalizeH="0" baseline="0" noProof="0" dirty="0">
              <a:ln>
                <a:noFill/>
              </a:ln>
              <a:solidFill>
                <a:schemeClr val="tx1"/>
              </a:solidFill>
              <a:effectLst/>
              <a:uLnTx/>
              <a:uFillTx/>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dirty="0" smtClean="0">
                <a:latin typeface="Times New Roman" pitchFamily="18" charset="0"/>
                <a:ea typeface="Cambria Math" pitchFamily="18" charset="0"/>
                <a:cs typeface="Times New Roman" pitchFamily="18" charset="0"/>
              </a:rPr>
              <a:t>Example</a:t>
            </a:r>
            <a:endParaRPr lang="en-US" dirty="0">
              <a:latin typeface="Times New Roman" pitchFamily="18" charset="0"/>
              <a:ea typeface="Cambria Math" pitchFamily="18" charset="0"/>
              <a:cs typeface="Times New Roman" pitchFamily="18" charset="0"/>
            </a:endParaRPr>
          </a:p>
        </p:txBody>
      </p:sp>
      <p:pic>
        <p:nvPicPr>
          <p:cNvPr id="7" name="Picture 2"/>
          <p:cNvPicPr>
            <a:picLocks noChangeAspect="1" noChangeArrowheads="1"/>
          </p:cNvPicPr>
          <p:nvPr/>
        </p:nvPicPr>
        <p:blipFill>
          <a:blip r:embed="rId3" cstate="print"/>
          <a:srcRect/>
          <a:stretch>
            <a:fillRect/>
          </a:stretch>
        </p:blipFill>
        <p:spPr bwMode="auto">
          <a:xfrm>
            <a:off x="685800" y="914400"/>
            <a:ext cx="7620000" cy="1295400"/>
          </a:xfrm>
          <a:prstGeom prst="rect">
            <a:avLst/>
          </a:prstGeom>
          <a:noFill/>
          <a:ln w="9525">
            <a:noFill/>
            <a:miter lim="800000"/>
            <a:headEnd/>
            <a:tailEnd/>
          </a:ln>
        </p:spPr>
      </p:pic>
      <p:pic>
        <p:nvPicPr>
          <p:cNvPr id="2051" name="Picture 3"/>
          <p:cNvPicPr>
            <a:picLocks noChangeAspect="1" noChangeArrowheads="1"/>
          </p:cNvPicPr>
          <p:nvPr/>
        </p:nvPicPr>
        <p:blipFill>
          <a:blip r:embed="rId4" cstate="print"/>
          <a:srcRect/>
          <a:stretch>
            <a:fillRect/>
          </a:stretch>
        </p:blipFill>
        <p:spPr bwMode="auto">
          <a:xfrm>
            <a:off x="914400" y="2514600"/>
            <a:ext cx="7467600" cy="3962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lstStyle/>
          <a:p>
            <a:r>
              <a:rPr lang="en-US" dirty="0" smtClean="0">
                <a:latin typeface="Times New Roman" pitchFamily="18" charset="0"/>
                <a:cs typeface="Times New Roman" pitchFamily="18" charset="0"/>
              </a:rPr>
              <a:t>solving the two equations</a:t>
            </a:r>
            <a:endParaRPr lang="en-US" dirty="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3" cstate="print"/>
          <a:srcRect/>
          <a:stretch>
            <a:fillRect/>
          </a:stretch>
        </p:blipFill>
        <p:spPr bwMode="auto">
          <a:xfrm>
            <a:off x="990600" y="2590800"/>
            <a:ext cx="7315200" cy="137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lstStyle/>
          <a:p>
            <a:r>
              <a:rPr lang="en-US" dirty="0" smtClean="0">
                <a:latin typeface="Times New Roman" pitchFamily="18" charset="0"/>
                <a:cs typeface="Times New Roman" pitchFamily="18" charset="0"/>
              </a:rPr>
              <a:t>solving the two equations</a:t>
            </a:r>
            <a:endParaRPr lang="en-US" dirty="0">
              <a:latin typeface="Times New Roman" pitchFamily="18" charset="0"/>
              <a:cs typeface="Times New Roman" pitchFamily="18" charset="0"/>
            </a:endParaRPr>
          </a:p>
        </p:txBody>
      </p:sp>
      <p:pic>
        <p:nvPicPr>
          <p:cNvPr id="3074" name="Picture 2"/>
          <p:cNvPicPr>
            <a:picLocks noChangeAspect="1" noChangeArrowheads="1"/>
          </p:cNvPicPr>
          <p:nvPr/>
        </p:nvPicPr>
        <p:blipFill>
          <a:blip r:embed="rId3" cstate="print"/>
          <a:srcRect/>
          <a:stretch>
            <a:fillRect/>
          </a:stretch>
        </p:blipFill>
        <p:spPr bwMode="auto">
          <a:xfrm>
            <a:off x="990600" y="2590800"/>
            <a:ext cx="7315200" cy="1371600"/>
          </a:xfrm>
          <a:prstGeom prst="rect">
            <a:avLst/>
          </a:prstGeom>
          <a:noFill/>
          <a:ln w="9525">
            <a:noFill/>
            <a:miter lim="800000"/>
            <a:headEnd/>
            <a:tailEnd/>
          </a:ln>
        </p:spPr>
      </p:pic>
      <p:sp>
        <p:nvSpPr>
          <p:cNvPr id="4" name="Freeform 3"/>
          <p:cNvSpPr/>
          <p:nvPr/>
        </p:nvSpPr>
        <p:spPr>
          <a:xfrm>
            <a:off x="2590800" y="3886200"/>
            <a:ext cx="731520" cy="1306286"/>
          </a:xfrm>
          <a:custGeom>
            <a:avLst/>
            <a:gdLst>
              <a:gd name="connsiteX0" fmla="*/ 0 w 731520"/>
              <a:gd name="connsiteY0" fmla="*/ 0 h 1306286"/>
              <a:gd name="connsiteX1" fmla="*/ 613954 w 731520"/>
              <a:gd name="connsiteY1" fmla="*/ 339634 h 1306286"/>
              <a:gd name="connsiteX2" fmla="*/ 222069 w 731520"/>
              <a:gd name="connsiteY2" fmla="*/ 783771 h 1306286"/>
              <a:gd name="connsiteX3" fmla="*/ 731520 w 731520"/>
              <a:gd name="connsiteY3" fmla="*/ 1306286 h 1306286"/>
            </a:gdLst>
            <a:ahLst/>
            <a:cxnLst>
              <a:cxn ang="0">
                <a:pos x="connsiteX0" y="connsiteY0"/>
              </a:cxn>
              <a:cxn ang="0">
                <a:pos x="connsiteX1" y="connsiteY1"/>
              </a:cxn>
              <a:cxn ang="0">
                <a:pos x="connsiteX2" y="connsiteY2"/>
              </a:cxn>
              <a:cxn ang="0">
                <a:pos x="connsiteX3" y="connsiteY3"/>
              </a:cxn>
            </a:cxnLst>
            <a:rect l="l" t="t" r="r" b="b"/>
            <a:pathLst>
              <a:path w="731520" h="1306286">
                <a:moveTo>
                  <a:pt x="0" y="0"/>
                </a:moveTo>
                <a:cubicBezTo>
                  <a:pt x="288471" y="104502"/>
                  <a:pt x="576942" y="209005"/>
                  <a:pt x="613954" y="339634"/>
                </a:cubicBezTo>
                <a:cubicBezTo>
                  <a:pt x="650966" y="470263"/>
                  <a:pt x="202475" y="622662"/>
                  <a:pt x="222069" y="783771"/>
                </a:cubicBezTo>
                <a:cubicBezTo>
                  <a:pt x="241663" y="944880"/>
                  <a:pt x="486591" y="1125583"/>
                  <a:pt x="731520" y="1306286"/>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itle 1"/>
          <p:cNvSpPr txBox="1">
            <a:spLocks/>
          </p:cNvSpPr>
          <p:nvPr/>
        </p:nvSpPr>
        <p:spPr>
          <a:xfrm>
            <a:off x="2438400" y="5105400"/>
            <a:ext cx="2057400" cy="1295400"/>
          </a:xfrm>
          <a:prstGeom prst="rect">
            <a:avLst/>
          </a:prstGeom>
        </p:spPr>
        <p:txBody>
          <a:bodyPr vert="horz" lIns="91440" tIns="45720" rIns="91440" bIns="45720" rtlCol="0" anchor="ctr">
            <a:normAutofit fontScale="5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usual formula for the </a:t>
            </a:r>
            <a:r>
              <a:rPr kumimoji="0" lang="en-US" sz="4400" b="0" i="0" u="none" strike="noStrike" kern="1200" cap="none" spc="0" normalizeH="0" baseline="0" noProof="0" dirty="0" err="1" smtClean="0">
                <a:ln>
                  <a:noFill/>
                </a:ln>
                <a:solidFill>
                  <a:srgbClr val="FF0000"/>
                </a:solidFill>
                <a:effectLst/>
                <a:uLnTx/>
                <a:uFillTx/>
                <a:latin typeface="Times New Roman" pitchFamily="18" charset="0"/>
                <a:ea typeface="+mj-ea"/>
                <a:cs typeface="Times New Roman" pitchFamily="18" charset="0"/>
              </a:rPr>
              <a:t>sampl</a:t>
            </a:r>
            <a:r>
              <a:rPr lang="en-US" sz="4400" dirty="0" smtClean="0">
                <a:solidFill>
                  <a:srgbClr val="FF0000"/>
                </a:solidFill>
                <a:latin typeface="Times New Roman" pitchFamily="18" charset="0"/>
                <a:ea typeface="+mj-ea"/>
                <a:cs typeface="Times New Roman" pitchFamily="18" charset="0"/>
              </a:rPr>
              <a:t>e mean</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6" name="Freeform 5"/>
          <p:cNvSpPr/>
          <p:nvPr/>
        </p:nvSpPr>
        <p:spPr>
          <a:xfrm>
            <a:off x="6172200" y="3886200"/>
            <a:ext cx="731520" cy="1306286"/>
          </a:xfrm>
          <a:custGeom>
            <a:avLst/>
            <a:gdLst>
              <a:gd name="connsiteX0" fmla="*/ 0 w 731520"/>
              <a:gd name="connsiteY0" fmla="*/ 0 h 1306286"/>
              <a:gd name="connsiteX1" fmla="*/ 613954 w 731520"/>
              <a:gd name="connsiteY1" fmla="*/ 339634 h 1306286"/>
              <a:gd name="connsiteX2" fmla="*/ 222069 w 731520"/>
              <a:gd name="connsiteY2" fmla="*/ 783771 h 1306286"/>
              <a:gd name="connsiteX3" fmla="*/ 731520 w 731520"/>
              <a:gd name="connsiteY3" fmla="*/ 1306286 h 1306286"/>
            </a:gdLst>
            <a:ahLst/>
            <a:cxnLst>
              <a:cxn ang="0">
                <a:pos x="connsiteX0" y="connsiteY0"/>
              </a:cxn>
              <a:cxn ang="0">
                <a:pos x="connsiteX1" y="connsiteY1"/>
              </a:cxn>
              <a:cxn ang="0">
                <a:pos x="connsiteX2" y="connsiteY2"/>
              </a:cxn>
              <a:cxn ang="0">
                <a:pos x="connsiteX3" y="connsiteY3"/>
              </a:cxn>
            </a:cxnLst>
            <a:rect l="l" t="t" r="r" b="b"/>
            <a:pathLst>
              <a:path w="731520" h="1306286">
                <a:moveTo>
                  <a:pt x="0" y="0"/>
                </a:moveTo>
                <a:cubicBezTo>
                  <a:pt x="288471" y="104502"/>
                  <a:pt x="576942" y="209005"/>
                  <a:pt x="613954" y="339634"/>
                </a:cubicBezTo>
                <a:cubicBezTo>
                  <a:pt x="650966" y="470263"/>
                  <a:pt x="202475" y="622662"/>
                  <a:pt x="222069" y="783771"/>
                </a:cubicBezTo>
                <a:cubicBezTo>
                  <a:pt x="241663" y="944880"/>
                  <a:pt x="486591" y="1125583"/>
                  <a:pt x="731520" y="1306286"/>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7" name="Title 1"/>
          <p:cNvSpPr txBox="1">
            <a:spLocks/>
          </p:cNvSpPr>
          <p:nvPr/>
        </p:nvSpPr>
        <p:spPr>
          <a:xfrm>
            <a:off x="6019800" y="5105400"/>
            <a:ext cx="2438400" cy="1371600"/>
          </a:xfrm>
          <a:prstGeom prst="rect">
            <a:avLst/>
          </a:prstGeom>
        </p:spPr>
        <p:txBody>
          <a:bodyPr vert="horz" lIns="91440" tIns="45720" rIns="91440" bIns="45720" rtlCol="0" anchor="ctr">
            <a:normAutofit fontScale="5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i="1" dirty="0" smtClean="0">
                <a:solidFill>
                  <a:srgbClr val="FF0000"/>
                </a:solidFill>
                <a:latin typeface="Times New Roman" pitchFamily="18" charset="0"/>
                <a:ea typeface="+mj-ea"/>
                <a:cs typeface="Times New Roman" pitchFamily="18" charset="0"/>
              </a:rPr>
              <a:t>almost</a:t>
            </a:r>
            <a:r>
              <a:rPr lang="en-US" sz="4400" dirty="0" smtClean="0">
                <a:solidFill>
                  <a:srgbClr val="FF0000"/>
                </a:solidFill>
                <a:latin typeface="Times New Roman" pitchFamily="18" charset="0"/>
                <a:ea typeface="+mj-ea"/>
                <a:cs typeface="Times New Roman" pitchFamily="18" charset="0"/>
              </a:rPr>
              <a:t> the </a:t>
            </a: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usual formula for the </a:t>
            </a:r>
            <a:r>
              <a:rPr kumimoji="0" lang="en-US" sz="4400" b="0" i="0" u="none" strike="noStrike" kern="1200" cap="none" spc="0" normalizeH="0" baseline="0" noProof="0" dirty="0" err="1" smtClean="0">
                <a:ln>
                  <a:noFill/>
                </a:ln>
                <a:solidFill>
                  <a:srgbClr val="FF0000"/>
                </a:solidFill>
                <a:effectLst/>
                <a:uLnTx/>
                <a:uFillTx/>
                <a:latin typeface="Times New Roman" pitchFamily="18" charset="0"/>
                <a:ea typeface="+mj-ea"/>
                <a:cs typeface="Times New Roman" pitchFamily="18" charset="0"/>
              </a:rPr>
              <a:t>sampl</a:t>
            </a:r>
            <a:r>
              <a:rPr lang="en-US" sz="4400" dirty="0" smtClean="0">
                <a:solidFill>
                  <a:srgbClr val="FF0000"/>
                </a:solidFill>
                <a:latin typeface="Times New Roman" pitchFamily="18" charset="0"/>
                <a:ea typeface="+mj-ea"/>
                <a:cs typeface="Times New Roman" pitchFamily="18" charset="0"/>
              </a:rPr>
              <a:t>e standard deviation</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381000" y="990600"/>
            <a:ext cx="8229600" cy="4648200"/>
          </a:xfrm>
          <a:prstGeom prst="rect">
            <a:avLst/>
          </a:prstGeom>
        </p:spPr>
        <p:txBody>
          <a:bodyPr vert="horz" lIns="91440" tIns="45720" rIns="91440" bIns="45720" rtlCol="0" anchor="ctr">
            <a:normAutofit fontScale="7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these two estimates </a:t>
            </a:r>
            <a:r>
              <a:rPr lang="en-US" sz="4400" dirty="0" smtClean="0">
                <a:latin typeface="Times New Roman" pitchFamily="18" charset="0"/>
                <a:ea typeface="+mj-ea"/>
                <a:cs typeface="Times New Roman" pitchFamily="18" charset="0"/>
              </a:rPr>
              <a:t>linked to the assumption of the data being Gaussian-distributed</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4400" dirty="0" smtClean="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4400" dirty="0" smtClean="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4400" dirty="0" smtClean="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4400" dirty="0" smtClean="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4400" dirty="0" smtClean="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4400" dirty="0" smtClean="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4400" dirty="0" smtClean="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4400" dirty="0" smtClean="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endPar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mj-ea"/>
                <a:cs typeface="Times New Roman" pitchFamily="18" charset="0"/>
              </a:rPr>
              <a:t>might get a different formula for a different </a:t>
            </a:r>
            <a:r>
              <a:rPr lang="en-US" sz="4400" dirty="0" err="1" smtClean="0">
                <a:latin typeface="Times New Roman" pitchFamily="18" charset="0"/>
                <a:ea typeface="+mj-ea"/>
                <a:cs typeface="Times New Roman" pitchFamily="18" charset="0"/>
              </a:rPr>
              <a:t>p.d.f</a:t>
            </a:r>
            <a:r>
              <a:rPr lang="en-US" sz="4400" dirty="0" smtClean="0">
                <a:latin typeface="Times New Roman" pitchFamily="18" charset="0"/>
                <a:ea typeface="+mj-ea"/>
                <a:cs typeface="Times New Roman" pitchFamily="18" charset="0"/>
              </a:rPr>
              <a:t>.</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pic>
        <p:nvPicPr>
          <p:cNvPr id="3074" name="Picture 2"/>
          <p:cNvPicPr>
            <a:picLocks noChangeAspect="1" noChangeArrowheads="1"/>
          </p:cNvPicPr>
          <p:nvPr/>
        </p:nvPicPr>
        <p:blipFill>
          <a:blip r:embed="rId3" cstate="print"/>
          <a:srcRect/>
          <a:stretch>
            <a:fillRect/>
          </a:stretch>
        </p:blipFill>
        <p:spPr bwMode="auto">
          <a:xfrm>
            <a:off x="990600" y="2590800"/>
            <a:ext cx="7315200" cy="1371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Group 8"/>
          <p:cNvGrpSpPr>
            <a:grpSpLocks noChangeAspect="1"/>
          </p:cNvGrpSpPr>
          <p:nvPr/>
        </p:nvGrpSpPr>
        <p:grpSpPr>
          <a:xfrm>
            <a:off x="419100" y="838200"/>
            <a:ext cx="8267700" cy="5267325"/>
            <a:chOff x="1409700" y="838200"/>
            <a:chExt cx="5905500" cy="3762375"/>
          </a:xfrm>
        </p:grpSpPr>
        <p:pic>
          <p:nvPicPr>
            <p:cNvPr id="10" name="Picture 9" descr="liklihood2.jpg"/>
            <p:cNvPicPr>
              <a:picLocks noChangeAspect="1"/>
            </p:cNvPicPr>
            <p:nvPr/>
          </p:nvPicPr>
          <p:blipFill>
            <a:blip r:embed="rId3" cstate="print"/>
            <a:stretch>
              <a:fillRect/>
            </a:stretch>
          </p:blipFill>
          <p:spPr>
            <a:xfrm>
              <a:off x="1409700" y="838200"/>
              <a:ext cx="5905500" cy="3762375"/>
            </a:xfrm>
            <a:prstGeom prst="rect">
              <a:avLst/>
            </a:prstGeom>
          </p:spPr>
        </p:pic>
        <p:sp>
          <p:nvSpPr>
            <p:cNvPr id="12" name="TextBox 11"/>
            <p:cNvSpPr txBox="1"/>
            <p:nvPr/>
          </p:nvSpPr>
          <p:spPr>
            <a:xfrm rot="16200000">
              <a:off x="1129104" y="2464019"/>
              <a:ext cx="990598" cy="329761"/>
            </a:xfrm>
            <a:prstGeom prst="rect">
              <a:avLst/>
            </a:prstGeom>
            <a:noFill/>
          </p:spPr>
          <p:txBody>
            <a:bodyPr wrap="square" rtlCol="0">
              <a:spAutoFit/>
            </a:bodyPr>
            <a:lstStyle/>
            <a:p>
              <a:r>
                <a:rPr lang="en-US" sz="2400" i="1" dirty="0" smtClean="0">
                  <a:latin typeface="Cambria Math" pitchFamily="18" charset="0"/>
                  <a:ea typeface="Cambria Math" pitchFamily="18" charset="0"/>
                </a:rPr>
                <a:t>L(m</a:t>
              </a:r>
              <a:r>
                <a:rPr lang="en-US" sz="2400" i="1" baseline="-25000" dirty="0" smtClean="0">
                  <a:latin typeface="Cambria Math" pitchFamily="18" charset="0"/>
                  <a:ea typeface="Cambria Math" pitchFamily="18" charset="0"/>
                </a:rPr>
                <a:t>1</a:t>
              </a:r>
              <a:r>
                <a:rPr lang="en-US" sz="2400" i="1" dirty="0" smtClean="0">
                  <a:latin typeface="Cambria Math" pitchFamily="18" charset="0"/>
                  <a:ea typeface="Cambria Math" pitchFamily="18" charset="0"/>
                </a:rPr>
                <a:t>,</a:t>
              </a:r>
              <a:r>
                <a:rPr lang="el-GR" sz="2400" i="1" dirty="0" smtClean="0">
                  <a:latin typeface="Cambria Math"/>
                  <a:ea typeface="Cambria Math"/>
                </a:rPr>
                <a:t> σ</a:t>
              </a:r>
              <a:r>
                <a:rPr lang="en-US" sz="2400" i="1" dirty="0" smtClean="0">
                  <a:latin typeface="Cambria Math" pitchFamily="18" charset="0"/>
                  <a:ea typeface="Cambria Math" pitchFamily="18" charset="0"/>
                </a:rPr>
                <a:t>)</a:t>
              </a:r>
              <a:endParaRPr lang="en-US" sz="2400" i="1" baseline="-25000" dirty="0">
                <a:latin typeface="Cambria Math" pitchFamily="18" charset="0"/>
                <a:ea typeface="Cambria Math" pitchFamily="18" charset="0"/>
              </a:endParaRPr>
            </a:p>
          </p:txBody>
        </p:sp>
        <p:sp>
          <p:nvSpPr>
            <p:cNvPr id="13" name="TextBox 12"/>
            <p:cNvSpPr txBox="1"/>
            <p:nvPr/>
          </p:nvSpPr>
          <p:spPr>
            <a:xfrm rot="20543519">
              <a:off x="6090290" y="4117625"/>
              <a:ext cx="405777" cy="329761"/>
            </a:xfrm>
            <a:prstGeom prst="rect">
              <a:avLst/>
            </a:prstGeom>
            <a:noFill/>
          </p:spPr>
          <p:txBody>
            <a:bodyPr wrap="square" rtlCol="0">
              <a:spAutoFit/>
            </a:bodyPr>
            <a:lstStyle/>
            <a:p>
              <a:r>
                <a:rPr lang="el-GR" sz="2400" i="1" dirty="0" smtClean="0">
                  <a:latin typeface="Cambria Math"/>
                  <a:ea typeface="Cambria Math"/>
                </a:rPr>
                <a:t>σ</a:t>
              </a:r>
              <a:endParaRPr lang="en-US" sz="2400" i="1" baseline="-25000" dirty="0">
                <a:latin typeface="Cambria Math" pitchFamily="18" charset="0"/>
                <a:ea typeface="Cambria Math" pitchFamily="18" charset="0"/>
              </a:endParaRPr>
            </a:p>
          </p:txBody>
        </p:sp>
        <p:sp>
          <p:nvSpPr>
            <p:cNvPr id="14" name="TextBox 13"/>
            <p:cNvSpPr txBox="1"/>
            <p:nvPr/>
          </p:nvSpPr>
          <p:spPr>
            <a:xfrm rot="256381" flipH="1">
              <a:off x="3467100" y="4240819"/>
              <a:ext cx="533400" cy="329761"/>
            </a:xfrm>
            <a:prstGeom prst="rect">
              <a:avLst/>
            </a:prstGeom>
            <a:noFill/>
          </p:spPr>
          <p:txBody>
            <a:bodyPr wrap="square" rtlCol="0">
              <a:spAutoFit/>
            </a:bodyPr>
            <a:lstStyle/>
            <a:p>
              <a:r>
                <a:rPr lang="en-US" sz="2400" i="1" dirty="0" smtClean="0">
                  <a:latin typeface="Cambria Math" pitchFamily="18" charset="0"/>
                  <a:ea typeface="Cambria Math" pitchFamily="18" charset="0"/>
                </a:rPr>
                <a:t>m</a:t>
              </a:r>
              <a:r>
                <a:rPr lang="en-US" sz="2400" i="1" baseline="-25000" dirty="0" smtClean="0">
                  <a:latin typeface="Cambria Math" pitchFamily="18" charset="0"/>
                  <a:ea typeface="Cambria Math" pitchFamily="18" charset="0"/>
                </a:rPr>
                <a:t>1</a:t>
              </a:r>
              <a:endParaRPr lang="en-US" sz="2400" i="1" baseline="-25000" dirty="0">
                <a:latin typeface="Cambria Math" pitchFamily="18" charset="0"/>
                <a:ea typeface="Cambria Math" pitchFamily="18" charset="0"/>
              </a:endParaRPr>
            </a:p>
          </p:txBody>
        </p:sp>
        <p:sp>
          <p:nvSpPr>
            <p:cNvPr id="15" name="Freeform 14"/>
            <p:cNvSpPr/>
            <p:nvPr/>
          </p:nvSpPr>
          <p:spPr>
            <a:xfrm>
              <a:off x="3086100" y="1905000"/>
              <a:ext cx="717550" cy="990600"/>
            </a:xfrm>
            <a:custGeom>
              <a:avLst/>
              <a:gdLst>
                <a:gd name="connsiteX0" fmla="*/ 0 w 717550"/>
                <a:gd name="connsiteY0" fmla="*/ 990600 h 990600"/>
                <a:gd name="connsiteX1" fmla="*/ 647700 w 717550"/>
                <a:gd name="connsiteY1" fmla="*/ 495300 h 990600"/>
                <a:gd name="connsiteX2" fmla="*/ 419100 w 717550"/>
                <a:gd name="connsiteY2" fmla="*/ 438150 h 990600"/>
                <a:gd name="connsiteX3" fmla="*/ 552450 w 717550"/>
                <a:gd name="connsiteY3" fmla="*/ 0 h 990600"/>
              </a:gdLst>
              <a:ahLst/>
              <a:cxnLst>
                <a:cxn ang="0">
                  <a:pos x="connsiteX0" y="connsiteY0"/>
                </a:cxn>
                <a:cxn ang="0">
                  <a:pos x="connsiteX1" y="connsiteY1"/>
                </a:cxn>
                <a:cxn ang="0">
                  <a:pos x="connsiteX2" y="connsiteY2"/>
                </a:cxn>
                <a:cxn ang="0">
                  <a:pos x="connsiteX3" y="connsiteY3"/>
                </a:cxn>
              </a:cxnLst>
              <a:rect l="l" t="t" r="r" b="b"/>
              <a:pathLst>
                <a:path w="717550" h="990600">
                  <a:moveTo>
                    <a:pt x="0" y="990600"/>
                  </a:moveTo>
                  <a:cubicBezTo>
                    <a:pt x="288925" y="788987"/>
                    <a:pt x="577850" y="587375"/>
                    <a:pt x="647700" y="495300"/>
                  </a:cubicBezTo>
                  <a:cubicBezTo>
                    <a:pt x="717550" y="403225"/>
                    <a:pt x="434975" y="520700"/>
                    <a:pt x="419100" y="438150"/>
                  </a:cubicBezTo>
                  <a:cubicBezTo>
                    <a:pt x="403225" y="355600"/>
                    <a:pt x="477837" y="177800"/>
                    <a:pt x="552450" y="0"/>
                  </a:cubicBezTo>
                </a:path>
              </a:pathLst>
            </a:custGeom>
            <a:ln w="57150">
              <a:solidFill>
                <a:schemeClr val="tx1">
                  <a:lumMod val="50000"/>
                  <a:lumOff val="50000"/>
                </a:schemeClr>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400"/>
            </a:p>
          </p:txBody>
        </p:sp>
        <p:sp>
          <p:nvSpPr>
            <p:cNvPr id="16" name="TextBox 15"/>
            <p:cNvSpPr txBox="1"/>
            <p:nvPr/>
          </p:nvSpPr>
          <p:spPr>
            <a:xfrm flipH="1">
              <a:off x="2247900" y="2895600"/>
              <a:ext cx="1828800" cy="857378"/>
            </a:xfrm>
            <a:prstGeom prst="rect">
              <a:avLst/>
            </a:prstGeom>
            <a:noFill/>
          </p:spPr>
          <p:txBody>
            <a:bodyPr wrap="square" rtlCol="0">
              <a:spAutoFit/>
            </a:bodyPr>
            <a:lstStyle/>
            <a:p>
              <a:pPr algn="ctr"/>
              <a:r>
                <a:rPr lang="en-US" sz="2400" i="1" dirty="0" smtClean="0">
                  <a:latin typeface="Cambria Math" pitchFamily="18" charset="0"/>
                  <a:ea typeface="Cambria Math" pitchFamily="18" charset="0"/>
                </a:rPr>
                <a:t>maximum</a:t>
              </a:r>
            </a:p>
            <a:p>
              <a:pPr algn="ctr"/>
              <a:r>
                <a:rPr lang="en-US" sz="2400" i="1" dirty="0" smtClean="0">
                  <a:latin typeface="Cambria Math" pitchFamily="18" charset="0"/>
                  <a:ea typeface="Cambria Math" pitchFamily="18" charset="0"/>
                </a:rPr>
                <a:t>likelihood</a:t>
              </a:r>
            </a:p>
            <a:p>
              <a:pPr algn="ctr"/>
              <a:r>
                <a:rPr lang="en-US" sz="2400" i="1" dirty="0" smtClean="0">
                  <a:latin typeface="Cambria Math" pitchFamily="18" charset="0"/>
                  <a:ea typeface="Cambria Math" pitchFamily="18" charset="0"/>
                </a:rPr>
                <a:t>point</a:t>
              </a:r>
              <a:endParaRPr lang="en-US" sz="2400" i="1" baseline="-25000" dirty="0">
                <a:latin typeface="Cambria Math" pitchFamily="18" charset="0"/>
                <a:ea typeface="Cambria Math" pitchFamily="18" charset="0"/>
              </a:endParaRPr>
            </a:p>
          </p:txBody>
        </p:sp>
      </p:grpSp>
      <p:sp>
        <p:nvSpPr>
          <p:cNvPr id="11" name="Title 1"/>
          <p:cNvSpPr>
            <a:spLocks noGrp="1"/>
          </p:cNvSpPr>
          <p:nvPr>
            <p:ph type="title"/>
          </p:nvPr>
        </p:nvSpPr>
        <p:spPr>
          <a:xfrm>
            <a:off x="457200" y="0"/>
            <a:ext cx="8229600" cy="990600"/>
          </a:xfrm>
        </p:spPr>
        <p:txBody>
          <a:bodyPr/>
          <a:lstStyle/>
          <a:p>
            <a:r>
              <a:rPr lang="en-US" dirty="0" smtClean="0">
                <a:latin typeface="Times New Roman" pitchFamily="18" charset="0"/>
                <a:cs typeface="Times New Roman" pitchFamily="18" charset="0"/>
              </a:rPr>
              <a:t>example of a likelihood surface</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a:grpSpLocks noChangeAspect="1"/>
          </p:cNvGrpSpPr>
          <p:nvPr/>
        </p:nvGrpSpPr>
        <p:grpSpPr>
          <a:xfrm>
            <a:off x="304800" y="1889752"/>
            <a:ext cx="8244840" cy="4663448"/>
            <a:chOff x="1704975" y="1066800"/>
            <a:chExt cx="5153025" cy="2914655"/>
          </a:xfrm>
        </p:grpSpPr>
        <p:pic>
          <p:nvPicPr>
            <p:cNvPr id="4" name="Picture 3" descr="ridge.jpg"/>
            <p:cNvPicPr>
              <a:picLocks noChangeAspect="1"/>
            </p:cNvPicPr>
            <p:nvPr/>
          </p:nvPicPr>
          <p:blipFill>
            <a:blip r:embed="rId3" cstate="print"/>
            <a:srcRect l="5102" r="6463"/>
            <a:stretch>
              <a:fillRect/>
            </a:stretch>
          </p:blipFill>
          <p:spPr>
            <a:xfrm>
              <a:off x="1905000" y="1219200"/>
              <a:ext cx="4953000" cy="2686050"/>
            </a:xfrm>
            <a:prstGeom prst="rect">
              <a:avLst/>
            </a:prstGeom>
          </p:spPr>
        </p:pic>
        <p:sp>
          <p:nvSpPr>
            <p:cNvPr id="5" name="TextBox 4"/>
            <p:cNvSpPr txBox="1"/>
            <p:nvPr/>
          </p:nvSpPr>
          <p:spPr>
            <a:xfrm rot="819880">
              <a:off x="2667000" y="3651829"/>
              <a:ext cx="381000" cy="288541"/>
            </a:xfrm>
            <a:prstGeom prst="rect">
              <a:avLst/>
            </a:prstGeom>
            <a:noFill/>
          </p:spPr>
          <p:txBody>
            <a:bodyPr wrap="square" rtlCol="0">
              <a:spAutoFit/>
            </a:bodyPr>
            <a:lstStyle/>
            <a:p>
              <a:r>
                <a:rPr lang="en-US" sz="2400" i="1" dirty="0" smtClean="0">
                  <a:latin typeface="Cambria Math" pitchFamily="18" charset="0"/>
                  <a:ea typeface="Cambria Math" pitchFamily="18" charset="0"/>
                </a:rPr>
                <a:t>d</a:t>
              </a:r>
              <a:r>
                <a:rPr lang="en-US" sz="2400" i="1" baseline="-25000" dirty="0" smtClean="0">
                  <a:latin typeface="Cambria Math" pitchFamily="18" charset="0"/>
                  <a:ea typeface="Cambria Math" pitchFamily="18" charset="0"/>
                </a:rPr>
                <a:t>1</a:t>
              </a:r>
              <a:endParaRPr lang="en-US" sz="2400" i="1" baseline="-25000" dirty="0">
                <a:latin typeface="Cambria Math" pitchFamily="18" charset="0"/>
                <a:ea typeface="Cambria Math" pitchFamily="18" charset="0"/>
              </a:endParaRPr>
            </a:p>
          </p:txBody>
        </p:sp>
        <p:sp>
          <p:nvSpPr>
            <p:cNvPr id="6" name="TextBox 5"/>
            <p:cNvSpPr txBox="1"/>
            <p:nvPr/>
          </p:nvSpPr>
          <p:spPr>
            <a:xfrm rot="18444694">
              <a:off x="3987013" y="3249301"/>
              <a:ext cx="370460" cy="288541"/>
            </a:xfrm>
            <a:prstGeom prst="rect">
              <a:avLst/>
            </a:prstGeom>
            <a:noFill/>
          </p:spPr>
          <p:txBody>
            <a:bodyPr wrap="square" rtlCol="0">
              <a:spAutoFit/>
            </a:bodyPr>
            <a:lstStyle/>
            <a:p>
              <a:r>
                <a:rPr lang="en-US" sz="2400" i="1" dirty="0" smtClean="0">
                  <a:latin typeface="Cambria Math" pitchFamily="18" charset="0"/>
                  <a:ea typeface="Cambria Math" pitchFamily="18" charset="0"/>
                </a:rPr>
                <a:t>d</a:t>
              </a:r>
              <a:r>
                <a:rPr lang="en-US" sz="2400" i="1" baseline="-25000" dirty="0" smtClean="0">
                  <a:latin typeface="Cambria Math" pitchFamily="18" charset="0"/>
                  <a:ea typeface="Cambria Math" pitchFamily="18" charset="0"/>
                </a:rPr>
                <a:t>2</a:t>
              </a:r>
              <a:endParaRPr lang="en-US" sz="2400" i="1" baseline="-25000" dirty="0">
                <a:latin typeface="Cambria Math" pitchFamily="18" charset="0"/>
                <a:ea typeface="Cambria Math" pitchFamily="18" charset="0"/>
              </a:endParaRPr>
            </a:p>
          </p:txBody>
        </p:sp>
        <p:sp>
          <p:nvSpPr>
            <p:cNvPr id="7" name="TextBox 6"/>
            <p:cNvSpPr txBox="1"/>
            <p:nvPr/>
          </p:nvSpPr>
          <p:spPr>
            <a:xfrm rot="18444694">
              <a:off x="6514314" y="3287401"/>
              <a:ext cx="370460" cy="288541"/>
            </a:xfrm>
            <a:prstGeom prst="rect">
              <a:avLst/>
            </a:prstGeom>
            <a:noFill/>
          </p:spPr>
          <p:txBody>
            <a:bodyPr wrap="square" rtlCol="0">
              <a:spAutoFit/>
            </a:bodyPr>
            <a:lstStyle/>
            <a:p>
              <a:r>
                <a:rPr lang="en-US" sz="2400" i="1" dirty="0" smtClean="0">
                  <a:latin typeface="Cambria Math" pitchFamily="18" charset="0"/>
                  <a:ea typeface="Cambria Math" pitchFamily="18" charset="0"/>
                </a:rPr>
                <a:t>d</a:t>
              </a:r>
              <a:r>
                <a:rPr lang="en-US" sz="2400" i="1" baseline="-25000" dirty="0" smtClean="0">
                  <a:latin typeface="Cambria Math" pitchFamily="18" charset="0"/>
                  <a:ea typeface="Cambria Math" pitchFamily="18" charset="0"/>
                </a:rPr>
                <a:t>2</a:t>
              </a:r>
              <a:endParaRPr lang="en-US" sz="2400" i="1" baseline="-25000" dirty="0">
                <a:latin typeface="Cambria Math" pitchFamily="18" charset="0"/>
                <a:ea typeface="Cambria Math" pitchFamily="18" charset="0"/>
              </a:endParaRPr>
            </a:p>
          </p:txBody>
        </p:sp>
        <p:sp>
          <p:nvSpPr>
            <p:cNvPr id="8" name="TextBox 7"/>
            <p:cNvSpPr txBox="1"/>
            <p:nvPr/>
          </p:nvSpPr>
          <p:spPr>
            <a:xfrm rot="819880">
              <a:off x="4980328" y="3692914"/>
              <a:ext cx="381000" cy="288541"/>
            </a:xfrm>
            <a:prstGeom prst="rect">
              <a:avLst/>
            </a:prstGeom>
            <a:noFill/>
          </p:spPr>
          <p:txBody>
            <a:bodyPr wrap="square" rtlCol="0">
              <a:spAutoFit/>
            </a:bodyPr>
            <a:lstStyle/>
            <a:p>
              <a:r>
                <a:rPr lang="en-US" sz="2400" i="1" dirty="0" smtClean="0">
                  <a:latin typeface="Cambria Math" pitchFamily="18" charset="0"/>
                  <a:ea typeface="Cambria Math" pitchFamily="18" charset="0"/>
                </a:rPr>
                <a:t>d</a:t>
              </a:r>
              <a:r>
                <a:rPr lang="en-US" sz="2400" i="1" baseline="-25000" dirty="0" smtClean="0">
                  <a:latin typeface="Cambria Math" pitchFamily="18" charset="0"/>
                  <a:ea typeface="Cambria Math" pitchFamily="18" charset="0"/>
                </a:rPr>
                <a:t>1</a:t>
              </a:r>
              <a:endParaRPr lang="en-US" sz="2400" i="1" baseline="-25000" dirty="0">
                <a:latin typeface="Cambria Math" pitchFamily="18" charset="0"/>
                <a:ea typeface="Cambria Math" pitchFamily="18" charset="0"/>
              </a:endParaRPr>
            </a:p>
          </p:txBody>
        </p:sp>
        <p:sp>
          <p:nvSpPr>
            <p:cNvPr id="9" name="TextBox 8"/>
            <p:cNvSpPr txBox="1"/>
            <p:nvPr/>
          </p:nvSpPr>
          <p:spPr>
            <a:xfrm>
              <a:off x="1704975" y="1495425"/>
              <a:ext cx="963272" cy="288541"/>
            </a:xfrm>
            <a:prstGeom prst="rect">
              <a:avLst/>
            </a:prstGeom>
            <a:noFill/>
          </p:spPr>
          <p:txBody>
            <a:bodyPr wrap="square" rtlCol="0">
              <a:spAutoFit/>
            </a:bodyPr>
            <a:lstStyle/>
            <a:p>
              <a:r>
                <a:rPr lang="en-US" sz="2400" i="1" dirty="0" smtClean="0">
                  <a:latin typeface="Cambria Math" pitchFamily="18" charset="0"/>
                  <a:ea typeface="Cambria Math" pitchFamily="18" charset="0"/>
                </a:rPr>
                <a:t>p(d</a:t>
              </a:r>
              <a:r>
                <a:rPr lang="en-US" sz="2400" i="1" baseline="-25000" dirty="0" smtClean="0">
                  <a:latin typeface="Cambria Math" pitchFamily="18" charset="0"/>
                  <a:ea typeface="Cambria Math" pitchFamily="18" charset="0"/>
                </a:rPr>
                <a:t>1,</a:t>
              </a:r>
              <a:r>
                <a:rPr lang="en-US" sz="2400" i="1" dirty="0" smtClean="0">
                  <a:latin typeface="Cambria Math" pitchFamily="18" charset="0"/>
                  <a:ea typeface="Cambria Math" pitchFamily="18" charset="0"/>
                </a:rPr>
                <a:t> ,d</a:t>
              </a:r>
              <a:r>
                <a:rPr lang="en-US" sz="2400" i="1" baseline="-25000" dirty="0" smtClean="0">
                  <a:latin typeface="Cambria Math" pitchFamily="18" charset="0"/>
                  <a:ea typeface="Cambria Math" pitchFamily="18" charset="0"/>
                </a:rPr>
                <a:t>1</a:t>
              </a:r>
              <a:r>
                <a:rPr lang="en-US" sz="2400" i="1" dirty="0" smtClean="0">
                  <a:latin typeface="Cambria Math" pitchFamily="18" charset="0"/>
                  <a:ea typeface="Cambria Math" pitchFamily="18" charset="0"/>
                </a:rPr>
                <a:t> )</a:t>
              </a:r>
              <a:endParaRPr lang="en-US" sz="2400" i="1" baseline="-25000" dirty="0">
                <a:latin typeface="Cambria Math" pitchFamily="18" charset="0"/>
                <a:ea typeface="Cambria Math" pitchFamily="18" charset="0"/>
              </a:endParaRPr>
            </a:p>
          </p:txBody>
        </p:sp>
        <p:sp>
          <p:nvSpPr>
            <p:cNvPr id="10" name="TextBox 9"/>
            <p:cNvSpPr txBox="1"/>
            <p:nvPr/>
          </p:nvSpPr>
          <p:spPr>
            <a:xfrm>
              <a:off x="4229100" y="1495425"/>
              <a:ext cx="963272" cy="288541"/>
            </a:xfrm>
            <a:prstGeom prst="rect">
              <a:avLst/>
            </a:prstGeom>
            <a:noFill/>
          </p:spPr>
          <p:txBody>
            <a:bodyPr wrap="square" rtlCol="0">
              <a:spAutoFit/>
            </a:bodyPr>
            <a:lstStyle/>
            <a:p>
              <a:r>
                <a:rPr lang="en-US" sz="2400" i="1" dirty="0" smtClean="0">
                  <a:latin typeface="Cambria Math" pitchFamily="18" charset="0"/>
                  <a:ea typeface="Cambria Math" pitchFamily="18" charset="0"/>
                </a:rPr>
                <a:t>p(d</a:t>
              </a:r>
              <a:r>
                <a:rPr lang="en-US" sz="2400" i="1" baseline="-25000" dirty="0" smtClean="0">
                  <a:latin typeface="Cambria Math" pitchFamily="18" charset="0"/>
                  <a:ea typeface="Cambria Math" pitchFamily="18" charset="0"/>
                </a:rPr>
                <a:t>1,</a:t>
              </a:r>
              <a:r>
                <a:rPr lang="en-US" sz="2400" i="1" dirty="0" smtClean="0">
                  <a:latin typeface="Cambria Math" pitchFamily="18" charset="0"/>
                  <a:ea typeface="Cambria Math" pitchFamily="18" charset="0"/>
                </a:rPr>
                <a:t> ,d</a:t>
              </a:r>
              <a:r>
                <a:rPr lang="en-US" sz="2400" i="1" baseline="-25000" dirty="0" smtClean="0">
                  <a:latin typeface="Cambria Math" pitchFamily="18" charset="0"/>
                  <a:ea typeface="Cambria Math" pitchFamily="18" charset="0"/>
                </a:rPr>
                <a:t>1</a:t>
              </a:r>
              <a:r>
                <a:rPr lang="en-US" sz="2400" i="1" dirty="0" smtClean="0">
                  <a:latin typeface="Cambria Math" pitchFamily="18" charset="0"/>
                  <a:ea typeface="Cambria Math" pitchFamily="18" charset="0"/>
                </a:rPr>
                <a:t> )</a:t>
              </a:r>
              <a:endParaRPr lang="en-US" sz="2400" i="1" baseline="-25000" dirty="0">
                <a:latin typeface="Cambria Math" pitchFamily="18" charset="0"/>
                <a:ea typeface="Cambria Math" pitchFamily="18" charset="0"/>
              </a:endParaRPr>
            </a:p>
          </p:txBody>
        </p:sp>
        <p:sp>
          <p:nvSpPr>
            <p:cNvPr id="11" name="TextBox 10"/>
            <p:cNvSpPr txBox="1"/>
            <p:nvPr/>
          </p:nvSpPr>
          <p:spPr>
            <a:xfrm>
              <a:off x="2209800" y="1066800"/>
              <a:ext cx="963272" cy="288541"/>
            </a:xfrm>
            <a:prstGeom prst="rect">
              <a:avLst/>
            </a:prstGeom>
            <a:noFill/>
          </p:spPr>
          <p:txBody>
            <a:bodyPr wrap="square" rtlCol="0">
              <a:spAutoFit/>
            </a:bodyPr>
            <a:lstStyle/>
            <a:p>
              <a:r>
                <a:rPr lang="en-US" sz="2400" dirty="0" smtClean="0">
                  <a:latin typeface="Times New Roman" pitchFamily="18" charset="0"/>
                  <a:ea typeface="Cambria Math" pitchFamily="18" charset="0"/>
                  <a:cs typeface="Times New Roman" pitchFamily="18" charset="0"/>
                </a:rPr>
                <a:t>(A)</a:t>
              </a:r>
              <a:endParaRPr lang="en-US" sz="2400" baseline="-25000" dirty="0">
                <a:latin typeface="Times New Roman" pitchFamily="18" charset="0"/>
                <a:ea typeface="Cambria Math" pitchFamily="18" charset="0"/>
                <a:cs typeface="Times New Roman" pitchFamily="18" charset="0"/>
              </a:endParaRPr>
            </a:p>
          </p:txBody>
        </p:sp>
        <p:sp>
          <p:nvSpPr>
            <p:cNvPr id="12" name="TextBox 11"/>
            <p:cNvSpPr txBox="1"/>
            <p:nvPr/>
          </p:nvSpPr>
          <p:spPr>
            <a:xfrm>
              <a:off x="4599328" y="1066800"/>
              <a:ext cx="963272" cy="288541"/>
            </a:xfrm>
            <a:prstGeom prst="rect">
              <a:avLst/>
            </a:prstGeom>
            <a:noFill/>
          </p:spPr>
          <p:txBody>
            <a:bodyPr wrap="square" rtlCol="0">
              <a:spAutoFit/>
            </a:bodyPr>
            <a:lstStyle/>
            <a:p>
              <a:r>
                <a:rPr lang="en-US" sz="2400" dirty="0" smtClean="0">
                  <a:latin typeface="Times New Roman" pitchFamily="18" charset="0"/>
                  <a:ea typeface="Cambria Math" pitchFamily="18" charset="0"/>
                  <a:cs typeface="Times New Roman" pitchFamily="18" charset="0"/>
                </a:rPr>
                <a:t>(B)</a:t>
              </a:r>
              <a:endParaRPr lang="en-US" sz="2400" baseline="-25000" dirty="0">
                <a:latin typeface="Times New Roman" pitchFamily="18" charset="0"/>
                <a:ea typeface="Cambria Math" pitchFamily="18" charset="0"/>
                <a:cs typeface="Times New Roman" pitchFamily="18" charset="0"/>
              </a:endParaRPr>
            </a:p>
          </p:txBody>
        </p:sp>
      </p:grpSp>
      <p:sp>
        <p:nvSpPr>
          <p:cNvPr id="15" name="Title 1"/>
          <p:cNvSpPr txBox="1">
            <a:spLocks/>
          </p:cNvSpPr>
          <p:nvPr/>
        </p:nvSpPr>
        <p:spPr>
          <a:xfrm>
            <a:off x="457200" y="274638"/>
            <a:ext cx="8229600" cy="1143000"/>
          </a:xfrm>
          <a:prstGeom prst="rect">
            <a:avLst/>
          </a:prstGeom>
        </p:spPr>
        <p:txBody>
          <a:bodyPr vert="horz" lIns="91440" tIns="45720" rIns="91440" bIns="45720" rtlCol="0" anchor="ctr">
            <a:normAutofit fontScale="9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latin typeface="Times New Roman" pitchFamily="18" charset="0"/>
                <a:ea typeface="Cambria Math" pitchFamily="18" charset="0"/>
                <a:cs typeface="Times New Roman" pitchFamily="18" charset="0"/>
              </a:rPr>
              <a:t>likelihood maximization process will fail if </a:t>
            </a:r>
            <a:r>
              <a:rPr lang="en-US" sz="4400" dirty="0" err="1" smtClean="0">
                <a:latin typeface="Times New Roman" pitchFamily="18" charset="0"/>
                <a:ea typeface="Cambria Math" pitchFamily="18" charset="0"/>
                <a:cs typeface="Times New Roman" pitchFamily="18" charset="0"/>
              </a:rPr>
              <a:t>p.d.f</a:t>
            </a:r>
            <a:r>
              <a:rPr lang="en-US" sz="4400" dirty="0" smtClean="0">
                <a:latin typeface="Times New Roman" pitchFamily="18" charset="0"/>
                <a:ea typeface="Cambria Math" pitchFamily="18" charset="0"/>
                <a:cs typeface="Times New Roman" pitchFamily="18" charset="0"/>
              </a:rPr>
              <a:t>. has no well-defined peak</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229600" cy="4343400"/>
          </a:xfrm>
        </p:spPr>
        <p:txBody>
          <a:bodyPr>
            <a:normAutofit/>
          </a:bodyPr>
          <a:lstStyle/>
          <a:p>
            <a:pPr>
              <a:defRPr/>
            </a:pPr>
            <a:r>
              <a:rPr lang="en-US" dirty="0" smtClean="0">
                <a:latin typeface="Times New Roman" pitchFamily="18" charset="0"/>
                <a:cs typeface="Times New Roman" pitchFamily="18" charset="0"/>
              </a:rPr>
              <a:t>Part 2</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Using the maximization of likelihood as a guiding principle for solving inverse problems</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r>
              <a:rPr lang="en-US" sz="3600" dirty="0" smtClean="0">
                <a:latin typeface="Times New Roman" pitchFamily="18" charset="0"/>
                <a:cs typeface="Times New Roman" pitchFamily="18" charset="0"/>
              </a:rPr>
              <a:t>Syllabus</a:t>
            </a:r>
            <a:endParaRPr lang="en-US" sz="3600" dirty="0">
              <a:latin typeface="Times New Roman" pitchFamily="18" charset="0"/>
              <a:cs typeface="Times New Roman" pitchFamily="18" charset="0"/>
            </a:endParaRPr>
          </a:p>
        </p:txBody>
      </p:sp>
      <p:sp>
        <p:nvSpPr>
          <p:cNvPr id="5" name="Rectangle 4"/>
          <p:cNvSpPr/>
          <p:nvPr/>
        </p:nvSpPr>
        <p:spPr>
          <a:xfrm>
            <a:off x="152400" y="609600"/>
            <a:ext cx="8534400" cy="6027291"/>
          </a:xfrm>
          <a:prstGeom prst="rect">
            <a:avLst/>
          </a:prstGeom>
        </p:spPr>
        <p:txBody>
          <a:bodyPr wrap="square">
            <a:spAutoFit/>
          </a:bodyPr>
          <a:lstStyle/>
          <a:p>
            <a:pPr>
              <a:spcBef>
                <a:spcPts val="100"/>
              </a:spcBef>
              <a:buFontTx/>
              <a:buNone/>
            </a:pPr>
            <a:r>
              <a:rPr lang="en-US" sz="1600" dirty="0" smtClean="0">
                <a:latin typeface="Times New Roman" pitchFamily="18" charset="0"/>
                <a:cs typeface="Times New Roman" pitchFamily="18" charset="0"/>
              </a:rPr>
              <a:t>Lecture 01		Describing Inverse Problems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02		Probability and Measurement Error, Part 1</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03		Probability and Measurement Error, Part 2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04		The L</a:t>
            </a:r>
            <a:r>
              <a:rPr lang="en-US" sz="1600" baseline="-25000" dirty="0" smtClean="0">
                <a:latin typeface="Times New Roman" pitchFamily="18" charset="0"/>
                <a:cs typeface="Times New Roman" pitchFamily="18" charset="0"/>
              </a:rPr>
              <a:t>2</a:t>
            </a:r>
            <a:r>
              <a:rPr lang="en-US" sz="1600" dirty="0" smtClean="0">
                <a:latin typeface="Times New Roman" pitchFamily="18" charset="0"/>
                <a:cs typeface="Times New Roman" pitchFamily="18" charset="0"/>
              </a:rPr>
              <a:t> Norm and Simple Least Squares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05		A Priori Information and Weighted Least Squared</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06		Resolution and Generalized Inverses</a:t>
            </a:r>
          </a:p>
          <a:p>
            <a:pPr>
              <a:spcBef>
                <a:spcPts val="100"/>
              </a:spcBef>
              <a:buFontTx/>
              <a:buNone/>
            </a:pPr>
            <a:r>
              <a:rPr lang="en-US" sz="1600" dirty="0" smtClean="0">
                <a:latin typeface="Times New Roman" pitchFamily="18" charset="0"/>
                <a:cs typeface="Times New Roman" pitchFamily="18" charset="0"/>
              </a:rPr>
              <a:t>Lecture 07		Backus-Gilbert Inverse and the Trade Off of Resolution and Variance</a:t>
            </a:r>
            <a:br>
              <a:rPr lang="en-US" sz="1600" dirty="0" smtClean="0">
                <a:latin typeface="Times New Roman" pitchFamily="18" charset="0"/>
                <a:cs typeface="Times New Roman" pitchFamily="18" charset="0"/>
              </a:rPr>
            </a:br>
            <a:r>
              <a:rPr lang="en-US" sz="1600" b="1" dirty="0" smtClean="0">
                <a:latin typeface="Times New Roman" pitchFamily="18" charset="0"/>
                <a:cs typeface="Times New Roman" pitchFamily="18" charset="0"/>
              </a:rPr>
              <a:t>Lecture 08	The Principle of Maximum Likelihood</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09		Inexact Theories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10		</a:t>
            </a:r>
            <a:r>
              <a:rPr lang="en-US" sz="1600" dirty="0" err="1" smtClean="0">
                <a:latin typeface="Times New Roman" pitchFamily="18" charset="0"/>
                <a:cs typeface="Times New Roman" pitchFamily="18" charset="0"/>
              </a:rPr>
              <a:t>Nonuniqueness</a:t>
            </a:r>
            <a:r>
              <a:rPr lang="en-US" sz="1600" dirty="0" smtClean="0">
                <a:latin typeface="Times New Roman" pitchFamily="18" charset="0"/>
                <a:cs typeface="Times New Roman" pitchFamily="18" charset="0"/>
              </a:rPr>
              <a:t> and Localized Averages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11		Vector Spaces and Singular Value Decomposition</a:t>
            </a:r>
          </a:p>
          <a:p>
            <a:pPr>
              <a:spcBef>
                <a:spcPts val="100"/>
              </a:spcBef>
              <a:buFontTx/>
              <a:buNone/>
            </a:pPr>
            <a:r>
              <a:rPr lang="en-US" sz="1600" dirty="0" smtClean="0">
                <a:latin typeface="Times New Roman" pitchFamily="18" charset="0"/>
                <a:cs typeface="Times New Roman" pitchFamily="18" charset="0"/>
              </a:rPr>
              <a:t>Lecture 12		Equality and Inequality Constraints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13		L</a:t>
            </a:r>
            <a:r>
              <a:rPr lang="en-US" sz="1600" baseline="-25000" dirty="0" smtClean="0">
                <a:latin typeface="Times New Roman" pitchFamily="18" charset="0"/>
                <a:cs typeface="Times New Roman" pitchFamily="18" charset="0"/>
              </a:rPr>
              <a:t>1</a:t>
            </a:r>
            <a:r>
              <a:rPr lang="en-US" sz="1600" dirty="0" smtClean="0">
                <a:latin typeface="Times New Roman" pitchFamily="18" charset="0"/>
                <a:cs typeface="Times New Roman" pitchFamily="18" charset="0"/>
              </a:rPr>
              <a:t> , L</a:t>
            </a:r>
            <a:r>
              <a:rPr lang="en-US" sz="1600" baseline="-25000" dirty="0" smtClean="0">
                <a:latin typeface="Cambria Math"/>
                <a:ea typeface="Cambria Math"/>
                <a:cs typeface="Times New Roman" pitchFamily="18" charset="0"/>
              </a:rPr>
              <a:t>∞</a:t>
            </a:r>
            <a:r>
              <a:rPr lang="en-US" sz="1600" dirty="0" smtClean="0">
                <a:latin typeface="Times New Roman" pitchFamily="18" charset="0"/>
                <a:cs typeface="Times New Roman" pitchFamily="18" charset="0"/>
              </a:rPr>
              <a:t> Norm Problems and Linear Programming</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14		Nonlinear Problems: Grid and Monte Carlo Searches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15		Nonlinear Problems: Newton’s Method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16		Nonlinear Problems:  Simulated Annealing and Bootstrap Confidence Intervals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17		Factor Analysis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18		</a:t>
            </a:r>
            <a:r>
              <a:rPr lang="en-US" sz="1600" dirty="0" err="1" smtClean="0">
                <a:latin typeface="Times New Roman" pitchFamily="18" charset="0"/>
                <a:cs typeface="Times New Roman" pitchFamily="18" charset="0"/>
              </a:rPr>
              <a:t>Varimax</a:t>
            </a:r>
            <a:r>
              <a:rPr lang="en-US" sz="1600" dirty="0" smtClean="0">
                <a:latin typeface="Times New Roman" pitchFamily="18" charset="0"/>
                <a:cs typeface="Times New Roman" pitchFamily="18" charset="0"/>
              </a:rPr>
              <a:t> Factors, </a:t>
            </a:r>
            <a:r>
              <a:rPr lang="en-US" sz="1600" dirty="0" err="1" smtClean="0">
                <a:latin typeface="Times New Roman" pitchFamily="18" charset="0"/>
                <a:cs typeface="Times New Roman" pitchFamily="18" charset="0"/>
              </a:rPr>
              <a:t>Empircal</a:t>
            </a:r>
            <a:r>
              <a:rPr lang="en-US" sz="1600" dirty="0" smtClean="0">
                <a:latin typeface="Times New Roman" pitchFamily="18" charset="0"/>
                <a:cs typeface="Times New Roman" pitchFamily="18" charset="0"/>
              </a:rPr>
              <a:t> Orthogonal Functions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19		Backus-Gilbert Theory for Continuous Problems; Radon’s Problem</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20		Linear Operators and Their </a:t>
            </a:r>
            <a:r>
              <a:rPr lang="en-US" sz="1600" dirty="0" err="1" smtClean="0">
                <a:latin typeface="Times New Roman" pitchFamily="18" charset="0"/>
                <a:cs typeface="Times New Roman" pitchFamily="18" charset="0"/>
              </a:rPr>
              <a:t>Adjoints</a:t>
            </a:r>
            <a:r>
              <a:rPr lang="en-US" sz="1600" dirty="0" smtClean="0">
                <a:latin typeface="Times New Roman" pitchFamily="18" charset="0"/>
                <a:cs typeface="Times New Roman" pitchFamily="18" charset="0"/>
              </a:rPr>
              <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21		</a:t>
            </a:r>
            <a:r>
              <a:rPr lang="en-US" sz="1600" dirty="0" err="1" smtClean="0">
                <a:latin typeface="Times New Roman" pitchFamily="18" charset="0"/>
                <a:cs typeface="Times New Roman" pitchFamily="18" charset="0"/>
              </a:rPr>
              <a:t>Fr</a:t>
            </a:r>
            <a:r>
              <a:rPr lang="en-US" sz="1600" dirty="0" err="1" smtClean="0">
                <a:latin typeface="Times New Roman"/>
                <a:cs typeface="Times New Roman"/>
              </a:rPr>
              <a:t>é</a:t>
            </a:r>
            <a:r>
              <a:rPr lang="en-US" sz="1600" dirty="0" err="1" smtClean="0">
                <a:latin typeface="Times New Roman" pitchFamily="18" charset="0"/>
                <a:cs typeface="Times New Roman" pitchFamily="18" charset="0"/>
              </a:rPr>
              <a:t>chet</a:t>
            </a:r>
            <a:r>
              <a:rPr lang="en-US" sz="1600" dirty="0" smtClean="0">
                <a:latin typeface="Times New Roman" pitchFamily="18" charset="0"/>
                <a:cs typeface="Times New Roman" pitchFamily="18" charset="0"/>
              </a:rPr>
              <a:t> Derivatives</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22 	Exemplary Inverse Problems, incl. Filter Design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23 	Exemplary Inverse Problems, incl. Earthquake Location</a:t>
            </a:r>
            <a:br>
              <a:rPr lang="en-US" sz="1600" dirty="0" smtClean="0">
                <a:latin typeface="Times New Roman" pitchFamily="18" charset="0"/>
                <a:cs typeface="Times New Roman" pitchFamily="18" charset="0"/>
              </a:rPr>
            </a:br>
            <a:r>
              <a:rPr lang="en-US" sz="1600" dirty="0" smtClean="0">
                <a:latin typeface="Times New Roman" pitchFamily="18" charset="0"/>
                <a:cs typeface="Times New Roman" pitchFamily="18" charset="0"/>
              </a:rPr>
              <a:t>Lecture 24 	Exemplary Inverse Problems, incl. </a:t>
            </a:r>
            <a:r>
              <a:rPr lang="en-US" sz="1600" dirty="0" err="1" smtClean="0">
                <a:latin typeface="Times New Roman" pitchFamily="18" charset="0"/>
                <a:cs typeface="Times New Roman" pitchFamily="18" charset="0"/>
              </a:rPr>
              <a:t>Vibrational</a:t>
            </a:r>
            <a:r>
              <a:rPr lang="en-US" sz="1600" dirty="0" smtClean="0">
                <a:latin typeface="Times New Roman" pitchFamily="18" charset="0"/>
                <a:cs typeface="Times New Roman" pitchFamily="18" charset="0"/>
              </a:rPr>
              <a:t> Problems</a:t>
            </a:r>
            <a:endParaRPr lang="en-US" sz="16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44962"/>
          </a:xfrm>
        </p:spPr>
        <p:txBody>
          <a:bodyPr>
            <a:normAutofit fontScale="90000"/>
          </a:bodyPr>
          <a:lstStyle/>
          <a:p>
            <a:r>
              <a:rPr lang="en-US" dirty="0" smtClean="0">
                <a:latin typeface="Times New Roman" pitchFamily="18" charset="0"/>
                <a:cs typeface="Times New Roman" pitchFamily="18" charset="0"/>
              </a:rPr>
              <a:t>linear inverse problem for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with Gaussian-</a:t>
            </a:r>
            <a:r>
              <a:rPr lang="en-US" dirty="0" err="1" smtClean="0">
                <a:latin typeface="Times New Roman" pitchFamily="18" charset="0"/>
                <a:cs typeface="Times New Roman" pitchFamily="18" charset="0"/>
              </a:rPr>
              <a:t>distibuted</a:t>
            </a:r>
            <a:r>
              <a:rPr lang="en-US" dirty="0" smtClean="0">
                <a:latin typeface="Times New Roman" pitchFamily="18" charset="0"/>
                <a:cs typeface="Times New Roman" pitchFamily="18" charset="0"/>
              </a:rPr>
              <a:t> data</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with known covariance </a:t>
            </a:r>
            <a:r>
              <a:rPr lang="en-US" dirty="0" smtClean="0">
                <a:latin typeface="Cambria Math" pitchFamily="18" charset="0"/>
                <a:ea typeface="Cambria Math" pitchFamily="18" charset="0"/>
                <a:cs typeface="Times New Roman" pitchFamily="18" charset="0"/>
              </a:rPr>
              <a:t>[</a:t>
            </a:r>
            <a:r>
              <a:rPr lang="en-US" dirty="0" err="1" smtClean="0">
                <a:latin typeface="Cambria Math" pitchFamily="18" charset="0"/>
                <a:ea typeface="Cambria Math" pitchFamily="18" charset="0"/>
                <a:cs typeface="Times New Roman" pitchFamily="18" charset="0"/>
              </a:rPr>
              <a:t>cov</a:t>
            </a:r>
            <a:r>
              <a:rPr lang="en-US" dirty="0" smtClean="0">
                <a:latin typeface="Cambria Math" pitchFamily="18" charset="0"/>
                <a:ea typeface="Cambria Math" pitchFamily="18" charset="0"/>
                <a:cs typeface="Times New Roman" pitchFamily="18" charset="0"/>
              </a:rPr>
              <a:t> </a:t>
            </a:r>
            <a:r>
              <a:rPr lang="en-US" b="1" dirty="0" smtClean="0">
                <a:latin typeface="Cambria Math" pitchFamily="18" charset="0"/>
                <a:ea typeface="Cambria Math" pitchFamily="18" charset="0"/>
                <a:cs typeface="Times New Roman" pitchFamily="18" charset="0"/>
              </a:rPr>
              <a:t>d</a:t>
            </a:r>
            <a:r>
              <a:rPr lang="en-US" dirty="0" smtClean="0">
                <a:latin typeface="Cambria Math" pitchFamily="18" charset="0"/>
                <a:ea typeface="Cambria Math" pitchFamily="18" charset="0"/>
                <a:cs typeface="Times New Roman" pitchFamily="18" charset="0"/>
              </a:rPr>
              <a:t>]</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assume</a:t>
            </a:r>
            <a:br>
              <a:rPr lang="en-US" dirty="0" smtClean="0">
                <a:latin typeface="Times New Roman" pitchFamily="18" charset="0"/>
                <a:cs typeface="Times New Roman" pitchFamily="18" charset="0"/>
              </a:rPr>
            </a:br>
            <a:r>
              <a:rPr lang="en-US" b="1" dirty="0" smtClean="0">
                <a:latin typeface="Cambria Math" pitchFamily="18" charset="0"/>
                <a:ea typeface="Cambria Math" pitchFamily="18" charset="0"/>
                <a:cs typeface="Times New Roman" pitchFamily="18" charset="0"/>
              </a:rPr>
              <a:t>Gm</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d</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gives the mean </a:t>
            </a:r>
            <a:r>
              <a:rPr lang="en-US" b="1" dirty="0" smtClean="0">
                <a:latin typeface="Cambria Math" pitchFamily="18" charset="0"/>
                <a:ea typeface="Cambria Math" pitchFamily="18" charset="0"/>
                <a:cs typeface="Times New Roman" pitchFamily="18" charset="0"/>
              </a:rPr>
              <a:t>d</a:t>
            </a:r>
            <a:endParaRPr lang="en-US" b="1" dirty="0">
              <a:latin typeface="Cambria Math" pitchFamily="18" charset="0"/>
              <a:ea typeface="Cambria Math" pitchFamily="18" charset="0"/>
              <a:cs typeface="Times New Roman" pitchFamily="18" charset="0"/>
            </a:endParaRPr>
          </a:p>
        </p:txBody>
      </p:sp>
      <p:pic>
        <p:nvPicPr>
          <p:cNvPr id="4098" name="Picture 2"/>
          <p:cNvPicPr>
            <a:picLocks noChangeAspect="1" noChangeArrowheads="1"/>
          </p:cNvPicPr>
          <p:nvPr/>
        </p:nvPicPr>
        <p:blipFill>
          <a:blip r:embed="rId3" cstate="print"/>
          <a:srcRect/>
          <a:stretch>
            <a:fillRect/>
          </a:stretch>
        </p:blipFill>
        <p:spPr bwMode="auto">
          <a:xfrm>
            <a:off x="631370" y="5183778"/>
            <a:ext cx="8194964" cy="990600"/>
          </a:xfrm>
          <a:prstGeom prst="rect">
            <a:avLst/>
          </a:prstGeom>
          <a:noFill/>
          <a:ln w="9525">
            <a:noFill/>
            <a:miter lim="800000"/>
            <a:headEnd/>
            <a:tailEnd/>
          </a:ln>
        </p:spPr>
      </p:pic>
      <p:sp>
        <p:nvSpPr>
          <p:cNvPr id="4" name="TextBox 3"/>
          <p:cNvSpPr txBox="1"/>
          <p:nvPr/>
        </p:nvSpPr>
        <p:spPr>
          <a:xfrm>
            <a:off x="5083630" y="5207726"/>
            <a:ext cx="609600" cy="369332"/>
          </a:xfrm>
          <a:prstGeom prst="rect">
            <a:avLst/>
          </a:prstGeom>
          <a:noFill/>
        </p:spPr>
        <p:txBody>
          <a:bodyPr wrap="square" rtlCol="0">
            <a:spAutoFit/>
          </a:bodyPr>
          <a:lstStyle/>
          <a:p>
            <a:r>
              <a:rPr lang="en-US" dirty="0" smtClean="0">
                <a:latin typeface="Cambria Math" pitchFamily="18" charset="0"/>
                <a:ea typeface="Cambria Math" pitchFamily="18" charset="0"/>
              </a:rPr>
              <a:t>T</a:t>
            </a:r>
            <a:endParaRPr lang="en-US" dirty="0">
              <a:latin typeface="Cambria Math" pitchFamily="18" charset="0"/>
              <a:ea typeface="Cambria Math" pitchFamily="18"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44962"/>
          </a:xfrm>
        </p:spPr>
        <p:txBody>
          <a:bodyPr>
            <a:normAutofit/>
          </a:bodyPr>
          <a:lstStyle/>
          <a:p>
            <a:r>
              <a:rPr lang="en-US" dirty="0" smtClean="0">
                <a:latin typeface="Times New Roman" pitchFamily="18" charset="0"/>
                <a:cs typeface="Times New Roman" pitchFamily="18" charset="0"/>
              </a:rPr>
              <a:t>principle of maximum likelihood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maximize </a:t>
            </a:r>
            <a:r>
              <a:rPr lang="en-US" i="1" dirty="0" smtClean="0">
                <a:latin typeface="Times New Roman" pitchFamily="18" charset="0"/>
                <a:cs typeface="Times New Roman" pitchFamily="18" charset="0"/>
              </a:rPr>
              <a:t>L</a:t>
            </a:r>
            <a:r>
              <a:rPr lang="en-US" dirty="0" smtClean="0">
                <a:latin typeface="Times New Roman" pitchFamily="18" charset="0"/>
                <a:cs typeface="Times New Roman" pitchFamily="18" charset="0"/>
              </a:rPr>
              <a:t> = </a:t>
            </a:r>
            <a:r>
              <a:rPr lang="en-US" dirty="0" smtClean="0">
                <a:latin typeface="Cambria Math" pitchFamily="18" charset="0"/>
                <a:ea typeface="Cambria Math" pitchFamily="18" charset="0"/>
                <a:cs typeface="Times New Roman" pitchFamily="18" charset="0"/>
              </a:rPr>
              <a:t>log </a:t>
            </a:r>
            <a:r>
              <a:rPr lang="en-US" i="1" dirty="0" smtClean="0">
                <a:latin typeface="Cambria Math" pitchFamily="18" charset="0"/>
                <a:ea typeface="Cambria Math" pitchFamily="18" charset="0"/>
                <a:cs typeface="Times New Roman" pitchFamily="18" charset="0"/>
              </a:rPr>
              <a:t>p</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d</a:t>
            </a:r>
            <a:r>
              <a:rPr lang="en-US" baseline="30000" dirty="0" smtClean="0">
                <a:latin typeface="Cambria Math" pitchFamily="18" charset="0"/>
                <a:ea typeface="Cambria Math" pitchFamily="18" charset="0"/>
                <a:cs typeface="Times New Roman" pitchFamily="18" charset="0"/>
              </a:rPr>
              <a:t>obs</a:t>
            </a:r>
            <a:r>
              <a:rPr lang="en-US" dirty="0" smtClean="0">
                <a:latin typeface="Cambria Math" pitchFamily="18" charset="0"/>
                <a:ea typeface="Cambria Math" pitchFamily="18" charset="0"/>
                <a:cs typeface="Times New Roman" pitchFamily="18" charset="0"/>
              </a:rPr>
              <a:t>)</a:t>
            </a:r>
            <a:br>
              <a:rPr lang="en-US" dirty="0" smtClean="0">
                <a:latin typeface="Cambria Math" pitchFamily="18" charset="0"/>
                <a:ea typeface="Cambria Math" pitchFamily="18" charset="0"/>
                <a:cs typeface="Times New Roman" pitchFamily="18" charset="0"/>
              </a:rPr>
            </a:br>
            <a:r>
              <a:rPr lang="en-US" dirty="0" smtClean="0">
                <a:latin typeface="Cambria Math" pitchFamily="18" charset="0"/>
                <a:ea typeface="Cambria Math" pitchFamily="18" charset="0"/>
                <a:cs typeface="Times New Roman" pitchFamily="18" charset="0"/>
              </a:rPr>
              <a:t/>
            </a:r>
            <a:br>
              <a:rPr lang="en-US" dirty="0" smtClean="0">
                <a:latin typeface="Cambria Math" pitchFamily="18" charset="0"/>
                <a:ea typeface="Cambria Math" pitchFamily="18" charset="0"/>
                <a:cs typeface="Times New Roman" pitchFamily="18" charset="0"/>
              </a:rPr>
            </a:br>
            <a:r>
              <a:rPr lang="en-US" dirty="0" smtClean="0">
                <a:latin typeface="Cambria Math" pitchFamily="18" charset="0"/>
                <a:ea typeface="Cambria Math" pitchFamily="18" charset="0"/>
                <a:cs typeface="Times New Roman" pitchFamily="18" charset="0"/>
              </a:rPr>
              <a:t/>
            </a:r>
            <a:br>
              <a:rPr lang="en-US" dirty="0" smtClean="0">
                <a:latin typeface="Cambria Math" pitchFamily="18" charset="0"/>
                <a:ea typeface="Cambria Math" pitchFamily="18" charset="0"/>
                <a:cs typeface="Times New Roman" pitchFamily="18" charset="0"/>
              </a:rPr>
            </a:br>
            <a:r>
              <a:rPr lang="en-US" dirty="0" smtClean="0">
                <a:latin typeface="Cambria Math" pitchFamily="18" charset="0"/>
                <a:ea typeface="Cambria Math" pitchFamily="18" charset="0"/>
                <a:cs typeface="Times New Roman" pitchFamily="18" charset="0"/>
              </a:rPr>
              <a:t>minimize</a:t>
            </a:r>
            <a:endParaRPr lang="en-US" b="1" dirty="0">
              <a:latin typeface="Cambria Math" pitchFamily="18" charset="0"/>
              <a:ea typeface="Cambria Math" pitchFamily="18" charset="0"/>
              <a:cs typeface="Times New Roman" pitchFamily="18" charset="0"/>
            </a:endParaRPr>
          </a:p>
        </p:txBody>
      </p:sp>
      <p:pic>
        <p:nvPicPr>
          <p:cNvPr id="5122" name="Picture 2"/>
          <p:cNvPicPr>
            <a:picLocks noChangeAspect="1" noChangeArrowheads="1"/>
          </p:cNvPicPr>
          <p:nvPr/>
        </p:nvPicPr>
        <p:blipFill>
          <a:blip r:embed="rId3" cstate="print"/>
          <a:srcRect/>
          <a:stretch>
            <a:fillRect/>
          </a:stretch>
        </p:blipFill>
        <p:spPr bwMode="auto">
          <a:xfrm>
            <a:off x="1198418" y="4724400"/>
            <a:ext cx="7869382" cy="1219200"/>
          </a:xfrm>
          <a:prstGeom prst="rect">
            <a:avLst/>
          </a:prstGeom>
          <a:noFill/>
          <a:ln w="9525">
            <a:noFill/>
            <a:miter lim="800000"/>
            <a:headEnd/>
            <a:tailEnd/>
          </a:ln>
        </p:spPr>
      </p:pic>
      <p:sp>
        <p:nvSpPr>
          <p:cNvPr id="5" name="TextBox 4"/>
          <p:cNvSpPr txBox="1"/>
          <p:nvPr/>
        </p:nvSpPr>
        <p:spPr>
          <a:xfrm>
            <a:off x="2819400" y="5867400"/>
            <a:ext cx="3810000" cy="707886"/>
          </a:xfrm>
          <a:prstGeom prst="rect">
            <a:avLst/>
          </a:prstGeom>
          <a:noFill/>
        </p:spPr>
        <p:txBody>
          <a:bodyPr wrap="square" rtlCol="0">
            <a:spAutoFit/>
          </a:bodyPr>
          <a:lstStyle/>
          <a:p>
            <a:r>
              <a:rPr lang="en-US" sz="4000" dirty="0" smtClean="0">
                <a:latin typeface="Times New Roman" pitchFamily="18" charset="0"/>
                <a:cs typeface="Times New Roman" pitchFamily="18" charset="0"/>
              </a:rPr>
              <a:t>with respect to </a:t>
            </a:r>
            <a:r>
              <a:rPr lang="en-US" sz="4000" b="1" dirty="0" smtClean="0">
                <a:latin typeface="Times New Roman" pitchFamily="18" charset="0"/>
                <a:cs typeface="Times New Roman" pitchFamily="18" charset="0"/>
              </a:rPr>
              <a:t>m</a:t>
            </a:r>
            <a:endParaRPr lang="en-US" sz="4000" b="1" dirty="0">
              <a:latin typeface="Times New Roman" pitchFamily="18" charset="0"/>
              <a:cs typeface="Times New Roman" pitchFamily="18" charset="0"/>
            </a:endParaRPr>
          </a:p>
        </p:txBody>
      </p:sp>
      <p:sp>
        <p:nvSpPr>
          <p:cNvPr id="6" name="TextBox 5"/>
          <p:cNvSpPr txBox="1"/>
          <p:nvPr/>
        </p:nvSpPr>
        <p:spPr>
          <a:xfrm>
            <a:off x="3962400" y="4800600"/>
            <a:ext cx="609600" cy="369332"/>
          </a:xfrm>
          <a:prstGeom prst="rect">
            <a:avLst/>
          </a:prstGeom>
          <a:noFill/>
        </p:spPr>
        <p:txBody>
          <a:bodyPr wrap="square" rtlCol="0">
            <a:spAutoFit/>
          </a:bodyPr>
          <a:lstStyle/>
          <a:p>
            <a:r>
              <a:rPr lang="en-US" dirty="0" smtClean="0">
                <a:latin typeface="Cambria Math" pitchFamily="18" charset="0"/>
                <a:ea typeface="Cambria Math" pitchFamily="18" charset="0"/>
              </a:rPr>
              <a:t>T</a:t>
            </a:r>
            <a:endParaRPr lang="en-US" dirty="0">
              <a:latin typeface="Cambria Math" pitchFamily="18" charset="0"/>
              <a:ea typeface="Cambria Math" pitchFamily="18"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144962"/>
          </a:xfrm>
        </p:spPr>
        <p:txBody>
          <a:bodyPr>
            <a:normAutofit/>
          </a:bodyPr>
          <a:lstStyle/>
          <a:p>
            <a:r>
              <a:rPr lang="en-US" dirty="0" smtClean="0">
                <a:latin typeface="Times New Roman" pitchFamily="18" charset="0"/>
                <a:cs typeface="Times New Roman" pitchFamily="18" charset="0"/>
              </a:rPr>
              <a:t>principle of maximum likelihood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maximize </a:t>
            </a:r>
            <a:r>
              <a:rPr lang="en-US" i="1" dirty="0" smtClean="0">
                <a:latin typeface="Times New Roman" pitchFamily="18" charset="0"/>
                <a:cs typeface="Times New Roman" pitchFamily="18" charset="0"/>
              </a:rPr>
              <a:t>L</a:t>
            </a:r>
            <a:r>
              <a:rPr lang="en-US" dirty="0" smtClean="0">
                <a:latin typeface="Times New Roman" pitchFamily="18" charset="0"/>
                <a:cs typeface="Times New Roman" pitchFamily="18" charset="0"/>
              </a:rPr>
              <a:t> = </a:t>
            </a:r>
            <a:r>
              <a:rPr lang="en-US" dirty="0" smtClean="0">
                <a:latin typeface="Cambria Math" pitchFamily="18" charset="0"/>
                <a:ea typeface="Cambria Math" pitchFamily="18" charset="0"/>
                <a:cs typeface="Times New Roman" pitchFamily="18" charset="0"/>
              </a:rPr>
              <a:t>log </a:t>
            </a:r>
            <a:r>
              <a:rPr lang="en-US" i="1" dirty="0" smtClean="0">
                <a:latin typeface="Cambria Math" pitchFamily="18" charset="0"/>
                <a:ea typeface="Cambria Math" pitchFamily="18" charset="0"/>
                <a:cs typeface="Times New Roman" pitchFamily="18" charset="0"/>
              </a:rPr>
              <a:t>p</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d</a:t>
            </a:r>
            <a:r>
              <a:rPr lang="en-US" baseline="30000" dirty="0" smtClean="0">
                <a:latin typeface="Cambria Math" pitchFamily="18" charset="0"/>
                <a:ea typeface="Cambria Math" pitchFamily="18" charset="0"/>
                <a:cs typeface="Times New Roman" pitchFamily="18" charset="0"/>
              </a:rPr>
              <a:t>obs</a:t>
            </a:r>
            <a:r>
              <a:rPr lang="en-US" dirty="0" smtClean="0">
                <a:latin typeface="Cambria Math" pitchFamily="18" charset="0"/>
                <a:ea typeface="Cambria Math" pitchFamily="18" charset="0"/>
                <a:cs typeface="Times New Roman" pitchFamily="18" charset="0"/>
              </a:rPr>
              <a:t>)</a:t>
            </a:r>
            <a:br>
              <a:rPr lang="en-US" dirty="0" smtClean="0">
                <a:latin typeface="Cambria Math" pitchFamily="18" charset="0"/>
                <a:ea typeface="Cambria Math" pitchFamily="18" charset="0"/>
                <a:cs typeface="Times New Roman" pitchFamily="18" charset="0"/>
              </a:rPr>
            </a:br>
            <a:r>
              <a:rPr lang="en-US" dirty="0" smtClean="0">
                <a:latin typeface="Cambria Math" pitchFamily="18" charset="0"/>
                <a:ea typeface="Cambria Math" pitchFamily="18" charset="0"/>
                <a:cs typeface="Times New Roman" pitchFamily="18" charset="0"/>
              </a:rPr>
              <a:t/>
            </a:r>
            <a:br>
              <a:rPr lang="en-US" dirty="0" smtClean="0">
                <a:latin typeface="Cambria Math" pitchFamily="18" charset="0"/>
                <a:ea typeface="Cambria Math" pitchFamily="18" charset="0"/>
                <a:cs typeface="Times New Roman" pitchFamily="18" charset="0"/>
              </a:rPr>
            </a:br>
            <a:r>
              <a:rPr lang="en-US" dirty="0" smtClean="0">
                <a:latin typeface="Cambria Math" pitchFamily="18" charset="0"/>
                <a:ea typeface="Cambria Math" pitchFamily="18" charset="0"/>
                <a:cs typeface="Times New Roman" pitchFamily="18" charset="0"/>
              </a:rPr>
              <a:t/>
            </a:r>
            <a:br>
              <a:rPr lang="en-US" dirty="0" smtClean="0">
                <a:latin typeface="Cambria Math" pitchFamily="18" charset="0"/>
                <a:ea typeface="Cambria Math" pitchFamily="18" charset="0"/>
                <a:cs typeface="Times New Roman" pitchFamily="18" charset="0"/>
              </a:rPr>
            </a:br>
            <a:r>
              <a:rPr lang="en-US" dirty="0" smtClean="0">
                <a:latin typeface="Cambria Math" pitchFamily="18" charset="0"/>
                <a:ea typeface="Cambria Math" pitchFamily="18" charset="0"/>
                <a:cs typeface="Times New Roman" pitchFamily="18" charset="0"/>
              </a:rPr>
              <a:t>minimize</a:t>
            </a:r>
            <a:endParaRPr lang="en-US" b="1" dirty="0">
              <a:latin typeface="Cambria Math" pitchFamily="18" charset="0"/>
              <a:ea typeface="Cambria Math" pitchFamily="18" charset="0"/>
              <a:cs typeface="Times New Roman" pitchFamily="18" charset="0"/>
            </a:endParaRPr>
          </a:p>
        </p:txBody>
      </p:sp>
      <p:pic>
        <p:nvPicPr>
          <p:cNvPr id="5122" name="Picture 2"/>
          <p:cNvPicPr>
            <a:picLocks noChangeAspect="1" noChangeArrowheads="1"/>
          </p:cNvPicPr>
          <p:nvPr/>
        </p:nvPicPr>
        <p:blipFill>
          <a:blip r:embed="rId2" cstate="print"/>
          <a:srcRect/>
          <a:stretch>
            <a:fillRect/>
          </a:stretch>
        </p:blipFill>
        <p:spPr bwMode="auto">
          <a:xfrm>
            <a:off x="1198418" y="4724400"/>
            <a:ext cx="7869382" cy="1219200"/>
          </a:xfrm>
          <a:prstGeom prst="rect">
            <a:avLst/>
          </a:prstGeom>
          <a:noFill/>
          <a:ln w="9525">
            <a:noFill/>
            <a:miter lim="800000"/>
            <a:headEnd/>
            <a:tailEnd/>
          </a:ln>
        </p:spPr>
      </p:pic>
      <p:sp>
        <p:nvSpPr>
          <p:cNvPr id="4" name="Freeform 3"/>
          <p:cNvSpPr/>
          <p:nvPr/>
        </p:nvSpPr>
        <p:spPr>
          <a:xfrm>
            <a:off x="838200" y="5486400"/>
            <a:ext cx="489857" cy="685800"/>
          </a:xfrm>
          <a:custGeom>
            <a:avLst/>
            <a:gdLst>
              <a:gd name="connsiteX0" fmla="*/ 0 w 1789611"/>
              <a:gd name="connsiteY0" fmla="*/ 0 h 1175657"/>
              <a:gd name="connsiteX1" fmla="*/ 940525 w 1789611"/>
              <a:gd name="connsiteY1" fmla="*/ 261257 h 1175657"/>
              <a:gd name="connsiteX2" fmla="*/ 796834 w 1789611"/>
              <a:gd name="connsiteY2" fmla="*/ 561703 h 1175657"/>
              <a:gd name="connsiteX3" fmla="*/ 1789611 w 1789611"/>
              <a:gd name="connsiteY3" fmla="*/ 1175657 h 1175657"/>
            </a:gdLst>
            <a:ahLst/>
            <a:cxnLst>
              <a:cxn ang="0">
                <a:pos x="connsiteX0" y="connsiteY0"/>
              </a:cxn>
              <a:cxn ang="0">
                <a:pos x="connsiteX1" y="connsiteY1"/>
              </a:cxn>
              <a:cxn ang="0">
                <a:pos x="connsiteX2" y="connsiteY2"/>
              </a:cxn>
              <a:cxn ang="0">
                <a:pos x="connsiteX3" y="connsiteY3"/>
              </a:cxn>
            </a:cxnLst>
            <a:rect l="l" t="t" r="r" b="b"/>
            <a:pathLst>
              <a:path w="1789611" h="1175657">
                <a:moveTo>
                  <a:pt x="0" y="0"/>
                </a:moveTo>
                <a:cubicBezTo>
                  <a:pt x="403859" y="83820"/>
                  <a:pt x="807719" y="167640"/>
                  <a:pt x="940525" y="261257"/>
                </a:cubicBezTo>
                <a:cubicBezTo>
                  <a:pt x="1073331" y="354874"/>
                  <a:pt x="655320" y="409303"/>
                  <a:pt x="796834" y="561703"/>
                </a:cubicBezTo>
                <a:cubicBezTo>
                  <a:pt x="938348" y="714103"/>
                  <a:pt x="1363979" y="944880"/>
                  <a:pt x="1789611" y="1175657"/>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extBox 4"/>
          <p:cNvSpPr txBox="1"/>
          <p:nvPr/>
        </p:nvSpPr>
        <p:spPr>
          <a:xfrm>
            <a:off x="1371600" y="5943600"/>
            <a:ext cx="6324600" cy="523220"/>
          </a:xfrm>
          <a:prstGeom prst="rect">
            <a:avLst/>
          </a:prstGeom>
          <a:noFill/>
        </p:spPr>
        <p:txBody>
          <a:bodyPr wrap="square" rtlCol="0">
            <a:spAutoFit/>
          </a:bodyPr>
          <a:lstStyle/>
          <a:p>
            <a:r>
              <a:rPr lang="en-US" sz="2800" dirty="0" smtClean="0">
                <a:solidFill>
                  <a:srgbClr val="FF0000"/>
                </a:solidFill>
                <a:latin typeface="Times New Roman" pitchFamily="18" charset="0"/>
                <a:cs typeface="Times New Roman" pitchFamily="18" charset="0"/>
              </a:rPr>
              <a:t>This is just weighted least squares</a:t>
            </a:r>
            <a:endParaRPr lang="en-US" sz="2800" dirty="0">
              <a:solidFill>
                <a:srgbClr val="FF0000"/>
              </a:solidFill>
              <a:latin typeface="Times New Roman" pitchFamily="18" charset="0"/>
              <a:cs typeface="Times New Roman" pitchFamily="18" charset="0"/>
            </a:endParaRPr>
          </a:p>
        </p:txBody>
      </p:sp>
      <p:sp>
        <p:nvSpPr>
          <p:cNvPr id="6" name="Rectangle 5"/>
          <p:cNvSpPr/>
          <p:nvPr/>
        </p:nvSpPr>
        <p:spPr>
          <a:xfrm>
            <a:off x="446315" y="4915989"/>
            <a:ext cx="990600" cy="646331"/>
          </a:xfrm>
          <a:prstGeom prst="rect">
            <a:avLst/>
          </a:prstGeom>
        </p:spPr>
        <p:txBody>
          <a:bodyPr wrap="square">
            <a:spAutoFit/>
          </a:bodyPr>
          <a:lstStyle/>
          <a:p>
            <a:r>
              <a:rPr lang="en-US" sz="3600" dirty="0" smtClean="0">
                <a:latin typeface="Cambria Math" pitchFamily="18" charset="0"/>
                <a:ea typeface="Cambria Math" pitchFamily="18" charset="0"/>
                <a:cs typeface="Times New Roman" pitchFamily="18" charset="0"/>
              </a:rPr>
              <a:t>E =</a:t>
            </a:r>
            <a:endParaRPr lang="en-US" sz="3600" dirty="0"/>
          </a:p>
        </p:txBody>
      </p:sp>
      <p:sp>
        <p:nvSpPr>
          <p:cNvPr id="7" name="TextBox 6"/>
          <p:cNvSpPr txBox="1"/>
          <p:nvPr/>
        </p:nvSpPr>
        <p:spPr>
          <a:xfrm>
            <a:off x="3962400" y="4812268"/>
            <a:ext cx="609600" cy="369332"/>
          </a:xfrm>
          <a:prstGeom prst="rect">
            <a:avLst/>
          </a:prstGeom>
          <a:noFill/>
        </p:spPr>
        <p:txBody>
          <a:bodyPr wrap="square" rtlCol="0">
            <a:spAutoFit/>
          </a:bodyPr>
          <a:lstStyle/>
          <a:p>
            <a:r>
              <a:rPr lang="en-US" dirty="0" smtClean="0">
                <a:latin typeface="Cambria Math" pitchFamily="18" charset="0"/>
                <a:ea typeface="Cambria Math" pitchFamily="18" charset="0"/>
              </a:rPr>
              <a:t>T</a:t>
            </a:r>
            <a:endParaRPr lang="en-US" dirty="0">
              <a:latin typeface="Cambria Math" pitchFamily="18" charset="0"/>
              <a:ea typeface="Cambria Math" pitchFamily="18"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036638"/>
            <a:ext cx="8686800" cy="4144962"/>
          </a:xfrm>
        </p:spPr>
        <p:txBody>
          <a:bodyPr>
            <a:normAutofit fontScale="90000"/>
          </a:bodyPr>
          <a:lstStyle/>
          <a:p>
            <a:r>
              <a:rPr lang="en-US" dirty="0" smtClean="0">
                <a:latin typeface="Times New Roman" pitchFamily="18" charset="0"/>
                <a:cs typeface="Times New Roman" pitchFamily="18" charset="0"/>
              </a:rPr>
              <a:t>principle of maximum likelihood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when data Gaussian-distributed</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solve </a:t>
            </a:r>
            <a:r>
              <a:rPr lang="en-US" b="1" dirty="0" smtClean="0">
                <a:latin typeface="Cambria Math" pitchFamily="18" charset="0"/>
                <a:ea typeface="Cambria Math" pitchFamily="18" charset="0"/>
                <a:cs typeface="Times New Roman" pitchFamily="18" charset="0"/>
              </a:rPr>
              <a:t>Gm</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d</a:t>
            </a:r>
            <a:r>
              <a:rPr lang="en-US" dirty="0" smtClean="0">
                <a:latin typeface="Times New Roman" pitchFamily="18" charset="0"/>
                <a:cs typeface="Times New Roman" pitchFamily="18" charset="0"/>
              </a:rPr>
              <a:t> with weighted least squares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with weighting of</a:t>
            </a:r>
            <a:br>
              <a:rPr lang="en-US" dirty="0" smtClean="0">
                <a:latin typeface="Times New Roman" pitchFamily="18" charset="0"/>
                <a:cs typeface="Times New Roman" pitchFamily="18" charset="0"/>
              </a:rPr>
            </a:br>
            <a:endParaRPr lang="en-US" b="1" dirty="0">
              <a:latin typeface="Cambria Math" pitchFamily="18" charset="0"/>
              <a:ea typeface="Cambria Math" pitchFamily="18" charset="0"/>
              <a:cs typeface="Times New Roman" pitchFamily="18" charset="0"/>
            </a:endParaRPr>
          </a:p>
        </p:txBody>
      </p:sp>
      <p:pic>
        <p:nvPicPr>
          <p:cNvPr id="5122" name="Picture 2"/>
          <p:cNvPicPr>
            <a:picLocks noChangeAspect="1" noChangeArrowheads="1"/>
          </p:cNvPicPr>
          <p:nvPr/>
        </p:nvPicPr>
        <p:blipFill>
          <a:blip r:embed="rId2" cstate="print"/>
          <a:srcRect/>
          <a:stretch>
            <a:fillRect/>
          </a:stretch>
        </p:blipFill>
        <p:spPr bwMode="auto">
          <a:xfrm>
            <a:off x="3733800" y="4953000"/>
            <a:ext cx="1981200" cy="12192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2667000"/>
          </a:xfrm>
        </p:spPr>
        <p:txBody>
          <a:bodyPr>
            <a:normAutofit fontScale="90000"/>
          </a:bodyPr>
          <a:lstStyle/>
          <a:p>
            <a:r>
              <a:rPr lang="en-US" dirty="0" smtClean="0">
                <a:latin typeface="Times New Roman" pitchFamily="18" charset="0"/>
                <a:cs typeface="Times New Roman" pitchFamily="18" charset="0"/>
              </a:rPr>
              <a:t>special case of uncorrelated data</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each datum with a different variance</a:t>
            </a:r>
            <a:br>
              <a:rPr lang="en-US" dirty="0" smtClean="0">
                <a:latin typeface="Times New Roman" pitchFamily="18" charset="0"/>
                <a:cs typeface="Times New Roman" pitchFamily="18" charset="0"/>
              </a:rPr>
            </a:br>
            <a:r>
              <a:rPr lang="en-US" dirty="0" smtClean="0">
                <a:latin typeface="Cambria Math" pitchFamily="18" charset="0"/>
                <a:ea typeface="Cambria Math" pitchFamily="18" charset="0"/>
                <a:cs typeface="Times New Roman" pitchFamily="18" charset="0"/>
              </a:rPr>
              <a:t>[</a:t>
            </a:r>
            <a:r>
              <a:rPr lang="en-US" dirty="0" err="1" smtClean="0">
                <a:latin typeface="Cambria Math" pitchFamily="18" charset="0"/>
                <a:ea typeface="Cambria Math" pitchFamily="18" charset="0"/>
                <a:cs typeface="Times New Roman" pitchFamily="18" charset="0"/>
              </a:rPr>
              <a:t>cov</a:t>
            </a:r>
            <a:r>
              <a:rPr lang="en-US" dirty="0" smtClean="0">
                <a:latin typeface="Cambria Math" pitchFamily="18" charset="0"/>
                <a:ea typeface="Cambria Math" pitchFamily="18" charset="0"/>
                <a:cs typeface="Times New Roman" pitchFamily="18" charset="0"/>
              </a:rPr>
              <a:t> </a:t>
            </a:r>
            <a:r>
              <a:rPr lang="en-US" b="1" dirty="0" smtClean="0">
                <a:latin typeface="Cambria Math" pitchFamily="18" charset="0"/>
                <a:ea typeface="Cambria Math" pitchFamily="18" charset="0"/>
                <a:cs typeface="Times New Roman" pitchFamily="18" charset="0"/>
              </a:rPr>
              <a:t>d</a:t>
            </a:r>
            <a:r>
              <a:rPr lang="en-US" dirty="0" smtClean="0">
                <a:latin typeface="Cambria Math" pitchFamily="18" charset="0"/>
                <a:ea typeface="Cambria Math" pitchFamily="18" charset="0"/>
                <a:cs typeface="Times New Roman" pitchFamily="18" charset="0"/>
              </a:rPr>
              <a:t>]</a:t>
            </a:r>
            <a:r>
              <a:rPr lang="en-US" baseline="-25000" dirty="0" smtClean="0">
                <a:latin typeface="Cambria Math" pitchFamily="18" charset="0"/>
                <a:ea typeface="Cambria Math" pitchFamily="18" charset="0"/>
                <a:cs typeface="Times New Roman" pitchFamily="18" charset="0"/>
              </a:rPr>
              <a:t>ii</a:t>
            </a:r>
            <a:r>
              <a:rPr lang="en-US" dirty="0" smtClean="0">
                <a:latin typeface="Cambria Math" pitchFamily="18" charset="0"/>
                <a:ea typeface="Cambria Math" pitchFamily="18" charset="0"/>
                <a:cs typeface="Times New Roman" pitchFamily="18" charset="0"/>
              </a:rPr>
              <a:t> = </a:t>
            </a:r>
            <a:r>
              <a:rPr lang="el-GR" i="1" dirty="0" smtClean="0">
                <a:latin typeface="Cambria Math"/>
                <a:ea typeface="Cambria Math"/>
                <a:cs typeface="Times New Roman" pitchFamily="18" charset="0"/>
              </a:rPr>
              <a:t>σ</a:t>
            </a:r>
            <a:r>
              <a:rPr lang="en-US" i="1" baseline="-25000" dirty="0" smtClean="0">
                <a:latin typeface="Cambria Math"/>
                <a:ea typeface="Cambria Math"/>
                <a:cs typeface="Times New Roman" pitchFamily="18" charset="0"/>
              </a:rPr>
              <a:t>di</a:t>
            </a:r>
            <a:r>
              <a:rPr lang="en-US" i="1" baseline="30000" dirty="0" smtClean="0">
                <a:latin typeface="Cambria Math" pitchFamily="18" charset="0"/>
                <a:ea typeface="Cambria Math" pitchFamily="18" charset="0"/>
                <a:cs typeface="Times New Roman" pitchFamily="18" charset="0"/>
              </a:rPr>
              <a:t>2</a:t>
            </a:r>
            <a:r>
              <a:rPr lang="en-US" i="1" dirty="0" smtClean="0">
                <a:latin typeface="Cambria Math" pitchFamily="18" charset="0"/>
                <a:ea typeface="Cambria Math" pitchFamily="18" charset="0"/>
                <a:cs typeface="Times New Roman" pitchFamily="18" charset="0"/>
              </a:rPr>
              <a:t/>
            </a:r>
            <a:br>
              <a:rPr lang="en-US" i="1" dirty="0" smtClean="0">
                <a:latin typeface="Cambria Math" pitchFamily="18" charset="0"/>
                <a:ea typeface="Cambria Math" pitchFamily="18" charset="0"/>
                <a:cs typeface="Times New Roman" pitchFamily="18" charset="0"/>
              </a:rPr>
            </a:br>
            <a:r>
              <a:rPr lang="en-US" i="1" dirty="0" smtClean="0">
                <a:latin typeface="Cambria Math" pitchFamily="18" charset="0"/>
                <a:ea typeface="Cambria Math" pitchFamily="18" charset="0"/>
                <a:cs typeface="Times New Roman" pitchFamily="18" charset="0"/>
              </a:rPr>
              <a:t/>
            </a:r>
            <a:br>
              <a:rPr lang="en-US" i="1" dirty="0" smtClean="0">
                <a:latin typeface="Cambria Math" pitchFamily="18" charset="0"/>
                <a:ea typeface="Cambria Math" pitchFamily="18" charset="0"/>
                <a:cs typeface="Times New Roman" pitchFamily="18" charset="0"/>
              </a:rPr>
            </a:br>
            <a:r>
              <a:rPr lang="en-US" dirty="0" smtClean="0">
                <a:latin typeface="Times New Roman" pitchFamily="18" charset="0"/>
                <a:ea typeface="Cambria Math" pitchFamily="18" charset="0"/>
                <a:cs typeface="Times New Roman" pitchFamily="18" charset="0"/>
              </a:rPr>
              <a:t>minimize</a:t>
            </a:r>
            <a:endParaRPr lang="en-US" b="1" dirty="0">
              <a:latin typeface="Times New Roman" pitchFamily="18" charset="0"/>
              <a:ea typeface="Cambria Math" pitchFamily="18" charset="0"/>
              <a:cs typeface="Times New Roman" pitchFamily="18" charset="0"/>
            </a:endParaRPr>
          </a:p>
        </p:txBody>
      </p:sp>
      <p:pic>
        <p:nvPicPr>
          <p:cNvPr id="6146" name="Picture 2"/>
          <p:cNvPicPr>
            <a:picLocks noGrp="1" noChangeAspect="1" noChangeArrowheads="1"/>
          </p:cNvPicPr>
          <p:nvPr>
            <p:ph idx="1"/>
          </p:nvPr>
        </p:nvPicPr>
        <p:blipFill>
          <a:blip r:embed="rId2" cstate="print"/>
          <a:srcRect/>
          <a:stretch>
            <a:fillRect/>
          </a:stretch>
        </p:blipFill>
        <p:spPr bwMode="auto">
          <a:xfrm>
            <a:off x="2819400" y="3581400"/>
            <a:ext cx="3698240" cy="21336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2667000"/>
          </a:xfrm>
        </p:spPr>
        <p:txBody>
          <a:bodyPr>
            <a:normAutofit fontScale="90000"/>
          </a:bodyPr>
          <a:lstStyle/>
          <a:p>
            <a:r>
              <a:rPr lang="en-US" dirty="0" smtClean="0">
                <a:latin typeface="Times New Roman" pitchFamily="18" charset="0"/>
                <a:cs typeface="Times New Roman" pitchFamily="18" charset="0"/>
              </a:rPr>
              <a:t>special case of uncorrelated data</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each datum with a different variance</a:t>
            </a:r>
            <a:br>
              <a:rPr lang="en-US" dirty="0" smtClean="0">
                <a:latin typeface="Times New Roman" pitchFamily="18" charset="0"/>
                <a:cs typeface="Times New Roman" pitchFamily="18" charset="0"/>
              </a:rPr>
            </a:br>
            <a:r>
              <a:rPr lang="en-US" dirty="0" smtClean="0">
                <a:latin typeface="Cambria Math" pitchFamily="18" charset="0"/>
                <a:ea typeface="Cambria Math" pitchFamily="18" charset="0"/>
                <a:cs typeface="Times New Roman" pitchFamily="18" charset="0"/>
              </a:rPr>
              <a:t>[</a:t>
            </a:r>
            <a:r>
              <a:rPr lang="en-US" dirty="0" err="1" smtClean="0">
                <a:latin typeface="Cambria Math" pitchFamily="18" charset="0"/>
                <a:ea typeface="Cambria Math" pitchFamily="18" charset="0"/>
                <a:cs typeface="Times New Roman" pitchFamily="18" charset="0"/>
              </a:rPr>
              <a:t>cov</a:t>
            </a:r>
            <a:r>
              <a:rPr lang="en-US" dirty="0" smtClean="0">
                <a:latin typeface="Cambria Math" pitchFamily="18" charset="0"/>
                <a:ea typeface="Cambria Math" pitchFamily="18" charset="0"/>
                <a:cs typeface="Times New Roman" pitchFamily="18" charset="0"/>
              </a:rPr>
              <a:t> </a:t>
            </a:r>
            <a:r>
              <a:rPr lang="en-US" b="1" dirty="0" smtClean="0">
                <a:latin typeface="Cambria Math" pitchFamily="18" charset="0"/>
                <a:ea typeface="Cambria Math" pitchFamily="18" charset="0"/>
                <a:cs typeface="Times New Roman" pitchFamily="18" charset="0"/>
              </a:rPr>
              <a:t>d</a:t>
            </a:r>
            <a:r>
              <a:rPr lang="en-US" dirty="0" smtClean="0">
                <a:latin typeface="Cambria Math" pitchFamily="18" charset="0"/>
                <a:ea typeface="Cambria Math" pitchFamily="18" charset="0"/>
                <a:cs typeface="Times New Roman" pitchFamily="18" charset="0"/>
              </a:rPr>
              <a:t>]</a:t>
            </a:r>
            <a:r>
              <a:rPr lang="en-US" i="1" baseline="-25000" dirty="0" smtClean="0">
                <a:latin typeface="Cambria Math" pitchFamily="18" charset="0"/>
                <a:ea typeface="Cambria Math" pitchFamily="18" charset="0"/>
                <a:cs typeface="Times New Roman" pitchFamily="18" charset="0"/>
              </a:rPr>
              <a:t>ii</a:t>
            </a:r>
            <a:r>
              <a:rPr lang="en-US" dirty="0" smtClean="0">
                <a:latin typeface="Cambria Math" pitchFamily="18" charset="0"/>
                <a:ea typeface="Cambria Math" pitchFamily="18" charset="0"/>
                <a:cs typeface="Times New Roman" pitchFamily="18" charset="0"/>
              </a:rPr>
              <a:t> = </a:t>
            </a:r>
            <a:r>
              <a:rPr lang="el-GR" i="1" dirty="0" smtClean="0">
                <a:latin typeface="Cambria Math"/>
                <a:ea typeface="Cambria Math"/>
                <a:cs typeface="Times New Roman" pitchFamily="18" charset="0"/>
              </a:rPr>
              <a:t>σ</a:t>
            </a:r>
            <a:r>
              <a:rPr lang="en-US" i="1" baseline="-25000" dirty="0" smtClean="0">
                <a:latin typeface="Cambria Math"/>
                <a:ea typeface="Cambria Math"/>
                <a:cs typeface="Times New Roman" pitchFamily="18" charset="0"/>
              </a:rPr>
              <a:t>di</a:t>
            </a:r>
            <a:r>
              <a:rPr lang="en-US" i="1" baseline="30000" dirty="0" smtClean="0">
                <a:latin typeface="Cambria Math" pitchFamily="18" charset="0"/>
                <a:ea typeface="Cambria Math" pitchFamily="18" charset="0"/>
                <a:cs typeface="Times New Roman" pitchFamily="18" charset="0"/>
              </a:rPr>
              <a:t>2</a:t>
            </a:r>
            <a:r>
              <a:rPr lang="en-US" i="1" dirty="0" smtClean="0">
                <a:latin typeface="Cambria Math" pitchFamily="18" charset="0"/>
                <a:ea typeface="Cambria Math" pitchFamily="18" charset="0"/>
                <a:cs typeface="Times New Roman" pitchFamily="18" charset="0"/>
              </a:rPr>
              <a:t/>
            </a:r>
            <a:br>
              <a:rPr lang="en-US" i="1" dirty="0" smtClean="0">
                <a:latin typeface="Cambria Math" pitchFamily="18" charset="0"/>
                <a:ea typeface="Cambria Math" pitchFamily="18" charset="0"/>
                <a:cs typeface="Times New Roman" pitchFamily="18" charset="0"/>
              </a:rPr>
            </a:br>
            <a:r>
              <a:rPr lang="en-US" i="1" dirty="0" smtClean="0">
                <a:latin typeface="Cambria Math" pitchFamily="18" charset="0"/>
                <a:ea typeface="Cambria Math" pitchFamily="18" charset="0"/>
                <a:cs typeface="Times New Roman" pitchFamily="18" charset="0"/>
              </a:rPr>
              <a:t/>
            </a:r>
            <a:br>
              <a:rPr lang="en-US" i="1" dirty="0" smtClean="0">
                <a:latin typeface="Cambria Math" pitchFamily="18" charset="0"/>
                <a:ea typeface="Cambria Math" pitchFamily="18" charset="0"/>
                <a:cs typeface="Times New Roman" pitchFamily="18" charset="0"/>
              </a:rPr>
            </a:br>
            <a:r>
              <a:rPr lang="en-US" dirty="0" smtClean="0">
                <a:latin typeface="Times New Roman" pitchFamily="18" charset="0"/>
                <a:ea typeface="Cambria Math" pitchFamily="18" charset="0"/>
                <a:cs typeface="Times New Roman" pitchFamily="18" charset="0"/>
              </a:rPr>
              <a:t>minimize</a:t>
            </a:r>
            <a:endParaRPr lang="en-US" b="1" dirty="0">
              <a:latin typeface="Times New Roman" pitchFamily="18" charset="0"/>
              <a:ea typeface="Cambria Math" pitchFamily="18" charset="0"/>
              <a:cs typeface="Times New Roman" pitchFamily="18" charset="0"/>
            </a:endParaRPr>
          </a:p>
        </p:txBody>
      </p:sp>
      <p:pic>
        <p:nvPicPr>
          <p:cNvPr id="6146" name="Picture 2"/>
          <p:cNvPicPr>
            <a:picLocks noGrp="1" noChangeAspect="1" noChangeArrowheads="1"/>
          </p:cNvPicPr>
          <p:nvPr>
            <p:ph idx="1"/>
          </p:nvPr>
        </p:nvPicPr>
        <p:blipFill>
          <a:blip r:embed="rId2" cstate="print"/>
          <a:srcRect/>
          <a:stretch>
            <a:fillRect/>
          </a:stretch>
        </p:blipFill>
        <p:spPr bwMode="auto">
          <a:xfrm>
            <a:off x="2819400" y="3581400"/>
            <a:ext cx="3698240" cy="2133600"/>
          </a:xfrm>
          <a:prstGeom prst="rect">
            <a:avLst/>
          </a:prstGeom>
          <a:noFill/>
          <a:ln w="9525">
            <a:noFill/>
            <a:miter lim="800000"/>
            <a:headEnd/>
            <a:tailEnd/>
          </a:ln>
        </p:spPr>
      </p:pic>
      <p:sp>
        <p:nvSpPr>
          <p:cNvPr id="4" name="Freeform 3"/>
          <p:cNvSpPr/>
          <p:nvPr/>
        </p:nvSpPr>
        <p:spPr>
          <a:xfrm>
            <a:off x="5551714" y="5159829"/>
            <a:ext cx="849086" cy="859971"/>
          </a:xfrm>
          <a:custGeom>
            <a:avLst/>
            <a:gdLst>
              <a:gd name="connsiteX0" fmla="*/ 0 w 1489166"/>
              <a:gd name="connsiteY0" fmla="*/ 0 h 966651"/>
              <a:gd name="connsiteX1" fmla="*/ 653143 w 1489166"/>
              <a:gd name="connsiteY1" fmla="*/ 261257 h 966651"/>
              <a:gd name="connsiteX2" fmla="*/ 561703 w 1489166"/>
              <a:gd name="connsiteY2" fmla="*/ 457200 h 966651"/>
              <a:gd name="connsiteX3" fmla="*/ 1489166 w 1489166"/>
              <a:gd name="connsiteY3" fmla="*/ 966651 h 966651"/>
            </a:gdLst>
            <a:ahLst/>
            <a:cxnLst>
              <a:cxn ang="0">
                <a:pos x="connsiteX0" y="connsiteY0"/>
              </a:cxn>
              <a:cxn ang="0">
                <a:pos x="connsiteX1" y="connsiteY1"/>
              </a:cxn>
              <a:cxn ang="0">
                <a:pos x="connsiteX2" y="connsiteY2"/>
              </a:cxn>
              <a:cxn ang="0">
                <a:pos x="connsiteX3" y="connsiteY3"/>
              </a:cxn>
            </a:cxnLst>
            <a:rect l="l" t="t" r="r" b="b"/>
            <a:pathLst>
              <a:path w="1489166" h="966651">
                <a:moveTo>
                  <a:pt x="0" y="0"/>
                </a:moveTo>
                <a:cubicBezTo>
                  <a:pt x="279763" y="92528"/>
                  <a:pt x="559526" y="185057"/>
                  <a:pt x="653143" y="261257"/>
                </a:cubicBezTo>
                <a:cubicBezTo>
                  <a:pt x="746760" y="337457"/>
                  <a:pt x="422366" y="339634"/>
                  <a:pt x="561703" y="457200"/>
                </a:cubicBezTo>
                <a:cubicBezTo>
                  <a:pt x="701040" y="574766"/>
                  <a:pt x="1095103" y="770708"/>
                  <a:pt x="1489166" y="966651"/>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itle 1"/>
          <p:cNvSpPr txBox="1">
            <a:spLocks/>
          </p:cNvSpPr>
          <p:nvPr/>
        </p:nvSpPr>
        <p:spPr>
          <a:xfrm>
            <a:off x="6400800" y="5257800"/>
            <a:ext cx="2438400" cy="1295400"/>
          </a:xfrm>
          <a:prstGeom prst="rect">
            <a:avLst/>
          </a:prstGeom>
        </p:spPr>
        <p:txBody>
          <a:bodyPr vert="horz" lIns="91440" tIns="45720" rIns="91440" bIns="45720" rtlCol="0" anchor="ctr">
            <a:normAutofit fontScale="67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errors weighted by their </a:t>
            </a:r>
            <a:r>
              <a:rPr kumimoji="0" lang="en-US" sz="4400" b="0" i="1"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certainty</a:t>
            </a:r>
            <a:endParaRPr kumimoji="0" lang="en-US" sz="4400" b="1" i="1" u="none" strike="noStrike" kern="1200" cap="none" spc="0" normalizeH="0" baseline="0" noProof="0" dirty="0">
              <a:ln>
                <a:noFill/>
              </a:ln>
              <a:solidFill>
                <a:srgbClr val="FF0000"/>
              </a:solidFill>
              <a:effectLst/>
              <a:uLnTx/>
              <a:uFillTx/>
              <a:latin typeface="Times New Roman"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590800"/>
            <a:ext cx="8229600" cy="1143000"/>
          </a:xfrm>
        </p:spPr>
        <p:txBody>
          <a:bodyPr>
            <a:normAutofit fontScale="90000"/>
          </a:bodyPr>
          <a:lstStyle/>
          <a:p>
            <a:r>
              <a:rPr lang="en-US" dirty="0" smtClean="0">
                <a:latin typeface="Times New Roman" pitchFamily="18" charset="0"/>
                <a:cs typeface="Times New Roman" pitchFamily="18" charset="0"/>
              </a:rPr>
              <a:t>but what about a priori information?</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probabilistic representation of a priori information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0" y="2057400"/>
            <a:ext cx="9144000" cy="4525963"/>
          </a:xfrm>
        </p:spPr>
        <p:txBody>
          <a:bodyPr/>
          <a:lstStyle/>
          <a:p>
            <a:pPr algn="ctr">
              <a:buNone/>
            </a:pPr>
            <a:r>
              <a:rPr lang="en-US" sz="4000" dirty="0" smtClean="0">
                <a:latin typeface="Times New Roman" pitchFamily="18" charset="0"/>
                <a:cs typeface="Times New Roman" pitchFamily="18" charset="0"/>
              </a:rPr>
              <a:t>probability that the model parameters are</a:t>
            </a:r>
          </a:p>
          <a:p>
            <a:pPr algn="ctr">
              <a:buNone/>
            </a:pPr>
            <a:r>
              <a:rPr lang="en-US" sz="4000" dirty="0" smtClean="0">
                <a:latin typeface="Times New Roman" pitchFamily="18" charset="0"/>
                <a:cs typeface="Times New Roman" pitchFamily="18" charset="0"/>
              </a:rPr>
              <a:t>near </a:t>
            </a:r>
            <a:r>
              <a:rPr lang="en-US" sz="4000" b="1" dirty="0" smtClean="0">
                <a:latin typeface="Cambria Math" pitchFamily="18" charset="0"/>
                <a:ea typeface="Cambria Math" pitchFamily="18" charset="0"/>
                <a:cs typeface="Times New Roman" pitchFamily="18" charset="0"/>
              </a:rPr>
              <a:t>m</a:t>
            </a:r>
          </a:p>
          <a:p>
            <a:pPr algn="ctr">
              <a:buNone/>
            </a:pPr>
            <a:r>
              <a:rPr lang="en-US" sz="4000" dirty="0" smtClean="0">
                <a:latin typeface="Times New Roman" pitchFamily="18" charset="0"/>
                <a:cs typeface="Times New Roman" pitchFamily="18" charset="0"/>
              </a:rPr>
              <a:t>given by </a:t>
            </a:r>
            <a:r>
              <a:rPr lang="en-US" sz="4000" dirty="0" err="1" smtClean="0">
                <a:latin typeface="Times New Roman" pitchFamily="18" charset="0"/>
                <a:cs typeface="Times New Roman" pitchFamily="18" charset="0"/>
              </a:rPr>
              <a:t>p.d.f</a:t>
            </a:r>
            <a:r>
              <a:rPr lang="en-US" sz="4000" dirty="0" smtClean="0">
                <a:latin typeface="Times New Roman" pitchFamily="18" charset="0"/>
                <a:cs typeface="Times New Roman" pitchFamily="18" charset="0"/>
              </a:rPr>
              <a:t>.</a:t>
            </a:r>
          </a:p>
          <a:p>
            <a:pPr algn="ctr">
              <a:buNone/>
            </a:pPr>
            <a:endParaRPr lang="en-US" dirty="0" smtClean="0">
              <a:latin typeface="Times New Roman" pitchFamily="18" charset="0"/>
              <a:cs typeface="Times New Roman" pitchFamily="18" charset="0"/>
            </a:endParaRPr>
          </a:p>
          <a:p>
            <a:pPr algn="ctr">
              <a:buNone/>
            </a:pPr>
            <a:r>
              <a:rPr lang="en-US" sz="4000" i="1" dirty="0" err="1" smtClean="0">
                <a:latin typeface="Cambria Math" pitchFamily="18" charset="0"/>
                <a:ea typeface="Cambria Math" pitchFamily="18" charset="0"/>
                <a:cs typeface="Times New Roman" pitchFamily="18" charset="0"/>
              </a:rPr>
              <a:t>p</a:t>
            </a:r>
            <a:r>
              <a:rPr lang="en-US" sz="4000" i="1" baseline="-25000" dirty="0" err="1" smtClean="0">
                <a:latin typeface="Cambria Math" pitchFamily="18" charset="0"/>
                <a:ea typeface="Cambria Math" pitchFamily="18" charset="0"/>
                <a:cs typeface="Times New Roman" pitchFamily="18" charset="0"/>
              </a:rPr>
              <a:t>A</a:t>
            </a:r>
            <a:r>
              <a:rPr lang="en-US" sz="4000" dirty="0" smtClean="0">
                <a:latin typeface="Cambria Math" pitchFamily="18" charset="0"/>
                <a:ea typeface="Cambria Math" pitchFamily="18" charset="0"/>
                <a:cs typeface="Times New Roman" pitchFamily="18" charset="0"/>
              </a:rPr>
              <a:t>(</a:t>
            </a:r>
            <a:r>
              <a:rPr lang="en-US" sz="4000" b="1" dirty="0" smtClean="0">
                <a:latin typeface="Cambria Math" pitchFamily="18" charset="0"/>
                <a:ea typeface="Cambria Math" pitchFamily="18" charset="0"/>
                <a:cs typeface="Times New Roman" pitchFamily="18" charset="0"/>
              </a:rPr>
              <a:t>m</a:t>
            </a:r>
            <a:r>
              <a:rPr lang="en-US" sz="4000" dirty="0" smtClean="0">
                <a:latin typeface="Cambria Math" pitchFamily="18" charset="0"/>
                <a:ea typeface="Cambria Math" pitchFamily="18" charset="0"/>
                <a:cs typeface="Times New Roman" pitchFamily="18" charset="0"/>
              </a:rPr>
              <a:t>)</a:t>
            </a:r>
            <a:endParaRPr lang="en-US" sz="4000" dirty="0">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probabilistic representation of a priori information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0" y="2057400"/>
            <a:ext cx="9144000" cy="4525963"/>
          </a:xfrm>
        </p:spPr>
        <p:txBody>
          <a:bodyPr/>
          <a:lstStyle/>
          <a:p>
            <a:pPr algn="ctr">
              <a:buNone/>
            </a:pPr>
            <a:r>
              <a:rPr lang="en-US" sz="4000" dirty="0" smtClean="0">
                <a:latin typeface="Times New Roman" pitchFamily="18" charset="0"/>
                <a:cs typeface="Times New Roman" pitchFamily="18" charset="0"/>
              </a:rPr>
              <a:t>probability that the model parameters are</a:t>
            </a:r>
          </a:p>
          <a:p>
            <a:pPr algn="ctr">
              <a:buNone/>
            </a:pPr>
            <a:r>
              <a:rPr lang="en-US" sz="4000" dirty="0" smtClean="0">
                <a:latin typeface="Times New Roman" pitchFamily="18" charset="0"/>
                <a:cs typeface="Times New Roman" pitchFamily="18" charset="0"/>
              </a:rPr>
              <a:t>near </a:t>
            </a:r>
            <a:r>
              <a:rPr lang="en-US" sz="4000" b="1" dirty="0" smtClean="0">
                <a:latin typeface="Cambria Math" pitchFamily="18" charset="0"/>
                <a:ea typeface="Cambria Math" pitchFamily="18" charset="0"/>
                <a:cs typeface="Times New Roman" pitchFamily="18" charset="0"/>
              </a:rPr>
              <a:t>m</a:t>
            </a:r>
          </a:p>
          <a:p>
            <a:pPr algn="ctr">
              <a:buNone/>
            </a:pPr>
            <a:r>
              <a:rPr lang="en-US" sz="4000" dirty="0" smtClean="0">
                <a:latin typeface="Times New Roman" pitchFamily="18" charset="0"/>
                <a:cs typeface="Times New Roman" pitchFamily="18" charset="0"/>
              </a:rPr>
              <a:t>given by </a:t>
            </a:r>
            <a:r>
              <a:rPr lang="en-US" sz="4000" dirty="0" err="1" smtClean="0">
                <a:latin typeface="Times New Roman" pitchFamily="18" charset="0"/>
                <a:cs typeface="Times New Roman" pitchFamily="18" charset="0"/>
              </a:rPr>
              <a:t>p.d.f</a:t>
            </a:r>
            <a:r>
              <a:rPr lang="en-US" sz="4000" dirty="0" smtClean="0">
                <a:latin typeface="Times New Roman" pitchFamily="18" charset="0"/>
                <a:cs typeface="Times New Roman" pitchFamily="18" charset="0"/>
              </a:rPr>
              <a:t>.</a:t>
            </a:r>
          </a:p>
          <a:p>
            <a:pPr algn="ctr">
              <a:buNone/>
            </a:pPr>
            <a:endParaRPr lang="en-US" dirty="0" smtClean="0">
              <a:latin typeface="Times New Roman" pitchFamily="18" charset="0"/>
              <a:cs typeface="Times New Roman" pitchFamily="18" charset="0"/>
            </a:endParaRPr>
          </a:p>
          <a:p>
            <a:pPr algn="ctr">
              <a:buNone/>
            </a:pPr>
            <a:r>
              <a:rPr lang="en-US" sz="4000" i="1" dirty="0" err="1" smtClean="0">
                <a:latin typeface="Cambria Math" pitchFamily="18" charset="0"/>
                <a:ea typeface="Cambria Math" pitchFamily="18" charset="0"/>
                <a:cs typeface="Times New Roman" pitchFamily="18" charset="0"/>
              </a:rPr>
              <a:t>p</a:t>
            </a:r>
            <a:r>
              <a:rPr lang="en-US" sz="4000" i="1" baseline="-25000" dirty="0" err="1" smtClean="0">
                <a:latin typeface="Cambria Math" pitchFamily="18" charset="0"/>
                <a:ea typeface="Cambria Math" pitchFamily="18" charset="0"/>
                <a:cs typeface="Times New Roman" pitchFamily="18" charset="0"/>
              </a:rPr>
              <a:t>A</a:t>
            </a:r>
            <a:r>
              <a:rPr lang="en-US" sz="4000" dirty="0" smtClean="0">
                <a:latin typeface="Cambria Math" pitchFamily="18" charset="0"/>
                <a:ea typeface="Cambria Math" pitchFamily="18" charset="0"/>
                <a:cs typeface="Times New Roman" pitchFamily="18" charset="0"/>
              </a:rPr>
              <a:t>(</a:t>
            </a:r>
            <a:r>
              <a:rPr lang="en-US" sz="4000" b="1" dirty="0" smtClean="0">
                <a:latin typeface="Cambria Math" pitchFamily="18" charset="0"/>
                <a:ea typeface="Cambria Math" pitchFamily="18" charset="0"/>
                <a:cs typeface="Times New Roman" pitchFamily="18" charset="0"/>
              </a:rPr>
              <a:t>m</a:t>
            </a:r>
            <a:r>
              <a:rPr lang="en-US" sz="4000" dirty="0" smtClean="0">
                <a:latin typeface="Cambria Math" pitchFamily="18" charset="0"/>
                <a:ea typeface="Cambria Math" pitchFamily="18" charset="0"/>
                <a:cs typeface="Times New Roman" pitchFamily="18" charset="0"/>
              </a:rPr>
              <a:t>)</a:t>
            </a:r>
            <a:endParaRPr lang="en-US" sz="4000" dirty="0">
              <a:latin typeface="Cambria Math" pitchFamily="18" charset="0"/>
              <a:ea typeface="Cambria Math" pitchFamily="18" charset="0"/>
              <a:cs typeface="Times New Roman" pitchFamily="18" charset="0"/>
            </a:endParaRPr>
          </a:p>
        </p:txBody>
      </p:sp>
      <p:sp>
        <p:nvSpPr>
          <p:cNvPr id="4" name="Freeform 3"/>
          <p:cNvSpPr/>
          <p:nvPr/>
        </p:nvSpPr>
        <p:spPr>
          <a:xfrm>
            <a:off x="5551714" y="5159829"/>
            <a:ext cx="849086" cy="859971"/>
          </a:xfrm>
          <a:custGeom>
            <a:avLst/>
            <a:gdLst>
              <a:gd name="connsiteX0" fmla="*/ 0 w 1489166"/>
              <a:gd name="connsiteY0" fmla="*/ 0 h 966651"/>
              <a:gd name="connsiteX1" fmla="*/ 653143 w 1489166"/>
              <a:gd name="connsiteY1" fmla="*/ 261257 h 966651"/>
              <a:gd name="connsiteX2" fmla="*/ 561703 w 1489166"/>
              <a:gd name="connsiteY2" fmla="*/ 457200 h 966651"/>
              <a:gd name="connsiteX3" fmla="*/ 1489166 w 1489166"/>
              <a:gd name="connsiteY3" fmla="*/ 966651 h 966651"/>
            </a:gdLst>
            <a:ahLst/>
            <a:cxnLst>
              <a:cxn ang="0">
                <a:pos x="connsiteX0" y="connsiteY0"/>
              </a:cxn>
              <a:cxn ang="0">
                <a:pos x="connsiteX1" y="connsiteY1"/>
              </a:cxn>
              <a:cxn ang="0">
                <a:pos x="connsiteX2" y="connsiteY2"/>
              </a:cxn>
              <a:cxn ang="0">
                <a:pos x="connsiteX3" y="connsiteY3"/>
              </a:cxn>
            </a:cxnLst>
            <a:rect l="l" t="t" r="r" b="b"/>
            <a:pathLst>
              <a:path w="1489166" h="966651">
                <a:moveTo>
                  <a:pt x="0" y="0"/>
                </a:moveTo>
                <a:cubicBezTo>
                  <a:pt x="279763" y="92528"/>
                  <a:pt x="559526" y="185057"/>
                  <a:pt x="653143" y="261257"/>
                </a:cubicBezTo>
                <a:cubicBezTo>
                  <a:pt x="746760" y="337457"/>
                  <a:pt x="422366" y="339634"/>
                  <a:pt x="561703" y="457200"/>
                </a:cubicBezTo>
                <a:cubicBezTo>
                  <a:pt x="701040" y="574766"/>
                  <a:pt x="1095103" y="770708"/>
                  <a:pt x="1489166" y="966651"/>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itle 1"/>
          <p:cNvSpPr txBox="1">
            <a:spLocks/>
          </p:cNvSpPr>
          <p:nvPr/>
        </p:nvSpPr>
        <p:spPr>
          <a:xfrm>
            <a:off x="6248400" y="5334000"/>
            <a:ext cx="2438400" cy="1295400"/>
          </a:xfrm>
          <a:prstGeom prst="rect">
            <a:avLst/>
          </a:prstGeom>
        </p:spPr>
        <p:txBody>
          <a:bodyPr vert="horz" lIns="91440" tIns="45720" rIns="91440" bIns="45720" rtlCol="0" anchor="ctr">
            <a:normAutofit fontScale="90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centered at a priori value</a:t>
            </a:r>
            <a:r>
              <a:rPr kumimoji="0" lang="en-US" sz="32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&lt;</a:t>
            </a:r>
            <a:r>
              <a:rPr kumimoji="0" lang="en-US" sz="3200" b="1"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m</a:t>
            </a:r>
            <a:r>
              <a:rPr kumimoji="0" lang="en-US" sz="32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&gt;</a:t>
            </a:r>
            <a:endParaRPr kumimoji="0" lang="en-US" sz="3200" b="1" i="1" u="none" strike="noStrike" kern="1200" cap="none" spc="0" normalizeH="0" baseline="0" noProof="0" dirty="0">
              <a:ln>
                <a:noFill/>
              </a:ln>
              <a:solidFill>
                <a:srgbClr val="FF0000"/>
              </a:solidFill>
              <a:effectLst/>
              <a:uLnTx/>
              <a:uFillTx/>
              <a:latin typeface="Times New Roman"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probabilistic representation of a priori information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0" y="2057400"/>
            <a:ext cx="9144000" cy="4525963"/>
          </a:xfrm>
        </p:spPr>
        <p:txBody>
          <a:bodyPr/>
          <a:lstStyle/>
          <a:p>
            <a:pPr algn="ctr">
              <a:buNone/>
            </a:pPr>
            <a:r>
              <a:rPr lang="en-US" sz="4000" dirty="0" smtClean="0">
                <a:latin typeface="Times New Roman" pitchFamily="18" charset="0"/>
                <a:cs typeface="Times New Roman" pitchFamily="18" charset="0"/>
              </a:rPr>
              <a:t>probability that the model parameters are</a:t>
            </a:r>
          </a:p>
          <a:p>
            <a:pPr algn="ctr">
              <a:buNone/>
            </a:pPr>
            <a:r>
              <a:rPr lang="en-US" sz="4000" dirty="0" smtClean="0">
                <a:latin typeface="Times New Roman" pitchFamily="18" charset="0"/>
                <a:cs typeface="Times New Roman" pitchFamily="18" charset="0"/>
              </a:rPr>
              <a:t>near </a:t>
            </a:r>
            <a:r>
              <a:rPr lang="en-US" sz="4000" b="1" dirty="0" smtClean="0">
                <a:latin typeface="Cambria Math" pitchFamily="18" charset="0"/>
                <a:ea typeface="Cambria Math" pitchFamily="18" charset="0"/>
                <a:cs typeface="Times New Roman" pitchFamily="18" charset="0"/>
              </a:rPr>
              <a:t>m</a:t>
            </a:r>
          </a:p>
          <a:p>
            <a:pPr algn="ctr">
              <a:buNone/>
            </a:pPr>
            <a:r>
              <a:rPr lang="en-US" sz="4000" dirty="0" smtClean="0">
                <a:latin typeface="Times New Roman" pitchFamily="18" charset="0"/>
                <a:cs typeface="Times New Roman" pitchFamily="18" charset="0"/>
              </a:rPr>
              <a:t>given by </a:t>
            </a:r>
            <a:r>
              <a:rPr lang="en-US" sz="4000" dirty="0" err="1" smtClean="0">
                <a:latin typeface="Times New Roman" pitchFamily="18" charset="0"/>
                <a:cs typeface="Times New Roman" pitchFamily="18" charset="0"/>
              </a:rPr>
              <a:t>p.d.f</a:t>
            </a:r>
            <a:r>
              <a:rPr lang="en-US" sz="4000" dirty="0" smtClean="0">
                <a:latin typeface="Times New Roman" pitchFamily="18" charset="0"/>
                <a:cs typeface="Times New Roman" pitchFamily="18" charset="0"/>
              </a:rPr>
              <a:t>.</a:t>
            </a:r>
          </a:p>
          <a:p>
            <a:pPr algn="ctr">
              <a:buNone/>
            </a:pPr>
            <a:endParaRPr lang="en-US" dirty="0" smtClean="0">
              <a:latin typeface="Times New Roman" pitchFamily="18" charset="0"/>
              <a:cs typeface="Times New Roman" pitchFamily="18" charset="0"/>
            </a:endParaRPr>
          </a:p>
          <a:p>
            <a:pPr algn="ctr">
              <a:buNone/>
            </a:pPr>
            <a:r>
              <a:rPr lang="en-US" sz="4000" i="1" dirty="0" err="1" smtClean="0">
                <a:latin typeface="Cambria Math" pitchFamily="18" charset="0"/>
                <a:ea typeface="Cambria Math" pitchFamily="18" charset="0"/>
                <a:cs typeface="Times New Roman" pitchFamily="18" charset="0"/>
              </a:rPr>
              <a:t>p</a:t>
            </a:r>
            <a:r>
              <a:rPr lang="en-US" sz="4000" i="1" baseline="-25000" dirty="0" err="1" smtClean="0">
                <a:latin typeface="Cambria Math" pitchFamily="18" charset="0"/>
                <a:ea typeface="Cambria Math" pitchFamily="18" charset="0"/>
                <a:cs typeface="Times New Roman" pitchFamily="18" charset="0"/>
              </a:rPr>
              <a:t>A</a:t>
            </a:r>
            <a:r>
              <a:rPr lang="en-US" sz="4000" dirty="0" smtClean="0">
                <a:latin typeface="Cambria Math" pitchFamily="18" charset="0"/>
                <a:ea typeface="Cambria Math" pitchFamily="18" charset="0"/>
                <a:cs typeface="Times New Roman" pitchFamily="18" charset="0"/>
              </a:rPr>
              <a:t>(</a:t>
            </a:r>
            <a:r>
              <a:rPr lang="en-US" sz="4000" b="1" dirty="0" smtClean="0">
                <a:latin typeface="Cambria Math" pitchFamily="18" charset="0"/>
                <a:ea typeface="Cambria Math" pitchFamily="18" charset="0"/>
                <a:cs typeface="Times New Roman" pitchFamily="18" charset="0"/>
              </a:rPr>
              <a:t>m</a:t>
            </a:r>
            <a:r>
              <a:rPr lang="en-US" sz="4000" dirty="0" smtClean="0">
                <a:latin typeface="Cambria Math" pitchFamily="18" charset="0"/>
                <a:ea typeface="Cambria Math" pitchFamily="18" charset="0"/>
                <a:cs typeface="Times New Roman" pitchFamily="18" charset="0"/>
              </a:rPr>
              <a:t>)</a:t>
            </a:r>
            <a:endParaRPr lang="en-US" sz="4000" dirty="0">
              <a:latin typeface="Cambria Math" pitchFamily="18" charset="0"/>
              <a:ea typeface="Cambria Math" pitchFamily="18" charset="0"/>
              <a:cs typeface="Times New Roman" pitchFamily="18" charset="0"/>
            </a:endParaRPr>
          </a:p>
        </p:txBody>
      </p:sp>
      <p:sp>
        <p:nvSpPr>
          <p:cNvPr id="4" name="Freeform 3"/>
          <p:cNvSpPr/>
          <p:nvPr/>
        </p:nvSpPr>
        <p:spPr>
          <a:xfrm>
            <a:off x="5551714" y="5159829"/>
            <a:ext cx="849086" cy="859971"/>
          </a:xfrm>
          <a:custGeom>
            <a:avLst/>
            <a:gdLst>
              <a:gd name="connsiteX0" fmla="*/ 0 w 1489166"/>
              <a:gd name="connsiteY0" fmla="*/ 0 h 966651"/>
              <a:gd name="connsiteX1" fmla="*/ 653143 w 1489166"/>
              <a:gd name="connsiteY1" fmla="*/ 261257 h 966651"/>
              <a:gd name="connsiteX2" fmla="*/ 561703 w 1489166"/>
              <a:gd name="connsiteY2" fmla="*/ 457200 h 966651"/>
              <a:gd name="connsiteX3" fmla="*/ 1489166 w 1489166"/>
              <a:gd name="connsiteY3" fmla="*/ 966651 h 966651"/>
            </a:gdLst>
            <a:ahLst/>
            <a:cxnLst>
              <a:cxn ang="0">
                <a:pos x="connsiteX0" y="connsiteY0"/>
              </a:cxn>
              <a:cxn ang="0">
                <a:pos x="connsiteX1" y="connsiteY1"/>
              </a:cxn>
              <a:cxn ang="0">
                <a:pos x="connsiteX2" y="connsiteY2"/>
              </a:cxn>
              <a:cxn ang="0">
                <a:pos x="connsiteX3" y="connsiteY3"/>
              </a:cxn>
            </a:cxnLst>
            <a:rect l="l" t="t" r="r" b="b"/>
            <a:pathLst>
              <a:path w="1489166" h="966651">
                <a:moveTo>
                  <a:pt x="0" y="0"/>
                </a:moveTo>
                <a:cubicBezTo>
                  <a:pt x="279763" y="92528"/>
                  <a:pt x="559526" y="185057"/>
                  <a:pt x="653143" y="261257"/>
                </a:cubicBezTo>
                <a:cubicBezTo>
                  <a:pt x="746760" y="337457"/>
                  <a:pt x="422366" y="339634"/>
                  <a:pt x="561703" y="457200"/>
                </a:cubicBezTo>
                <a:cubicBezTo>
                  <a:pt x="701040" y="574766"/>
                  <a:pt x="1095103" y="770708"/>
                  <a:pt x="1489166" y="966651"/>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itle 1"/>
          <p:cNvSpPr txBox="1">
            <a:spLocks/>
          </p:cNvSpPr>
          <p:nvPr/>
        </p:nvSpPr>
        <p:spPr>
          <a:xfrm>
            <a:off x="6248400" y="5334000"/>
            <a:ext cx="2438400" cy="1295400"/>
          </a:xfrm>
          <a:prstGeom prst="rect">
            <a:avLst/>
          </a:prstGeom>
        </p:spPr>
        <p:txBody>
          <a:bodyPr vert="horz" lIns="91440" tIns="45720" rIns="91440" bIns="45720" rtlCol="0" anchor="ctr">
            <a:normAutofit fontScale="75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variance reflects uncertainty in a</a:t>
            </a:r>
            <a:r>
              <a:rPr kumimoji="0" lang="en-US" sz="32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priori information</a:t>
            </a:r>
            <a:endParaRPr kumimoji="0" lang="en-US" sz="3200" b="1" i="1" u="none" strike="noStrike" kern="1200" cap="none" spc="0" normalizeH="0" baseline="0" noProof="0" dirty="0">
              <a:ln>
                <a:noFill/>
              </a:ln>
              <a:solidFill>
                <a:srgbClr val="FF0000"/>
              </a:solidFill>
              <a:effectLst/>
              <a:uLnTx/>
              <a:uFillTx/>
              <a:latin typeface="Times New Roman"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Purpose of the Lecture</a:t>
            </a:r>
            <a:endParaRPr lang="en-US" dirty="0">
              <a:latin typeface="Times New Roman" pitchFamily="18" charset="0"/>
              <a:cs typeface="Times New Roman" pitchFamily="18" charset="0"/>
            </a:endParaRPr>
          </a:p>
        </p:txBody>
      </p:sp>
      <p:sp>
        <p:nvSpPr>
          <p:cNvPr id="5" name="Title 1"/>
          <p:cNvSpPr txBox="1">
            <a:spLocks/>
          </p:cNvSpPr>
          <p:nvPr/>
        </p:nvSpPr>
        <p:spPr>
          <a:xfrm>
            <a:off x="0" y="2057400"/>
            <a:ext cx="9144000" cy="3733800"/>
          </a:xfrm>
          <a:prstGeom prst="rect">
            <a:avLst/>
          </a:prstGeom>
        </p:spPr>
        <p:txBody>
          <a:bodyPr vert="horz" lIns="91440" tIns="45720" rIns="91440" bIns="45720" rtlCol="0" anchor="ctr">
            <a:normAutofit/>
          </a:bodyPr>
          <a:lstStyle/>
          <a:p>
            <a:pPr lvl="0" algn="ctr">
              <a:spcBef>
                <a:spcPct val="0"/>
              </a:spcBef>
              <a:defRPr/>
            </a:pPr>
            <a:r>
              <a:rPr lang="en-US" sz="2800" dirty="0" smtClean="0">
                <a:latin typeface="Times New Roman" pitchFamily="18" charset="0"/>
                <a:ea typeface="+mj-ea"/>
                <a:cs typeface="Times New Roman" pitchFamily="18" charset="0"/>
              </a:rPr>
              <a:t>Introduce the spaces of all possible data,</a:t>
            </a:r>
          </a:p>
          <a:p>
            <a:pPr lvl="0" algn="ctr">
              <a:spcBef>
                <a:spcPct val="0"/>
              </a:spcBef>
              <a:defRPr/>
            </a:pPr>
            <a:r>
              <a:rPr lang="en-US" sz="2800" dirty="0" smtClean="0">
                <a:latin typeface="Times New Roman" pitchFamily="18" charset="0"/>
                <a:ea typeface="+mj-ea"/>
                <a:cs typeface="Times New Roman" pitchFamily="18" charset="0"/>
              </a:rPr>
              <a:t>all possible models and the idea of likelihood</a:t>
            </a:r>
          </a:p>
          <a:p>
            <a:pPr marL="0" marR="0" lvl="0" indent="0" algn="ctr" defTabSz="914400" rtl="0" eaLnBrk="1" fontAlgn="auto" latinLnBrk="0" hangingPunct="1">
              <a:lnSpc>
                <a:spcPct val="100000"/>
              </a:lnSpc>
              <a:spcBef>
                <a:spcPct val="0"/>
              </a:spcBef>
              <a:spcAft>
                <a:spcPts val="0"/>
              </a:spcAft>
              <a:buClrTx/>
              <a:buSzTx/>
              <a:buFontTx/>
              <a:buNone/>
              <a:tabLst/>
              <a:defRPr/>
            </a:pPr>
            <a:endParaRPr lang="en-US" sz="2800" dirty="0" smtClean="0">
              <a:latin typeface="Times New Roman" pitchFamily="18" charset="0"/>
              <a:ea typeface="+mj-ea"/>
              <a:cs typeface="Times New Roman" pitchFamily="18" charset="0"/>
            </a:endParaRPr>
          </a:p>
          <a:p>
            <a:pPr marL="0" marR="0" lvl="0" indent="0" algn="ctr" defTabSz="914400" rtl="0" eaLnBrk="1" fontAlgn="auto" latinLnBrk="0" hangingPunct="1">
              <a:lnSpc>
                <a:spcPct val="100000"/>
              </a:lnSpc>
              <a:spcBef>
                <a:spcPct val="0"/>
              </a:spcBef>
              <a:spcAft>
                <a:spcPts val="0"/>
              </a:spcAft>
              <a:buClrTx/>
              <a:buSzTx/>
              <a:buFontTx/>
              <a:buNone/>
              <a:tabLst/>
              <a:defRPr/>
            </a:pPr>
            <a:r>
              <a:rPr lang="en-US" sz="2800" noProof="0" dirty="0" smtClean="0">
                <a:latin typeface="Times New Roman" pitchFamily="18" charset="0"/>
                <a:ea typeface="+mj-ea"/>
                <a:cs typeface="Times New Roman" pitchFamily="18" charset="0"/>
              </a:rPr>
              <a:t>Use maximization of likelihood as a guiding principle for solving inverse problems</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3" cstate="print"/>
          <a:srcRect l="15741" t="23211" r="14815" b="22180"/>
          <a:stretch>
            <a:fillRect/>
          </a:stretch>
        </p:blipFill>
        <p:spPr bwMode="auto">
          <a:xfrm>
            <a:off x="1598164" y="1931195"/>
            <a:ext cx="5715000" cy="2438400"/>
          </a:xfrm>
          <a:prstGeom prst="rect">
            <a:avLst/>
          </a:prstGeom>
          <a:noFill/>
          <a:ln w="9525">
            <a:noFill/>
            <a:miter lim="800000"/>
            <a:headEnd/>
            <a:tailEnd/>
          </a:ln>
          <a:effectLst/>
        </p:spPr>
      </p:pic>
      <p:sp>
        <p:nvSpPr>
          <p:cNvPr id="6" name="TextBox 5"/>
          <p:cNvSpPr txBox="1"/>
          <p:nvPr/>
        </p:nvSpPr>
        <p:spPr>
          <a:xfrm>
            <a:off x="1524000" y="685800"/>
            <a:ext cx="1524000" cy="523220"/>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certain</a:t>
            </a:r>
            <a:endParaRPr lang="en-US" sz="2800" baseline="-25000" dirty="0">
              <a:latin typeface="Times New Roman" pitchFamily="18" charset="0"/>
              <a:ea typeface="Cambria Math" pitchFamily="18" charset="0"/>
              <a:cs typeface="Times New Roman" pitchFamily="18" charset="0"/>
            </a:endParaRPr>
          </a:p>
        </p:txBody>
      </p:sp>
      <p:sp>
        <p:nvSpPr>
          <p:cNvPr id="7" name="TextBox 6"/>
          <p:cNvSpPr txBox="1"/>
          <p:nvPr/>
        </p:nvSpPr>
        <p:spPr>
          <a:xfrm>
            <a:off x="4648200" y="609600"/>
            <a:ext cx="1905000" cy="523220"/>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uncertain</a:t>
            </a:r>
            <a:endParaRPr lang="en-US" sz="2800" baseline="-25000" dirty="0">
              <a:latin typeface="Times New Roman" pitchFamily="18" charset="0"/>
              <a:ea typeface="Cambria Math" pitchFamily="18" charset="0"/>
              <a:cs typeface="Times New Roman" pitchFamily="18" charset="0"/>
            </a:endParaRPr>
          </a:p>
        </p:txBody>
      </p:sp>
      <p:cxnSp>
        <p:nvCxnSpPr>
          <p:cNvPr id="9" name="Straight Arrow Connector 8"/>
          <p:cNvCxnSpPr/>
          <p:nvPr/>
        </p:nvCxnSpPr>
        <p:spPr>
          <a:xfrm>
            <a:off x="1623219" y="1978026"/>
            <a:ext cx="2654300" cy="1588"/>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4732338" y="1966912"/>
            <a:ext cx="2654300" cy="1588"/>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6200000">
            <a:off x="311944" y="3290097"/>
            <a:ext cx="2654300" cy="1588"/>
          </a:xfrm>
          <a:prstGeom prst="straightConnector1">
            <a:avLst/>
          </a:pr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16200000">
            <a:off x="3421856" y="3281357"/>
            <a:ext cx="2654300" cy="1588"/>
          </a:xfrm>
          <a:prstGeom prst="straightConnector1">
            <a:avLst/>
          </a:pr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286000" y="1143000"/>
            <a:ext cx="1295400" cy="523220"/>
          </a:xfrm>
          <a:prstGeom prst="rect">
            <a:avLst/>
          </a:prstGeom>
          <a:noFill/>
        </p:spPr>
        <p:txBody>
          <a:bodyPr wrap="square" rtlCol="0">
            <a:spAutoFit/>
          </a:bodyPr>
          <a:lstStyle/>
          <a:p>
            <a:r>
              <a:rPr lang="en-US" sz="2800" i="1" dirty="0" smtClean="0">
                <a:latin typeface="Cambria Math" pitchFamily="18" charset="0"/>
                <a:ea typeface="Cambria Math" pitchFamily="18" charset="0"/>
              </a:rPr>
              <a:t>&lt;m</a:t>
            </a:r>
            <a:r>
              <a:rPr lang="en-US" sz="2800" i="1" baseline="-25000" dirty="0" smtClean="0">
                <a:latin typeface="Cambria Math" pitchFamily="18" charset="0"/>
                <a:ea typeface="Cambria Math" pitchFamily="18" charset="0"/>
              </a:rPr>
              <a:t>2</a:t>
            </a:r>
            <a:r>
              <a:rPr lang="en-US" sz="2800" i="1" dirty="0" smtClean="0">
                <a:latin typeface="Cambria Math" pitchFamily="18" charset="0"/>
                <a:ea typeface="Cambria Math" pitchFamily="18" charset="0"/>
              </a:rPr>
              <a:t>&gt;</a:t>
            </a:r>
            <a:endParaRPr lang="en-US" sz="2800" i="1" baseline="-25000" dirty="0">
              <a:latin typeface="Cambria Math" pitchFamily="18" charset="0"/>
              <a:ea typeface="Cambria Math" pitchFamily="18" charset="0"/>
            </a:endParaRPr>
          </a:p>
        </p:txBody>
      </p:sp>
      <p:cxnSp>
        <p:nvCxnSpPr>
          <p:cNvPr id="19" name="Straight Connector 18"/>
          <p:cNvCxnSpPr/>
          <p:nvPr/>
        </p:nvCxnSpPr>
        <p:spPr>
          <a:xfrm>
            <a:off x="4529134" y="3175000"/>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rot="10800000">
            <a:off x="1420015" y="3162300"/>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5410200" y="1219200"/>
            <a:ext cx="1447800" cy="523220"/>
          </a:xfrm>
          <a:prstGeom prst="rect">
            <a:avLst/>
          </a:prstGeom>
          <a:noFill/>
        </p:spPr>
        <p:txBody>
          <a:bodyPr wrap="square" rtlCol="0">
            <a:spAutoFit/>
          </a:bodyPr>
          <a:lstStyle/>
          <a:p>
            <a:r>
              <a:rPr lang="en-US" sz="2800" i="1" dirty="0" smtClean="0">
                <a:latin typeface="Cambria Math" pitchFamily="18" charset="0"/>
                <a:ea typeface="Cambria Math" pitchFamily="18" charset="0"/>
              </a:rPr>
              <a:t>&lt;m</a:t>
            </a:r>
            <a:r>
              <a:rPr lang="en-US" sz="2800" i="1" baseline="-25000" dirty="0" smtClean="0">
                <a:latin typeface="Cambria Math" pitchFamily="18" charset="0"/>
                <a:ea typeface="Cambria Math" pitchFamily="18" charset="0"/>
              </a:rPr>
              <a:t>2</a:t>
            </a:r>
            <a:r>
              <a:rPr lang="en-US" sz="2800" i="1" dirty="0" smtClean="0">
                <a:latin typeface="Cambria Math" pitchFamily="18" charset="0"/>
                <a:ea typeface="Cambria Math" pitchFamily="18" charset="0"/>
              </a:rPr>
              <a:t>&gt;</a:t>
            </a:r>
            <a:endParaRPr lang="en-US" sz="2800" i="1" dirty="0">
              <a:latin typeface="Cambria Math" pitchFamily="18" charset="0"/>
              <a:ea typeface="Cambria Math" pitchFamily="18" charset="0"/>
            </a:endParaRPr>
          </a:p>
        </p:txBody>
      </p:sp>
      <p:sp>
        <p:nvSpPr>
          <p:cNvPr id="22" name="TextBox 21"/>
          <p:cNvSpPr txBox="1"/>
          <p:nvPr/>
        </p:nvSpPr>
        <p:spPr>
          <a:xfrm rot="16200000">
            <a:off x="414010" y="2786390"/>
            <a:ext cx="1371600" cy="523220"/>
          </a:xfrm>
          <a:prstGeom prst="rect">
            <a:avLst/>
          </a:prstGeom>
          <a:noFill/>
        </p:spPr>
        <p:txBody>
          <a:bodyPr wrap="square" rtlCol="0">
            <a:spAutoFit/>
          </a:bodyPr>
          <a:lstStyle/>
          <a:p>
            <a:r>
              <a:rPr lang="en-US" sz="2800" i="1" dirty="0" smtClean="0">
                <a:latin typeface="Cambria Math" pitchFamily="18" charset="0"/>
                <a:ea typeface="Cambria Math" pitchFamily="18" charset="0"/>
              </a:rPr>
              <a:t>&lt;m</a:t>
            </a:r>
            <a:r>
              <a:rPr lang="en-US" sz="2800" i="1" baseline="-25000" dirty="0" smtClean="0">
                <a:latin typeface="Cambria Math" pitchFamily="18" charset="0"/>
                <a:ea typeface="Cambria Math" pitchFamily="18" charset="0"/>
              </a:rPr>
              <a:t>1</a:t>
            </a:r>
            <a:r>
              <a:rPr lang="en-US" sz="2800" i="1" dirty="0" smtClean="0">
                <a:latin typeface="Cambria Math" pitchFamily="18" charset="0"/>
                <a:ea typeface="Cambria Math" pitchFamily="18" charset="0"/>
              </a:rPr>
              <a:t>&gt;</a:t>
            </a:r>
            <a:endParaRPr lang="en-US" sz="2800" i="1" baseline="-25000" dirty="0">
              <a:latin typeface="Cambria Math" pitchFamily="18" charset="0"/>
              <a:ea typeface="Cambria Math" pitchFamily="18" charset="0"/>
            </a:endParaRPr>
          </a:p>
        </p:txBody>
      </p:sp>
      <p:sp>
        <p:nvSpPr>
          <p:cNvPr id="23" name="TextBox 22"/>
          <p:cNvSpPr txBox="1"/>
          <p:nvPr/>
        </p:nvSpPr>
        <p:spPr>
          <a:xfrm rot="16200000">
            <a:off x="3639804" y="2898156"/>
            <a:ext cx="1242437" cy="523220"/>
          </a:xfrm>
          <a:prstGeom prst="rect">
            <a:avLst/>
          </a:prstGeom>
          <a:noFill/>
        </p:spPr>
        <p:txBody>
          <a:bodyPr wrap="square" rtlCol="0">
            <a:spAutoFit/>
          </a:bodyPr>
          <a:lstStyle/>
          <a:p>
            <a:r>
              <a:rPr lang="en-US" sz="2800" i="1" dirty="0" smtClean="0">
                <a:latin typeface="Cambria Math" pitchFamily="18" charset="0"/>
                <a:ea typeface="Cambria Math" pitchFamily="18" charset="0"/>
              </a:rPr>
              <a:t>&lt;m</a:t>
            </a:r>
            <a:r>
              <a:rPr lang="en-US" sz="2800" i="1" baseline="-25000" dirty="0" smtClean="0">
                <a:latin typeface="Cambria Math" pitchFamily="18" charset="0"/>
                <a:ea typeface="Cambria Math" pitchFamily="18" charset="0"/>
              </a:rPr>
              <a:t>1</a:t>
            </a:r>
            <a:r>
              <a:rPr lang="en-US" sz="2800" i="1" dirty="0" smtClean="0">
                <a:latin typeface="Cambria Math" pitchFamily="18" charset="0"/>
                <a:ea typeface="Cambria Math" pitchFamily="18" charset="0"/>
              </a:rPr>
              <a:t>&gt;</a:t>
            </a:r>
            <a:endParaRPr lang="en-US" sz="2800" i="1" baseline="-25000" dirty="0">
              <a:latin typeface="Cambria Math" pitchFamily="18" charset="0"/>
              <a:ea typeface="Cambria Math" pitchFamily="18" charset="0"/>
            </a:endParaRPr>
          </a:p>
        </p:txBody>
      </p:sp>
      <p:sp>
        <p:nvSpPr>
          <p:cNvPr id="24" name="TextBox 23"/>
          <p:cNvSpPr txBox="1"/>
          <p:nvPr/>
        </p:nvSpPr>
        <p:spPr>
          <a:xfrm>
            <a:off x="1562100" y="4495800"/>
            <a:ext cx="658472" cy="523220"/>
          </a:xfrm>
          <a:prstGeom prst="rect">
            <a:avLst/>
          </a:prstGeom>
          <a:noFill/>
        </p:spPr>
        <p:txBody>
          <a:bodyPr wrap="square" rtlCol="0">
            <a:spAutoFit/>
          </a:bodyPr>
          <a:lstStyle/>
          <a:p>
            <a:r>
              <a:rPr lang="en-US" sz="2800" i="1" dirty="0" smtClean="0">
                <a:latin typeface="Cambria Math" pitchFamily="18" charset="0"/>
                <a:ea typeface="Cambria Math" pitchFamily="18" charset="0"/>
              </a:rPr>
              <a:t>m</a:t>
            </a:r>
            <a:r>
              <a:rPr lang="en-US" sz="2800" i="1" baseline="-25000" dirty="0" smtClean="0">
                <a:latin typeface="Cambria Math" pitchFamily="18" charset="0"/>
                <a:ea typeface="Cambria Math" pitchFamily="18" charset="0"/>
              </a:rPr>
              <a:t>1</a:t>
            </a:r>
            <a:endParaRPr lang="en-US" sz="2800" i="1" baseline="-25000" dirty="0">
              <a:latin typeface="Cambria Math" pitchFamily="18" charset="0"/>
              <a:ea typeface="Cambria Math" pitchFamily="18" charset="0"/>
            </a:endParaRPr>
          </a:p>
        </p:txBody>
      </p:sp>
      <p:sp>
        <p:nvSpPr>
          <p:cNvPr id="25" name="TextBox 24"/>
          <p:cNvSpPr txBox="1"/>
          <p:nvPr/>
        </p:nvSpPr>
        <p:spPr>
          <a:xfrm>
            <a:off x="4688228" y="4498201"/>
            <a:ext cx="658472" cy="523220"/>
          </a:xfrm>
          <a:prstGeom prst="rect">
            <a:avLst/>
          </a:prstGeom>
          <a:noFill/>
        </p:spPr>
        <p:txBody>
          <a:bodyPr wrap="square" rtlCol="0">
            <a:spAutoFit/>
          </a:bodyPr>
          <a:lstStyle/>
          <a:p>
            <a:r>
              <a:rPr lang="en-US" sz="2800" i="1" dirty="0" smtClean="0">
                <a:latin typeface="Cambria Math" pitchFamily="18" charset="0"/>
                <a:ea typeface="Cambria Math" pitchFamily="18" charset="0"/>
              </a:rPr>
              <a:t>m</a:t>
            </a:r>
            <a:r>
              <a:rPr lang="en-US" sz="2800" i="1" baseline="-25000" dirty="0" smtClean="0">
                <a:latin typeface="Cambria Math" pitchFamily="18" charset="0"/>
                <a:ea typeface="Cambria Math" pitchFamily="18" charset="0"/>
              </a:rPr>
              <a:t>1</a:t>
            </a:r>
            <a:endParaRPr lang="en-US" sz="2800" i="1" baseline="-25000" dirty="0">
              <a:latin typeface="Cambria Math" pitchFamily="18" charset="0"/>
              <a:ea typeface="Cambria Math" pitchFamily="18" charset="0"/>
            </a:endParaRPr>
          </a:p>
        </p:txBody>
      </p:sp>
      <p:sp>
        <p:nvSpPr>
          <p:cNvPr id="26" name="TextBox 25"/>
          <p:cNvSpPr txBox="1"/>
          <p:nvPr/>
        </p:nvSpPr>
        <p:spPr>
          <a:xfrm>
            <a:off x="3657600" y="1447800"/>
            <a:ext cx="1191872" cy="523220"/>
          </a:xfrm>
          <a:prstGeom prst="rect">
            <a:avLst/>
          </a:prstGeom>
          <a:noFill/>
        </p:spPr>
        <p:txBody>
          <a:bodyPr wrap="square" rtlCol="0">
            <a:spAutoFit/>
          </a:bodyPr>
          <a:lstStyle/>
          <a:p>
            <a:r>
              <a:rPr lang="en-US" sz="2800" i="1" dirty="0" smtClean="0">
                <a:latin typeface="Cambria Math" pitchFamily="18" charset="0"/>
                <a:ea typeface="Cambria Math" pitchFamily="18" charset="0"/>
              </a:rPr>
              <a:t>m</a:t>
            </a:r>
            <a:r>
              <a:rPr lang="en-US" sz="2800" i="1" baseline="-25000" dirty="0" smtClean="0">
                <a:latin typeface="Cambria Math" pitchFamily="18" charset="0"/>
                <a:ea typeface="Cambria Math" pitchFamily="18" charset="0"/>
              </a:rPr>
              <a:t>2</a:t>
            </a:r>
            <a:endParaRPr lang="en-US" sz="2800" i="1" baseline="-25000" dirty="0">
              <a:latin typeface="Cambria Math" pitchFamily="18" charset="0"/>
              <a:ea typeface="Cambria Math" pitchFamily="18" charset="0"/>
            </a:endParaRPr>
          </a:p>
        </p:txBody>
      </p:sp>
      <p:sp>
        <p:nvSpPr>
          <p:cNvPr id="27" name="TextBox 26"/>
          <p:cNvSpPr txBox="1"/>
          <p:nvPr/>
        </p:nvSpPr>
        <p:spPr>
          <a:xfrm>
            <a:off x="7162800" y="1524000"/>
            <a:ext cx="658472" cy="523220"/>
          </a:xfrm>
          <a:prstGeom prst="rect">
            <a:avLst/>
          </a:prstGeom>
          <a:noFill/>
        </p:spPr>
        <p:txBody>
          <a:bodyPr wrap="square" rtlCol="0">
            <a:spAutoFit/>
          </a:bodyPr>
          <a:lstStyle/>
          <a:p>
            <a:r>
              <a:rPr lang="en-US" sz="2800" i="1" dirty="0" smtClean="0">
                <a:latin typeface="Cambria Math" pitchFamily="18" charset="0"/>
                <a:ea typeface="Cambria Math" pitchFamily="18" charset="0"/>
              </a:rPr>
              <a:t>m</a:t>
            </a:r>
            <a:r>
              <a:rPr lang="en-US" sz="2800" i="1" baseline="-25000" dirty="0" smtClean="0">
                <a:latin typeface="Cambria Math" pitchFamily="18" charset="0"/>
                <a:ea typeface="Cambria Math" pitchFamily="18" charset="0"/>
              </a:rPr>
              <a:t>2</a:t>
            </a:r>
            <a:endParaRPr lang="en-US" sz="2800" i="1" baseline="-25000" dirty="0">
              <a:latin typeface="Cambria Math" pitchFamily="18" charset="0"/>
              <a:ea typeface="Cambria Math" pitchFamily="18" charset="0"/>
            </a:endParaRPr>
          </a:p>
        </p:txBody>
      </p:sp>
      <p:cxnSp>
        <p:nvCxnSpPr>
          <p:cNvPr id="15" name="Straight Connector 14"/>
          <p:cNvCxnSpPr/>
          <p:nvPr/>
        </p:nvCxnSpPr>
        <p:spPr>
          <a:xfrm rot="5400000">
            <a:off x="2743200" y="1867695"/>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5867400" y="1857372"/>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a:grpSpLocks noChangeAspect="1"/>
          </p:cNvGrpSpPr>
          <p:nvPr/>
        </p:nvGrpSpPr>
        <p:grpSpPr>
          <a:xfrm>
            <a:off x="1676401" y="838200"/>
            <a:ext cx="5940709" cy="5090816"/>
            <a:chOff x="1041636" y="584200"/>
            <a:chExt cx="3960472" cy="3393877"/>
          </a:xfrm>
        </p:grpSpPr>
        <p:pic>
          <p:nvPicPr>
            <p:cNvPr id="2" name="Picture 2"/>
            <p:cNvPicPr>
              <a:picLocks noChangeAspect="1" noChangeArrowheads="1"/>
            </p:cNvPicPr>
            <p:nvPr/>
          </p:nvPicPr>
          <p:blipFill>
            <a:blip r:embed="rId3" cstate="print"/>
            <a:srcRect l="23861" t="15905" r="40647" b="31261"/>
            <a:stretch>
              <a:fillRect/>
            </a:stretch>
          </p:blipFill>
          <p:spPr bwMode="auto">
            <a:xfrm>
              <a:off x="1585915" y="1056314"/>
              <a:ext cx="2613880" cy="2553658"/>
            </a:xfrm>
            <a:prstGeom prst="rect">
              <a:avLst/>
            </a:prstGeom>
            <a:noFill/>
            <a:ln w="9525">
              <a:noFill/>
              <a:miter lim="800000"/>
              <a:headEnd/>
              <a:tailEnd/>
            </a:ln>
            <a:effectLst/>
          </p:spPr>
        </p:pic>
        <p:cxnSp>
          <p:nvCxnSpPr>
            <p:cNvPr id="15" name="Straight Connector 14"/>
            <p:cNvCxnSpPr/>
            <p:nvPr/>
          </p:nvCxnSpPr>
          <p:spPr>
            <a:xfrm rot="5400000">
              <a:off x="2806700" y="1004882"/>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flipV="1">
              <a:off x="1630362" y="1109658"/>
              <a:ext cx="2720181" cy="792"/>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6200000">
              <a:off x="321468" y="2418556"/>
              <a:ext cx="2654300" cy="1588"/>
            </a:xfrm>
            <a:prstGeom prst="straightConnector1">
              <a:avLst/>
            </a:pr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565636" y="584200"/>
              <a:ext cx="848736" cy="307777"/>
            </a:xfrm>
            <a:prstGeom prst="rect">
              <a:avLst/>
            </a:prstGeom>
            <a:noFill/>
          </p:spPr>
          <p:txBody>
            <a:bodyPr wrap="square" rtlCol="0">
              <a:spAutoFit/>
            </a:bodyPr>
            <a:lstStyle/>
            <a:p>
              <a:r>
                <a:rPr lang="en-US" sz="2400" i="1" dirty="0" smtClean="0">
                  <a:latin typeface="Cambria Math" pitchFamily="18" charset="0"/>
                  <a:ea typeface="Cambria Math" pitchFamily="18" charset="0"/>
                </a:rPr>
                <a:t>&lt;m</a:t>
              </a:r>
              <a:r>
                <a:rPr lang="en-US" sz="2400" i="1" baseline="-25000" dirty="0" smtClean="0">
                  <a:latin typeface="Cambria Math" pitchFamily="18" charset="0"/>
                  <a:ea typeface="Cambria Math" pitchFamily="18" charset="0"/>
                </a:rPr>
                <a:t>2</a:t>
              </a:r>
              <a:r>
                <a:rPr lang="en-US" sz="2400" i="1" dirty="0" smtClean="0">
                  <a:latin typeface="Cambria Math" pitchFamily="18" charset="0"/>
                  <a:ea typeface="Cambria Math" pitchFamily="18" charset="0"/>
                </a:rPr>
                <a:t>&gt;</a:t>
              </a:r>
              <a:endParaRPr lang="en-US" sz="2400" i="1" baseline="-25000" dirty="0">
                <a:latin typeface="Cambria Math" pitchFamily="18" charset="0"/>
                <a:ea typeface="Cambria Math" pitchFamily="18" charset="0"/>
              </a:endParaRPr>
            </a:p>
          </p:txBody>
        </p:sp>
        <p:cxnSp>
          <p:nvCxnSpPr>
            <p:cNvPr id="20" name="Straight Connector 19"/>
            <p:cNvCxnSpPr/>
            <p:nvPr/>
          </p:nvCxnSpPr>
          <p:spPr>
            <a:xfrm rot="10800000">
              <a:off x="1419220" y="2357437"/>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rot="16200000">
              <a:off x="750907" y="2144930"/>
              <a:ext cx="889236" cy="307777"/>
            </a:xfrm>
            <a:prstGeom prst="rect">
              <a:avLst/>
            </a:prstGeom>
            <a:noFill/>
          </p:spPr>
          <p:txBody>
            <a:bodyPr wrap="square" rtlCol="0">
              <a:spAutoFit/>
            </a:bodyPr>
            <a:lstStyle/>
            <a:p>
              <a:r>
                <a:rPr lang="en-US" sz="2400" i="1" dirty="0" smtClean="0">
                  <a:latin typeface="Cambria Math" pitchFamily="18" charset="0"/>
                  <a:ea typeface="Cambria Math" pitchFamily="18" charset="0"/>
                </a:rPr>
                <a:t>&lt;m</a:t>
              </a:r>
              <a:r>
                <a:rPr lang="en-US" sz="2400" i="1" baseline="-25000" dirty="0" smtClean="0">
                  <a:latin typeface="Cambria Math" pitchFamily="18" charset="0"/>
                  <a:ea typeface="Cambria Math" pitchFamily="18" charset="0"/>
                </a:rPr>
                <a:t>1</a:t>
              </a:r>
              <a:r>
                <a:rPr lang="en-US" sz="2400" i="1" dirty="0" smtClean="0">
                  <a:latin typeface="Cambria Math" pitchFamily="18" charset="0"/>
                  <a:ea typeface="Cambria Math" pitchFamily="18" charset="0"/>
                </a:rPr>
                <a:t>&gt;</a:t>
              </a:r>
              <a:endParaRPr lang="en-US" sz="2400" i="1" baseline="-25000" dirty="0">
                <a:latin typeface="Cambria Math" pitchFamily="18" charset="0"/>
                <a:ea typeface="Cambria Math" pitchFamily="18" charset="0"/>
              </a:endParaRPr>
            </a:p>
          </p:txBody>
        </p:sp>
        <p:sp>
          <p:nvSpPr>
            <p:cNvPr id="24" name="TextBox 23"/>
            <p:cNvSpPr txBox="1"/>
            <p:nvPr/>
          </p:nvSpPr>
          <p:spPr>
            <a:xfrm>
              <a:off x="1460500" y="3670300"/>
              <a:ext cx="658472" cy="307777"/>
            </a:xfrm>
            <a:prstGeom prst="rect">
              <a:avLst/>
            </a:prstGeom>
            <a:noFill/>
          </p:spPr>
          <p:txBody>
            <a:bodyPr wrap="square" rtlCol="0">
              <a:spAutoFit/>
            </a:bodyPr>
            <a:lstStyle/>
            <a:p>
              <a:r>
                <a:rPr lang="en-US" sz="2400" i="1" dirty="0" smtClean="0">
                  <a:latin typeface="Cambria Math" pitchFamily="18" charset="0"/>
                  <a:ea typeface="Cambria Math" pitchFamily="18" charset="0"/>
                </a:rPr>
                <a:t>m</a:t>
              </a:r>
              <a:r>
                <a:rPr lang="en-US" sz="2400" i="1" baseline="-25000" dirty="0" smtClean="0">
                  <a:latin typeface="Cambria Math" pitchFamily="18" charset="0"/>
                  <a:ea typeface="Cambria Math" pitchFamily="18" charset="0"/>
                </a:rPr>
                <a:t>1</a:t>
              </a:r>
              <a:endParaRPr lang="en-US" sz="2400" i="1" baseline="-25000" dirty="0">
                <a:latin typeface="Cambria Math" pitchFamily="18" charset="0"/>
                <a:ea typeface="Cambria Math" pitchFamily="18" charset="0"/>
              </a:endParaRPr>
            </a:p>
          </p:txBody>
        </p:sp>
        <p:sp>
          <p:nvSpPr>
            <p:cNvPr id="26" name="TextBox 25"/>
            <p:cNvSpPr txBox="1"/>
            <p:nvPr/>
          </p:nvSpPr>
          <p:spPr>
            <a:xfrm>
              <a:off x="4343636" y="889000"/>
              <a:ext cx="658472" cy="307777"/>
            </a:xfrm>
            <a:prstGeom prst="rect">
              <a:avLst/>
            </a:prstGeom>
            <a:noFill/>
          </p:spPr>
          <p:txBody>
            <a:bodyPr wrap="square" rtlCol="0">
              <a:spAutoFit/>
            </a:bodyPr>
            <a:lstStyle/>
            <a:p>
              <a:r>
                <a:rPr lang="en-US" sz="2400" i="1" dirty="0" smtClean="0">
                  <a:latin typeface="Cambria Math" pitchFamily="18" charset="0"/>
                  <a:ea typeface="Cambria Math" pitchFamily="18" charset="0"/>
                </a:rPr>
                <a:t>m</a:t>
              </a:r>
              <a:r>
                <a:rPr lang="en-US" sz="2400" i="1" baseline="-25000" dirty="0" smtClean="0">
                  <a:latin typeface="Cambria Math" pitchFamily="18" charset="0"/>
                  <a:ea typeface="Cambria Math" pitchFamily="18" charset="0"/>
                </a:rPr>
                <a:t>2</a:t>
              </a:r>
              <a:endParaRPr lang="en-US" sz="2400" i="1" baseline="-25000" dirty="0">
                <a:latin typeface="Cambria Math" pitchFamily="18" charset="0"/>
                <a:ea typeface="Cambria Math" pitchFamily="18" charset="0"/>
              </a:endParaRPr>
            </a:p>
          </p:txBody>
        </p:sp>
      </p:gr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0" name="Group 19"/>
          <p:cNvGrpSpPr>
            <a:grpSpLocks noChangeAspect="1"/>
          </p:cNvGrpSpPr>
          <p:nvPr/>
        </p:nvGrpSpPr>
        <p:grpSpPr>
          <a:xfrm>
            <a:off x="304799" y="838199"/>
            <a:ext cx="8839201" cy="5384332"/>
            <a:chOff x="1542079" y="244928"/>
            <a:chExt cx="6313715" cy="3845951"/>
          </a:xfrm>
        </p:grpSpPr>
        <p:pic>
          <p:nvPicPr>
            <p:cNvPr id="4099" name="Picture 3"/>
            <p:cNvPicPr>
              <a:picLocks noChangeAspect="1" noChangeArrowheads="1"/>
            </p:cNvPicPr>
            <p:nvPr/>
          </p:nvPicPr>
          <p:blipFill>
            <a:blip r:embed="rId3" cstate="print"/>
            <a:srcRect l="13734" t="28999" r="40368" b="33636"/>
            <a:stretch>
              <a:fillRect/>
            </a:stretch>
          </p:blipFill>
          <p:spPr bwMode="auto">
            <a:xfrm>
              <a:off x="1555748" y="1090611"/>
              <a:ext cx="5675747" cy="2507005"/>
            </a:xfrm>
            <a:prstGeom prst="rect">
              <a:avLst/>
            </a:prstGeom>
            <a:noFill/>
            <a:ln w="9525">
              <a:noFill/>
              <a:miter lim="800000"/>
              <a:headEnd/>
              <a:tailEnd/>
            </a:ln>
            <a:effectLst/>
          </p:spPr>
        </p:pic>
        <p:sp>
          <p:nvSpPr>
            <p:cNvPr id="6" name="TextBox 5"/>
            <p:cNvSpPr txBox="1"/>
            <p:nvPr/>
          </p:nvSpPr>
          <p:spPr>
            <a:xfrm>
              <a:off x="1542079" y="244928"/>
              <a:ext cx="2381980" cy="373729"/>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linear relationship</a:t>
              </a:r>
              <a:endParaRPr lang="en-US" sz="2800" baseline="-25000" dirty="0">
                <a:latin typeface="Times New Roman" pitchFamily="18" charset="0"/>
                <a:ea typeface="Cambria Math" pitchFamily="18" charset="0"/>
                <a:cs typeface="Times New Roman" pitchFamily="18" charset="0"/>
              </a:endParaRPr>
            </a:p>
          </p:txBody>
        </p:sp>
        <p:sp>
          <p:nvSpPr>
            <p:cNvPr id="7" name="TextBox 6"/>
            <p:cNvSpPr txBox="1"/>
            <p:nvPr/>
          </p:nvSpPr>
          <p:spPr>
            <a:xfrm>
              <a:off x="4634253" y="299357"/>
              <a:ext cx="3221541" cy="373729"/>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approximation with Gaussian</a:t>
              </a:r>
              <a:endParaRPr lang="en-US" sz="2800" baseline="-25000" dirty="0">
                <a:latin typeface="Times New Roman" pitchFamily="18" charset="0"/>
                <a:ea typeface="Cambria Math" pitchFamily="18" charset="0"/>
                <a:cs typeface="Times New Roman" pitchFamily="18" charset="0"/>
              </a:endParaRPr>
            </a:p>
          </p:txBody>
        </p:sp>
        <p:cxnSp>
          <p:nvCxnSpPr>
            <p:cNvPr id="9" name="Straight Arrow Connector 8"/>
            <p:cNvCxnSpPr/>
            <p:nvPr/>
          </p:nvCxnSpPr>
          <p:spPr>
            <a:xfrm>
              <a:off x="1623219" y="1177926"/>
              <a:ext cx="2654300" cy="1588"/>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a:off x="4741863" y="1185862"/>
              <a:ext cx="2654300" cy="1588"/>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6200000">
              <a:off x="311944" y="2489997"/>
              <a:ext cx="2654300" cy="1588"/>
            </a:xfrm>
            <a:prstGeom prst="straightConnector1">
              <a:avLst/>
            </a:pr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16200000">
              <a:off x="3431381" y="2500307"/>
              <a:ext cx="2654300" cy="1588"/>
            </a:xfrm>
            <a:prstGeom prst="straightConnector1">
              <a:avLst/>
            </a:pr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4538659" y="2393950"/>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5624222" y="625929"/>
              <a:ext cx="922061" cy="373729"/>
            </a:xfrm>
            <a:prstGeom prst="rect">
              <a:avLst/>
            </a:prstGeom>
            <a:noFill/>
          </p:spPr>
          <p:txBody>
            <a:bodyPr wrap="square" rtlCol="0">
              <a:spAutoFit/>
            </a:bodyPr>
            <a:lstStyle/>
            <a:p>
              <a:r>
                <a:rPr lang="en-US" sz="2800" i="1" dirty="0" smtClean="0">
                  <a:latin typeface="Cambria Math" pitchFamily="18" charset="0"/>
                  <a:ea typeface="Cambria Math" pitchFamily="18" charset="0"/>
                </a:rPr>
                <a:t>&lt;m</a:t>
              </a:r>
              <a:r>
                <a:rPr lang="en-US" sz="2800" i="1" baseline="-25000" dirty="0" smtClean="0">
                  <a:latin typeface="Cambria Math" pitchFamily="18" charset="0"/>
                  <a:ea typeface="Cambria Math" pitchFamily="18" charset="0"/>
                </a:rPr>
                <a:t>2</a:t>
              </a:r>
              <a:r>
                <a:rPr lang="en-US" sz="2800" i="1" dirty="0" smtClean="0">
                  <a:latin typeface="Cambria Math" pitchFamily="18" charset="0"/>
                  <a:ea typeface="Cambria Math" pitchFamily="18" charset="0"/>
                </a:rPr>
                <a:t>&gt;</a:t>
              </a:r>
              <a:endParaRPr lang="en-US" sz="2800" i="1" baseline="-25000" dirty="0">
                <a:latin typeface="Cambria Math" pitchFamily="18" charset="0"/>
                <a:ea typeface="Cambria Math" pitchFamily="18" charset="0"/>
              </a:endParaRPr>
            </a:p>
          </p:txBody>
        </p:sp>
        <p:sp>
          <p:nvSpPr>
            <p:cNvPr id="23" name="TextBox 22"/>
            <p:cNvSpPr txBox="1"/>
            <p:nvPr/>
          </p:nvSpPr>
          <p:spPr>
            <a:xfrm rot="16200000">
              <a:off x="3916401" y="2224893"/>
              <a:ext cx="850229" cy="373729"/>
            </a:xfrm>
            <a:prstGeom prst="rect">
              <a:avLst/>
            </a:prstGeom>
            <a:noFill/>
          </p:spPr>
          <p:txBody>
            <a:bodyPr wrap="square" rtlCol="0">
              <a:spAutoFit/>
            </a:bodyPr>
            <a:lstStyle/>
            <a:p>
              <a:r>
                <a:rPr lang="en-US" sz="2800" i="1" dirty="0" smtClean="0">
                  <a:latin typeface="Cambria Math" pitchFamily="18" charset="0"/>
                  <a:ea typeface="Cambria Math" pitchFamily="18" charset="0"/>
                </a:rPr>
                <a:t>&lt;m</a:t>
              </a:r>
              <a:r>
                <a:rPr lang="en-US" sz="2800" i="1" baseline="-25000" dirty="0" smtClean="0">
                  <a:latin typeface="Cambria Math" pitchFamily="18" charset="0"/>
                  <a:ea typeface="Cambria Math" pitchFamily="18" charset="0"/>
                </a:rPr>
                <a:t>1</a:t>
              </a:r>
              <a:r>
                <a:rPr lang="en-US" sz="2800" i="1" dirty="0" smtClean="0">
                  <a:latin typeface="Cambria Math" pitchFamily="18" charset="0"/>
                  <a:ea typeface="Cambria Math" pitchFamily="18" charset="0"/>
                </a:rPr>
                <a:t>&gt;</a:t>
              </a:r>
              <a:endParaRPr lang="en-US" sz="2800" i="1" baseline="-25000" dirty="0">
                <a:latin typeface="Cambria Math" pitchFamily="18" charset="0"/>
                <a:ea typeface="Cambria Math" pitchFamily="18" charset="0"/>
              </a:endParaRPr>
            </a:p>
          </p:txBody>
        </p:sp>
        <p:sp>
          <p:nvSpPr>
            <p:cNvPr id="24" name="TextBox 23"/>
            <p:cNvSpPr txBox="1"/>
            <p:nvPr/>
          </p:nvSpPr>
          <p:spPr>
            <a:xfrm>
              <a:off x="1562100" y="3695700"/>
              <a:ext cx="658472" cy="373729"/>
            </a:xfrm>
            <a:prstGeom prst="rect">
              <a:avLst/>
            </a:prstGeom>
            <a:noFill/>
          </p:spPr>
          <p:txBody>
            <a:bodyPr wrap="square" rtlCol="0">
              <a:spAutoFit/>
            </a:bodyPr>
            <a:lstStyle/>
            <a:p>
              <a:r>
                <a:rPr lang="en-US" sz="2800" i="1" dirty="0" smtClean="0">
                  <a:latin typeface="Cambria Math" pitchFamily="18" charset="0"/>
                  <a:ea typeface="Cambria Math" pitchFamily="18" charset="0"/>
                </a:rPr>
                <a:t>m</a:t>
              </a:r>
              <a:r>
                <a:rPr lang="en-US" sz="2800" i="1" baseline="-25000" dirty="0" smtClean="0">
                  <a:latin typeface="Cambria Math" pitchFamily="18" charset="0"/>
                  <a:ea typeface="Cambria Math" pitchFamily="18" charset="0"/>
                </a:rPr>
                <a:t>1</a:t>
              </a:r>
              <a:endParaRPr lang="en-US" sz="2800" i="1" baseline="-25000" dirty="0">
                <a:latin typeface="Cambria Math" pitchFamily="18" charset="0"/>
                <a:ea typeface="Cambria Math" pitchFamily="18" charset="0"/>
              </a:endParaRPr>
            </a:p>
          </p:txBody>
        </p:sp>
        <p:sp>
          <p:nvSpPr>
            <p:cNvPr id="25" name="TextBox 24"/>
            <p:cNvSpPr txBox="1"/>
            <p:nvPr/>
          </p:nvSpPr>
          <p:spPr>
            <a:xfrm>
              <a:off x="4697753" y="3717150"/>
              <a:ext cx="658472" cy="373729"/>
            </a:xfrm>
            <a:prstGeom prst="rect">
              <a:avLst/>
            </a:prstGeom>
            <a:noFill/>
          </p:spPr>
          <p:txBody>
            <a:bodyPr wrap="square" rtlCol="0">
              <a:spAutoFit/>
            </a:bodyPr>
            <a:lstStyle/>
            <a:p>
              <a:r>
                <a:rPr lang="en-US" sz="2800" i="1" dirty="0" smtClean="0">
                  <a:latin typeface="Cambria Math" pitchFamily="18" charset="0"/>
                  <a:ea typeface="Cambria Math" pitchFamily="18" charset="0"/>
                </a:rPr>
                <a:t>m</a:t>
              </a:r>
              <a:r>
                <a:rPr lang="en-US" sz="2800" i="1" baseline="-25000" dirty="0" smtClean="0">
                  <a:latin typeface="Cambria Math" pitchFamily="18" charset="0"/>
                  <a:ea typeface="Cambria Math" pitchFamily="18" charset="0"/>
                </a:rPr>
                <a:t>1</a:t>
              </a:r>
              <a:endParaRPr lang="en-US" sz="2800" i="1" baseline="-25000" dirty="0">
                <a:latin typeface="Cambria Math" pitchFamily="18" charset="0"/>
                <a:ea typeface="Cambria Math" pitchFamily="18" charset="0"/>
              </a:endParaRPr>
            </a:p>
          </p:txBody>
        </p:sp>
        <p:sp>
          <p:nvSpPr>
            <p:cNvPr id="26" name="TextBox 25"/>
            <p:cNvSpPr txBox="1"/>
            <p:nvPr/>
          </p:nvSpPr>
          <p:spPr>
            <a:xfrm>
              <a:off x="3949700" y="825500"/>
              <a:ext cx="658472" cy="373729"/>
            </a:xfrm>
            <a:prstGeom prst="rect">
              <a:avLst/>
            </a:prstGeom>
            <a:noFill/>
          </p:spPr>
          <p:txBody>
            <a:bodyPr wrap="square" rtlCol="0">
              <a:spAutoFit/>
            </a:bodyPr>
            <a:lstStyle/>
            <a:p>
              <a:r>
                <a:rPr lang="en-US" sz="2800" i="1" dirty="0" smtClean="0">
                  <a:latin typeface="Cambria Math" pitchFamily="18" charset="0"/>
                  <a:ea typeface="Cambria Math" pitchFamily="18" charset="0"/>
                </a:rPr>
                <a:t>m</a:t>
              </a:r>
              <a:r>
                <a:rPr lang="en-US" sz="2800" i="1" baseline="-25000" dirty="0" smtClean="0">
                  <a:latin typeface="Cambria Math" pitchFamily="18" charset="0"/>
                  <a:ea typeface="Cambria Math" pitchFamily="18" charset="0"/>
                </a:rPr>
                <a:t>2</a:t>
              </a:r>
              <a:endParaRPr lang="en-US" sz="2800" i="1" baseline="-25000" dirty="0">
                <a:latin typeface="Cambria Math" pitchFamily="18" charset="0"/>
                <a:ea typeface="Cambria Math" pitchFamily="18" charset="0"/>
              </a:endParaRPr>
            </a:p>
          </p:txBody>
        </p:sp>
        <p:sp>
          <p:nvSpPr>
            <p:cNvPr id="27" name="TextBox 26"/>
            <p:cNvSpPr txBox="1"/>
            <p:nvPr/>
          </p:nvSpPr>
          <p:spPr>
            <a:xfrm>
              <a:off x="7093794" y="789214"/>
              <a:ext cx="658472" cy="373729"/>
            </a:xfrm>
            <a:prstGeom prst="rect">
              <a:avLst/>
            </a:prstGeom>
            <a:noFill/>
          </p:spPr>
          <p:txBody>
            <a:bodyPr wrap="square" rtlCol="0">
              <a:spAutoFit/>
            </a:bodyPr>
            <a:lstStyle/>
            <a:p>
              <a:r>
                <a:rPr lang="en-US" sz="2800" i="1" dirty="0" smtClean="0">
                  <a:latin typeface="Cambria Math" pitchFamily="18" charset="0"/>
                  <a:ea typeface="Cambria Math" pitchFamily="18" charset="0"/>
                </a:rPr>
                <a:t>m</a:t>
              </a:r>
              <a:r>
                <a:rPr lang="en-US" sz="2800" i="1" baseline="-25000" dirty="0" smtClean="0">
                  <a:latin typeface="Cambria Math" pitchFamily="18" charset="0"/>
                  <a:ea typeface="Cambria Math" pitchFamily="18" charset="0"/>
                </a:rPr>
                <a:t>2</a:t>
              </a:r>
              <a:endParaRPr lang="en-US" sz="2800" i="1" baseline="-25000" dirty="0">
                <a:latin typeface="Cambria Math" pitchFamily="18" charset="0"/>
                <a:ea typeface="Cambria Math" pitchFamily="18" charset="0"/>
              </a:endParaRPr>
            </a:p>
          </p:txBody>
        </p:sp>
        <p:cxnSp>
          <p:nvCxnSpPr>
            <p:cNvPr id="18" name="Straight Connector 17"/>
            <p:cNvCxnSpPr/>
            <p:nvPr/>
          </p:nvCxnSpPr>
          <p:spPr>
            <a:xfrm rot="5400000">
              <a:off x="5876925" y="1076322"/>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p:cNvGrpSpPr>
            <a:grpSpLocks noChangeAspect="1"/>
          </p:cNvGrpSpPr>
          <p:nvPr/>
        </p:nvGrpSpPr>
        <p:grpSpPr>
          <a:xfrm>
            <a:off x="1257300" y="685799"/>
            <a:ext cx="7581899" cy="4828541"/>
            <a:chOff x="1257300" y="728662"/>
            <a:chExt cx="4738687" cy="3017838"/>
          </a:xfrm>
        </p:grpSpPr>
        <p:pic>
          <p:nvPicPr>
            <p:cNvPr id="5122" name="Picture 2"/>
            <p:cNvPicPr>
              <a:picLocks noChangeAspect="1" noChangeArrowheads="1"/>
            </p:cNvPicPr>
            <p:nvPr/>
          </p:nvPicPr>
          <p:blipFill>
            <a:blip r:embed="rId3" cstate="print"/>
            <a:srcRect l="13682" t="32906" r="65301" b="36813"/>
            <a:stretch>
              <a:fillRect/>
            </a:stretch>
          </p:blipFill>
          <p:spPr bwMode="auto">
            <a:xfrm>
              <a:off x="1552572" y="978695"/>
              <a:ext cx="2670000" cy="2650194"/>
            </a:xfrm>
            <a:prstGeom prst="rect">
              <a:avLst/>
            </a:prstGeom>
            <a:noFill/>
            <a:ln w="9525">
              <a:noFill/>
              <a:miter lim="800000"/>
              <a:headEnd/>
              <a:tailEnd/>
            </a:ln>
            <a:effectLst/>
          </p:spPr>
        </p:pic>
        <p:cxnSp>
          <p:nvCxnSpPr>
            <p:cNvPr id="9" name="Straight Arrow Connector 8"/>
            <p:cNvCxnSpPr/>
            <p:nvPr/>
          </p:nvCxnSpPr>
          <p:spPr>
            <a:xfrm flipV="1">
              <a:off x="1630362" y="1109658"/>
              <a:ext cx="2720181" cy="792"/>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6200000">
              <a:off x="321468" y="2418556"/>
              <a:ext cx="2654300" cy="1588"/>
            </a:xfrm>
            <a:prstGeom prst="straightConnector1">
              <a:avLst/>
            </a:pr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1257300" y="2209800"/>
              <a:ext cx="658472" cy="327013"/>
            </a:xfrm>
            <a:prstGeom prst="rect">
              <a:avLst/>
            </a:prstGeom>
            <a:noFill/>
          </p:spPr>
          <p:txBody>
            <a:bodyPr wrap="square" rtlCol="0">
              <a:spAutoFit/>
            </a:bodyPr>
            <a:lstStyle/>
            <a:p>
              <a:r>
                <a:rPr lang="en-US" sz="2800" i="1" dirty="0" smtClean="0">
                  <a:latin typeface="Cambria Math" pitchFamily="18" charset="0"/>
                  <a:ea typeface="Cambria Math" pitchFamily="18" charset="0"/>
                </a:rPr>
                <a:t>m</a:t>
              </a:r>
              <a:r>
                <a:rPr lang="en-US" sz="2800" i="1" baseline="-25000" dirty="0" smtClean="0">
                  <a:latin typeface="Cambria Math" pitchFamily="18" charset="0"/>
                  <a:ea typeface="Cambria Math" pitchFamily="18" charset="0"/>
                </a:rPr>
                <a:t>1</a:t>
              </a:r>
              <a:r>
                <a:rPr lang="en-US" sz="2800" i="1" dirty="0" smtClean="0">
                  <a:latin typeface="Cambria Math" pitchFamily="18" charset="0"/>
                  <a:ea typeface="Cambria Math" pitchFamily="18" charset="0"/>
                </a:rPr>
                <a:t> </a:t>
              </a:r>
              <a:endParaRPr lang="en-US" sz="2800" i="1" baseline="-25000" dirty="0">
                <a:latin typeface="Cambria Math" pitchFamily="18" charset="0"/>
                <a:ea typeface="Cambria Math" pitchFamily="18" charset="0"/>
              </a:endParaRPr>
            </a:p>
          </p:txBody>
        </p:sp>
        <p:sp>
          <p:nvSpPr>
            <p:cNvPr id="26" name="TextBox 25"/>
            <p:cNvSpPr txBox="1"/>
            <p:nvPr/>
          </p:nvSpPr>
          <p:spPr>
            <a:xfrm>
              <a:off x="2709862" y="728662"/>
              <a:ext cx="658472" cy="327013"/>
            </a:xfrm>
            <a:prstGeom prst="rect">
              <a:avLst/>
            </a:prstGeom>
            <a:noFill/>
          </p:spPr>
          <p:txBody>
            <a:bodyPr wrap="square" rtlCol="0">
              <a:spAutoFit/>
            </a:bodyPr>
            <a:lstStyle/>
            <a:p>
              <a:r>
                <a:rPr lang="en-US" sz="2800" i="1" dirty="0" smtClean="0">
                  <a:latin typeface="Cambria Math" pitchFamily="18" charset="0"/>
                  <a:ea typeface="Cambria Math" pitchFamily="18" charset="0"/>
                </a:rPr>
                <a:t>m</a:t>
              </a:r>
              <a:r>
                <a:rPr lang="en-US" sz="2800" i="1" baseline="-25000" dirty="0" smtClean="0">
                  <a:latin typeface="Cambria Math" pitchFamily="18" charset="0"/>
                  <a:ea typeface="Cambria Math" pitchFamily="18" charset="0"/>
                </a:rPr>
                <a:t>2</a:t>
              </a:r>
              <a:r>
                <a:rPr lang="en-US" sz="2800" i="1" dirty="0" smtClean="0">
                  <a:latin typeface="Cambria Math" pitchFamily="18" charset="0"/>
                  <a:ea typeface="Cambria Math" pitchFamily="18" charset="0"/>
                </a:rPr>
                <a:t> </a:t>
              </a:r>
              <a:endParaRPr lang="en-US" sz="2800" i="1" baseline="-25000" dirty="0">
                <a:latin typeface="Cambria Math" pitchFamily="18" charset="0"/>
                <a:ea typeface="Cambria Math" pitchFamily="18" charset="0"/>
              </a:endParaRPr>
            </a:p>
          </p:txBody>
        </p:sp>
        <p:sp>
          <p:nvSpPr>
            <p:cNvPr id="12" name="Freeform 11"/>
            <p:cNvSpPr/>
            <p:nvPr/>
          </p:nvSpPr>
          <p:spPr>
            <a:xfrm>
              <a:off x="3238500" y="1566333"/>
              <a:ext cx="1524000" cy="416984"/>
            </a:xfrm>
            <a:custGeom>
              <a:avLst/>
              <a:gdLst>
                <a:gd name="connsiteX0" fmla="*/ 0 w 1524000"/>
                <a:gd name="connsiteY0" fmla="*/ 249767 h 416984"/>
                <a:gd name="connsiteX1" fmla="*/ 508000 w 1524000"/>
                <a:gd name="connsiteY1" fmla="*/ 21167 h 416984"/>
                <a:gd name="connsiteX2" fmla="*/ 609600 w 1524000"/>
                <a:gd name="connsiteY2" fmla="*/ 376767 h 416984"/>
                <a:gd name="connsiteX3" fmla="*/ 1524000 w 1524000"/>
                <a:gd name="connsiteY3" fmla="*/ 262467 h 416984"/>
              </a:gdLst>
              <a:ahLst/>
              <a:cxnLst>
                <a:cxn ang="0">
                  <a:pos x="connsiteX0" y="connsiteY0"/>
                </a:cxn>
                <a:cxn ang="0">
                  <a:pos x="connsiteX1" y="connsiteY1"/>
                </a:cxn>
                <a:cxn ang="0">
                  <a:pos x="connsiteX2" y="connsiteY2"/>
                </a:cxn>
                <a:cxn ang="0">
                  <a:pos x="connsiteX3" y="connsiteY3"/>
                </a:cxn>
              </a:cxnLst>
              <a:rect l="l" t="t" r="r" b="b"/>
              <a:pathLst>
                <a:path w="1524000" h="416984">
                  <a:moveTo>
                    <a:pt x="0" y="249767"/>
                  </a:moveTo>
                  <a:cubicBezTo>
                    <a:pt x="203200" y="124883"/>
                    <a:pt x="406400" y="0"/>
                    <a:pt x="508000" y="21167"/>
                  </a:cubicBezTo>
                  <a:cubicBezTo>
                    <a:pt x="609600" y="42334"/>
                    <a:pt x="440267" y="336550"/>
                    <a:pt x="609600" y="376767"/>
                  </a:cubicBezTo>
                  <a:cubicBezTo>
                    <a:pt x="778933" y="416984"/>
                    <a:pt x="1151466" y="339725"/>
                    <a:pt x="1524000" y="262467"/>
                  </a:cubicBezTo>
                </a:path>
              </a:pathLst>
            </a:custGeom>
            <a:ln w="57150">
              <a:solidFill>
                <a:schemeClr val="bg1">
                  <a:lumMod val="6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sp>
          <p:nvSpPr>
            <p:cNvPr id="14" name="TextBox 13"/>
            <p:cNvSpPr txBox="1"/>
            <p:nvPr/>
          </p:nvSpPr>
          <p:spPr>
            <a:xfrm>
              <a:off x="4762500" y="1676400"/>
              <a:ext cx="1233487" cy="327012"/>
            </a:xfrm>
            <a:prstGeom prst="rect">
              <a:avLst/>
            </a:prstGeom>
            <a:noFill/>
          </p:spPr>
          <p:txBody>
            <a:bodyPr wrap="square" rtlCol="0">
              <a:spAutoFit/>
            </a:bodyPr>
            <a:lstStyle/>
            <a:p>
              <a:r>
                <a:rPr lang="en-US" sz="2800" i="1" dirty="0" smtClean="0">
                  <a:latin typeface="Cambria Math" pitchFamily="18" charset="0"/>
                  <a:ea typeface="Cambria Math" pitchFamily="18" charset="0"/>
                </a:rPr>
                <a:t>p=constant</a:t>
              </a:r>
              <a:endParaRPr lang="en-US" sz="2800" i="1" baseline="-25000" dirty="0">
                <a:latin typeface="Cambria Math" pitchFamily="18" charset="0"/>
                <a:ea typeface="Cambria Math" pitchFamily="18" charset="0"/>
              </a:endParaRPr>
            </a:p>
          </p:txBody>
        </p:sp>
        <p:sp>
          <p:nvSpPr>
            <p:cNvPr id="16" name="TextBox 15"/>
            <p:cNvSpPr txBox="1"/>
            <p:nvPr/>
          </p:nvSpPr>
          <p:spPr>
            <a:xfrm>
              <a:off x="4710113" y="2538413"/>
              <a:ext cx="1066800" cy="327012"/>
            </a:xfrm>
            <a:prstGeom prst="rect">
              <a:avLst/>
            </a:prstGeom>
            <a:noFill/>
          </p:spPr>
          <p:txBody>
            <a:bodyPr wrap="square" rtlCol="0">
              <a:spAutoFit/>
            </a:bodyPr>
            <a:lstStyle/>
            <a:p>
              <a:r>
                <a:rPr lang="en-US" sz="2800" i="1" dirty="0" smtClean="0">
                  <a:latin typeface="Cambria Math" pitchFamily="18" charset="0"/>
                  <a:ea typeface="Cambria Math" pitchFamily="18" charset="0"/>
                </a:rPr>
                <a:t>p=0</a:t>
              </a:r>
              <a:endParaRPr lang="en-US" sz="2800" i="1" baseline="-25000" dirty="0">
                <a:latin typeface="Cambria Math" pitchFamily="18" charset="0"/>
                <a:ea typeface="Cambria Math" pitchFamily="18" charset="0"/>
              </a:endParaRPr>
            </a:p>
          </p:txBody>
        </p:sp>
        <p:sp>
          <p:nvSpPr>
            <p:cNvPr id="17" name="Freeform 16"/>
            <p:cNvSpPr/>
            <p:nvPr/>
          </p:nvSpPr>
          <p:spPr>
            <a:xfrm rot="21108783">
              <a:off x="2328957" y="2605818"/>
              <a:ext cx="2381151" cy="416984"/>
            </a:xfrm>
            <a:custGeom>
              <a:avLst/>
              <a:gdLst>
                <a:gd name="connsiteX0" fmla="*/ 0 w 1524000"/>
                <a:gd name="connsiteY0" fmla="*/ 249767 h 416984"/>
                <a:gd name="connsiteX1" fmla="*/ 508000 w 1524000"/>
                <a:gd name="connsiteY1" fmla="*/ 21167 h 416984"/>
                <a:gd name="connsiteX2" fmla="*/ 609600 w 1524000"/>
                <a:gd name="connsiteY2" fmla="*/ 376767 h 416984"/>
                <a:gd name="connsiteX3" fmla="*/ 1524000 w 1524000"/>
                <a:gd name="connsiteY3" fmla="*/ 262467 h 416984"/>
              </a:gdLst>
              <a:ahLst/>
              <a:cxnLst>
                <a:cxn ang="0">
                  <a:pos x="connsiteX0" y="connsiteY0"/>
                </a:cxn>
                <a:cxn ang="0">
                  <a:pos x="connsiteX1" y="connsiteY1"/>
                </a:cxn>
                <a:cxn ang="0">
                  <a:pos x="connsiteX2" y="connsiteY2"/>
                </a:cxn>
                <a:cxn ang="0">
                  <a:pos x="connsiteX3" y="connsiteY3"/>
                </a:cxn>
              </a:cxnLst>
              <a:rect l="l" t="t" r="r" b="b"/>
              <a:pathLst>
                <a:path w="1524000" h="416984">
                  <a:moveTo>
                    <a:pt x="0" y="249767"/>
                  </a:moveTo>
                  <a:cubicBezTo>
                    <a:pt x="203200" y="124883"/>
                    <a:pt x="406400" y="0"/>
                    <a:pt x="508000" y="21167"/>
                  </a:cubicBezTo>
                  <a:cubicBezTo>
                    <a:pt x="609600" y="42334"/>
                    <a:pt x="440267" y="336550"/>
                    <a:pt x="609600" y="376767"/>
                  </a:cubicBezTo>
                  <a:cubicBezTo>
                    <a:pt x="778933" y="416984"/>
                    <a:pt x="1151466" y="339725"/>
                    <a:pt x="1524000" y="262467"/>
                  </a:cubicBezTo>
                </a:path>
              </a:pathLst>
            </a:custGeom>
            <a:ln w="57150">
              <a:solidFill>
                <a:schemeClr val="bg1">
                  <a:lumMod val="65000"/>
                </a:schemeClr>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sz="2800"/>
            </a:p>
          </p:txBody>
        </p:sp>
      </p:gr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229600" cy="1828800"/>
          </a:xfrm>
        </p:spPr>
        <p:txBody>
          <a:bodyPr>
            <a:normAutofit/>
          </a:bodyPr>
          <a:lstStyle/>
          <a:p>
            <a:r>
              <a:rPr lang="en-US" sz="4000" dirty="0" smtClean="0">
                <a:latin typeface="Times New Roman" pitchFamily="18" charset="0"/>
                <a:cs typeface="Times New Roman" pitchFamily="18" charset="0"/>
              </a:rPr>
              <a:t>assessing the information content</a:t>
            </a:r>
            <a:br>
              <a:rPr lang="en-US" sz="4000" dirty="0" smtClean="0">
                <a:latin typeface="Times New Roman" pitchFamily="18" charset="0"/>
                <a:cs typeface="Times New Roman" pitchFamily="18" charset="0"/>
              </a:rPr>
            </a:br>
            <a:r>
              <a:rPr lang="en-US" sz="4000" dirty="0" smtClean="0">
                <a:latin typeface="Times New Roman" pitchFamily="18" charset="0"/>
                <a:cs typeface="Times New Roman" pitchFamily="18" charset="0"/>
              </a:rPr>
              <a:t>in </a:t>
            </a:r>
            <a:r>
              <a:rPr lang="en-US" sz="4000" i="1" dirty="0" err="1" smtClean="0">
                <a:latin typeface="Cambria Math" pitchFamily="18" charset="0"/>
                <a:ea typeface="Cambria Math" pitchFamily="18" charset="0"/>
              </a:rPr>
              <a:t>p</a:t>
            </a:r>
            <a:r>
              <a:rPr lang="en-US" sz="4000" i="1" baseline="-25000" dirty="0" err="1" smtClean="0">
                <a:latin typeface="Cambria Math" pitchFamily="18" charset="0"/>
                <a:ea typeface="Cambria Math" pitchFamily="18" charset="0"/>
              </a:rPr>
              <a:t>A</a:t>
            </a:r>
            <a:r>
              <a:rPr lang="en-US" sz="4000" dirty="0" smtClean="0">
                <a:latin typeface="Cambria Math" pitchFamily="18" charset="0"/>
                <a:ea typeface="Cambria Math" pitchFamily="18" charset="0"/>
              </a:rPr>
              <a:t>(</a:t>
            </a:r>
            <a:r>
              <a:rPr lang="en-US" sz="4000" b="1" dirty="0" smtClean="0">
                <a:latin typeface="Cambria Math" pitchFamily="18" charset="0"/>
                <a:ea typeface="Cambria Math" pitchFamily="18" charset="0"/>
              </a:rPr>
              <a:t>m</a:t>
            </a:r>
            <a:r>
              <a:rPr lang="en-US" sz="4000" dirty="0" smtClean="0">
                <a:latin typeface="Cambria Math" pitchFamily="18" charset="0"/>
                <a:ea typeface="Cambria Math" pitchFamily="18" charset="0"/>
              </a:rPr>
              <a:t>)</a:t>
            </a:r>
            <a:endParaRPr lang="en-US" sz="4000" dirty="0">
              <a:latin typeface="Cambria Math" pitchFamily="18" charset="0"/>
              <a:ea typeface="Cambria Math" pitchFamily="18" charset="0"/>
            </a:endParaRPr>
          </a:p>
        </p:txBody>
      </p:sp>
      <p:sp>
        <p:nvSpPr>
          <p:cNvPr id="3" name="Content Placeholder 2"/>
          <p:cNvSpPr>
            <a:spLocks noGrp="1"/>
          </p:cNvSpPr>
          <p:nvPr>
            <p:ph idx="1"/>
          </p:nvPr>
        </p:nvSpPr>
        <p:spPr>
          <a:xfrm>
            <a:off x="609600" y="3124200"/>
            <a:ext cx="8229600" cy="2590800"/>
          </a:xfrm>
        </p:spPr>
        <p:txBody>
          <a:bodyPr>
            <a:noAutofit/>
          </a:bodyPr>
          <a:lstStyle/>
          <a:p>
            <a:pPr algn="ctr">
              <a:buNone/>
            </a:pPr>
            <a:r>
              <a:rPr lang="en-US" sz="4000" dirty="0" smtClean="0">
                <a:latin typeface="Times New Roman" pitchFamily="18" charset="0"/>
                <a:cs typeface="Times New Roman" pitchFamily="18" charset="0"/>
              </a:rPr>
              <a:t>Do we know a little about </a:t>
            </a:r>
            <a:r>
              <a:rPr lang="en-US" sz="4000" b="1" dirty="0" smtClean="0">
                <a:latin typeface="Cambria Math" pitchFamily="18" charset="0"/>
                <a:ea typeface="Cambria Math" pitchFamily="18" charset="0"/>
                <a:cs typeface="Times New Roman" pitchFamily="18" charset="0"/>
              </a:rPr>
              <a:t>m</a:t>
            </a:r>
          </a:p>
          <a:p>
            <a:pPr algn="ctr">
              <a:buNone/>
            </a:pPr>
            <a:r>
              <a:rPr lang="en-US" sz="4000" dirty="0" smtClean="0">
                <a:latin typeface="Times New Roman" pitchFamily="18" charset="0"/>
                <a:cs typeface="Times New Roman" pitchFamily="18" charset="0"/>
              </a:rPr>
              <a:t>or</a:t>
            </a:r>
          </a:p>
          <a:p>
            <a:pPr algn="ctr">
              <a:buNone/>
            </a:pPr>
            <a:r>
              <a:rPr lang="en-US" sz="4000" dirty="0" smtClean="0">
                <a:latin typeface="Times New Roman" pitchFamily="18" charset="0"/>
                <a:cs typeface="Times New Roman" pitchFamily="18" charset="0"/>
              </a:rPr>
              <a:t>a lot about </a:t>
            </a:r>
            <a:r>
              <a:rPr lang="en-US" sz="4000" b="1" dirty="0" smtClean="0">
                <a:latin typeface="Cambria Math" pitchFamily="18" charset="0"/>
                <a:ea typeface="Cambria Math" pitchFamily="18" charset="0"/>
                <a:cs typeface="Times New Roman" pitchFamily="18" charset="0"/>
              </a:rPr>
              <a:t>m</a:t>
            </a:r>
            <a:r>
              <a:rPr lang="en-US" sz="4000" dirty="0" smtClean="0">
                <a:latin typeface="Times New Roman" pitchFamily="18" charset="0"/>
                <a:cs typeface="Times New Roman" pitchFamily="18" charset="0"/>
              </a:rPr>
              <a:t> ?</a:t>
            </a:r>
            <a:endParaRPr lang="en-US" sz="4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143000"/>
          </a:xfrm>
        </p:spPr>
        <p:txBody>
          <a:bodyPr>
            <a:normAutofit/>
          </a:bodyPr>
          <a:lstStyle/>
          <a:p>
            <a:r>
              <a:rPr lang="en-US" dirty="0" smtClean="0">
                <a:latin typeface="Times New Roman" pitchFamily="18" charset="0"/>
                <a:cs typeface="Times New Roman" pitchFamily="18" charset="0"/>
              </a:rPr>
              <a:t>Information Gain, </a:t>
            </a:r>
            <a:r>
              <a:rPr lang="en-US" b="1" dirty="0" smtClean="0">
                <a:latin typeface="Cambria Math" pitchFamily="18" charset="0"/>
                <a:ea typeface="Cambria Math" pitchFamily="18" charset="0"/>
                <a:cs typeface="Times New Roman" pitchFamily="18" charset="0"/>
              </a:rPr>
              <a:t>S</a:t>
            </a:r>
            <a:endParaRPr lang="en-US" b="1" dirty="0">
              <a:latin typeface="Times New Roman" pitchFamily="18" charset="0"/>
              <a:cs typeface="Times New Roman" pitchFamily="18" charset="0"/>
            </a:endParaRPr>
          </a:p>
        </p:txBody>
      </p:sp>
      <p:pic>
        <p:nvPicPr>
          <p:cNvPr id="6" name="Picture 2"/>
          <p:cNvPicPr>
            <a:picLocks noChangeAspect="1" noChangeArrowheads="1"/>
          </p:cNvPicPr>
          <p:nvPr/>
        </p:nvPicPr>
        <p:blipFill>
          <a:blip r:embed="rId3" cstate="print"/>
          <a:srcRect/>
          <a:stretch>
            <a:fillRect/>
          </a:stretch>
        </p:blipFill>
        <p:spPr bwMode="auto">
          <a:xfrm>
            <a:off x="762000" y="2819400"/>
            <a:ext cx="7795846" cy="1447800"/>
          </a:xfrm>
          <a:prstGeom prst="rect">
            <a:avLst/>
          </a:prstGeom>
          <a:noFill/>
          <a:ln w="9525">
            <a:noFill/>
            <a:miter lim="800000"/>
            <a:headEnd/>
            <a:tailEnd/>
          </a:ln>
        </p:spPr>
      </p:pic>
      <p:sp>
        <p:nvSpPr>
          <p:cNvPr id="4" name="Title 1"/>
          <p:cNvSpPr txBox="1">
            <a:spLocks/>
          </p:cNvSpPr>
          <p:nvPr/>
        </p:nvSpPr>
        <p:spPr>
          <a:xfrm>
            <a:off x="533400" y="5181600"/>
            <a:ext cx="8229600" cy="1143000"/>
          </a:xfrm>
          <a:prstGeom prst="rect">
            <a:avLst/>
          </a:prstGeom>
        </p:spPr>
        <p:txBody>
          <a:bodyPr vert="horz" lIns="91440" tIns="45720" rIns="91440" bIns="45720" rtlCol="0" anchor="ctr">
            <a:normAutofit/>
          </a:bodyPr>
          <a:lstStyle/>
          <a:p>
            <a:pPr lvl="0" algn="ctr">
              <a:spcBef>
                <a:spcPct val="0"/>
              </a:spcBef>
            </a:pPr>
            <a:r>
              <a:rPr kumimoji="0" lang="en-US" sz="4400" b="0" i="1"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-S </a:t>
            </a:r>
            <a:r>
              <a:rPr kumimoji="0" lang="en-US" sz="44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called </a:t>
            </a:r>
            <a:r>
              <a:rPr lang="en-US" sz="4400" noProof="0" dirty="0" smtClean="0">
                <a:latin typeface="Times New Roman" pitchFamily="18" charset="0"/>
                <a:cs typeface="Times New Roman" pitchFamily="18" charset="0"/>
              </a:rPr>
              <a:t>Relative </a:t>
            </a:r>
            <a:r>
              <a:rPr lang="en-US" sz="4400" dirty="0" smtClean="0">
                <a:latin typeface="Times New Roman" pitchFamily="18" charset="0"/>
                <a:cs typeface="Times New Roman" pitchFamily="18" charset="0"/>
              </a:rPr>
              <a:t>Entropy, </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2"/>
          <p:cNvPicPr>
            <a:picLocks noChangeAspect="1" noChangeArrowheads="1"/>
          </p:cNvPicPr>
          <p:nvPr/>
        </p:nvPicPr>
        <p:blipFill>
          <a:blip r:embed="rId3" cstate="print"/>
          <a:srcRect/>
          <a:stretch>
            <a:fillRect/>
          </a:stretch>
        </p:blipFill>
        <p:spPr bwMode="auto">
          <a:xfrm>
            <a:off x="762000" y="3124200"/>
            <a:ext cx="7795846" cy="1447800"/>
          </a:xfrm>
          <a:prstGeom prst="rect">
            <a:avLst/>
          </a:prstGeom>
          <a:noFill/>
          <a:ln w="9525">
            <a:noFill/>
            <a:miter lim="800000"/>
            <a:headEnd/>
            <a:tailEnd/>
          </a:ln>
        </p:spPr>
      </p:pic>
      <p:sp>
        <p:nvSpPr>
          <p:cNvPr id="2" name="Title 1"/>
          <p:cNvSpPr>
            <a:spLocks noGrp="1"/>
          </p:cNvSpPr>
          <p:nvPr>
            <p:ph type="title"/>
          </p:nvPr>
        </p:nvSpPr>
        <p:spPr>
          <a:xfrm>
            <a:off x="457200" y="838200"/>
            <a:ext cx="8229600" cy="1143000"/>
          </a:xfrm>
        </p:spPr>
        <p:txBody>
          <a:bodyPr>
            <a:normAutofit fontScale="90000"/>
          </a:bodyPr>
          <a:lstStyle/>
          <a:p>
            <a:r>
              <a:rPr lang="en-US" dirty="0" smtClean="0">
                <a:latin typeface="Times New Roman" pitchFamily="18" charset="0"/>
                <a:cs typeface="Times New Roman" pitchFamily="18" charset="0"/>
              </a:rPr>
              <a:t>Relative Entropy, </a:t>
            </a:r>
            <a:r>
              <a:rPr lang="en-US" dirty="0" smtClean="0">
                <a:latin typeface="Cambria Math" pitchFamily="18" charset="0"/>
                <a:ea typeface="Cambria Math" pitchFamily="18" charset="0"/>
                <a:cs typeface="Times New Roman" pitchFamily="18" charset="0"/>
              </a:rPr>
              <a:t>S</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also called Information Gain</a:t>
            </a:r>
            <a:endParaRPr lang="en-US" dirty="0">
              <a:latin typeface="Times New Roman" pitchFamily="18" charset="0"/>
              <a:cs typeface="Times New Roman" pitchFamily="18" charset="0"/>
            </a:endParaRPr>
          </a:p>
        </p:txBody>
      </p:sp>
      <p:sp>
        <p:nvSpPr>
          <p:cNvPr id="4" name="Freeform 3"/>
          <p:cNvSpPr/>
          <p:nvPr/>
        </p:nvSpPr>
        <p:spPr>
          <a:xfrm>
            <a:off x="5473337" y="4572000"/>
            <a:ext cx="677092" cy="1071154"/>
          </a:xfrm>
          <a:custGeom>
            <a:avLst/>
            <a:gdLst>
              <a:gd name="connsiteX0" fmla="*/ 677092 w 677092"/>
              <a:gd name="connsiteY0" fmla="*/ 0 h 1071154"/>
              <a:gd name="connsiteX1" fmla="*/ 23949 w 677092"/>
              <a:gd name="connsiteY1" fmla="*/ 404949 h 1071154"/>
              <a:gd name="connsiteX2" fmla="*/ 533400 w 677092"/>
              <a:gd name="connsiteY2" fmla="*/ 757646 h 1071154"/>
              <a:gd name="connsiteX3" fmla="*/ 272143 w 677092"/>
              <a:gd name="connsiteY3" fmla="*/ 1071154 h 1071154"/>
            </a:gdLst>
            <a:ahLst/>
            <a:cxnLst>
              <a:cxn ang="0">
                <a:pos x="connsiteX0" y="connsiteY0"/>
              </a:cxn>
              <a:cxn ang="0">
                <a:pos x="connsiteX1" y="connsiteY1"/>
              </a:cxn>
              <a:cxn ang="0">
                <a:pos x="connsiteX2" y="connsiteY2"/>
              </a:cxn>
              <a:cxn ang="0">
                <a:pos x="connsiteX3" y="connsiteY3"/>
              </a:cxn>
            </a:cxnLst>
            <a:rect l="l" t="t" r="r" b="b"/>
            <a:pathLst>
              <a:path w="677092" h="1071154">
                <a:moveTo>
                  <a:pt x="677092" y="0"/>
                </a:moveTo>
                <a:cubicBezTo>
                  <a:pt x="362495" y="139337"/>
                  <a:pt x="47898" y="278675"/>
                  <a:pt x="23949" y="404949"/>
                </a:cubicBezTo>
                <a:cubicBezTo>
                  <a:pt x="0" y="531223"/>
                  <a:pt x="492034" y="646612"/>
                  <a:pt x="533400" y="757646"/>
                </a:cubicBezTo>
                <a:cubicBezTo>
                  <a:pt x="574766" y="868680"/>
                  <a:pt x="423454" y="969917"/>
                  <a:pt x="272143" y="1071154"/>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itle 1"/>
          <p:cNvSpPr txBox="1">
            <a:spLocks/>
          </p:cNvSpPr>
          <p:nvPr/>
        </p:nvSpPr>
        <p:spPr>
          <a:xfrm>
            <a:off x="3657600" y="5638800"/>
            <a:ext cx="4876800" cy="990600"/>
          </a:xfrm>
          <a:prstGeom prst="rect">
            <a:avLst/>
          </a:prstGeom>
        </p:spPr>
        <p:txBody>
          <a:bodyPr vert="horz" lIns="91440" tIns="45720" rIns="91440" bIns="45720" rtlCol="0" anchor="ctr">
            <a:normAutofit fontScale="8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null </a:t>
            </a:r>
            <a:r>
              <a:rPr kumimoji="0" lang="en-US" sz="4400" b="0" i="0" u="none" strike="noStrike" kern="1200" cap="none" spc="0" normalizeH="0" baseline="0" noProof="0" dirty="0" err="1" smtClean="0">
                <a:ln>
                  <a:noFill/>
                </a:ln>
                <a:solidFill>
                  <a:srgbClr val="FF0000"/>
                </a:solidFill>
                <a:effectLst/>
                <a:uLnTx/>
                <a:uFillTx/>
                <a:latin typeface="Times New Roman" pitchFamily="18" charset="0"/>
                <a:ea typeface="+mj-ea"/>
                <a:cs typeface="Times New Roman" pitchFamily="18" charset="0"/>
              </a:rPr>
              <a:t>p.d.f</a:t>
            </a: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a:t>
            </a:r>
          </a:p>
          <a:p>
            <a:pPr marL="0" marR="0" lvl="0" indent="0" algn="ctr" defTabSz="914400" rtl="0" eaLnBrk="1" fontAlgn="auto" latinLnBrk="0" hangingPunct="1">
              <a:lnSpc>
                <a:spcPct val="100000"/>
              </a:lnSpc>
              <a:spcBef>
                <a:spcPct val="0"/>
              </a:spcBef>
              <a:spcAft>
                <a:spcPts val="0"/>
              </a:spcAft>
              <a:buClrTx/>
              <a:buSzTx/>
              <a:buFontTx/>
              <a:buNone/>
              <a:tabLst/>
              <a:defRPr/>
            </a:pPr>
            <a:r>
              <a:rPr lang="en-US" sz="4400" dirty="0" smtClean="0">
                <a:solidFill>
                  <a:srgbClr val="FF0000"/>
                </a:solidFill>
                <a:latin typeface="Times New Roman" pitchFamily="18" charset="0"/>
                <a:ea typeface="+mj-ea"/>
                <a:cs typeface="Times New Roman" pitchFamily="18" charset="0"/>
              </a:rPr>
              <a:t>state of no knowledge</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6" name="Oval 5"/>
          <p:cNvSpPr/>
          <p:nvPr/>
        </p:nvSpPr>
        <p:spPr>
          <a:xfrm>
            <a:off x="5715000" y="3886200"/>
            <a:ext cx="1600200" cy="6858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3" cstate="print"/>
          <a:srcRect/>
          <a:stretch>
            <a:fillRect/>
          </a:stretch>
        </p:blipFill>
        <p:spPr bwMode="auto">
          <a:xfrm>
            <a:off x="762000" y="3124200"/>
            <a:ext cx="7795846" cy="1447800"/>
          </a:xfrm>
          <a:prstGeom prst="rect">
            <a:avLst/>
          </a:prstGeom>
          <a:noFill/>
          <a:ln w="9525">
            <a:noFill/>
            <a:miter lim="800000"/>
            <a:headEnd/>
            <a:tailEnd/>
          </a:ln>
        </p:spPr>
      </p:pic>
      <p:sp>
        <p:nvSpPr>
          <p:cNvPr id="2" name="Title 1"/>
          <p:cNvSpPr>
            <a:spLocks noGrp="1"/>
          </p:cNvSpPr>
          <p:nvPr>
            <p:ph type="title"/>
          </p:nvPr>
        </p:nvSpPr>
        <p:spPr>
          <a:xfrm>
            <a:off x="457200" y="838200"/>
            <a:ext cx="8229600" cy="1143000"/>
          </a:xfrm>
        </p:spPr>
        <p:txBody>
          <a:bodyPr>
            <a:normAutofit fontScale="90000"/>
          </a:bodyPr>
          <a:lstStyle/>
          <a:p>
            <a:r>
              <a:rPr lang="en-US" dirty="0" smtClean="0">
                <a:latin typeface="Times New Roman" pitchFamily="18" charset="0"/>
                <a:cs typeface="Times New Roman" pitchFamily="18" charset="0"/>
              </a:rPr>
              <a:t>Relative Entropy, </a:t>
            </a:r>
            <a:r>
              <a:rPr lang="en-US" dirty="0" smtClean="0">
                <a:latin typeface="Cambria Math" pitchFamily="18" charset="0"/>
                <a:ea typeface="Cambria Math" pitchFamily="18" charset="0"/>
                <a:cs typeface="Times New Roman" pitchFamily="18" charset="0"/>
              </a:rPr>
              <a:t>S</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also called Information Gain</a:t>
            </a:r>
            <a:endParaRPr lang="en-US" dirty="0">
              <a:latin typeface="Times New Roman" pitchFamily="18" charset="0"/>
              <a:cs typeface="Times New Roman" pitchFamily="18" charset="0"/>
            </a:endParaRPr>
          </a:p>
        </p:txBody>
      </p:sp>
      <p:sp>
        <p:nvSpPr>
          <p:cNvPr id="4" name="Freeform 3"/>
          <p:cNvSpPr/>
          <p:nvPr/>
        </p:nvSpPr>
        <p:spPr>
          <a:xfrm>
            <a:off x="5244737" y="4572000"/>
            <a:ext cx="677092" cy="1071154"/>
          </a:xfrm>
          <a:custGeom>
            <a:avLst/>
            <a:gdLst>
              <a:gd name="connsiteX0" fmla="*/ 677092 w 677092"/>
              <a:gd name="connsiteY0" fmla="*/ 0 h 1071154"/>
              <a:gd name="connsiteX1" fmla="*/ 23949 w 677092"/>
              <a:gd name="connsiteY1" fmla="*/ 404949 h 1071154"/>
              <a:gd name="connsiteX2" fmla="*/ 533400 w 677092"/>
              <a:gd name="connsiteY2" fmla="*/ 757646 h 1071154"/>
              <a:gd name="connsiteX3" fmla="*/ 272143 w 677092"/>
              <a:gd name="connsiteY3" fmla="*/ 1071154 h 1071154"/>
            </a:gdLst>
            <a:ahLst/>
            <a:cxnLst>
              <a:cxn ang="0">
                <a:pos x="connsiteX0" y="connsiteY0"/>
              </a:cxn>
              <a:cxn ang="0">
                <a:pos x="connsiteX1" y="connsiteY1"/>
              </a:cxn>
              <a:cxn ang="0">
                <a:pos x="connsiteX2" y="connsiteY2"/>
              </a:cxn>
              <a:cxn ang="0">
                <a:pos x="connsiteX3" y="connsiteY3"/>
              </a:cxn>
            </a:cxnLst>
            <a:rect l="l" t="t" r="r" b="b"/>
            <a:pathLst>
              <a:path w="677092" h="1071154">
                <a:moveTo>
                  <a:pt x="677092" y="0"/>
                </a:moveTo>
                <a:cubicBezTo>
                  <a:pt x="362495" y="139337"/>
                  <a:pt x="47898" y="278675"/>
                  <a:pt x="23949" y="404949"/>
                </a:cubicBezTo>
                <a:cubicBezTo>
                  <a:pt x="0" y="531223"/>
                  <a:pt x="492034" y="646612"/>
                  <a:pt x="533400" y="757646"/>
                </a:cubicBezTo>
                <a:cubicBezTo>
                  <a:pt x="574766" y="868680"/>
                  <a:pt x="423454" y="969917"/>
                  <a:pt x="272143" y="1071154"/>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itle 1"/>
          <p:cNvSpPr txBox="1">
            <a:spLocks/>
          </p:cNvSpPr>
          <p:nvPr/>
        </p:nvSpPr>
        <p:spPr>
          <a:xfrm>
            <a:off x="3429000" y="5638800"/>
            <a:ext cx="4876800" cy="990600"/>
          </a:xfrm>
          <a:prstGeom prst="rect">
            <a:avLst/>
          </a:prstGeom>
        </p:spPr>
        <p:txBody>
          <a:bodyPr vert="horz" lIns="91440" tIns="45720" rIns="91440" bIns="45720" rtlCol="0" anchor="ctr">
            <a:normAutofit fontScale="825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uniform </a:t>
            </a:r>
            <a:r>
              <a:rPr kumimoji="0" lang="en-US" sz="4400" b="0" i="0" u="none" strike="noStrike" kern="1200" cap="none" spc="0" normalizeH="0" baseline="0" noProof="0" dirty="0" err="1" smtClean="0">
                <a:ln>
                  <a:noFill/>
                </a:ln>
                <a:solidFill>
                  <a:srgbClr val="FF0000"/>
                </a:solidFill>
                <a:effectLst/>
                <a:uLnTx/>
                <a:uFillTx/>
                <a:latin typeface="Times New Roman" pitchFamily="18" charset="0"/>
                <a:ea typeface="+mj-ea"/>
                <a:cs typeface="Times New Roman" pitchFamily="18" charset="0"/>
              </a:rPr>
              <a:t>p.d.f</a:t>
            </a:r>
            <a:r>
              <a:rPr kumimoji="0" lang="en-US" sz="44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a:t>
            </a:r>
            <a:r>
              <a:rPr kumimoji="0" lang="en-US" sz="4400" b="0" i="0" u="none" strike="noStrike" kern="1200" cap="none" spc="0" normalizeH="0" noProof="0" dirty="0" smtClean="0">
                <a:ln>
                  <a:noFill/>
                </a:ln>
                <a:solidFill>
                  <a:srgbClr val="FF0000"/>
                </a:solidFill>
                <a:effectLst/>
                <a:uLnTx/>
                <a:uFillTx/>
                <a:latin typeface="Times New Roman" pitchFamily="18" charset="0"/>
                <a:ea typeface="+mj-ea"/>
                <a:cs typeface="Times New Roman" pitchFamily="18" charset="0"/>
              </a:rPr>
              <a:t> might work for this</a:t>
            </a:r>
            <a:endParaRPr kumimoji="0" lang="en-US" sz="4400" b="0" i="0" u="none" strike="noStrike" kern="1200" cap="none" spc="0" normalizeH="0" baseline="0" noProof="0" dirty="0">
              <a:ln>
                <a:noFill/>
              </a:ln>
              <a:solidFill>
                <a:srgbClr val="FF0000"/>
              </a:solidFill>
              <a:effectLst/>
              <a:uLnTx/>
              <a:uFillTx/>
              <a:latin typeface="Times New Roman" pitchFamily="18" charset="0"/>
              <a:ea typeface="+mj-ea"/>
              <a:cs typeface="Times New Roman" pitchFamily="18" charset="0"/>
            </a:endParaRPr>
          </a:p>
        </p:txBody>
      </p:sp>
      <p:sp>
        <p:nvSpPr>
          <p:cNvPr id="6" name="Oval 5"/>
          <p:cNvSpPr/>
          <p:nvPr/>
        </p:nvSpPr>
        <p:spPr>
          <a:xfrm>
            <a:off x="5767754" y="3886200"/>
            <a:ext cx="1600200" cy="685800"/>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915400" cy="1143000"/>
          </a:xfrm>
        </p:spPr>
        <p:txBody>
          <a:bodyPr>
            <a:normAutofit/>
          </a:bodyPr>
          <a:lstStyle/>
          <a:p>
            <a:r>
              <a:rPr lang="en-US" dirty="0" smtClean="0">
                <a:latin typeface="Times New Roman" pitchFamily="18" charset="0"/>
                <a:cs typeface="Times New Roman" pitchFamily="18" charset="0"/>
              </a:rPr>
              <a:t>probabilistic representation of data</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0" y="2057400"/>
            <a:ext cx="9144000" cy="4525963"/>
          </a:xfrm>
        </p:spPr>
        <p:txBody>
          <a:bodyPr/>
          <a:lstStyle/>
          <a:p>
            <a:pPr algn="ctr">
              <a:buNone/>
            </a:pPr>
            <a:r>
              <a:rPr lang="en-US" sz="4000" dirty="0" smtClean="0">
                <a:latin typeface="Times New Roman" pitchFamily="18" charset="0"/>
                <a:cs typeface="Times New Roman" pitchFamily="18" charset="0"/>
              </a:rPr>
              <a:t>probability that the data are</a:t>
            </a:r>
          </a:p>
          <a:p>
            <a:pPr algn="ctr">
              <a:buNone/>
            </a:pPr>
            <a:r>
              <a:rPr lang="en-US" sz="4000" dirty="0" smtClean="0">
                <a:latin typeface="Times New Roman" pitchFamily="18" charset="0"/>
                <a:cs typeface="Times New Roman" pitchFamily="18" charset="0"/>
              </a:rPr>
              <a:t>near </a:t>
            </a:r>
            <a:r>
              <a:rPr lang="en-US" sz="4000" b="1" dirty="0" smtClean="0">
                <a:latin typeface="Cambria Math" pitchFamily="18" charset="0"/>
                <a:ea typeface="Cambria Math" pitchFamily="18" charset="0"/>
                <a:cs typeface="Times New Roman" pitchFamily="18" charset="0"/>
              </a:rPr>
              <a:t>d</a:t>
            </a:r>
          </a:p>
          <a:p>
            <a:pPr algn="ctr">
              <a:buNone/>
            </a:pPr>
            <a:r>
              <a:rPr lang="en-US" sz="4000" dirty="0" smtClean="0">
                <a:latin typeface="Times New Roman" pitchFamily="18" charset="0"/>
                <a:cs typeface="Times New Roman" pitchFamily="18" charset="0"/>
              </a:rPr>
              <a:t>given by </a:t>
            </a:r>
            <a:r>
              <a:rPr lang="en-US" sz="4000" dirty="0" err="1" smtClean="0">
                <a:latin typeface="Times New Roman" pitchFamily="18" charset="0"/>
                <a:cs typeface="Times New Roman" pitchFamily="18" charset="0"/>
              </a:rPr>
              <a:t>p.d.f</a:t>
            </a:r>
            <a:r>
              <a:rPr lang="en-US" sz="4000" dirty="0" smtClean="0">
                <a:latin typeface="Times New Roman" pitchFamily="18" charset="0"/>
                <a:cs typeface="Times New Roman" pitchFamily="18" charset="0"/>
              </a:rPr>
              <a:t>.</a:t>
            </a:r>
          </a:p>
          <a:p>
            <a:pPr algn="ctr">
              <a:buNone/>
            </a:pPr>
            <a:endParaRPr lang="en-US" dirty="0" smtClean="0">
              <a:latin typeface="Times New Roman" pitchFamily="18" charset="0"/>
              <a:cs typeface="Times New Roman" pitchFamily="18" charset="0"/>
            </a:endParaRPr>
          </a:p>
          <a:p>
            <a:pPr algn="ctr">
              <a:buNone/>
            </a:pPr>
            <a:r>
              <a:rPr lang="en-US" sz="4000" i="1" dirty="0" err="1" smtClean="0">
                <a:latin typeface="Cambria Math" pitchFamily="18" charset="0"/>
                <a:ea typeface="Cambria Math" pitchFamily="18" charset="0"/>
                <a:cs typeface="Times New Roman" pitchFamily="18" charset="0"/>
              </a:rPr>
              <a:t>p</a:t>
            </a:r>
            <a:r>
              <a:rPr lang="en-US" sz="4000" i="1" baseline="-25000" dirty="0" err="1" smtClean="0">
                <a:latin typeface="Cambria Math" pitchFamily="18" charset="0"/>
                <a:ea typeface="Cambria Math" pitchFamily="18" charset="0"/>
                <a:cs typeface="Times New Roman" pitchFamily="18" charset="0"/>
              </a:rPr>
              <a:t>A</a:t>
            </a:r>
            <a:r>
              <a:rPr lang="en-US" sz="4000" dirty="0" smtClean="0">
                <a:latin typeface="Cambria Math" pitchFamily="18" charset="0"/>
                <a:ea typeface="Cambria Math" pitchFamily="18" charset="0"/>
                <a:cs typeface="Times New Roman" pitchFamily="18" charset="0"/>
              </a:rPr>
              <a:t>(</a:t>
            </a:r>
            <a:r>
              <a:rPr lang="en-US" sz="4000" b="1" dirty="0" smtClean="0">
                <a:latin typeface="Cambria Math" pitchFamily="18" charset="0"/>
                <a:ea typeface="Cambria Math" pitchFamily="18" charset="0"/>
                <a:cs typeface="Times New Roman" pitchFamily="18" charset="0"/>
              </a:rPr>
              <a:t>d</a:t>
            </a:r>
            <a:r>
              <a:rPr lang="en-US" sz="4000" dirty="0" smtClean="0">
                <a:latin typeface="Cambria Math" pitchFamily="18" charset="0"/>
                <a:ea typeface="Cambria Math" pitchFamily="18" charset="0"/>
                <a:cs typeface="Times New Roman" pitchFamily="18" charset="0"/>
              </a:rPr>
              <a:t>)</a:t>
            </a:r>
            <a:endParaRPr lang="en-US" sz="4000" dirty="0">
              <a:latin typeface="Cambria Math" pitchFamily="18" charset="0"/>
              <a:ea typeface="Cambria Math" pitchFamily="18" charset="0"/>
              <a:cs typeface="Times New Roman"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915400" cy="1143000"/>
          </a:xfrm>
        </p:spPr>
        <p:txBody>
          <a:bodyPr>
            <a:normAutofit/>
          </a:bodyPr>
          <a:lstStyle/>
          <a:p>
            <a:r>
              <a:rPr lang="en-US" dirty="0" smtClean="0">
                <a:latin typeface="Times New Roman" pitchFamily="18" charset="0"/>
                <a:cs typeface="Times New Roman" pitchFamily="18" charset="0"/>
              </a:rPr>
              <a:t>probabilistic representation of data</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0" y="2057400"/>
            <a:ext cx="9144000" cy="4525963"/>
          </a:xfrm>
        </p:spPr>
        <p:txBody>
          <a:bodyPr/>
          <a:lstStyle/>
          <a:p>
            <a:pPr algn="ctr">
              <a:buNone/>
            </a:pPr>
            <a:r>
              <a:rPr lang="en-US" sz="4000" dirty="0" smtClean="0">
                <a:latin typeface="Times New Roman" pitchFamily="18" charset="0"/>
                <a:cs typeface="Times New Roman" pitchFamily="18" charset="0"/>
              </a:rPr>
              <a:t>probability that the data are</a:t>
            </a:r>
          </a:p>
          <a:p>
            <a:pPr algn="ctr">
              <a:buNone/>
            </a:pPr>
            <a:r>
              <a:rPr lang="en-US" sz="4000" dirty="0" smtClean="0">
                <a:latin typeface="Times New Roman" pitchFamily="18" charset="0"/>
                <a:cs typeface="Times New Roman" pitchFamily="18" charset="0"/>
              </a:rPr>
              <a:t>near </a:t>
            </a:r>
            <a:r>
              <a:rPr lang="en-US" sz="4000" b="1" dirty="0" smtClean="0">
                <a:latin typeface="Cambria Math" pitchFamily="18" charset="0"/>
                <a:ea typeface="Cambria Math" pitchFamily="18" charset="0"/>
                <a:cs typeface="Times New Roman" pitchFamily="18" charset="0"/>
              </a:rPr>
              <a:t>d</a:t>
            </a:r>
          </a:p>
          <a:p>
            <a:pPr algn="ctr">
              <a:buNone/>
            </a:pPr>
            <a:r>
              <a:rPr lang="en-US" sz="4000" dirty="0" smtClean="0">
                <a:latin typeface="Times New Roman" pitchFamily="18" charset="0"/>
                <a:cs typeface="Times New Roman" pitchFamily="18" charset="0"/>
              </a:rPr>
              <a:t>given by </a:t>
            </a:r>
            <a:r>
              <a:rPr lang="en-US" sz="4000" dirty="0" err="1" smtClean="0">
                <a:latin typeface="Times New Roman" pitchFamily="18" charset="0"/>
                <a:cs typeface="Times New Roman" pitchFamily="18" charset="0"/>
              </a:rPr>
              <a:t>p.d.f</a:t>
            </a:r>
            <a:r>
              <a:rPr lang="en-US" sz="4000" dirty="0" smtClean="0">
                <a:latin typeface="Times New Roman" pitchFamily="18" charset="0"/>
                <a:cs typeface="Times New Roman" pitchFamily="18" charset="0"/>
              </a:rPr>
              <a:t>.</a:t>
            </a:r>
          </a:p>
          <a:p>
            <a:pPr algn="ctr">
              <a:buNone/>
            </a:pPr>
            <a:endParaRPr lang="en-US" dirty="0" smtClean="0">
              <a:latin typeface="Times New Roman" pitchFamily="18" charset="0"/>
              <a:cs typeface="Times New Roman" pitchFamily="18" charset="0"/>
            </a:endParaRPr>
          </a:p>
          <a:p>
            <a:pPr algn="ctr">
              <a:buNone/>
            </a:pPr>
            <a:r>
              <a:rPr lang="en-US" sz="4000" i="1" dirty="0" smtClean="0">
                <a:latin typeface="Cambria Math" pitchFamily="18" charset="0"/>
                <a:ea typeface="Cambria Math" pitchFamily="18" charset="0"/>
                <a:cs typeface="Times New Roman" pitchFamily="18" charset="0"/>
              </a:rPr>
              <a:t>p</a:t>
            </a:r>
            <a:r>
              <a:rPr lang="en-US" sz="4000" dirty="0" smtClean="0">
                <a:latin typeface="Cambria Math" pitchFamily="18" charset="0"/>
                <a:ea typeface="Cambria Math" pitchFamily="18" charset="0"/>
                <a:cs typeface="Times New Roman" pitchFamily="18" charset="0"/>
              </a:rPr>
              <a:t>(</a:t>
            </a:r>
            <a:r>
              <a:rPr lang="en-US" sz="4000" b="1" dirty="0" smtClean="0">
                <a:latin typeface="Cambria Math" pitchFamily="18" charset="0"/>
                <a:ea typeface="Cambria Math" pitchFamily="18" charset="0"/>
                <a:cs typeface="Times New Roman" pitchFamily="18" charset="0"/>
              </a:rPr>
              <a:t>d</a:t>
            </a:r>
            <a:r>
              <a:rPr lang="en-US" sz="4000" dirty="0" smtClean="0">
                <a:latin typeface="Cambria Math" pitchFamily="18" charset="0"/>
                <a:ea typeface="Cambria Math" pitchFamily="18" charset="0"/>
                <a:cs typeface="Times New Roman" pitchFamily="18" charset="0"/>
              </a:rPr>
              <a:t>)</a:t>
            </a:r>
            <a:endParaRPr lang="en-US" sz="4000" dirty="0">
              <a:latin typeface="Cambria Math" pitchFamily="18" charset="0"/>
              <a:ea typeface="Cambria Math" pitchFamily="18" charset="0"/>
              <a:cs typeface="Times New Roman" pitchFamily="18" charset="0"/>
            </a:endParaRPr>
          </a:p>
        </p:txBody>
      </p:sp>
      <p:sp>
        <p:nvSpPr>
          <p:cNvPr id="4" name="Freeform 3"/>
          <p:cNvSpPr/>
          <p:nvPr/>
        </p:nvSpPr>
        <p:spPr>
          <a:xfrm>
            <a:off x="5181600" y="5312229"/>
            <a:ext cx="849086" cy="859971"/>
          </a:xfrm>
          <a:custGeom>
            <a:avLst/>
            <a:gdLst>
              <a:gd name="connsiteX0" fmla="*/ 0 w 1489166"/>
              <a:gd name="connsiteY0" fmla="*/ 0 h 966651"/>
              <a:gd name="connsiteX1" fmla="*/ 653143 w 1489166"/>
              <a:gd name="connsiteY1" fmla="*/ 261257 h 966651"/>
              <a:gd name="connsiteX2" fmla="*/ 561703 w 1489166"/>
              <a:gd name="connsiteY2" fmla="*/ 457200 h 966651"/>
              <a:gd name="connsiteX3" fmla="*/ 1489166 w 1489166"/>
              <a:gd name="connsiteY3" fmla="*/ 966651 h 966651"/>
            </a:gdLst>
            <a:ahLst/>
            <a:cxnLst>
              <a:cxn ang="0">
                <a:pos x="connsiteX0" y="connsiteY0"/>
              </a:cxn>
              <a:cxn ang="0">
                <a:pos x="connsiteX1" y="connsiteY1"/>
              </a:cxn>
              <a:cxn ang="0">
                <a:pos x="connsiteX2" y="connsiteY2"/>
              </a:cxn>
              <a:cxn ang="0">
                <a:pos x="connsiteX3" y="connsiteY3"/>
              </a:cxn>
            </a:cxnLst>
            <a:rect l="l" t="t" r="r" b="b"/>
            <a:pathLst>
              <a:path w="1489166" h="966651">
                <a:moveTo>
                  <a:pt x="0" y="0"/>
                </a:moveTo>
                <a:cubicBezTo>
                  <a:pt x="279763" y="92528"/>
                  <a:pt x="559526" y="185057"/>
                  <a:pt x="653143" y="261257"/>
                </a:cubicBezTo>
                <a:cubicBezTo>
                  <a:pt x="746760" y="337457"/>
                  <a:pt x="422366" y="339634"/>
                  <a:pt x="561703" y="457200"/>
                </a:cubicBezTo>
                <a:cubicBezTo>
                  <a:pt x="701040" y="574766"/>
                  <a:pt x="1095103" y="770708"/>
                  <a:pt x="1489166" y="966651"/>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itle 1"/>
          <p:cNvSpPr txBox="1">
            <a:spLocks/>
          </p:cNvSpPr>
          <p:nvPr/>
        </p:nvSpPr>
        <p:spPr>
          <a:xfrm>
            <a:off x="5943600" y="5486400"/>
            <a:ext cx="2438400" cy="1295400"/>
          </a:xfrm>
          <a:prstGeom prst="rect">
            <a:avLst/>
          </a:prstGeom>
        </p:spPr>
        <p:txBody>
          <a:bodyPr vert="horz" lIns="91440" tIns="45720" rIns="91440" bIns="45720" rtlCol="0" anchor="ctr">
            <a:normAutofit fontScale="900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centered at observed data </a:t>
            </a:r>
            <a:r>
              <a:rPr kumimoji="0" lang="en-US" sz="3200" b="0" i="0" u="none" strike="noStrike" kern="1200" cap="none" spc="0" normalizeH="0" baseline="0" noProof="0" dirty="0" smtClean="0">
                <a:ln>
                  <a:noFill/>
                </a:ln>
                <a:solidFill>
                  <a:srgbClr val="FF0000"/>
                </a:solidFill>
                <a:effectLst/>
                <a:uLnTx/>
                <a:uFillTx/>
                <a:latin typeface="Cambria Math" pitchFamily="18" charset="0"/>
                <a:ea typeface="Cambria Math" pitchFamily="18" charset="0"/>
                <a:cs typeface="Times New Roman" pitchFamily="18" charset="0"/>
              </a:rPr>
              <a:t>d</a:t>
            </a:r>
            <a:r>
              <a:rPr kumimoji="0" lang="en-US" sz="3200" b="0" i="0" u="none" strike="noStrike" kern="1200" cap="none" spc="0" normalizeH="0" baseline="30000" noProof="0" dirty="0" smtClean="0">
                <a:ln>
                  <a:noFill/>
                </a:ln>
                <a:solidFill>
                  <a:srgbClr val="FF0000"/>
                </a:solidFill>
                <a:effectLst/>
                <a:uLnTx/>
                <a:uFillTx/>
                <a:latin typeface="Cambria Math" pitchFamily="18" charset="0"/>
                <a:ea typeface="Cambria Math" pitchFamily="18" charset="0"/>
                <a:cs typeface="Times New Roman" pitchFamily="18" charset="0"/>
              </a:rPr>
              <a:t>obs</a:t>
            </a:r>
            <a:endParaRPr kumimoji="0" lang="en-US" sz="3200" b="1" i="1" u="none" strike="noStrike" kern="1200" cap="none" spc="0" normalizeH="0" baseline="30000" noProof="0" dirty="0">
              <a:ln>
                <a:noFill/>
              </a:ln>
              <a:solidFill>
                <a:srgbClr val="FF0000"/>
              </a:solidFill>
              <a:effectLst/>
              <a:uLnTx/>
              <a:uFillTx/>
              <a:latin typeface="Cambria Math" pitchFamily="18" charset="0"/>
              <a:ea typeface="Cambria Math"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5562600"/>
          </a:xfrm>
        </p:spPr>
        <p:txBody>
          <a:bodyPr>
            <a:normAutofit fontScale="90000"/>
          </a:bodyPr>
          <a:lstStyle/>
          <a:p>
            <a:pPr lvl="0">
              <a:defRPr/>
            </a:pPr>
            <a:r>
              <a:rPr lang="en-US" dirty="0" smtClean="0">
                <a:latin typeface="Times New Roman" pitchFamily="18" charset="0"/>
                <a:cs typeface="Times New Roman" pitchFamily="18" charset="0"/>
              </a:rPr>
              <a:t>Part 1</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spaces of all possible data,</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all possible models and the idea of </a:t>
            </a:r>
            <a:r>
              <a:rPr lang="en-US" i="1" dirty="0" smtClean="0">
                <a:latin typeface="Times New Roman" pitchFamily="18" charset="0"/>
                <a:cs typeface="Times New Roman" pitchFamily="18" charset="0"/>
              </a:rPr>
              <a:t>likelihood</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04800"/>
            <a:ext cx="8915400" cy="1143000"/>
          </a:xfrm>
        </p:spPr>
        <p:txBody>
          <a:bodyPr>
            <a:normAutofit/>
          </a:bodyPr>
          <a:lstStyle/>
          <a:p>
            <a:r>
              <a:rPr lang="en-US" dirty="0" smtClean="0">
                <a:latin typeface="Times New Roman" pitchFamily="18" charset="0"/>
                <a:cs typeface="Times New Roman" pitchFamily="18" charset="0"/>
              </a:rPr>
              <a:t>probabilistic representation of data</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0" y="2057400"/>
            <a:ext cx="9144000" cy="4525963"/>
          </a:xfrm>
        </p:spPr>
        <p:txBody>
          <a:bodyPr/>
          <a:lstStyle/>
          <a:p>
            <a:pPr algn="ctr">
              <a:buNone/>
            </a:pPr>
            <a:r>
              <a:rPr lang="en-US" sz="4000" dirty="0" smtClean="0">
                <a:latin typeface="Times New Roman" pitchFamily="18" charset="0"/>
                <a:cs typeface="Times New Roman" pitchFamily="18" charset="0"/>
              </a:rPr>
              <a:t>probability that the data are</a:t>
            </a:r>
          </a:p>
          <a:p>
            <a:pPr algn="ctr">
              <a:buNone/>
            </a:pPr>
            <a:r>
              <a:rPr lang="en-US" sz="4000" dirty="0" smtClean="0">
                <a:latin typeface="Times New Roman" pitchFamily="18" charset="0"/>
                <a:cs typeface="Times New Roman" pitchFamily="18" charset="0"/>
              </a:rPr>
              <a:t>near </a:t>
            </a:r>
            <a:r>
              <a:rPr lang="en-US" sz="4000" b="1" dirty="0" smtClean="0">
                <a:latin typeface="Cambria Math" pitchFamily="18" charset="0"/>
                <a:ea typeface="Cambria Math" pitchFamily="18" charset="0"/>
                <a:cs typeface="Times New Roman" pitchFamily="18" charset="0"/>
              </a:rPr>
              <a:t>d</a:t>
            </a:r>
          </a:p>
          <a:p>
            <a:pPr algn="ctr">
              <a:buNone/>
            </a:pPr>
            <a:r>
              <a:rPr lang="en-US" sz="4000" dirty="0" smtClean="0">
                <a:latin typeface="Times New Roman" pitchFamily="18" charset="0"/>
                <a:cs typeface="Times New Roman" pitchFamily="18" charset="0"/>
              </a:rPr>
              <a:t>given by </a:t>
            </a:r>
            <a:r>
              <a:rPr lang="en-US" sz="4000" dirty="0" err="1" smtClean="0">
                <a:latin typeface="Times New Roman" pitchFamily="18" charset="0"/>
                <a:cs typeface="Times New Roman" pitchFamily="18" charset="0"/>
              </a:rPr>
              <a:t>p.d.f</a:t>
            </a:r>
            <a:r>
              <a:rPr lang="en-US" sz="4000" dirty="0" smtClean="0">
                <a:latin typeface="Times New Roman" pitchFamily="18" charset="0"/>
                <a:cs typeface="Times New Roman" pitchFamily="18" charset="0"/>
              </a:rPr>
              <a:t>.</a:t>
            </a:r>
          </a:p>
          <a:p>
            <a:pPr algn="ctr">
              <a:buNone/>
            </a:pPr>
            <a:endParaRPr lang="en-US" dirty="0" smtClean="0">
              <a:latin typeface="Times New Roman" pitchFamily="18" charset="0"/>
              <a:cs typeface="Times New Roman" pitchFamily="18" charset="0"/>
            </a:endParaRPr>
          </a:p>
          <a:p>
            <a:pPr algn="ctr">
              <a:buNone/>
            </a:pPr>
            <a:r>
              <a:rPr lang="en-US" sz="4000" i="1" dirty="0" smtClean="0">
                <a:latin typeface="Cambria Math" pitchFamily="18" charset="0"/>
                <a:ea typeface="Cambria Math" pitchFamily="18" charset="0"/>
                <a:cs typeface="Times New Roman" pitchFamily="18" charset="0"/>
              </a:rPr>
              <a:t>p</a:t>
            </a:r>
            <a:r>
              <a:rPr lang="en-US" sz="4000" dirty="0" smtClean="0">
                <a:latin typeface="Cambria Math" pitchFamily="18" charset="0"/>
                <a:ea typeface="Cambria Math" pitchFamily="18" charset="0"/>
                <a:cs typeface="Times New Roman" pitchFamily="18" charset="0"/>
              </a:rPr>
              <a:t>(</a:t>
            </a:r>
            <a:r>
              <a:rPr lang="en-US" sz="4000" b="1" dirty="0" smtClean="0">
                <a:latin typeface="Cambria Math" pitchFamily="18" charset="0"/>
                <a:ea typeface="Cambria Math" pitchFamily="18" charset="0"/>
                <a:cs typeface="Times New Roman" pitchFamily="18" charset="0"/>
              </a:rPr>
              <a:t>d</a:t>
            </a:r>
            <a:r>
              <a:rPr lang="en-US" sz="4000" dirty="0" smtClean="0">
                <a:latin typeface="Cambria Math" pitchFamily="18" charset="0"/>
                <a:ea typeface="Cambria Math" pitchFamily="18" charset="0"/>
                <a:cs typeface="Times New Roman" pitchFamily="18" charset="0"/>
              </a:rPr>
              <a:t>)</a:t>
            </a:r>
            <a:endParaRPr lang="en-US" sz="4000" dirty="0">
              <a:latin typeface="Cambria Math" pitchFamily="18" charset="0"/>
              <a:ea typeface="Cambria Math" pitchFamily="18" charset="0"/>
              <a:cs typeface="Times New Roman" pitchFamily="18" charset="0"/>
            </a:endParaRPr>
          </a:p>
        </p:txBody>
      </p:sp>
      <p:sp>
        <p:nvSpPr>
          <p:cNvPr id="4" name="Freeform 3"/>
          <p:cNvSpPr/>
          <p:nvPr/>
        </p:nvSpPr>
        <p:spPr>
          <a:xfrm>
            <a:off x="5246914" y="5159829"/>
            <a:ext cx="849086" cy="859971"/>
          </a:xfrm>
          <a:custGeom>
            <a:avLst/>
            <a:gdLst>
              <a:gd name="connsiteX0" fmla="*/ 0 w 1489166"/>
              <a:gd name="connsiteY0" fmla="*/ 0 h 966651"/>
              <a:gd name="connsiteX1" fmla="*/ 653143 w 1489166"/>
              <a:gd name="connsiteY1" fmla="*/ 261257 h 966651"/>
              <a:gd name="connsiteX2" fmla="*/ 561703 w 1489166"/>
              <a:gd name="connsiteY2" fmla="*/ 457200 h 966651"/>
              <a:gd name="connsiteX3" fmla="*/ 1489166 w 1489166"/>
              <a:gd name="connsiteY3" fmla="*/ 966651 h 966651"/>
            </a:gdLst>
            <a:ahLst/>
            <a:cxnLst>
              <a:cxn ang="0">
                <a:pos x="connsiteX0" y="connsiteY0"/>
              </a:cxn>
              <a:cxn ang="0">
                <a:pos x="connsiteX1" y="connsiteY1"/>
              </a:cxn>
              <a:cxn ang="0">
                <a:pos x="connsiteX2" y="connsiteY2"/>
              </a:cxn>
              <a:cxn ang="0">
                <a:pos x="connsiteX3" y="connsiteY3"/>
              </a:cxn>
            </a:cxnLst>
            <a:rect l="l" t="t" r="r" b="b"/>
            <a:pathLst>
              <a:path w="1489166" h="966651">
                <a:moveTo>
                  <a:pt x="0" y="0"/>
                </a:moveTo>
                <a:cubicBezTo>
                  <a:pt x="279763" y="92528"/>
                  <a:pt x="559526" y="185057"/>
                  <a:pt x="653143" y="261257"/>
                </a:cubicBezTo>
                <a:cubicBezTo>
                  <a:pt x="746760" y="337457"/>
                  <a:pt x="422366" y="339634"/>
                  <a:pt x="561703" y="457200"/>
                </a:cubicBezTo>
                <a:cubicBezTo>
                  <a:pt x="701040" y="574766"/>
                  <a:pt x="1095103" y="770708"/>
                  <a:pt x="1489166" y="966651"/>
                </a:cubicBezTo>
              </a:path>
            </a:pathLst>
          </a:custGeom>
          <a:ln w="38100">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 name="Title 1"/>
          <p:cNvSpPr txBox="1">
            <a:spLocks/>
          </p:cNvSpPr>
          <p:nvPr/>
        </p:nvSpPr>
        <p:spPr>
          <a:xfrm>
            <a:off x="5943600" y="5334000"/>
            <a:ext cx="2438400" cy="1295400"/>
          </a:xfrm>
          <a:prstGeom prst="rect">
            <a:avLst/>
          </a:prstGeom>
        </p:spPr>
        <p:txBody>
          <a:bodyPr vert="horz" lIns="91440" tIns="45720" rIns="91440" bIns="45720" rtlCol="0" anchor="ctr">
            <a:normAutofit fontScale="82500" lnSpcReduction="1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3200" b="0" i="0" u="none" strike="noStrike" kern="1200" cap="none" spc="0" normalizeH="0" baseline="0" noProof="0" dirty="0" smtClean="0">
                <a:ln>
                  <a:noFill/>
                </a:ln>
                <a:solidFill>
                  <a:srgbClr val="FF0000"/>
                </a:solidFill>
                <a:effectLst/>
                <a:uLnTx/>
                <a:uFillTx/>
                <a:latin typeface="Times New Roman" pitchFamily="18" charset="0"/>
                <a:ea typeface="+mj-ea"/>
                <a:cs typeface="Times New Roman" pitchFamily="18" charset="0"/>
              </a:rPr>
              <a:t>variance reflects uncertainty in measurements</a:t>
            </a:r>
            <a:endParaRPr kumimoji="0" lang="en-US" sz="3200" b="1" i="1" u="none" strike="noStrike" kern="1200" cap="none" spc="0" normalizeH="0" baseline="0" noProof="0" dirty="0">
              <a:ln>
                <a:noFill/>
              </a:ln>
              <a:solidFill>
                <a:srgbClr val="FF0000"/>
              </a:solidFill>
              <a:effectLst/>
              <a:uLnTx/>
              <a:uFillTx/>
              <a:latin typeface="Times New Roman" pitchFamily="18" charset="0"/>
              <a:ea typeface="Cambria Math" pitchFamily="18" charset="0"/>
              <a:cs typeface="Times New Roman"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5475"/>
            <a:ext cx="8229600" cy="1143000"/>
          </a:xfrm>
        </p:spPr>
        <p:txBody>
          <a:bodyPr>
            <a:normAutofit fontScale="90000"/>
          </a:bodyPr>
          <a:lstStyle/>
          <a:p>
            <a:r>
              <a:rPr lang="en-US" dirty="0" smtClean="0">
                <a:latin typeface="Times New Roman" pitchFamily="18" charset="0"/>
                <a:cs typeface="Times New Roman" pitchFamily="18" charset="0"/>
              </a:rPr>
              <a:t>probabilistic representation of both prior information and observed data</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0" y="2408237"/>
            <a:ext cx="9144000" cy="2011363"/>
          </a:xfrm>
        </p:spPr>
        <p:txBody>
          <a:bodyPr/>
          <a:lstStyle/>
          <a:p>
            <a:pPr algn="ctr">
              <a:buNone/>
            </a:pPr>
            <a:r>
              <a:rPr lang="en-US" sz="4000" dirty="0" smtClean="0">
                <a:latin typeface="Times New Roman" pitchFamily="18" charset="0"/>
                <a:cs typeface="Times New Roman" pitchFamily="18" charset="0"/>
              </a:rPr>
              <a:t>assume observations and a priori information are uncorrelated</a:t>
            </a:r>
          </a:p>
        </p:txBody>
      </p:sp>
      <p:pic>
        <p:nvPicPr>
          <p:cNvPr id="5" name="Picture 2"/>
          <p:cNvPicPr>
            <a:picLocks noChangeAspect="1" noChangeArrowheads="1"/>
          </p:cNvPicPr>
          <p:nvPr/>
        </p:nvPicPr>
        <p:blipFill>
          <a:blip r:embed="rId3" cstate="print"/>
          <a:srcRect/>
          <a:stretch>
            <a:fillRect/>
          </a:stretch>
        </p:blipFill>
        <p:spPr bwMode="auto">
          <a:xfrm>
            <a:off x="1981200" y="4465637"/>
            <a:ext cx="5343525" cy="838200"/>
          </a:xfrm>
          <a:prstGeom prst="rect">
            <a:avLst/>
          </a:prstGeom>
          <a:noFill/>
          <a:ln w="9525">
            <a:noFill/>
            <a:miter lim="800000"/>
            <a:headEnd/>
            <a:tailEnd/>
          </a:ln>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 name="Group 13"/>
          <p:cNvGrpSpPr>
            <a:grpSpLocks noChangeAspect="1"/>
          </p:cNvGrpSpPr>
          <p:nvPr/>
        </p:nvGrpSpPr>
        <p:grpSpPr>
          <a:xfrm>
            <a:off x="1483989" y="1305560"/>
            <a:ext cx="6212211" cy="5019040"/>
            <a:chOff x="1117993" y="609600"/>
            <a:chExt cx="3882632" cy="3136900"/>
          </a:xfrm>
        </p:grpSpPr>
        <p:pic>
          <p:nvPicPr>
            <p:cNvPr id="6146" name="Picture 2"/>
            <p:cNvPicPr>
              <a:picLocks noChangeAspect="1" noChangeArrowheads="1"/>
            </p:cNvPicPr>
            <p:nvPr/>
          </p:nvPicPr>
          <p:blipFill>
            <a:blip r:embed="rId3" cstate="print"/>
            <a:srcRect l="22381" t="27143" r="37143" b="19524"/>
            <a:stretch>
              <a:fillRect/>
            </a:stretch>
          </p:blipFill>
          <p:spPr bwMode="auto">
            <a:xfrm>
              <a:off x="1620838" y="1041400"/>
              <a:ext cx="2611310" cy="2582117"/>
            </a:xfrm>
            <a:prstGeom prst="rect">
              <a:avLst/>
            </a:prstGeom>
            <a:noFill/>
            <a:ln w="9525">
              <a:noFill/>
              <a:miter lim="800000"/>
              <a:headEnd/>
              <a:tailEnd/>
            </a:ln>
            <a:effectLst/>
          </p:spPr>
        </p:pic>
        <p:cxnSp>
          <p:nvCxnSpPr>
            <p:cNvPr id="9" name="Straight Arrow Connector 8"/>
            <p:cNvCxnSpPr/>
            <p:nvPr/>
          </p:nvCxnSpPr>
          <p:spPr>
            <a:xfrm flipV="1">
              <a:off x="1630362" y="1109658"/>
              <a:ext cx="2720181" cy="792"/>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16200000">
              <a:off x="321468" y="2418556"/>
              <a:ext cx="2654300" cy="1588"/>
            </a:xfrm>
            <a:prstGeom prst="straightConnector1">
              <a:avLst/>
            </a:pr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rot="16200000">
              <a:off x="952264" y="2096129"/>
              <a:ext cx="658472" cy="327013"/>
            </a:xfrm>
            <a:prstGeom prst="rect">
              <a:avLst/>
            </a:prstGeom>
            <a:noFill/>
          </p:spPr>
          <p:txBody>
            <a:bodyPr wrap="square" rtlCol="0">
              <a:spAutoFit/>
            </a:bodyPr>
            <a:lstStyle/>
            <a:p>
              <a:r>
                <a:rPr lang="en-US" sz="2800" i="1" dirty="0" smtClean="0">
                  <a:latin typeface="Cambria Math" pitchFamily="18" charset="0"/>
                  <a:ea typeface="Cambria Math" pitchFamily="18" charset="0"/>
                </a:rPr>
                <a:t>d</a:t>
              </a:r>
              <a:r>
                <a:rPr lang="en-US" sz="2800" i="1" baseline="30000" dirty="0" smtClean="0">
                  <a:latin typeface="Cambria Math" pitchFamily="18" charset="0"/>
                  <a:ea typeface="Cambria Math" pitchFamily="18" charset="0"/>
                </a:rPr>
                <a:t>obs</a:t>
              </a:r>
              <a:r>
                <a:rPr lang="en-US" sz="2800" i="1" dirty="0" smtClean="0">
                  <a:latin typeface="Cambria Math" pitchFamily="18" charset="0"/>
                  <a:ea typeface="Cambria Math" pitchFamily="18" charset="0"/>
                </a:rPr>
                <a:t> </a:t>
              </a:r>
              <a:endParaRPr lang="en-US" sz="2800" i="1" baseline="-25000" dirty="0">
                <a:latin typeface="Cambria Math" pitchFamily="18" charset="0"/>
                <a:ea typeface="Cambria Math" pitchFamily="18" charset="0"/>
              </a:endParaRPr>
            </a:p>
          </p:txBody>
        </p:sp>
        <p:sp>
          <p:nvSpPr>
            <p:cNvPr id="26" name="TextBox 25"/>
            <p:cNvSpPr txBox="1"/>
            <p:nvPr/>
          </p:nvSpPr>
          <p:spPr>
            <a:xfrm>
              <a:off x="3733800" y="780144"/>
              <a:ext cx="1266825" cy="327013"/>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model,</a:t>
              </a:r>
              <a:r>
                <a:rPr lang="en-US" sz="2800" i="1" dirty="0" smtClean="0">
                  <a:latin typeface="Times New Roman" pitchFamily="18" charset="0"/>
                  <a:ea typeface="Cambria Math" pitchFamily="18" charset="0"/>
                  <a:cs typeface="Times New Roman" pitchFamily="18" charset="0"/>
                </a:rPr>
                <a:t> </a:t>
              </a:r>
              <a:r>
                <a:rPr lang="en-US" sz="2800" i="1" dirty="0" smtClean="0">
                  <a:latin typeface="Cambria Math" pitchFamily="18" charset="0"/>
                  <a:ea typeface="Cambria Math" pitchFamily="18" charset="0"/>
                </a:rPr>
                <a:t>m</a:t>
              </a:r>
              <a:endParaRPr lang="en-US" sz="2800" i="1" baseline="-25000" dirty="0">
                <a:latin typeface="Cambria Math" pitchFamily="18" charset="0"/>
                <a:ea typeface="Cambria Math" pitchFamily="18" charset="0"/>
              </a:endParaRPr>
            </a:p>
          </p:txBody>
        </p:sp>
        <p:sp>
          <p:nvSpPr>
            <p:cNvPr id="13" name="TextBox 12"/>
            <p:cNvSpPr txBox="1"/>
            <p:nvPr/>
          </p:nvSpPr>
          <p:spPr>
            <a:xfrm rot="16200000">
              <a:off x="976701" y="3113093"/>
              <a:ext cx="914400" cy="327013"/>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datum,</a:t>
              </a:r>
              <a:r>
                <a:rPr lang="en-US" sz="2800" i="1" dirty="0" smtClean="0">
                  <a:latin typeface="Times New Roman" pitchFamily="18" charset="0"/>
                  <a:ea typeface="Cambria Math" pitchFamily="18" charset="0"/>
                  <a:cs typeface="Times New Roman" pitchFamily="18" charset="0"/>
                </a:rPr>
                <a:t> </a:t>
              </a:r>
              <a:r>
                <a:rPr lang="en-US" sz="2800" i="1" dirty="0">
                  <a:latin typeface="Cambria Math" pitchFamily="18" charset="0"/>
                  <a:ea typeface="Cambria Math" pitchFamily="18" charset="0"/>
                </a:rPr>
                <a:t>d</a:t>
              </a:r>
              <a:r>
                <a:rPr lang="en-US" sz="2800" i="1" dirty="0" smtClean="0">
                  <a:latin typeface="Cambria Math" pitchFamily="18" charset="0"/>
                  <a:ea typeface="Cambria Math" pitchFamily="18" charset="0"/>
                </a:rPr>
                <a:t> </a:t>
              </a:r>
              <a:endParaRPr lang="en-US" sz="2800" i="1" baseline="-25000" dirty="0">
                <a:latin typeface="Cambria Math" pitchFamily="18" charset="0"/>
                <a:ea typeface="Cambria Math" pitchFamily="18" charset="0"/>
              </a:endParaRPr>
            </a:p>
          </p:txBody>
        </p:sp>
        <p:cxnSp>
          <p:nvCxnSpPr>
            <p:cNvPr id="15" name="Straight Connector 14"/>
            <p:cNvCxnSpPr/>
            <p:nvPr/>
          </p:nvCxnSpPr>
          <p:spPr>
            <a:xfrm rot="10800000">
              <a:off x="1423987" y="2357437"/>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2832100" y="1002509"/>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2743200" y="609600"/>
              <a:ext cx="914400" cy="327013"/>
            </a:xfrm>
            <a:prstGeom prst="rect">
              <a:avLst/>
            </a:prstGeom>
            <a:noFill/>
          </p:spPr>
          <p:txBody>
            <a:bodyPr wrap="square" rtlCol="0">
              <a:spAutoFit/>
            </a:bodyPr>
            <a:lstStyle/>
            <a:p>
              <a:r>
                <a:rPr lang="en-US" sz="2800" i="1" dirty="0" smtClean="0">
                  <a:latin typeface="Cambria Math" pitchFamily="18" charset="0"/>
                  <a:ea typeface="Cambria Math" pitchFamily="18" charset="0"/>
                </a:rPr>
                <a:t>m</a:t>
              </a:r>
              <a:r>
                <a:rPr lang="en-US" sz="2800" i="1" baseline="-25000" dirty="0" smtClean="0">
                  <a:latin typeface="Cambria Math" pitchFamily="18" charset="0"/>
                  <a:ea typeface="Cambria Math" pitchFamily="18" charset="0"/>
                </a:rPr>
                <a:t>ap</a:t>
              </a:r>
              <a:endParaRPr lang="en-US" sz="2800" i="1" baseline="-25000" dirty="0">
                <a:latin typeface="Cambria Math" pitchFamily="18" charset="0"/>
                <a:ea typeface="Cambria Math" pitchFamily="18" charset="0"/>
              </a:endParaRPr>
            </a:p>
          </p:txBody>
        </p:sp>
      </p:grpSp>
      <p:sp>
        <p:nvSpPr>
          <p:cNvPr id="16" name="TextBox 15"/>
          <p:cNvSpPr txBox="1"/>
          <p:nvPr/>
        </p:nvSpPr>
        <p:spPr>
          <a:xfrm>
            <a:off x="1219200" y="304800"/>
            <a:ext cx="2362200" cy="584775"/>
          </a:xfrm>
          <a:prstGeom prst="rect">
            <a:avLst/>
          </a:prstGeom>
          <a:noFill/>
        </p:spPr>
        <p:txBody>
          <a:bodyPr wrap="square" rtlCol="0">
            <a:spAutoFit/>
          </a:bodyPr>
          <a:lstStyle/>
          <a:p>
            <a:r>
              <a:rPr lang="en-US" sz="3200" dirty="0" smtClean="0">
                <a:latin typeface="Times New Roman" pitchFamily="18" charset="0"/>
                <a:cs typeface="Times New Roman" pitchFamily="18" charset="0"/>
              </a:rPr>
              <a:t>Example of</a:t>
            </a:r>
            <a:endParaRPr lang="en-US" sz="3200" dirty="0">
              <a:latin typeface="Times New Roman" pitchFamily="18" charset="0"/>
              <a:cs typeface="Times New Roman" pitchFamily="18" charset="0"/>
            </a:endParaRPr>
          </a:p>
        </p:txBody>
      </p:sp>
      <p:pic>
        <p:nvPicPr>
          <p:cNvPr id="7170" name="Picture 2"/>
          <p:cNvPicPr>
            <a:picLocks noChangeAspect="1" noChangeArrowheads="1"/>
          </p:cNvPicPr>
          <p:nvPr/>
        </p:nvPicPr>
        <p:blipFill>
          <a:blip r:embed="rId4" cstate="print"/>
          <a:srcRect/>
          <a:stretch>
            <a:fillRect/>
          </a:stretch>
        </p:blipFill>
        <p:spPr bwMode="auto">
          <a:xfrm>
            <a:off x="3276600" y="280852"/>
            <a:ext cx="3886200" cy="609600"/>
          </a:xfrm>
          <a:prstGeom prst="rect">
            <a:avLst/>
          </a:prstGeom>
          <a:noFill/>
          <a:ln w="9525">
            <a:noFill/>
            <a:miter lim="800000"/>
            <a:headEnd/>
            <a:tailEnd/>
          </a:ln>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79438"/>
            <a:ext cx="8229600" cy="6049962"/>
          </a:xfrm>
        </p:spPr>
        <p:txBody>
          <a:bodyPr>
            <a:normAutofit fontScale="90000"/>
          </a:bodyPr>
          <a:lstStyle/>
          <a:p>
            <a:r>
              <a:rPr lang="en-US" dirty="0" smtClean="0">
                <a:latin typeface="Times New Roman" pitchFamily="18" charset="0"/>
                <a:cs typeface="Times New Roman" pitchFamily="18" charset="0"/>
              </a:rPr>
              <a:t>the theory</a:t>
            </a:r>
            <a:br>
              <a:rPr lang="en-US" dirty="0" smtClean="0">
                <a:latin typeface="Times New Roman" pitchFamily="18" charset="0"/>
                <a:cs typeface="Times New Roman" pitchFamily="18" charset="0"/>
              </a:rPr>
            </a:br>
            <a:r>
              <a:rPr lang="en-US" b="1" dirty="0" smtClean="0">
                <a:latin typeface="Cambria Math" pitchFamily="18" charset="0"/>
                <a:ea typeface="Cambria Math" pitchFamily="18" charset="0"/>
                <a:cs typeface="Times New Roman" pitchFamily="18" charset="0"/>
              </a:rPr>
              <a:t>d</a:t>
            </a:r>
            <a:r>
              <a:rPr lang="en-US" dirty="0" smtClean="0">
                <a:latin typeface="Cambria Math" pitchFamily="18" charset="0"/>
                <a:ea typeface="Cambria Math" pitchFamily="18" charset="0"/>
                <a:cs typeface="Times New Roman" pitchFamily="18" charset="0"/>
              </a:rPr>
              <a:t> = </a:t>
            </a:r>
            <a:r>
              <a:rPr lang="en-US" b="1" dirty="0" smtClean="0">
                <a:latin typeface="Cambria Math" pitchFamily="18" charset="0"/>
                <a:ea typeface="Cambria Math" pitchFamily="18" charset="0"/>
                <a:cs typeface="Times New Roman" pitchFamily="18" charset="0"/>
              </a:rPr>
              <a:t>g</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m</a:t>
            </a:r>
            <a:r>
              <a:rPr lang="en-US" dirty="0" smtClean="0">
                <a:latin typeface="Cambria Math" pitchFamily="18" charset="0"/>
                <a:ea typeface="Cambria Math" pitchFamily="18" charset="0"/>
                <a:cs typeface="Times New Roman" pitchFamily="18" charset="0"/>
              </a:rPr>
              <a:t>)</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is a surface in the combined space of data and model parameters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on which the estimated model parameters and predicted data must lie</a:t>
            </a:r>
            <a:br>
              <a:rPr lang="en-US" dirty="0" smtClean="0">
                <a:latin typeface="Times New Roman" pitchFamily="18" charset="0"/>
                <a:cs typeface="Times New Roman" pitchFamily="18" charset="0"/>
              </a:rPr>
            </a:br>
            <a:r>
              <a:rPr lang="en-US" sz="3100" dirty="0" smtClean="0">
                <a:latin typeface="Times New Roman" pitchFamily="18" charset="0"/>
                <a:cs typeface="Times New Roman" pitchFamily="18" charset="0"/>
              </a:rPr>
              <a:t/>
            </a:r>
            <a:br>
              <a:rPr lang="en-US" sz="3100" dirty="0" smtClean="0">
                <a:latin typeface="Times New Roman" pitchFamily="18" charset="0"/>
                <a:cs typeface="Times New Roman" pitchFamily="18" charset="0"/>
              </a:rPr>
            </a:br>
            <a:r>
              <a:rPr lang="en-US" sz="3100" dirty="0" smtClean="0">
                <a:latin typeface="Times New Roman" pitchFamily="18" charset="0"/>
                <a:cs typeface="Times New Roman" pitchFamily="18" charset="0"/>
              </a:rPr>
              <a:t/>
            </a:r>
            <a:br>
              <a:rPr lang="en-US" sz="3100" dirty="0" smtClean="0">
                <a:latin typeface="Times New Roman" pitchFamily="18" charset="0"/>
                <a:cs typeface="Times New Roman" pitchFamily="18" charset="0"/>
              </a:rPr>
            </a:br>
            <a:r>
              <a:rPr lang="en-US" dirty="0" smtClean="0"/>
              <a:t/>
            </a:r>
            <a:br>
              <a:rPr lang="en-US" dirty="0" smtClean="0"/>
            </a:b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049962"/>
          </a:xfrm>
        </p:spPr>
        <p:txBody>
          <a:bodyPr>
            <a:normAutofit fontScale="90000"/>
          </a:bodyPr>
          <a:lstStyle/>
          <a:p>
            <a:r>
              <a:rPr lang="en-US" dirty="0" smtClean="0">
                <a:latin typeface="Times New Roman" pitchFamily="18" charset="0"/>
                <a:cs typeface="Times New Roman" pitchFamily="18" charset="0"/>
              </a:rPr>
              <a:t>the theory</a:t>
            </a:r>
            <a:br>
              <a:rPr lang="en-US" dirty="0" smtClean="0">
                <a:latin typeface="Times New Roman" pitchFamily="18" charset="0"/>
                <a:cs typeface="Times New Roman" pitchFamily="18" charset="0"/>
              </a:rPr>
            </a:br>
            <a:r>
              <a:rPr lang="en-US" b="1" dirty="0" smtClean="0">
                <a:latin typeface="Cambria Math" pitchFamily="18" charset="0"/>
                <a:ea typeface="Cambria Math" pitchFamily="18" charset="0"/>
                <a:cs typeface="Times New Roman" pitchFamily="18" charset="0"/>
              </a:rPr>
              <a:t>d</a:t>
            </a:r>
            <a:r>
              <a:rPr lang="en-US" dirty="0" smtClean="0">
                <a:latin typeface="Cambria Math" pitchFamily="18" charset="0"/>
                <a:ea typeface="Cambria Math" pitchFamily="18" charset="0"/>
                <a:cs typeface="Times New Roman" pitchFamily="18" charset="0"/>
              </a:rPr>
              <a:t> = </a:t>
            </a:r>
            <a:r>
              <a:rPr lang="en-US" b="1" dirty="0" smtClean="0">
                <a:latin typeface="Cambria Math" pitchFamily="18" charset="0"/>
                <a:ea typeface="Cambria Math" pitchFamily="18" charset="0"/>
                <a:cs typeface="Times New Roman" pitchFamily="18" charset="0"/>
              </a:rPr>
              <a:t>g</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m</a:t>
            </a:r>
            <a:r>
              <a:rPr lang="en-US" dirty="0" smtClean="0">
                <a:latin typeface="Cambria Math" pitchFamily="18" charset="0"/>
                <a:ea typeface="Cambria Math" pitchFamily="18" charset="0"/>
                <a:cs typeface="Times New Roman" pitchFamily="18" charset="0"/>
              </a:rPr>
              <a:t>)</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is a surface in the combined space of data and model parameters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on which the estimated model parameters and predicted data must lie</a:t>
            </a:r>
            <a:br>
              <a:rPr lang="en-US" dirty="0" smtClean="0">
                <a:latin typeface="Times New Roman" pitchFamily="18" charset="0"/>
                <a:cs typeface="Times New Roman" pitchFamily="18" charset="0"/>
              </a:rPr>
            </a:br>
            <a:r>
              <a:rPr lang="en-US" sz="3100" dirty="0" smtClean="0">
                <a:latin typeface="Times New Roman" pitchFamily="18" charset="0"/>
                <a:cs typeface="Times New Roman" pitchFamily="18" charset="0"/>
              </a:rPr>
              <a:t/>
            </a:r>
            <a:br>
              <a:rPr lang="en-US" sz="3100" dirty="0" smtClean="0">
                <a:latin typeface="Times New Roman" pitchFamily="18" charset="0"/>
                <a:cs typeface="Times New Roman" pitchFamily="18" charset="0"/>
              </a:rPr>
            </a:br>
            <a:r>
              <a:rPr lang="en-US" sz="3100" dirty="0" smtClean="0">
                <a:solidFill>
                  <a:srgbClr val="FF0000"/>
                </a:solidFill>
                <a:latin typeface="Times New Roman" pitchFamily="18" charset="0"/>
                <a:cs typeface="Times New Roman" pitchFamily="18" charset="0"/>
              </a:rPr>
              <a:t>for a linear theory</a:t>
            </a:r>
            <a:br>
              <a:rPr lang="en-US" sz="3100" dirty="0" smtClean="0">
                <a:solidFill>
                  <a:srgbClr val="FF0000"/>
                </a:solidFill>
                <a:latin typeface="Times New Roman" pitchFamily="18" charset="0"/>
                <a:cs typeface="Times New Roman" pitchFamily="18" charset="0"/>
              </a:rPr>
            </a:br>
            <a:r>
              <a:rPr lang="en-US" sz="3100" dirty="0" smtClean="0">
                <a:solidFill>
                  <a:srgbClr val="FF0000"/>
                </a:solidFill>
                <a:latin typeface="Times New Roman" pitchFamily="18" charset="0"/>
                <a:cs typeface="Times New Roman" pitchFamily="18" charset="0"/>
              </a:rPr>
              <a:t>the surface is planar</a:t>
            </a:r>
            <a:r>
              <a:rPr lang="en-US" dirty="0" smtClean="0">
                <a:solidFill>
                  <a:srgbClr val="FF0000"/>
                </a:solidFill>
              </a:rPr>
              <a:t/>
            </a:r>
            <a:br>
              <a:rPr lang="en-US" dirty="0" smtClean="0">
                <a:solidFill>
                  <a:srgbClr val="FF0000"/>
                </a:solidFill>
              </a:rPr>
            </a:br>
            <a:endParaRPr lang="en-US" dirty="0">
              <a:solidFill>
                <a:srgbClr val="FF0000"/>
              </a:solidFill>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8686800" cy="1143000"/>
          </a:xfrm>
        </p:spPr>
        <p:txBody>
          <a:bodyPr>
            <a:normAutofit fontScale="90000"/>
          </a:bodyPr>
          <a:lstStyle/>
          <a:p>
            <a:pPr algn="l"/>
            <a:r>
              <a:rPr lang="en-US" dirty="0" smtClean="0">
                <a:latin typeface="Times New Roman" pitchFamily="18" charset="0"/>
                <a:cs typeface="Times New Roman" pitchFamily="18" charset="0"/>
              </a:rPr>
              <a:t>the principle of maximum likelihood says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3356836"/>
            <a:ext cx="2209800" cy="762000"/>
          </a:xfrm>
        </p:spPr>
        <p:txBody>
          <a:bodyPr/>
          <a:lstStyle/>
          <a:p>
            <a:pPr>
              <a:buNone/>
            </a:pPr>
            <a:r>
              <a:rPr lang="en-US" sz="4000" dirty="0" smtClean="0">
                <a:latin typeface="Times New Roman" pitchFamily="18" charset="0"/>
                <a:cs typeface="Times New Roman" pitchFamily="18" charset="0"/>
              </a:rPr>
              <a:t>maximize</a:t>
            </a:r>
            <a:r>
              <a:rPr lang="en-US" dirty="0" smtClean="0"/>
              <a:t> </a:t>
            </a:r>
            <a:endParaRPr lang="en-US" dirty="0"/>
          </a:p>
        </p:txBody>
      </p:sp>
      <p:pic>
        <p:nvPicPr>
          <p:cNvPr id="4" name="Picture 2"/>
          <p:cNvPicPr>
            <a:picLocks noChangeAspect="1" noChangeArrowheads="1"/>
          </p:cNvPicPr>
          <p:nvPr/>
        </p:nvPicPr>
        <p:blipFill>
          <a:blip r:embed="rId3" cstate="print"/>
          <a:srcRect/>
          <a:stretch>
            <a:fillRect/>
          </a:stretch>
        </p:blipFill>
        <p:spPr bwMode="auto">
          <a:xfrm>
            <a:off x="2667000" y="3230562"/>
            <a:ext cx="5343525" cy="838200"/>
          </a:xfrm>
          <a:prstGeom prst="rect">
            <a:avLst/>
          </a:prstGeom>
          <a:noFill/>
          <a:ln w="9525">
            <a:noFill/>
            <a:miter lim="800000"/>
            <a:headEnd/>
            <a:tailEnd/>
          </a:ln>
        </p:spPr>
      </p:pic>
      <p:sp>
        <p:nvSpPr>
          <p:cNvPr id="5" name="Content Placeholder 2"/>
          <p:cNvSpPr txBox="1">
            <a:spLocks/>
          </p:cNvSpPr>
          <p:nvPr/>
        </p:nvSpPr>
        <p:spPr>
          <a:xfrm>
            <a:off x="457200" y="4297362"/>
            <a:ext cx="4876800" cy="990600"/>
          </a:xfrm>
          <a:prstGeom prst="rect">
            <a:avLst/>
          </a:prstGeom>
        </p:spPr>
        <p:txBody>
          <a:bodyPr vert="horz" lIns="91440" tIns="45720" rIns="91440" bIns="45720" rtlCol="0">
            <a:normAutofit fontScale="925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40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on the surface </a:t>
            </a:r>
            <a:r>
              <a:rPr kumimoji="0" lang="en-US" sz="40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d</a:t>
            </a:r>
            <a:r>
              <a:rPr kumimoji="0" lang="en-US" sz="40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40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g</a:t>
            </a:r>
            <a:r>
              <a:rPr kumimoji="0" lang="en-US" sz="40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4000" b="1"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m</a:t>
            </a:r>
            <a:r>
              <a:rPr kumimoji="0" lang="en-US" sz="40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cs typeface="Times New Roman" pitchFamily="18" charset="0"/>
              </a:rPr>
              <a:t>)</a:t>
            </a:r>
            <a:r>
              <a:rPr kumimoji="0" lang="en-US" sz="3200" b="0" i="0" u="none" strike="noStrike" kern="1200" cap="none" spc="0" normalizeH="0" baseline="0" noProof="0" dirty="0" smtClean="0">
                <a:ln>
                  <a:noFill/>
                </a:ln>
                <a:solidFill>
                  <a:schemeClr val="tx1"/>
                </a:solidFill>
                <a:effectLst/>
                <a:uLnTx/>
                <a:uFillTx/>
                <a:latin typeface="Cambria Math" pitchFamily="18" charset="0"/>
                <a:ea typeface="Cambria Math" pitchFamily="18" charset="0"/>
              </a:rPr>
              <a:t> </a:t>
            </a:r>
            <a:endParaRPr kumimoji="0" lang="en-US" sz="3200" b="0" i="0" u="none" strike="noStrike" kern="1200" cap="none" spc="0" normalizeH="0" baseline="0" noProof="0" dirty="0">
              <a:ln>
                <a:noFill/>
              </a:ln>
              <a:solidFill>
                <a:schemeClr val="tx1"/>
              </a:solidFill>
              <a:effectLst/>
              <a:uLnTx/>
              <a:uFillTx/>
              <a:latin typeface="Cambria Math" pitchFamily="18" charset="0"/>
              <a:ea typeface="Cambria Math" pitchFamily="18" charset="0"/>
            </a:endParaRP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8" name="Group 27"/>
          <p:cNvGrpSpPr>
            <a:grpSpLocks noChangeAspect="1"/>
          </p:cNvGrpSpPr>
          <p:nvPr/>
        </p:nvGrpSpPr>
        <p:grpSpPr>
          <a:xfrm>
            <a:off x="1470548" y="228600"/>
            <a:ext cx="7216252" cy="6491652"/>
            <a:chOff x="1037403" y="700037"/>
            <a:chExt cx="5550963" cy="4993578"/>
          </a:xfrm>
        </p:grpSpPr>
        <p:pic>
          <p:nvPicPr>
            <p:cNvPr id="7171" name="Picture 3"/>
            <p:cNvPicPr>
              <a:picLocks noChangeAspect="1" noChangeArrowheads="1"/>
            </p:cNvPicPr>
            <p:nvPr/>
          </p:nvPicPr>
          <p:blipFill>
            <a:blip r:embed="rId3" cstate="print"/>
            <a:srcRect l="11922" t="6558" r="7765" b="10018"/>
            <a:stretch>
              <a:fillRect/>
            </a:stretch>
          </p:blipFill>
          <p:spPr bwMode="auto">
            <a:xfrm>
              <a:off x="1600200" y="1092200"/>
              <a:ext cx="3251200" cy="2908300"/>
            </a:xfrm>
            <a:prstGeom prst="rect">
              <a:avLst/>
            </a:prstGeom>
            <a:noFill/>
            <a:ln w="9525">
              <a:noFill/>
              <a:miter lim="800000"/>
              <a:headEnd/>
              <a:tailEnd/>
            </a:ln>
            <a:effectLst/>
          </p:spPr>
        </p:pic>
        <p:cxnSp>
          <p:nvCxnSpPr>
            <p:cNvPr id="9" name="Straight Arrow Connector 8"/>
            <p:cNvCxnSpPr/>
            <p:nvPr/>
          </p:nvCxnSpPr>
          <p:spPr>
            <a:xfrm>
              <a:off x="1635125" y="1115213"/>
              <a:ext cx="3398838" cy="1588"/>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flipH="1" flipV="1">
              <a:off x="95802" y="2651671"/>
              <a:ext cx="3098800" cy="8420"/>
            </a:xfrm>
            <a:prstGeom prst="straightConnector1">
              <a:avLst/>
            </a:pr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rot="16200000">
              <a:off x="1142764" y="1928221"/>
              <a:ext cx="658472" cy="402477"/>
            </a:xfrm>
            <a:prstGeom prst="rect">
              <a:avLst/>
            </a:prstGeom>
            <a:noFill/>
          </p:spPr>
          <p:txBody>
            <a:bodyPr wrap="square" rtlCol="0">
              <a:spAutoFit/>
            </a:bodyPr>
            <a:lstStyle/>
            <a:p>
              <a:r>
                <a:rPr lang="en-US" sz="2800" i="1" dirty="0" smtClean="0">
                  <a:latin typeface="Cambria Math" pitchFamily="18" charset="0"/>
                  <a:ea typeface="Cambria Math" pitchFamily="18" charset="0"/>
                </a:rPr>
                <a:t>d</a:t>
              </a:r>
              <a:r>
                <a:rPr lang="en-US" sz="2800" i="1" baseline="30000" dirty="0" smtClean="0">
                  <a:latin typeface="Cambria Math" pitchFamily="18" charset="0"/>
                  <a:ea typeface="Cambria Math" pitchFamily="18" charset="0"/>
                </a:rPr>
                <a:t>obs</a:t>
              </a:r>
              <a:r>
                <a:rPr lang="en-US" sz="2800" i="1" dirty="0" smtClean="0">
                  <a:latin typeface="Cambria Math" pitchFamily="18" charset="0"/>
                  <a:ea typeface="Cambria Math" pitchFamily="18" charset="0"/>
                </a:rPr>
                <a:t> </a:t>
              </a:r>
              <a:endParaRPr lang="en-US" sz="2800" i="1" baseline="-25000" dirty="0">
                <a:latin typeface="Cambria Math" pitchFamily="18" charset="0"/>
                <a:ea typeface="Cambria Math" pitchFamily="18" charset="0"/>
              </a:endParaRPr>
            </a:p>
          </p:txBody>
        </p:sp>
        <p:sp>
          <p:nvSpPr>
            <p:cNvPr id="26" name="TextBox 25"/>
            <p:cNvSpPr txBox="1"/>
            <p:nvPr/>
          </p:nvSpPr>
          <p:spPr>
            <a:xfrm>
              <a:off x="4126520" y="700037"/>
              <a:ext cx="1289538" cy="402477"/>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model,</a:t>
              </a:r>
              <a:r>
                <a:rPr lang="en-US" sz="2800" i="1" dirty="0" smtClean="0">
                  <a:latin typeface="Times New Roman" pitchFamily="18" charset="0"/>
                  <a:ea typeface="Cambria Math" pitchFamily="18" charset="0"/>
                  <a:cs typeface="Times New Roman" pitchFamily="18" charset="0"/>
                </a:rPr>
                <a:t> </a:t>
              </a:r>
              <a:r>
                <a:rPr lang="en-US" sz="2800" i="1" dirty="0" smtClean="0">
                  <a:latin typeface="Cambria Math" pitchFamily="18" charset="0"/>
                  <a:ea typeface="Cambria Math" pitchFamily="18" charset="0"/>
                </a:rPr>
                <a:t>m</a:t>
              </a:r>
              <a:endParaRPr lang="en-US" sz="2800" i="1" baseline="-25000" dirty="0">
                <a:latin typeface="Cambria Math" pitchFamily="18" charset="0"/>
                <a:ea typeface="Cambria Math" pitchFamily="18" charset="0"/>
              </a:endParaRPr>
            </a:p>
          </p:txBody>
        </p:sp>
        <p:sp>
          <p:nvSpPr>
            <p:cNvPr id="13" name="TextBox 12"/>
            <p:cNvSpPr txBox="1"/>
            <p:nvPr/>
          </p:nvSpPr>
          <p:spPr>
            <a:xfrm rot="16200000">
              <a:off x="791994" y="3448409"/>
              <a:ext cx="1209991" cy="402477"/>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datum,</a:t>
              </a:r>
              <a:r>
                <a:rPr lang="en-US" sz="2800" i="1" dirty="0" smtClean="0">
                  <a:latin typeface="Times New Roman" pitchFamily="18" charset="0"/>
                  <a:ea typeface="Cambria Math" pitchFamily="18" charset="0"/>
                  <a:cs typeface="Times New Roman" pitchFamily="18" charset="0"/>
                </a:rPr>
                <a:t> </a:t>
              </a:r>
              <a:r>
                <a:rPr lang="en-US" sz="2800" i="1" dirty="0">
                  <a:latin typeface="Cambria Math" pitchFamily="18" charset="0"/>
                  <a:ea typeface="Cambria Math" pitchFamily="18" charset="0"/>
                </a:rPr>
                <a:t>d</a:t>
              </a:r>
              <a:r>
                <a:rPr lang="en-US" sz="2800" i="1" dirty="0" smtClean="0">
                  <a:latin typeface="Cambria Math" pitchFamily="18" charset="0"/>
                  <a:ea typeface="Cambria Math" pitchFamily="18" charset="0"/>
                </a:rPr>
                <a:t> </a:t>
              </a:r>
              <a:endParaRPr lang="en-US" sz="2800" i="1" baseline="-25000" dirty="0">
                <a:latin typeface="Cambria Math" pitchFamily="18" charset="0"/>
                <a:ea typeface="Cambria Math" pitchFamily="18" charset="0"/>
              </a:endParaRPr>
            </a:p>
          </p:txBody>
        </p:sp>
        <p:cxnSp>
          <p:nvCxnSpPr>
            <p:cNvPr id="15" name="Straight Connector 14"/>
            <p:cNvCxnSpPr/>
            <p:nvPr/>
          </p:nvCxnSpPr>
          <p:spPr>
            <a:xfrm rot="10800000">
              <a:off x="1411287" y="2486018"/>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2560243" y="4050907"/>
              <a:ext cx="16589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3012828" y="3923883"/>
              <a:ext cx="914400" cy="402477"/>
            </a:xfrm>
            <a:prstGeom prst="rect">
              <a:avLst/>
            </a:prstGeom>
            <a:noFill/>
          </p:spPr>
          <p:txBody>
            <a:bodyPr wrap="square" rtlCol="0">
              <a:spAutoFit/>
            </a:bodyPr>
            <a:lstStyle/>
            <a:p>
              <a:r>
                <a:rPr lang="en-US" sz="2800" i="1" dirty="0" smtClean="0">
                  <a:latin typeface="Cambria Math" pitchFamily="18" charset="0"/>
                  <a:ea typeface="Cambria Math" pitchFamily="18" charset="0"/>
                </a:rPr>
                <a:t>m</a:t>
              </a:r>
              <a:r>
                <a:rPr lang="en-US" sz="2800" i="1" baseline="30000" dirty="0" smtClean="0">
                  <a:latin typeface="Cambria Math" pitchFamily="18" charset="0"/>
                  <a:ea typeface="Cambria Math" pitchFamily="18" charset="0"/>
                </a:rPr>
                <a:t>ap</a:t>
              </a:r>
              <a:endParaRPr lang="en-US" sz="2800" i="1" baseline="30000" dirty="0">
                <a:latin typeface="Cambria Math" pitchFamily="18" charset="0"/>
                <a:ea typeface="Cambria Math" pitchFamily="18" charset="0"/>
              </a:endParaRPr>
            </a:p>
          </p:txBody>
        </p:sp>
        <p:sp>
          <p:nvSpPr>
            <p:cNvPr id="23" name="TextBox 22"/>
            <p:cNvSpPr txBox="1"/>
            <p:nvPr/>
          </p:nvSpPr>
          <p:spPr>
            <a:xfrm>
              <a:off x="2471733" y="4057644"/>
              <a:ext cx="914400" cy="402477"/>
            </a:xfrm>
            <a:prstGeom prst="rect">
              <a:avLst/>
            </a:prstGeom>
            <a:noFill/>
          </p:spPr>
          <p:txBody>
            <a:bodyPr wrap="square" rtlCol="0">
              <a:spAutoFit/>
            </a:bodyPr>
            <a:lstStyle/>
            <a:p>
              <a:r>
                <a:rPr lang="en-US" sz="2800" i="1" dirty="0" err="1" smtClean="0">
                  <a:latin typeface="Cambria Math" pitchFamily="18" charset="0"/>
                  <a:ea typeface="Cambria Math" pitchFamily="18" charset="0"/>
                </a:rPr>
                <a:t>m</a:t>
              </a:r>
              <a:r>
                <a:rPr lang="en-US" sz="2800" i="1" baseline="30000" dirty="0" err="1" smtClean="0">
                  <a:latin typeface="Cambria Math" pitchFamily="18" charset="0"/>
                  <a:ea typeface="Cambria Math" pitchFamily="18" charset="0"/>
                </a:rPr>
                <a:t>est</a:t>
              </a:r>
              <a:endParaRPr lang="en-US" sz="2800" i="1" baseline="30000" dirty="0">
                <a:latin typeface="Cambria Math" pitchFamily="18" charset="0"/>
                <a:ea typeface="Cambria Math" pitchFamily="18" charset="0"/>
              </a:endParaRPr>
            </a:p>
          </p:txBody>
        </p:sp>
        <p:sp>
          <p:nvSpPr>
            <p:cNvPr id="25" name="TextBox 24"/>
            <p:cNvSpPr txBox="1"/>
            <p:nvPr/>
          </p:nvSpPr>
          <p:spPr>
            <a:xfrm rot="16200000">
              <a:off x="781442" y="2103814"/>
              <a:ext cx="914400" cy="402477"/>
            </a:xfrm>
            <a:prstGeom prst="rect">
              <a:avLst/>
            </a:prstGeom>
            <a:noFill/>
          </p:spPr>
          <p:txBody>
            <a:bodyPr wrap="square" rtlCol="0">
              <a:spAutoFit/>
            </a:bodyPr>
            <a:lstStyle/>
            <a:p>
              <a:r>
                <a:rPr lang="en-US" sz="2800" i="1" dirty="0" err="1" smtClean="0">
                  <a:latin typeface="Cambria Math" pitchFamily="18" charset="0"/>
                  <a:ea typeface="Cambria Math" pitchFamily="18" charset="0"/>
                </a:rPr>
                <a:t>d</a:t>
              </a:r>
              <a:r>
                <a:rPr lang="en-US" sz="2800" i="1" baseline="-25000" dirty="0" err="1" smtClean="0">
                  <a:latin typeface="Cambria Math" pitchFamily="18" charset="0"/>
                  <a:ea typeface="Cambria Math" pitchFamily="18" charset="0"/>
                </a:rPr>
                <a:t>pre</a:t>
              </a:r>
              <a:endParaRPr lang="en-US" sz="2800" i="1" baseline="-25000" dirty="0">
                <a:latin typeface="Cambria Math" pitchFamily="18" charset="0"/>
                <a:ea typeface="Cambria Math" pitchFamily="18" charset="0"/>
              </a:endParaRPr>
            </a:p>
          </p:txBody>
        </p:sp>
        <p:cxnSp>
          <p:nvCxnSpPr>
            <p:cNvPr id="33" name="Straight Connector 32"/>
            <p:cNvCxnSpPr/>
            <p:nvPr/>
          </p:nvCxnSpPr>
          <p:spPr>
            <a:xfrm rot="10800000">
              <a:off x="1535109" y="2397922"/>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5400000">
              <a:off x="2862678" y="3969147"/>
              <a:ext cx="16589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4724400" y="3262311"/>
              <a:ext cx="1336428" cy="402477"/>
            </a:xfrm>
            <a:prstGeom prst="rect">
              <a:avLst/>
            </a:prstGeom>
            <a:noFill/>
          </p:spPr>
          <p:txBody>
            <a:bodyPr wrap="square" rtlCol="0">
              <a:spAutoFit/>
            </a:bodyPr>
            <a:lstStyle/>
            <a:p>
              <a:r>
                <a:rPr lang="en-US" sz="2800" i="1" dirty="0" smtClean="0">
                  <a:latin typeface="Cambria Math" pitchFamily="18" charset="0"/>
                  <a:ea typeface="Cambria Math" pitchFamily="18" charset="0"/>
                </a:rPr>
                <a:t>d=g(m)</a:t>
              </a:r>
              <a:endParaRPr lang="en-US" sz="2800" i="1" baseline="-25000" dirty="0">
                <a:latin typeface="Cambria Math" pitchFamily="18" charset="0"/>
                <a:ea typeface="Cambria Math" pitchFamily="18" charset="0"/>
              </a:endParaRPr>
            </a:p>
          </p:txBody>
        </p:sp>
        <p:pic>
          <p:nvPicPr>
            <p:cNvPr id="7172" name="Picture 4"/>
            <p:cNvPicPr>
              <a:picLocks noChangeAspect="1" noChangeArrowheads="1"/>
            </p:cNvPicPr>
            <p:nvPr/>
          </p:nvPicPr>
          <p:blipFill>
            <a:blip r:embed="rId4" cstate="print"/>
            <a:srcRect l="11820" r="8038" b="25926"/>
            <a:stretch>
              <a:fillRect/>
            </a:stretch>
          </p:blipFill>
          <p:spPr bwMode="auto">
            <a:xfrm>
              <a:off x="1581150" y="4352925"/>
              <a:ext cx="3228975" cy="952500"/>
            </a:xfrm>
            <a:prstGeom prst="rect">
              <a:avLst/>
            </a:prstGeom>
            <a:noFill/>
            <a:ln w="9525">
              <a:noFill/>
              <a:miter lim="800000"/>
              <a:headEnd/>
              <a:tailEnd/>
            </a:ln>
            <a:effectLst/>
          </p:spPr>
        </p:pic>
        <p:sp>
          <p:nvSpPr>
            <p:cNvPr id="37" name="Rectangle 36"/>
            <p:cNvSpPr/>
            <p:nvPr/>
          </p:nvSpPr>
          <p:spPr>
            <a:xfrm>
              <a:off x="2971800" y="5410200"/>
              <a:ext cx="3810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38" name="Rectangle 37"/>
            <p:cNvSpPr/>
            <p:nvPr/>
          </p:nvSpPr>
          <p:spPr>
            <a:xfrm rot="16200000">
              <a:off x="990600" y="4724400"/>
              <a:ext cx="3810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39" name="TextBox 38"/>
            <p:cNvSpPr txBox="1"/>
            <p:nvPr/>
          </p:nvSpPr>
          <p:spPr>
            <a:xfrm>
              <a:off x="3305175" y="5291138"/>
              <a:ext cx="3283191" cy="402477"/>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position along curve,</a:t>
              </a:r>
              <a:r>
                <a:rPr lang="en-US" sz="2800" i="1" dirty="0" smtClean="0">
                  <a:latin typeface="Times New Roman" pitchFamily="18" charset="0"/>
                  <a:ea typeface="Cambria Math" pitchFamily="18" charset="0"/>
                  <a:cs typeface="Times New Roman" pitchFamily="18" charset="0"/>
                </a:rPr>
                <a:t> </a:t>
              </a:r>
              <a:r>
                <a:rPr lang="en-US" sz="2800" i="1" dirty="0" smtClean="0">
                  <a:latin typeface="Cambria Math" pitchFamily="18" charset="0"/>
                  <a:ea typeface="Cambria Math" pitchFamily="18" charset="0"/>
                </a:rPr>
                <a:t>s</a:t>
              </a:r>
              <a:endParaRPr lang="en-US" sz="2800" i="1" baseline="-25000" dirty="0">
                <a:latin typeface="Cambria Math" pitchFamily="18" charset="0"/>
                <a:ea typeface="Cambria Math" pitchFamily="18" charset="0"/>
              </a:endParaRPr>
            </a:p>
          </p:txBody>
        </p:sp>
        <p:sp>
          <p:nvSpPr>
            <p:cNvPr id="40" name="TextBox 39"/>
            <p:cNvSpPr txBox="1"/>
            <p:nvPr/>
          </p:nvSpPr>
          <p:spPr>
            <a:xfrm rot="16200000">
              <a:off x="1008139" y="4697649"/>
              <a:ext cx="777702" cy="402477"/>
            </a:xfrm>
            <a:prstGeom prst="rect">
              <a:avLst/>
            </a:prstGeom>
            <a:noFill/>
          </p:spPr>
          <p:txBody>
            <a:bodyPr wrap="square" rtlCol="0">
              <a:spAutoFit/>
            </a:bodyPr>
            <a:lstStyle/>
            <a:p>
              <a:r>
                <a:rPr lang="en-US" sz="2800" i="1" dirty="0" smtClean="0">
                  <a:latin typeface="Cambria Math" pitchFamily="18" charset="0"/>
                  <a:ea typeface="Cambria Math" pitchFamily="18" charset="0"/>
                </a:rPr>
                <a:t>p(s)</a:t>
              </a:r>
              <a:endParaRPr lang="en-US" sz="2800" i="1" baseline="-25000" dirty="0">
                <a:latin typeface="Cambria Math" pitchFamily="18" charset="0"/>
                <a:ea typeface="Cambria Math" pitchFamily="18" charset="0"/>
              </a:endParaRPr>
            </a:p>
          </p:txBody>
        </p:sp>
        <p:sp>
          <p:nvSpPr>
            <p:cNvPr id="27" name="TextBox 26"/>
            <p:cNvSpPr txBox="1"/>
            <p:nvPr/>
          </p:nvSpPr>
          <p:spPr>
            <a:xfrm>
              <a:off x="1600200" y="4218801"/>
              <a:ext cx="685800" cy="402477"/>
            </a:xfrm>
            <a:prstGeom prst="rect">
              <a:avLst/>
            </a:prstGeom>
            <a:noFill/>
          </p:spPr>
          <p:txBody>
            <a:bodyPr wrap="square" rtlCol="0">
              <a:spAutoFit/>
            </a:bodyPr>
            <a:lstStyle/>
            <a:p>
              <a:r>
                <a:rPr lang="en-US" sz="2800" dirty="0" smtClean="0">
                  <a:latin typeface="Times New Roman" pitchFamily="18" charset="0"/>
                  <a:cs typeface="Times New Roman" pitchFamily="18" charset="0"/>
                </a:rPr>
                <a:t>(B)</a:t>
              </a:r>
              <a:endParaRPr lang="en-US" sz="2800" dirty="0">
                <a:latin typeface="Times New Roman" pitchFamily="18" charset="0"/>
                <a:cs typeface="Times New Roman" pitchFamily="18" charset="0"/>
              </a:endParaRPr>
            </a:p>
          </p:txBody>
        </p:sp>
        <p:sp>
          <p:nvSpPr>
            <p:cNvPr id="29" name="Oval 28"/>
            <p:cNvSpPr/>
            <p:nvPr/>
          </p:nvSpPr>
          <p:spPr>
            <a:xfrm>
              <a:off x="2590800" y="4457700"/>
              <a:ext cx="90488" cy="904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cxnSp>
          <p:nvCxnSpPr>
            <p:cNvPr id="30" name="Straight Connector 29"/>
            <p:cNvCxnSpPr/>
            <p:nvPr/>
          </p:nvCxnSpPr>
          <p:spPr>
            <a:xfrm rot="5400000">
              <a:off x="2560238" y="5264547"/>
              <a:ext cx="16589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2341264" y="5257800"/>
              <a:ext cx="720973" cy="402477"/>
            </a:xfrm>
            <a:prstGeom prst="rect">
              <a:avLst/>
            </a:prstGeom>
            <a:noFill/>
          </p:spPr>
          <p:txBody>
            <a:bodyPr wrap="square" rtlCol="0">
              <a:spAutoFit/>
            </a:bodyPr>
            <a:lstStyle/>
            <a:p>
              <a:r>
                <a:rPr lang="en-US" sz="2800" i="1" dirty="0" err="1" smtClean="0">
                  <a:latin typeface="Cambria Math" pitchFamily="18" charset="0"/>
                  <a:ea typeface="Cambria Math" pitchFamily="18" charset="0"/>
                </a:rPr>
                <a:t>s</a:t>
              </a:r>
              <a:r>
                <a:rPr lang="en-US" sz="2800" i="1" baseline="-25000" dirty="0" err="1" smtClean="0">
                  <a:latin typeface="Cambria Math" pitchFamily="18" charset="0"/>
                  <a:ea typeface="Cambria Math" pitchFamily="18" charset="0"/>
                </a:rPr>
                <a:t>max</a:t>
              </a:r>
              <a:endParaRPr lang="en-US" sz="2800" i="1" baseline="-25000" dirty="0">
                <a:latin typeface="Cambria Math" pitchFamily="18" charset="0"/>
                <a:ea typeface="Cambria Math" pitchFamily="18" charset="0"/>
              </a:endParaRPr>
            </a:p>
          </p:txBody>
        </p:sp>
      </p:grpSp>
      <p:sp>
        <p:nvSpPr>
          <p:cNvPr id="32" name="TextBox 31"/>
          <p:cNvSpPr txBox="1"/>
          <p:nvPr/>
        </p:nvSpPr>
        <p:spPr>
          <a:xfrm>
            <a:off x="2209800" y="152400"/>
            <a:ext cx="891540" cy="523220"/>
          </a:xfrm>
          <a:prstGeom prst="rect">
            <a:avLst/>
          </a:prstGeom>
          <a:noFill/>
        </p:spPr>
        <p:txBody>
          <a:bodyPr wrap="square" rtlCol="0">
            <a:spAutoFit/>
          </a:bodyPr>
          <a:lstStyle/>
          <a:p>
            <a:r>
              <a:rPr lang="en-US" sz="2800" dirty="0" smtClean="0">
                <a:latin typeface="Times New Roman" pitchFamily="18" charset="0"/>
                <a:cs typeface="Times New Roman" pitchFamily="18" charset="0"/>
              </a:rPr>
              <a:t>(A)</a:t>
            </a:r>
            <a:endParaRPr lang="en-US" sz="2800" dirty="0">
              <a:latin typeface="Times New Roman" pitchFamily="18" charset="0"/>
              <a:cs typeface="Times New Roman" pitchFamily="18"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Group 28"/>
          <p:cNvGrpSpPr>
            <a:grpSpLocks noChangeAspect="1"/>
          </p:cNvGrpSpPr>
          <p:nvPr/>
        </p:nvGrpSpPr>
        <p:grpSpPr>
          <a:xfrm>
            <a:off x="1004723" y="233083"/>
            <a:ext cx="6996277" cy="6545218"/>
            <a:chOff x="1020626" y="714934"/>
            <a:chExt cx="5830231" cy="5454350"/>
          </a:xfrm>
        </p:grpSpPr>
        <p:pic>
          <p:nvPicPr>
            <p:cNvPr id="31" name="Picture 4"/>
            <p:cNvPicPr>
              <a:picLocks noChangeAspect="1" noChangeArrowheads="1"/>
            </p:cNvPicPr>
            <p:nvPr/>
          </p:nvPicPr>
          <p:blipFill>
            <a:blip r:embed="rId3" cstate="print"/>
            <a:srcRect l="12028" b="17949"/>
            <a:stretch>
              <a:fillRect/>
            </a:stretch>
          </p:blipFill>
          <p:spPr bwMode="auto">
            <a:xfrm>
              <a:off x="1609725" y="4114800"/>
              <a:ext cx="3552825" cy="1524000"/>
            </a:xfrm>
            <a:prstGeom prst="rect">
              <a:avLst/>
            </a:prstGeom>
            <a:noFill/>
            <a:ln w="9525">
              <a:noFill/>
              <a:miter lim="800000"/>
              <a:headEnd/>
              <a:tailEnd/>
            </a:ln>
            <a:effectLst/>
          </p:spPr>
        </p:pic>
        <p:pic>
          <p:nvPicPr>
            <p:cNvPr id="1027" name="Picture 3"/>
            <p:cNvPicPr>
              <a:picLocks noChangeAspect="1" noChangeArrowheads="1"/>
            </p:cNvPicPr>
            <p:nvPr/>
          </p:nvPicPr>
          <p:blipFill>
            <a:blip r:embed="rId4" cstate="print"/>
            <a:srcRect l="12264" t="6614" r="8726" b="10317"/>
            <a:stretch>
              <a:fillRect/>
            </a:stretch>
          </p:blipFill>
          <p:spPr bwMode="auto">
            <a:xfrm>
              <a:off x="1609723" y="1071561"/>
              <a:ext cx="3173240" cy="2975158"/>
            </a:xfrm>
            <a:prstGeom prst="rect">
              <a:avLst/>
            </a:prstGeom>
            <a:noFill/>
            <a:ln w="9525">
              <a:noFill/>
              <a:miter lim="800000"/>
              <a:headEnd/>
              <a:tailEnd/>
            </a:ln>
            <a:effectLst/>
          </p:spPr>
        </p:pic>
        <p:cxnSp>
          <p:nvCxnSpPr>
            <p:cNvPr id="9" name="Straight Arrow Connector 8"/>
            <p:cNvCxnSpPr/>
            <p:nvPr/>
          </p:nvCxnSpPr>
          <p:spPr>
            <a:xfrm>
              <a:off x="1632744" y="1115213"/>
              <a:ext cx="3244056" cy="1588"/>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flipH="1" flipV="1">
              <a:off x="95802" y="2644528"/>
              <a:ext cx="3098800" cy="8420"/>
            </a:xfrm>
            <a:prstGeom prst="straightConnector1">
              <a:avLst/>
            </a:pr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rot="16200000">
              <a:off x="1142764" y="1904308"/>
              <a:ext cx="658472" cy="436017"/>
            </a:xfrm>
            <a:prstGeom prst="rect">
              <a:avLst/>
            </a:prstGeom>
            <a:noFill/>
          </p:spPr>
          <p:txBody>
            <a:bodyPr wrap="square" rtlCol="0">
              <a:spAutoFit/>
            </a:bodyPr>
            <a:lstStyle/>
            <a:p>
              <a:r>
                <a:rPr lang="en-US" sz="2800" i="1" dirty="0" smtClean="0">
                  <a:latin typeface="Cambria Math" pitchFamily="18" charset="0"/>
                  <a:ea typeface="Cambria Math" pitchFamily="18" charset="0"/>
                </a:rPr>
                <a:t>d</a:t>
              </a:r>
              <a:r>
                <a:rPr lang="en-US" sz="2800" i="1" baseline="30000" dirty="0" smtClean="0">
                  <a:latin typeface="Cambria Math" pitchFamily="18" charset="0"/>
                  <a:ea typeface="Cambria Math" pitchFamily="18" charset="0"/>
                </a:rPr>
                <a:t>obs</a:t>
              </a:r>
              <a:r>
                <a:rPr lang="en-US" sz="2800" i="1" dirty="0" smtClean="0">
                  <a:latin typeface="Cambria Math" pitchFamily="18" charset="0"/>
                  <a:ea typeface="Cambria Math" pitchFamily="18" charset="0"/>
                </a:rPr>
                <a:t> </a:t>
              </a:r>
              <a:endParaRPr lang="en-US" sz="2800" i="1" baseline="-25000" dirty="0">
                <a:latin typeface="Cambria Math" pitchFamily="18" charset="0"/>
                <a:ea typeface="Cambria Math" pitchFamily="18" charset="0"/>
              </a:endParaRPr>
            </a:p>
          </p:txBody>
        </p:sp>
        <p:sp>
          <p:nvSpPr>
            <p:cNvPr id="26" name="TextBox 25"/>
            <p:cNvSpPr txBox="1"/>
            <p:nvPr/>
          </p:nvSpPr>
          <p:spPr>
            <a:xfrm>
              <a:off x="4114800" y="714934"/>
              <a:ext cx="1402557" cy="436017"/>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model,</a:t>
              </a:r>
              <a:r>
                <a:rPr lang="en-US" sz="2800" i="1" dirty="0" smtClean="0">
                  <a:latin typeface="Times New Roman" pitchFamily="18" charset="0"/>
                  <a:ea typeface="Cambria Math" pitchFamily="18" charset="0"/>
                  <a:cs typeface="Times New Roman" pitchFamily="18" charset="0"/>
                </a:rPr>
                <a:t> </a:t>
              </a:r>
              <a:r>
                <a:rPr lang="en-US" sz="2800" i="1" dirty="0" smtClean="0">
                  <a:latin typeface="Cambria Math" pitchFamily="18" charset="0"/>
                  <a:ea typeface="Cambria Math" pitchFamily="18" charset="0"/>
                </a:rPr>
                <a:t>m</a:t>
              </a:r>
              <a:endParaRPr lang="en-US" sz="2800" i="1" baseline="-25000" dirty="0">
                <a:latin typeface="Cambria Math" pitchFamily="18" charset="0"/>
                <a:ea typeface="Cambria Math" pitchFamily="18" charset="0"/>
              </a:endParaRPr>
            </a:p>
          </p:txBody>
        </p:sp>
        <p:sp>
          <p:nvSpPr>
            <p:cNvPr id="13" name="TextBox 12"/>
            <p:cNvSpPr txBox="1"/>
            <p:nvPr/>
          </p:nvSpPr>
          <p:spPr>
            <a:xfrm rot="16200000">
              <a:off x="774622" y="3509440"/>
              <a:ext cx="1206500" cy="436017"/>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datum,</a:t>
              </a:r>
              <a:r>
                <a:rPr lang="en-US" sz="2800" i="1" dirty="0" smtClean="0">
                  <a:latin typeface="Times New Roman" pitchFamily="18" charset="0"/>
                  <a:ea typeface="Cambria Math" pitchFamily="18" charset="0"/>
                  <a:cs typeface="Times New Roman" pitchFamily="18" charset="0"/>
                </a:rPr>
                <a:t> </a:t>
              </a:r>
              <a:r>
                <a:rPr lang="en-US" sz="2800" i="1" dirty="0">
                  <a:latin typeface="Cambria Math" pitchFamily="18" charset="0"/>
                  <a:ea typeface="Cambria Math" pitchFamily="18" charset="0"/>
                </a:rPr>
                <a:t>d</a:t>
              </a:r>
              <a:r>
                <a:rPr lang="en-US" sz="2800" i="1" dirty="0" smtClean="0">
                  <a:latin typeface="Cambria Math" pitchFamily="18" charset="0"/>
                  <a:ea typeface="Cambria Math" pitchFamily="18" charset="0"/>
                </a:rPr>
                <a:t> </a:t>
              </a:r>
              <a:endParaRPr lang="en-US" sz="2800" i="1" baseline="-25000" dirty="0">
                <a:latin typeface="Cambria Math" pitchFamily="18" charset="0"/>
                <a:ea typeface="Cambria Math" pitchFamily="18" charset="0"/>
              </a:endParaRPr>
            </a:p>
          </p:txBody>
        </p:sp>
        <p:cxnSp>
          <p:nvCxnSpPr>
            <p:cNvPr id="15" name="Straight Connector 14"/>
            <p:cNvCxnSpPr/>
            <p:nvPr/>
          </p:nvCxnSpPr>
          <p:spPr>
            <a:xfrm rot="10800000">
              <a:off x="1411287" y="2697945"/>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2836466" y="4039002"/>
              <a:ext cx="16589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2652710" y="4066401"/>
              <a:ext cx="1467647" cy="436017"/>
            </a:xfrm>
            <a:prstGeom prst="rect">
              <a:avLst/>
            </a:prstGeom>
            <a:noFill/>
          </p:spPr>
          <p:txBody>
            <a:bodyPr wrap="square" rtlCol="0">
              <a:spAutoFit/>
            </a:bodyPr>
            <a:lstStyle/>
            <a:p>
              <a:r>
                <a:rPr lang="en-US" sz="2800" i="1" dirty="0" err="1" smtClean="0">
                  <a:latin typeface="Cambria Math" pitchFamily="18" charset="0"/>
                  <a:ea typeface="Cambria Math" pitchFamily="18" charset="0"/>
                </a:rPr>
                <a:t>m</a:t>
              </a:r>
              <a:r>
                <a:rPr lang="en-US" sz="2800" i="1" baseline="-25000" dirty="0" err="1" smtClean="0">
                  <a:latin typeface="Cambria Math" pitchFamily="18" charset="0"/>
                  <a:ea typeface="Cambria Math" pitchFamily="18" charset="0"/>
                </a:rPr>
                <a:t>est</a:t>
              </a:r>
              <a:r>
                <a:rPr lang="en-US" sz="2800" i="1" dirty="0" err="1" smtClean="0">
                  <a:latin typeface="Cambria Math"/>
                  <a:ea typeface="Cambria Math"/>
                </a:rPr>
                <a:t>≈</a:t>
              </a:r>
              <a:r>
                <a:rPr lang="en-US" sz="2800" i="1" dirty="0" err="1" smtClean="0">
                  <a:latin typeface="Cambria Math" pitchFamily="18" charset="0"/>
                  <a:ea typeface="Cambria Math" pitchFamily="18" charset="0"/>
                </a:rPr>
                <a:t>m</a:t>
              </a:r>
              <a:r>
                <a:rPr lang="en-US" sz="2800" i="1" baseline="-25000" dirty="0" err="1" smtClean="0">
                  <a:latin typeface="Cambria Math" pitchFamily="18" charset="0"/>
                  <a:ea typeface="Cambria Math" pitchFamily="18" charset="0"/>
                </a:rPr>
                <a:t>ap</a:t>
              </a:r>
              <a:endParaRPr lang="en-US" sz="2800" i="1" baseline="-25000" dirty="0">
                <a:latin typeface="Cambria Math" pitchFamily="18" charset="0"/>
                <a:ea typeface="Cambria Math" pitchFamily="18" charset="0"/>
              </a:endParaRPr>
            </a:p>
          </p:txBody>
        </p:sp>
        <p:sp>
          <p:nvSpPr>
            <p:cNvPr id="25" name="TextBox 24"/>
            <p:cNvSpPr txBox="1"/>
            <p:nvPr/>
          </p:nvSpPr>
          <p:spPr>
            <a:xfrm rot="16200000">
              <a:off x="781435" y="2270377"/>
              <a:ext cx="914400" cy="436017"/>
            </a:xfrm>
            <a:prstGeom prst="rect">
              <a:avLst/>
            </a:prstGeom>
            <a:noFill/>
          </p:spPr>
          <p:txBody>
            <a:bodyPr wrap="square" rtlCol="0">
              <a:spAutoFit/>
            </a:bodyPr>
            <a:lstStyle/>
            <a:p>
              <a:r>
                <a:rPr lang="en-US" sz="2800" i="1" dirty="0" err="1" smtClean="0">
                  <a:latin typeface="Cambria Math" pitchFamily="18" charset="0"/>
                  <a:ea typeface="Cambria Math" pitchFamily="18" charset="0"/>
                </a:rPr>
                <a:t>d</a:t>
              </a:r>
              <a:r>
                <a:rPr lang="en-US" sz="2800" i="1" baseline="-25000" dirty="0" err="1" smtClean="0">
                  <a:latin typeface="Cambria Math" pitchFamily="18" charset="0"/>
                  <a:ea typeface="Cambria Math" pitchFamily="18" charset="0"/>
                </a:rPr>
                <a:t>pre</a:t>
              </a:r>
              <a:endParaRPr lang="en-US" sz="2800" i="1" baseline="-25000" dirty="0">
                <a:latin typeface="Cambria Math" pitchFamily="18" charset="0"/>
                <a:ea typeface="Cambria Math" pitchFamily="18" charset="0"/>
              </a:endParaRPr>
            </a:p>
          </p:txBody>
        </p:sp>
        <p:cxnSp>
          <p:nvCxnSpPr>
            <p:cNvPr id="33" name="Straight Connector 32"/>
            <p:cNvCxnSpPr/>
            <p:nvPr/>
          </p:nvCxnSpPr>
          <p:spPr>
            <a:xfrm rot="10800000">
              <a:off x="1535109" y="2407446"/>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5400000">
              <a:off x="2857913" y="3971528"/>
              <a:ext cx="16589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4724400" y="3262311"/>
              <a:ext cx="1237457" cy="436017"/>
            </a:xfrm>
            <a:prstGeom prst="rect">
              <a:avLst/>
            </a:prstGeom>
            <a:noFill/>
          </p:spPr>
          <p:txBody>
            <a:bodyPr wrap="square" rtlCol="0">
              <a:spAutoFit/>
            </a:bodyPr>
            <a:lstStyle/>
            <a:p>
              <a:r>
                <a:rPr lang="en-US" sz="2800" i="1" dirty="0" smtClean="0">
                  <a:latin typeface="Cambria Math" pitchFamily="18" charset="0"/>
                  <a:ea typeface="Cambria Math" pitchFamily="18" charset="0"/>
                </a:rPr>
                <a:t>d=g(m)</a:t>
              </a:r>
              <a:endParaRPr lang="en-US" sz="2800" i="1" baseline="-25000" dirty="0">
                <a:latin typeface="Cambria Math" pitchFamily="18" charset="0"/>
                <a:ea typeface="Cambria Math" pitchFamily="18" charset="0"/>
              </a:endParaRPr>
            </a:p>
          </p:txBody>
        </p:sp>
        <p:sp>
          <p:nvSpPr>
            <p:cNvPr id="20" name="Rectangle 19"/>
            <p:cNvSpPr/>
            <p:nvPr/>
          </p:nvSpPr>
          <p:spPr>
            <a:xfrm>
              <a:off x="2971800" y="5772150"/>
              <a:ext cx="3810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21" name="Rectangle 20"/>
            <p:cNvSpPr/>
            <p:nvPr/>
          </p:nvSpPr>
          <p:spPr>
            <a:xfrm rot="16200000">
              <a:off x="1066800" y="4724400"/>
              <a:ext cx="3810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27" name="TextBox 26"/>
            <p:cNvSpPr txBox="1"/>
            <p:nvPr/>
          </p:nvSpPr>
          <p:spPr>
            <a:xfrm>
              <a:off x="3276600" y="5733267"/>
              <a:ext cx="3574257" cy="436017"/>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position along curve,</a:t>
              </a:r>
              <a:r>
                <a:rPr lang="en-US" sz="2800" i="1" dirty="0" smtClean="0">
                  <a:latin typeface="Times New Roman" pitchFamily="18" charset="0"/>
                  <a:ea typeface="Cambria Math" pitchFamily="18" charset="0"/>
                  <a:cs typeface="Times New Roman" pitchFamily="18" charset="0"/>
                </a:rPr>
                <a:t> </a:t>
              </a:r>
              <a:r>
                <a:rPr lang="en-US" sz="2800" i="1" dirty="0" smtClean="0">
                  <a:latin typeface="Cambria Math" pitchFamily="18" charset="0"/>
                  <a:ea typeface="Cambria Math" pitchFamily="18" charset="0"/>
                </a:rPr>
                <a:t>s</a:t>
              </a:r>
              <a:endParaRPr lang="en-US" sz="2800" i="1" baseline="-25000" dirty="0">
                <a:latin typeface="Cambria Math" pitchFamily="18" charset="0"/>
                <a:ea typeface="Cambria Math" pitchFamily="18" charset="0"/>
              </a:endParaRPr>
            </a:p>
          </p:txBody>
        </p:sp>
        <p:sp>
          <p:nvSpPr>
            <p:cNvPr id="28" name="TextBox 27"/>
            <p:cNvSpPr txBox="1"/>
            <p:nvPr/>
          </p:nvSpPr>
          <p:spPr>
            <a:xfrm rot="16200000">
              <a:off x="914128" y="4615929"/>
              <a:ext cx="879475" cy="436017"/>
            </a:xfrm>
            <a:prstGeom prst="rect">
              <a:avLst/>
            </a:prstGeom>
            <a:noFill/>
          </p:spPr>
          <p:txBody>
            <a:bodyPr wrap="square" rtlCol="0">
              <a:spAutoFit/>
            </a:bodyPr>
            <a:lstStyle/>
            <a:p>
              <a:r>
                <a:rPr lang="en-US" sz="2800" i="1" dirty="0" smtClean="0">
                  <a:latin typeface="Cambria Math" pitchFamily="18" charset="0"/>
                  <a:ea typeface="Cambria Math" pitchFamily="18" charset="0"/>
                </a:rPr>
                <a:t>p(s)</a:t>
              </a:r>
              <a:endParaRPr lang="en-US" sz="2800" i="1" baseline="-25000" dirty="0">
                <a:latin typeface="Cambria Math" pitchFamily="18" charset="0"/>
                <a:ea typeface="Cambria Math" pitchFamily="18" charset="0"/>
              </a:endParaRPr>
            </a:p>
          </p:txBody>
        </p:sp>
        <p:sp>
          <p:nvSpPr>
            <p:cNvPr id="34" name="Oval 33"/>
            <p:cNvSpPr/>
            <p:nvPr/>
          </p:nvSpPr>
          <p:spPr>
            <a:xfrm>
              <a:off x="2881312" y="4600590"/>
              <a:ext cx="90488" cy="90488"/>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39" name="Rectangle 38"/>
            <p:cNvSpPr/>
            <p:nvPr/>
          </p:nvSpPr>
          <p:spPr>
            <a:xfrm>
              <a:off x="2819400" y="5638800"/>
              <a:ext cx="1524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cxnSp>
          <p:nvCxnSpPr>
            <p:cNvPr id="37" name="Straight Connector 36"/>
            <p:cNvCxnSpPr/>
            <p:nvPr/>
          </p:nvCxnSpPr>
          <p:spPr>
            <a:xfrm rot="5400000">
              <a:off x="2845994" y="5635268"/>
              <a:ext cx="16589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 name="TextBox 37"/>
            <p:cNvSpPr txBox="1"/>
            <p:nvPr/>
          </p:nvSpPr>
          <p:spPr>
            <a:xfrm>
              <a:off x="2532857" y="5628521"/>
              <a:ext cx="724699" cy="436017"/>
            </a:xfrm>
            <a:prstGeom prst="rect">
              <a:avLst/>
            </a:prstGeom>
            <a:noFill/>
          </p:spPr>
          <p:txBody>
            <a:bodyPr wrap="square" rtlCol="0">
              <a:spAutoFit/>
            </a:bodyPr>
            <a:lstStyle/>
            <a:p>
              <a:r>
                <a:rPr lang="en-US" sz="2800" i="1" dirty="0" err="1" smtClean="0">
                  <a:latin typeface="Cambria Math" pitchFamily="18" charset="0"/>
                  <a:ea typeface="Cambria Math" pitchFamily="18" charset="0"/>
                </a:rPr>
                <a:t>s</a:t>
              </a:r>
              <a:r>
                <a:rPr lang="en-US" sz="2800" i="1" baseline="-25000" dirty="0" err="1" smtClean="0">
                  <a:latin typeface="Cambria Math" pitchFamily="18" charset="0"/>
                  <a:ea typeface="Cambria Math" pitchFamily="18" charset="0"/>
                </a:rPr>
                <a:t>max</a:t>
              </a:r>
              <a:endParaRPr lang="en-US" sz="2800" i="1" baseline="-25000" dirty="0">
                <a:latin typeface="Cambria Math" pitchFamily="18" charset="0"/>
                <a:ea typeface="Cambria Math" pitchFamily="18" charset="0"/>
              </a:endParaRPr>
            </a:p>
          </p:txBody>
        </p:sp>
      </p:gr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1" name="Group 30"/>
          <p:cNvGrpSpPr>
            <a:grpSpLocks noChangeAspect="1"/>
          </p:cNvGrpSpPr>
          <p:nvPr/>
        </p:nvGrpSpPr>
        <p:grpSpPr>
          <a:xfrm>
            <a:off x="798810" y="0"/>
            <a:ext cx="6440190" cy="6758308"/>
            <a:chOff x="850620" y="602342"/>
            <a:chExt cx="5366825" cy="5631923"/>
          </a:xfrm>
        </p:grpSpPr>
        <p:pic>
          <p:nvPicPr>
            <p:cNvPr id="2051" name="Picture 3"/>
            <p:cNvPicPr>
              <a:picLocks noChangeAspect="1" noChangeArrowheads="1"/>
            </p:cNvPicPr>
            <p:nvPr/>
          </p:nvPicPr>
          <p:blipFill>
            <a:blip r:embed="rId3" cstate="print"/>
            <a:srcRect l="12324" r="7075" b="18462"/>
            <a:stretch>
              <a:fillRect/>
            </a:stretch>
          </p:blipFill>
          <p:spPr bwMode="auto">
            <a:xfrm>
              <a:off x="1621631" y="4267200"/>
              <a:ext cx="3255169" cy="1514475"/>
            </a:xfrm>
            <a:prstGeom prst="rect">
              <a:avLst/>
            </a:prstGeom>
            <a:noFill/>
            <a:ln w="9525">
              <a:noFill/>
              <a:miter lim="800000"/>
              <a:headEnd/>
              <a:tailEnd/>
            </a:ln>
            <a:effectLst/>
          </p:spPr>
        </p:pic>
        <p:pic>
          <p:nvPicPr>
            <p:cNvPr id="2050" name="Picture 2"/>
            <p:cNvPicPr>
              <a:picLocks noChangeAspect="1" noChangeArrowheads="1"/>
            </p:cNvPicPr>
            <p:nvPr/>
          </p:nvPicPr>
          <p:blipFill>
            <a:blip r:embed="rId4" cstate="print"/>
            <a:srcRect l="12221" t="6284" r="9057" b="10102"/>
            <a:stretch>
              <a:fillRect/>
            </a:stretch>
          </p:blipFill>
          <p:spPr bwMode="auto">
            <a:xfrm>
              <a:off x="1619686" y="1081302"/>
              <a:ext cx="3161672" cy="2994678"/>
            </a:xfrm>
            <a:prstGeom prst="rect">
              <a:avLst/>
            </a:prstGeom>
            <a:noFill/>
            <a:ln w="9525">
              <a:noFill/>
              <a:miter lim="800000"/>
              <a:headEnd/>
              <a:tailEnd/>
            </a:ln>
            <a:effectLst/>
          </p:spPr>
        </p:pic>
        <p:cxnSp>
          <p:nvCxnSpPr>
            <p:cNvPr id="9" name="Straight Arrow Connector 8"/>
            <p:cNvCxnSpPr/>
            <p:nvPr/>
          </p:nvCxnSpPr>
          <p:spPr>
            <a:xfrm>
              <a:off x="1632744" y="1115213"/>
              <a:ext cx="3244056" cy="1588"/>
            </a:xfrm>
            <a:prstGeom prst="straightConnector1">
              <a:avLst/>
            </a:prstGeom>
            <a:ln w="38100">
              <a:solidFill>
                <a:schemeClr val="tx1"/>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flipH="1" flipV="1">
              <a:off x="95802" y="2644528"/>
              <a:ext cx="3098800" cy="8420"/>
            </a:xfrm>
            <a:prstGeom prst="straightConnector1">
              <a:avLst/>
            </a:prstGeom>
            <a:ln w="38100">
              <a:solidFill>
                <a:schemeClr val="tx1"/>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rot="16200000">
              <a:off x="822490" y="2071245"/>
              <a:ext cx="851350" cy="795089"/>
            </a:xfrm>
            <a:prstGeom prst="rect">
              <a:avLst/>
            </a:prstGeom>
            <a:noFill/>
          </p:spPr>
          <p:txBody>
            <a:bodyPr wrap="square" rtlCol="0">
              <a:spAutoFit/>
            </a:bodyPr>
            <a:lstStyle/>
            <a:p>
              <a:r>
                <a:rPr lang="en-US" sz="2800" i="1" dirty="0" err="1" smtClean="0">
                  <a:latin typeface="Cambria Math" pitchFamily="18" charset="0"/>
                  <a:ea typeface="Cambria Math" pitchFamily="18" charset="0"/>
                </a:rPr>
                <a:t>d</a:t>
              </a:r>
              <a:r>
                <a:rPr lang="en-US" sz="2800" i="1" baseline="-25000" dirty="0" err="1" smtClean="0">
                  <a:latin typeface="Cambria Math" pitchFamily="18" charset="0"/>
                  <a:ea typeface="Cambria Math" pitchFamily="18" charset="0"/>
                </a:rPr>
                <a:t>pre</a:t>
              </a:r>
              <a:r>
                <a:rPr lang="en-US" sz="2800" i="1" dirty="0" err="1" smtClean="0">
                  <a:latin typeface="Cambria Math"/>
                  <a:ea typeface="Cambria Math"/>
                </a:rPr>
                <a:t>≈</a:t>
              </a:r>
              <a:r>
                <a:rPr lang="en-US" sz="2800" i="1" dirty="0" err="1" smtClean="0">
                  <a:latin typeface="Cambria Math" pitchFamily="18" charset="0"/>
                  <a:ea typeface="Cambria Math" pitchFamily="18" charset="0"/>
                </a:rPr>
                <a:t>d</a:t>
              </a:r>
              <a:r>
                <a:rPr lang="en-US" sz="2800" i="1" baseline="30000" dirty="0" err="1" smtClean="0">
                  <a:latin typeface="Cambria Math" pitchFamily="18" charset="0"/>
                  <a:ea typeface="Cambria Math" pitchFamily="18" charset="0"/>
                </a:rPr>
                <a:t>obs</a:t>
              </a:r>
              <a:r>
                <a:rPr lang="en-US" sz="2800" i="1" dirty="0" smtClean="0">
                  <a:latin typeface="Cambria Math" pitchFamily="18" charset="0"/>
                  <a:ea typeface="Cambria Math" pitchFamily="18" charset="0"/>
                </a:rPr>
                <a:t> </a:t>
              </a:r>
              <a:endParaRPr lang="en-US" sz="2800" i="1" baseline="-25000" dirty="0">
                <a:latin typeface="Cambria Math" pitchFamily="18" charset="0"/>
                <a:ea typeface="Cambria Math" pitchFamily="18" charset="0"/>
              </a:endParaRPr>
            </a:p>
          </p:txBody>
        </p:sp>
        <p:sp>
          <p:nvSpPr>
            <p:cNvPr id="26" name="TextBox 25"/>
            <p:cNvSpPr txBox="1"/>
            <p:nvPr/>
          </p:nvSpPr>
          <p:spPr>
            <a:xfrm>
              <a:off x="4121945" y="729343"/>
              <a:ext cx="1531145" cy="436017"/>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model,</a:t>
              </a:r>
              <a:r>
                <a:rPr lang="en-US" sz="2800" i="1" dirty="0" smtClean="0">
                  <a:latin typeface="Times New Roman" pitchFamily="18" charset="0"/>
                  <a:ea typeface="Cambria Math" pitchFamily="18" charset="0"/>
                  <a:cs typeface="Times New Roman" pitchFamily="18" charset="0"/>
                </a:rPr>
                <a:t> </a:t>
              </a:r>
              <a:r>
                <a:rPr lang="en-US" sz="2800" i="1" dirty="0" smtClean="0">
                  <a:latin typeface="Cambria Math" pitchFamily="18" charset="0"/>
                  <a:ea typeface="Cambria Math" pitchFamily="18" charset="0"/>
                </a:rPr>
                <a:t>m</a:t>
              </a:r>
              <a:endParaRPr lang="en-US" sz="2800" i="1" baseline="-25000" dirty="0">
                <a:latin typeface="Cambria Math" pitchFamily="18" charset="0"/>
                <a:ea typeface="Cambria Math" pitchFamily="18" charset="0"/>
              </a:endParaRPr>
            </a:p>
          </p:txBody>
        </p:sp>
        <p:sp>
          <p:nvSpPr>
            <p:cNvPr id="13" name="TextBox 12"/>
            <p:cNvSpPr txBox="1"/>
            <p:nvPr/>
          </p:nvSpPr>
          <p:spPr>
            <a:xfrm rot="16200000">
              <a:off x="743133" y="3473154"/>
              <a:ext cx="1224642" cy="436017"/>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datum,</a:t>
              </a:r>
              <a:r>
                <a:rPr lang="en-US" sz="2800" i="1" dirty="0" smtClean="0">
                  <a:latin typeface="Times New Roman" pitchFamily="18" charset="0"/>
                  <a:ea typeface="Cambria Math" pitchFamily="18" charset="0"/>
                  <a:cs typeface="Times New Roman" pitchFamily="18" charset="0"/>
                </a:rPr>
                <a:t> </a:t>
              </a:r>
              <a:r>
                <a:rPr lang="en-US" sz="2800" i="1" dirty="0">
                  <a:latin typeface="Cambria Math" pitchFamily="18" charset="0"/>
                  <a:ea typeface="Cambria Math" pitchFamily="18" charset="0"/>
                </a:rPr>
                <a:t>d</a:t>
              </a:r>
              <a:r>
                <a:rPr lang="en-US" sz="2800" i="1" dirty="0" smtClean="0">
                  <a:latin typeface="Cambria Math" pitchFamily="18" charset="0"/>
                  <a:ea typeface="Cambria Math" pitchFamily="18" charset="0"/>
                </a:rPr>
                <a:t> </a:t>
              </a:r>
              <a:endParaRPr lang="en-US" sz="2800" i="1" baseline="-25000" dirty="0">
                <a:latin typeface="Cambria Math" pitchFamily="18" charset="0"/>
                <a:ea typeface="Cambria Math" pitchFamily="18" charset="0"/>
              </a:endParaRPr>
            </a:p>
          </p:txBody>
        </p:sp>
        <p:cxnSp>
          <p:nvCxnSpPr>
            <p:cNvPr id="15" name="Straight Connector 14"/>
            <p:cNvCxnSpPr/>
            <p:nvPr/>
          </p:nvCxnSpPr>
          <p:spPr>
            <a:xfrm rot="10800000">
              <a:off x="1411287" y="2469321"/>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2855560" y="4039002"/>
              <a:ext cx="16589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2405043" y="4090216"/>
              <a:ext cx="852489" cy="436017"/>
            </a:xfrm>
            <a:prstGeom prst="rect">
              <a:avLst/>
            </a:prstGeom>
            <a:noFill/>
          </p:spPr>
          <p:txBody>
            <a:bodyPr wrap="square" rtlCol="0">
              <a:spAutoFit/>
            </a:bodyPr>
            <a:lstStyle/>
            <a:p>
              <a:r>
                <a:rPr lang="en-US" sz="2800" i="1" dirty="0" err="1" smtClean="0">
                  <a:latin typeface="Cambria Math" pitchFamily="18" charset="0"/>
                  <a:ea typeface="Cambria Math" pitchFamily="18" charset="0"/>
                </a:rPr>
                <a:t>m</a:t>
              </a:r>
              <a:r>
                <a:rPr lang="en-US" sz="2800" i="1" baseline="-25000" dirty="0" err="1" smtClean="0">
                  <a:latin typeface="Cambria Math" pitchFamily="18" charset="0"/>
                  <a:ea typeface="Cambria Math" pitchFamily="18" charset="0"/>
                </a:rPr>
                <a:t>est</a:t>
              </a:r>
              <a:endParaRPr lang="en-US" sz="2800" i="1" baseline="-25000" dirty="0">
                <a:latin typeface="Cambria Math" pitchFamily="18" charset="0"/>
                <a:ea typeface="Cambria Math" pitchFamily="18" charset="0"/>
              </a:endParaRPr>
            </a:p>
          </p:txBody>
        </p:sp>
        <p:cxnSp>
          <p:nvCxnSpPr>
            <p:cNvPr id="33" name="Straight Connector 32"/>
            <p:cNvCxnSpPr/>
            <p:nvPr/>
          </p:nvCxnSpPr>
          <p:spPr>
            <a:xfrm rot="10800000">
              <a:off x="1535109" y="2426498"/>
              <a:ext cx="2286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rot="5400000">
              <a:off x="2500688" y="4100129"/>
              <a:ext cx="16589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4724400" y="3262310"/>
              <a:ext cx="1175545" cy="795089"/>
            </a:xfrm>
            <a:prstGeom prst="rect">
              <a:avLst/>
            </a:prstGeom>
            <a:noFill/>
          </p:spPr>
          <p:txBody>
            <a:bodyPr wrap="square" rtlCol="0">
              <a:spAutoFit/>
            </a:bodyPr>
            <a:lstStyle/>
            <a:p>
              <a:r>
                <a:rPr lang="en-US" sz="2800" i="1" dirty="0" smtClean="0">
                  <a:latin typeface="Cambria Math" pitchFamily="18" charset="0"/>
                  <a:ea typeface="Cambria Math" pitchFamily="18" charset="0"/>
                </a:rPr>
                <a:t>d=g(m)</a:t>
              </a:r>
              <a:endParaRPr lang="en-US" sz="2800" i="1" baseline="-25000" dirty="0">
                <a:latin typeface="Cambria Math" pitchFamily="18" charset="0"/>
                <a:ea typeface="Cambria Math" pitchFamily="18" charset="0"/>
              </a:endParaRPr>
            </a:p>
          </p:txBody>
        </p:sp>
        <p:sp>
          <p:nvSpPr>
            <p:cNvPr id="20" name="Rectangle 19"/>
            <p:cNvSpPr/>
            <p:nvPr/>
          </p:nvSpPr>
          <p:spPr>
            <a:xfrm>
              <a:off x="2971800" y="5772150"/>
              <a:ext cx="3810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21" name="Rectangle 20"/>
            <p:cNvSpPr/>
            <p:nvPr/>
          </p:nvSpPr>
          <p:spPr>
            <a:xfrm rot="16200000">
              <a:off x="1066800" y="4800600"/>
              <a:ext cx="3810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a:p>
          </p:txBody>
        </p:sp>
        <p:sp>
          <p:nvSpPr>
            <p:cNvPr id="27" name="TextBox 26"/>
            <p:cNvSpPr txBox="1"/>
            <p:nvPr/>
          </p:nvSpPr>
          <p:spPr>
            <a:xfrm>
              <a:off x="3276600" y="5724525"/>
              <a:ext cx="2940845" cy="436017"/>
            </a:xfrm>
            <a:prstGeom prst="rect">
              <a:avLst/>
            </a:prstGeom>
            <a:noFill/>
          </p:spPr>
          <p:txBody>
            <a:bodyPr wrap="square" rtlCol="0">
              <a:spAutoFit/>
            </a:bodyPr>
            <a:lstStyle/>
            <a:p>
              <a:r>
                <a:rPr lang="en-US" sz="2800" dirty="0" smtClean="0">
                  <a:latin typeface="Times New Roman" pitchFamily="18" charset="0"/>
                  <a:ea typeface="Cambria Math" pitchFamily="18" charset="0"/>
                  <a:cs typeface="Times New Roman" pitchFamily="18" charset="0"/>
                </a:rPr>
                <a:t>position along curve,</a:t>
              </a:r>
              <a:r>
                <a:rPr lang="en-US" sz="2800" i="1" dirty="0" smtClean="0">
                  <a:latin typeface="Times New Roman" pitchFamily="18" charset="0"/>
                  <a:ea typeface="Cambria Math" pitchFamily="18" charset="0"/>
                  <a:cs typeface="Times New Roman" pitchFamily="18" charset="0"/>
                </a:rPr>
                <a:t> </a:t>
              </a:r>
              <a:r>
                <a:rPr lang="en-US" sz="2800" i="1" dirty="0" smtClean="0">
                  <a:latin typeface="Cambria Math" pitchFamily="18" charset="0"/>
                  <a:ea typeface="Cambria Math" pitchFamily="18" charset="0"/>
                </a:rPr>
                <a:t>s</a:t>
              </a:r>
              <a:endParaRPr lang="en-US" sz="2800" i="1" baseline="-25000" dirty="0">
                <a:latin typeface="Cambria Math" pitchFamily="18" charset="0"/>
                <a:ea typeface="Cambria Math" pitchFamily="18" charset="0"/>
              </a:endParaRPr>
            </a:p>
          </p:txBody>
        </p:sp>
        <p:sp>
          <p:nvSpPr>
            <p:cNvPr id="28" name="TextBox 27"/>
            <p:cNvSpPr txBox="1"/>
            <p:nvPr/>
          </p:nvSpPr>
          <p:spPr>
            <a:xfrm rot="16200000">
              <a:off x="867617" y="4825024"/>
              <a:ext cx="770617" cy="436017"/>
            </a:xfrm>
            <a:prstGeom prst="rect">
              <a:avLst/>
            </a:prstGeom>
            <a:noFill/>
          </p:spPr>
          <p:txBody>
            <a:bodyPr wrap="square" rtlCol="0">
              <a:spAutoFit/>
            </a:bodyPr>
            <a:lstStyle/>
            <a:p>
              <a:r>
                <a:rPr lang="en-US" sz="2800" i="1" dirty="0" smtClean="0">
                  <a:latin typeface="Cambria Math" pitchFamily="18" charset="0"/>
                  <a:ea typeface="Cambria Math" pitchFamily="18" charset="0"/>
                </a:rPr>
                <a:t>p(s)</a:t>
              </a:r>
              <a:endParaRPr lang="en-US" sz="2800" i="1" baseline="-25000" dirty="0">
                <a:latin typeface="Cambria Math" pitchFamily="18" charset="0"/>
                <a:ea typeface="Cambria Math" pitchFamily="18" charset="0"/>
              </a:endParaRPr>
            </a:p>
          </p:txBody>
        </p:sp>
        <p:sp>
          <p:nvSpPr>
            <p:cNvPr id="22" name="TextBox 21"/>
            <p:cNvSpPr txBox="1"/>
            <p:nvPr/>
          </p:nvSpPr>
          <p:spPr>
            <a:xfrm>
              <a:off x="2776533" y="4033813"/>
              <a:ext cx="852489" cy="436017"/>
            </a:xfrm>
            <a:prstGeom prst="rect">
              <a:avLst/>
            </a:prstGeom>
            <a:noFill/>
          </p:spPr>
          <p:txBody>
            <a:bodyPr wrap="square" rtlCol="0">
              <a:spAutoFit/>
            </a:bodyPr>
            <a:lstStyle/>
            <a:p>
              <a:r>
                <a:rPr lang="en-US" sz="2800" i="1" dirty="0" smtClean="0">
                  <a:latin typeface="Cambria Math" pitchFamily="18" charset="0"/>
                  <a:ea typeface="Cambria Math" pitchFamily="18" charset="0"/>
                </a:rPr>
                <a:t>m</a:t>
              </a:r>
              <a:r>
                <a:rPr lang="en-US" sz="2800" i="1" baseline="-25000" dirty="0" smtClean="0">
                  <a:latin typeface="Cambria Math" pitchFamily="18" charset="0"/>
                  <a:ea typeface="Cambria Math" pitchFamily="18" charset="0"/>
                </a:rPr>
                <a:t>ap</a:t>
              </a:r>
              <a:endParaRPr lang="en-US" sz="2800" i="1" baseline="-25000" dirty="0">
                <a:latin typeface="Cambria Math" pitchFamily="18" charset="0"/>
                <a:ea typeface="Cambria Math" pitchFamily="18" charset="0"/>
              </a:endParaRPr>
            </a:p>
          </p:txBody>
        </p:sp>
        <p:cxnSp>
          <p:nvCxnSpPr>
            <p:cNvPr id="23" name="Straight Connector 22"/>
            <p:cNvCxnSpPr/>
            <p:nvPr/>
          </p:nvCxnSpPr>
          <p:spPr>
            <a:xfrm rot="5400000">
              <a:off x="2493563" y="5837653"/>
              <a:ext cx="165894"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9" name="TextBox 28"/>
            <p:cNvSpPr txBox="1"/>
            <p:nvPr/>
          </p:nvSpPr>
          <p:spPr>
            <a:xfrm>
              <a:off x="2222390" y="5798248"/>
              <a:ext cx="878680" cy="436017"/>
            </a:xfrm>
            <a:prstGeom prst="rect">
              <a:avLst/>
            </a:prstGeom>
            <a:noFill/>
          </p:spPr>
          <p:txBody>
            <a:bodyPr wrap="square" rtlCol="0">
              <a:spAutoFit/>
            </a:bodyPr>
            <a:lstStyle/>
            <a:p>
              <a:r>
                <a:rPr lang="en-US" sz="2800" i="1" dirty="0" err="1" smtClean="0">
                  <a:latin typeface="Cambria Math" pitchFamily="18" charset="0"/>
                  <a:ea typeface="Cambria Math" pitchFamily="18" charset="0"/>
                </a:rPr>
                <a:t>s</a:t>
              </a:r>
              <a:r>
                <a:rPr lang="en-US" sz="2800" i="1" baseline="-25000" dirty="0" err="1" smtClean="0">
                  <a:latin typeface="Cambria Math" pitchFamily="18" charset="0"/>
                  <a:ea typeface="Cambria Math" pitchFamily="18" charset="0"/>
                </a:rPr>
                <a:t>max</a:t>
              </a:r>
              <a:endParaRPr lang="en-US" sz="2800" i="1" baseline="-25000" dirty="0">
                <a:latin typeface="Cambria Math" pitchFamily="18" charset="0"/>
                <a:ea typeface="Cambria Math" pitchFamily="18" charset="0"/>
              </a:endParaRPr>
            </a:p>
          </p:txBody>
        </p:sp>
        <p:sp>
          <p:nvSpPr>
            <p:cNvPr id="25" name="TextBox 24"/>
            <p:cNvSpPr txBox="1"/>
            <p:nvPr/>
          </p:nvSpPr>
          <p:spPr>
            <a:xfrm>
              <a:off x="1581945" y="602342"/>
              <a:ext cx="685800" cy="436017"/>
            </a:xfrm>
            <a:prstGeom prst="rect">
              <a:avLst/>
            </a:prstGeom>
            <a:noFill/>
          </p:spPr>
          <p:txBody>
            <a:bodyPr wrap="square" rtlCol="0">
              <a:spAutoFit/>
            </a:bodyPr>
            <a:lstStyle/>
            <a:p>
              <a:r>
                <a:rPr lang="en-US" sz="2800" dirty="0" smtClean="0">
                  <a:latin typeface="Times New Roman" pitchFamily="18" charset="0"/>
                  <a:cs typeface="Times New Roman" pitchFamily="18" charset="0"/>
                </a:rPr>
                <a:t>(A)</a:t>
              </a:r>
              <a:endParaRPr lang="en-US" sz="2800" dirty="0">
                <a:latin typeface="Times New Roman" pitchFamily="18" charset="0"/>
                <a:cs typeface="Times New Roman" pitchFamily="18" charset="0"/>
              </a:endParaRPr>
            </a:p>
          </p:txBody>
        </p:sp>
        <p:sp>
          <p:nvSpPr>
            <p:cNvPr id="30" name="TextBox 29"/>
            <p:cNvSpPr txBox="1"/>
            <p:nvPr/>
          </p:nvSpPr>
          <p:spPr>
            <a:xfrm>
              <a:off x="1645445" y="4094842"/>
              <a:ext cx="685800" cy="436017"/>
            </a:xfrm>
            <a:prstGeom prst="rect">
              <a:avLst/>
            </a:prstGeom>
            <a:noFill/>
          </p:spPr>
          <p:txBody>
            <a:bodyPr wrap="square" rtlCol="0">
              <a:spAutoFit/>
            </a:bodyPr>
            <a:lstStyle/>
            <a:p>
              <a:r>
                <a:rPr lang="en-US" sz="2800" dirty="0" smtClean="0">
                  <a:latin typeface="Times New Roman" pitchFamily="18" charset="0"/>
                  <a:cs typeface="Times New Roman" pitchFamily="18" charset="0"/>
                </a:rPr>
                <a:t>(B)</a:t>
              </a:r>
              <a:endParaRPr lang="en-US" sz="2800" dirty="0">
                <a:latin typeface="Times New Roman" pitchFamily="18" charset="0"/>
                <a:cs typeface="Times New Roman" pitchFamily="18" charset="0"/>
              </a:endParaRPr>
            </a:p>
          </p:txBody>
        </p:sp>
      </p:gr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3" cstate="print"/>
          <a:srcRect/>
          <a:stretch>
            <a:fillRect/>
          </a:stretch>
        </p:blipFill>
        <p:spPr bwMode="auto">
          <a:xfrm>
            <a:off x="228600" y="3276600"/>
            <a:ext cx="8692896" cy="2362200"/>
          </a:xfrm>
          <a:prstGeom prst="rect">
            <a:avLst/>
          </a:prstGeom>
          <a:noFill/>
          <a:ln w="9525">
            <a:noFill/>
            <a:miter lim="800000"/>
            <a:headEnd/>
            <a:tailEnd/>
          </a:ln>
        </p:spPr>
      </p:pic>
      <p:sp>
        <p:nvSpPr>
          <p:cNvPr id="4" name="Title 1"/>
          <p:cNvSpPr txBox="1">
            <a:spLocks/>
          </p:cNvSpPr>
          <p:nvPr/>
        </p:nvSpPr>
        <p:spPr>
          <a:xfrm>
            <a:off x="152400" y="762000"/>
            <a:ext cx="9144000" cy="1143000"/>
          </a:xfrm>
          <a:prstGeom prst="rect">
            <a:avLst/>
          </a:prstGeom>
        </p:spPr>
        <p:txBody>
          <a:bodyPr vert="horz" lIns="91440" tIns="45720" rIns="91440" bIns="45720" rtlCol="0" anchor="ctr">
            <a:normAutofit fontScale="60000" lnSpcReduction="2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smtClean="0">
                <a:ln>
                  <a:noFill/>
                </a:ln>
                <a:solidFill>
                  <a:schemeClr val="tx1"/>
                </a:solidFill>
                <a:effectLst/>
                <a:uLnTx/>
                <a:uFillTx/>
                <a:latin typeface="Times New Roman" pitchFamily="18" charset="0"/>
                <a:ea typeface="+mj-ea"/>
                <a:cs typeface="Times New Roman" pitchFamily="18" charset="0"/>
              </a:rPr>
              <a:t>principle of maximum likelihood</a:t>
            </a:r>
            <a:br>
              <a:rPr kumimoji="0" lang="en-US" sz="4400" b="0" i="0" u="none" strike="noStrike" kern="1200" cap="none" spc="0" normalizeH="0" baseline="0" noProof="0" smtClean="0">
                <a:ln>
                  <a:noFill/>
                </a:ln>
                <a:solidFill>
                  <a:schemeClr val="tx1"/>
                </a:solidFill>
                <a:effectLst/>
                <a:uLnTx/>
                <a:uFillTx/>
                <a:latin typeface="Times New Roman" pitchFamily="18" charset="0"/>
                <a:ea typeface="+mj-ea"/>
                <a:cs typeface="Times New Roman" pitchFamily="18" charset="0"/>
              </a:rPr>
            </a:br>
            <a:r>
              <a:rPr kumimoji="0" lang="en-US" sz="3100" b="0" i="0" u="none" strike="noStrike" kern="1200" cap="none" spc="0" normalizeH="0" baseline="0" noProof="0" smtClean="0">
                <a:ln>
                  <a:noFill/>
                </a:ln>
                <a:solidFill>
                  <a:schemeClr val="tx1"/>
                </a:solidFill>
                <a:effectLst/>
                <a:uLnTx/>
                <a:uFillTx/>
                <a:latin typeface="Times New Roman" pitchFamily="18" charset="0"/>
                <a:ea typeface="+mj-ea"/>
                <a:cs typeface="Times New Roman" pitchFamily="18" charset="0"/>
              </a:rPr>
              <a:t>with</a:t>
            </a:r>
            <a:r>
              <a:rPr kumimoji="0" lang="en-US" sz="4400" b="0" i="0" u="none" strike="noStrike" kern="1200" cap="none" spc="0" normalizeH="0" baseline="0" noProof="0" smtClean="0">
                <a:ln>
                  <a:noFill/>
                </a:ln>
                <a:solidFill>
                  <a:schemeClr val="tx1"/>
                </a:solidFill>
                <a:effectLst/>
                <a:uLnTx/>
                <a:uFillTx/>
                <a:latin typeface="Times New Roman" pitchFamily="18" charset="0"/>
                <a:ea typeface="+mj-ea"/>
                <a:cs typeface="Times New Roman" pitchFamily="18" charset="0"/>
              </a:rPr>
              <a:t/>
            </a:r>
            <a:br>
              <a:rPr kumimoji="0" lang="en-US" sz="4400" b="0" i="0" u="none" strike="noStrike" kern="1200" cap="none" spc="0" normalizeH="0" baseline="0" noProof="0" smtClean="0">
                <a:ln>
                  <a:noFill/>
                </a:ln>
                <a:solidFill>
                  <a:schemeClr val="tx1"/>
                </a:solidFill>
                <a:effectLst/>
                <a:uLnTx/>
                <a:uFillTx/>
                <a:latin typeface="Times New Roman" pitchFamily="18" charset="0"/>
                <a:ea typeface="+mj-ea"/>
                <a:cs typeface="Times New Roman" pitchFamily="18" charset="0"/>
              </a:rPr>
            </a:br>
            <a:r>
              <a:rPr kumimoji="0" lang="en-US" sz="3100" b="0" i="0" u="none" strike="noStrike" kern="1200" cap="none" spc="0" normalizeH="0" baseline="0" noProof="0" smtClean="0">
                <a:ln>
                  <a:noFill/>
                </a:ln>
                <a:solidFill>
                  <a:schemeClr val="tx1"/>
                </a:solidFill>
                <a:effectLst/>
                <a:uLnTx/>
                <a:uFillTx/>
                <a:latin typeface="Times New Roman" pitchFamily="18" charset="0"/>
                <a:ea typeface="+mj-ea"/>
                <a:cs typeface="Times New Roman" pitchFamily="18" charset="0"/>
              </a:rPr>
              <a:t>Gaussian-distributed data</a:t>
            </a:r>
            <a:br>
              <a:rPr kumimoji="0" lang="en-US" sz="3100" b="0" i="0" u="none" strike="noStrike" kern="1200" cap="none" spc="0" normalizeH="0" baseline="0" noProof="0" smtClean="0">
                <a:ln>
                  <a:noFill/>
                </a:ln>
                <a:solidFill>
                  <a:schemeClr val="tx1"/>
                </a:solidFill>
                <a:effectLst/>
                <a:uLnTx/>
                <a:uFillTx/>
                <a:latin typeface="Times New Roman" pitchFamily="18" charset="0"/>
                <a:ea typeface="+mj-ea"/>
                <a:cs typeface="Times New Roman" pitchFamily="18" charset="0"/>
              </a:rPr>
            </a:br>
            <a:r>
              <a:rPr kumimoji="0" lang="en-US" sz="3100" b="0" i="0" u="none" strike="noStrike" kern="1200" cap="none" spc="0" normalizeH="0" baseline="0" noProof="0" smtClean="0">
                <a:ln>
                  <a:noFill/>
                </a:ln>
                <a:solidFill>
                  <a:schemeClr val="tx1"/>
                </a:solidFill>
                <a:effectLst/>
                <a:uLnTx/>
                <a:uFillTx/>
                <a:latin typeface="Times New Roman" pitchFamily="18" charset="0"/>
                <a:ea typeface="+mj-ea"/>
                <a:cs typeface="Times New Roman" pitchFamily="18" charset="0"/>
              </a:rPr>
              <a:t>Gaussian-distributed a priori information</a:t>
            </a:r>
            <a:endParaRPr kumimoji="0" lang="en-US" sz="31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
        <p:nvSpPr>
          <p:cNvPr id="5" name="Rectangle 4"/>
          <p:cNvSpPr/>
          <p:nvPr/>
        </p:nvSpPr>
        <p:spPr>
          <a:xfrm>
            <a:off x="228600" y="3352800"/>
            <a:ext cx="1524000" cy="6096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9189" y="3224348"/>
            <a:ext cx="2133600" cy="685800"/>
          </a:xfrm>
        </p:spPr>
        <p:txBody>
          <a:bodyPr>
            <a:normAutofit/>
          </a:bodyPr>
          <a:lstStyle/>
          <a:p>
            <a:r>
              <a:rPr lang="en-US" sz="2800" dirty="0" smtClean="0">
                <a:latin typeface="Cambria Math" pitchFamily="18" charset="0"/>
                <a:ea typeface="Cambria Math" pitchFamily="18" charset="0"/>
                <a:cs typeface="Times New Roman" pitchFamily="18" charset="0"/>
              </a:rPr>
              <a:t>minimize</a:t>
            </a:r>
            <a:endParaRPr lang="en-US" sz="2800" dirty="0">
              <a:latin typeface="Cambria Math" pitchFamily="18" charset="0"/>
              <a:ea typeface="Cambria Math"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Times New Roman" pitchFamily="18" charset="0"/>
                <a:cs typeface="Times New Roman" pitchFamily="18" charset="0"/>
              </a:rPr>
              <a:t>viewpoint</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ctr">
              <a:buNone/>
            </a:pPr>
            <a:r>
              <a:rPr lang="en-US" dirty="0" smtClean="0">
                <a:latin typeface="Times New Roman" pitchFamily="18" charset="0"/>
                <a:cs typeface="Times New Roman" pitchFamily="18" charset="0"/>
              </a:rPr>
              <a:t>the observed data is one point in the space of all possible observations</a:t>
            </a:r>
          </a:p>
          <a:p>
            <a:pPr algn="ctr">
              <a:buNone/>
            </a:pPr>
            <a:endParaRPr lang="en-US"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or</a:t>
            </a:r>
          </a:p>
          <a:p>
            <a:pPr algn="ctr">
              <a:buNone/>
            </a:pPr>
            <a:endParaRPr lang="en-US" dirty="0" smtClean="0">
              <a:latin typeface="Times New Roman" pitchFamily="18" charset="0"/>
              <a:cs typeface="Times New Roman" pitchFamily="18" charset="0"/>
            </a:endParaRPr>
          </a:p>
          <a:p>
            <a:pPr algn="ctr">
              <a:buNone/>
            </a:pPr>
            <a:endParaRPr lang="en-US" dirty="0" smtClean="0">
              <a:latin typeface="Times New Roman" pitchFamily="18" charset="0"/>
              <a:cs typeface="Times New Roman" pitchFamily="18" charset="0"/>
            </a:endParaRPr>
          </a:p>
          <a:p>
            <a:pPr algn="ctr">
              <a:buNone/>
            </a:pPr>
            <a:r>
              <a:rPr lang="en-US" b="1" dirty="0" smtClean="0">
                <a:latin typeface="Cambria Math" pitchFamily="18" charset="0"/>
                <a:ea typeface="Cambria Math" pitchFamily="18" charset="0"/>
                <a:cs typeface="Times New Roman" pitchFamily="18" charset="0"/>
              </a:rPr>
              <a:t>d</a:t>
            </a:r>
            <a:r>
              <a:rPr lang="en-US" baseline="30000" dirty="0" smtClean="0">
                <a:latin typeface="Cambria Math" pitchFamily="18" charset="0"/>
                <a:ea typeface="Cambria Math" pitchFamily="18" charset="0"/>
                <a:cs typeface="Times New Roman" pitchFamily="18" charset="0"/>
              </a:rPr>
              <a:t>obs</a:t>
            </a:r>
            <a:r>
              <a:rPr lang="en-US" dirty="0" smtClean="0">
                <a:latin typeface="Times New Roman" pitchFamily="18" charset="0"/>
                <a:cs typeface="Times New Roman" pitchFamily="18" charset="0"/>
              </a:rPr>
              <a:t> is a point in </a:t>
            </a:r>
            <a:r>
              <a:rPr lang="en-US" dirty="0" smtClean="0">
                <a:latin typeface="Cambria Math" pitchFamily="18" charset="0"/>
                <a:ea typeface="Cambria Math" pitchFamily="18" charset="0"/>
                <a:cs typeface="Times New Roman" pitchFamily="18" charset="0"/>
              </a:rPr>
              <a:t>S(</a:t>
            </a:r>
            <a:r>
              <a:rPr lang="en-US" b="1" dirty="0" smtClean="0">
                <a:latin typeface="Cambria Math" pitchFamily="18" charset="0"/>
                <a:ea typeface="Cambria Math" pitchFamily="18" charset="0"/>
                <a:cs typeface="Times New Roman" pitchFamily="18" charset="0"/>
              </a:rPr>
              <a:t>d</a:t>
            </a:r>
            <a:r>
              <a:rPr lang="en-US" dirty="0" smtClean="0">
                <a:latin typeface="Cambria Math" pitchFamily="18" charset="0"/>
                <a:ea typeface="Cambria Math" pitchFamily="18" charset="0"/>
                <a:cs typeface="Times New Roman" pitchFamily="18" charset="0"/>
              </a:rPr>
              <a:t>)</a:t>
            </a:r>
          </a:p>
          <a:p>
            <a:pPr algn="ctr">
              <a:buNone/>
            </a:pPr>
            <a:endParaRPr lang="en-US" dirty="0" smtClean="0">
              <a:latin typeface="Times New Roman" pitchFamily="18" charset="0"/>
              <a:cs typeface="Times New Roman" pitchFamily="18" charset="0"/>
            </a:endParaRPr>
          </a:p>
          <a:p>
            <a:pPr algn="ctr">
              <a:buNone/>
            </a:pP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143000"/>
            <a:ext cx="8458200" cy="1143000"/>
          </a:xfrm>
        </p:spPr>
        <p:txBody>
          <a:bodyPr>
            <a:normAutofit fontScale="90000"/>
          </a:bodyPr>
          <a:lstStyle/>
          <a:p>
            <a:r>
              <a:rPr lang="en-US" dirty="0" smtClean="0">
                <a:latin typeface="Times New Roman" pitchFamily="18" charset="0"/>
                <a:cs typeface="Times New Roman" pitchFamily="18" charset="0"/>
              </a:rPr>
              <a:t>this is just weighted least squares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with</a:t>
            </a:r>
            <a:endParaRPr lang="en-US" dirty="0">
              <a:latin typeface="Times New Roman" pitchFamily="18" charset="0"/>
              <a:cs typeface="Times New Roman" pitchFamily="18" charset="0"/>
            </a:endParaRPr>
          </a:p>
        </p:txBody>
      </p:sp>
      <p:pic>
        <p:nvPicPr>
          <p:cNvPr id="11266" name="Picture 2"/>
          <p:cNvPicPr>
            <a:picLocks noGrp="1" noChangeAspect="1" noChangeArrowheads="1"/>
          </p:cNvPicPr>
          <p:nvPr>
            <p:ph idx="1"/>
          </p:nvPr>
        </p:nvPicPr>
        <p:blipFill>
          <a:blip r:embed="rId3" cstate="print"/>
          <a:srcRect/>
          <a:stretch>
            <a:fillRect/>
          </a:stretch>
        </p:blipFill>
        <p:spPr bwMode="auto">
          <a:xfrm>
            <a:off x="1066800" y="2667000"/>
            <a:ext cx="7467600" cy="1066800"/>
          </a:xfrm>
          <a:prstGeom prst="rect">
            <a:avLst/>
          </a:prstGeom>
          <a:noFill/>
          <a:ln w="9525">
            <a:noFill/>
            <a:miter lim="800000"/>
            <a:headEnd/>
            <a:tailEnd/>
          </a:ln>
        </p:spPr>
      </p:pic>
      <p:sp>
        <p:nvSpPr>
          <p:cNvPr id="5" name="Title 1"/>
          <p:cNvSpPr txBox="1">
            <a:spLocks/>
          </p:cNvSpPr>
          <p:nvPr/>
        </p:nvSpPr>
        <p:spPr>
          <a:xfrm>
            <a:off x="685800" y="4267200"/>
            <a:ext cx="8229600" cy="1143000"/>
          </a:xfrm>
          <a:prstGeom prst="rect">
            <a:avLst/>
          </a:prstGeom>
        </p:spPr>
        <p:txBody>
          <a:bodyPr vert="horz" lIns="91440" tIns="45720" rIns="91440" bIns="45720" rtlCol="0" anchor="ctr">
            <a:normAutofit fontScale="975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so we already know the solution</a:t>
            </a:r>
            <a:endParaRPr kumimoji="0" lang="en-US" sz="4400" b="0" i="0" u="none" strike="noStrike" kern="1200" cap="none" spc="0" normalizeH="0" baseline="0" noProof="0" dirty="0">
              <a:ln>
                <a:noFill/>
              </a:ln>
              <a:solidFill>
                <a:schemeClr val="tx1"/>
              </a:solidFill>
              <a:effectLst/>
              <a:uLnTx/>
              <a:uFillTx/>
              <a:latin typeface="Times New Roman" pitchFamily="18" charset="0"/>
              <a:ea typeface="+mj-ea"/>
              <a:cs typeface="Times New Roman" pitchFamily="18"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latin typeface="Times New Roman" pitchFamily="18" charset="0"/>
                <a:cs typeface="Times New Roman" pitchFamily="18" charset="0"/>
              </a:rPr>
              <a:t>solve </a:t>
            </a:r>
            <a:r>
              <a:rPr lang="en-US" b="1" dirty="0" smtClean="0">
                <a:latin typeface="Cambria Math" pitchFamily="18" charset="0"/>
                <a:ea typeface="Cambria Math" pitchFamily="18" charset="0"/>
                <a:cs typeface="Times New Roman" pitchFamily="18" charset="0"/>
              </a:rPr>
              <a:t>Fm</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f</a:t>
            </a:r>
            <a:r>
              <a:rPr lang="en-US" dirty="0" smtClean="0">
                <a:latin typeface="Times New Roman" pitchFamily="18" charset="0"/>
                <a:cs typeface="Times New Roman" pitchFamily="18" charset="0"/>
              </a:rPr>
              <a:t> with simple least squares</a:t>
            </a:r>
            <a:endParaRPr lang="en-US" dirty="0">
              <a:latin typeface="Times New Roman" pitchFamily="18" charset="0"/>
              <a:cs typeface="Times New Roman" pitchFamily="18" charset="0"/>
            </a:endParaRPr>
          </a:p>
        </p:txBody>
      </p:sp>
      <p:pic>
        <p:nvPicPr>
          <p:cNvPr id="12290" name="Picture 2"/>
          <p:cNvPicPr>
            <a:picLocks noGrp="1" noChangeAspect="1" noChangeArrowheads="1"/>
          </p:cNvPicPr>
          <p:nvPr>
            <p:ph idx="1"/>
          </p:nvPr>
        </p:nvPicPr>
        <p:blipFill>
          <a:blip r:embed="rId3" cstate="print"/>
          <a:srcRect/>
          <a:stretch>
            <a:fillRect/>
          </a:stretch>
        </p:blipFill>
        <p:spPr bwMode="auto">
          <a:xfrm>
            <a:off x="217715" y="2362200"/>
            <a:ext cx="8639908" cy="1676400"/>
          </a:xfrm>
          <a:prstGeom prst="rect">
            <a:avLst/>
          </a:prstGeom>
          <a:noFill/>
          <a:ln w="9525">
            <a:noFill/>
            <a:miter lim="800000"/>
            <a:headEnd/>
            <a:tailEnd/>
          </a:ln>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rmAutofit fontScale="90000"/>
          </a:bodyPr>
          <a:lstStyle/>
          <a:p>
            <a:r>
              <a:rPr lang="en-US" dirty="0" smtClean="0">
                <a:latin typeface="Times New Roman" pitchFamily="18" charset="0"/>
                <a:cs typeface="Times New Roman" pitchFamily="18" charset="0"/>
              </a:rPr>
              <a:t>when </a:t>
            </a:r>
            <a:r>
              <a:rPr lang="en-US" dirty="0" smtClean="0">
                <a:latin typeface="Cambria Math" pitchFamily="18" charset="0"/>
                <a:ea typeface="Cambria Math" pitchFamily="18" charset="0"/>
                <a:cs typeface="Times New Roman" pitchFamily="18" charset="0"/>
              </a:rPr>
              <a:t>[</a:t>
            </a:r>
            <a:r>
              <a:rPr lang="en-US" dirty="0" err="1" smtClean="0">
                <a:latin typeface="Cambria Math" pitchFamily="18" charset="0"/>
                <a:ea typeface="Cambria Math" pitchFamily="18" charset="0"/>
                <a:cs typeface="Times New Roman" pitchFamily="18" charset="0"/>
              </a:rPr>
              <a:t>cov</a:t>
            </a:r>
            <a:r>
              <a:rPr lang="en-US" dirty="0" smtClean="0">
                <a:latin typeface="Cambria Math" pitchFamily="18" charset="0"/>
                <a:ea typeface="Cambria Math" pitchFamily="18" charset="0"/>
                <a:cs typeface="Times New Roman" pitchFamily="18" charset="0"/>
              </a:rPr>
              <a:t> </a:t>
            </a:r>
            <a:r>
              <a:rPr lang="en-US" b="1" dirty="0" smtClean="0">
                <a:latin typeface="Cambria Math" pitchFamily="18" charset="0"/>
                <a:ea typeface="Cambria Math" pitchFamily="18" charset="0"/>
                <a:cs typeface="Times New Roman" pitchFamily="18" charset="0"/>
              </a:rPr>
              <a:t>d</a:t>
            </a:r>
            <a:r>
              <a:rPr lang="en-US" dirty="0" smtClean="0">
                <a:latin typeface="Cambria Math" pitchFamily="18" charset="0"/>
                <a:ea typeface="Cambria Math" pitchFamily="18" charset="0"/>
                <a:cs typeface="Times New Roman" pitchFamily="18" charset="0"/>
              </a:rPr>
              <a:t>]=</a:t>
            </a:r>
            <a:r>
              <a:rPr lang="el-GR" dirty="0" smtClean="0">
                <a:latin typeface="Cambria Math" pitchFamily="18" charset="0"/>
                <a:ea typeface="Cambria Math" pitchFamily="18" charset="0"/>
                <a:cs typeface="Times New Roman" pitchFamily="18" charset="0"/>
              </a:rPr>
              <a:t>σ</a:t>
            </a:r>
            <a:r>
              <a:rPr lang="en-US" baseline="-25000" dirty="0" smtClean="0">
                <a:latin typeface="Cambria Math" pitchFamily="18" charset="0"/>
                <a:ea typeface="Cambria Math" pitchFamily="18" charset="0"/>
                <a:cs typeface="Times New Roman" pitchFamily="18" charset="0"/>
              </a:rPr>
              <a:t>d</a:t>
            </a:r>
            <a:r>
              <a:rPr lang="en-US" baseline="30000" dirty="0" smtClean="0">
                <a:latin typeface="Cambria Math" pitchFamily="18" charset="0"/>
                <a:ea typeface="Cambria Math" pitchFamily="18" charset="0"/>
                <a:cs typeface="Times New Roman" pitchFamily="18" charset="0"/>
              </a:rPr>
              <a:t>2</a:t>
            </a:r>
            <a:r>
              <a:rPr lang="en-US" b="1" dirty="0" smtClean="0">
                <a:latin typeface="Cambria Math" pitchFamily="18" charset="0"/>
                <a:ea typeface="Cambria Math" pitchFamily="18" charset="0"/>
                <a:cs typeface="Times New Roman" pitchFamily="18" charset="0"/>
              </a:rPr>
              <a:t>I</a:t>
            </a:r>
            <a:r>
              <a:rPr lang="en-US" dirty="0" smtClean="0">
                <a:latin typeface="Cambria Math" pitchFamily="18" charset="0"/>
                <a:ea typeface="Cambria Math" pitchFamily="18" charset="0"/>
                <a:cs typeface="Times New Roman" pitchFamily="18" charset="0"/>
              </a:rPr>
              <a:t>   </a:t>
            </a:r>
            <a:r>
              <a:rPr lang="en-US" dirty="0" smtClean="0">
                <a:latin typeface="Cambria Math"/>
                <a:ea typeface="Cambria Math"/>
                <a:cs typeface="Times New Roman" pitchFamily="18" charset="0"/>
              </a:rPr>
              <a:t>and  </a:t>
            </a:r>
            <a:r>
              <a:rPr lang="en-US" dirty="0" smtClean="0">
                <a:latin typeface="Cambria Math" pitchFamily="18" charset="0"/>
                <a:ea typeface="Cambria Math" pitchFamily="18" charset="0"/>
                <a:cs typeface="Times New Roman" pitchFamily="18" charset="0"/>
              </a:rPr>
              <a:t>[</a:t>
            </a:r>
            <a:r>
              <a:rPr lang="en-US" dirty="0" err="1" smtClean="0">
                <a:latin typeface="Cambria Math" pitchFamily="18" charset="0"/>
                <a:ea typeface="Cambria Math" pitchFamily="18" charset="0"/>
                <a:cs typeface="Times New Roman" pitchFamily="18" charset="0"/>
              </a:rPr>
              <a:t>cov</a:t>
            </a:r>
            <a:r>
              <a:rPr lang="en-US" dirty="0" smtClean="0">
                <a:latin typeface="Cambria Math" pitchFamily="18" charset="0"/>
                <a:ea typeface="Cambria Math" pitchFamily="18" charset="0"/>
                <a:cs typeface="Times New Roman" pitchFamily="18" charset="0"/>
              </a:rPr>
              <a:t> </a:t>
            </a:r>
            <a:r>
              <a:rPr lang="en-US" b="1" dirty="0" smtClean="0">
                <a:latin typeface="Cambria Math" pitchFamily="18" charset="0"/>
                <a:ea typeface="Cambria Math" pitchFamily="18" charset="0"/>
                <a:cs typeface="Times New Roman" pitchFamily="18" charset="0"/>
              </a:rPr>
              <a:t>m</a:t>
            </a:r>
            <a:r>
              <a:rPr lang="en-US" dirty="0" smtClean="0">
                <a:latin typeface="Cambria Math" pitchFamily="18" charset="0"/>
                <a:ea typeface="Cambria Math" pitchFamily="18" charset="0"/>
                <a:cs typeface="Times New Roman" pitchFamily="18" charset="0"/>
              </a:rPr>
              <a:t>]=</a:t>
            </a:r>
            <a:r>
              <a:rPr lang="el-GR" dirty="0" smtClean="0">
                <a:latin typeface="Cambria Math" pitchFamily="18" charset="0"/>
                <a:ea typeface="Cambria Math" pitchFamily="18" charset="0"/>
                <a:cs typeface="Times New Roman" pitchFamily="18" charset="0"/>
              </a:rPr>
              <a:t>σ</a:t>
            </a:r>
            <a:r>
              <a:rPr lang="en-US" baseline="-25000" dirty="0" smtClean="0">
                <a:latin typeface="Cambria Math" pitchFamily="18" charset="0"/>
                <a:ea typeface="Cambria Math" pitchFamily="18" charset="0"/>
                <a:cs typeface="Times New Roman" pitchFamily="18" charset="0"/>
              </a:rPr>
              <a:t>m</a:t>
            </a:r>
            <a:r>
              <a:rPr lang="en-US" baseline="30000" dirty="0" smtClean="0">
                <a:latin typeface="Cambria Math" pitchFamily="18" charset="0"/>
                <a:ea typeface="Cambria Math" pitchFamily="18" charset="0"/>
                <a:cs typeface="Times New Roman" pitchFamily="18" charset="0"/>
              </a:rPr>
              <a:t>2</a:t>
            </a:r>
            <a:r>
              <a:rPr lang="en-US" b="1" dirty="0" smtClean="0">
                <a:latin typeface="Cambria Math" pitchFamily="18" charset="0"/>
                <a:ea typeface="Cambria Math" pitchFamily="18" charset="0"/>
                <a:cs typeface="Times New Roman" pitchFamily="18" charset="0"/>
              </a:rPr>
              <a:t>I</a:t>
            </a:r>
            <a:r>
              <a:rPr lang="en-US" dirty="0" smtClean="0">
                <a:latin typeface="Cambria Math"/>
                <a:ea typeface="Cambria Math"/>
                <a:cs typeface="Times New Roman" pitchFamily="18" charset="0"/>
              </a:rPr>
              <a:t> </a:t>
            </a:r>
            <a:endParaRPr lang="en-US" dirty="0">
              <a:latin typeface="Times New Roman" pitchFamily="18" charset="0"/>
              <a:cs typeface="Times New Roman" pitchFamily="18" charset="0"/>
            </a:endParaRPr>
          </a:p>
        </p:txBody>
      </p:sp>
      <p:pic>
        <p:nvPicPr>
          <p:cNvPr id="12290" name="Picture 2"/>
          <p:cNvPicPr>
            <a:picLocks noGrp="1" noChangeAspect="1" noChangeArrowheads="1"/>
          </p:cNvPicPr>
          <p:nvPr>
            <p:ph idx="1"/>
          </p:nvPr>
        </p:nvPicPr>
        <p:blipFill>
          <a:blip r:embed="rId3" cstate="print"/>
          <a:srcRect/>
          <a:stretch>
            <a:fillRect/>
          </a:stretch>
        </p:blipFill>
        <p:spPr bwMode="auto">
          <a:xfrm>
            <a:off x="217715" y="2362200"/>
            <a:ext cx="8639908" cy="1676400"/>
          </a:xfrm>
          <a:prstGeom prst="rect">
            <a:avLst/>
          </a:prstGeom>
          <a:noFill/>
          <a:ln w="9525">
            <a:noFill/>
            <a:miter lim="800000"/>
            <a:headEnd/>
            <a:tailEnd/>
          </a:ln>
        </p:spPr>
      </p:pic>
      <p:pic>
        <p:nvPicPr>
          <p:cNvPr id="15362" name="Picture 2"/>
          <p:cNvPicPr>
            <a:picLocks noChangeAspect="1" noChangeArrowheads="1"/>
          </p:cNvPicPr>
          <p:nvPr/>
        </p:nvPicPr>
        <p:blipFill>
          <a:blip r:embed="rId4" cstate="print"/>
          <a:srcRect/>
          <a:stretch>
            <a:fillRect/>
          </a:stretch>
        </p:blipFill>
        <p:spPr bwMode="auto">
          <a:xfrm>
            <a:off x="838200" y="4953000"/>
            <a:ext cx="7596554" cy="1219200"/>
          </a:xfrm>
          <a:prstGeom prst="rect">
            <a:avLst/>
          </a:prstGeom>
          <a:noFill/>
          <a:ln w="9525">
            <a:noFill/>
            <a:miter lim="800000"/>
            <a:headEnd/>
            <a:tailEnd/>
          </a:ln>
        </p:spPr>
      </p:pic>
      <p:sp>
        <p:nvSpPr>
          <p:cNvPr id="5" name="Down Arrow 4"/>
          <p:cNvSpPr/>
          <p:nvPr/>
        </p:nvSpPr>
        <p:spPr>
          <a:xfrm>
            <a:off x="4191000" y="3886200"/>
            <a:ext cx="762000" cy="838200"/>
          </a:xfrm>
          <a:prstGeom prst="downArrow">
            <a:avLst/>
          </a:prstGeom>
          <a:solidFill>
            <a:schemeClr val="tx1">
              <a:lumMod val="50000"/>
              <a:lumOff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2"/>
          <p:cNvPicPr>
            <a:picLocks noChangeAspect="1" noChangeArrowheads="1"/>
          </p:cNvPicPr>
          <p:nvPr/>
        </p:nvPicPr>
        <p:blipFill>
          <a:blip r:embed="rId3" cstate="print"/>
          <a:srcRect/>
          <a:stretch>
            <a:fillRect/>
          </a:stretch>
        </p:blipFill>
        <p:spPr bwMode="auto">
          <a:xfrm>
            <a:off x="3124200" y="3505200"/>
            <a:ext cx="2590800" cy="1749631"/>
          </a:xfrm>
          <a:prstGeom prst="rect">
            <a:avLst/>
          </a:prstGeom>
          <a:noFill/>
          <a:ln w="9525">
            <a:noFill/>
            <a:miter lim="800000"/>
            <a:headEnd/>
            <a:tailEnd/>
          </a:ln>
        </p:spPr>
      </p:pic>
      <p:sp>
        <p:nvSpPr>
          <p:cNvPr id="2" name="Title 1"/>
          <p:cNvSpPr>
            <a:spLocks noGrp="1"/>
          </p:cNvSpPr>
          <p:nvPr>
            <p:ph type="title"/>
          </p:nvPr>
        </p:nvSpPr>
        <p:spPr>
          <a:xfrm>
            <a:off x="0" y="685800"/>
            <a:ext cx="9144000" cy="3459162"/>
          </a:xfrm>
        </p:spPr>
        <p:txBody>
          <a:bodyPr>
            <a:normAutofit fontScale="90000"/>
          </a:bodyPr>
          <a:lstStyle/>
          <a:p>
            <a:r>
              <a:rPr lang="en-US" dirty="0" smtClean="0">
                <a:latin typeface="Times New Roman" pitchFamily="18" charset="0"/>
                <a:cs typeface="Times New Roman" pitchFamily="18" charset="0"/>
              </a:rPr>
              <a:t>this provides and answer to the question</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What should be the value of </a:t>
            </a:r>
            <a:r>
              <a:rPr lang="el-GR" dirty="0" smtClean="0">
                <a:latin typeface="Cambria Math"/>
                <a:ea typeface="Cambria Math"/>
                <a:cs typeface="Times New Roman" pitchFamily="18" charset="0"/>
              </a:rPr>
              <a:t>ε</a:t>
            </a:r>
            <a:r>
              <a:rPr lang="en-US" baseline="30000" dirty="0" smtClean="0">
                <a:latin typeface="Cambria Math"/>
                <a:ea typeface="Cambria Math"/>
                <a:cs typeface="Times New Roman" pitchFamily="18" charset="0"/>
              </a:rPr>
              <a:t>2</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in damped least squares?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 answer</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b="1" dirty="0">
              <a:latin typeface="Cambria Math" pitchFamily="18" charset="0"/>
              <a:ea typeface="Cambria Math" pitchFamily="18" charset="0"/>
            </a:endParaRPr>
          </a:p>
        </p:txBody>
      </p:sp>
      <p:sp>
        <p:nvSpPr>
          <p:cNvPr id="12" name="Title 1"/>
          <p:cNvSpPr txBox="1">
            <a:spLocks/>
          </p:cNvSpPr>
          <p:nvPr/>
        </p:nvSpPr>
        <p:spPr>
          <a:xfrm>
            <a:off x="0" y="5128419"/>
            <a:ext cx="9144000" cy="1424781"/>
          </a:xfrm>
          <a:prstGeom prst="rect">
            <a:avLst/>
          </a:prstGeom>
        </p:spPr>
        <p:txBody>
          <a:bodyPr vert="horz" lIns="91440" tIns="45720" rIns="91440" bIns="45720" rtlCol="0" anchor="ctr">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US" sz="4400" b="0" i="0" u="none" strike="noStrike" kern="1200" cap="none" spc="0" normalizeH="0" baseline="0" noProof="0" dirty="0" smtClean="0">
                <a:ln>
                  <a:noFill/>
                </a:ln>
                <a:solidFill>
                  <a:schemeClr val="tx1"/>
                </a:solidFill>
                <a:effectLst/>
                <a:uLnTx/>
                <a:uFillTx/>
                <a:latin typeface="Times New Roman" pitchFamily="18" charset="0"/>
                <a:ea typeface="+mj-ea"/>
                <a:cs typeface="Times New Roman" pitchFamily="18" charset="0"/>
              </a:rPr>
              <a:t>it should</a:t>
            </a:r>
            <a:r>
              <a:rPr kumimoji="0" lang="en-US" sz="4400" b="0" i="0" u="none" strike="noStrike" kern="1200" cap="none" spc="0" normalizeH="0" noProof="0" dirty="0" smtClean="0">
                <a:ln>
                  <a:noFill/>
                </a:ln>
                <a:solidFill>
                  <a:schemeClr val="tx1"/>
                </a:solidFill>
                <a:effectLst/>
                <a:uLnTx/>
                <a:uFillTx/>
                <a:latin typeface="Times New Roman" pitchFamily="18" charset="0"/>
                <a:ea typeface="+mj-ea"/>
                <a:cs typeface="Times New Roman" pitchFamily="18" charset="0"/>
              </a:rPr>
              <a:t> be set to the ratio of variances of the data and the a priori model parameters</a:t>
            </a:r>
            <a:endParaRPr kumimoji="0" lang="en-US" sz="4400" b="1" i="0" u="none" strike="noStrike" kern="1200" cap="none" spc="0" normalizeH="0" baseline="0" noProof="0" dirty="0">
              <a:ln>
                <a:noFill/>
              </a:ln>
              <a:solidFill>
                <a:schemeClr val="tx1"/>
              </a:solidFill>
              <a:effectLst/>
              <a:uLnTx/>
              <a:uFillTx/>
              <a:latin typeface="Cambria Math" pitchFamily="18" charset="0"/>
              <a:ea typeface="Cambria Math" pitchFamily="18" charset="0"/>
              <a:cs typeface="+mj-cs"/>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3992562"/>
          </a:xfrm>
        </p:spPr>
        <p:txBody>
          <a:bodyPr>
            <a:normAutofit fontScale="90000"/>
          </a:bodyPr>
          <a:lstStyle/>
          <a:p>
            <a:r>
              <a:rPr lang="en-US" dirty="0" smtClean="0">
                <a:latin typeface="Times New Roman" pitchFamily="18" charset="0"/>
                <a:cs typeface="Times New Roman" pitchFamily="18" charset="0"/>
              </a:rPr>
              <a:t>if the a priori information is</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b="1" dirty="0" err="1" smtClean="0">
                <a:latin typeface="Cambria Math" pitchFamily="18" charset="0"/>
                <a:ea typeface="Cambria Math" pitchFamily="18" charset="0"/>
                <a:cs typeface="Times New Roman" pitchFamily="18" charset="0"/>
              </a:rPr>
              <a:t>Hm</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h</a:t>
            </a:r>
            <a:br>
              <a:rPr lang="en-US" b="1" dirty="0" smtClean="0">
                <a:latin typeface="Cambria Math" pitchFamily="18" charset="0"/>
                <a:ea typeface="Cambria Math" pitchFamily="18" charset="0"/>
                <a:cs typeface="Times New Roman" pitchFamily="18" charset="0"/>
              </a:rPr>
            </a:b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with covariance </a:t>
            </a:r>
            <a:r>
              <a:rPr lang="en-US" dirty="0" smtClean="0">
                <a:latin typeface="Cambria Math" pitchFamily="18" charset="0"/>
                <a:ea typeface="Cambria Math" pitchFamily="18" charset="0"/>
                <a:cs typeface="Times New Roman" pitchFamily="18" charset="0"/>
              </a:rPr>
              <a:t>[</a:t>
            </a:r>
            <a:r>
              <a:rPr lang="en-US" dirty="0" err="1" smtClean="0">
                <a:latin typeface="Cambria Math" pitchFamily="18" charset="0"/>
                <a:ea typeface="Cambria Math" pitchFamily="18" charset="0"/>
                <a:cs typeface="Times New Roman" pitchFamily="18" charset="0"/>
              </a:rPr>
              <a:t>cov</a:t>
            </a:r>
            <a:r>
              <a:rPr lang="en-US" dirty="0" smtClean="0">
                <a:latin typeface="Cambria Math" pitchFamily="18" charset="0"/>
                <a:ea typeface="Cambria Math" pitchFamily="18" charset="0"/>
                <a:cs typeface="Times New Roman" pitchFamily="18" charset="0"/>
              </a:rPr>
              <a:t> </a:t>
            </a:r>
            <a:r>
              <a:rPr lang="en-US" b="1" dirty="0" smtClean="0">
                <a:latin typeface="Cambria Math" pitchFamily="18" charset="0"/>
                <a:ea typeface="Cambria Math" pitchFamily="18" charset="0"/>
                <a:cs typeface="Times New Roman" pitchFamily="18" charset="0"/>
              </a:rPr>
              <a:t>h</a:t>
            </a:r>
            <a:r>
              <a:rPr lang="en-US" dirty="0" smtClean="0">
                <a:latin typeface="Cambria Math" pitchFamily="18" charset="0"/>
                <a:ea typeface="Cambria Math" pitchFamily="18" charset="0"/>
                <a:cs typeface="Times New Roman" pitchFamily="18" charset="0"/>
              </a:rPr>
              <a:t>]</a:t>
            </a:r>
            <a:r>
              <a:rPr lang="en-US" baseline="-25000" dirty="0" smtClean="0">
                <a:latin typeface="Cambria Math" pitchFamily="18" charset="0"/>
                <a:ea typeface="Cambria Math" pitchFamily="18" charset="0"/>
                <a:cs typeface="Times New Roman" pitchFamily="18" charset="0"/>
              </a:rPr>
              <a:t>A</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then the </a:t>
            </a:r>
            <a:r>
              <a:rPr lang="en-US" b="1" dirty="0" smtClean="0">
                <a:latin typeface="Cambria Math" pitchFamily="18" charset="0"/>
                <a:ea typeface="Cambria Math" pitchFamily="18" charset="0"/>
                <a:cs typeface="Times New Roman" pitchFamily="18" charset="0"/>
              </a:rPr>
              <a:t>Fm</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f</a:t>
            </a:r>
            <a:r>
              <a:rPr lang="en-US" dirty="0" smtClean="0">
                <a:latin typeface="Times New Roman" pitchFamily="18" charset="0"/>
                <a:cs typeface="Times New Roman" pitchFamily="18" charset="0"/>
              </a:rPr>
              <a:t> becomes</a:t>
            </a:r>
            <a:endParaRPr lang="en-US" dirty="0">
              <a:latin typeface="Times New Roman" pitchFamily="18" charset="0"/>
              <a:cs typeface="Times New Roman" pitchFamily="18" charset="0"/>
            </a:endParaRPr>
          </a:p>
        </p:txBody>
      </p:sp>
      <p:pic>
        <p:nvPicPr>
          <p:cNvPr id="13314" name="Picture 2"/>
          <p:cNvPicPr>
            <a:picLocks noChangeAspect="1" noChangeArrowheads="1"/>
          </p:cNvPicPr>
          <p:nvPr/>
        </p:nvPicPr>
        <p:blipFill>
          <a:blip r:embed="rId3" cstate="print"/>
          <a:srcRect/>
          <a:stretch>
            <a:fillRect/>
          </a:stretch>
        </p:blipFill>
        <p:spPr bwMode="auto">
          <a:xfrm>
            <a:off x="609600" y="4800600"/>
            <a:ext cx="8086165" cy="1676400"/>
          </a:xfrm>
          <a:prstGeom prst="rect">
            <a:avLst/>
          </a:prstGeom>
          <a:noFill/>
          <a:ln w="9525">
            <a:noFill/>
            <a:miter lim="800000"/>
            <a:headEnd/>
            <a:tailEnd/>
          </a:ln>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89038"/>
            <a:ext cx="9144000" cy="3078162"/>
          </a:xfrm>
        </p:spPr>
        <p:txBody>
          <a:bodyPr>
            <a:normAutofit fontScale="90000"/>
          </a:bodyPr>
          <a:lstStyle/>
          <a:p>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b="1" dirty="0" smtClean="0">
                <a:latin typeface="Cambria Math" pitchFamily="18" charset="0"/>
                <a:ea typeface="Cambria Math" pitchFamily="18" charset="0"/>
                <a:cs typeface="Times New Roman" pitchFamily="18" charset="0"/>
              </a:rPr>
              <a:t>Gm</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d</a:t>
            </a:r>
            <a:r>
              <a:rPr lang="en-US" b="1" baseline="30000" dirty="0" smtClean="0">
                <a:latin typeface="Cambria Math" pitchFamily="18" charset="0"/>
                <a:ea typeface="Cambria Math" pitchFamily="18" charset="0"/>
                <a:cs typeface="Times New Roman" pitchFamily="18" charset="0"/>
              </a:rPr>
              <a:t>obs</a:t>
            </a:r>
            <a:r>
              <a:rPr lang="en-US" dirty="0" smtClean="0">
                <a:latin typeface="Times New Roman" pitchFamily="18" charset="0"/>
                <a:cs typeface="Times New Roman" pitchFamily="18" charset="0"/>
              </a:rPr>
              <a:t>  with covariance </a:t>
            </a:r>
            <a:r>
              <a:rPr lang="en-US" dirty="0" smtClean="0">
                <a:latin typeface="Cambria Math" pitchFamily="18" charset="0"/>
                <a:ea typeface="Cambria Math" pitchFamily="18" charset="0"/>
                <a:cs typeface="Times New Roman" pitchFamily="18" charset="0"/>
              </a:rPr>
              <a:t>[</a:t>
            </a:r>
            <a:r>
              <a:rPr lang="en-US" dirty="0" err="1" smtClean="0">
                <a:latin typeface="Cambria Math" pitchFamily="18" charset="0"/>
                <a:ea typeface="Cambria Math" pitchFamily="18" charset="0"/>
                <a:cs typeface="Times New Roman" pitchFamily="18" charset="0"/>
              </a:rPr>
              <a:t>cov</a:t>
            </a:r>
            <a:r>
              <a:rPr lang="en-US" dirty="0" smtClean="0">
                <a:latin typeface="Cambria Math" pitchFamily="18" charset="0"/>
                <a:ea typeface="Cambria Math" pitchFamily="18" charset="0"/>
                <a:cs typeface="Times New Roman" pitchFamily="18" charset="0"/>
              </a:rPr>
              <a:t> </a:t>
            </a:r>
            <a:r>
              <a:rPr lang="en-US" b="1" dirty="0" smtClean="0">
                <a:latin typeface="Cambria Math" pitchFamily="18" charset="0"/>
                <a:ea typeface="Cambria Math" pitchFamily="18" charset="0"/>
                <a:cs typeface="Times New Roman" pitchFamily="18" charset="0"/>
              </a:rPr>
              <a:t>d</a:t>
            </a:r>
            <a:r>
              <a:rPr lang="en-US" dirty="0" smtClean="0">
                <a:latin typeface="Cambria Math" pitchFamily="18" charset="0"/>
                <a:ea typeface="Cambria Math" pitchFamily="18" charset="0"/>
                <a:cs typeface="Times New Roman" pitchFamily="18" charset="0"/>
              </a:rPr>
              <a:t>]</a:t>
            </a: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b="1" dirty="0" err="1" smtClean="0">
                <a:latin typeface="Cambria Math" pitchFamily="18" charset="0"/>
                <a:ea typeface="Cambria Math" pitchFamily="18" charset="0"/>
                <a:cs typeface="Times New Roman" pitchFamily="18" charset="0"/>
              </a:rPr>
              <a:t>Hm</a:t>
            </a:r>
            <a:r>
              <a:rPr lang="en-US" dirty="0" smtClean="0">
                <a:latin typeface="Cambria Math" pitchFamily="18" charset="0"/>
                <a:ea typeface="Cambria Math" pitchFamily="18" charset="0"/>
                <a:cs typeface="Times New Roman" pitchFamily="18" charset="0"/>
              </a:rPr>
              <a:t>=</a:t>
            </a:r>
            <a:r>
              <a:rPr lang="en-US" b="1" dirty="0" smtClean="0">
                <a:latin typeface="Cambria Math" pitchFamily="18" charset="0"/>
                <a:ea typeface="Cambria Math" pitchFamily="18" charset="0"/>
                <a:cs typeface="Times New Roman" pitchFamily="18" charset="0"/>
              </a:rPr>
              <a:t>h </a:t>
            </a:r>
            <a:r>
              <a:rPr lang="en-US" dirty="0" smtClean="0">
                <a:latin typeface="Cambria Math" pitchFamily="18" charset="0"/>
                <a:ea typeface="Cambria Math" pitchFamily="18" charset="0"/>
                <a:cs typeface="Times New Roman" pitchFamily="18" charset="0"/>
              </a:rPr>
              <a:t>with covariance [</a:t>
            </a:r>
            <a:r>
              <a:rPr lang="en-US" dirty="0" err="1" smtClean="0">
                <a:latin typeface="Cambria Math" pitchFamily="18" charset="0"/>
                <a:ea typeface="Cambria Math" pitchFamily="18" charset="0"/>
                <a:cs typeface="Times New Roman" pitchFamily="18" charset="0"/>
              </a:rPr>
              <a:t>cov</a:t>
            </a:r>
            <a:r>
              <a:rPr lang="en-US" dirty="0" smtClean="0">
                <a:latin typeface="Cambria Math" pitchFamily="18" charset="0"/>
                <a:ea typeface="Cambria Math" pitchFamily="18" charset="0"/>
                <a:cs typeface="Times New Roman" pitchFamily="18" charset="0"/>
              </a:rPr>
              <a:t> </a:t>
            </a:r>
            <a:r>
              <a:rPr lang="en-US" b="1" dirty="0" smtClean="0">
                <a:latin typeface="Cambria Math" pitchFamily="18" charset="0"/>
                <a:ea typeface="Cambria Math" pitchFamily="18" charset="0"/>
                <a:cs typeface="Times New Roman" pitchFamily="18" charset="0"/>
              </a:rPr>
              <a:t>h</a:t>
            </a:r>
            <a:r>
              <a:rPr lang="en-US" dirty="0" smtClean="0">
                <a:latin typeface="Cambria Math" pitchFamily="18" charset="0"/>
                <a:ea typeface="Cambria Math" pitchFamily="18" charset="0"/>
                <a:cs typeface="Times New Roman" pitchFamily="18" charset="0"/>
              </a:rPr>
              <a:t>]</a:t>
            </a:r>
            <a:r>
              <a:rPr lang="en-US" baseline="-25000" dirty="0" smtClean="0">
                <a:latin typeface="Cambria Math" pitchFamily="18" charset="0"/>
                <a:ea typeface="Cambria Math" pitchFamily="18" charset="0"/>
                <a:cs typeface="Times New Roman" pitchFamily="18" charset="0"/>
              </a:rPr>
              <a:t>A</a:t>
            </a:r>
            <a:r>
              <a:rPr lang="en-US" b="1" dirty="0" smtClean="0">
                <a:latin typeface="Cambria Math" pitchFamily="18" charset="0"/>
                <a:ea typeface="Cambria Math" pitchFamily="18" charset="0"/>
                <a:cs typeface="Times New Roman" pitchFamily="18" charset="0"/>
              </a:rPr>
              <a:t/>
            </a:r>
            <a:br>
              <a:rPr lang="en-US" b="1" dirty="0" smtClean="0">
                <a:latin typeface="Cambria Math" pitchFamily="18" charset="0"/>
                <a:ea typeface="Cambria Math" pitchFamily="18" charset="0"/>
                <a:cs typeface="Times New Roman" pitchFamily="18" charset="0"/>
              </a:rPr>
            </a:br>
            <a:r>
              <a:rPr lang="en-US" b="1" dirty="0" smtClean="0">
                <a:latin typeface="Cambria Math" pitchFamily="18" charset="0"/>
                <a:ea typeface="Cambria Math" pitchFamily="18" charset="0"/>
                <a:cs typeface="Times New Roman" pitchFamily="18" charset="0"/>
              </a:rPr>
              <a:t/>
            </a:r>
            <a:br>
              <a:rPr lang="en-US" b="1" dirty="0" smtClean="0">
                <a:latin typeface="Cambria Math" pitchFamily="18" charset="0"/>
                <a:ea typeface="Cambria Math" pitchFamily="18" charset="0"/>
                <a:cs typeface="Times New Roman" pitchFamily="18" charset="0"/>
              </a:rPr>
            </a:br>
            <a:r>
              <a:rPr lang="en-US" b="1" dirty="0" err="1" smtClean="0">
                <a:latin typeface="Cambria Math" pitchFamily="18" charset="0"/>
                <a:ea typeface="Cambria Math" pitchFamily="18" charset="0"/>
                <a:cs typeface="Times New Roman" pitchFamily="18" charset="0"/>
              </a:rPr>
              <a:t>m</a:t>
            </a:r>
            <a:r>
              <a:rPr lang="en-US" b="1" baseline="30000" dirty="0" err="1" smtClean="0">
                <a:latin typeface="Cambria Math" pitchFamily="18" charset="0"/>
                <a:ea typeface="Cambria Math" pitchFamily="18" charset="0"/>
                <a:cs typeface="Times New Roman" pitchFamily="18" charset="0"/>
              </a:rPr>
              <a:t>est</a:t>
            </a:r>
            <a:r>
              <a:rPr lang="en-US" b="1" dirty="0" smtClean="0">
                <a:latin typeface="Cambria Math" pitchFamily="18" charset="0"/>
                <a:ea typeface="Cambria Math" pitchFamily="18" charset="0"/>
                <a:cs typeface="Times New Roman" pitchFamily="18" charset="0"/>
              </a:rPr>
              <a:t> = (F</a:t>
            </a:r>
            <a:r>
              <a:rPr lang="en-US" b="1"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F)</a:t>
            </a:r>
            <a:r>
              <a:rPr lang="en-US" b="1" baseline="30000" dirty="0" smtClean="0">
                <a:latin typeface="Cambria Math" pitchFamily="18" charset="0"/>
                <a:ea typeface="Cambria Math" pitchFamily="18" charset="0"/>
                <a:cs typeface="Times New Roman" pitchFamily="18" charset="0"/>
              </a:rPr>
              <a:t>-1</a:t>
            </a:r>
            <a:r>
              <a:rPr lang="en-US" b="1" dirty="0" smtClean="0">
                <a:latin typeface="Cambria Math" pitchFamily="18" charset="0"/>
                <a:ea typeface="Cambria Math" pitchFamily="18" charset="0"/>
                <a:cs typeface="Times New Roman" pitchFamily="18" charset="0"/>
              </a:rPr>
              <a:t>F</a:t>
            </a:r>
            <a:r>
              <a:rPr lang="en-US" b="1" baseline="30000" dirty="0" smtClean="0">
                <a:latin typeface="Cambria Math" pitchFamily="18" charset="0"/>
                <a:ea typeface="Cambria Math" pitchFamily="18" charset="0"/>
                <a:cs typeface="Times New Roman" pitchFamily="18" charset="0"/>
              </a:rPr>
              <a:t>T</a:t>
            </a:r>
            <a:r>
              <a:rPr lang="en-US" b="1" dirty="0" smtClean="0">
                <a:latin typeface="Cambria Math" pitchFamily="18" charset="0"/>
                <a:ea typeface="Cambria Math" pitchFamily="18" charset="0"/>
                <a:cs typeface="Times New Roman" pitchFamily="18" charset="0"/>
              </a:rPr>
              <a:t>d</a:t>
            </a:r>
            <a:r>
              <a:rPr lang="en-US" b="1" baseline="30000" dirty="0" smtClean="0">
                <a:latin typeface="Cambria Math" pitchFamily="18" charset="0"/>
                <a:ea typeface="Cambria Math" pitchFamily="18" charset="0"/>
                <a:cs typeface="Times New Roman" pitchFamily="18" charset="0"/>
              </a:rPr>
              <a:t>obs</a:t>
            </a:r>
            <a:r>
              <a:rPr lang="en-US" b="1" dirty="0" smtClean="0">
                <a:latin typeface="Cambria Math" pitchFamily="18" charset="0"/>
                <a:ea typeface="Cambria Math" pitchFamily="18" charset="0"/>
                <a:cs typeface="Times New Roman" pitchFamily="18" charset="0"/>
              </a:rPr>
              <a:t/>
            </a:r>
            <a:br>
              <a:rPr lang="en-US" b="1" dirty="0" smtClean="0">
                <a:latin typeface="Cambria Math" pitchFamily="18" charset="0"/>
                <a:ea typeface="Cambria Math" pitchFamily="18" charset="0"/>
                <a:cs typeface="Times New Roman" pitchFamily="18" charset="0"/>
              </a:rPr>
            </a:br>
            <a:endParaRPr lang="en-US" dirty="0">
              <a:latin typeface="Times New Roman" pitchFamily="18" charset="0"/>
              <a:cs typeface="Times New Roman" pitchFamily="18" charset="0"/>
            </a:endParaRPr>
          </a:p>
        </p:txBody>
      </p:sp>
      <p:pic>
        <p:nvPicPr>
          <p:cNvPr id="13314" name="Picture 2"/>
          <p:cNvPicPr>
            <a:picLocks noChangeAspect="1" noChangeArrowheads="1"/>
          </p:cNvPicPr>
          <p:nvPr/>
        </p:nvPicPr>
        <p:blipFill>
          <a:blip r:embed="rId3" cstate="print"/>
          <a:srcRect/>
          <a:stretch>
            <a:fillRect/>
          </a:stretch>
        </p:blipFill>
        <p:spPr bwMode="auto">
          <a:xfrm>
            <a:off x="609600" y="4800600"/>
            <a:ext cx="8086165" cy="1676400"/>
          </a:xfrm>
          <a:prstGeom prst="rect">
            <a:avLst/>
          </a:prstGeom>
          <a:noFill/>
          <a:ln w="9525">
            <a:noFill/>
            <a:miter lim="800000"/>
            <a:headEnd/>
            <a:tailEnd/>
          </a:ln>
        </p:spPr>
      </p:pic>
      <p:sp>
        <p:nvSpPr>
          <p:cNvPr id="4" name="Rectangle 3"/>
          <p:cNvSpPr/>
          <p:nvPr/>
        </p:nvSpPr>
        <p:spPr>
          <a:xfrm>
            <a:off x="3810000" y="4092714"/>
            <a:ext cx="1219200" cy="707886"/>
          </a:xfrm>
          <a:prstGeom prst="rect">
            <a:avLst/>
          </a:prstGeom>
        </p:spPr>
        <p:txBody>
          <a:bodyPr wrap="square">
            <a:spAutoFit/>
          </a:bodyPr>
          <a:lstStyle/>
          <a:p>
            <a:pPr>
              <a:defRPr/>
            </a:pPr>
            <a:r>
              <a:rPr lang="en-US" sz="4000" dirty="0" smtClean="0">
                <a:latin typeface="Times New Roman" pitchFamily="18" charset="0"/>
                <a:cs typeface="Times New Roman" pitchFamily="18" charset="0"/>
              </a:rPr>
              <a:t>with</a:t>
            </a:r>
          </a:p>
        </p:txBody>
      </p:sp>
      <p:sp>
        <p:nvSpPr>
          <p:cNvPr id="5" name="Rectangle 4"/>
          <p:cNvSpPr/>
          <p:nvPr/>
        </p:nvSpPr>
        <p:spPr>
          <a:xfrm>
            <a:off x="0" y="304800"/>
            <a:ext cx="9144000" cy="707886"/>
          </a:xfrm>
          <a:prstGeom prst="rect">
            <a:avLst/>
          </a:prstGeom>
        </p:spPr>
        <p:txBody>
          <a:bodyPr wrap="square">
            <a:spAutoFit/>
          </a:bodyPr>
          <a:lstStyle/>
          <a:p>
            <a:pPr algn="ctr">
              <a:defRPr/>
            </a:pPr>
            <a:r>
              <a:rPr lang="en-US" sz="4000" dirty="0" smtClean="0">
                <a:latin typeface="Times New Roman" pitchFamily="18" charset="0"/>
                <a:cs typeface="Times New Roman" pitchFamily="18" charset="0"/>
              </a:rPr>
              <a:t>the most useful formula in inverse theory</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p:cNvGrpSpPr>
            <a:grpSpLocks noChangeAspect="1"/>
          </p:cNvGrpSpPr>
          <p:nvPr/>
        </p:nvGrpSpPr>
        <p:grpSpPr>
          <a:xfrm>
            <a:off x="609600" y="533400"/>
            <a:ext cx="6883622" cy="5695950"/>
            <a:chOff x="3275614" y="1126584"/>
            <a:chExt cx="3441811" cy="2847975"/>
          </a:xfrm>
        </p:grpSpPr>
        <p:pic>
          <p:nvPicPr>
            <p:cNvPr id="19" name="Picture 18" descr="pointinbox.jpg"/>
            <p:cNvPicPr>
              <a:picLocks noChangeAspect="1"/>
            </p:cNvPicPr>
            <p:nvPr/>
          </p:nvPicPr>
          <p:blipFill>
            <a:blip r:embed="rId3" cstate="print"/>
            <a:srcRect l="29081" r="25049"/>
            <a:stretch>
              <a:fillRect/>
            </a:stretch>
          </p:blipFill>
          <p:spPr>
            <a:xfrm>
              <a:off x="3810000" y="1126584"/>
              <a:ext cx="2560320" cy="2847975"/>
            </a:xfrm>
            <a:prstGeom prst="rect">
              <a:avLst/>
            </a:prstGeom>
          </p:spPr>
        </p:pic>
        <p:sp>
          <p:nvSpPr>
            <p:cNvPr id="18" name="Rectangle 17"/>
            <p:cNvSpPr/>
            <p:nvPr/>
          </p:nvSpPr>
          <p:spPr>
            <a:xfrm rot="1625112">
              <a:off x="3275614" y="3270491"/>
              <a:ext cx="677813" cy="49364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 name="Rectangle 7"/>
            <p:cNvSpPr/>
            <p:nvPr/>
          </p:nvSpPr>
          <p:spPr>
            <a:xfrm>
              <a:off x="3561472" y="1371600"/>
              <a:ext cx="114300" cy="2057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Rectangle 8"/>
            <p:cNvSpPr/>
            <p:nvPr/>
          </p:nvSpPr>
          <p:spPr>
            <a:xfrm>
              <a:off x="3562350" y="3381375"/>
              <a:ext cx="1524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 name="TextBox 10"/>
            <p:cNvSpPr txBox="1"/>
            <p:nvPr/>
          </p:nvSpPr>
          <p:spPr>
            <a:xfrm rot="1657001">
              <a:off x="3609331" y="3349753"/>
              <a:ext cx="629528" cy="230833"/>
            </a:xfrm>
            <a:prstGeom prst="rect">
              <a:avLst/>
            </a:prstGeom>
            <a:noFill/>
          </p:spPr>
          <p:txBody>
            <a:bodyPr wrap="square" rtlCol="0">
              <a:spAutoFit/>
            </a:bodyPr>
            <a:lstStyle/>
            <a:p>
              <a:r>
                <a:rPr lang="en-US" sz="2400" i="1" dirty="0" smtClean="0">
                  <a:latin typeface="Cambria Math" pitchFamily="18" charset="0"/>
                  <a:ea typeface="Cambria Math" pitchFamily="18" charset="0"/>
                </a:rPr>
                <a:t>d</a:t>
              </a:r>
              <a:r>
                <a:rPr lang="en-US" sz="2400" i="1" baseline="-25000" dirty="0" smtClean="0">
                  <a:latin typeface="Cambria Math" pitchFamily="18" charset="0"/>
                  <a:ea typeface="Cambria Math" pitchFamily="18" charset="0"/>
                </a:rPr>
                <a:t>2</a:t>
              </a:r>
              <a:endParaRPr lang="en-US" sz="2400" i="1" baseline="-25000" dirty="0">
                <a:latin typeface="Cambria Math" pitchFamily="18" charset="0"/>
                <a:ea typeface="Cambria Math" pitchFamily="18" charset="0"/>
              </a:endParaRPr>
            </a:p>
          </p:txBody>
        </p:sp>
        <p:sp>
          <p:nvSpPr>
            <p:cNvPr id="12" name="TextBox 11"/>
            <p:cNvSpPr txBox="1"/>
            <p:nvPr/>
          </p:nvSpPr>
          <p:spPr>
            <a:xfrm>
              <a:off x="4456714" y="1583784"/>
              <a:ext cx="629528" cy="230833"/>
            </a:xfrm>
            <a:prstGeom prst="rect">
              <a:avLst/>
            </a:prstGeom>
            <a:noFill/>
          </p:spPr>
          <p:txBody>
            <a:bodyPr wrap="square" rtlCol="0">
              <a:spAutoFit/>
            </a:bodyPr>
            <a:lstStyle/>
            <a:p>
              <a:r>
                <a:rPr lang="en-US" sz="2400" i="1" dirty="0" smtClean="0">
                  <a:latin typeface="Cambria Math" pitchFamily="18" charset="0"/>
                  <a:ea typeface="Cambria Math" pitchFamily="18" charset="0"/>
                </a:rPr>
                <a:t>d</a:t>
              </a:r>
              <a:r>
                <a:rPr lang="en-US" sz="2400" i="1" baseline="-25000" dirty="0" smtClean="0">
                  <a:latin typeface="Cambria Math" pitchFamily="18" charset="0"/>
                  <a:ea typeface="Cambria Math" pitchFamily="18" charset="0"/>
                </a:rPr>
                <a:t>3</a:t>
              </a:r>
              <a:endParaRPr lang="en-US" sz="2400" i="1" baseline="-25000" dirty="0">
                <a:latin typeface="Cambria Math" pitchFamily="18" charset="0"/>
                <a:ea typeface="Cambria Math" pitchFamily="18" charset="0"/>
              </a:endParaRPr>
            </a:p>
          </p:txBody>
        </p:sp>
        <p:sp>
          <p:nvSpPr>
            <p:cNvPr id="16" name="Rectangle 15"/>
            <p:cNvSpPr/>
            <p:nvPr/>
          </p:nvSpPr>
          <p:spPr>
            <a:xfrm rot="21395038">
              <a:off x="4412922" y="3636809"/>
              <a:ext cx="19812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TextBox 16"/>
            <p:cNvSpPr txBox="1"/>
            <p:nvPr/>
          </p:nvSpPr>
          <p:spPr>
            <a:xfrm rot="21297738">
              <a:off x="6087897" y="3498238"/>
              <a:ext cx="629528" cy="230833"/>
            </a:xfrm>
            <a:prstGeom prst="rect">
              <a:avLst/>
            </a:prstGeom>
            <a:noFill/>
          </p:spPr>
          <p:txBody>
            <a:bodyPr wrap="square" rtlCol="0">
              <a:spAutoFit/>
            </a:bodyPr>
            <a:lstStyle/>
            <a:p>
              <a:r>
                <a:rPr lang="en-US" sz="2400" i="1" dirty="0" smtClean="0">
                  <a:latin typeface="Cambria Math" pitchFamily="18" charset="0"/>
                  <a:ea typeface="Cambria Math" pitchFamily="18" charset="0"/>
                </a:rPr>
                <a:t>d</a:t>
              </a:r>
              <a:r>
                <a:rPr lang="en-US" sz="2400" i="1" baseline="-25000" dirty="0" smtClean="0">
                  <a:latin typeface="Cambria Math" pitchFamily="18" charset="0"/>
                  <a:ea typeface="Cambria Math" pitchFamily="18" charset="0"/>
                </a:rPr>
                <a:t>1</a:t>
              </a:r>
              <a:endParaRPr lang="en-US" sz="2400" i="1" baseline="-25000" dirty="0">
                <a:latin typeface="Cambria Math" pitchFamily="18" charset="0"/>
                <a:ea typeface="Cambria Math" pitchFamily="18" charset="0"/>
              </a:endParaRPr>
            </a:p>
          </p:txBody>
        </p:sp>
        <p:sp>
          <p:nvSpPr>
            <p:cNvPr id="20" name="Rectangle 19"/>
            <p:cNvSpPr/>
            <p:nvPr/>
          </p:nvSpPr>
          <p:spPr>
            <a:xfrm>
              <a:off x="4114800" y="3657600"/>
              <a:ext cx="3048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TextBox 12"/>
            <p:cNvSpPr txBox="1"/>
            <p:nvPr/>
          </p:nvSpPr>
          <p:spPr>
            <a:xfrm>
              <a:off x="4333875" y="3629025"/>
              <a:ext cx="629528" cy="230833"/>
            </a:xfrm>
            <a:prstGeom prst="rect">
              <a:avLst/>
            </a:prstGeom>
            <a:noFill/>
          </p:spPr>
          <p:txBody>
            <a:bodyPr wrap="square" rtlCol="0">
              <a:spAutoFit/>
            </a:bodyPr>
            <a:lstStyle/>
            <a:p>
              <a:r>
                <a:rPr lang="en-US" sz="2400" i="1" dirty="0" smtClean="0">
                  <a:latin typeface="Cambria Math" pitchFamily="18" charset="0"/>
                  <a:ea typeface="Cambria Math" pitchFamily="18" charset="0"/>
                </a:rPr>
                <a:t>O</a:t>
              </a:r>
              <a:endParaRPr lang="en-US" sz="2400" i="1" baseline="-25000" dirty="0">
                <a:latin typeface="Cambria Math" pitchFamily="18" charset="0"/>
                <a:ea typeface="Cambria Math" pitchFamily="18" charset="0"/>
              </a:endParaRPr>
            </a:p>
          </p:txBody>
        </p:sp>
      </p:grpSp>
      <p:sp>
        <p:nvSpPr>
          <p:cNvPr id="23" name="TextBox 22"/>
          <p:cNvSpPr txBox="1"/>
          <p:nvPr/>
        </p:nvSpPr>
        <p:spPr>
          <a:xfrm>
            <a:off x="533400" y="228600"/>
            <a:ext cx="2743200" cy="584775"/>
          </a:xfrm>
          <a:prstGeom prst="rect">
            <a:avLst/>
          </a:prstGeom>
          <a:noFill/>
        </p:spPr>
        <p:txBody>
          <a:bodyPr wrap="square" rtlCol="0">
            <a:spAutoFit/>
          </a:bodyPr>
          <a:lstStyle/>
          <a:p>
            <a:r>
              <a:rPr lang="en-US" sz="3200" dirty="0" smtClean="0">
                <a:latin typeface="Times New Roman" pitchFamily="18" charset="0"/>
                <a:ea typeface="Cambria Math" pitchFamily="18" charset="0"/>
                <a:cs typeface="Times New Roman" pitchFamily="18" charset="0"/>
              </a:rPr>
              <a:t>plot of </a:t>
            </a:r>
            <a:r>
              <a:rPr lang="en-US" sz="3200" b="1" dirty="0" smtClean="0">
                <a:latin typeface="Cambria Math" pitchFamily="18" charset="0"/>
                <a:ea typeface="Cambria Math" pitchFamily="18" charset="0"/>
                <a:cs typeface="Times New Roman" pitchFamily="18" charset="0"/>
              </a:rPr>
              <a:t>d</a:t>
            </a:r>
            <a:r>
              <a:rPr lang="en-US" sz="3200" baseline="30000" dirty="0" smtClean="0">
                <a:latin typeface="Cambria Math" pitchFamily="18" charset="0"/>
                <a:ea typeface="Cambria Math" pitchFamily="18" charset="0"/>
                <a:cs typeface="Times New Roman" pitchFamily="18" charset="0"/>
              </a:rPr>
              <a:t>obs</a:t>
            </a:r>
            <a:endParaRPr lang="en-US" sz="3200" baseline="30000" dirty="0">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4"/>
          <p:cNvGrpSpPr>
            <a:grpSpLocks noChangeAspect="1"/>
          </p:cNvGrpSpPr>
          <p:nvPr/>
        </p:nvGrpSpPr>
        <p:grpSpPr>
          <a:xfrm>
            <a:off x="609600" y="533400"/>
            <a:ext cx="6883622" cy="5695950"/>
            <a:chOff x="3275614" y="1126584"/>
            <a:chExt cx="3441811" cy="2847975"/>
          </a:xfrm>
        </p:grpSpPr>
        <p:pic>
          <p:nvPicPr>
            <p:cNvPr id="19" name="Picture 18" descr="pointinbox.jpg"/>
            <p:cNvPicPr>
              <a:picLocks noChangeAspect="1"/>
            </p:cNvPicPr>
            <p:nvPr/>
          </p:nvPicPr>
          <p:blipFill>
            <a:blip r:embed="rId3" cstate="print"/>
            <a:srcRect l="29081" r="25049"/>
            <a:stretch>
              <a:fillRect/>
            </a:stretch>
          </p:blipFill>
          <p:spPr>
            <a:xfrm>
              <a:off x="3810000" y="1126584"/>
              <a:ext cx="2560320" cy="2847975"/>
            </a:xfrm>
            <a:prstGeom prst="rect">
              <a:avLst/>
            </a:prstGeom>
          </p:spPr>
        </p:pic>
        <p:sp>
          <p:nvSpPr>
            <p:cNvPr id="18" name="Rectangle 17"/>
            <p:cNvSpPr/>
            <p:nvPr/>
          </p:nvSpPr>
          <p:spPr>
            <a:xfrm rot="1625112">
              <a:off x="3275614" y="3270491"/>
              <a:ext cx="677813" cy="49364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 name="Rectangle 7"/>
            <p:cNvSpPr/>
            <p:nvPr/>
          </p:nvSpPr>
          <p:spPr>
            <a:xfrm>
              <a:off x="3561472" y="1371600"/>
              <a:ext cx="114300" cy="2057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Rectangle 8"/>
            <p:cNvSpPr/>
            <p:nvPr/>
          </p:nvSpPr>
          <p:spPr>
            <a:xfrm>
              <a:off x="3562350" y="3381375"/>
              <a:ext cx="1524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 name="TextBox 10"/>
            <p:cNvSpPr txBox="1"/>
            <p:nvPr/>
          </p:nvSpPr>
          <p:spPr>
            <a:xfrm rot="1657001">
              <a:off x="3609331" y="3349753"/>
              <a:ext cx="629528" cy="230833"/>
            </a:xfrm>
            <a:prstGeom prst="rect">
              <a:avLst/>
            </a:prstGeom>
            <a:noFill/>
          </p:spPr>
          <p:txBody>
            <a:bodyPr wrap="square" rtlCol="0">
              <a:spAutoFit/>
            </a:bodyPr>
            <a:lstStyle/>
            <a:p>
              <a:r>
                <a:rPr lang="en-US" sz="2400" i="1" dirty="0" smtClean="0">
                  <a:latin typeface="Cambria Math" pitchFamily="18" charset="0"/>
                  <a:ea typeface="Cambria Math" pitchFamily="18" charset="0"/>
                </a:rPr>
                <a:t>d</a:t>
              </a:r>
              <a:r>
                <a:rPr lang="en-US" sz="2400" i="1" baseline="-25000" dirty="0" smtClean="0">
                  <a:latin typeface="Cambria Math" pitchFamily="18" charset="0"/>
                  <a:ea typeface="Cambria Math" pitchFamily="18" charset="0"/>
                </a:rPr>
                <a:t>2</a:t>
              </a:r>
              <a:endParaRPr lang="en-US" sz="2400" i="1" baseline="-25000" dirty="0">
                <a:latin typeface="Cambria Math" pitchFamily="18" charset="0"/>
                <a:ea typeface="Cambria Math" pitchFamily="18" charset="0"/>
              </a:endParaRPr>
            </a:p>
          </p:txBody>
        </p:sp>
        <p:sp>
          <p:nvSpPr>
            <p:cNvPr id="12" name="TextBox 11"/>
            <p:cNvSpPr txBox="1"/>
            <p:nvPr/>
          </p:nvSpPr>
          <p:spPr>
            <a:xfrm>
              <a:off x="4456714" y="1583784"/>
              <a:ext cx="629528" cy="230833"/>
            </a:xfrm>
            <a:prstGeom prst="rect">
              <a:avLst/>
            </a:prstGeom>
            <a:noFill/>
          </p:spPr>
          <p:txBody>
            <a:bodyPr wrap="square" rtlCol="0">
              <a:spAutoFit/>
            </a:bodyPr>
            <a:lstStyle/>
            <a:p>
              <a:r>
                <a:rPr lang="en-US" sz="2400" i="1" dirty="0" smtClean="0">
                  <a:latin typeface="Cambria Math" pitchFamily="18" charset="0"/>
                  <a:ea typeface="Cambria Math" pitchFamily="18" charset="0"/>
                </a:rPr>
                <a:t>d</a:t>
              </a:r>
              <a:r>
                <a:rPr lang="en-US" sz="2400" i="1" baseline="-25000" dirty="0" smtClean="0">
                  <a:latin typeface="Cambria Math" pitchFamily="18" charset="0"/>
                  <a:ea typeface="Cambria Math" pitchFamily="18" charset="0"/>
                </a:rPr>
                <a:t>3</a:t>
              </a:r>
              <a:endParaRPr lang="en-US" sz="2400" i="1" baseline="-25000" dirty="0">
                <a:latin typeface="Cambria Math" pitchFamily="18" charset="0"/>
                <a:ea typeface="Cambria Math" pitchFamily="18" charset="0"/>
              </a:endParaRPr>
            </a:p>
          </p:txBody>
        </p:sp>
        <p:sp>
          <p:nvSpPr>
            <p:cNvPr id="16" name="Rectangle 15"/>
            <p:cNvSpPr/>
            <p:nvPr/>
          </p:nvSpPr>
          <p:spPr>
            <a:xfrm rot="21395038">
              <a:off x="4412922" y="3636809"/>
              <a:ext cx="19812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TextBox 16"/>
            <p:cNvSpPr txBox="1"/>
            <p:nvPr/>
          </p:nvSpPr>
          <p:spPr>
            <a:xfrm rot="21297738">
              <a:off x="6087897" y="3498238"/>
              <a:ext cx="629528" cy="230833"/>
            </a:xfrm>
            <a:prstGeom prst="rect">
              <a:avLst/>
            </a:prstGeom>
            <a:noFill/>
          </p:spPr>
          <p:txBody>
            <a:bodyPr wrap="square" rtlCol="0">
              <a:spAutoFit/>
            </a:bodyPr>
            <a:lstStyle/>
            <a:p>
              <a:r>
                <a:rPr lang="en-US" sz="2400" i="1" dirty="0" smtClean="0">
                  <a:latin typeface="Cambria Math" pitchFamily="18" charset="0"/>
                  <a:ea typeface="Cambria Math" pitchFamily="18" charset="0"/>
                </a:rPr>
                <a:t>d</a:t>
              </a:r>
              <a:r>
                <a:rPr lang="en-US" sz="2400" i="1" baseline="-25000" dirty="0" smtClean="0">
                  <a:latin typeface="Cambria Math" pitchFamily="18" charset="0"/>
                  <a:ea typeface="Cambria Math" pitchFamily="18" charset="0"/>
                </a:rPr>
                <a:t>1</a:t>
              </a:r>
              <a:endParaRPr lang="en-US" sz="2400" i="1" baseline="-25000" dirty="0">
                <a:latin typeface="Cambria Math" pitchFamily="18" charset="0"/>
                <a:ea typeface="Cambria Math" pitchFamily="18" charset="0"/>
              </a:endParaRPr>
            </a:p>
          </p:txBody>
        </p:sp>
        <p:sp>
          <p:nvSpPr>
            <p:cNvPr id="20" name="Rectangle 19"/>
            <p:cNvSpPr/>
            <p:nvPr/>
          </p:nvSpPr>
          <p:spPr>
            <a:xfrm>
              <a:off x="4114800" y="3657600"/>
              <a:ext cx="304800" cy="304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 name="TextBox 12"/>
            <p:cNvSpPr txBox="1"/>
            <p:nvPr/>
          </p:nvSpPr>
          <p:spPr>
            <a:xfrm>
              <a:off x="4333875" y="3629025"/>
              <a:ext cx="629528" cy="230833"/>
            </a:xfrm>
            <a:prstGeom prst="rect">
              <a:avLst/>
            </a:prstGeom>
            <a:noFill/>
          </p:spPr>
          <p:txBody>
            <a:bodyPr wrap="square" rtlCol="0">
              <a:spAutoFit/>
            </a:bodyPr>
            <a:lstStyle/>
            <a:p>
              <a:r>
                <a:rPr lang="en-US" sz="2400" i="1" dirty="0" smtClean="0">
                  <a:latin typeface="Cambria Math" pitchFamily="18" charset="0"/>
                  <a:ea typeface="Cambria Math" pitchFamily="18" charset="0"/>
                </a:rPr>
                <a:t>O</a:t>
              </a:r>
              <a:endParaRPr lang="en-US" sz="2400" i="1" baseline="-25000" dirty="0">
                <a:latin typeface="Cambria Math" pitchFamily="18" charset="0"/>
                <a:ea typeface="Cambria Math" pitchFamily="18" charset="0"/>
              </a:endParaRPr>
            </a:p>
          </p:txBody>
        </p:sp>
      </p:grpSp>
      <p:sp>
        <p:nvSpPr>
          <p:cNvPr id="21" name="Freeform 20"/>
          <p:cNvSpPr/>
          <p:nvPr/>
        </p:nvSpPr>
        <p:spPr>
          <a:xfrm>
            <a:off x="4191000" y="2286000"/>
            <a:ext cx="3383280" cy="1436915"/>
          </a:xfrm>
          <a:custGeom>
            <a:avLst/>
            <a:gdLst>
              <a:gd name="connsiteX0" fmla="*/ 0 w 3383280"/>
              <a:gd name="connsiteY0" fmla="*/ 0 h 1436915"/>
              <a:gd name="connsiteX1" fmla="*/ 1933303 w 3383280"/>
              <a:gd name="connsiteY1" fmla="*/ 326572 h 1436915"/>
              <a:gd name="connsiteX2" fmla="*/ 1815737 w 3383280"/>
              <a:gd name="connsiteY2" fmla="*/ 731520 h 1436915"/>
              <a:gd name="connsiteX3" fmla="*/ 3383280 w 3383280"/>
              <a:gd name="connsiteY3" fmla="*/ 1436915 h 1436915"/>
            </a:gdLst>
            <a:ahLst/>
            <a:cxnLst>
              <a:cxn ang="0">
                <a:pos x="connsiteX0" y="connsiteY0"/>
              </a:cxn>
              <a:cxn ang="0">
                <a:pos x="connsiteX1" y="connsiteY1"/>
              </a:cxn>
              <a:cxn ang="0">
                <a:pos x="connsiteX2" y="connsiteY2"/>
              </a:cxn>
              <a:cxn ang="0">
                <a:pos x="connsiteX3" y="connsiteY3"/>
              </a:cxn>
            </a:cxnLst>
            <a:rect l="l" t="t" r="r" b="b"/>
            <a:pathLst>
              <a:path w="3383280" h="1436915">
                <a:moveTo>
                  <a:pt x="0" y="0"/>
                </a:moveTo>
                <a:cubicBezTo>
                  <a:pt x="815340" y="102326"/>
                  <a:pt x="1630680" y="204652"/>
                  <a:pt x="1933303" y="326572"/>
                </a:cubicBezTo>
                <a:cubicBezTo>
                  <a:pt x="2235926" y="448492"/>
                  <a:pt x="1574074" y="546463"/>
                  <a:pt x="1815737" y="731520"/>
                </a:cubicBezTo>
                <a:cubicBezTo>
                  <a:pt x="2057400" y="916577"/>
                  <a:pt x="2720340" y="1176746"/>
                  <a:pt x="3383280" y="1436915"/>
                </a:cubicBezTo>
              </a:path>
            </a:pathLst>
          </a:custGeom>
          <a:ln w="28575">
            <a:solidFill>
              <a:srgbClr val="FF0000"/>
            </a:solidFill>
            <a:headEnd type="triangle" w="med" len="med"/>
            <a:tailEnd type="none" w="med"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solidFill>
                <a:srgbClr val="FF0000"/>
              </a:solidFill>
            </a:endParaRPr>
          </a:p>
        </p:txBody>
      </p:sp>
      <p:sp>
        <p:nvSpPr>
          <p:cNvPr id="22" name="TextBox 21"/>
          <p:cNvSpPr txBox="1"/>
          <p:nvPr/>
        </p:nvSpPr>
        <p:spPr>
          <a:xfrm>
            <a:off x="7543800" y="3429000"/>
            <a:ext cx="1066800" cy="584775"/>
          </a:xfrm>
          <a:prstGeom prst="rect">
            <a:avLst/>
          </a:prstGeom>
          <a:noFill/>
        </p:spPr>
        <p:txBody>
          <a:bodyPr wrap="square" rtlCol="0">
            <a:spAutoFit/>
          </a:bodyPr>
          <a:lstStyle/>
          <a:p>
            <a:r>
              <a:rPr lang="en-US" sz="3200" b="1" dirty="0" smtClean="0">
                <a:solidFill>
                  <a:srgbClr val="FF0000"/>
                </a:solidFill>
                <a:latin typeface="Cambria Math" pitchFamily="18" charset="0"/>
                <a:ea typeface="Cambria Math" pitchFamily="18" charset="0"/>
              </a:rPr>
              <a:t>d</a:t>
            </a:r>
            <a:r>
              <a:rPr lang="en-US" sz="3200" baseline="30000" dirty="0" smtClean="0">
                <a:solidFill>
                  <a:srgbClr val="FF0000"/>
                </a:solidFill>
                <a:latin typeface="Cambria Math" pitchFamily="18" charset="0"/>
                <a:ea typeface="Cambria Math" pitchFamily="18" charset="0"/>
              </a:rPr>
              <a:t>obs</a:t>
            </a:r>
            <a:endParaRPr lang="en-US" sz="3200" baseline="30000" dirty="0">
              <a:solidFill>
                <a:srgbClr val="FF0000"/>
              </a:solidFill>
              <a:latin typeface="Cambria Math" pitchFamily="18" charset="0"/>
              <a:ea typeface="Cambria Math" pitchFamily="18" charset="0"/>
            </a:endParaRPr>
          </a:p>
        </p:txBody>
      </p:sp>
      <p:sp>
        <p:nvSpPr>
          <p:cNvPr id="15" name="TextBox 14"/>
          <p:cNvSpPr txBox="1"/>
          <p:nvPr/>
        </p:nvSpPr>
        <p:spPr>
          <a:xfrm>
            <a:off x="533400" y="228600"/>
            <a:ext cx="2743200" cy="584775"/>
          </a:xfrm>
          <a:prstGeom prst="rect">
            <a:avLst/>
          </a:prstGeom>
          <a:noFill/>
        </p:spPr>
        <p:txBody>
          <a:bodyPr wrap="square" rtlCol="0">
            <a:spAutoFit/>
          </a:bodyPr>
          <a:lstStyle/>
          <a:p>
            <a:r>
              <a:rPr lang="en-US" sz="3200" dirty="0" smtClean="0">
                <a:latin typeface="Times New Roman" pitchFamily="18" charset="0"/>
                <a:ea typeface="Cambria Math" pitchFamily="18" charset="0"/>
                <a:cs typeface="Times New Roman" pitchFamily="18" charset="0"/>
              </a:rPr>
              <a:t>plot of </a:t>
            </a:r>
            <a:r>
              <a:rPr lang="en-US" sz="3200" b="1" dirty="0" smtClean="0">
                <a:latin typeface="Cambria Math" pitchFamily="18" charset="0"/>
                <a:ea typeface="Cambria Math" pitchFamily="18" charset="0"/>
                <a:cs typeface="Times New Roman" pitchFamily="18" charset="0"/>
              </a:rPr>
              <a:t>d</a:t>
            </a:r>
            <a:r>
              <a:rPr lang="en-US" sz="3200" baseline="30000" dirty="0" smtClean="0">
                <a:latin typeface="Cambria Math" pitchFamily="18" charset="0"/>
                <a:ea typeface="Cambria Math" pitchFamily="18" charset="0"/>
                <a:cs typeface="Times New Roman" pitchFamily="18" charset="0"/>
              </a:rPr>
              <a:t>obs</a:t>
            </a:r>
            <a:endParaRPr lang="en-US" sz="3200" baseline="30000" dirty="0">
              <a:latin typeface="Cambria Math"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mbria Math" pitchFamily="18" charset="0"/>
                <a:ea typeface="Cambria Math" pitchFamily="18" charset="0"/>
              </a:rPr>
              <a:t>now suppose …</a:t>
            </a:r>
            <a:endParaRPr lang="en-US" dirty="0">
              <a:latin typeface="Cambria Math" pitchFamily="18" charset="0"/>
              <a:ea typeface="Cambria Math" pitchFamily="18" charset="0"/>
            </a:endParaRPr>
          </a:p>
        </p:txBody>
      </p:sp>
      <p:sp>
        <p:nvSpPr>
          <p:cNvPr id="3" name="Content Placeholder 2"/>
          <p:cNvSpPr>
            <a:spLocks noGrp="1"/>
          </p:cNvSpPr>
          <p:nvPr>
            <p:ph idx="1"/>
          </p:nvPr>
        </p:nvSpPr>
        <p:spPr>
          <a:xfrm>
            <a:off x="457200" y="1600200"/>
            <a:ext cx="8229600" cy="2438399"/>
          </a:xfrm>
        </p:spPr>
        <p:txBody>
          <a:bodyPr>
            <a:normAutofit fontScale="92500" lnSpcReduction="10000"/>
          </a:bodyPr>
          <a:lstStyle/>
          <a:p>
            <a:pPr algn="ctr">
              <a:buNone/>
            </a:pPr>
            <a:r>
              <a:rPr lang="en-US" dirty="0" smtClean="0">
                <a:latin typeface="Times New Roman" pitchFamily="18" charset="0"/>
                <a:cs typeface="Times New Roman" pitchFamily="18" charset="0"/>
              </a:rPr>
              <a:t>the data are independent</a:t>
            </a:r>
          </a:p>
          <a:p>
            <a:pPr algn="ctr">
              <a:buNone/>
            </a:pPr>
            <a:r>
              <a:rPr lang="en-US" dirty="0" smtClean="0">
                <a:latin typeface="Times New Roman" pitchFamily="18" charset="0"/>
                <a:cs typeface="Times New Roman" pitchFamily="18" charset="0"/>
              </a:rPr>
              <a:t>each is drawn from a Gaussian distribution</a:t>
            </a:r>
          </a:p>
          <a:p>
            <a:pPr algn="ctr">
              <a:buNone/>
            </a:pPr>
            <a:r>
              <a:rPr lang="en-US" dirty="0" smtClean="0">
                <a:latin typeface="Times New Roman" pitchFamily="18" charset="0"/>
                <a:cs typeface="Times New Roman" pitchFamily="18" charset="0"/>
              </a:rPr>
              <a:t>with the same mean </a:t>
            </a:r>
            <a:r>
              <a:rPr lang="en-US" i="1" dirty="0" smtClean="0">
                <a:latin typeface="Cambria Math" pitchFamily="18" charset="0"/>
                <a:ea typeface="Cambria Math" pitchFamily="18" charset="0"/>
                <a:cs typeface="Times New Roman" pitchFamily="18" charset="0"/>
              </a:rPr>
              <a:t>m</a:t>
            </a:r>
            <a:r>
              <a:rPr lang="en-US" i="1" baseline="-25000" dirty="0" smtClean="0">
                <a:latin typeface="Cambria Math" pitchFamily="18" charset="0"/>
                <a:ea typeface="Cambria Math" pitchFamily="18" charset="0"/>
                <a:cs typeface="Times New Roman" pitchFamily="18" charset="0"/>
              </a:rPr>
              <a:t>1</a:t>
            </a:r>
            <a:r>
              <a:rPr lang="en-US" dirty="0" smtClean="0">
                <a:latin typeface="Times New Roman" pitchFamily="18" charset="0"/>
                <a:cs typeface="Times New Roman" pitchFamily="18" charset="0"/>
              </a:rPr>
              <a:t> and variance </a:t>
            </a:r>
            <a:r>
              <a:rPr lang="el-GR" i="1" dirty="0" smtClean="0">
                <a:latin typeface="Times New Roman" pitchFamily="18" charset="0"/>
                <a:ea typeface="Cambria Math"/>
                <a:cs typeface="Times New Roman" pitchFamily="18" charset="0"/>
              </a:rPr>
              <a:t>σ</a:t>
            </a:r>
            <a:r>
              <a:rPr lang="en-US" i="1" baseline="30000" dirty="0" smtClean="0">
                <a:latin typeface="Times New Roman" pitchFamily="18" charset="0"/>
                <a:cs typeface="Times New Roman" pitchFamily="18" charset="0"/>
              </a:rPr>
              <a:t>2</a:t>
            </a:r>
          </a:p>
          <a:p>
            <a:pPr algn="ctr">
              <a:buNone/>
            </a:pPr>
            <a:endParaRPr lang="en-US" i="1" baseline="30000" dirty="0" smtClean="0">
              <a:latin typeface="Times New Roman" pitchFamily="18" charset="0"/>
              <a:cs typeface="Times New Roman" pitchFamily="18" charset="0"/>
            </a:endParaRPr>
          </a:p>
          <a:p>
            <a:pPr algn="ctr">
              <a:buNone/>
            </a:pPr>
            <a:r>
              <a:rPr lang="en-US" dirty="0" smtClean="0">
                <a:latin typeface="Times New Roman" pitchFamily="18" charset="0"/>
                <a:cs typeface="Times New Roman" pitchFamily="18" charset="0"/>
              </a:rPr>
              <a:t>(but </a:t>
            </a:r>
            <a:r>
              <a:rPr lang="en-US" i="1" dirty="0" smtClean="0">
                <a:latin typeface="Cambria Math" pitchFamily="18" charset="0"/>
                <a:ea typeface="Cambria Math" pitchFamily="18" charset="0"/>
                <a:cs typeface="Times New Roman" pitchFamily="18" charset="0"/>
              </a:rPr>
              <a:t>m</a:t>
            </a:r>
            <a:r>
              <a:rPr lang="en-US" i="1" baseline="-25000" dirty="0" smtClean="0">
                <a:latin typeface="Cambria Math" pitchFamily="18" charset="0"/>
                <a:ea typeface="Cambria Math" pitchFamily="18" charset="0"/>
                <a:cs typeface="Times New Roman" pitchFamily="18" charset="0"/>
              </a:rPr>
              <a:t>1</a:t>
            </a:r>
            <a:r>
              <a:rPr lang="en-US" dirty="0" smtClean="0">
                <a:latin typeface="Times New Roman" pitchFamily="18" charset="0"/>
                <a:cs typeface="Times New Roman" pitchFamily="18" charset="0"/>
              </a:rPr>
              <a:t> and </a:t>
            </a:r>
            <a:r>
              <a:rPr lang="el-GR" i="1" dirty="0" smtClean="0">
                <a:latin typeface="Times New Roman" pitchFamily="18" charset="0"/>
                <a:ea typeface="Cambria Math"/>
                <a:cs typeface="Times New Roman" pitchFamily="18" charset="0"/>
              </a:rPr>
              <a:t>σ</a:t>
            </a:r>
            <a:r>
              <a:rPr lang="en-US" dirty="0" smtClean="0">
                <a:latin typeface="Times New Roman" pitchFamily="18" charset="0"/>
                <a:cs typeface="Times New Roman" pitchFamily="18" charset="0"/>
              </a:rPr>
              <a:t> unknown)</a:t>
            </a:r>
            <a:endParaRPr lang="en-US" i="1" dirty="0">
              <a:latin typeface="Times New Roman" pitchFamily="18" charset="0"/>
              <a:cs typeface="Times New Roman" pitchFamily="18" charset="0"/>
            </a:endParaRPr>
          </a:p>
        </p:txBody>
      </p:sp>
      <p:pic>
        <p:nvPicPr>
          <p:cNvPr id="1026" name="Picture 2"/>
          <p:cNvPicPr>
            <a:picLocks noChangeAspect="1" noChangeArrowheads="1"/>
          </p:cNvPicPr>
          <p:nvPr/>
        </p:nvPicPr>
        <p:blipFill>
          <a:blip r:embed="rId3" cstate="print"/>
          <a:srcRect/>
          <a:stretch>
            <a:fillRect/>
          </a:stretch>
        </p:blipFill>
        <p:spPr bwMode="auto">
          <a:xfrm>
            <a:off x="914400" y="4648200"/>
            <a:ext cx="7620000" cy="1295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8"/>
          <p:cNvGrpSpPr>
            <a:grpSpLocks noChangeAspect="1"/>
          </p:cNvGrpSpPr>
          <p:nvPr/>
        </p:nvGrpSpPr>
        <p:grpSpPr>
          <a:xfrm>
            <a:off x="304800" y="274484"/>
            <a:ext cx="6733342" cy="6354916"/>
            <a:chOff x="3293604" y="863375"/>
            <a:chExt cx="3366671" cy="3177458"/>
          </a:xfrm>
        </p:grpSpPr>
        <p:pic>
          <p:nvPicPr>
            <p:cNvPr id="15" name="Picture 14" descr="ballinbox.jpg"/>
            <p:cNvPicPr>
              <a:picLocks noChangeAspect="1"/>
            </p:cNvPicPr>
            <p:nvPr/>
          </p:nvPicPr>
          <p:blipFill>
            <a:blip r:embed="rId3" cstate="print"/>
            <a:srcRect l="28829" r="24061" b="8384"/>
            <a:stretch>
              <a:fillRect/>
            </a:stretch>
          </p:blipFill>
          <p:spPr>
            <a:xfrm>
              <a:off x="3657600" y="1219200"/>
              <a:ext cx="2629486" cy="2609191"/>
            </a:xfrm>
            <a:prstGeom prst="rect">
              <a:avLst/>
            </a:prstGeom>
          </p:spPr>
        </p:pic>
        <p:sp>
          <p:nvSpPr>
            <p:cNvPr id="18" name="Rectangle 17"/>
            <p:cNvSpPr/>
            <p:nvPr/>
          </p:nvSpPr>
          <p:spPr>
            <a:xfrm rot="1625112">
              <a:off x="3293604" y="3509722"/>
              <a:ext cx="1415768" cy="23688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 name="Rectangle 6"/>
            <p:cNvSpPr/>
            <p:nvPr/>
          </p:nvSpPr>
          <p:spPr>
            <a:xfrm rot="21246170">
              <a:off x="3507788" y="863375"/>
              <a:ext cx="19812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 name="Rectangle 7"/>
            <p:cNvSpPr/>
            <p:nvPr/>
          </p:nvSpPr>
          <p:spPr>
            <a:xfrm>
              <a:off x="3561472" y="1371600"/>
              <a:ext cx="114300" cy="2057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 name="Rectangle 8"/>
            <p:cNvSpPr/>
            <p:nvPr/>
          </p:nvSpPr>
          <p:spPr>
            <a:xfrm>
              <a:off x="3562350" y="3381375"/>
              <a:ext cx="152400"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 name="TextBox 10"/>
            <p:cNvSpPr txBox="1"/>
            <p:nvPr/>
          </p:nvSpPr>
          <p:spPr>
            <a:xfrm rot="1657001">
              <a:off x="3457340" y="3429814"/>
              <a:ext cx="629528" cy="230833"/>
            </a:xfrm>
            <a:prstGeom prst="rect">
              <a:avLst/>
            </a:prstGeom>
            <a:noFill/>
          </p:spPr>
          <p:txBody>
            <a:bodyPr wrap="square" rtlCol="0">
              <a:spAutoFit/>
            </a:bodyPr>
            <a:lstStyle/>
            <a:p>
              <a:r>
                <a:rPr lang="en-US" sz="2400" i="1" dirty="0" smtClean="0">
                  <a:latin typeface="Cambria Math" pitchFamily="18" charset="0"/>
                  <a:ea typeface="Cambria Math" pitchFamily="18" charset="0"/>
                </a:rPr>
                <a:t>d</a:t>
              </a:r>
              <a:r>
                <a:rPr lang="en-US" sz="2400" i="1" baseline="-25000" dirty="0" smtClean="0">
                  <a:latin typeface="Cambria Math" pitchFamily="18" charset="0"/>
                  <a:ea typeface="Cambria Math" pitchFamily="18" charset="0"/>
                </a:rPr>
                <a:t>2</a:t>
              </a:r>
              <a:endParaRPr lang="en-US" sz="2400" i="1" baseline="-25000" dirty="0">
                <a:latin typeface="Cambria Math" pitchFamily="18" charset="0"/>
                <a:ea typeface="Cambria Math" pitchFamily="18" charset="0"/>
              </a:endParaRPr>
            </a:p>
          </p:txBody>
        </p:sp>
        <p:sp>
          <p:nvSpPr>
            <p:cNvPr id="12" name="TextBox 11"/>
            <p:cNvSpPr txBox="1"/>
            <p:nvPr/>
          </p:nvSpPr>
          <p:spPr>
            <a:xfrm>
              <a:off x="4416249" y="1739675"/>
              <a:ext cx="629528" cy="230833"/>
            </a:xfrm>
            <a:prstGeom prst="rect">
              <a:avLst/>
            </a:prstGeom>
            <a:noFill/>
          </p:spPr>
          <p:txBody>
            <a:bodyPr wrap="square" rtlCol="0">
              <a:spAutoFit/>
            </a:bodyPr>
            <a:lstStyle/>
            <a:p>
              <a:r>
                <a:rPr lang="en-US" sz="2400" i="1" dirty="0" smtClean="0">
                  <a:latin typeface="Cambria Math" pitchFamily="18" charset="0"/>
                  <a:ea typeface="Cambria Math" pitchFamily="18" charset="0"/>
                </a:rPr>
                <a:t>d</a:t>
              </a:r>
              <a:r>
                <a:rPr lang="en-US" sz="2400" i="1" baseline="-25000" dirty="0" smtClean="0">
                  <a:latin typeface="Cambria Math" pitchFamily="18" charset="0"/>
                  <a:ea typeface="Cambria Math" pitchFamily="18" charset="0"/>
                </a:rPr>
                <a:t>3</a:t>
              </a:r>
              <a:endParaRPr lang="en-US" sz="2400" i="1" baseline="-25000" dirty="0">
                <a:latin typeface="Cambria Math" pitchFamily="18" charset="0"/>
                <a:ea typeface="Cambria Math" pitchFamily="18" charset="0"/>
              </a:endParaRPr>
            </a:p>
          </p:txBody>
        </p:sp>
        <p:sp>
          <p:nvSpPr>
            <p:cNvPr id="16" name="Rectangle 15"/>
            <p:cNvSpPr/>
            <p:nvPr/>
          </p:nvSpPr>
          <p:spPr>
            <a:xfrm rot="21178246">
              <a:off x="4422186" y="3682775"/>
              <a:ext cx="1981200" cy="1524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7" name="TextBox 16"/>
            <p:cNvSpPr txBox="1"/>
            <p:nvPr/>
          </p:nvSpPr>
          <p:spPr>
            <a:xfrm rot="21297738">
              <a:off x="6030747" y="3555388"/>
              <a:ext cx="629528" cy="230833"/>
            </a:xfrm>
            <a:prstGeom prst="rect">
              <a:avLst/>
            </a:prstGeom>
            <a:noFill/>
          </p:spPr>
          <p:txBody>
            <a:bodyPr wrap="square" rtlCol="0">
              <a:spAutoFit/>
            </a:bodyPr>
            <a:lstStyle/>
            <a:p>
              <a:r>
                <a:rPr lang="en-US" sz="2400" i="1" dirty="0" smtClean="0">
                  <a:latin typeface="Cambria Math" pitchFamily="18" charset="0"/>
                  <a:ea typeface="Cambria Math" pitchFamily="18" charset="0"/>
                </a:rPr>
                <a:t>d</a:t>
              </a:r>
              <a:r>
                <a:rPr lang="en-US" sz="2400" i="1" baseline="-25000" dirty="0" smtClean="0">
                  <a:latin typeface="Cambria Math" pitchFamily="18" charset="0"/>
                  <a:ea typeface="Cambria Math" pitchFamily="18" charset="0"/>
                </a:rPr>
                <a:t>1</a:t>
              </a:r>
              <a:endParaRPr lang="en-US" sz="2400" i="1" baseline="-25000" dirty="0">
                <a:latin typeface="Cambria Math" pitchFamily="18" charset="0"/>
                <a:ea typeface="Cambria Math" pitchFamily="18" charset="0"/>
              </a:endParaRPr>
            </a:p>
          </p:txBody>
        </p:sp>
        <p:sp>
          <p:nvSpPr>
            <p:cNvPr id="13" name="TextBox 12"/>
            <p:cNvSpPr txBox="1"/>
            <p:nvPr/>
          </p:nvSpPr>
          <p:spPr>
            <a:xfrm>
              <a:off x="4419600" y="3810000"/>
              <a:ext cx="629528" cy="230833"/>
            </a:xfrm>
            <a:prstGeom prst="rect">
              <a:avLst/>
            </a:prstGeom>
            <a:noFill/>
          </p:spPr>
          <p:txBody>
            <a:bodyPr wrap="square" rtlCol="0">
              <a:spAutoFit/>
            </a:bodyPr>
            <a:lstStyle/>
            <a:p>
              <a:r>
                <a:rPr lang="en-US" sz="2400" i="1" dirty="0" smtClean="0">
                  <a:latin typeface="Cambria Math" pitchFamily="18" charset="0"/>
                  <a:ea typeface="Cambria Math" pitchFamily="18" charset="0"/>
                </a:rPr>
                <a:t>O</a:t>
              </a:r>
              <a:endParaRPr lang="en-US" sz="2400" i="1" baseline="-25000" dirty="0">
                <a:latin typeface="Cambria Math" pitchFamily="18" charset="0"/>
                <a:ea typeface="Cambria Math" pitchFamily="18" charset="0"/>
              </a:endParaRPr>
            </a:p>
          </p:txBody>
        </p:sp>
        <p:cxnSp>
          <p:nvCxnSpPr>
            <p:cNvPr id="20" name="Straight Connector 19"/>
            <p:cNvCxnSpPr/>
            <p:nvPr/>
          </p:nvCxnSpPr>
          <p:spPr>
            <a:xfrm>
              <a:off x="3733800" y="3352800"/>
              <a:ext cx="762000" cy="3810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21" name="TextBox 20"/>
          <p:cNvSpPr txBox="1"/>
          <p:nvPr/>
        </p:nvSpPr>
        <p:spPr>
          <a:xfrm>
            <a:off x="838200" y="457200"/>
            <a:ext cx="2743200" cy="584775"/>
          </a:xfrm>
          <a:prstGeom prst="rect">
            <a:avLst/>
          </a:prstGeom>
          <a:noFill/>
        </p:spPr>
        <p:txBody>
          <a:bodyPr wrap="square" rtlCol="0">
            <a:spAutoFit/>
          </a:bodyPr>
          <a:lstStyle/>
          <a:p>
            <a:r>
              <a:rPr lang="en-US" sz="3200" dirty="0" smtClean="0">
                <a:latin typeface="Times New Roman" pitchFamily="18" charset="0"/>
                <a:ea typeface="Cambria Math" pitchFamily="18" charset="0"/>
                <a:cs typeface="Times New Roman" pitchFamily="18" charset="0"/>
              </a:rPr>
              <a:t>plot of </a:t>
            </a:r>
            <a:r>
              <a:rPr lang="en-US" sz="3200" i="1" dirty="0" smtClean="0">
                <a:latin typeface="Times New Roman" pitchFamily="18" charset="0"/>
                <a:ea typeface="Cambria Math" pitchFamily="18" charset="0"/>
                <a:cs typeface="Times New Roman" pitchFamily="18" charset="0"/>
              </a:rPr>
              <a:t>p</a:t>
            </a:r>
            <a:r>
              <a:rPr lang="en-US" sz="3200" dirty="0" smtClean="0">
                <a:latin typeface="Times New Roman" pitchFamily="18" charset="0"/>
                <a:ea typeface="Cambria Math" pitchFamily="18" charset="0"/>
                <a:cs typeface="Times New Roman" pitchFamily="18" charset="0"/>
              </a:rPr>
              <a:t>(</a:t>
            </a:r>
            <a:r>
              <a:rPr lang="en-US" sz="3200" b="1" dirty="0" smtClean="0">
                <a:latin typeface="Times New Roman" pitchFamily="18" charset="0"/>
                <a:ea typeface="Cambria Math" pitchFamily="18" charset="0"/>
                <a:cs typeface="Times New Roman" pitchFamily="18" charset="0"/>
              </a:rPr>
              <a:t>d</a:t>
            </a:r>
            <a:r>
              <a:rPr lang="en-US" sz="3200" dirty="0" smtClean="0">
                <a:latin typeface="Times New Roman" pitchFamily="18" charset="0"/>
                <a:ea typeface="Cambria Math" pitchFamily="18" charset="0"/>
                <a:cs typeface="Times New Roman" pitchFamily="18" charset="0"/>
              </a:rPr>
              <a:t>)</a:t>
            </a:r>
            <a:endParaRPr lang="en-US" sz="3200" baseline="30000" dirty="0">
              <a:latin typeface="Times New Roman" pitchFamily="18" charset="0"/>
              <a:ea typeface="Cambria Math"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7343</TotalTime>
  <Words>2776</Words>
  <Application>Microsoft Office PowerPoint</Application>
  <PresentationFormat>On-screen Show (4:3)</PresentationFormat>
  <Paragraphs>394</Paragraphs>
  <Slides>55</Slides>
  <Notes>46</Notes>
  <HiddenSlides>0</HiddenSlides>
  <MMClips>0</MMClips>
  <ScaleCrop>false</ScaleCrop>
  <HeadingPairs>
    <vt:vector size="4" baseType="variant">
      <vt:variant>
        <vt:lpstr>Theme</vt:lpstr>
      </vt:variant>
      <vt:variant>
        <vt:i4>1</vt:i4>
      </vt:variant>
      <vt:variant>
        <vt:lpstr>Slide Titles</vt:lpstr>
      </vt:variant>
      <vt:variant>
        <vt:i4>55</vt:i4>
      </vt:variant>
    </vt:vector>
  </HeadingPairs>
  <TitlesOfParts>
    <vt:vector size="56" baseType="lpstr">
      <vt:lpstr>Office Theme</vt:lpstr>
      <vt:lpstr>Lecture 8   The Principle of Maximum Likelihood</vt:lpstr>
      <vt:lpstr>Syllabus</vt:lpstr>
      <vt:lpstr>Purpose of the Lecture</vt:lpstr>
      <vt:lpstr>Part 1   The spaces of all possible data, all possible models and the idea of likelihood   </vt:lpstr>
      <vt:lpstr>viewpoint</vt:lpstr>
      <vt:lpstr>Slide 6</vt:lpstr>
      <vt:lpstr>Slide 7</vt:lpstr>
      <vt:lpstr>now suppose …</vt:lpstr>
      <vt:lpstr>Slide 9</vt:lpstr>
      <vt:lpstr>Slide 10</vt:lpstr>
      <vt:lpstr>now interpret …</vt:lpstr>
      <vt:lpstr>find parameters in the distribution</vt:lpstr>
      <vt:lpstr>Example</vt:lpstr>
      <vt:lpstr>solving the two equations</vt:lpstr>
      <vt:lpstr>solving the two equations</vt:lpstr>
      <vt:lpstr>Slide 16</vt:lpstr>
      <vt:lpstr>example of a likelihood surface</vt:lpstr>
      <vt:lpstr>Slide 18</vt:lpstr>
      <vt:lpstr>Part 2   Using the maximization of likelihood as a guiding principle for solving inverse problems</vt:lpstr>
      <vt:lpstr>linear inverse problem for  with Gaussian-distibuted data with known covariance [cov d]  assume Gm=d gives the mean d</vt:lpstr>
      <vt:lpstr>principle of maximum likelihood  maximize L = log p(dobs)   minimize</vt:lpstr>
      <vt:lpstr>principle of maximum likelihood  maximize L = log p(dobs)   minimize</vt:lpstr>
      <vt:lpstr>principle of maximum likelihood  when data Gaussian-distributed solve Gm=d with weighted least squares  with weighting of </vt:lpstr>
      <vt:lpstr>special case of uncorrelated data each datum with a different variance [cov d]ii = σdi2  minimize</vt:lpstr>
      <vt:lpstr>special case of uncorrelated data each datum with a different variance [cov d]ii = σdi2  minimize</vt:lpstr>
      <vt:lpstr>but what about a priori information?</vt:lpstr>
      <vt:lpstr>probabilistic representation of a priori information</vt:lpstr>
      <vt:lpstr>probabilistic representation of a priori information</vt:lpstr>
      <vt:lpstr>probabilistic representation of a priori information</vt:lpstr>
      <vt:lpstr>Slide 30</vt:lpstr>
      <vt:lpstr>Slide 31</vt:lpstr>
      <vt:lpstr>Slide 32</vt:lpstr>
      <vt:lpstr>Slide 33</vt:lpstr>
      <vt:lpstr>assessing the information content in pA(m)</vt:lpstr>
      <vt:lpstr>Information Gain, S</vt:lpstr>
      <vt:lpstr>Relative Entropy, S also called Information Gain</vt:lpstr>
      <vt:lpstr>Relative Entropy, S also called Information Gain</vt:lpstr>
      <vt:lpstr>probabilistic representation of data</vt:lpstr>
      <vt:lpstr>probabilistic representation of data</vt:lpstr>
      <vt:lpstr>probabilistic representation of data</vt:lpstr>
      <vt:lpstr>probabilistic representation of both prior information and observed data</vt:lpstr>
      <vt:lpstr>Slide 42</vt:lpstr>
      <vt:lpstr>the theory d = g(m) is a surface in the combined space of data and model parameters  on which the estimated model parameters and predicted data must lie    </vt:lpstr>
      <vt:lpstr>the theory d = g(m) is a surface in the combined space of data and model parameters  on which the estimated model parameters and predicted data must lie  for a linear theory the surface is planar </vt:lpstr>
      <vt:lpstr>the principle of maximum likelihood says</vt:lpstr>
      <vt:lpstr>Slide 46</vt:lpstr>
      <vt:lpstr>Slide 47</vt:lpstr>
      <vt:lpstr>Slide 48</vt:lpstr>
      <vt:lpstr>minimize</vt:lpstr>
      <vt:lpstr>this is just weighted least squares with</vt:lpstr>
      <vt:lpstr>solve Fm=f with simple least squares</vt:lpstr>
      <vt:lpstr>when [cov d]=σd2I   and  [cov m]=σm2I </vt:lpstr>
      <vt:lpstr>this provides and answer to the question  What should be the value of ε2 in damped least squares?  The answer  </vt:lpstr>
      <vt:lpstr>if the a priori information is  Hm=h  with covariance [cov h]A then the Fm=f becomes</vt:lpstr>
      <vt:lpstr> Gm=dobs  with covariance [cov d] Hm=h with covariance [cov h]A  mest = (FTF)-1FTdobs </vt:lpstr>
    </vt:vector>
  </TitlesOfParts>
  <Company>Columbia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Lecture 1  Describing Inverse Problems</dc:title>
  <dc:creator>Bill Menke</dc:creator>
  <cp:lastModifiedBy>Bill Menke</cp:lastModifiedBy>
  <cp:revision>516</cp:revision>
  <dcterms:created xsi:type="dcterms:W3CDTF">2011-08-18T12:44:59Z</dcterms:created>
  <dcterms:modified xsi:type="dcterms:W3CDTF">2011-11-17T20:42:38Z</dcterms:modified>
</cp:coreProperties>
</file>