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66" r:id="rId4"/>
    <p:sldId id="270" r:id="rId5"/>
    <p:sldId id="274" r:id="rId6"/>
    <p:sldId id="275" r:id="rId7"/>
    <p:sldId id="276" r:id="rId8"/>
    <p:sldId id="277" r:id="rId9"/>
    <p:sldId id="278" r:id="rId10"/>
    <p:sldId id="279" r:id="rId11"/>
    <p:sldId id="311" r:id="rId12"/>
    <p:sldId id="281" r:id="rId13"/>
    <p:sldId id="280" r:id="rId14"/>
    <p:sldId id="286" r:id="rId15"/>
    <p:sldId id="287" r:id="rId16"/>
    <p:sldId id="288" r:id="rId17"/>
    <p:sldId id="271" r:id="rId18"/>
    <p:sldId id="282" r:id="rId19"/>
    <p:sldId id="283" r:id="rId20"/>
    <p:sldId id="285" r:id="rId21"/>
    <p:sldId id="289" r:id="rId22"/>
    <p:sldId id="290" r:id="rId23"/>
    <p:sldId id="291" r:id="rId24"/>
    <p:sldId id="292" r:id="rId25"/>
    <p:sldId id="296" r:id="rId26"/>
    <p:sldId id="321" r:id="rId27"/>
    <p:sldId id="298" r:id="rId28"/>
    <p:sldId id="293" r:id="rId29"/>
    <p:sldId id="273" r:id="rId30"/>
    <p:sldId id="294" r:id="rId31"/>
    <p:sldId id="295" r:id="rId32"/>
    <p:sldId id="299" r:id="rId33"/>
    <p:sldId id="300" r:id="rId34"/>
    <p:sldId id="301" r:id="rId35"/>
    <p:sldId id="302" r:id="rId36"/>
    <p:sldId id="303" r:id="rId37"/>
    <p:sldId id="272" r:id="rId38"/>
    <p:sldId id="304" r:id="rId39"/>
    <p:sldId id="306" r:id="rId40"/>
    <p:sldId id="305" r:id="rId41"/>
    <p:sldId id="307" r:id="rId42"/>
    <p:sldId id="308" r:id="rId43"/>
    <p:sldId id="312" r:id="rId44"/>
    <p:sldId id="309" r:id="rId45"/>
    <p:sldId id="319" r:id="rId46"/>
    <p:sldId id="314" r:id="rId47"/>
    <p:sldId id="313" r:id="rId48"/>
    <p:sldId id="310" r:id="rId49"/>
    <p:sldId id="315" r:id="rId50"/>
    <p:sldId id="316" r:id="rId51"/>
    <p:sldId id="317" r:id="rId52"/>
    <p:sldId id="318" r:id="rId53"/>
    <p:sldId id="320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is a short lecture.</a:t>
            </a:r>
            <a:r>
              <a:rPr lang="en-US" baseline="0" dirty="0" smtClean="0"/>
              <a:t>  I recommend that left over time be used to review material</a:t>
            </a:r>
          </a:p>
          <a:p>
            <a:r>
              <a:rPr lang="en-US" baseline="0" dirty="0" smtClean="0"/>
              <a:t>or to show some ‘live’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demos.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G times </a:t>
            </a:r>
            <a:r>
              <a:rPr lang="en-US" dirty="0" err="1" smtClean="0"/>
              <a:t>mnull</a:t>
            </a:r>
            <a:r>
              <a:rPr lang="en-US" baseline="0" dirty="0" smtClean="0"/>
              <a:t> is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</a:t>
            </a:r>
            <a:r>
              <a:rPr lang="en-US" baseline="0" dirty="0" smtClean="0"/>
              <a:t> general solution to the Gm=d involves an arbitrary amount of null vectors, and hence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</a:t>
            </a:r>
            <a:r>
              <a:rPr lang="en-US" baseline="0" dirty="0" smtClean="0"/>
              <a:t> presence of null vectors implies </a:t>
            </a:r>
            <a:r>
              <a:rPr lang="en-US" baseline="0" dirty="0" err="1" smtClean="0"/>
              <a:t>nonuniqueness</a:t>
            </a:r>
            <a:r>
              <a:rPr lang="en-US" baseline="0" dirty="0" smtClean="0"/>
              <a:t> and vice versa.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one datum</a:t>
            </a:r>
            <a:r>
              <a:rPr lang="en-US" baseline="0" dirty="0" smtClean="0"/>
              <a:t> here, the average of 4 model parameters is known.</a:t>
            </a:r>
          </a:p>
          <a:p>
            <a:r>
              <a:rPr lang="en-US" baseline="0" dirty="0" smtClean="0"/>
              <a:t>The solution cited above is in fact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easily</a:t>
            </a:r>
            <a:r>
              <a:rPr lang="en-US" baseline="0" dirty="0" smtClean="0"/>
              <a:t> guess the null vectors.</a:t>
            </a:r>
          </a:p>
          <a:p>
            <a:r>
              <a:rPr lang="en-US" baseline="0" dirty="0" smtClean="0"/>
              <a:t>Right now, we will not discuss how many there may be, but later in the course we</a:t>
            </a:r>
          </a:p>
          <a:p>
            <a:r>
              <a:rPr lang="en-US" baseline="0" dirty="0" smtClean="0"/>
              <a:t>  will discover that there can be no more than M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general solution to the simple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Knowing the value of a unique average is of course more useful than knowing a</a:t>
            </a:r>
          </a:p>
          <a:p>
            <a:r>
              <a:rPr lang="en-US" baseline="0" dirty="0" smtClean="0"/>
              <a:t>possible value of one that is not 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“a” for average.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inexact theory is one</a:t>
            </a:r>
            <a:r>
              <a:rPr lang="en-US" baseline="0" dirty="0" smtClean="0"/>
              <a:t> that is only approximately correct.</a:t>
            </a:r>
          </a:p>
          <a:p>
            <a:r>
              <a:rPr lang="en-US" baseline="0" dirty="0" smtClean="0"/>
              <a:t>For this approach to be helpful, we must have an a priori notion of how approximate it is.</a:t>
            </a:r>
          </a:p>
          <a:p>
            <a:r>
              <a:rPr lang="en-US" baseline="0" dirty="0" smtClean="0"/>
              <a:t>For example, that it typically gives results that are incorrect by 5%.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average might be localized, or it might not.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question of an average being uniqueness is different from the question of its being localized.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Broadly,</a:t>
            </a:r>
            <a:r>
              <a:rPr lang="en-US" baseline="0" dirty="0" smtClean="0"/>
              <a:t> today’s lecture further develops the idea of localized averages as a type of ‘solution’ to</a:t>
            </a:r>
          </a:p>
          <a:p>
            <a:r>
              <a:rPr lang="en-US" baseline="0" dirty="0" smtClean="0"/>
              <a:t>an inverse problem.  The key new quantity developed is called the ‘null vector’.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</a:t>
            </a:r>
            <a:r>
              <a:rPr lang="en-US" baseline="0" dirty="0" smtClean="0"/>
              <a:t> dot the general solution with the vector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</a:t>
            </a:r>
            <a:r>
              <a:rPr lang="en-US" baseline="0" dirty="0" smtClean="0"/>
              <a:t> averages are </a:t>
            </a:r>
            <a:r>
              <a:rPr lang="en-US" baseline="0" dirty="0" err="1" smtClean="0"/>
              <a:t>nin</a:t>
            </a:r>
            <a:r>
              <a:rPr lang="en-US" baseline="0" dirty="0" smtClean="0"/>
              <a:t>-unique.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this sounds like</a:t>
            </a:r>
            <a:r>
              <a:rPr lang="en-US" baseline="0" dirty="0" smtClean="0"/>
              <a:t> it has something to do with the resolution matrix.</a:t>
            </a:r>
          </a:p>
          <a:p>
            <a:r>
              <a:rPr lang="en-US" baseline="0" dirty="0" smtClean="0"/>
              <a:t>What’s the relationship?</a:t>
            </a:r>
          </a:p>
          <a:p>
            <a:r>
              <a:rPr lang="en-US" baseline="0" dirty="0" smtClean="0"/>
              <a:t>Top equation:  Definition of the resolution matrix.</a:t>
            </a:r>
          </a:p>
          <a:p>
            <a:r>
              <a:rPr lang="en-US" baseline="0" dirty="0" smtClean="0"/>
              <a:t>Bottom -left equation: Definition of the average.</a:t>
            </a:r>
          </a:p>
          <a:p>
            <a:r>
              <a:rPr lang="en-US" baseline="0" dirty="0" smtClean="0"/>
              <a:t>Can make them look the same by defining the average to be a row of 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this sounds like</a:t>
            </a:r>
            <a:r>
              <a:rPr lang="en-US" baseline="0" dirty="0" smtClean="0"/>
              <a:t> it has something to do with the resolution matrix.</a:t>
            </a:r>
          </a:p>
          <a:p>
            <a:r>
              <a:rPr lang="en-US" baseline="0" dirty="0" smtClean="0"/>
              <a:t>What’s the relationship?</a:t>
            </a:r>
          </a:p>
          <a:p>
            <a:r>
              <a:rPr lang="en-US" baseline="0" dirty="0" smtClean="0"/>
              <a:t>Top equation:  Definition of the resolution matrix.</a:t>
            </a:r>
          </a:p>
          <a:p>
            <a:r>
              <a:rPr lang="en-US" baseline="0" dirty="0" smtClean="0"/>
              <a:t>Bottom -left equation: Definition of the average.</a:t>
            </a:r>
          </a:p>
          <a:p>
            <a:r>
              <a:rPr lang="en-US" baseline="0" dirty="0" smtClean="0"/>
              <a:t>Can make them look the same by defining the average to be a row of 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averages</a:t>
            </a:r>
            <a:r>
              <a:rPr lang="en-US" baseline="0" dirty="0" smtClean="0"/>
              <a:t> are not unique, because unless we’re lucky, they won’t</a:t>
            </a:r>
          </a:p>
          <a:p>
            <a:r>
              <a:rPr lang="en-US" baseline="0" dirty="0" smtClean="0"/>
              <a:t>be composed of a linear combination of the rows of 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</a:t>
            </a:r>
            <a:r>
              <a:rPr lang="en-US" dirty="0" err="1" smtClean="0"/>
              <a:t>nonunique</a:t>
            </a:r>
            <a:r>
              <a:rPr lang="en-US" dirty="0" smtClean="0"/>
              <a:t> average any good?  Maybe, with</a:t>
            </a:r>
            <a:r>
              <a:rPr lang="en-US" baseline="0" dirty="0" smtClean="0"/>
              <a:t> the addition of the right kind of a priori information.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“Bounding” means</a:t>
            </a:r>
            <a:r>
              <a:rPr lang="en-US" baseline="0" dirty="0" smtClean="0"/>
              <a:t> that we can be sure its value lies between an lower and upper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only useful</a:t>
            </a:r>
            <a:r>
              <a:rPr lang="en-US" baseline="0" dirty="0" smtClean="0"/>
              <a:t> when the bounds on &lt;m&gt; are tighter than the bounds on mi.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do the simple case by hand.  The average depends on one arbitrary parameter, alpha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 average is </a:t>
            </a:r>
            <a:r>
              <a:rPr lang="en-US" dirty="0" err="1" smtClean="0"/>
              <a:t>nonunique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</a:t>
            </a:r>
            <a:r>
              <a:rPr lang="en-US" baseline="0" dirty="0" smtClean="0"/>
              <a:t> we will see, a linear inverse problem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 if it has null vectors.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m is presumed to be bounded, alpha 3 not be so big or small as to violate those bounds.</a:t>
            </a:r>
          </a:p>
          <a:p>
            <a:r>
              <a:rPr lang="en-US" baseline="0" dirty="0" smtClean="0"/>
              <a:t>If alpha 3 less than –d1, then m4&gt;2d1, which violates the upper bound</a:t>
            </a:r>
          </a:p>
          <a:p>
            <a:r>
              <a:rPr lang="en-US" baseline="0" dirty="0" smtClean="0"/>
              <a:t>If alpha 3 greater than d1, then m4&lt;0, which violates the lower bound.</a:t>
            </a:r>
          </a:p>
          <a:p>
            <a:r>
              <a:rPr lang="en-US" baseline="0" dirty="0" smtClean="0"/>
              <a:t>So alpha 3 must be between –d1 and + d1.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then &lt;m&gt;</a:t>
            </a:r>
            <a:r>
              <a:rPr lang="en-US" baseline="0" dirty="0" smtClean="0"/>
              <a:t> must be between two-thirds d1 and four-thirds d1.</a:t>
            </a:r>
          </a:p>
          <a:p>
            <a:r>
              <a:rPr lang="en-US" baseline="0" dirty="0" smtClean="0"/>
              <a:t>We’ve learned something potentially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formal statement of the problem</a:t>
            </a:r>
            <a:r>
              <a:rPr lang="en-US" baseline="0" dirty="0" smtClean="0"/>
              <a:t> we need to solve for the general case.</a:t>
            </a:r>
          </a:p>
          <a:p>
            <a:r>
              <a:rPr lang="en-US" baseline="0" dirty="0" smtClean="0"/>
              <a:t>Note that we must solve both a minimization and a </a:t>
            </a:r>
            <a:r>
              <a:rPr lang="en-US" baseline="0" dirty="0" err="1" smtClean="0"/>
              <a:t>maximazation</a:t>
            </a:r>
            <a:r>
              <a:rPr lang="en-US" baseline="0" dirty="0" smtClean="0"/>
              <a:t> problem separately.</a:t>
            </a:r>
          </a:p>
          <a:p>
            <a:r>
              <a:rPr lang="en-US" baseline="0" dirty="0" smtClean="0"/>
              <a:t>This problem is a variant of the “Linear Programming Problem”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baseline="0" dirty="0" smtClean="0"/>
              <a:t> well-understood problem in applied mathematics.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</a:t>
            </a:r>
            <a:r>
              <a:rPr lang="en-US" baseline="0" dirty="0" smtClean="0"/>
              <a:t> the formal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useful things to remember:</a:t>
            </a:r>
          </a:p>
          <a:p>
            <a:r>
              <a:rPr lang="en-US" dirty="0" smtClean="0"/>
              <a:t>Flipping sign of f switches minimization</a:t>
            </a:r>
            <a:r>
              <a:rPr lang="en-US" baseline="0" dirty="0" smtClean="0"/>
              <a:t> to maximization.</a:t>
            </a:r>
          </a:p>
          <a:p>
            <a:r>
              <a:rPr lang="en-US" baseline="0" dirty="0" smtClean="0"/>
              <a:t>Multiplying inequality equation by minus-one flips the sense of the inequality.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programming</a:t>
            </a:r>
            <a:r>
              <a:rPr lang="en-US" baseline="0" dirty="0" smtClean="0"/>
              <a:t> very useful in business.</a:t>
            </a:r>
          </a:p>
          <a:p>
            <a:r>
              <a:rPr lang="en-US" baseline="0" dirty="0" smtClean="0"/>
              <a:t>Explain the interpretation of each of the quantities.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equate x with m</a:t>
            </a:r>
          </a:p>
          <a:p>
            <a:r>
              <a:rPr lang="en-US" baseline="0" dirty="0" smtClean="0"/>
              <a:t>equate z with &lt;m&gt;</a:t>
            </a:r>
          </a:p>
          <a:p>
            <a:r>
              <a:rPr lang="en-US" baseline="0" dirty="0" smtClean="0"/>
              <a:t>equate f with a</a:t>
            </a:r>
          </a:p>
          <a:p>
            <a:r>
              <a:rPr lang="en-US" baseline="0" dirty="0" smtClean="0"/>
              <a:t>equate </a:t>
            </a:r>
            <a:r>
              <a:rPr lang="en-US" baseline="0" dirty="0" err="1" smtClean="0"/>
              <a:t>Cx</a:t>
            </a:r>
            <a:r>
              <a:rPr lang="en-US" baseline="0" dirty="0" smtClean="0"/>
              <a:t>=d with Gm=d</a:t>
            </a:r>
          </a:p>
          <a:p>
            <a:r>
              <a:rPr lang="en-US" baseline="0" dirty="0" smtClean="0"/>
              <a:t>and we’re done.</a:t>
            </a:r>
          </a:p>
          <a:p>
            <a:r>
              <a:rPr lang="en-US" baseline="0" dirty="0" smtClean="0"/>
              <a:t>Note that we usually won’t care about the m that leads to the biggest/smallest &lt;m&gt;</a:t>
            </a:r>
          </a:p>
          <a:p>
            <a:r>
              <a:rPr lang="en-US" baseline="0" dirty="0" smtClean="0"/>
              <a:t>But rather just want to know the value of the biggest/smallest &lt;m&gt;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</a:t>
            </a:r>
            <a:r>
              <a:rPr lang="en-US" baseline="0" dirty="0" smtClean="0"/>
              <a:t> solve in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, since there’s a predefined function to do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Really simple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an inverse problem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, with two solutions that satisfy the same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 |&lt;m&lt;| as a function of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the width of the average.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Knowing this is sort of useful, isn’t it?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contain no useful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information for small K, but start to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provide useful info when K&gt;10.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kernel is a bit reminiscent of the Laplace Transform kernel we examined in Chapter 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Left: graphical representation of the equation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Gm=d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Right: plot of the solution and bounds on localized averages of the solution.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Kernel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complicated, but reminiscent of Laplace Transform kernel.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true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solution.  Linear with depth.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 vaguely close to true solution,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much rougher.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upper/lower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bounds on solution.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Upper/lower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bounds on localized average, calculated by solving the linear programming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problem, are tighter than the a priori bounds on the solution, at least for shallow depths.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6.2. (A)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Then the difference between the solutions satisfies</a:t>
            </a:r>
            <a:r>
              <a:rPr lang="en-US" baseline="0" dirty="0" smtClean="0"/>
              <a:t> G times the difference is zero.</a:t>
            </a:r>
          </a:p>
          <a:p>
            <a:r>
              <a:rPr lang="en-US" baseline="0" dirty="0" smtClean="0"/>
              <a:t>But the difference itself is not zero, because the two solutions are presumed to be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difference is called</a:t>
            </a:r>
            <a:r>
              <a:rPr lang="en-US" baseline="0" dirty="0" smtClean="0"/>
              <a:t> a null vector.</a:t>
            </a:r>
          </a:p>
          <a:p>
            <a:r>
              <a:rPr lang="en-US" baseline="0" dirty="0" smtClean="0"/>
              <a:t>Any m satisfying Gm=0 is a null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linear</a:t>
            </a:r>
            <a:r>
              <a:rPr lang="en-US" baseline="0" dirty="0" smtClean="0"/>
              <a:t> combination of null vectors is a null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solution</a:t>
            </a:r>
            <a:r>
              <a:rPr lang="en-US" baseline="0" dirty="0" smtClean="0"/>
              <a:t> to an inverse problem that has error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add to it any amount of null vectors, the solution still has error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Localized Averages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the same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 any choice of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5457" t="14371" r="18536" b="46108"/>
          <a:stretch>
            <a:fillRect/>
          </a:stretch>
        </p:blipFill>
        <p:spPr bwMode="auto">
          <a:xfrm>
            <a:off x="1219200" y="1901376"/>
            <a:ext cx="670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gen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arbitrary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solution is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nonunique</a:t>
            </a:r>
            <a:endParaRPr lang="en-US" baseline="-250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5457" t="14371" r="18536" b="46108"/>
          <a:stretch>
            <a:fillRect/>
          </a:stretch>
        </p:blipFill>
        <p:spPr bwMode="auto">
          <a:xfrm>
            <a:off x="1219200" y="1901376"/>
            <a:ext cx="670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inverse problem 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it has null vectors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111"/>
          <a:stretch>
            <a:fillRect/>
          </a:stretch>
        </p:blipFill>
        <p:spPr bwMode="auto">
          <a:xfrm>
            <a:off x="1447800" y="1905000"/>
            <a:ext cx="7315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83240"/>
            <a:ext cx="990600" cy="868362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Gm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consider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inverse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518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solution with zero error is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par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=[d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null vectors are easy to work out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l="18518" t="34286" r="35185" b="40000"/>
          <a:stretch>
            <a:fillRect/>
          </a:stretch>
        </p:blipFill>
        <p:spPr bwMode="auto">
          <a:xfrm>
            <a:off x="2438400" y="45720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04800" y="4495800"/>
            <a:ext cx="243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note that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324600" y="4495800"/>
            <a:ext cx="243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times any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5410200"/>
            <a:ext cx="7239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these vectors is zero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533400"/>
            <a:ext cx="86868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general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solution to the inverse problem 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22275" t="44012" r="19809" b="23653"/>
          <a:stretch>
            <a:fillRect/>
          </a:stretch>
        </p:blipFill>
        <p:spPr bwMode="auto">
          <a:xfrm>
            <a:off x="990600" y="26670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some localized averages are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unique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others aren’t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denote a weighted average of the model parameters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vector of weights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denote a weighted average of the model parameters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vector of weights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5715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 or may not be “localized”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10	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[0.25,  0.25,  0.25,  0.25]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[0. 90,  0.07,  0.02,  0.01]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209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localized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56020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localized near m</a:t>
            </a:r>
            <a:r>
              <a:rPr lang="en-US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compute the average of the general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3148" t="27876" r="20370" b="47731"/>
          <a:stretch>
            <a:fillRect/>
          </a:stretch>
        </p:blipFill>
        <p:spPr bwMode="auto">
          <a:xfrm>
            <a:off x="1143000" y="2209800"/>
            <a:ext cx="6972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compute the average of the general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148" t="27876" r="20370" b="47731"/>
          <a:stretch>
            <a:fillRect/>
          </a:stretch>
        </p:blipFill>
        <p:spPr bwMode="auto">
          <a:xfrm>
            <a:off x="1143000" y="2209800"/>
            <a:ext cx="6972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328230" y="2438400"/>
            <a:ext cx="1752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44958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this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term is zero for all </a:t>
            </a:r>
            <a:r>
              <a:rPr kumimoji="0" lang="en-US" sz="44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does not depend on </a:t>
            </a:r>
            <a:r>
              <a:rPr lang="el-GR" sz="44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i="1" baseline="-2500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average is unique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383314" y="3526971"/>
            <a:ext cx="2583543" cy="875695"/>
          </a:xfrm>
          <a:custGeom>
            <a:avLst/>
            <a:gdLst>
              <a:gd name="connsiteX0" fmla="*/ 0 w 2583543"/>
              <a:gd name="connsiteY0" fmla="*/ 841829 h 875695"/>
              <a:gd name="connsiteX1" fmla="*/ 943429 w 2583543"/>
              <a:gd name="connsiteY1" fmla="*/ 653143 h 875695"/>
              <a:gd name="connsiteX2" fmla="*/ 1756229 w 2583543"/>
              <a:gd name="connsiteY2" fmla="*/ 377372 h 875695"/>
              <a:gd name="connsiteX3" fmla="*/ 1901372 w 2583543"/>
              <a:gd name="connsiteY3" fmla="*/ 812800 h 875695"/>
              <a:gd name="connsiteX4" fmla="*/ 2583543 w 2583543"/>
              <a:gd name="connsiteY4" fmla="*/ 0 h 875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3543" h="875695">
                <a:moveTo>
                  <a:pt x="0" y="841829"/>
                </a:moveTo>
                <a:cubicBezTo>
                  <a:pt x="325362" y="786190"/>
                  <a:pt x="650724" y="730552"/>
                  <a:pt x="943429" y="653143"/>
                </a:cubicBezTo>
                <a:cubicBezTo>
                  <a:pt x="1236134" y="575734"/>
                  <a:pt x="1596572" y="350763"/>
                  <a:pt x="1756229" y="377372"/>
                </a:cubicBezTo>
                <a:cubicBezTo>
                  <a:pt x="1915886" y="403982"/>
                  <a:pt x="1763486" y="875695"/>
                  <a:pt x="1901372" y="812800"/>
                </a:cubicBezTo>
                <a:cubicBezTo>
                  <a:pt x="2039258" y="749905"/>
                  <a:pt x="2311400" y="374952"/>
                  <a:pt x="258354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average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&lt;m&gt;=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unique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average of all the null vectors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zero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just pick an average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 of the hat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because we like it ... its nicely localized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chances are that it will not zero all the null vectors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the average will not be unique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to model resolution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71186"/>
          <a:stretch>
            <a:fillRect/>
          </a:stretch>
        </p:blipFill>
        <p:spPr bwMode="auto">
          <a:xfrm>
            <a:off x="0" y="1981200"/>
            <a:ext cx="91366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72881"/>
          <a:stretch>
            <a:fillRect/>
          </a:stretch>
        </p:blipFill>
        <p:spPr bwMode="auto">
          <a:xfrm>
            <a:off x="7374" y="3886200"/>
            <a:ext cx="91366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to model resolution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71186"/>
          <a:stretch>
            <a:fillRect/>
          </a:stretch>
        </p:blipFill>
        <p:spPr bwMode="auto">
          <a:xfrm>
            <a:off x="0" y="1981200"/>
            <a:ext cx="91366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72881"/>
          <a:stretch>
            <a:fillRect/>
          </a:stretch>
        </p:blipFill>
        <p:spPr bwMode="auto">
          <a:xfrm>
            <a:off x="7374" y="3886200"/>
            <a:ext cx="91366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019800" y="4191000"/>
            <a:ext cx="685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is a linear combination of the rows of the data kernel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just pick an average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 of the hat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because we like it ... its nicely localized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not likely that it can be built out of the rows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it will not be unique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suppose we pick a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average that is not unique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it of any use?</a:t>
            </a:r>
            <a:endParaRPr lang="en-US" sz="4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bounding localized averages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 though they are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905000"/>
            <a:ext cx="91440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that null vectors are the source of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nonuniqueness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why some localized averages of model parameters are unique while others aren’t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how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nonunique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averages can be bounded using prior information on the bounds of the underlying model parameters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Introduce the Linear Programming Problem</a:t>
            </a:r>
          </a:p>
          <a:p>
            <a:pPr lvl="0" algn="ctr">
              <a:spcBef>
                <a:spcPct val="0"/>
              </a:spcBef>
              <a:defRPr/>
            </a:pPr>
            <a:endParaRPr lang="en-US" dirty="0" smtClean="0"/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 will now show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can put weak bounds on </a:t>
            </a:r>
            <a:r>
              <a:rPr lang="en-US" sz="44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they may translate into stronger bounds on &lt;m&gt;</a:t>
            </a:r>
            <a:endParaRPr lang="en-US" sz="4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5105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22275" t="44012" r="19809" b="23653"/>
          <a:stretch>
            <a:fillRect/>
          </a:stretch>
        </p:blipFill>
        <p:spPr bwMode="auto">
          <a:xfrm>
            <a:off x="990600" y="9906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971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 b="11111"/>
          <a:stretch>
            <a:fillRect/>
          </a:stretch>
        </p:blipFill>
        <p:spPr bwMode="auto">
          <a:xfrm>
            <a:off x="2590800" y="3733800"/>
            <a:ext cx="3771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4419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5105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22275" t="44012" r="19809" b="23653"/>
          <a:stretch>
            <a:fillRect/>
          </a:stretch>
        </p:blipFill>
        <p:spPr bwMode="auto">
          <a:xfrm>
            <a:off x="990600" y="9906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971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 b="11111"/>
          <a:stretch>
            <a:fillRect/>
          </a:stretch>
        </p:blipFill>
        <p:spPr bwMode="auto">
          <a:xfrm>
            <a:off x="2590800" y="3733800"/>
            <a:ext cx="3771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4419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</p:txBody>
      </p:sp>
      <p:sp>
        <p:nvSpPr>
          <p:cNvPr id="8" name="Oval 7"/>
          <p:cNvSpPr/>
          <p:nvPr/>
        </p:nvSpPr>
        <p:spPr>
          <a:xfrm>
            <a:off x="6705600" y="5410200"/>
            <a:ext cx="533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6019800"/>
            <a:ext cx="2667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nonunique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289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suppose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bounded</a:t>
            </a:r>
          </a:p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 &gt; 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2d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434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l="22275" t="44012" r="19809" b="23653"/>
          <a:stretch>
            <a:fillRect/>
          </a:stretch>
        </p:blipFill>
        <p:spPr bwMode="auto">
          <a:xfrm>
            <a:off x="914400" y="20574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5105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7400" y="3505200"/>
            <a:ext cx="6019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143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(2/3) 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   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     &lt;m&gt;     &gt;   (4/3)d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990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8640" t="33234" r="23628" b="47604"/>
          <a:stretch>
            <a:fillRect/>
          </a:stretch>
        </p:blipFill>
        <p:spPr bwMode="auto">
          <a:xfrm>
            <a:off x="1828800" y="26670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143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(2/3) 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   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     &lt;m&gt;     &gt;   (4/3)d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990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2438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486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tighter than bounds on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question is how to do this in more complicated cases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847023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5943600" y="2561772"/>
            <a:ext cx="3810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00800" y="1295400"/>
            <a:ext cx="2100942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flipping sign switches minimization to maximization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095999" y="1919514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3048000" y="3352800"/>
            <a:ext cx="381000" cy="63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3810000" y="3352800"/>
            <a:ext cx="381000" cy="63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352800" y="41147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46482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flipping signs of </a:t>
            </a:r>
            <a:r>
              <a:rPr lang="en-US" sz="44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44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switches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 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≥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vectors as the source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linear inverse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Business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276600" y="2667000"/>
            <a:ext cx="304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33458" y="1814286"/>
            <a:ext cx="1524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unit profit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989943" y="2351314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71600" y="1828800"/>
            <a:ext cx="2209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quantity of each product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20574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profit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28956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027716" y="2862942"/>
            <a:ext cx="1371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maximizes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210628" y="2445658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6095999" y="2057400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3276600"/>
            <a:ext cx="32004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4343400" y="41147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056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7315200" y="3962400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781800" y="4343400"/>
            <a:ext cx="1905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 negative production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362200" y="46482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physical limitations of factory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government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etc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5867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care about both profit </a:t>
            </a: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product quantities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our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276600" y="2667000"/>
            <a:ext cx="304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19800" y="1752600"/>
            <a:ext cx="1371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989943" y="2351314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981200"/>
            <a:ext cx="1600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19812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210628" y="2445658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6095999" y="2057400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3352800" y="3958770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242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7315200" y="39623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248400" y="4397826"/>
            <a:ext cx="289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bounds on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667000" y="4419600"/>
            <a:ext cx="2133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 needed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816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V="1">
            <a:off x="5334000" y="3962400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800600" y="44958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Gm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  <a:r>
              <a:rPr lang="en-US" sz="3200" b="1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038600" y="2667000"/>
            <a:ext cx="13716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567543" y="1432077"/>
            <a:ext cx="2946400" cy="1151466"/>
          </a:xfrm>
          <a:custGeom>
            <a:avLst/>
            <a:gdLst>
              <a:gd name="connsiteX0" fmla="*/ 0 w 2946400"/>
              <a:gd name="connsiteY0" fmla="*/ 251580 h 1151466"/>
              <a:gd name="connsiteX1" fmla="*/ 1465943 w 2946400"/>
              <a:gd name="connsiteY1" fmla="*/ 77409 h 1151466"/>
              <a:gd name="connsiteX2" fmla="*/ 2061028 w 2946400"/>
              <a:gd name="connsiteY2" fmla="*/ 716037 h 1151466"/>
              <a:gd name="connsiteX3" fmla="*/ 2641600 w 2946400"/>
              <a:gd name="connsiteY3" fmla="*/ 861180 h 1151466"/>
              <a:gd name="connsiteX4" fmla="*/ 2946400 w 2946400"/>
              <a:gd name="connsiteY4" fmla="*/ 1151466 h 1151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400" h="1151466">
                <a:moveTo>
                  <a:pt x="0" y="251580"/>
                </a:moveTo>
                <a:cubicBezTo>
                  <a:pt x="561219" y="125790"/>
                  <a:pt x="1122438" y="0"/>
                  <a:pt x="1465943" y="77409"/>
                </a:cubicBezTo>
                <a:cubicBezTo>
                  <a:pt x="1809448" y="154818"/>
                  <a:pt x="1865085" y="585409"/>
                  <a:pt x="2061028" y="716037"/>
                </a:cubicBezTo>
                <a:cubicBezTo>
                  <a:pt x="2256971" y="846666"/>
                  <a:pt x="2494038" y="788608"/>
                  <a:pt x="2641600" y="861180"/>
                </a:cubicBezTo>
                <a:cubicBezTo>
                  <a:pt x="2789162" y="933752"/>
                  <a:pt x="2867781" y="1042609"/>
                  <a:pt x="2946400" y="11514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0" y="1143000"/>
            <a:ext cx="2133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first minimize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maximize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care only about </a:t>
            </a: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not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33" y="2743200"/>
            <a:ext cx="91270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data kernel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datum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zero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 ≤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average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average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7696200" y="39624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66800" y="5181600"/>
            <a:ext cx="80772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know that the sum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20 things is zero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know that the things are bounded by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±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then you know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sum of 19 of the things is bounded by about </a:t>
            </a:r>
            <a:r>
              <a:rPr lang="en-US" sz="44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±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flipV="1">
            <a:off x="5029200" y="3124200"/>
            <a:ext cx="1828800" cy="2057400"/>
          </a:xfrm>
          <a:custGeom>
            <a:avLst/>
            <a:gdLst>
              <a:gd name="connsiteX0" fmla="*/ 0 w 1588958"/>
              <a:gd name="connsiteY0" fmla="*/ 1469037 h 1469037"/>
              <a:gd name="connsiteX1" fmla="*/ 644577 w 1588958"/>
              <a:gd name="connsiteY1" fmla="*/ 554637 h 1469037"/>
              <a:gd name="connsiteX2" fmla="*/ 824459 w 1588958"/>
              <a:gd name="connsiteY2" fmla="*/ 1124263 h 1469037"/>
              <a:gd name="connsiteX3" fmla="*/ 1588958 w 1588958"/>
              <a:gd name="connsiteY3" fmla="*/ 0 h 146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58" h="1469037">
                <a:moveTo>
                  <a:pt x="0" y="1469037"/>
                </a:moveTo>
                <a:cubicBezTo>
                  <a:pt x="253583" y="1040568"/>
                  <a:pt x="507167" y="612099"/>
                  <a:pt x="644577" y="554637"/>
                </a:cubicBezTo>
                <a:cubicBezTo>
                  <a:pt x="781987" y="497175"/>
                  <a:pt x="667062" y="1216702"/>
                  <a:pt x="824459" y="1124263"/>
                </a:cubicBezTo>
                <a:cubicBezTo>
                  <a:pt x="981856" y="1031824"/>
                  <a:pt x="1285407" y="515912"/>
                  <a:pt x="1588958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105400" y="5181600"/>
            <a:ext cx="3810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has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tigher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bounds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than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complicated data kernel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weighted average of first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5k/2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 ≤ 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≤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average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localized average of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5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neighboring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596571" y="3918857"/>
            <a:ext cx="2032000" cy="1335314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219200" y="4572000"/>
            <a:ext cx="42672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complicated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reminiscent of Laplace Transform kernel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two different solutions exactly satisfy the same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438400"/>
            <a:ext cx="435864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5410200"/>
            <a:ext cx="8229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e there are two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solution is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nonunique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3429000" y="4572000"/>
            <a:ext cx="2032000" cy="1335314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352800" y="57912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true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increased with depth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44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657600" y="5334000"/>
            <a:ext cx="3860800" cy="5334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705600" y="5715000"/>
            <a:ext cx="457200" cy="3810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019800" y="59436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sz="44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257800" y="4495800"/>
            <a:ext cx="1600200" cy="13716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29000" y="57150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lower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solution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 flipH="1">
            <a:off x="7848600" y="2438400"/>
            <a:ext cx="762000" cy="6858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7391400" y="3124200"/>
            <a:ext cx="1752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solution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86400" y="4572000"/>
            <a:ext cx="1600200" cy="13716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29000" y="57150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lower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average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 flipH="1">
            <a:off x="7620000" y="3352800"/>
            <a:ext cx="762000" cy="6858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7620000" y="4038600"/>
            <a:ext cx="152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average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 pitchFamily="18" charset="0"/>
              </a:rPr>
              <a:t>then the difference between the solutions satisfies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200400"/>
            <a:ext cx="480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quantity</a:t>
            </a: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(1)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–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(2)</a:t>
            </a:r>
            <a:endParaRPr lang="en-US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200400"/>
            <a:ext cx="8229600" cy="330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called a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null vector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it satisfies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null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0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inverse problem can have more than one null vector</a:t>
            </a: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(1)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(2)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...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  </a:t>
            </a:r>
            <a:endParaRPr lang="en-US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200400"/>
            <a:ext cx="8229600" cy="330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any linear combination of null vectors is a null vector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lang="en-US" sz="4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4400" dirty="0" smtClean="0">
                <a:latin typeface="Cambria Math"/>
                <a:ea typeface="Cambria Math"/>
              </a:rPr>
              <a:t>α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(1)  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4400" dirty="0" smtClean="0">
                <a:latin typeface="Cambria Math"/>
                <a:ea typeface="Cambria Math"/>
              </a:rPr>
              <a:t>β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(2) </a:t>
            </a:r>
            <a:r>
              <a:rPr lang="en-US" sz="4400" dirty="0" smtClean="0">
                <a:latin typeface="Cambria Math"/>
                <a:ea typeface="Cambria Math"/>
              </a:rPr>
              <a:t>+</a:t>
            </a:r>
            <a:r>
              <a:rPr lang="el-GR" sz="4400" dirty="0" smtClean="0">
                <a:latin typeface="Cambria Math"/>
                <a:ea typeface="Cambria Math"/>
              </a:rPr>
              <a:t>γ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(3)</a:t>
            </a:r>
            <a:endParaRPr lang="en-US" sz="4400" dirty="0" smtClean="0">
              <a:latin typeface="Cambria Math" pitchFamily="18" charset="0"/>
              <a:ea typeface="Cambria Math" pitchFamily="18" charset="0"/>
            </a:endParaRPr>
          </a:p>
          <a:p>
            <a:pPr lvl="0"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 null vector for any </a:t>
            </a:r>
            <a:r>
              <a:rPr lang="el-GR" sz="4400" dirty="0" smtClean="0">
                <a:latin typeface="Cambria Math"/>
                <a:ea typeface="Cambria Math"/>
              </a:rPr>
              <a:t>α</a:t>
            </a:r>
            <a:r>
              <a:rPr lang="en-US" sz="4400" dirty="0" smtClean="0">
                <a:latin typeface="Cambria Math"/>
                <a:ea typeface="Cambria Math"/>
              </a:rPr>
              <a:t>, </a:t>
            </a:r>
            <a:r>
              <a:rPr lang="el-GR" sz="4400" dirty="0" smtClean="0">
                <a:latin typeface="Cambria Math"/>
                <a:ea typeface="Cambria Math"/>
              </a:rPr>
              <a:t>β</a:t>
            </a:r>
            <a:r>
              <a:rPr lang="en-US" sz="4400" dirty="0" smtClean="0">
                <a:latin typeface="Cambria Math"/>
                <a:ea typeface="Cambria Math"/>
              </a:rPr>
              <a:t>, </a:t>
            </a:r>
            <a:r>
              <a:rPr lang="el-GR" sz="4400" dirty="0" smtClean="0">
                <a:latin typeface="Cambria Math"/>
                <a:ea typeface="Cambria Math"/>
              </a:rPr>
              <a:t>γ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a particular choice of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satisfies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8662</TotalTime>
  <Words>3156</Words>
  <Application>Microsoft Office PowerPoint</Application>
  <PresentationFormat>On-screen Show (4:3)</PresentationFormat>
  <Paragraphs>408</Paragraphs>
  <Slides>53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Lecture 10   Nonuniqueness and Localized Averages</vt:lpstr>
      <vt:lpstr>Syllabus</vt:lpstr>
      <vt:lpstr>Purpose of the Lecture</vt:lpstr>
      <vt:lpstr>Part 1  null vectors as the source of  nonuniqueness  in linear inverse problems</vt:lpstr>
      <vt:lpstr>suppose two different solutions exactly satisfy the same data</vt:lpstr>
      <vt:lpstr>then the difference between the solutions satisfies</vt:lpstr>
      <vt:lpstr>the quantity  mnull = m(1) – m(2)</vt:lpstr>
      <vt:lpstr>an inverse problem can have more than one null vector   mnull(1)   mnull(2)  mnull(3)...  </vt:lpstr>
      <vt:lpstr>suppose that a particular choice of model parameters  mpar  satisfies  G mpar=dobs   with error E</vt:lpstr>
      <vt:lpstr>then       has the same error E for any choice of αi</vt:lpstr>
      <vt:lpstr>since   e = dobs-Gmgen = dobs-Gmpar + Σi αi 0 </vt:lpstr>
      <vt:lpstr>since       since αi is arbitrary the solution is nonunique</vt:lpstr>
      <vt:lpstr>hence  an inverse problem is nonunique  if it has null vectors</vt:lpstr>
      <vt:lpstr>Gm</vt:lpstr>
      <vt:lpstr>Slide 15</vt:lpstr>
      <vt:lpstr>Slide 16</vt:lpstr>
      <vt:lpstr>Part 2  Why some localized averages are  unique  while others aren’t</vt:lpstr>
      <vt:lpstr>let’s denote a weighted average of the model parameters as  &lt;m&gt; = aT m  where a is the vector of weights</vt:lpstr>
      <vt:lpstr>let’s denote a weighted average of the model parameters as  &lt;m&gt; = aT m  where a is the vector of weights</vt:lpstr>
      <vt:lpstr>a = [0.25,  0.25,  0.25,  0.25]T       a = [0. 90,  0.07,  0.02,  0.01]T</vt:lpstr>
      <vt:lpstr>now compute the average of the general solution</vt:lpstr>
      <vt:lpstr>now compute the average of the general solution</vt:lpstr>
      <vt:lpstr>an average &lt;m&gt;=aTm is unique  if the average of all the null vectors  is zero</vt:lpstr>
      <vt:lpstr>Slide 24</vt:lpstr>
      <vt:lpstr>relationship to model resolution  R</vt:lpstr>
      <vt:lpstr>relationship to model resolution  R</vt:lpstr>
      <vt:lpstr>Slide 27</vt:lpstr>
      <vt:lpstr>Slide 28</vt:lpstr>
      <vt:lpstr>Part 3   bounding localized averages  even though they are nonunique </vt:lpstr>
      <vt:lpstr>Slide 30</vt:lpstr>
      <vt:lpstr>Slide 31</vt:lpstr>
      <vt:lpstr>Slide 32</vt:lpstr>
      <vt:lpstr>Slide 33</vt:lpstr>
      <vt:lpstr>Slide 34</vt:lpstr>
      <vt:lpstr>Slide 35</vt:lpstr>
      <vt:lpstr>the question is how to do this in more complicated cases</vt:lpstr>
      <vt:lpstr>Part 4  The Linear Programming Problem </vt:lpstr>
      <vt:lpstr>the Linear Programming problem</vt:lpstr>
      <vt:lpstr>the Linear Programming problem</vt:lpstr>
      <vt:lpstr>in Business</vt:lpstr>
      <vt:lpstr>in our case</vt:lpstr>
      <vt:lpstr>In MatLab</vt:lpstr>
      <vt:lpstr>Example 1  simple data kernel one datum sum of mi is zero  bounds |mi| ≤ 1  average unweighted average of K model parameters</vt:lpstr>
      <vt:lpstr>Slide 44</vt:lpstr>
      <vt:lpstr>Slide 45</vt:lpstr>
      <vt:lpstr>Slide 46</vt:lpstr>
      <vt:lpstr>Example 2  more complicated data kernel dk weighted average of first 5k/2 m’s  bounds 0 ≤ mi ≤ 1  average localized average of 5 neighboring model parameters</vt:lpstr>
      <vt:lpstr>Slide 48</vt:lpstr>
      <vt:lpstr>Slide 49</vt:lpstr>
      <vt:lpstr>Slide 50</vt:lpstr>
      <vt:lpstr>Slide 51</vt:lpstr>
      <vt:lpstr>Slide 52</vt:lpstr>
      <vt:lpstr>Slide 53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605</cp:revision>
  <dcterms:created xsi:type="dcterms:W3CDTF">2011-08-18T12:44:59Z</dcterms:created>
  <dcterms:modified xsi:type="dcterms:W3CDTF">2011-10-10T18:57:33Z</dcterms:modified>
</cp:coreProperties>
</file>