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66" r:id="rId4"/>
    <p:sldId id="270" r:id="rId5"/>
    <p:sldId id="277" r:id="rId6"/>
    <p:sldId id="278" r:id="rId7"/>
    <p:sldId id="271" r:id="rId8"/>
    <p:sldId id="279" r:id="rId9"/>
    <p:sldId id="275" r:id="rId10"/>
    <p:sldId id="280" r:id="rId11"/>
    <p:sldId id="276" r:id="rId12"/>
    <p:sldId id="297" r:id="rId13"/>
    <p:sldId id="281" r:id="rId14"/>
    <p:sldId id="272" r:id="rId15"/>
    <p:sldId id="282" r:id="rId16"/>
    <p:sldId id="283" r:id="rId17"/>
    <p:sldId id="320" r:id="rId18"/>
    <p:sldId id="284" r:id="rId19"/>
    <p:sldId id="285" r:id="rId20"/>
    <p:sldId id="286" r:id="rId21"/>
    <p:sldId id="289" r:id="rId22"/>
    <p:sldId id="287" r:id="rId23"/>
    <p:sldId id="288" r:id="rId24"/>
    <p:sldId id="290" r:id="rId25"/>
    <p:sldId id="298" r:id="rId26"/>
    <p:sldId id="291" r:id="rId27"/>
    <p:sldId id="293" r:id="rId28"/>
    <p:sldId id="292" r:id="rId29"/>
    <p:sldId id="294" r:id="rId30"/>
    <p:sldId id="295" r:id="rId31"/>
    <p:sldId id="296" r:id="rId32"/>
    <p:sldId id="324" r:id="rId33"/>
    <p:sldId id="325" r:id="rId34"/>
    <p:sldId id="326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23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273" r:id="rId56"/>
    <p:sldId id="318" r:id="rId57"/>
    <p:sldId id="274" r:id="rId58"/>
    <p:sldId id="321" r:id="rId59"/>
    <p:sldId id="322" r:id="rId60"/>
    <p:sldId id="319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primary results </a:t>
            </a:r>
            <a:r>
              <a:rPr lang="en-US" baseline="0" dirty="0" smtClean="0"/>
              <a:t>of today’s is a general technique to determine the</a:t>
            </a:r>
          </a:p>
          <a:p>
            <a:r>
              <a:rPr lang="en-US" baseline="0" dirty="0" smtClean="0"/>
              <a:t>null vectors of a linear inverse problem, something that we recognized was</a:t>
            </a:r>
          </a:p>
          <a:p>
            <a:r>
              <a:rPr lang="en-US" baseline="0" dirty="0" smtClean="0"/>
              <a:t>important (and missing) in the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representation.  As you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move d around, you move m around.  But there is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guarantee that the mapping is one-to-one.  There may be holes; there may be duplications.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axes</a:t>
            </a:r>
            <a:r>
              <a:rPr lang="en-US" baseline="0" dirty="0" smtClean="0"/>
              <a:t> of a space are arbitrary.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always</a:t>
            </a:r>
            <a:r>
              <a:rPr lang="en-US" baseline="0" dirty="0" smtClean="0"/>
              <a:t> define new axes, as long as you have enough linearly-independent vectors.</a:t>
            </a:r>
          </a:p>
          <a:p>
            <a:r>
              <a:rPr lang="en-US" baseline="0" dirty="0" smtClean="0"/>
              <a:t>Normally, we use mutually-perpendicular unit vectors, but this is not required.</a:t>
            </a:r>
          </a:p>
          <a:p>
            <a:r>
              <a:rPr lang="en-US" baseline="0" dirty="0" smtClean="0"/>
              <a:t>However, they must span the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must span the whole space.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7.2. (A) These three vectors span the three-dimensional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). (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B) These three vectors do not span the space since they all lie on the same plane.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</a:t>
            </a:r>
            <a:r>
              <a:rPr lang="en-US" baseline="0" dirty="0" smtClean="0"/>
              <a:t> construct m* by adding together the right amount of the basis vectors.</a:t>
            </a:r>
          </a:p>
          <a:p>
            <a:r>
              <a:rPr lang="en-US" baseline="0" dirty="0" smtClean="0"/>
              <a:t>The coefficients alpha(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specify the amounts.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component of a vector merely give the amount of the each basis vector</a:t>
            </a:r>
          </a:p>
          <a:p>
            <a:r>
              <a:rPr lang="en-US" baseline="0" dirty="0" smtClean="0"/>
              <a:t>that must be added together so that they sum to the desired vector, in this case</a:t>
            </a:r>
          </a:p>
          <a:p>
            <a:r>
              <a:rPr lang="en-US" baseline="0" dirty="0" smtClean="0"/>
              <a:t>m*.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geometrical view, it’s</a:t>
            </a:r>
            <a:r>
              <a:rPr lang="en-US" baseline="0" dirty="0" smtClean="0"/>
              <a:t> the same vector, regardless of what coordinate system</a:t>
            </a:r>
          </a:p>
          <a:p>
            <a:r>
              <a:rPr lang="en-US" baseline="0" dirty="0" smtClean="0"/>
              <a:t>its being represented in.  But its components change from coordinate system to</a:t>
            </a:r>
          </a:p>
          <a:p>
            <a:r>
              <a:rPr lang="en-US" baseline="0" dirty="0" smtClean="0"/>
              <a:t>coordinate system.  So its probably better to reserve the word ‘vector’ for the</a:t>
            </a:r>
          </a:p>
          <a:p>
            <a:r>
              <a:rPr lang="en-US" baseline="0" dirty="0" smtClean="0"/>
              <a:t>unchanging geometrical </a:t>
            </a:r>
            <a:r>
              <a:rPr lang="en-US" baseline="0" dirty="0" err="1" smtClean="0"/>
              <a:t>duantity</a:t>
            </a:r>
            <a:r>
              <a:rPr lang="en-US" baseline="0" dirty="0" smtClean="0"/>
              <a:t>, and the word ‘column-vector’ for the list</a:t>
            </a:r>
          </a:p>
          <a:p>
            <a:r>
              <a:rPr lang="en-US" baseline="0" dirty="0" smtClean="0"/>
              <a:t>of components, which does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top equation says that a vector</a:t>
            </a:r>
            <a:r>
              <a:rPr lang="en-US" baseline="0" dirty="0" smtClean="0"/>
              <a:t> m* is represented as a sum of basis vectors.</a:t>
            </a:r>
          </a:p>
          <a:p>
            <a:r>
              <a:rPr lang="en-US" baseline="0" dirty="0" smtClean="0"/>
              <a:t>The bottom equation says that the components of the vector in the unprimed</a:t>
            </a:r>
          </a:p>
          <a:p>
            <a:r>
              <a:rPr lang="en-US" baseline="0" dirty="0" smtClean="0"/>
              <a:t>(original) coordinate system are related to the components of the vector in</a:t>
            </a:r>
          </a:p>
          <a:p>
            <a:r>
              <a:rPr lang="en-US" baseline="0" dirty="0" smtClean="0"/>
              <a:t>the primed (new) coordinate system by a matrix multiplication.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write the linear relationship between primed and unprimed components in terms</a:t>
            </a:r>
          </a:p>
          <a:p>
            <a:r>
              <a:rPr lang="en-US" baseline="0" dirty="0" smtClean="0"/>
              <a:t>of a transformation matrix T.  M from the previous slide is T-inverse.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what’s changing is the axes and components, not the vector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Broadly,</a:t>
            </a:r>
            <a:r>
              <a:rPr lang="en-US" baseline="0" dirty="0" smtClean="0"/>
              <a:t> today’s lecture further develops the idea of observed data and estimated model</a:t>
            </a:r>
          </a:p>
          <a:p>
            <a:r>
              <a:rPr lang="en-US" baseline="0" dirty="0" smtClean="0"/>
              <a:t>parameters being one “point” in spaces of all possible data and all possible model parameters.</a:t>
            </a:r>
          </a:p>
          <a:p>
            <a:r>
              <a:rPr lang="en-US" baseline="0" dirty="0" smtClean="0"/>
              <a:t>We develop the ramifications of this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transformation preserved “length” when T-inverse = T-</a:t>
            </a:r>
            <a:r>
              <a:rPr lang="en-US" baseline="0" dirty="0" err="1" smtClean="0"/>
              <a:t>traspose</a:t>
            </a:r>
            <a:r>
              <a:rPr lang="en-US" baseline="0" dirty="0" smtClean="0"/>
              <a:t>, that</a:t>
            </a:r>
          </a:p>
          <a:p>
            <a:r>
              <a:rPr lang="en-US" baseline="0" dirty="0" smtClean="0"/>
              <a:t>is, T is a unary matrix.  The word length is in quotes, because there is</a:t>
            </a:r>
          </a:p>
          <a:p>
            <a:r>
              <a:rPr lang="en-US" baseline="0" dirty="0" smtClean="0"/>
              <a:t>only one vector under consideration, so of course its geometric length</a:t>
            </a:r>
          </a:p>
          <a:p>
            <a:r>
              <a:rPr lang="en-US" baseline="0" dirty="0" smtClean="0"/>
              <a:t>doesn’t change.  What we really mean is that in the new coordinate system</a:t>
            </a:r>
          </a:p>
          <a:p>
            <a:r>
              <a:rPr lang="en-US" baseline="0" dirty="0" smtClean="0"/>
              <a:t>the formula for squared length is the usual “sum of squared </a:t>
            </a:r>
            <a:r>
              <a:rPr lang="en-US" baseline="0" dirty="0" err="1" smtClean="0"/>
              <a:t>compinents</a:t>
            </a:r>
            <a:r>
              <a:rPr lang="en-US" baseline="0" dirty="0" smtClean="0"/>
              <a:t>” and</a:t>
            </a:r>
          </a:p>
          <a:p>
            <a:r>
              <a:rPr lang="en-US" baseline="0" dirty="0" smtClean="0"/>
              <a:t>not something else.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a transformation Tm, we can transform the equation to a new set of model parameter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</a:t>
            </a:r>
            <a:r>
              <a:rPr lang="en-US" baseline="0" dirty="0" smtClean="0"/>
              <a:t> g</a:t>
            </a:r>
            <a:r>
              <a:rPr lang="en-US" dirty="0" smtClean="0"/>
              <a:t>iven</a:t>
            </a:r>
            <a:r>
              <a:rPr lang="en-US" baseline="0" dirty="0" smtClean="0"/>
              <a:t> a transformation Te, we can transform the equation to a new set of data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even do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trick is to pick transformation</a:t>
            </a:r>
            <a:r>
              <a:rPr lang="en-US" baseline="0" dirty="0" smtClean="0"/>
              <a:t> matrices Tm and Te that do something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to get rid</a:t>
            </a:r>
            <a:r>
              <a:rPr lang="en-US" baseline="0" dirty="0" smtClean="0"/>
              <a:t> of the weights by </a:t>
            </a:r>
            <a:r>
              <a:rPr lang="en-US" baseline="0" dirty="0" err="1" smtClean="0"/>
              <a:t>transfomring</a:t>
            </a:r>
            <a:r>
              <a:rPr lang="en-US" baseline="0" dirty="0" smtClean="0"/>
              <a:t> them away.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the model</a:t>
            </a:r>
            <a:r>
              <a:rPr lang="en-US" baseline="0" dirty="0" smtClean="0"/>
              <a:t>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manipulate the quadratic form until it</a:t>
            </a:r>
            <a:r>
              <a:rPr lang="en-US" baseline="0" dirty="0" smtClean="0"/>
              <a:t> looks like the </a:t>
            </a:r>
            <a:r>
              <a:rPr lang="en-US" baseline="0" dirty="0" err="1" smtClean="0"/>
              <a:t>unweighted</a:t>
            </a:r>
            <a:endParaRPr lang="en-US" baseline="0" dirty="0" smtClean="0"/>
          </a:p>
          <a:p>
            <a:r>
              <a:rPr lang="en-US" baseline="0" dirty="0" smtClean="0"/>
              <a:t>length of two transformed model parameter vectors.  This happens when Tm=D.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the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transformation is the square root of the weight matrix.  This is easy</a:t>
            </a:r>
          </a:p>
          <a:p>
            <a:r>
              <a:rPr lang="en-US" baseline="0" dirty="0" smtClean="0"/>
              <a:t>to compute of the weight matrix is diagonal.  If not, one must compute the</a:t>
            </a:r>
          </a:p>
          <a:p>
            <a:r>
              <a:rPr lang="en-US" baseline="0" dirty="0" err="1" smtClean="0"/>
              <a:t>eigenvalue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deomposition</a:t>
            </a:r>
            <a:r>
              <a:rPr lang="en-US" baseline="0" dirty="0" smtClean="0"/>
              <a:t> We=V LAMBDA VT and compute its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as </a:t>
            </a:r>
          </a:p>
          <a:p>
            <a:r>
              <a:rPr lang="en-US" baseline="0" dirty="0" err="1" smtClean="0"/>
              <a:t>sqrt</a:t>
            </a:r>
            <a:r>
              <a:rPr lang="en-US" baseline="0" dirty="0" smtClean="0"/>
              <a:t> We=V 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LAMBDA) VT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</a:t>
            </a:r>
            <a:r>
              <a:rPr lang="en-US" baseline="0" dirty="0" smtClean="0"/>
              <a:t> encountered this idea in the context of maximum likelihood analysis.  The</a:t>
            </a:r>
          </a:p>
          <a:p>
            <a:r>
              <a:rPr lang="en-US" baseline="0" dirty="0" smtClean="0"/>
              <a:t>data and model parameters one “points” in a high-</a:t>
            </a:r>
            <a:r>
              <a:rPr lang="en-US" baseline="0" dirty="0" err="1" smtClean="0"/>
              <a:t>dimensioanl</a:t>
            </a:r>
            <a:r>
              <a:rPr lang="en-US" baseline="0" dirty="0" smtClean="0"/>
              <a:t> spaces of possibilities.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with these transformations, a weighted least squares problem into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unweighted</a:t>
            </a:r>
            <a:r>
              <a:rPr lang="en-US" baseline="0" dirty="0" smtClean="0"/>
              <a:t> one.</a:t>
            </a:r>
          </a:p>
          <a:p>
            <a:r>
              <a:rPr lang="en-US" baseline="0" dirty="0" smtClean="0"/>
              <a:t>That could be handy.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</a:t>
            </a:r>
            <a:r>
              <a:rPr lang="en-US" baseline="0" dirty="0" smtClean="0"/>
              <a:t> different things here.</a:t>
            </a:r>
          </a:p>
          <a:p>
            <a:r>
              <a:rPr lang="en-US" baseline="0" dirty="0" smtClean="0"/>
              <a:t>The Natural solution is one possible solution to a linear inverse problem.</a:t>
            </a:r>
          </a:p>
          <a:p>
            <a:r>
              <a:rPr lang="en-US" baseline="0" dirty="0" smtClean="0"/>
              <a:t>SVD is a </a:t>
            </a:r>
            <a:r>
              <a:rPr lang="en-US" baseline="0" dirty="0" err="1" smtClean="0"/>
              <a:t>methof</a:t>
            </a:r>
            <a:r>
              <a:rPr lang="en-US" baseline="0" dirty="0" smtClean="0"/>
              <a:t> for computing it.  SVD has many other uses as well, so it’s</a:t>
            </a:r>
          </a:p>
          <a:p>
            <a:r>
              <a:rPr lang="en-US" baseline="0" dirty="0" smtClean="0"/>
              <a:t>important in its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suppose that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we could divide a linear inverse the problem like this ...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to divide up m so that only</a:t>
            </a:r>
            <a:r>
              <a:rPr lang="en-US" baseline="0" dirty="0" smtClean="0"/>
              <a:t> mp can effect the predicted data.</a:t>
            </a:r>
          </a:p>
          <a:p>
            <a:r>
              <a:rPr lang="en-US" baseline="0" dirty="0" smtClean="0"/>
              <a:t>The other part of the solution, mp, lies in the null space of the model</a:t>
            </a:r>
          </a:p>
          <a:p>
            <a:r>
              <a:rPr lang="en-US" baseline="0" dirty="0" smtClean="0"/>
              <a:t>parameters and cannot affect the prediction of the data, regardless of its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also want to </a:t>
            </a:r>
            <a:r>
              <a:rPr lang="en-US" dirty="0" err="1" smtClean="0"/>
              <a:t>divie</a:t>
            </a:r>
            <a:r>
              <a:rPr lang="en-US" dirty="0" smtClean="0"/>
              <a:t> up</a:t>
            </a:r>
            <a:r>
              <a:rPr lang="en-US" baseline="0" dirty="0" smtClean="0"/>
              <a:t> the data into a part that can be matched</a:t>
            </a:r>
          </a:p>
          <a:p>
            <a:r>
              <a:rPr lang="en-US" baseline="0" dirty="0" smtClean="0"/>
              <a:t>by some corresponding value of m, and a part d0 that cannot be</a:t>
            </a:r>
          </a:p>
          <a:p>
            <a:r>
              <a:rPr lang="en-US" baseline="0" dirty="0" smtClean="0"/>
              <a:t>matched no matter what m is used.  The part of the data in d0</a:t>
            </a:r>
          </a:p>
          <a:p>
            <a:r>
              <a:rPr lang="en-US" baseline="0" dirty="0" smtClean="0"/>
              <a:t>leads to ‘unavoidable error’ and is in the null space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mp and m0 are in different subspaces of the model parameter space,</a:t>
            </a:r>
          </a:p>
          <a:p>
            <a:r>
              <a:rPr lang="en-US" baseline="0" dirty="0" smtClean="0"/>
              <a:t>and since </a:t>
            </a:r>
            <a:r>
              <a:rPr lang="en-US" baseline="0" dirty="0" err="1" smtClean="0"/>
              <a:t>dp</a:t>
            </a:r>
            <a:r>
              <a:rPr lang="en-US" baseline="0" dirty="0" smtClean="0"/>
              <a:t> and d0 are in different subspaces of the data space.</a:t>
            </a:r>
          </a:p>
          <a:p>
            <a:r>
              <a:rPr lang="en-US" baseline="0" dirty="0" smtClean="0"/>
              <a:t>the cross terms are zero.  Dot products of mutually-orthogonal</a:t>
            </a:r>
          </a:p>
          <a:p>
            <a:r>
              <a:rPr lang="en-US" baseline="0" dirty="0" smtClean="0"/>
              <a:t>vectors are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mp can be determined</a:t>
            </a:r>
            <a:r>
              <a:rPr lang="en-US" baseline="0" dirty="0" smtClean="0"/>
              <a:t> by the data.</a:t>
            </a:r>
          </a:p>
          <a:p>
            <a:r>
              <a:rPr lang="en-US" baseline="0" dirty="0" smtClean="0"/>
              <a:t>mo must be determined by the prior information.</a:t>
            </a:r>
          </a:p>
          <a:p>
            <a:r>
              <a:rPr lang="en-US" baseline="0" dirty="0" smtClean="0"/>
              <a:t>the smallest error is when </a:t>
            </a:r>
            <a:r>
              <a:rPr lang="en-US" baseline="0" dirty="0" err="1" smtClean="0"/>
              <a:t>dp-Gmp</a:t>
            </a:r>
            <a:r>
              <a:rPr lang="en-US" baseline="0" dirty="0" smtClean="0"/>
              <a:t>=0</a:t>
            </a:r>
          </a:p>
          <a:p>
            <a:r>
              <a:rPr lang="en-US" baseline="0" dirty="0" smtClean="0"/>
              <a:t>that leaves do, which cannot be satisfied at all.</a:t>
            </a:r>
          </a:p>
          <a:p>
            <a:r>
              <a:rPr lang="en-US" baseline="0" dirty="0" smtClean="0"/>
              <a:t>It is an irreducible residual of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</a:t>
            </a:r>
            <a:r>
              <a:rPr lang="en-US" baseline="0" dirty="0" smtClean="0"/>
              <a:t> solution.  Smallest error, just ||d0||^2.  Smallest model parameter length, just ||m0||2.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 pull it off,</a:t>
            </a:r>
            <a:r>
              <a:rPr lang="en-US" baseline="0" dirty="0" smtClean="0"/>
              <a:t> we need to identify the spaces.  We use SVD for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SVD: any matrix</a:t>
            </a:r>
            <a:r>
              <a:rPr lang="en-US" baseline="0" dirty="0" smtClean="0"/>
              <a:t> can be represented as the product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matric</a:t>
            </a:r>
            <a:r>
              <a:rPr lang="en-US" baseline="0" dirty="0" smtClean="0"/>
              <a:t> U</a:t>
            </a:r>
          </a:p>
          <a:p>
            <a:r>
              <a:rPr lang="en-US" baseline="0" dirty="0" smtClean="0"/>
              <a:t>the singular value matrix LAMBDA</a:t>
            </a:r>
          </a:p>
          <a:p>
            <a:r>
              <a:rPr lang="en-US" baseline="0" dirty="0" smtClean="0"/>
              <a:t>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matrix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word “vector” is</a:t>
            </a:r>
            <a:r>
              <a:rPr lang="en-US" baseline="0" dirty="0" smtClean="0"/>
              <a:t> used both in the </a:t>
            </a:r>
            <a:r>
              <a:rPr lang="en-US" baseline="0" dirty="0" err="1" smtClean="0"/>
              <a:t>contect</a:t>
            </a:r>
            <a:r>
              <a:rPr lang="en-US" baseline="0" dirty="0" smtClean="0"/>
              <a:t> of algebra and geometry.</a:t>
            </a:r>
          </a:p>
          <a:p>
            <a:r>
              <a:rPr lang="en-US" baseline="0" dirty="0" smtClean="0"/>
              <a:t>Hitherto fore we have been mostly taking an algebraic viewpoint.  Now we</a:t>
            </a:r>
          </a:p>
          <a:p>
            <a:r>
              <a:rPr lang="en-US" baseline="0" dirty="0" smtClean="0"/>
              <a:t>move onto a geometric viewpoint.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two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matrices are </a:t>
            </a:r>
            <a:r>
              <a:rPr lang="en-US" baseline="0" dirty="0" err="1" smtClean="0"/>
              <a:t>orthonormal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lambdas are called singular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if some lambdas are zero, then the </a:t>
            </a:r>
            <a:r>
              <a:rPr lang="en-US" baseline="0" dirty="0" err="1" smtClean="0"/>
              <a:t>matric</a:t>
            </a:r>
            <a:r>
              <a:rPr lang="en-US" baseline="0" dirty="0" smtClean="0"/>
              <a:t> LAMBDA looks like this.  It has a block of zeros at the bottom.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three</a:t>
            </a:r>
            <a:r>
              <a:rPr lang="en-US" baseline="0" dirty="0" smtClean="0"/>
              <a:t> matrices are multiplied, the block of zeros cancels out some of the eigenvectors.</a:t>
            </a:r>
          </a:p>
          <a:p>
            <a:r>
              <a:rPr lang="en-US" baseline="0" dirty="0" smtClean="0"/>
              <a:t>The remaining eigenvectors form smaller matrices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three</a:t>
            </a:r>
            <a:r>
              <a:rPr lang="en-US" baseline="0" dirty="0" smtClean="0"/>
              <a:t> matrices are multiplied, the block of zeros cancels out some of the eigenvectors.</a:t>
            </a:r>
          </a:p>
          <a:p>
            <a:r>
              <a:rPr lang="en-US" baseline="0" dirty="0" smtClean="0"/>
              <a:t>The remaining eigenvectors form smaller matrices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 really is the null space of G, since no</a:t>
            </a:r>
            <a:r>
              <a:rPr lang="en-US" baseline="0" dirty="0" smtClean="0"/>
              <a:t> part of m that lies in V0 can affect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 the part</a:t>
            </a:r>
            <a:r>
              <a:rPr lang="en-US" baseline="0" dirty="0" smtClean="0"/>
              <a:t> of d that lies in U0 cannot be fit, regardless of the choice of 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way to calculate the natural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really</a:t>
            </a:r>
            <a:r>
              <a:rPr lang="en-US" baseline="0" dirty="0" smtClean="0"/>
              <a:t> has no part of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in m9.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error really has no component in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easy</a:t>
            </a:r>
            <a:r>
              <a:rPr lang="en-US" baseline="0" dirty="0" smtClean="0"/>
              <a:t> to calculate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fact,</a:t>
            </a:r>
            <a:r>
              <a:rPr lang="en-US" baseline="0" dirty="0" smtClean="0"/>
              <a:t> maybe it’s better to use the term “column-vector” to distinguish the algebraic</a:t>
            </a:r>
          </a:p>
          <a:p>
            <a:r>
              <a:rPr lang="en-US" baseline="0" dirty="0" smtClean="0"/>
              <a:t>viewpoint from the geometric one, where we will retain the word vector.  Note that the</a:t>
            </a:r>
          </a:p>
          <a:p>
            <a:r>
              <a:rPr lang="en-US" baseline="0" dirty="0" smtClean="0"/>
              <a:t>spaces we are considering here are NOT three-dimensional, but rather of a much</a:t>
            </a:r>
          </a:p>
          <a:p>
            <a:r>
              <a:rPr lang="en-US" baseline="0" dirty="0" smtClean="0"/>
              <a:t>higher dimension.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value of p should</a:t>
            </a:r>
            <a:r>
              <a:rPr lang="en-US" baseline="0" dirty="0" smtClean="0"/>
              <a:t> be easy to determine,</a:t>
            </a:r>
          </a:p>
          <a:p>
            <a:r>
              <a:rPr lang="en-US" baseline="0" dirty="0" smtClean="0"/>
              <a:t>except that in practice there is rarely a clear distinction</a:t>
            </a:r>
          </a:p>
          <a:p>
            <a:r>
              <a:rPr lang="en-US" baseline="0" dirty="0" smtClean="0"/>
              <a:t>between non-zero singular values and zero singular-values.</a:t>
            </a:r>
          </a:p>
          <a:p>
            <a:r>
              <a:rPr lang="en-US" baseline="0" dirty="0" smtClean="0"/>
              <a:t>(Often that’s due to measurement noise).</a:t>
            </a:r>
          </a:p>
          <a:p>
            <a:r>
              <a:rPr lang="en-US" baseline="0" dirty="0" smtClean="0"/>
              <a:t>So some judgment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</a:t>
            </a:r>
            <a:endParaRPr lang="en-US" sz="12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Top: Data kernel with clear-cut 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Bottom: Data kernel where p is not so clear.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7.3. (A) Hypothetical data kernel,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for an inverse problem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observations. (B) Corresponding singular values,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have a clear cutoff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(C) Another hypothetical data kernel, also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(D) Corresponding singular values do not have a clear cutoff, so the parameter,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must be chosen in a more arbitrary fashion near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p≈7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natural</a:t>
            </a:r>
            <a:r>
              <a:rPr lang="en-US" baseline="0" dirty="0" smtClean="0"/>
              <a:t> solution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Top: constructing the reduced-size </a:t>
            </a:r>
            <a:r>
              <a:rPr lang="en-US" baseline="0" dirty="0" err="1" smtClean="0"/>
              <a:t>martices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Bottom: multiplying them together.</a:t>
            </a:r>
          </a:p>
          <a:p>
            <a:r>
              <a:rPr lang="en-US" baseline="0" dirty="0" smtClean="0"/>
              <a:t>Note that grouping favors multiplying a matrix times a vector</a:t>
            </a:r>
          </a:p>
          <a:p>
            <a:r>
              <a:rPr lang="en-US" baseline="0" dirty="0" smtClean="0"/>
              <a:t>over multiplying two matrices (which is computationally more</a:t>
            </a:r>
          </a:p>
          <a:p>
            <a:r>
              <a:rPr lang="en-US" baseline="0" dirty="0" smtClean="0"/>
              <a:t>intensive).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Example.  Comparison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natural and damped least squares solution.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7.4. (A) Same linear problem as in Fig. 7.3A, where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with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uncorrelated Gaussian noise. (B) Corresponding solutions, true solutions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Natural solution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Damped Minimum Length solution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DML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always, answers in inverse theory are not clear-cut.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space of all possible model parameters, S(m),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space of all possible data S(d).  The former is M-dimensional, the latter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N-dimensional.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</a:t>
            </a:r>
            <a:r>
              <a:rPr lang="en-US" baseline="0" dirty="0" smtClean="0"/>
              <a:t> of looking at a forward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representation.  As you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move m around, you move d around.  But there is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guarantee that the mapping is one-to-one.  There may be holes; there may be duplications.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of looking at</a:t>
            </a:r>
            <a:r>
              <a:rPr lang="en-US" baseline="0" dirty="0" smtClean="0"/>
              <a:t> an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Vector Spaces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onto an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to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457200" y="1676400"/>
            <a:ext cx="8153400" cy="4191000"/>
            <a:chOff x="228600" y="381000"/>
            <a:chExt cx="8153400" cy="41910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6" name="Freeform 25"/>
          <p:cNvSpPr/>
          <p:nvPr/>
        </p:nvSpPr>
        <p:spPr>
          <a:xfrm>
            <a:off x="4005943" y="1006324"/>
            <a:ext cx="3207657" cy="1664305"/>
          </a:xfrm>
          <a:custGeom>
            <a:avLst/>
            <a:gdLst>
              <a:gd name="connsiteX0" fmla="*/ 0 w 3207657"/>
              <a:gd name="connsiteY0" fmla="*/ 1664305 h 1664305"/>
              <a:gd name="connsiteX1" fmla="*/ 595086 w 3207657"/>
              <a:gd name="connsiteY1" fmla="*/ 358019 h 1664305"/>
              <a:gd name="connsiteX2" fmla="*/ 1930400 w 3207657"/>
              <a:gd name="connsiteY2" fmla="*/ 9676 h 1664305"/>
              <a:gd name="connsiteX3" fmla="*/ 2467428 w 3207657"/>
              <a:gd name="connsiteY3" fmla="*/ 416076 h 1664305"/>
              <a:gd name="connsiteX4" fmla="*/ 2612571 w 3207657"/>
              <a:gd name="connsiteY4" fmla="*/ 1156305 h 1664305"/>
              <a:gd name="connsiteX5" fmla="*/ 2917371 w 3207657"/>
              <a:gd name="connsiteY5" fmla="*/ 1374019 h 1664305"/>
              <a:gd name="connsiteX6" fmla="*/ 3207657 w 3207657"/>
              <a:gd name="connsiteY6" fmla="*/ 1388533 h 16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657" h="1664305">
                <a:moveTo>
                  <a:pt x="0" y="1664305"/>
                </a:moveTo>
                <a:cubicBezTo>
                  <a:pt x="136676" y="1149047"/>
                  <a:pt x="273353" y="633790"/>
                  <a:pt x="595086" y="358019"/>
                </a:cubicBezTo>
                <a:cubicBezTo>
                  <a:pt x="916819" y="82248"/>
                  <a:pt x="1618343" y="0"/>
                  <a:pt x="1930400" y="9676"/>
                </a:cubicBezTo>
                <a:cubicBezTo>
                  <a:pt x="2242457" y="19352"/>
                  <a:pt x="2353733" y="224971"/>
                  <a:pt x="2467428" y="416076"/>
                </a:cubicBezTo>
                <a:cubicBezTo>
                  <a:pt x="2581123" y="607181"/>
                  <a:pt x="2537581" y="996648"/>
                  <a:pt x="2612571" y="1156305"/>
                </a:cubicBezTo>
                <a:cubicBezTo>
                  <a:pt x="2687562" y="1315962"/>
                  <a:pt x="2818190" y="1335314"/>
                  <a:pt x="2917371" y="1374019"/>
                </a:cubicBezTo>
                <a:cubicBezTo>
                  <a:pt x="3016552" y="1412724"/>
                  <a:pt x="3112104" y="1400628"/>
                  <a:pt x="3207657" y="138853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4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Inverse Problem:  Maps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onto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Transformations of coordinate axes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coordinate axes are arbitrary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linearly-independent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vectors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 can write any 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...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1295400"/>
            <a:ext cx="8738561" cy="4267200"/>
            <a:chOff x="228600" y="152400"/>
            <a:chExt cx="8738561" cy="4267200"/>
          </a:xfrm>
        </p:grpSpPr>
        <p:pic>
          <p:nvPicPr>
            <p:cNvPr id="29" name="Picture 28" descr="nospan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62000" y="533400"/>
              <a:ext cx="3819525" cy="36576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95400" y="3733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0" y="152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span space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50523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711927">
              <a:off x="761224" y="3317220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0382103">
              <a:off x="2421223" y="3642006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0" y="9144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pic>
          <p:nvPicPr>
            <p:cNvPr id="30" name="Picture 29" descr="span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800600" y="609600"/>
              <a:ext cx="3860409" cy="368573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401456" y="1486318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10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152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TextBox 31"/>
            <p:cNvSpPr txBox="1"/>
            <p:nvPr/>
          </p:nvSpPr>
          <p:spPr>
            <a:xfrm rot="20382103">
              <a:off x="6350799" y="3830748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2711927">
              <a:off x="4858441" y="3430929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177798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don’t span space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... as a linear combination of these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... as a linear combination of these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844142" y="29718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39657" y="3991429"/>
            <a:ext cx="1084943" cy="885371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876800"/>
            <a:ext cx="8229600" cy="1706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components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new coordinate 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*’ = </a:t>
            </a:r>
            <a:r>
              <a:rPr lang="el-GR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30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might it be fair to say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the components of a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a column-vector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572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62600" y="50292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matrix formed from basis vectors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28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590800"/>
            <a:ext cx="542223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5867400" y="32766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62915" y="4296229"/>
            <a:ext cx="1084943" cy="885371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5861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5861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990600" y="24384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47800" y="3429000"/>
            <a:ext cx="1447800" cy="1143000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7800" y="464820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vector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different 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components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43200" y="24384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71800" y="3429000"/>
            <a:ext cx="152400" cy="1143000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Q: does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preserve “length” 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 the sense that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’)</a:t>
            </a:r>
            <a:endParaRPr lang="en-US" b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5052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A: only when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-1</a:t>
            </a:r>
            <a:endParaRPr kumimoji="0" lang="en-US" sz="44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the model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GIm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kumimoji="0" lang="en-US" sz="4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 for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the data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G] 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G’’m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 for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both data space and model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m]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G’’’m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d’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’’’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581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systems for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 transformations can be used to convert a weighted problem into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91400" y="4114800"/>
            <a:ext cx="5334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791200" y="5029200"/>
            <a:ext cx="3352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massage this into a pair of transformations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91400" y="2743200"/>
            <a:ext cx="2286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562600" y="37338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OK since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495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 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72200" y="5791200"/>
            <a:ext cx="9144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781800" y="5943600"/>
            <a:ext cx="137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05400" y="4038600"/>
            <a:ext cx="5334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114800" y="5105400"/>
            <a:ext cx="3352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massage this into a pair of transformations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05000"/>
            <a:ext cx="9144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View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as points in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space of model parameters and data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Develop the idea of transformations of coordinate axes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how transformations can be used to convert a weighted problem into an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unweighted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one 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the Natural Solution and the Singular Value Decomposition</a:t>
            </a:r>
          </a:p>
          <a:p>
            <a:pPr lvl="0" algn="ctr">
              <a:spcBef>
                <a:spcPct val="0"/>
              </a:spcBef>
              <a:defRPr/>
            </a:pPr>
            <a:endParaRPr lang="en-US" dirty="0" smtClean="0"/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96000" y="2667000"/>
            <a:ext cx="2286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562600" y="37338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OK since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953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36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3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e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 =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 T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43600" y="5867400"/>
            <a:ext cx="9144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629400" y="5943600"/>
            <a:ext cx="137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converted weighted least-squares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10342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minimize: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E’ + L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+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88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into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unweighted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least-squares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 rot="3106858">
            <a:off x="5820975" y="1071127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3106858">
            <a:off x="5820974" y="2823726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106858">
            <a:off x="5897174" y="5033528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1200" y="2286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extra work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3106858">
            <a:off x="7116375" y="3357127"/>
            <a:ext cx="685800" cy="9906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10200" y="609600"/>
            <a:ext cx="3352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92D05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allow simpler solution method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Natural Solution and the Singular Value Decomposition (SVD)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that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we could divide up the problem like this ...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38400" y="3352800"/>
            <a:ext cx="990600" cy="1143000"/>
          </a:xfrm>
          <a:custGeom>
            <a:avLst/>
            <a:gdLst>
              <a:gd name="connsiteX0" fmla="*/ 0 w 1059543"/>
              <a:gd name="connsiteY0" fmla="*/ 0 h 1219200"/>
              <a:gd name="connsiteX1" fmla="*/ 348343 w 1059543"/>
              <a:gd name="connsiteY1" fmla="*/ 769257 h 1219200"/>
              <a:gd name="connsiteX2" fmla="*/ 1059543 w 1059543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543" h="1219200">
                <a:moveTo>
                  <a:pt x="0" y="0"/>
                </a:moveTo>
                <a:cubicBezTo>
                  <a:pt x="85876" y="283028"/>
                  <a:pt x="171752" y="566057"/>
                  <a:pt x="348343" y="769257"/>
                </a:cubicBezTo>
                <a:cubicBezTo>
                  <a:pt x="524934" y="972457"/>
                  <a:pt x="792238" y="1095828"/>
                  <a:pt x="1059543" y="12192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5200" y="3962400"/>
            <a:ext cx="472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affect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5800" y="4876800"/>
            <a:ext cx="3810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Gm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096000" y="3352800"/>
            <a:ext cx="762000" cy="914400"/>
          </a:xfrm>
          <a:custGeom>
            <a:avLst/>
            <a:gdLst>
              <a:gd name="connsiteX0" fmla="*/ 0 w 1059543"/>
              <a:gd name="connsiteY0" fmla="*/ 0 h 1219200"/>
              <a:gd name="connsiteX1" fmla="*/ 348343 w 1059543"/>
              <a:gd name="connsiteY1" fmla="*/ 769257 h 1219200"/>
              <a:gd name="connsiteX2" fmla="*/ 1059543 w 1059543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543" h="1219200">
                <a:moveTo>
                  <a:pt x="0" y="0"/>
                </a:moveTo>
                <a:cubicBezTo>
                  <a:pt x="85876" y="283028"/>
                  <a:pt x="171752" y="566057"/>
                  <a:pt x="348343" y="769257"/>
                </a:cubicBezTo>
                <a:cubicBezTo>
                  <a:pt x="524934" y="972457"/>
                  <a:pt x="792238" y="1095828"/>
                  <a:pt x="1059543" y="12192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5200" y="3962400"/>
            <a:ext cx="5105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only affect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kumimoji="0" lang="en-US" sz="44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4953000"/>
            <a:ext cx="4191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can lead to 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2133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052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495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543800" y="47244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spaces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2133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052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495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Brace 4"/>
          <p:cNvSpPr/>
          <p:nvPr/>
        </p:nvSpPr>
        <p:spPr>
          <a:xfrm rot="16200000">
            <a:off x="6591300" y="17526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81600" y="990600"/>
            <a:ext cx="1600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data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 rot="16200000">
            <a:off x="8115300" y="17907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24600" y="0"/>
            <a:ext cx="251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a  priori information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634514" y="885371"/>
            <a:ext cx="653143" cy="841829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53201" y="1524001"/>
            <a:ext cx="152400" cy="228600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 flipV="1">
            <a:off x="4533900" y="4914900"/>
            <a:ext cx="30480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 flipV="1">
            <a:off x="8343900" y="5295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90264" y="5725884"/>
            <a:ext cx="206828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kumimoji="0" lang="en-US" sz="4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248400" y="59436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possible to reduce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7848600" y="5486400"/>
            <a:ext cx="304800" cy="609600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solving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we need is a way to do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32766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 (SVD)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95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71066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562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5683770"/>
            <a:ext cx="1524000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3622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0386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and  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733800"/>
            <a:ext cx="441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5715000" cy="26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3962400" y="2514600"/>
            <a:ext cx="1447800" cy="533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362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962400" y="2983043"/>
            <a:ext cx="1958715" cy="1512757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718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722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7162800" y="3124200"/>
            <a:ext cx="152400" cy="1295400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vectors mutually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pependicular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of unit length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7338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and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since vectors do not span entire space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lies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cannot effect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48985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048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V</a:t>
            </a:r>
            <a:r>
              <a:rPr kumimoji="0" lang="en-US" sz="4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572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model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null space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lies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cannot be affected by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48985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048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l-G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multiplied by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572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data null space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a vector?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algebraic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quantity that is manipulated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(especially, multiplied)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a specific set of rules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geometric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direction and length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space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Natural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56235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part of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has zero length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95600"/>
            <a:ext cx="655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error has no component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lang="en-US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790231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computing the SVD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6800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6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determining 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plot of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5254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however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637316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case of a clear division between</a:t>
            </a:r>
          </a:p>
          <a:p>
            <a:pPr lvl="0" algn="ctr">
              <a:spcBef>
                <a:spcPct val="0"/>
              </a:spcBef>
            </a:pP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&gt;0  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 </a:t>
            </a: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rare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0" y="533400"/>
            <a:ext cx="8915184" cy="5668047"/>
            <a:chOff x="561663" y="489998"/>
            <a:chExt cx="7820337" cy="497197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8934" t="4848" r="7210" b="7070"/>
            <a:stretch>
              <a:fillRect/>
            </a:stretch>
          </p:blipFill>
          <p:spPr bwMode="auto">
            <a:xfrm>
              <a:off x="3286125" y="838200"/>
              <a:ext cx="5095875" cy="415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26387" t="23791" r="51889" b="31425"/>
            <a:stretch>
              <a:fillRect/>
            </a:stretch>
          </p:blipFill>
          <p:spPr bwMode="auto">
            <a:xfrm>
              <a:off x="838200" y="914400"/>
              <a:ext cx="1740875" cy="1667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49055" t="23791" r="29221" b="31425"/>
            <a:stretch>
              <a:fillRect/>
            </a:stretch>
          </p:blipFill>
          <p:spPr bwMode="auto">
            <a:xfrm>
              <a:off x="838200" y="3124200"/>
              <a:ext cx="1740875" cy="1667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909638" y="969168"/>
              <a:ext cx="177729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1722" y="1841215"/>
              <a:ext cx="1775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29031" y="489998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00864" y="55684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60476" y="2847201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45416" y="2847201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1137" y="55684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800" y="160020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1137" y="2695788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1663" y="3832104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914386" y="3191661"/>
              <a:ext cx="177729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31232" y="4063708"/>
              <a:ext cx="1775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715000" y="2771336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09272" y="5057001"/>
              <a:ext cx="3105549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index number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</a:t>
              </a:r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19400" y="382905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400" y="160020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0" y="16764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05347" y="2695788"/>
              <a:ext cx="257902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index number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</a:t>
              </a:r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4175" y="156210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86600" y="2609411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53266" y="2667008"/>
              <a:ext cx="3810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7162799" y="2655094"/>
              <a:ext cx="171453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933951" y="4895849"/>
              <a:ext cx="171453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705874" y="5035262"/>
              <a:ext cx="64613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p?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6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Solution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831714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228600" y="914400"/>
            <a:ext cx="8915399" cy="4790421"/>
            <a:chOff x="1210056" y="990600"/>
            <a:chExt cx="6754091" cy="36291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3308" t="34819" r="34844" b="38622"/>
            <a:stretch>
              <a:fillRect/>
            </a:stretch>
          </p:blipFill>
          <p:spPr bwMode="auto">
            <a:xfrm>
              <a:off x="1295400" y="1447800"/>
              <a:ext cx="6204204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210056" y="9906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88152" y="9906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G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47160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00016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obs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24147" y="3876963"/>
              <a:ext cx="784999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true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16875" y="4223327"/>
              <a:ext cx="1008972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51875" y="3886200"/>
              <a:ext cx="1212272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DML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7239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resolution and covariance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528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0"/>
            <a:ext cx="772668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910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105400"/>
            <a:ext cx="675409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resolution and covariance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528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0"/>
            <a:ext cx="772668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910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105400"/>
            <a:ext cx="675409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5762171" y="5849257"/>
            <a:ext cx="1640115" cy="420914"/>
          </a:xfrm>
          <a:custGeom>
            <a:avLst/>
            <a:gdLst>
              <a:gd name="connsiteX0" fmla="*/ 0 w 1640115"/>
              <a:gd name="connsiteY0" fmla="*/ 420914 h 420914"/>
              <a:gd name="connsiteX1" fmla="*/ 653143 w 1640115"/>
              <a:gd name="connsiteY1" fmla="*/ 43543 h 420914"/>
              <a:gd name="connsiteX2" fmla="*/ 841829 w 1640115"/>
              <a:gd name="connsiteY2" fmla="*/ 246743 h 420914"/>
              <a:gd name="connsiteX3" fmla="*/ 1640115 w 1640115"/>
              <a:gd name="connsiteY3" fmla="*/ 0 h 4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0115" h="420914">
                <a:moveTo>
                  <a:pt x="0" y="420914"/>
                </a:moveTo>
                <a:cubicBezTo>
                  <a:pt x="256419" y="246742"/>
                  <a:pt x="512838" y="72571"/>
                  <a:pt x="653143" y="43543"/>
                </a:cubicBezTo>
                <a:cubicBezTo>
                  <a:pt x="793448" y="14515"/>
                  <a:pt x="677334" y="254000"/>
                  <a:pt x="841829" y="246743"/>
                </a:cubicBezTo>
                <a:cubicBezTo>
                  <a:pt x="1006324" y="239486"/>
                  <a:pt x="1323219" y="119743"/>
                  <a:pt x="164011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6019800"/>
            <a:ext cx="693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covariance if any </a:t>
            </a:r>
            <a:r>
              <a:rPr kumimoji="0" lang="el-GR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kumimoji="0" lang="en-US" sz="36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are small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a vector?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algebraic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quantity that is manipulated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(especially, multiplied)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a specific set of rules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geometric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direction and length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space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219200" y="2895600"/>
            <a:ext cx="325181" cy="203200"/>
          </a:xfrm>
          <a:custGeom>
            <a:avLst/>
            <a:gdLst>
              <a:gd name="connsiteX0" fmla="*/ 0 w 325181"/>
              <a:gd name="connsiteY0" fmla="*/ 159657 h 203200"/>
              <a:gd name="connsiteX1" fmla="*/ 130629 w 325181"/>
              <a:gd name="connsiteY1" fmla="*/ 101600 h 203200"/>
              <a:gd name="connsiteX2" fmla="*/ 203200 w 325181"/>
              <a:gd name="connsiteY2" fmla="*/ 43543 h 203200"/>
              <a:gd name="connsiteX3" fmla="*/ 246743 w 325181"/>
              <a:gd name="connsiteY3" fmla="*/ 0 h 203200"/>
              <a:gd name="connsiteX4" fmla="*/ 275772 w 325181"/>
              <a:gd name="connsiteY4" fmla="*/ 43543 h 203200"/>
              <a:gd name="connsiteX5" fmla="*/ 290286 w 325181"/>
              <a:gd name="connsiteY5" fmla="*/ 87086 h 203200"/>
              <a:gd name="connsiteX6" fmla="*/ 319314 w 325181"/>
              <a:gd name="connsiteY6" fmla="*/ 130629 h 203200"/>
              <a:gd name="connsiteX7" fmla="*/ 319314 w 325181"/>
              <a:gd name="connsiteY7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181" h="203200">
                <a:moveTo>
                  <a:pt x="0" y="159657"/>
                </a:moveTo>
                <a:cubicBezTo>
                  <a:pt x="43543" y="140305"/>
                  <a:pt x="90429" y="127182"/>
                  <a:pt x="130629" y="101600"/>
                </a:cubicBezTo>
                <a:cubicBezTo>
                  <a:pt x="275061" y="9689"/>
                  <a:pt x="49335" y="94830"/>
                  <a:pt x="203200" y="43543"/>
                </a:cubicBezTo>
                <a:cubicBezTo>
                  <a:pt x="217714" y="29029"/>
                  <a:pt x="226217" y="0"/>
                  <a:pt x="246743" y="0"/>
                </a:cubicBezTo>
                <a:cubicBezTo>
                  <a:pt x="264187" y="0"/>
                  <a:pt x="267971" y="27941"/>
                  <a:pt x="275772" y="43543"/>
                </a:cubicBezTo>
                <a:cubicBezTo>
                  <a:pt x="282614" y="57227"/>
                  <a:pt x="283444" y="73402"/>
                  <a:pt x="290286" y="87086"/>
                </a:cubicBezTo>
                <a:cubicBezTo>
                  <a:pt x="298087" y="102688"/>
                  <a:pt x="315083" y="113706"/>
                  <a:pt x="319314" y="130629"/>
                </a:cubicBezTo>
                <a:cubicBezTo>
                  <a:pt x="325181" y="154097"/>
                  <a:pt x="319314" y="179010"/>
                  <a:pt x="319314" y="2032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column-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780782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our case, a space of very high dimension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38172" y="5696856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Natural Solution the best solution?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restrict a priori information to the null space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data are known to be in error?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solution that has slightly worse error but fits the a priori information better might be preferred ...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57200" y="1143000"/>
            <a:ext cx="8153400" cy="4724400"/>
            <a:chOff x="228600" y="-152400"/>
            <a:chExt cx="8153400" cy="47244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0" y="-762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S(</a:t>
              </a:r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-1524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S(</a:t>
              </a:r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forward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onto a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to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457200" y="1676400"/>
            <a:ext cx="8153400" cy="4191000"/>
            <a:chOff x="228600" y="381000"/>
            <a:chExt cx="8153400" cy="41910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6" name="Freeform 25"/>
          <p:cNvSpPr/>
          <p:nvPr/>
        </p:nvSpPr>
        <p:spPr>
          <a:xfrm>
            <a:off x="4005943" y="1006324"/>
            <a:ext cx="3207657" cy="1664305"/>
          </a:xfrm>
          <a:custGeom>
            <a:avLst/>
            <a:gdLst>
              <a:gd name="connsiteX0" fmla="*/ 0 w 3207657"/>
              <a:gd name="connsiteY0" fmla="*/ 1664305 h 1664305"/>
              <a:gd name="connsiteX1" fmla="*/ 595086 w 3207657"/>
              <a:gd name="connsiteY1" fmla="*/ 358019 h 1664305"/>
              <a:gd name="connsiteX2" fmla="*/ 1930400 w 3207657"/>
              <a:gd name="connsiteY2" fmla="*/ 9676 h 1664305"/>
              <a:gd name="connsiteX3" fmla="*/ 2467428 w 3207657"/>
              <a:gd name="connsiteY3" fmla="*/ 416076 h 1664305"/>
              <a:gd name="connsiteX4" fmla="*/ 2612571 w 3207657"/>
              <a:gd name="connsiteY4" fmla="*/ 1156305 h 1664305"/>
              <a:gd name="connsiteX5" fmla="*/ 2917371 w 3207657"/>
              <a:gd name="connsiteY5" fmla="*/ 1374019 h 1664305"/>
              <a:gd name="connsiteX6" fmla="*/ 3207657 w 3207657"/>
              <a:gd name="connsiteY6" fmla="*/ 1388533 h 16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657" h="1664305">
                <a:moveTo>
                  <a:pt x="0" y="1664305"/>
                </a:moveTo>
                <a:cubicBezTo>
                  <a:pt x="136676" y="1149047"/>
                  <a:pt x="273353" y="633790"/>
                  <a:pt x="595086" y="358019"/>
                </a:cubicBezTo>
                <a:cubicBezTo>
                  <a:pt x="916819" y="82248"/>
                  <a:pt x="1618343" y="0"/>
                  <a:pt x="1930400" y="9676"/>
                </a:cubicBezTo>
                <a:cubicBezTo>
                  <a:pt x="2242457" y="19352"/>
                  <a:pt x="2353733" y="224971"/>
                  <a:pt x="2467428" y="416076"/>
                </a:cubicBezTo>
                <a:cubicBezTo>
                  <a:pt x="2581123" y="607181"/>
                  <a:pt x="2537581" y="996648"/>
                  <a:pt x="2612571" y="1156305"/>
                </a:cubicBezTo>
                <a:cubicBezTo>
                  <a:pt x="2687562" y="1315962"/>
                  <a:pt x="2818190" y="1335314"/>
                  <a:pt x="2917371" y="1374019"/>
                </a:cubicBezTo>
                <a:cubicBezTo>
                  <a:pt x="3016552" y="1412724"/>
                  <a:pt x="3112104" y="1400628"/>
                  <a:pt x="3207657" y="1388533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4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 Problem:  Maps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onto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9072</TotalTime>
  <Words>2739</Words>
  <Application>Microsoft Office PowerPoint</Application>
  <PresentationFormat>On-screen Show (4:3)</PresentationFormat>
  <Paragraphs>438</Paragraphs>
  <Slides>60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Lecture 11   Vector Spaces and Singular Value Decomposition</vt:lpstr>
      <vt:lpstr>Syllabus</vt:lpstr>
      <vt:lpstr>Purpose of the Lecture</vt:lpstr>
      <vt:lpstr>Part 1  the spaces of model parameters and data </vt:lpstr>
      <vt:lpstr>what is a vector?</vt:lpstr>
      <vt:lpstr>what is a vector?</vt:lpstr>
      <vt:lpstr>Slide 7</vt:lpstr>
      <vt:lpstr>forward problem</vt:lpstr>
      <vt:lpstr>Slide 9</vt:lpstr>
      <vt:lpstr>inverse problem</vt:lpstr>
      <vt:lpstr>Slide 11</vt:lpstr>
      <vt:lpstr>Part 2   Transformations of coordinate axes  </vt:lpstr>
      <vt:lpstr>coordinate axes are arbitrary  given M linearly-independent basis vectors m(i)  we can write any vector m* as ...</vt:lpstr>
      <vt:lpstr>Slide 14</vt:lpstr>
      <vt:lpstr>... as a linear combination of these basis vectors</vt:lpstr>
      <vt:lpstr>... as a linear combination of these basis vectors</vt:lpstr>
      <vt:lpstr>might it be fair to say that the components of a vector are a column-vector ?</vt:lpstr>
      <vt:lpstr>Slide 18</vt:lpstr>
      <vt:lpstr>transformation matrix T</vt:lpstr>
      <vt:lpstr>transformation matrix T</vt:lpstr>
      <vt:lpstr>Q: does T preserve “length” ? (in the sense that mTm = m’Tm’)</vt:lpstr>
      <vt:lpstr>transformation of the model space axes</vt:lpstr>
      <vt:lpstr>transformation of the data space axes</vt:lpstr>
      <vt:lpstr>transformation of both data space and model space axes</vt:lpstr>
      <vt:lpstr>Part 3   how transformations can be used to convert a weighted problem into an unweighted one  </vt:lpstr>
      <vt:lpstr>when are transformations useful ?</vt:lpstr>
      <vt:lpstr>when are transformations useful ?</vt:lpstr>
      <vt:lpstr>mTWmm</vt:lpstr>
      <vt:lpstr>when are transformations useful ?</vt:lpstr>
      <vt:lpstr>eTWee</vt:lpstr>
      <vt:lpstr>we have converted weighted least-squares</vt:lpstr>
      <vt:lpstr>steps</vt:lpstr>
      <vt:lpstr>steps</vt:lpstr>
      <vt:lpstr>steps</vt:lpstr>
      <vt:lpstr>Part 4   The Natural Solution and the Singular Value Decomposition (SVD)  </vt:lpstr>
      <vt:lpstr>Gm = d</vt:lpstr>
      <vt:lpstr>Gm = d</vt:lpstr>
      <vt:lpstr>Gm = d</vt:lpstr>
      <vt:lpstr>Slide 39</vt:lpstr>
      <vt:lpstr>Slide 40</vt:lpstr>
      <vt:lpstr>natural solution  determine mp by solving dp-Gmp=0  set m0=0  </vt:lpstr>
      <vt:lpstr>what we need is a way to do  </vt:lpstr>
      <vt:lpstr>Singular Value Decomposition (SVD)</vt:lpstr>
      <vt:lpstr>singular value decomposition</vt:lpstr>
      <vt:lpstr>suppose only p λ’s are non-zero</vt:lpstr>
      <vt:lpstr>suppose only p λ’s are non-zero</vt:lpstr>
      <vt:lpstr>UpTUp=I  and VpTVp=I since vectors mutually pependicular and of unit length</vt:lpstr>
      <vt:lpstr>The part of m that lies in V0 cannot effect d</vt:lpstr>
      <vt:lpstr>The part of d that lies in U0 cannot be affected by m</vt:lpstr>
      <vt:lpstr>The Natural Solution</vt:lpstr>
      <vt:lpstr>The part of mest in V0 has zero length</vt:lpstr>
      <vt:lpstr>The error has no component in Up</vt:lpstr>
      <vt:lpstr>computing the SVD</vt:lpstr>
      <vt:lpstr>determining p use plot of λi vs. i</vt:lpstr>
      <vt:lpstr>Slide 55</vt:lpstr>
      <vt:lpstr>Natural Solution</vt:lpstr>
      <vt:lpstr>Slide 57</vt:lpstr>
      <vt:lpstr>resolution and covariance</vt:lpstr>
      <vt:lpstr>resolution and covariance</vt:lpstr>
      <vt:lpstr>Is the Natural Solution the best solution?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668</cp:revision>
  <dcterms:created xsi:type="dcterms:W3CDTF">2011-08-18T12:44:59Z</dcterms:created>
  <dcterms:modified xsi:type="dcterms:W3CDTF">2011-11-17T20:40:47Z</dcterms:modified>
</cp:coreProperties>
</file>