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6"/>
  </p:notesMasterIdLst>
  <p:sldIdLst>
    <p:sldId id="256" r:id="rId2"/>
    <p:sldId id="257" r:id="rId3"/>
    <p:sldId id="266" r:id="rId4"/>
    <p:sldId id="270" r:id="rId5"/>
    <p:sldId id="334" r:id="rId6"/>
    <p:sldId id="335" r:id="rId7"/>
    <p:sldId id="336" r:id="rId8"/>
    <p:sldId id="340" r:id="rId9"/>
    <p:sldId id="337" r:id="rId10"/>
    <p:sldId id="338" r:id="rId11"/>
    <p:sldId id="339" r:id="rId12"/>
    <p:sldId id="341" r:id="rId13"/>
    <p:sldId id="386" r:id="rId14"/>
    <p:sldId id="349" r:id="rId15"/>
    <p:sldId id="291" r:id="rId16"/>
    <p:sldId id="294" r:id="rId17"/>
    <p:sldId id="295" r:id="rId18"/>
    <p:sldId id="296" r:id="rId19"/>
    <p:sldId id="343" r:id="rId20"/>
    <p:sldId id="344" r:id="rId21"/>
    <p:sldId id="383" r:id="rId22"/>
    <p:sldId id="348" r:id="rId23"/>
    <p:sldId id="342" r:id="rId24"/>
    <p:sldId id="350" r:id="rId25"/>
    <p:sldId id="381" r:id="rId26"/>
    <p:sldId id="353" r:id="rId27"/>
    <p:sldId id="354" r:id="rId28"/>
    <p:sldId id="355" r:id="rId29"/>
    <p:sldId id="356" r:id="rId30"/>
    <p:sldId id="357" r:id="rId31"/>
    <p:sldId id="384" r:id="rId32"/>
    <p:sldId id="358" r:id="rId33"/>
    <p:sldId id="359" r:id="rId34"/>
    <p:sldId id="360" r:id="rId35"/>
    <p:sldId id="362" r:id="rId36"/>
    <p:sldId id="363" r:id="rId37"/>
    <p:sldId id="365" r:id="rId38"/>
    <p:sldId id="366" r:id="rId39"/>
    <p:sldId id="367" r:id="rId40"/>
    <p:sldId id="369" r:id="rId41"/>
    <p:sldId id="370" r:id="rId42"/>
    <p:sldId id="385" r:id="rId43"/>
    <p:sldId id="371" r:id="rId44"/>
    <p:sldId id="372" r:id="rId45"/>
    <p:sldId id="373" r:id="rId46"/>
    <p:sldId id="374" r:id="rId47"/>
    <p:sldId id="351" r:id="rId48"/>
    <p:sldId id="380" r:id="rId49"/>
    <p:sldId id="375" r:id="rId50"/>
    <p:sldId id="379" r:id="rId51"/>
    <p:sldId id="376" r:id="rId52"/>
    <p:sldId id="377" r:id="rId53"/>
    <p:sldId id="378" r:id="rId54"/>
    <p:sldId id="352" r:id="rId5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3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53586-B8EA-4C3A-8DAE-D42D42A93AB4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9C30AA-43CA-42E7-B15D-4F2AC4A1EF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</a:t>
            </a:r>
            <a:r>
              <a:rPr lang="en-US" baseline="0" dirty="0" smtClean="0"/>
              <a:t> this lecture, we show how to solve problems involving the L1 norm.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Emphasize the “square” in the Gaussian and the “absolute value” in the exponential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Fig. 8.1. Comparison of exponential probability density distribution (red) with a Normal probability density distribution (blue) of equal variance, </a:t>
            </a:r>
            <a:r>
              <a:rPr lang="el-GR" sz="1200" i="1" dirty="0" smtClean="0">
                <a:latin typeface="Cambria Math"/>
                <a:ea typeface="Cambria Math"/>
                <a:cs typeface="Times New Roman" pitchFamily="18" charset="0"/>
              </a:rPr>
              <a:t>σ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=1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 The exponential probability density distribution is longer tailed. </a:t>
            </a:r>
            <a:r>
              <a:rPr lang="en-US" sz="12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script gda08_01.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that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Matlab’s</a:t>
            </a:r>
            <a:r>
              <a:rPr lang="en-US" baseline="0" dirty="0" smtClean="0"/>
              <a:t> “exponential” distribution is one-sized, so must fudge by multiplying it by randomly chosen sign,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Scenario:</a:t>
            </a:r>
            <a:r>
              <a:rPr lang="en-US" baseline="0" dirty="0" smtClean="0"/>
              <a:t>  we measure the temperature in the room (presumed spatially uniform) N times.</a:t>
            </a:r>
          </a:p>
          <a:p>
            <a:r>
              <a:rPr lang="en-US" baseline="0" dirty="0" smtClean="0"/>
              <a:t>The thermometer has exponentially-distributed error.</a:t>
            </a:r>
          </a:p>
          <a:p>
            <a:r>
              <a:rPr lang="en-US" baseline="0" dirty="0" smtClean="0"/>
              <a:t>What’s the best estimate of the mean (the temperature in the room)</a:t>
            </a:r>
          </a:p>
          <a:p>
            <a:r>
              <a:rPr lang="en-US" baseline="0" dirty="0" smtClean="0"/>
              <a:t>and the variance of the measurement.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</a:t>
            </a:r>
            <a:r>
              <a:rPr lang="en-US" baseline="0" dirty="0" smtClean="0"/>
              <a:t> applied this principle many times before when discussing Gaussian-distributed errors.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We did this</a:t>
            </a:r>
            <a:r>
              <a:rPr lang="en-US" baseline="0" dirty="0" smtClean="0"/>
              <a:t> a few lectures ago.</a:t>
            </a:r>
            <a:endParaRPr lang="en-US" dirty="0" smtClean="0"/>
          </a:p>
          <a:p>
            <a:r>
              <a:rPr lang="en-US" dirty="0" smtClean="0"/>
              <a:t>Note that taking</a:t>
            </a:r>
            <a:r>
              <a:rPr lang="en-US" baseline="0" dirty="0" smtClean="0"/>
              <a:t> the log gets rid of the exponential and changes products of variables into sums of variables.</a:t>
            </a:r>
          </a:p>
          <a:p>
            <a:r>
              <a:rPr lang="en-US" baseline="0" dirty="0" smtClean="0"/>
              <a:t>The maximization is accomplished by setting derivatives to zero, as usual.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two equations</a:t>
            </a:r>
            <a:r>
              <a:rPr lang="en-US" baseline="0" dirty="0" smtClean="0"/>
              <a:t> are easy to solve.  The first can only be zero when the summation is zero, which</a:t>
            </a:r>
          </a:p>
          <a:p>
            <a:r>
              <a:rPr lang="en-US" baseline="0" dirty="0" smtClean="0"/>
              <a:t>yields the formula for m1.  Once m1 is known, solving the second is trivial.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use the word almost, since the usual formula</a:t>
            </a:r>
            <a:r>
              <a:rPr lang="en-US" baseline="0" dirty="0" smtClean="0"/>
              <a:t> for standard deviation has a factor of (N-1) in it,</a:t>
            </a:r>
          </a:p>
          <a:p>
            <a:r>
              <a:rPr lang="en-US" baseline="0" dirty="0" smtClean="0"/>
              <a:t>not the factor of N that appears above.  However, this difference is insignificant when N is large.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that taking</a:t>
            </a:r>
            <a:r>
              <a:rPr lang="en-US" baseline="0" dirty="0" smtClean="0"/>
              <a:t> the log gets rid of the exponential and changes products of variables into sums of variables.</a:t>
            </a:r>
          </a:p>
          <a:p>
            <a:r>
              <a:rPr lang="en-US" baseline="0" dirty="0" smtClean="0"/>
              <a:t>The maximization is accomplished by setting derivatives to zero, as usual.</a:t>
            </a:r>
          </a:p>
          <a:p>
            <a:r>
              <a:rPr lang="en-US" baseline="0" dirty="0" smtClean="0"/>
              <a:t>Note that the derivative of an |x| is sign(x):</a:t>
            </a:r>
          </a:p>
          <a:p>
            <a:r>
              <a:rPr lang="en-US" baseline="0" dirty="0" smtClean="0"/>
              <a:t>if x&gt;0 then </a:t>
            </a:r>
            <a:r>
              <a:rPr lang="en-US" baseline="0" dirty="0" err="1" smtClean="0"/>
              <a:t>dx</a:t>
            </a:r>
            <a:r>
              <a:rPr lang="en-US" baseline="0" dirty="0" smtClean="0"/>
              <a:t>/</a:t>
            </a:r>
            <a:r>
              <a:rPr lang="en-US" baseline="0" dirty="0" err="1" smtClean="0"/>
              <a:t>dx</a:t>
            </a:r>
            <a:r>
              <a:rPr lang="en-US" baseline="0" dirty="0" smtClean="0"/>
              <a:t>=1.</a:t>
            </a:r>
          </a:p>
          <a:p>
            <a:r>
              <a:rPr lang="en-US" baseline="0" dirty="0" smtClean="0"/>
              <a:t>if x&lt;0 then d(-x)/</a:t>
            </a:r>
            <a:r>
              <a:rPr lang="en-US" baseline="0" dirty="0" err="1" smtClean="0"/>
              <a:t>dx</a:t>
            </a:r>
            <a:r>
              <a:rPr lang="en-US" baseline="0" dirty="0" smtClean="0"/>
              <a:t>=-1</a:t>
            </a:r>
          </a:p>
          <a:p>
            <a:r>
              <a:rPr lang="en-US" baseline="0" dirty="0" smtClean="0"/>
              <a:t>so derivative is +1 if x&gt;0 and -1 if x&lt;0</a:t>
            </a:r>
          </a:p>
          <a:p>
            <a:r>
              <a:rPr lang="en-US" baseline="0" dirty="0" smtClean="0"/>
              <a:t>(and 0 if x=0)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first equation is satisfied if the sum sign(di-&lt;d&gt;)=0.</a:t>
            </a:r>
          </a:p>
          <a:p>
            <a:r>
              <a:rPr lang="en-US" baseline="0" dirty="0" smtClean="0"/>
              <a:t>So you must pick &lt;d&gt; so that half of the di are greater than &lt;d&gt; and half are smaller.</a:t>
            </a:r>
          </a:p>
          <a:p>
            <a:r>
              <a:rPr lang="en-US" baseline="0" dirty="0" smtClean="0"/>
              <a:t>Then half of the signs are +1 and half are -1, and their sum is zero.</a:t>
            </a:r>
          </a:p>
          <a:p>
            <a:r>
              <a:rPr lang="en-US" dirty="0" smtClean="0"/>
              <a:t>But that’s just the formula for the median.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first</a:t>
            </a:r>
            <a:r>
              <a:rPr lang="en-US" baseline="0" dirty="0" smtClean="0"/>
              <a:t> section emphasizes the link between </a:t>
            </a:r>
            <a:r>
              <a:rPr lang="en-US" baseline="0" dirty="0" err="1" smtClean="0"/>
              <a:t>p.d.f.’s</a:t>
            </a:r>
            <a:r>
              <a:rPr lang="en-US" baseline="0" dirty="0" smtClean="0"/>
              <a:t> and measures of error.</a:t>
            </a:r>
          </a:p>
          <a:p>
            <a:r>
              <a:rPr lang="en-US" baseline="0" dirty="0" smtClean="0"/>
              <a:t>The seconds applies the same likelihood method as was previously applied to the Gaussian </a:t>
            </a:r>
            <a:r>
              <a:rPr lang="en-US" baseline="0" dirty="0" err="1" smtClean="0"/>
              <a:t>p.d.f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The last two show how to solve general L1 problems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median is robust,</a:t>
            </a:r>
            <a:r>
              <a:rPr lang="en-US" baseline="0" dirty="0" smtClean="0"/>
              <a:t> in the sense that adding 1 datum</a:t>
            </a:r>
          </a:p>
          <a:p>
            <a:r>
              <a:rPr lang="en-US" baseline="0" dirty="0" smtClean="0"/>
              <a:t>such as an outlier</a:t>
            </a:r>
          </a:p>
          <a:p>
            <a:r>
              <a:rPr lang="en-US" baseline="0" dirty="0" smtClean="0"/>
              <a:t>can only change the median from one centrally-located di</a:t>
            </a:r>
          </a:p>
          <a:p>
            <a:r>
              <a:rPr lang="en-US" baseline="0" dirty="0" smtClean="0"/>
              <a:t>to a nearest-neighbor and thus still centrally located di.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arenBoth"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L1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error as a function of m, when N is even.  Note that it’s flat between the two central data.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arenBoth"/>
              <a:tabLst/>
              <a:defRPr/>
            </a:pP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L1 error as a function of m, when N is odd.  Note that the estimate IS the central datum.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arenBoth"/>
              <a:tabLst/>
              <a:defRPr/>
            </a:pP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L2 error is a smooth quadratic curve.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UcParenBoth"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Fig. 8.2. Inverse problem to estimate the mean,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1200" i="1" baseline="30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 of 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observations. (A)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error 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E(m)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(red curve) with even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: The error has a flat minimum, bounded by two observations (circles), and the solution is non-unique. (B)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error  with odd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: The error is minimum at a one of the observation points, and the solution is unique. (C)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error, both odd and even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:  The error is minimum at a single point, which may not correspond to an observation point, and the solution is unique. </a:t>
            </a:r>
            <a:r>
              <a:rPr lang="en-US" sz="12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script gda08_02.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5BC54-4D04-450C-BE1A-F34A840D04A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notion of finite bounds is new.  There is no analog in the L2 world.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</a:t>
            </a:r>
            <a:r>
              <a:rPr lang="en-US" baseline="0" dirty="0" smtClean="0"/>
              <a:t> we develop the tools needed to solve practical problems.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</a:t>
            </a:r>
            <a:r>
              <a:rPr lang="en-US" baseline="0" dirty="0" smtClean="0"/>
              <a:t> the formal statement of the Linear Programming problem 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Analogous</a:t>
            </a:r>
            <a:r>
              <a:rPr lang="en-US" baseline="0" dirty="0" smtClean="0"/>
              <a:t> to the minimum L2 length problem that we applied to Gm=d when it was underdetermined.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formal statement of the problem.  Emphasize the absolute value 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</a:t>
            </a:r>
            <a:r>
              <a:rPr lang="en-US" baseline="0" dirty="0" smtClean="0"/>
              <a:t> the course, we encounter many cases where a “harder” problem can be transformed into an “easier” one.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Here’s the transformation.</a:t>
            </a:r>
            <a:r>
              <a:rPr lang="en-US" baseline="0" dirty="0" smtClean="0"/>
              <a:t>  We’ll go through it step by step.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First, all the variables</a:t>
            </a:r>
            <a:r>
              <a:rPr lang="en-US" baseline="0" dirty="0" smtClean="0"/>
              <a:t> are required to be positive.  Notice that there are 5 variables.  We’ll define</a:t>
            </a:r>
          </a:p>
          <a:p>
            <a:r>
              <a:rPr lang="en-US" baseline="0" dirty="0" smtClean="0"/>
              <a:t>them in a minute.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</a:t>
            </a:r>
            <a:r>
              <a:rPr lang="en-US" baseline="0" dirty="0" smtClean="0"/>
              <a:t> the error has a long tailed </a:t>
            </a:r>
            <a:r>
              <a:rPr lang="en-US" baseline="0" dirty="0" err="1" smtClean="0"/>
              <a:t>p.d.f</a:t>
            </a:r>
            <a:r>
              <a:rPr lang="en-US" baseline="0" dirty="0" smtClean="0"/>
              <a:t>.</a:t>
            </a:r>
          </a:p>
          <a:p>
            <a:r>
              <a:rPr lang="en-US" baseline="0" dirty="0" smtClean="0"/>
              <a:t>the data will have lots of outliers</a:t>
            </a:r>
          </a:p>
          <a:p>
            <a:r>
              <a:rPr lang="en-US" baseline="0" dirty="0" smtClean="0"/>
              <a:t>so outliers are unimportant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Notice </a:t>
            </a:r>
            <a:r>
              <a:rPr lang="en-US" baseline="0" dirty="0" smtClean="0"/>
              <a:t>that one of the equality constraints is Gm=d, written with the substitution m=m’-m’’.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substitution is a standard trick in linear programming.  It relaxed the positivity constraint on m.</a:t>
            </a:r>
          </a:p>
          <a:p>
            <a:r>
              <a:rPr lang="en-US" baseline="0" dirty="0" smtClean="0"/>
              <a:t>While m’ and m’’ are constrained to be positive, their difference is not required to be positive.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other two equality constraints can be rewritten as shown 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Suppose</a:t>
            </a:r>
            <a:r>
              <a:rPr lang="en-US" baseline="0" dirty="0" smtClean="0"/>
              <a:t> that m-&lt;m&gt; is positive.</a:t>
            </a:r>
          </a:p>
          <a:p>
            <a:r>
              <a:rPr lang="en-US" baseline="0" dirty="0" smtClean="0"/>
              <a:t>In the first equation</a:t>
            </a:r>
          </a:p>
          <a:p>
            <a:r>
              <a:rPr lang="en-US" baseline="0" dirty="0" smtClean="0"/>
              <a:t>since x is non-negative</a:t>
            </a:r>
          </a:p>
          <a:p>
            <a:r>
              <a:rPr lang="en-US" baseline="0" dirty="0" smtClean="0"/>
              <a:t>alpha must be greater than m-&lt;m&gt;.</a:t>
            </a:r>
          </a:p>
          <a:p>
            <a:r>
              <a:rPr lang="en-US" baseline="0" dirty="0" smtClean="0"/>
              <a:t>In the second equation, you can always choose x’ to satisfy the equation, regardless of the value of alpha.</a:t>
            </a:r>
          </a:p>
          <a:p>
            <a:r>
              <a:rPr lang="en-US" baseline="0" dirty="0" smtClean="0"/>
              <a:t>so the second equation does not constrain alpha.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Suppose</a:t>
            </a:r>
            <a:r>
              <a:rPr lang="en-US" baseline="0" dirty="0" smtClean="0"/>
              <a:t> that m-&lt;m&gt; is negative.</a:t>
            </a:r>
          </a:p>
          <a:p>
            <a:r>
              <a:rPr lang="en-US" baseline="0" dirty="0" smtClean="0"/>
              <a:t>In the second equation</a:t>
            </a:r>
          </a:p>
          <a:p>
            <a:r>
              <a:rPr lang="en-US" baseline="0" dirty="0" smtClean="0"/>
              <a:t>since x is non-negative</a:t>
            </a:r>
          </a:p>
          <a:p>
            <a:r>
              <a:rPr lang="en-US" baseline="0" dirty="0" smtClean="0"/>
              <a:t>alpha must be greater than -(m-&lt;m&gt;).</a:t>
            </a:r>
          </a:p>
          <a:p>
            <a:r>
              <a:rPr lang="en-US" baseline="0" dirty="0" smtClean="0"/>
              <a:t>In the first equation, you can always choose x to satisfy the equation, regardless of the value of alpha.</a:t>
            </a:r>
          </a:p>
          <a:p>
            <a:r>
              <a:rPr lang="en-US" baseline="0" dirty="0" smtClean="0"/>
              <a:t>so the first equation does not constrain alpha.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Taken together</a:t>
            </a:r>
          </a:p>
          <a:p>
            <a:r>
              <a:rPr lang="en-US" dirty="0" smtClean="0"/>
              <a:t>the</a:t>
            </a:r>
            <a:r>
              <a:rPr lang="en-US" baseline="0" dirty="0" smtClean="0"/>
              <a:t> two equations imply that alpha is greater than</a:t>
            </a:r>
          </a:p>
          <a:p>
            <a:r>
              <a:rPr lang="en-US" baseline="0" dirty="0" smtClean="0"/>
              <a:t>the absolute value of m-&lt;m&gt;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 minimizing</a:t>
            </a:r>
            <a:r>
              <a:rPr lang="en-US" baseline="0" dirty="0" smtClean="0"/>
              <a:t> the weighted sum of alpha</a:t>
            </a:r>
          </a:p>
          <a:p>
            <a:r>
              <a:rPr lang="en-US" baseline="0" dirty="0" smtClean="0"/>
              <a:t>is the same as</a:t>
            </a:r>
          </a:p>
          <a:p>
            <a:r>
              <a:rPr lang="en-US" baseline="0" dirty="0" smtClean="0"/>
              <a:t>minimizing the weighted sum of abs(m-&lt;m&gt;).</a:t>
            </a:r>
          </a:p>
          <a:p>
            <a:r>
              <a:rPr lang="en-US" baseline="0" dirty="0" smtClean="0"/>
              <a:t>Clever!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</a:t>
            </a:r>
            <a:r>
              <a:rPr lang="en-US" baseline="0" dirty="0" smtClean="0"/>
              <a:t> transformation is similar to the minimum-length case.  Once again, 5 variables, all positive.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</a:t>
            </a:r>
            <a:r>
              <a:rPr lang="en-US" baseline="0" dirty="0" smtClean="0"/>
              <a:t> are two complimentary equality constraints,</a:t>
            </a:r>
          </a:p>
          <a:p>
            <a:r>
              <a:rPr lang="en-US" baseline="0" dirty="0" smtClean="0"/>
              <a:t>rigged to constrain that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200" b="1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sz="12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≥|</a:t>
            </a:r>
            <a:r>
              <a:rPr lang="en-US" sz="12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sz="12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sz="12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12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</a:t>
            </a:r>
            <a:endParaRPr kumimoji="0" lang="en-US" sz="1200" b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  <a:p>
            <a:r>
              <a:rPr lang="en-US" dirty="0" smtClean="0"/>
              <a:t>so </a:t>
            </a:r>
            <a:r>
              <a:rPr lang="en-US" dirty="0" err="1" smtClean="0"/>
              <a:t>mimimizing</a:t>
            </a:r>
            <a:r>
              <a:rPr lang="en-US" dirty="0" smtClean="0"/>
              <a:t> sum alpha</a:t>
            </a:r>
            <a:r>
              <a:rPr lang="en-US" baseline="0" dirty="0" smtClean="0"/>
              <a:t> is the same a minimizing sum abs(d-Gm)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Just a review of the formulas for the norms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MatLab</a:t>
            </a:r>
            <a:r>
              <a:rPr lang="en-US" baseline="0" dirty="0" smtClean="0"/>
              <a:t> implementation</a:t>
            </a:r>
          </a:p>
          <a:p>
            <a:r>
              <a:rPr lang="en-US" baseline="0" dirty="0" smtClean="0"/>
              <a:t>Note that there are lots of variables.</a:t>
            </a:r>
          </a:p>
          <a:p>
            <a:r>
              <a:rPr lang="en-US" baseline="0" dirty="0" smtClean="0"/>
              <a:t>This is a limitation of the method – problems can easily be too big to handle.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Equality constraints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Inequality constraints are simple; everything</a:t>
            </a:r>
            <a:r>
              <a:rPr lang="en-US" baseline="0" dirty="0" smtClean="0"/>
              <a:t> positive.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Call</a:t>
            </a:r>
            <a:r>
              <a:rPr lang="en-US" baseline="0" dirty="0" smtClean="0"/>
              <a:t> to </a:t>
            </a:r>
            <a:r>
              <a:rPr lang="en-US" baseline="0" dirty="0" err="1" smtClean="0"/>
              <a:t>MatLab’s</a:t>
            </a:r>
            <a:r>
              <a:rPr lang="en-US" baseline="0" dirty="0" smtClean="0"/>
              <a:t> linear </a:t>
            </a:r>
            <a:r>
              <a:rPr lang="en-US" baseline="0" dirty="0" err="1" smtClean="0"/>
              <a:t>porgamming</a:t>
            </a:r>
            <a:r>
              <a:rPr lang="en-US" baseline="0" dirty="0" smtClean="0"/>
              <a:t> function</a:t>
            </a:r>
          </a:p>
          <a:p>
            <a:r>
              <a:rPr lang="en-US" baseline="0" dirty="0" smtClean="0"/>
              <a:t>and then compute m</a:t>
            </a:r>
          </a:p>
          <a:p>
            <a:r>
              <a:rPr lang="en-US" baseline="0" dirty="0" smtClean="0"/>
              <a:t>added benefit is that </a:t>
            </a:r>
            <a:r>
              <a:rPr lang="en-US" baseline="0" dirty="0" err="1" smtClean="0"/>
              <a:t>fmin</a:t>
            </a:r>
            <a:r>
              <a:rPr lang="en-US" baseline="0" dirty="0" smtClean="0"/>
              <a:t> is the L1 error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Example: Red-true;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Green L1; Blue L2.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L2 is badly affected by the outlier.  L1 is not.</a:t>
            </a: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Fig. 8.3.  Curve fitting using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norm. The true data (red curve) follow a cubic polynomial in an auxiliary variable,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 Observations (red circles) have additive noise with zero mean and variance, </a:t>
            </a:r>
            <a:r>
              <a:rPr lang="el-GR" sz="1200" i="1" dirty="0" smtClean="0">
                <a:latin typeface="Cambria Math"/>
                <a:ea typeface="Cambria Math"/>
                <a:cs typeface="Times New Roman" pitchFamily="18" charset="0"/>
              </a:rPr>
              <a:t>σ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=1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drawn from an exponential probability density function.  Note the outlier at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z≈1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fit (green curve) is not as affected by the outlier as a standard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(least-squares) fit (blue curve).  </a:t>
            </a:r>
            <a:r>
              <a:rPr lang="en-US" sz="12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script gda08_03.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other words, add prior</a:t>
            </a:r>
            <a:r>
              <a:rPr lang="en-US" baseline="0" dirty="0" smtClean="0"/>
              <a:t> information that m is close to &lt;m&gt;.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Nice</a:t>
            </a:r>
            <a:r>
              <a:rPr lang="en-US" baseline="0" dirty="0" smtClean="0"/>
              <a:t> to know, but actually, one rarely (if ever) wants to solve this problem.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Its explained in the text.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Emphasize that the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Linf</a:t>
            </a:r>
            <a:r>
              <a:rPr lang="en-US" baseline="0" dirty="0" smtClean="0"/>
              <a:t> problem is to minimize the largest prediction error.</a:t>
            </a:r>
          </a:p>
          <a:p>
            <a:r>
              <a:rPr lang="en-US" baseline="0" dirty="0" smtClean="0"/>
              <a:t>The transformation is similar to the ones that we’ve seen previously 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Except that alpha</a:t>
            </a:r>
            <a:r>
              <a:rPr lang="en-US" baseline="0" dirty="0" smtClean="0"/>
              <a:t> is a scalar, not a vector 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Higher the norm, the more important an outlier is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The higher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norms give preferential weight to the largest of the errors.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?. Hypothetical prediction error, 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and its absolute value, raised the powers,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10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.  While most elements of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1200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are numerically significant, only a few elements of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|e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|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10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are.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gda03_??.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Example: Red-true;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Green </a:t>
            </a:r>
            <a:r>
              <a:rPr lang="en-US" sz="1200" baseline="0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Linf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; Blue L2.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Linf</a:t>
            </a:r>
            <a:r>
              <a:rPr lang="en-US" sz="1200" baseline="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is very badly affected by the outlier.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Fig. 8.4.  Curve fitting using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∞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norm. The true data (red curve) follow a cubic polynomial in an auxiliary variable,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  <a:r>
              <a:rPr lang="en-US" sz="1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.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 Observations (red circles) have additive noise with zero mean and variance, </a:t>
            </a:r>
            <a:r>
              <a:rPr lang="el-GR" sz="1200" i="1" dirty="0" smtClean="0">
                <a:latin typeface="Cambria Math"/>
                <a:ea typeface="Cambria Math"/>
                <a:cs typeface="Times New Roman" pitchFamily="18" charset="0"/>
              </a:rPr>
              <a:t>σ</a:t>
            </a:r>
            <a:r>
              <a:rPr lang="en-US" sz="1200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=1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, drawn from an exponential probability density function.  Note the outlier at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z≈0.37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 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∞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fit (green curve) is more affected by the outlier than is a standard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1200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(least-squares) fit (blue curve). </a:t>
            </a:r>
            <a:r>
              <a:rPr lang="en-US" sz="1200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script gda08_04.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limiting</a:t>
            </a:r>
            <a:r>
              <a:rPr lang="en-US" baseline="0" dirty="0" smtClean="0"/>
              <a:t> case say the norm of e is the absolute value of its largest element.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Different</a:t>
            </a:r>
            <a:r>
              <a:rPr lang="en-US" baseline="0" dirty="0" smtClean="0"/>
              <a:t> estimate of the model parameters for each norm.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Example of fitting a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straight line to data.  Note the outlier.  The higher the norm,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the more the outlier “pulls down” the line.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Straight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line problem solved under three different norms.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This is a worst-case example, since the data have a horrible outlier (be sure to point it out).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?. Straight line fits to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sz="1200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z,d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pairs where the error is measured under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∞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norms.  The </a:t>
            </a:r>
            <a:r>
              <a:rPr lang="en-US" sz="1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12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norm gives the least weight to the one outlier.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gda03_??.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Comparison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of a long-tailed (left) and short-tailed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Use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 low norms for long-tailed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p.d.f.’s</a:t>
            </a:r>
            <a:r>
              <a:rPr lang="en-US" sz="1200" baseline="0" dirty="0" smtClean="0">
                <a:latin typeface="Times New Roman" pitchFamily="18" charset="0"/>
                <a:cs typeface="Times New Roman" pitchFamily="18" charset="0"/>
              </a:rPr>
              <a:t>, high norms for short tailed </a:t>
            </a:r>
            <a:r>
              <a:rPr lang="en-US" sz="1200" baseline="0" dirty="0" err="1" smtClean="0">
                <a:latin typeface="Times New Roman" pitchFamily="18" charset="0"/>
                <a:cs typeface="Times New Roman" pitchFamily="18" charset="0"/>
              </a:rPr>
              <a:t>p.d.f.’s</a:t>
            </a:r>
            <a:endParaRPr lang="en-US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Fig ?. A) Long-tailed probability density function. B) Short-tailed probability density function. </a:t>
            </a:r>
            <a:r>
              <a:rPr lang="en-US" sz="1200" i="1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script gda03_??.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9C30AA-43CA-42E7-B15D-4F2AC4A1EFA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1B0D4-162B-4AAA-AA48-226D81917658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1B0D4-162B-4AAA-AA48-226D81917658}" type="datetimeFigureOut">
              <a:rPr lang="en-US" smtClean="0"/>
              <a:pPr/>
              <a:t>10/21/2011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466F49-AC3B-4A22-99A5-36C8CF7587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0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0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0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0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0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43000"/>
            <a:ext cx="9144000" cy="42672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 13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∞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Norm Problems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Linear Programming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 noChangeAspect="1"/>
          </p:cNvGrpSpPr>
          <p:nvPr/>
        </p:nvGrpSpPr>
        <p:grpSpPr>
          <a:xfrm>
            <a:off x="762000" y="1524000"/>
            <a:ext cx="7748573" cy="4526424"/>
            <a:chOff x="2705637" y="1170801"/>
            <a:chExt cx="4304763" cy="2514680"/>
          </a:xfrm>
        </p:grpSpPr>
        <p:sp>
          <p:nvSpPr>
            <p:cNvPr id="5" name="TextBox 4"/>
            <p:cNvSpPr txBox="1"/>
            <p:nvPr/>
          </p:nvSpPr>
          <p:spPr>
            <a:xfrm>
              <a:off x="2895600" y="3429000"/>
              <a:ext cx="4114800" cy="256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914363" y="1170801"/>
              <a:ext cx="381000" cy="256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B)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138153" y="1170801"/>
              <a:ext cx="381000" cy="256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A)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5637" y="1371600"/>
              <a:ext cx="3981450" cy="19907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Answer is related to the distribution of the error.  Are outliers common or rare?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914400" y="5257800"/>
            <a:ext cx="38862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lon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 tails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outliers</a:t>
            </a:r>
            <a:r>
              <a:rPr kumimoji="0" lang="en-US" sz="2200" b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common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baseline="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outliers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unimportant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use low norm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gives low weight to outliers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419600" y="5181600"/>
            <a:ext cx="3962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short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tails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outliers</a:t>
            </a:r>
            <a:r>
              <a:rPr kumimoji="0" lang="en-US" sz="2200" b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uncommon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baseline="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outliers</a:t>
            </a: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important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use high norm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gives high weight to outliers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477000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as we showed previously …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use L</a:t>
            </a:r>
            <a:r>
              <a:rPr lang="en-US" baseline="-25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norm 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when data has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Gaussian-distributed error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as we will show in a moment … 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use L</a:t>
            </a:r>
            <a:r>
              <a:rPr lang="en-US" baseline="-250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norm 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when data has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Exponentially-distributed error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comparison of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p.d.f.’s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l="50000" t="34737"/>
          <a:stretch>
            <a:fillRect/>
          </a:stretch>
        </p:blipFill>
        <p:spPr bwMode="auto">
          <a:xfrm>
            <a:off x="4343400" y="2438400"/>
            <a:ext cx="4572000" cy="1145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4191000"/>
            <a:ext cx="5372100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/>
          <a:srcRect l="39968" t="32979" r="22643" b="48690"/>
          <a:stretch>
            <a:fillRect/>
          </a:stretch>
        </p:blipFill>
        <p:spPr bwMode="auto">
          <a:xfrm>
            <a:off x="0" y="2209800"/>
            <a:ext cx="441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457200" y="1676400"/>
            <a:ext cx="3581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Gaussian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876800" y="1676400"/>
            <a:ext cx="35814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Exponential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to make realizations of an exponentially-distributed random variable in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MatLab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52400" y="3060918"/>
            <a:ext cx="8839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mu =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sd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/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sqrt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(2);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rsign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= (2*(random('unid',2,Nr,1)-1)-1);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dr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=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dbar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+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rsign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.* ...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         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random('exponential',mu,Nr,1);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19200"/>
            <a:ext cx="8229600" cy="38862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2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Derive the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estimate of the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mean and variance of an exponential distribution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use of Principle of Maximum Likelihood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3581399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maximize</a:t>
            </a:r>
          </a:p>
          <a:p>
            <a:pPr lvl="0" algn="ctr">
              <a:buNone/>
              <a:defRPr/>
            </a:pP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log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p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lang="en-US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log-probability that the observed data was in fact observed</a:t>
            </a:r>
          </a:p>
          <a:p>
            <a:pPr algn="ctr">
              <a:buNone/>
            </a:pP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 respect to unknown parameters in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p.d.f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e.g. its mean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variance </a:t>
            </a:r>
            <a:r>
              <a:rPr lang="el-GR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i="1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2</a:t>
            </a:r>
            <a:endParaRPr lang="en-US" i="1" baseline="30000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Previous Example: Gaussian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p.d.f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914400"/>
            <a:ext cx="7620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2514600"/>
            <a:ext cx="7467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585030" y="4267200"/>
            <a:ext cx="228600" cy="381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solving the two equations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590800"/>
            <a:ext cx="7315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solving the two equations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590800"/>
            <a:ext cx="73152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reeform 3"/>
          <p:cNvSpPr/>
          <p:nvPr/>
        </p:nvSpPr>
        <p:spPr>
          <a:xfrm>
            <a:off x="2590800" y="3886200"/>
            <a:ext cx="731520" cy="1306286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38400" y="5105400"/>
            <a:ext cx="20574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usual formula for the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sampl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e mean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6172200" y="3886200"/>
            <a:ext cx="731520" cy="1306286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19800" y="5105400"/>
            <a:ext cx="243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almost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the 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usual formula for the </a:t>
            </a:r>
            <a:r>
              <a:rPr kumimoji="0" lang="en-US" sz="4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sampl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e standard deviation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New Example: Exponential </a:t>
            </a:r>
            <a:r>
              <a:rPr lang="en-US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p.d.f</a:t>
            </a: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914400"/>
            <a:ext cx="610076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2590800"/>
            <a:ext cx="844061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495800"/>
            <a:ext cx="8991600" cy="1102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Syllabus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609600"/>
            <a:ext cx="8534400" cy="6027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01		Describing Inverse Problems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02		Probability and Measurement Error, Part 1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03		Probability and Measurement Error, Part 2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04		The L</a:t>
            </a:r>
            <a:r>
              <a:rPr lang="en-US" sz="1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Norm and Simple Least Squares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05		A Priori Information and Weighted Least Squared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06		Resolution and Generalized Inverses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07		Backus-Gilbert Inverse and the Trade Off of Resolution and Variance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08		The Principle of Maximum Likelihood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09		Inexact Theories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10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Nonuniqueness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and Localized Averages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11		Vector Spaces and Singular Value Decomposition</a:t>
            </a:r>
          </a:p>
          <a:p>
            <a:pPr>
              <a:spcBef>
                <a:spcPts val="100"/>
              </a:spcBef>
              <a:buFontTx/>
              <a:buNone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12		Equality and Inequality Constraints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Lecture 13	L</a:t>
            </a:r>
            <a:r>
              <a:rPr lang="en-US" sz="1600" b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, L</a:t>
            </a:r>
            <a:r>
              <a:rPr lang="en-US" sz="1600" b="1" baseline="-25000" dirty="0" smtClean="0"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lang="en-US" sz="1600" b="1" dirty="0" smtClean="0">
                <a:latin typeface="Times New Roman" pitchFamily="18" charset="0"/>
                <a:cs typeface="Times New Roman" pitchFamily="18" charset="0"/>
              </a:rPr>
              <a:t> Norm Problems and Linear Programming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14		Nonlinear Problems: Grid and Monte Carlo Searches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15		Nonlinear Problems: Newton’s Method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16		Nonlinear Problems:  Simulated Annealing and Bootstrap Confidence Intervals 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17		Factor Analysis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18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Varimax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Factors,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Empircal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Orthogonal Functions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19		Backus-Gilbert Theory for Continuous Problems; Radon’s Problem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20		Linear Operators and Their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Adjoints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21		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Fr</a:t>
            </a:r>
            <a:r>
              <a:rPr lang="en-US" sz="1600" dirty="0" err="1" smtClean="0">
                <a:latin typeface="Times New Roman"/>
                <a:cs typeface="Times New Roman"/>
              </a:rPr>
              <a:t>é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chet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Derivatives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22 	Exemplary Inverse Problems, incl. Filter Design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23 	Exemplary Inverse Problems, incl. Earthquake Location</a:t>
            </a:r>
            <a:br>
              <a:rPr lang="en-US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Lecture 24 	Exemplary Inverse Problems, incl.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Vibrational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Problems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solving the two equations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971800"/>
            <a:ext cx="3886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32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kumimoji="0" lang="en-US" sz="32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=median(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  and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590800"/>
            <a:ext cx="3759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solving the two equations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2971800"/>
            <a:ext cx="3886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32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kumimoji="0" lang="en-US" sz="3200" b="0" i="1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est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=median(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  and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590800"/>
            <a:ext cx="3759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Freeform 5"/>
          <p:cNvSpPr/>
          <p:nvPr/>
        </p:nvSpPr>
        <p:spPr>
          <a:xfrm>
            <a:off x="2590800" y="3886200"/>
            <a:ext cx="731520" cy="1306286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363684" y="4655460"/>
            <a:ext cx="5780316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more robust than sample mean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since outlier moves it only by “one data point”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10763" r="7410" b="6542"/>
          <a:stretch>
            <a:fillRect/>
          </a:stretch>
        </p:blipFill>
        <p:spPr bwMode="auto">
          <a:xfrm>
            <a:off x="974360" y="381000"/>
            <a:ext cx="7622186" cy="5450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2" name="Group 21"/>
          <p:cNvGrpSpPr>
            <a:grpSpLocks noChangeAspect="1"/>
          </p:cNvGrpSpPr>
          <p:nvPr/>
        </p:nvGrpSpPr>
        <p:grpSpPr>
          <a:xfrm>
            <a:off x="479540" y="152400"/>
            <a:ext cx="7338087" cy="6571328"/>
            <a:chOff x="1614814" y="1177329"/>
            <a:chExt cx="4892056" cy="4380885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1332021" y="2866560"/>
              <a:ext cx="9144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E(m)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968136" y="1177329"/>
              <a:ext cx="4572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(A)</a:t>
              </a:r>
              <a:endParaRPr lang="en-US" sz="28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473336" y="1177329"/>
              <a:ext cx="4572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(C)</a:t>
              </a:r>
              <a:endParaRPr lang="en-US" sz="28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720736" y="1177329"/>
              <a:ext cx="4572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(B)</a:t>
              </a:r>
              <a:endParaRPr lang="en-US" sz="28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470366" y="2990893"/>
              <a:ext cx="222069" cy="4288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222967" y="2838493"/>
              <a:ext cx="228600" cy="7336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11" name="TextBox 10"/>
            <p:cNvSpPr txBox="1"/>
            <p:nvPr/>
          </p:nvSpPr>
          <p:spPr>
            <a:xfrm rot="16200000">
              <a:off x="3096289" y="2866560"/>
              <a:ext cx="9144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E(m)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 rot="16200000">
              <a:off x="4895054" y="2866560"/>
              <a:ext cx="9144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E(m)</a:t>
              </a:r>
              <a:endParaRPr lang="en-US" sz="2800" i="1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4" name="Left Brace 13"/>
            <p:cNvSpPr/>
            <p:nvPr/>
          </p:nvSpPr>
          <p:spPr>
            <a:xfrm rot="16200000">
              <a:off x="2713402" y="4952235"/>
              <a:ext cx="152400" cy="381000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rot="5400000">
              <a:off x="4087586" y="3303313"/>
              <a:ext cx="381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rot="5400000">
              <a:off x="6009571" y="4399799"/>
              <a:ext cx="381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rot="5400000">
              <a:off x="4094912" y="4896188"/>
              <a:ext cx="381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rot="5400000">
              <a:off x="2469380" y="4833845"/>
              <a:ext cx="276496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rot="5400000">
              <a:off x="2836818" y="4832756"/>
              <a:ext cx="278674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rot="5400000">
              <a:off x="6010359" y="4880882"/>
              <a:ext cx="3810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2461854" y="5209401"/>
              <a:ext cx="762000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sz="2800" i="1" baseline="30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est</a:t>
              </a:r>
              <a:endParaRPr lang="en-US" sz="28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056018" y="5048293"/>
              <a:ext cx="744303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sz="2800" i="1" baseline="30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est</a:t>
              </a:r>
              <a:endParaRPr lang="en-US" sz="28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896266" y="5048293"/>
              <a:ext cx="610604" cy="3488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m</a:t>
              </a:r>
              <a:r>
                <a:rPr lang="en-US" sz="2800" i="1" baseline="30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est</a:t>
              </a:r>
              <a:endParaRPr lang="en-US" sz="28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observations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18288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the number of data are even, the solution in non-unique but bounded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solution exactly satisfies one of the data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04800" y="3200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these</a:t>
            </a:r>
            <a:r>
              <a:rPr kumimoji="0" lang="en-US" sz="44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properties carry over to the general linear problem</a:t>
            </a:r>
            <a:endParaRPr kumimoji="0" lang="en-US" sz="4400" b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495800"/>
            <a:ext cx="8229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 certain cases, the solution can be non-unique but bounded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The solution exactly satisfies </a:t>
            </a:r>
            <a:r>
              <a:rPr kumimoji="0" lang="en-US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of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the data equations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19200"/>
            <a:ext cx="8229600" cy="3886200"/>
          </a:xfrm>
        </p:spPr>
        <p:txBody>
          <a:bodyPr>
            <a:normAutofit fontScale="90000"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3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Solve the Linear Inverse Problem under the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L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norm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Transformation to a Linear Programming Problem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Linear Programming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3276600"/>
            <a:ext cx="828886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457200" y="609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review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19200"/>
            <a:ext cx="8229600" cy="38862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Case A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Minimum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Length Solution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1828800"/>
            <a:ext cx="4114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382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minimize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4114800"/>
            <a:ext cx="82296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subject to the constraint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828800"/>
            <a:ext cx="4114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8382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minimize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4114800"/>
            <a:ext cx="82296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subject to the constraint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6248400" y="2667000"/>
            <a:ext cx="762000" cy="457200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248400" y="3048000"/>
            <a:ext cx="2895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weighted </a:t>
            </a:r>
            <a:r>
              <a:rPr kumimoji="0" lang="en-US" sz="4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kumimoji="0" lang="en-US" sz="4400" b="0" i="1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solution</a:t>
            </a:r>
            <a:r>
              <a:rPr kumimoji="0" lang="en-US" sz="44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length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(weighted by </a:t>
            </a:r>
            <a:r>
              <a:rPr lang="el-GR" sz="4400" i="1" noProof="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σ</a:t>
            </a:r>
            <a:r>
              <a:rPr lang="en-US" sz="4400" i="1" baseline="-25000" noProof="0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m</a:t>
            </a:r>
            <a:r>
              <a:rPr lang="en-US" sz="4400" i="1" baseline="300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-1</a:t>
            </a:r>
            <a:r>
              <a:rPr lang="en-US" sz="4400" noProof="0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)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5486400" y="5486400"/>
            <a:ext cx="762000" cy="457200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715000" y="5410200"/>
            <a:ext cx="2895600" cy="121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usual data</a:t>
            </a:r>
            <a:r>
              <a:rPr kumimoji="0" lang="en-US" sz="2800" b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equations</a:t>
            </a:r>
            <a:endParaRPr kumimoji="0" lang="en-US" sz="2800" b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21637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transformation to an equivalent linear programming problem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Purpose of the Lecture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057400"/>
            <a:ext cx="9144000" cy="3733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Review Material on Outliers and Long-Tailed Distributions</a:t>
            </a:r>
          </a:p>
          <a:p>
            <a:pPr lvl="0" algn="ctr">
              <a:spcBef>
                <a:spcPct val="0"/>
              </a:spcBef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Derive the </a:t>
            </a: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sz="28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estimate of the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mean and variance of an exponential distribution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Solve the Linear Inverse Problem under the</a:t>
            </a:r>
            <a:r>
              <a:rPr lang="en-US" sz="28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L</a:t>
            </a:r>
            <a:r>
              <a:rPr lang="en-US" sz="2800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 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norm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by Transformation to a Linear Programming Problem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Do the same for the L</a:t>
            </a:r>
            <a:r>
              <a:rPr lang="en-US" sz="2800" baseline="-25000" dirty="0" smtClean="0"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7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9718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4958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7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9718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4958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1143000" y="4800600"/>
            <a:ext cx="70866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3200400" y="5791201"/>
            <a:ext cx="533400" cy="304799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3657600" y="5715000"/>
            <a:ext cx="4648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all variables are required to be positive</a:t>
            </a:r>
            <a:endParaRPr kumimoji="0" lang="en-US" sz="2800" b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7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9718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4958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0" y="2895600"/>
            <a:ext cx="21336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672389" y="3762375"/>
            <a:ext cx="1223211" cy="428625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2057400" y="3352800"/>
            <a:ext cx="4648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usual data</a:t>
            </a:r>
            <a:r>
              <a:rPr kumimoji="0" lang="en-US" sz="2800" b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equations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aseline="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with </a:t>
            </a:r>
            <a:r>
              <a:rPr lang="en-US" sz="2800" b="1" baseline="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m=m’-m’’</a:t>
            </a:r>
            <a:endParaRPr kumimoji="0" lang="en-US" sz="2800" b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7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9718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495800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329542" y="3505200"/>
            <a:ext cx="6629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“slack variables”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standard trick in linear programming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to allow </a:t>
            </a: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to have any sign while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2400" b="1" baseline="-250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and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2400" b="1" baseline="-250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are non-negative</a:t>
            </a:r>
          </a:p>
        </p:txBody>
      </p:sp>
      <p:sp>
        <p:nvSpPr>
          <p:cNvPr id="10" name="Oval 9"/>
          <p:cNvSpPr/>
          <p:nvPr/>
        </p:nvSpPr>
        <p:spPr>
          <a:xfrm>
            <a:off x="0" y="2895600"/>
            <a:ext cx="21336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72389" y="3762375"/>
            <a:ext cx="1223211" cy="428625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143000" y="4800600"/>
            <a:ext cx="27432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3018971" y="4978400"/>
            <a:ext cx="2380343" cy="1320799"/>
          </a:xfrm>
          <a:custGeom>
            <a:avLst/>
            <a:gdLst>
              <a:gd name="connsiteX0" fmla="*/ 2380343 w 2380343"/>
              <a:gd name="connsiteY0" fmla="*/ 0 h 1320799"/>
              <a:gd name="connsiteX1" fmla="*/ 1625600 w 2380343"/>
              <a:gd name="connsiteY1" fmla="*/ 609600 h 1320799"/>
              <a:gd name="connsiteX2" fmla="*/ 1190172 w 2380343"/>
              <a:gd name="connsiteY2" fmla="*/ 551543 h 1320799"/>
              <a:gd name="connsiteX3" fmla="*/ 783772 w 2380343"/>
              <a:gd name="connsiteY3" fmla="*/ 1291771 h 1320799"/>
              <a:gd name="connsiteX4" fmla="*/ 0 w 2380343"/>
              <a:gd name="connsiteY4" fmla="*/ 725714 h 1320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80343" h="1320799">
                <a:moveTo>
                  <a:pt x="2380343" y="0"/>
                </a:moveTo>
                <a:cubicBezTo>
                  <a:pt x="2102152" y="258838"/>
                  <a:pt x="1823962" y="517676"/>
                  <a:pt x="1625600" y="609600"/>
                </a:cubicBezTo>
                <a:cubicBezTo>
                  <a:pt x="1427238" y="701524"/>
                  <a:pt x="1330476" y="437848"/>
                  <a:pt x="1190172" y="551543"/>
                </a:cubicBezTo>
                <a:cubicBezTo>
                  <a:pt x="1049868" y="665238"/>
                  <a:pt x="982134" y="1262743"/>
                  <a:pt x="783772" y="1291771"/>
                </a:cubicBezTo>
                <a:cubicBezTo>
                  <a:pt x="585410" y="1320799"/>
                  <a:pt x="292705" y="1023256"/>
                  <a:pt x="0" y="725714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7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9718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5029200"/>
            <a:ext cx="6248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2590800" y="2743200"/>
            <a:ext cx="6553200" cy="1066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 rot="7056063">
            <a:off x="4604631" y="4211792"/>
            <a:ext cx="1510300" cy="428625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953000" y="3962400"/>
            <a:ext cx="2590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same</a:t>
            </a:r>
            <a:r>
              <a:rPr kumimoji="0" lang="en-US" sz="2800" b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as</a:t>
            </a:r>
            <a:endParaRPr kumimoji="0" lang="en-US" sz="2800" b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7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9718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5029200"/>
            <a:ext cx="6248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2329542" y="6005286"/>
            <a:ext cx="2775858" cy="7003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then </a:t>
            </a:r>
            <a:r>
              <a:rPr kumimoji="0" lang="el-GR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sz="28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≥ </a:t>
            </a: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(</a:t>
            </a:r>
            <a:r>
              <a:rPr kumimoji="0" lang="en-US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-&lt;</a:t>
            </a:r>
            <a:r>
              <a:rPr kumimoji="0" lang="en-US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since </a:t>
            </a:r>
            <a:r>
              <a:rPr kumimoji="0" lang="en-US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≥0</a:t>
            </a:r>
            <a:endParaRPr kumimoji="0" lang="en-US" sz="2800" b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2819400" y="5029200"/>
            <a:ext cx="14478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rot="13843140">
            <a:off x="3495313" y="4398664"/>
            <a:ext cx="542833" cy="428625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11"/>
          <p:cNvSpPr/>
          <p:nvPr/>
        </p:nvSpPr>
        <p:spPr>
          <a:xfrm rot="1583264">
            <a:off x="1971971" y="5737099"/>
            <a:ext cx="542833" cy="428625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 txBox="1">
            <a:spLocks/>
          </p:cNvSpPr>
          <p:nvPr/>
        </p:nvSpPr>
        <p:spPr>
          <a:xfrm>
            <a:off x="3124200" y="3733800"/>
            <a:ext cx="14478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+</a:t>
            </a:r>
            <a:endParaRPr kumimoji="0" lang="en-US" sz="2800" b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399316" y="5780316"/>
            <a:ext cx="3505200" cy="990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can always be satisfied by choosing an</a:t>
            </a:r>
            <a:r>
              <a:rPr kumimoji="0" lang="en-US" sz="2800" b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appropriate </a:t>
            </a:r>
            <a:r>
              <a:rPr kumimoji="0" lang="en-US" sz="2800" b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kumimoji="0" lang="en-US" sz="2800" b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’</a:t>
            </a:r>
            <a:endParaRPr kumimoji="0" lang="en-US" sz="2800" b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5" name="Freeform 14"/>
          <p:cNvSpPr/>
          <p:nvPr/>
        </p:nvSpPr>
        <p:spPr>
          <a:xfrm rot="1583264">
            <a:off x="6143497" y="5582449"/>
            <a:ext cx="476506" cy="188903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7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9718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5029200"/>
            <a:ext cx="6248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6400800" y="3806370"/>
            <a:ext cx="14478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if -</a:t>
            </a:r>
            <a:endParaRPr kumimoji="0" lang="en-US" sz="2800" b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6520542" y="5029200"/>
            <a:ext cx="12954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 rot="13843140">
            <a:off x="7000513" y="4398664"/>
            <a:ext cx="542833" cy="428625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828800" y="5780316"/>
            <a:ext cx="3505200" cy="990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can always be satisfied by choosing an</a:t>
            </a:r>
            <a:r>
              <a:rPr kumimoji="0" lang="en-US" sz="2800" b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appropriate </a:t>
            </a:r>
            <a:r>
              <a:rPr kumimoji="0" lang="en-US" sz="2800" b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kumimoji="0" lang="en-US" sz="2800" b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’</a:t>
            </a:r>
            <a:endParaRPr kumimoji="0" lang="en-US" sz="2800" b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2" name="Freeform 11"/>
          <p:cNvSpPr/>
          <p:nvPr/>
        </p:nvSpPr>
        <p:spPr>
          <a:xfrm rot="1583264">
            <a:off x="2572981" y="5582449"/>
            <a:ext cx="476506" cy="188903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040084" y="5163456"/>
            <a:ext cx="5334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410200" y="5943600"/>
            <a:ext cx="27432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then </a:t>
            </a:r>
            <a:r>
              <a:rPr kumimoji="0" lang="el-GR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sz="28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≥ -(</a:t>
            </a:r>
            <a:r>
              <a:rPr kumimoji="0" lang="en-US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-&lt;</a:t>
            </a:r>
            <a:r>
              <a:rPr kumimoji="0" lang="en-US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since </a:t>
            </a:r>
            <a:r>
              <a:rPr kumimoji="0" lang="en-US" sz="2800" b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≥0</a:t>
            </a:r>
            <a:endParaRPr kumimoji="0" lang="en-US" sz="2800" b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7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9718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5029200"/>
            <a:ext cx="6248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5181600" y="5791200"/>
            <a:ext cx="2819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taken together</a:t>
            </a:r>
          </a:p>
          <a:p>
            <a:pPr algn="ctr">
              <a:spcBef>
                <a:spcPct val="0"/>
              </a:spcBef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then </a:t>
            </a:r>
            <a:r>
              <a:rPr lang="el-GR" sz="2800" b="1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sz="28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≥|</a:t>
            </a:r>
            <a:r>
              <a:rPr lang="en-US" sz="28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28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-&lt;</a:t>
            </a:r>
            <a:r>
              <a:rPr lang="en-US" sz="28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</a:t>
            </a:r>
            <a:r>
              <a:rPr lang="en-US" sz="28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&gt;|</a:t>
            </a:r>
            <a:endParaRPr kumimoji="0" lang="en-US" sz="2800" b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2" name="Freeform 11"/>
          <p:cNvSpPr/>
          <p:nvPr/>
        </p:nvSpPr>
        <p:spPr>
          <a:xfrm rot="1583264">
            <a:off x="4562770" y="5813300"/>
            <a:ext cx="542833" cy="428625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524000" y="5029200"/>
            <a:ext cx="6291942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572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9718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76400" y="5029200"/>
            <a:ext cx="6248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4419600" y="1752600"/>
            <a:ext cx="35052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minimizing </a:t>
            </a:r>
            <a:r>
              <a:rPr lang="en-US" sz="24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z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/>
                <a:cs typeface="Times New Roman" pitchFamily="18" charset="0"/>
              </a:rPr>
              <a:t>same</a:t>
            </a:r>
            <a:r>
              <a:rPr kumimoji="0" lang="en-US" sz="240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/>
                <a:cs typeface="Times New Roman" pitchFamily="18" charset="0"/>
              </a:rPr>
              <a:t> as minimizing weighted solution length</a:t>
            </a:r>
            <a:endParaRPr kumimoji="0" lang="en-US" sz="240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12" name="Freeform 11"/>
          <p:cNvSpPr/>
          <p:nvPr/>
        </p:nvSpPr>
        <p:spPr>
          <a:xfrm rot="1583264">
            <a:off x="3800770" y="1774700"/>
            <a:ext cx="542833" cy="428625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895600" y="609600"/>
            <a:ext cx="1905000" cy="990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19200"/>
            <a:ext cx="8229600" cy="38862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Case B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Least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error solution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(analogous to least squares)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562600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1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Review Material on Outliers and Long-Tailed Distributions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21637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transformation to an equivalent linear programming problem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 l="13380" t="28000" r="28169" b="35000"/>
          <a:stretch>
            <a:fillRect/>
          </a:stretch>
        </p:blipFill>
        <p:spPr bwMode="auto">
          <a:xfrm>
            <a:off x="130626" y="914400"/>
            <a:ext cx="8888627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886200" y="3675744"/>
            <a:ext cx="9906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 l="13380" t="28000" r="28169" b="35000"/>
          <a:stretch>
            <a:fillRect/>
          </a:stretch>
        </p:blipFill>
        <p:spPr bwMode="auto">
          <a:xfrm>
            <a:off x="130626" y="914400"/>
            <a:ext cx="8888627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l 2"/>
          <p:cNvSpPr/>
          <p:nvPr/>
        </p:nvSpPr>
        <p:spPr>
          <a:xfrm>
            <a:off x="0" y="2438400"/>
            <a:ext cx="8686800" cy="8382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reeform 3"/>
          <p:cNvSpPr/>
          <p:nvPr/>
        </p:nvSpPr>
        <p:spPr>
          <a:xfrm>
            <a:off x="3276600" y="3276600"/>
            <a:ext cx="1371600" cy="2438400"/>
          </a:xfrm>
          <a:custGeom>
            <a:avLst/>
            <a:gdLst>
              <a:gd name="connsiteX0" fmla="*/ 0 w 2656114"/>
              <a:gd name="connsiteY0" fmla="*/ 0 h 2409371"/>
              <a:gd name="connsiteX1" fmla="*/ 1553028 w 2656114"/>
              <a:gd name="connsiteY1" fmla="*/ 711200 h 2409371"/>
              <a:gd name="connsiteX2" fmla="*/ 1306285 w 2656114"/>
              <a:gd name="connsiteY2" fmla="*/ 1509486 h 2409371"/>
              <a:gd name="connsiteX3" fmla="*/ 2656114 w 2656114"/>
              <a:gd name="connsiteY3" fmla="*/ 2409371 h 2409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56114" h="2409371">
                <a:moveTo>
                  <a:pt x="0" y="0"/>
                </a:moveTo>
                <a:cubicBezTo>
                  <a:pt x="667657" y="229809"/>
                  <a:pt x="1335314" y="459619"/>
                  <a:pt x="1553028" y="711200"/>
                </a:cubicBezTo>
                <a:cubicBezTo>
                  <a:pt x="1770742" y="962781"/>
                  <a:pt x="1122437" y="1226458"/>
                  <a:pt x="1306285" y="1509486"/>
                </a:cubicBezTo>
                <a:cubicBezTo>
                  <a:pt x="1490133" y="1792514"/>
                  <a:pt x="2073123" y="2100942"/>
                  <a:pt x="2656114" y="2409371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91000" y="5029200"/>
            <a:ext cx="39624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same as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800" b="1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sz="28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– </a:t>
            </a:r>
            <a:r>
              <a:rPr lang="en-US" sz="28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</a:t>
            </a:r>
            <a:r>
              <a:rPr lang="en-US" sz="28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</a:t>
            </a:r>
            <a:r>
              <a:rPr lang="en-US" sz="28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sz="28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– </a:t>
            </a:r>
            <a:r>
              <a:rPr lang="en-US" sz="28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</a:p>
          <a:p>
            <a:pPr algn="ctr">
              <a:spcBef>
                <a:spcPct val="0"/>
              </a:spcBef>
              <a:defRPr/>
            </a:pPr>
            <a:r>
              <a:rPr lang="el-GR" sz="2800" b="1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sz="28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– </a:t>
            </a:r>
            <a:r>
              <a:rPr lang="en-US" sz="28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x’</a:t>
            </a:r>
            <a:r>
              <a:rPr lang="en-US" sz="28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= -(</a:t>
            </a:r>
            <a:r>
              <a:rPr lang="en-US" sz="28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r>
              <a:rPr lang="en-US" sz="28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– </a:t>
            </a:r>
            <a:r>
              <a:rPr lang="en-US" sz="2800" b="1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2800" dirty="0" smtClean="0">
                <a:solidFill>
                  <a:srgbClr val="FF0000"/>
                </a:solidFill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so previous argument applies</a:t>
            </a:r>
          </a:p>
          <a:p>
            <a:pPr algn="ctr">
              <a:spcBef>
                <a:spcPct val="0"/>
              </a:spcBef>
              <a:defRPr/>
            </a:pPr>
            <a:endParaRPr kumimoji="0" lang="en-US" sz="2800" b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MatLab</a:t>
            </a:r>
            <a:endParaRPr lang="en-US" i="1" dirty="0">
              <a:latin typeface="Times New Roman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52400" y="1891844"/>
            <a:ext cx="86868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% variables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% m = mp -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mpp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% x = [mp',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mpp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', alpha', x',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xp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']'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% mp,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mpp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len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M and alpha, x,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xp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,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len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N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L = 2*M+3*N;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x = zeros(L,1);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f = zeros(L,1);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f(2*M+1:2*M+N)=1./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sd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1"/>
          <p:cNvSpPr>
            <a:spLocks noChangeArrowheads="1"/>
          </p:cNvSpPr>
          <p:nvPr/>
        </p:nvSpPr>
        <p:spPr bwMode="auto">
          <a:xfrm>
            <a:off x="0" y="189398"/>
            <a:ext cx="91440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% equality constraints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Aeq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= zeros(2*N,L);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beq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= zeros(2*N,1);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% first equation G(mp-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mpp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)+x-alpha=d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Aeq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(1:N,1:M)             =  G;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Aeq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(1:N,M+1:2*M)         = -G;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Aeq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(1:N,2*M+1:2*M+N)     = -eye(N,N);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Aeq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(1:N,2*M+N+1:2*M+2*N) =  eye(N,N);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beq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(1:N)                 =  dobs;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% second equation G(mp-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mpp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)-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xp+alpha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=d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Aeq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(N+1:2*N,1:M)               =  G;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Aeq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(N+1:2*N,M+1:2*M)           = -G;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Aeq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(N+1:2*N,2*M+1:2*M+N)       =  eye(N,N);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Aeq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(N+1:2*N,2*M+2*N+1:2*M+3*N) = -eye(N,N);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beq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(N+1:2*N)                   =  dobs;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1"/>
          <p:cNvSpPr>
            <a:spLocks noChangeArrowheads="1"/>
          </p:cNvSpPr>
          <p:nvPr/>
        </p:nvSpPr>
        <p:spPr bwMode="auto">
          <a:xfrm>
            <a:off x="130626" y="388978"/>
            <a:ext cx="9013374" cy="569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% inequality constraints A x &lt;= b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% part 1: everything positive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A = zeros(L+2*M,L);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b = zeros(L+2*M,1);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A(1:L,:) = -eye(L,L);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b(1:L) = zeros(L,1);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% part 2; mp and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mpp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 have an upper bound.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A(L+1:L+2*M,:) = eye(2*M,L);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mls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rPr>
              <a:t> = (G'*G)\(G'*dobs); % L2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mupperbound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=10*max(abs(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mls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));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b(L+1:L+2*M) =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mupperbound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cs typeface="Courier New" pitchFamily="49" charset="0"/>
              </a:rPr>
              <a:t>;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371600"/>
            <a:ext cx="8763000" cy="3886200"/>
          </a:xfrm>
        </p:spPr>
        <p:txBody>
          <a:bodyPr>
            <a:normAutofit/>
          </a:bodyPr>
          <a:lstStyle/>
          <a:p>
            <a:pPr algn="l"/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% solve linear programming problem</a:t>
            </a:r>
            <a:r>
              <a:rPr lang="en-US" sz="31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31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[x, </a:t>
            </a: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fmin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] = </a:t>
            </a: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linprog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f,A,b,Aeq,beq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sz="31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31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fmin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=-</a:t>
            </a: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fmin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31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US" sz="3100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3100" b="1" dirty="0" err="1" smtClean="0">
                <a:latin typeface="Courier New" pitchFamily="49" charset="0"/>
                <a:cs typeface="Courier New" pitchFamily="49" charset="0"/>
              </a:rPr>
              <a:t>mest</a:t>
            </a:r>
            <a:r>
              <a:rPr lang="en-US" sz="3100" b="1" dirty="0" smtClean="0">
                <a:latin typeface="Courier New" pitchFamily="49" charset="0"/>
                <a:cs typeface="Courier New" pitchFamily="49" charset="0"/>
              </a:rPr>
              <a:t> = x(1:M) - x(M+1:2*M);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573312" y="1066800"/>
            <a:ext cx="7620006" cy="4608134"/>
            <a:chOff x="1943096" y="1371600"/>
            <a:chExt cx="4762504" cy="2880084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8571" r="7143" b="5184"/>
            <a:stretch>
              <a:fillRect/>
            </a:stretch>
          </p:blipFill>
          <p:spPr bwMode="auto">
            <a:xfrm>
              <a:off x="2209800" y="1371600"/>
              <a:ext cx="4495800" cy="25287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TextBox 4"/>
            <p:cNvSpPr txBox="1"/>
            <p:nvPr/>
          </p:nvSpPr>
          <p:spPr>
            <a:xfrm>
              <a:off x="4343400" y="3886200"/>
              <a:ext cx="457200" cy="365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z</a:t>
              </a:r>
              <a:r>
                <a:rPr lang="en-US" sz="32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32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943096" y="2438400"/>
              <a:ext cx="457200" cy="365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32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32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>
              <a:off x="5734595" y="2586445"/>
              <a:ext cx="783772" cy="187234"/>
            </a:xfrm>
            <a:custGeom>
              <a:avLst/>
              <a:gdLst>
                <a:gd name="connsiteX0" fmla="*/ 0 w 783772"/>
                <a:gd name="connsiteY0" fmla="*/ 182880 h 187234"/>
                <a:gd name="connsiteX1" fmla="*/ 339634 w 783772"/>
                <a:gd name="connsiteY1" fmla="*/ 0 h 187234"/>
                <a:gd name="connsiteX2" fmla="*/ 444137 w 783772"/>
                <a:gd name="connsiteY2" fmla="*/ 182880 h 187234"/>
                <a:gd name="connsiteX3" fmla="*/ 783772 w 783772"/>
                <a:gd name="connsiteY3" fmla="*/ 26126 h 187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3772" h="187234">
                  <a:moveTo>
                    <a:pt x="0" y="182880"/>
                  </a:moveTo>
                  <a:cubicBezTo>
                    <a:pt x="132805" y="91440"/>
                    <a:pt x="265611" y="0"/>
                    <a:pt x="339634" y="0"/>
                  </a:cubicBezTo>
                  <a:cubicBezTo>
                    <a:pt x="413657" y="0"/>
                    <a:pt x="370114" y="178526"/>
                    <a:pt x="444137" y="182880"/>
                  </a:cubicBezTo>
                  <a:cubicBezTo>
                    <a:pt x="518160" y="187234"/>
                    <a:pt x="650966" y="106680"/>
                    <a:pt x="783772" y="26126"/>
                  </a:cubicBezTo>
                </a:path>
              </a:pathLst>
            </a:cu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320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434147" y="2754085"/>
              <a:ext cx="985698" cy="3654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outlier</a:t>
              </a:r>
              <a:endParaRPr lang="en-US" sz="32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229600" cy="441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mixed-determined problem of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minimizing 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L+E</a:t>
            </a:r>
            <a:b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can also be solved via transformation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but we omit it here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19200"/>
            <a:ext cx="8229600" cy="3886200"/>
          </a:xfrm>
        </p:spPr>
        <p:txBody>
          <a:bodyPr>
            <a:normAutofit fontScale="90000"/>
          </a:bodyPr>
          <a:lstStyle/>
          <a:p>
            <a:pPr lvl="0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Part 4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Solve the Linear Inverse Problem under the</a:t>
            </a:r>
            <a:r>
              <a:rPr lang="en-US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L</a:t>
            </a:r>
            <a:r>
              <a:rPr lang="en-US" i="1" baseline="-25000" dirty="0" smtClean="0">
                <a:latin typeface="Cambria Math"/>
                <a:ea typeface="Cambria Math"/>
                <a:cs typeface="Times New Roman" pitchFamily="18" charset="0"/>
              </a:rPr>
              <a:t>∞</a:t>
            </a:r>
            <a:r>
              <a:rPr lang="en-US" i="1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norm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Transformation to a Linear Programming Problem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Review of the </a:t>
            </a:r>
            <a:r>
              <a:rPr lang="en-US" i="1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</a:t>
            </a:r>
            <a:r>
              <a:rPr lang="en-US" i="1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family of norms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1295400"/>
            <a:ext cx="4267200" cy="525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39925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we’re going to skip all the details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just show the transformation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overdetermined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276600"/>
            <a:ext cx="8986859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85800" y="990600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minimize  </a:t>
            </a:r>
            <a:r>
              <a:rPr lang="en-US" sz="3200" i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E=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max</a:t>
            </a:r>
            <a:r>
              <a:rPr lang="en-US" sz="32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(</a:t>
            </a:r>
            <a:r>
              <a:rPr lang="en-US" sz="32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3200" baseline="-25000" dirty="0" err="1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i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 /</a:t>
            </a:r>
            <a:r>
              <a:rPr lang="el-GR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σ</a:t>
            </a:r>
            <a:r>
              <a:rPr lang="en-US" sz="3200" baseline="-25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di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)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where 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=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d</a:t>
            </a:r>
            <a:r>
              <a:rPr lang="en-US" sz="3200" baseline="300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obs</a:t>
            </a:r>
            <a:r>
              <a:rPr lang="en-US" sz="3200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-</a:t>
            </a:r>
            <a:r>
              <a:rPr lang="en-US" sz="32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Gm</a:t>
            </a:r>
            <a:endParaRPr lang="en-US" sz="3200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4038600" y="1828800"/>
            <a:ext cx="838200" cy="121920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598" y="2133600"/>
            <a:ext cx="8986859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Oval 2"/>
          <p:cNvSpPr/>
          <p:nvPr/>
        </p:nvSpPr>
        <p:spPr>
          <a:xfrm>
            <a:off x="3505200" y="2133600"/>
            <a:ext cx="457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953000" y="1371600"/>
            <a:ext cx="30480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 </a:t>
            </a:r>
            <a:r>
              <a:rPr lang="el-GR" sz="4400" b="1" dirty="0" smtClean="0">
                <a:solidFill>
                  <a:srgbClr val="FF0000"/>
                </a:solidFill>
                <a:latin typeface="Cambria Math"/>
                <a:ea typeface="Cambria Math"/>
                <a:cs typeface="Times New Roman" pitchFamily="18" charset="0"/>
              </a:rPr>
              <a:t>α</a:t>
            </a:r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is a scalar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Freeform 4"/>
          <p:cNvSpPr/>
          <p:nvPr/>
        </p:nvSpPr>
        <p:spPr>
          <a:xfrm rot="17840323">
            <a:off x="4079161" y="1613041"/>
            <a:ext cx="674750" cy="690413"/>
          </a:xfrm>
          <a:custGeom>
            <a:avLst/>
            <a:gdLst>
              <a:gd name="connsiteX0" fmla="*/ 0 w 731520"/>
              <a:gd name="connsiteY0" fmla="*/ 0 h 1306286"/>
              <a:gd name="connsiteX1" fmla="*/ 613954 w 731520"/>
              <a:gd name="connsiteY1" fmla="*/ 339634 h 1306286"/>
              <a:gd name="connsiteX2" fmla="*/ 222069 w 731520"/>
              <a:gd name="connsiteY2" fmla="*/ 783771 h 1306286"/>
              <a:gd name="connsiteX3" fmla="*/ 731520 w 731520"/>
              <a:gd name="connsiteY3" fmla="*/ 1306286 h 1306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1520" h="1306286">
                <a:moveTo>
                  <a:pt x="0" y="0"/>
                </a:moveTo>
                <a:cubicBezTo>
                  <a:pt x="288471" y="104502"/>
                  <a:pt x="576942" y="209005"/>
                  <a:pt x="613954" y="339634"/>
                </a:cubicBezTo>
                <a:cubicBezTo>
                  <a:pt x="650966" y="470263"/>
                  <a:pt x="202475" y="622662"/>
                  <a:pt x="222069" y="783771"/>
                </a:cubicBezTo>
                <a:cubicBezTo>
                  <a:pt x="241663" y="944880"/>
                  <a:pt x="486591" y="1125583"/>
                  <a:pt x="731520" y="1306286"/>
                </a:cubicBezTo>
              </a:path>
            </a:pathLst>
          </a:custGeom>
          <a:ln w="38100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598" y="2133600"/>
            <a:ext cx="8986859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685800" y="1143000"/>
            <a:ext cx="8184320" cy="4494332"/>
            <a:chOff x="1943096" y="1404255"/>
            <a:chExt cx="5115200" cy="2808958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9551" b="7673"/>
            <a:stretch>
              <a:fillRect/>
            </a:stretch>
          </p:blipFill>
          <p:spPr bwMode="auto">
            <a:xfrm>
              <a:off x="2233747" y="1404255"/>
              <a:ext cx="4824549" cy="2462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" name="TextBox 4"/>
            <p:cNvSpPr txBox="1"/>
            <p:nvPr/>
          </p:nvSpPr>
          <p:spPr>
            <a:xfrm>
              <a:off x="4343400" y="3886200"/>
              <a:ext cx="457200" cy="327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z</a:t>
              </a:r>
              <a:r>
                <a:rPr lang="en-US" sz="28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8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943096" y="2438400"/>
              <a:ext cx="457200" cy="327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i="1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d</a:t>
              </a:r>
              <a:r>
                <a:rPr lang="en-US" sz="2800" i="1" baseline="-25000" dirty="0" err="1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i</a:t>
              </a:r>
              <a:endParaRPr lang="en-US" sz="2800" baseline="-250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8" name="Freeform 7"/>
            <p:cNvSpPr/>
            <p:nvPr/>
          </p:nvSpPr>
          <p:spPr>
            <a:xfrm flipH="1">
              <a:off x="3997233" y="3237411"/>
              <a:ext cx="783772" cy="187234"/>
            </a:xfrm>
            <a:custGeom>
              <a:avLst/>
              <a:gdLst>
                <a:gd name="connsiteX0" fmla="*/ 0 w 783772"/>
                <a:gd name="connsiteY0" fmla="*/ 182880 h 187234"/>
                <a:gd name="connsiteX1" fmla="*/ 339634 w 783772"/>
                <a:gd name="connsiteY1" fmla="*/ 0 h 187234"/>
                <a:gd name="connsiteX2" fmla="*/ 444137 w 783772"/>
                <a:gd name="connsiteY2" fmla="*/ 182880 h 187234"/>
                <a:gd name="connsiteX3" fmla="*/ 783772 w 783772"/>
                <a:gd name="connsiteY3" fmla="*/ 26126 h 1872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3772" h="187234">
                  <a:moveTo>
                    <a:pt x="0" y="182880"/>
                  </a:moveTo>
                  <a:cubicBezTo>
                    <a:pt x="132805" y="91440"/>
                    <a:pt x="265611" y="0"/>
                    <a:pt x="339634" y="0"/>
                  </a:cubicBezTo>
                  <a:cubicBezTo>
                    <a:pt x="413657" y="0"/>
                    <a:pt x="370114" y="178526"/>
                    <a:pt x="444137" y="182880"/>
                  </a:cubicBezTo>
                  <a:cubicBezTo>
                    <a:pt x="518160" y="187234"/>
                    <a:pt x="650966" y="106680"/>
                    <a:pt x="783772" y="26126"/>
                  </a:cubicBezTo>
                </a:path>
              </a:pathLst>
            </a:cu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80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823822" y="3270433"/>
              <a:ext cx="1203684" cy="327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Times New Roman" pitchFamily="18" charset="0"/>
                  <a:ea typeface="Cambria Math" pitchFamily="18" charset="0"/>
                  <a:cs typeface="Times New Roman" pitchFamily="18" charset="0"/>
                </a:rPr>
                <a:t>outlier</a:t>
              </a:r>
              <a:endParaRPr lang="en-US" sz="2800" dirty="0">
                <a:latin typeface="Times New Roman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4138" t="3620" r="6207" b="5882"/>
          <a:stretch>
            <a:fillRect/>
          </a:stretch>
        </p:blipFill>
        <p:spPr bwMode="auto">
          <a:xfrm>
            <a:off x="762000" y="1143000"/>
            <a:ext cx="7162800" cy="5509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higher norms give </a:t>
            </a:r>
            <a:r>
              <a:rPr lang="en-US" sz="3600" dirty="0" err="1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increaing</a:t>
            </a:r>
            <a:r>
              <a:rPr lang="en-US" sz="3600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 weight to largest element of </a:t>
            </a:r>
            <a:r>
              <a:rPr lang="en-US" sz="3600" b="1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e</a:t>
            </a:r>
            <a:endParaRPr lang="en-US" sz="3600" b="1" dirty="0">
              <a:latin typeface="Cambria Math" pitchFamily="18" charset="0"/>
              <a:ea typeface="Cambria Math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600200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ambria Math" pitchFamily="18" charset="0"/>
                <a:ea typeface="Cambria Math" pitchFamily="18" charset="0"/>
                <a:cs typeface="Times New Roman" pitchFamily="18" charset="0"/>
              </a:rPr>
              <a:t>limiting case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819400"/>
            <a:ext cx="77216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981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but which norm to use?</a:t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</a:br>
            <a:r>
              <a:rPr lang="en-US" i="1" dirty="0" smtClean="0">
                <a:latin typeface="Times New Roman" pitchFamily="18" charset="0"/>
                <a:ea typeface="Cambria Math" pitchFamily="18" charset="0"/>
                <a:cs typeface="Times New Roman" pitchFamily="18" charset="0"/>
              </a:rPr>
              <a:t>it makes a difference!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>
            <a:grpSpLocks noChangeAspect="1"/>
          </p:cNvGrpSpPr>
          <p:nvPr/>
        </p:nvGrpSpPr>
        <p:grpSpPr>
          <a:xfrm>
            <a:off x="381000" y="838200"/>
            <a:ext cx="8298180" cy="5261801"/>
            <a:chOff x="2286000" y="1563469"/>
            <a:chExt cx="4191000" cy="2657475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86000" y="1563469"/>
              <a:ext cx="3981450" cy="2657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" name="Freeform 6"/>
            <p:cNvSpPr/>
            <p:nvPr/>
          </p:nvSpPr>
          <p:spPr>
            <a:xfrm>
              <a:off x="5038725" y="3409732"/>
              <a:ext cx="742950" cy="277812"/>
            </a:xfrm>
            <a:custGeom>
              <a:avLst/>
              <a:gdLst>
                <a:gd name="connsiteX0" fmla="*/ 0 w 742950"/>
                <a:gd name="connsiteY0" fmla="*/ 1587 h 277812"/>
                <a:gd name="connsiteX1" fmla="*/ 428625 w 742950"/>
                <a:gd name="connsiteY1" fmla="*/ 30162 h 277812"/>
                <a:gd name="connsiteX2" fmla="*/ 409575 w 742950"/>
                <a:gd name="connsiteY2" fmla="*/ 182562 h 277812"/>
                <a:gd name="connsiteX3" fmla="*/ 742950 w 742950"/>
                <a:gd name="connsiteY3" fmla="*/ 277812 h 2778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42950" h="277812">
                  <a:moveTo>
                    <a:pt x="0" y="1587"/>
                  </a:moveTo>
                  <a:cubicBezTo>
                    <a:pt x="180181" y="793"/>
                    <a:pt x="360363" y="0"/>
                    <a:pt x="428625" y="30162"/>
                  </a:cubicBezTo>
                  <a:cubicBezTo>
                    <a:pt x="496887" y="60324"/>
                    <a:pt x="357188" y="141287"/>
                    <a:pt x="409575" y="182562"/>
                  </a:cubicBezTo>
                  <a:cubicBezTo>
                    <a:pt x="461962" y="223837"/>
                    <a:pt x="602456" y="250824"/>
                    <a:pt x="742950" y="277812"/>
                  </a:cubicBezTo>
                </a:path>
              </a:pathLst>
            </a:custGeom>
            <a:ln w="3810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495800" y="3239869"/>
              <a:ext cx="609600" cy="233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latin typeface="Times New Roman" pitchFamily="18" charset="0"/>
                  <a:cs typeface="Times New Roman" pitchFamily="18" charset="0"/>
                </a:rPr>
                <a:t>outlier</a:t>
              </a:r>
              <a:endParaRPr lang="en-US" sz="24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867400" y="2020669"/>
              <a:ext cx="609600" cy="233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L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1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867400" y="2238970"/>
              <a:ext cx="609600" cy="233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L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2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867400" y="2781895"/>
              <a:ext cx="609600" cy="233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L</a:t>
              </a:r>
              <a:r>
                <a:rPr lang="en-US" sz="2400" i="1" baseline="-25000" dirty="0" smtClean="0">
                  <a:latin typeface="Cambria Math" pitchFamily="18" charset="0"/>
                  <a:ea typeface="Cambria Math" pitchFamily="18" charset="0"/>
                  <a:cs typeface="Times New Roman" pitchFamily="18" charset="0"/>
                </a:rPr>
                <a:t>∞</a:t>
              </a:r>
              <a:endParaRPr lang="en-US" sz="2400" i="1" baseline="-25000" dirty="0">
                <a:latin typeface="Cambria Math" pitchFamily="18" charset="0"/>
                <a:ea typeface="Cambria Math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7659</TotalTime>
  <Words>2534</Words>
  <Application>Microsoft Office PowerPoint</Application>
  <PresentationFormat>On-screen Show (4:3)</PresentationFormat>
  <Paragraphs>348</Paragraphs>
  <Slides>54</Slides>
  <Notes>50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Office Theme</vt:lpstr>
      <vt:lpstr>Lecture 13   L1 , L∞ Norm Problems and Linear Programming</vt:lpstr>
      <vt:lpstr>Syllabus</vt:lpstr>
      <vt:lpstr>Purpose of the Lecture</vt:lpstr>
      <vt:lpstr>Part 1   Review Material on Outliers and Long-Tailed Distributions    </vt:lpstr>
      <vt:lpstr>Review of the Ln family of norms</vt:lpstr>
      <vt:lpstr>higher norms give increaing weight to largest element of e</vt:lpstr>
      <vt:lpstr>limiting case</vt:lpstr>
      <vt:lpstr>but which norm to use?  it makes a difference!</vt:lpstr>
      <vt:lpstr>Slide 9</vt:lpstr>
      <vt:lpstr>Answer is related to the distribution of the error.  Are outliers common or rare?</vt:lpstr>
      <vt:lpstr>as we showed previously …   use L2 norm  when data has Gaussian-distributed error   as we will show in a moment …    use L1 norm  when data has Exponentially-distributed error</vt:lpstr>
      <vt:lpstr>comparison of p.d.f.’s</vt:lpstr>
      <vt:lpstr>to make realizations of an exponentially-distributed random variable in MatLab</vt:lpstr>
      <vt:lpstr>Part 2  Derive the L1 estimate of the mean and variance of an exponential distribution</vt:lpstr>
      <vt:lpstr>use of Principle of Maximum Likelihood</vt:lpstr>
      <vt:lpstr>Previous Example: Gaussian p.d.f.</vt:lpstr>
      <vt:lpstr>solving the two equations</vt:lpstr>
      <vt:lpstr>solving the two equations</vt:lpstr>
      <vt:lpstr>New Example: Exponential p.d.f.</vt:lpstr>
      <vt:lpstr>solving the two equations</vt:lpstr>
      <vt:lpstr>solving the two equations</vt:lpstr>
      <vt:lpstr>Slide 22</vt:lpstr>
      <vt:lpstr>observations</vt:lpstr>
      <vt:lpstr>Part 3  Solve the Linear Inverse Problem under the L1  norm by Transformation to a Linear Programming Problem </vt:lpstr>
      <vt:lpstr>the Linear Programming problem</vt:lpstr>
      <vt:lpstr>Case A  The Minimum L1 Length Solution </vt:lpstr>
      <vt:lpstr>minimize</vt:lpstr>
      <vt:lpstr>minimize</vt:lpstr>
      <vt:lpstr>transformation to an equivalent linear programming problem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Case B  Least L1 error solution (analogous to least squares) </vt:lpstr>
      <vt:lpstr>transformation to an equivalent linear programming problem</vt:lpstr>
      <vt:lpstr>Slide 41</vt:lpstr>
      <vt:lpstr>Slide 42</vt:lpstr>
      <vt:lpstr>MatLab</vt:lpstr>
      <vt:lpstr>Slide 44</vt:lpstr>
      <vt:lpstr>Slide 45</vt:lpstr>
      <vt:lpstr>% solve linear programming problem [x, fmin] = linprog(f,A,b,Aeq,beq); fmin=-fmin; mest = x(1:M) - x(M+1:2*M); </vt:lpstr>
      <vt:lpstr>Slide 47</vt:lpstr>
      <vt:lpstr>the mixed-determined problem of  minimizing L+E  can also be solved via transformation  but we omit it here </vt:lpstr>
      <vt:lpstr>Part 4  Solve the Linear Inverse Problem under the L∞  norm by Transformation to a Linear Programming Problem </vt:lpstr>
      <vt:lpstr>we’re going to skip all the details   and just show the transformation for the overdetermined case</vt:lpstr>
      <vt:lpstr>Slide 51</vt:lpstr>
      <vt:lpstr>Slide 52</vt:lpstr>
      <vt:lpstr>Slide 53</vt:lpstr>
      <vt:lpstr>Slide 54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  Describing Inverse Problems</dc:title>
  <dc:creator>Bill Menke</dc:creator>
  <cp:lastModifiedBy>Bill Menke</cp:lastModifiedBy>
  <cp:revision>552</cp:revision>
  <dcterms:created xsi:type="dcterms:W3CDTF">2011-08-18T12:44:59Z</dcterms:created>
  <dcterms:modified xsi:type="dcterms:W3CDTF">2011-10-21T15:21:03Z</dcterms:modified>
</cp:coreProperties>
</file>