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notesSlides/notesSlide48.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4"/>
  </p:notesMasterIdLst>
  <p:sldIdLst>
    <p:sldId id="256" r:id="rId2"/>
    <p:sldId id="257" r:id="rId3"/>
    <p:sldId id="266" r:id="rId4"/>
    <p:sldId id="421" r:id="rId5"/>
    <p:sldId id="486" r:id="rId6"/>
    <p:sldId id="489" r:id="rId7"/>
    <p:sldId id="490" r:id="rId8"/>
    <p:sldId id="494" r:id="rId9"/>
    <p:sldId id="487" r:id="rId10"/>
    <p:sldId id="491" r:id="rId11"/>
    <p:sldId id="492" r:id="rId12"/>
    <p:sldId id="493" r:id="rId13"/>
    <p:sldId id="496" r:id="rId14"/>
    <p:sldId id="497" r:id="rId15"/>
    <p:sldId id="498" r:id="rId16"/>
    <p:sldId id="499" r:id="rId17"/>
    <p:sldId id="495" r:id="rId18"/>
    <p:sldId id="500" r:id="rId19"/>
    <p:sldId id="474" r:id="rId20"/>
    <p:sldId id="501" r:id="rId21"/>
    <p:sldId id="502" r:id="rId22"/>
    <p:sldId id="475" r:id="rId23"/>
    <p:sldId id="504" r:id="rId24"/>
    <p:sldId id="503" r:id="rId25"/>
    <p:sldId id="505" r:id="rId26"/>
    <p:sldId id="506" r:id="rId27"/>
    <p:sldId id="482" r:id="rId28"/>
    <p:sldId id="507" r:id="rId29"/>
    <p:sldId id="512" r:id="rId30"/>
    <p:sldId id="508" r:id="rId31"/>
    <p:sldId id="509" r:id="rId32"/>
    <p:sldId id="510" r:id="rId33"/>
    <p:sldId id="511" r:id="rId34"/>
    <p:sldId id="483" r:id="rId35"/>
    <p:sldId id="513" r:id="rId36"/>
    <p:sldId id="485" r:id="rId37"/>
    <p:sldId id="514" r:id="rId38"/>
    <p:sldId id="515" r:id="rId39"/>
    <p:sldId id="516" r:id="rId40"/>
    <p:sldId id="484" r:id="rId41"/>
    <p:sldId id="518" r:id="rId42"/>
    <p:sldId id="481" r:id="rId43"/>
    <p:sldId id="520" r:id="rId44"/>
    <p:sldId id="521" r:id="rId45"/>
    <p:sldId id="522" r:id="rId46"/>
    <p:sldId id="523" r:id="rId47"/>
    <p:sldId id="524" r:id="rId48"/>
    <p:sldId id="525" r:id="rId49"/>
    <p:sldId id="526" r:id="rId50"/>
    <p:sldId id="527" r:id="rId51"/>
    <p:sldId id="519" r:id="rId52"/>
    <p:sldId id="517" r:id="rId5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33"/>
    <a:srgbClr val="FF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0252" autoAdjust="0"/>
  </p:normalViewPr>
  <p:slideViewPr>
    <p:cSldViewPr>
      <p:cViewPr varScale="1">
        <p:scale>
          <a:sx n="54" d="100"/>
          <a:sy n="54" d="100"/>
        </p:scale>
        <p:origin x="-161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7153586-B8EA-4C3A-8DAE-D42D42A93AB4}" type="datetimeFigureOut">
              <a:rPr lang="en-US" smtClean="0"/>
              <a:pPr/>
              <a:t>11/30/2011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09C30AA-43CA-42E7-B15D-4F2AC4A1EFA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Today’s </a:t>
            </a:r>
            <a:r>
              <a:rPr lang="en-US" baseline="0" smtClean="0"/>
              <a:t>lecture </a:t>
            </a:r>
            <a:r>
              <a:rPr lang="en-US" baseline="0" smtClean="0"/>
              <a:t>discusses several </a:t>
            </a:r>
            <a:r>
              <a:rPr lang="en-US" baseline="0" dirty="0" smtClean="0"/>
              <a:t>exemplary inverse problems.</a:t>
            </a:r>
          </a:p>
          <a:p>
            <a:r>
              <a:rPr lang="en-US" baseline="0" dirty="0" smtClean="0"/>
              <a:t>Key issues are</a:t>
            </a:r>
          </a:p>
          <a:p>
            <a:r>
              <a:rPr lang="en-US" baseline="0" dirty="0" smtClean="0"/>
              <a:t>    indentifying the underlying theory, that is the relationship between data and model parameters</a:t>
            </a:r>
          </a:p>
          <a:p>
            <a:r>
              <a:rPr lang="en-US" baseline="0" dirty="0" smtClean="0"/>
              <a:t>    determining a formula for the data kernel</a:t>
            </a:r>
          </a:p>
          <a:p>
            <a:r>
              <a:rPr lang="en-US" baseline="0" dirty="0" smtClean="0"/>
              <a:t>    and if possible analytic formula for the other matrices like G</a:t>
            </a:r>
            <a:r>
              <a:rPr lang="en-US" baseline="30000" dirty="0" smtClean="0"/>
              <a:t>T</a:t>
            </a:r>
            <a:r>
              <a:rPr lang="en-US" baseline="0" dirty="0" smtClean="0"/>
              <a:t>G that involve the data kernel</a:t>
            </a:r>
          </a:p>
          <a:p>
            <a:r>
              <a:rPr lang="en-US" baseline="0" dirty="0" smtClean="0"/>
              <a:t>    choosing a solution method</a:t>
            </a:r>
          </a:p>
          <a:p>
            <a:r>
              <a:rPr lang="en-US" baseline="0" dirty="0" smtClean="0"/>
              <a:t>    assessing the results</a:t>
            </a:r>
          </a:p>
        </p:txBody>
      </p:sp>
      <p:sp>
        <p:nvSpPr>
          <p:cNvPr id="4" name="Slide Number Placeholder 3"/>
          <p:cNvSpPr>
            <a:spLocks noGrp="1"/>
          </p:cNvSpPr>
          <p:nvPr>
            <p:ph type="sldNum" sz="quarter" idx="10"/>
          </p:nvPr>
        </p:nvSpPr>
        <p:spPr/>
        <p:txBody>
          <a:bodyPr/>
          <a:lstStyle/>
          <a:p>
            <a:fld id="{909C30AA-43CA-42E7-B15D-4F2AC4A1EFAC}"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smtClean="0">
                <a:latin typeface="Times New Roman" pitchFamily="18" charset="0"/>
                <a:cs typeface="Times New Roman" pitchFamily="18" charset="0"/>
              </a:rPr>
              <a:t>At a little later time, sat time t=20, the banding has started to blur away,</a:t>
            </a:r>
            <a:r>
              <a:rPr lang="en-US" sz="1200" baseline="0" dirty="0" smtClean="0">
                <a:latin typeface="Times New Roman" pitchFamily="18" charset="0"/>
                <a:cs typeface="Times New Roman" pitchFamily="18" charset="0"/>
              </a:rPr>
              <a:t> but it is still visible.</a:t>
            </a:r>
          </a:p>
          <a:p>
            <a:r>
              <a:rPr lang="en-US" sz="1200" baseline="0" dirty="0" smtClean="0">
                <a:latin typeface="Times New Roman" pitchFamily="18" charset="0"/>
                <a:cs typeface="Times New Roman" pitchFamily="18" charset="0"/>
              </a:rPr>
              <a:t>We would probably do a pretty good job reconstructing the original temperature distribution,</a:t>
            </a:r>
          </a:p>
          <a:p>
            <a:r>
              <a:rPr lang="en-US" sz="1200" baseline="0" dirty="0" smtClean="0">
                <a:latin typeface="Times New Roman" pitchFamily="18" charset="0"/>
                <a:cs typeface="Times New Roman" pitchFamily="18" charset="0"/>
              </a:rPr>
              <a:t>on the basis of data collected at this time.</a:t>
            </a:r>
            <a:endParaRPr lang="en-US" sz="1200" dirty="0" smtClean="0">
              <a:latin typeface="Times New Roman" pitchFamily="18" charset="0"/>
              <a:cs typeface="Times New Roman" pitchFamily="18" charset="0"/>
            </a:endParaRPr>
          </a:p>
          <a:p>
            <a:endParaRPr lang="en-US" sz="1200" dirty="0" smtClean="0">
              <a:latin typeface="Times New Roman" pitchFamily="18" charset="0"/>
              <a:cs typeface="Times New Roman" pitchFamily="18" charset="0"/>
            </a:endParaRPr>
          </a:p>
          <a:p>
            <a:r>
              <a:rPr lang="en-US" sz="1200" dirty="0" smtClean="0">
                <a:latin typeface="Times New Roman" pitchFamily="18" charset="0"/>
                <a:cs typeface="Times New Roman" pitchFamily="18" charset="0"/>
              </a:rPr>
              <a:t>Figure 12.8.  (A) Single hot slab of thickness, </a:t>
            </a:r>
            <a:r>
              <a:rPr lang="en-US" sz="1200" i="1" dirty="0" smtClean="0">
                <a:latin typeface="Cambria Math" pitchFamily="18" charset="0"/>
                <a:ea typeface="Cambria Math" pitchFamily="18" charset="0"/>
                <a:cs typeface="Times New Roman" pitchFamily="18" charset="0"/>
              </a:rPr>
              <a:t>h</a:t>
            </a:r>
            <a:r>
              <a:rPr lang="en-US" sz="1200" dirty="0" smtClean="0">
                <a:latin typeface="Times New Roman" pitchFamily="18" charset="0"/>
                <a:cs typeface="Times New Roman" pitchFamily="18" charset="0"/>
              </a:rPr>
              <a:t>, located at position, </a:t>
            </a:r>
            <a:r>
              <a:rPr lang="en-US" sz="1200" i="1" dirty="0" smtClean="0">
                <a:latin typeface="Cambria Math" pitchFamily="18" charset="0"/>
                <a:ea typeface="Cambria Math" pitchFamily="18" charset="0"/>
                <a:cs typeface="Times New Roman" pitchFamily="18" charset="0"/>
              </a:rPr>
              <a:t>x=</a:t>
            </a:r>
            <a:r>
              <a:rPr lang="el-GR" sz="1200" i="1" dirty="0" smtClean="0">
                <a:latin typeface="Cambria Math" pitchFamily="18" charset="0"/>
                <a:ea typeface="Cambria Math" pitchFamily="18" charset="0"/>
                <a:cs typeface="Times New Roman" pitchFamily="18" charset="0"/>
              </a:rPr>
              <a:t>ξ</a:t>
            </a:r>
            <a:r>
              <a:rPr lang="en-US" sz="1200" dirty="0" smtClean="0">
                <a:latin typeface="Times New Roman" pitchFamily="18" charset="0"/>
                <a:cs typeface="Times New Roman" pitchFamily="18" charset="0"/>
              </a:rPr>
              <a:t>. (B) Temporal evolution of the temperature, </a:t>
            </a:r>
            <a:r>
              <a:rPr lang="en-US" sz="1200" i="1" dirty="0" smtClean="0">
                <a:latin typeface="Cambria Math" pitchFamily="18" charset="0"/>
                <a:ea typeface="Cambria Math" pitchFamily="18" charset="0"/>
                <a:cs typeface="Times New Roman" pitchFamily="18" charset="0"/>
              </a:rPr>
              <a:t>T(</a:t>
            </a:r>
            <a:r>
              <a:rPr lang="en-US" sz="1200" i="1" dirty="0" err="1" smtClean="0">
                <a:latin typeface="Cambria Math" pitchFamily="18" charset="0"/>
                <a:ea typeface="Cambria Math" pitchFamily="18" charset="0"/>
                <a:cs typeface="Times New Roman" pitchFamily="18" charset="0"/>
              </a:rPr>
              <a:t>x,t</a:t>
            </a:r>
            <a:r>
              <a:rPr lang="en-US" sz="1200" i="1" dirty="0" smtClean="0">
                <a:latin typeface="Cambria Math" pitchFamily="18" charset="0"/>
                <a:ea typeface="Cambria Math" pitchFamily="18" charset="0"/>
                <a:cs typeface="Times New Roman" pitchFamily="18" charset="0"/>
              </a:rPr>
              <a:t>)</a:t>
            </a:r>
            <a:r>
              <a:rPr lang="en-US" sz="1200" dirty="0" smtClean="0">
                <a:latin typeface="Times New Roman" pitchFamily="18" charset="0"/>
                <a:cs typeface="Times New Roman" pitchFamily="18" charset="0"/>
              </a:rPr>
              <a:t>, of </a:t>
            </a:r>
            <a:r>
              <a:rPr lang="en-US" sz="1200" i="1" dirty="0" smtClean="0">
                <a:latin typeface="Cambria Math" pitchFamily="18" charset="0"/>
                <a:ea typeface="Cambria Math" pitchFamily="18" charset="0"/>
                <a:cs typeface="Times New Roman" pitchFamily="18" charset="0"/>
              </a:rPr>
              <a:t>100</a:t>
            </a:r>
            <a:r>
              <a:rPr lang="en-US" sz="1200" dirty="0" smtClean="0">
                <a:latin typeface="Times New Roman" pitchFamily="18" charset="0"/>
                <a:cs typeface="Times New Roman" pitchFamily="18" charset="0"/>
              </a:rPr>
              <a:t> adjacent slabs.  The initial temperature distribution of the slabs, </a:t>
            </a:r>
            <a:r>
              <a:rPr lang="en-US" sz="1200" i="1" dirty="0" smtClean="0">
                <a:latin typeface="Cambria Math" pitchFamily="18" charset="0"/>
                <a:ea typeface="Cambria Math" pitchFamily="18" charset="0"/>
                <a:cs typeface="Times New Roman" pitchFamily="18" charset="0"/>
              </a:rPr>
              <a:t>T(</a:t>
            </a:r>
            <a:r>
              <a:rPr lang="en-US" sz="1200" i="1" dirty="0" err="1" smtClean="0">
                <a:latin typeface="Cambria Math" pitchFamily="18" charset="0"/>
                <a:ea typeface="Cambria Math" pitchFamily="18" charset="0"/>
                <a:cs typeface="Times New Roman" pitchFamily="18" charset="0"/>
              </a:rPr>
              <a:t>x,t</a:t>
            </a:r>
            <a:r>
              <a:rPr lang="en-US" sz="1200" i="1" dirty="0" smtClean="0">
                <a:latin typeface="Cambria Math" pitchFamily="18" charset="0"/>
                <a:ea typeface="Cambria Math" pitchFamily="18" charset="0"/>
                <a:cs typeface="Times New Roman" pitchFamily="18" charset="0"/>
              </a:rPr>
              <a:t>=0)</a:t>
            </a:r>
            <a:r>
              <a:rPr lang="en-US" sz="1200" dirty="0" smtClean="0">
                <a:latin typeface="Times New Roman" pitchFamily="18" charset="0"/>
                <a:cs typeface="Times New Roman" pitchFamily="18" charset="0"/>
              </a:rPr>
              <a:t>, is taken to be the model parameter vector, </a:t>
            </a:r>
            <a:r>
              <a:rPr lang="en-US" sz="1200" b="1" dirty="0" smtClean="0">
                <a:latin typeface="Cambria Math" pitchFamily="18" charset="0"/>
                <a:ea typeface="Cambria Math" pitchFamily="18" charset="0"/>
                <a:cs typeface="Times New Roman" pitchFamily="18" charset="0"/>
              </a:rPr>
              <a:t>m</a:t>
            </a:r>
            <a:r>
              <a:rPr lang="en-US" sz="1200" dirty="0" smtClean="0">
                <a:latin typeface="Times New Roman" pitchFamily="18" charset="0"/>
                <a:cs typeface="Times New Roman" pitchFamily="18" charset="0"/>
              </a:rPr>
              <a:t>. It is nonzero only for slabs near </a:t>
            </a:r>
            <a:r>
              <a:rPr lang="en-US" sz="1200" i="1" dirty="0" smtClean="0">
                <a:latin typeface="Cambria Math" pitchFamily="18" charset="0"/>
                <a:ea typeface="Cambria Math" pitchFamily="18" charset="0"/>
                <a:cs typeface="Times New Roman" pitchFamily="18" charset="0"/>
              </a:rPr>
              <a:t>|x|</a:t>
            </a:r>
            <a:r>
              <a:rPr lang="en-US" sz="1200" i="1" dirty="0" smtClean="0">
                <a:latin typeface="Cambria Math"/>
                <a:ea typeface="Cambria Math"/>
                <a:cs typeface="Times New Roman" pitchFamily="18" charset="0"/>
              </a:rPr>
              <a:t>≤</a:t>
            </a:r>
            <a:r>
              <a:rPr lang="en-US" sz="1200" i="1" dirty="0" smtClean="0">
                <a:latin typeface="Cambria Math" pitchFamily="18" charset="0"/>
                <a:ea typeface="Cambria Math" pitchFamily="18" charset="0"/>
                <a:cs typeface="Times New Roman" pitchFamily="18" charset="0"/>
              </a:rPr>
              <a:t>20</a:t>
            </a:r>
            <a:r>
              <a:rPr lang="en-US" sz="1200" dirty="0" smtClean="0">
                <a:latin typeface="Times New Roman" pitchFamily="18" charset="0"/>
                <a:cs typeface="Times New Roman" pitchFamily="18" charset="0"/>
              </a:rPr>
              <a:t>.  The temperature, </a:t>
            </a:r>
            <a:r>
              <a:rPr lang="en-US" sz="1200" i="1" dirty="0" smtClean="0">
                <a:latin typeface="Cambria Math" pitchFamily="18" charset="0"/>
                <a:ea typeface="Cambria Math" pitchFamily="18" charset="0"/>
                <a:cs typeface="Times New Roman" pitchFamily="18" charset="0"/>
              </a:rPr>
              <a:t>T(</a:t>
            </a:r>
            <a:r>
              <a:rPr lang="en-US" sz="1200" i="1" dirty="0" err="1" smtClean="0">
                <a:latin typeface="Cambria Math" pitchFamily="18" charset="0"/>
                <a:ea typeface="Cambria Math" pitchFamily="18" charset="0"/>
                <a:cs typeface="Times New Roman" pitchFamily="18" charset="0"/>
              </a:rPr>
              <a:t>x,t</a:t>
            </a:r>
            <a:r>
              <a:rPr lang="en-US" sz="1200" i="1" dirty="0" smtClean="0">
                <a:latin typeface="Cambria Math" pitchFamily="18" charset="0"/>
                <a:ea typeface="Cambria Math" pitchFamily="18" charset="0"/>
                <a:cs typeface="Times New Roman" pitchFamily="18" charset="0"/>
              </a:rPr>
              <a:t>=0)</a:t>
            </a:r>
            <a:r>
              <a:rPr lang="en-US" sz="1200" dirty="0" smtClean="0">
                <a:latin typeface="Times New Roman" pitchFamily="18" charset="0"/>
                <a:ea typeface="Cambria Math" pitchFamily="18" charset="0"/>
                <a:cs typeface="Times New Roman" pitchFamily="18" charset="0"/>
              </a:rPr>
              <a:t>,</a:t>
            </a:r>
            <a:r>
              <a:rPr lang="en-US" sz="1200" i="1" dirty="0" smtClean="0">
                <a:latin typeface="Cambria Math" pitchFamily="18" charset="0"/>
                <a:ea typeface="Cambria Math" pitchFamily="18" charset="0"/>
                <a:cs typeface="Times New Roman" pitchFamily="18" charset="0"/>
              </a:rPr>
              <a:t> </a:t>
            </a:r>
            <a:r>
              <a:rPr lang="en-US" sz="1200" dirty="0" smtClean="0">
                <a:latin typeface="Times New Roman" pitchFamily="18" charset="0"/>
                <a:cs typeface="Times New Roman" pitchFamily="18" charset="0"/>
              </a:rPr>
              <a:t>at subsequent times,</a:t>
            </a:r>
            <a:r>
              <a:rPr lang="en-US" sz="1200" i="1" dirty="0" smtClean="0">
                <a:latin typeface="Cambria Math" pitchFamily="18" charset="0"/>
                <a:ea typeface="Cambria Math" pitchFamily="18" charset="0"/>
                <a:cs typeface="Times New Roman" pitchFamily="18" charset="0"/>
              </a:rPr>
              <a:t> t</a:t>
            </a:r>
            <a:r>
              <a:rPr lang="en-US" sz="1200" dirty="0" smtClean="0">
                <a:latin typeface="Times New Roman" pitchFamily="18" charset="0"/>
                <a:cs typeface="Times New Roman" pitchFamily="18" charset="0"/>
              </a:rPr>
              <a:t>,  can be computed from the initial temperature distribution, since the data kernel can be calculated from the physics of heat transport. Note that the band of hot temperatures widens with increasing time, and that fine scale temperature fluctuation are preferentially attenuated. </a:t>
            </a:r>
            <a:r>
              <a:rPr lang="en-US" sz="1200" i="1"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script gda12_06.</a:t>
            </a:r>
            <a:endParaRPr lang="en-US" sz="1200" dirty="0">
              <a:latin typeface="Times New Roman" pitchFamily="18" charset="0"/>
              <a:cs typeface="Times New Roman" pitchFamily="18" charset="0"/>
            </a:endParaRPr>
          </a:p>
        </p:txBody>
      </p:sp>
      <p:sp>
        <p:nvSpPr>
          <p:cNvPr id="4" name="Slide Number Placeholder 3"/>
          <p:cNvSpPr>
            <a:spLocks noGrp="1"/>
          </p:cNvSpPr>
          <p:nvPr>
            <p:ph type="sldNum" sz="quarter" idx="10"/>
          </p:nvPr>
        </p:nvSpPr>
        <p:spPr/>
        <p:txBody>
          <a:bodyPr/>
          <a:lstStyle/>
          <a:p>
            <a:fld id="{909C30AA-43CA-42E7-B15D-4F2AC4A1EFAC}" type="slidenum">
              <a:rPr lang="en-US" smtClean="0"/>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smtClean="0">
                <a:latin typeface="Times New Roman" pitchFamily="18" charset="0"/>
                <a:cs typeface="Times New Roman" pitchFamily="18" charset="0"/>
              </a:rPr>
              <a:t>On the other hand,</a:t>
            </a:r>
            <a:r>
              <a:rPr lang="en-US" sz="1200" baseline="0" dirty="0" smtClean="0">
                <a:latin typeface="Times New Roman" pitchFamily="18" charset="0"/>
                <a:cs typeface="Times New Roman" pitchFamily="18" charset="0"/>
              </a:rPr>
              <a:t> at a time of say t=80, all the banding is gone.</a:t>
            </a:r>
          </a:p>
          <a:p>
            <a:r>
              <a:rPr lang="en-US" sz="1200" baseline="0" dirty="0" smtClean="0">
                <a:latin typeface="Times New Roman" pitchFamily="18" charset="0"/>
                <a:cs typeface="Times New Roman" pitchFamily="18" charset="0"/>
              </a:rPr>
              <a:t>The central region (yellow) is still much hotter than its surroundings (blue)</a:t>
            </a:r>
          </a:p>
          <a:p>
            <a:r>
              <a:rPr lang="en-US" sz="1200" baseline="0" dirty="0" smtClean="0">
                <a:latin typeface="Times New Roman" pitchFamily="18" charset="0"/>
                <a:cs typeface="Times New Roman" pitchFamily="18" charset="0"/>
              </a:rPr>
              <a:t>but all detail is gone.</a:t>
            </a:r>
          </a:p>
          <a:p>
            <a:r>
              <a:rPr lang="en-US" sz="1200" baseline="0" dirty="0" smtClean="0">
                <a:latin typeface="Times New Roman" pitchFamily="18" charset="0"/>
                <a:cs typeface="Times New Roman" pitchFamily="18" charset="0"/>
              </a:rPr>
              <a:t>We don’t expect to be able to </a:t>
            </a:r>
            <a:r>
              <a:rPr lang="en-US" sz="1200" baseline="0" dirty="0" err="1" smtClean="0">
                <a:latin typeface="Times New Roman" pitchFamily="18" charset="0"/>
                <a:cs typeface="Times New Roman" pitchFamily="18" charset="0"/>
              </a:rPr>
              <a:t>reconstuct</a:t>
            </a:r>
            <a:r>
              <a:rPr lang="en-US" sz="1200" baseline="0" dirty="0" smtClean="0">
                <a:latin typeface="Times New Roman" pitchFamily="18" charset="0"/>
                <a:cs typeface="Times New Roman" pitchFamily="18" charset="0"/>
              </a:rPr>
              <a:t> the initial temperature very well at all</a:t>
            </a:r>
          </a:p>
          <a:p>
            <a:r>
              <a:rPr lang="en-US" sz="1200" baseline="0" dirty="0" smtClean="0">
                <a:latin typeface="Times New Roman" pitchFamily="18" charset="0"/>
                <a:cs typeface="Times New Roman" pitchFamily="18" charset="0"/>
              </a:rPr>
              <a:t>using measurements made at this time.</a:t>
            </a:r>
            <a:endParaRPr lang="en-US" sz="1200" dirty="0" smtClean="0">
              <a:latin typeface="Times New Roman" pitchFamily="18" charset="0"/>
              <a:cs typeface="Times New Roman" pitchFamily="18" charset="0"/>
            </a:endParaRPr>
          </a:p>
          <a:p>
            <a:endParaRPr lang="en-US" sz="1200" dirty="0" smtClean="0">
              <a:latin typeface="Times New Roman" pitchFamily="18" charset="0"/>
              <a:cs typeface="Times New Roman" pitchFamily="18" charset="0"/>
            </a:endParaRPr>
          </a:p>
          <a:p>
            <a:r>
              <a:rPr lang="en-US" sz="1200" dirty="0" smtClean="0">
                <a:latin typeface="Times New Roman" pitchFamily="18" charset="0"/>
                <a:cs typeface="Times New Roman" pitchFamily="18" charset="0"/>
              </a:rPr>
              <a:t>Figure 12.8.  (A) Single hot slab of thickness, </a:t>
            </a:r>
            <a:r>
              <a:rPr lang="en-US" sz="1200" i="1" dirty="0" smtClean="0">
                <a:latin typeface="Cambria Math" pitchFamily="18" charset="0"/>
                <a:ea typeface="Cambria Math" pitchFamily="18" charset="0"/>
                <a:cs typeface="Times New Roman" pitchFamily="18" charset="0"/>
              </a:rPr>
              <a:t>h</a:t>
            </a:r>
            <a:r>
              <a:rPr lang="en-US" sz="1200" dirty="0" smtClean="0">
                <a:latin typeface="Times New Roman" pitchFamily="18" charset="0"/>
                <a:cs typeface="Times New Roman" pitchFamily="18" charset="0"/>
              </a:rPr>
              <a:t>, located at position, </a:t>
            </a:r>
            <a:r>
              <a:rPr lang="en-US" sz="1200" i="1" dirty="0" smtClean="0">
                <a:latin typeface="Cambria Math" pitchFamily="18" charset="0"/>
                <a:ea typeface="Cambria Math" pitchFamily="18" charset="0"/>
                <a:cs typeface="Times New Roman" pitchFamily="18" charset="0"/>
              </a:rPr>
              <a:t>x=</a:t>
            </a:r>
            <a:r>
              <a:rPr lang="el-GR" sz="1200" i="1" dirty="0" smtClean="0">
                <a:latin typeface="Cambria Math" pitchFamily="18" charset="0"/>
                <a:ea typeface="Cambria Math" pitchFamily="18" charset="0"/>
                <a:cs typeface="Times New Roman" pitchFamily="18" charset="0"/>
              </a:rPr>
              <a:t>ξ</a:t>
            </a:r>
            <a:r>
              <a:rPr lang="en-US" sz="1200" dirty="0" smtClean="0">
                <a:latin typeface="Times New Roman" pitchFamily="18" charset="0"/>
                <a:cs typeface="Times New Roman" pitchFamily="18" charset="0"/>
              </a:rPr>
              <a:t>. (B) Temporal evolution of the temperature, </a:t>
            </a:r>
            <a:r>
              <a:rPr lang="en-US" sz="1200" i="1" dirty="0" smtClean="0">
                <a:latin typeface="Cambria Math" pitchFamily="18" charset="0"/>
                <a:ea typeface="Cambria Math" pitchFamily="18" charset="0"/>
                <a:cs typeface="Times New Roman" pitchFamily="18" charset="0"/>
              </a:rPr>
              <a:t>T(</a:t>
            </a:r>
            <a:r>
              <a:rPr lang="en-US" sz="1200" i="1" dirty="0" err="1" smtClean="0">
                <a:latin typeface="Cambria Math" pitchFamily="18" charset="0"/>
                <a:ea typeface="Cambria Math" pitchFamily="18" charset="0"/>
                <a:cs typeface="Times New Roman" pitchFamily="18" charset="0"/>
              </a:rPr>
              <a:t>x,t</a:t>
            </a:r>
            <a:r>
              <a:rPr lang="en-US" sz="1200" i="1" dirty="0" smtClean="0">
                <a:latin typeface="Cambria Math" pitchFamily="18" charset="0"/>
                <a:ea typeface="Cambria Math" pitchFamily="18" charset="0"/>
                <a:cs typeface="Times New Roman" pitchFamily="18" charset="0"/>
              </a:rPr>
              <a:t>)</a:t>
            </a:r>
            <a:r>
              <a:rPr lang="en-US" sz="1200" dirty="0" smtClean="0">
                <a:latin typeface="Times New Roman" pitchFamily="18" charset="0"/>
                <a:cs typeface="Times New Roman" pitchFamily="18" charset="0"/>
              </a:rPr>
              <a:t>, of </a:t>
            </a:r>
            <a:r>
              <a:rPr lang="en-US" sz="1200" i="1" dirty="0" smtClean="0">
                <a:latin typeface="Cambria Math" pitchFamily="18" charset="0"/>
                <a:ea typeface="Cambria Math" pitchFamily="18" charset="0"/>
                <a:cs typeface="Times New Roman" pitchFamily="18" charset="0"/>
              </a:rPr>
              <a:t>100</a:t>
            </a:r>
            <a:r>
              <a:rPr lang="en-US" sz="1200" dirty="0" smtClean="0">
                <a:latin typeface="Times New Roman" pitchFamily="18" charset="0"/>
                <a:cs typeface="Times New Roman" pitchFamily="18" charset="0"/>
              </a:rPr>
              <a:t> adjacent slabs.  The initial temperature distribution of the slabs, </a:t>
            </a:r>
            <a:r>
              <a:rPr lang="en-US" sz="1200" i="1" dirty="0" smtClean="0">
                <a:latin typeface="Cambria Math" pitchFamily="18" charset="0"/>
                <a:ea typeface="Cambria Math" pitchFamily="18" charset="0"/>
                <a:cs typeface="Times New Roman" pitchFamily="18" charset="0"/>
              </a:rPr>
              <a:t>T(</a:t>
            </a:r>
            <a:r>
              <a:rPr lang="en-US" sz="1200" i="1" dirty="0" err="1" smtClean="0">
                <a:latin typeface="Cambria Math" pitchFamily="18" charset="0"/>
                <a:ea typeface="Cambria Math" pitchFamily="18" charset="0"/>
                <a:cs typeface="Times New Roman" pitchFamily="18" charset="0"/>
              </a:rPr>
              <a:t>x,t</a:t>
            </a:r>
            <a:r>
              <a:rPr lang="en-US" sz="1200" i="1" dirty="0" smtClean="0">
                <a:latin typeface="Cambria Math" pitchFamily="18" charset="0"/>
                <a:ea typeface="Cambria Math" pitchFamily="18" charset="0"/>
                <a:cs typeface="Times New Roman" pitchFamily="18" charset="0"/>
              </a:rPr>
              <a:t>=0)</a:t>
            </a:r>
            <a:r>
              <a:rPr lang="en-US" sz="1200" dirty="0" smtClean="0">
                <a:latin typeface="Times New Roman" pitchFamily="18" charset="0"/>
                <a:cs typeface="Times New Roman" pitchFamily="18" charset="0"/>
              </a:rPr>
              <a:t>, is taken to be the model parameter vector, </a:t>
            </a:r>
            <a:r>
              <a:rPr lang="en-US" sz="1200" b="1" dirty="0" smtClean="0">
                <a:latin typeface="Cambria Math" pitchFamily="18" charset="0"/>
                <a:ea typeface="Cambria Math" pitchFamily="18" charset="0"/>
                <a:cs typeface="Times New Roman" pitchFamily="18" charset="0"/>
              </a:rPr>
              <a:t>m</a:t>
            </a:r>
            <a:r>
              <a:rPr lang="en-US" sz="1200" dirty="0" smtClean="0">
                <a:latin typeface="Times New Roman" pitchFamily="18" charset="0"/>
                <a:cs typeface="Times New Roman" pitchFamily="18" charset="0"/>
              </a:rPr>
              <a:t>. It is nonzero only for slabs near </a:t>
            </a:r>
            <a:r>
              <a:rPr lang="en-US" sz="1200" i="1" dirty="0" smtClean="0">
                <a:latin typeface="Cambria Math" pitchFamily="18" charset="0"/>
                <a:ea typeface="Cambria Math" pitchFamily="18" charset="0"/>
                <a:cs typeface="Times New Roman" pitchFamily="18" charset="0"/>
              </a:rPr>
              <a:t>|x|</a:t>
            </a:r>
            <a:r>
              <a:rPr lang="en-US" sz="1200" i="1" dirty="0" smtClean="0">
                <a:latin typeface="Cambria Math"/>
                <a:ea typeface="Cambria Math"/>
                <a:cs typeface="Times New Roman" pitchFamily="18" charset="0"/>
              </a:rPr>
              <a:t>≤</a:t>
            </a:r>
            <a:r>
              <a:rPr lang="en-US" sz="1200" i="1" dirty="0" smtClean="0">
                <a:latin typeface="Cambria Math" pitchFamily="18" charset="0"/>
                <a:ea typeface="Cambria Math" pitchFamily="18" charset="0"/>
                <a:cs typeface="Times New Roman" pitchFamily="18" charset="0"/>
              </a:rPr>
              <a:t>20</a:t>
            </a:r>
            <a:r>
              <a:rPr lang="en-US" sz="1200" dirty="0" smtClean="0">
                <a:latin typeface="Times New Roman" pitchFamily="18" charset="0"/>
                <a:cs typeface="Times New Roman" pitchFamily="18" charset="0"/>
              </a:rPr>
              <a:t>.  The temperature, </a:t>
            </a:r>
            <a:r>
              <a:rPr lang="en-US" sz="1200" i="1" dirty="0" smtClean="0">
                <a:latin typeface="Cambria Math" pitchFamily="18" charset="0"/>
                <a:ea typeface="Cambria Math" pitchFamily="18" charset="0"/>
                <a:cs typeface="Times New Roman" pitchFamily="18" charset="0"/>
              </a:rPr>
              <a:t>T(</a:t>
            </a:r>
            <a:r>
              <a:rPr lang="en-US" sz="1200" i="1" dirty="0" err="1" smtClean="0">
                <a:latin typeface="Cambria Math" pitchFamily="18" charset="0"/>
                <a:ea typeface="Cambria Math" pitchFamily="18" charset="0"/>
                <a:cs typeface="Times New Roman" pitchFamily="18" charset="0"/>
              </a:rPr>
              <a:t>x,t</a:t>
            </a:r>
            <a:r>
              <a:rPr lang="en-US" sz="1200" i="1" dirty="0" smtClean="0">
                <a:latin typeface="Cambria Math" pitchFamily="18" charset="0"/>
                <a:ea typeface="Cambria Math" pitchFamily="18" charset="0"/>
                <a:cs typeface="Times New Roman" pitchFamily="18" charset="0"/>
              </a:rPr>
              <a:t>=0)</a:t>
            </a:r>
            <a:r>
              <a:rPr lang="en-US" sz="1200" dirty="0" smtClean="0">
                <a:latin typeface="Times New Roman" pitchFamily="18" charset="0"/>
                <a:ea typeface="Cambria Math" pitchFamily="18" charset="0"/>
                <a:cs typeface="Times New Roman" pitchFamily="18" charset="0"/>
              </a:rPr>
              <a:t>,</a:t>
            </a:r>
            <a:r>
              <a:rPr lang="en-US" sz="1200" i="1" dirty="0" smtClean="0">
                <a:latin typeface="Cambria Math" pitchFamily="18" charset="0"/>
                <a:ea typeface="Cambria Math" pitchFamily="18" charset="0"/>
                <a:cs typeface="Times New Roman" pitchFamily="18" charset="0"/>
              </a:rPr>
              <a:t> </a:t>
            </a:r>
            <a:r>
              <a:rPr lang="en-US" sz="1200" dirty="0" smtClean="0">
                <a:latin typeface="Times New Roman" pitchFamily="18" charset="0"/>
                <a:cs typeface="Times New Roman" pitchFamily="18" charset="0"/>
              </a:rPr>
              <a:t>at subsequent times,</a:t>
            </a:r>
            <a:r>
              <a:rPr lang="en-US" sz="1200" i="1" dirty="0" smtClean="0">
                <a:latin typeface="Cambria Math" pitchFamily="18" charset="0"/>
                <a:ea typeface="Cambria Math" pitchFamily="18" charset="0"/>
                <a:cs typeface="Times New Roman" pitchFamily="18" charset="0"/>
              </a:rPr>
              <a:t> t</a:t>
            </a:r>
            <a:r>
              <a:rPr lang="en-US" sz="1200" dirty="0" smtClean="0">
                <a:latin typeface="Times New Roman" pitchFamily="18" charset="0"/>
                <a:cs typeface="Times New Roman" pitchFamily="18" charset="0"/>
              </a:rPr>
              <a:t>,  can be computed from the initial temperature distribution, since the data kernel can be calculated from the physics of heat transport. Note that the band of hot temperatures widens with increasing time, and that fine scale temperature fluctuation are preferentially attenuated. </a:t>
            </a:r>
            <a:r>
              <a:rPr lang="en-US" sz="1200" i="1"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script gda12_06.</a:t>
            </a:r>
            <a:endParaRPr lang="en-US" sz="1200" dirty="0">
              <a:latin typeface="Times New Roman" pitchFamily="18" charset="0"/>
              <a:cs typeface="Times New Roman" pitchFamily="18" charset="0"/>
            </a:endParaRPr>
          </a:p>
        </p:txBody>
      </p:sp>
      <p:sp>
        <p:nvSpPr>
          <p:cNvPr id="4" name="Slide Number Placeholder 3"/>
          <p:cNvSpPr>
            <a:spLocks noGrp="1"/>
          </p:cNvSpPr>
          <p:nvPr>
            <p:ph type="sldNum" sz="quarter" idx="10"/>
          </p:nvPr>
        </p:nvSpPr>
        <p:spPr/>
        <p:txBody>
          <a:bodyPr/>
          <a:lstStyle/>
          <a:p>
            <a:fld id="{909C30AA-43CA-42E7-B15D-4F2AC4A1EFAC}" type="slidenum">
              <a:rPr lang="en-US" smtClean="0"/>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Any sort of </a:t>
            </a:r>
            <a:r>
              <a:rPr lang="en-US" baseline="0" dirty="0" err="1" smtClean="0"/>
              <a:t>deblurring</a:t>
            </a:r>
            <a:r>
              <a:rPr lang="en-US" baseline="0" dirty="0" smtClean="0"/>
              <a:t> process is probably going to have some </a:t>
            </a:r>
            <a:r>
              <a:rPr lang="en-US" baseline="0" dirty="0" err="1" smtClean="0"/>
              <a:t>nonuniqueness</a:t>
            </a:r>
            <a:r>
              <a:rPr lang="en-US" baseline="0" dirty="0" smtClean="0"/>
              <a:t>,</a:t>
            </a:r>
          </a:p>
          <a:p>
            <a:r>
              <a:rPr lang="en-US" baseline="0" dirty="0" smtClean="0"/>
              <a:t>because the data are very insensitive to any short-wavelength oscillations  that were originally present.</a:t>
            </a:r>
          </a:p>
          <a:p>
            <a:r>
              <a:rPr lang="en-US" baseline="0" dirty="0" smtClean="0"/>
              <a:t>They will constitute null vectors – or nearly null vectors.</a:t>
            </a:r>
          </a:p>
          <a:p>
            <a:r>
              <a:rPr lang="en-US" baseline="0" dirty="0" smtClean="0"/>
              <a:t>This we must use some sort of damping or else the solution will contain wild oscillations.</a:t>
            </a:r>
          </a:p>
          <a:p>
            <a:r>
              <a:rPr lang="en-US" baseline="0" dirty="0" smtClean="0"/>
              <a:t>This means either using damped minimum length or damped least squares ...</a:t>
            </a:r>
          </a:p>
        </p:txBody>
      </p:sp>
      <p:sp>
        <p:nvSpPr>
          <p:cNvPr id="4" name="Slide Number Placeholder 3"/>
          <p:cNvSpPr>
            <a:spLocks noGrp="1"/>
          </p:cNvSpPr>
          <p:nvPr>
            <p:ph type="sldNum" sz="quarter" idx="10"/>
          </p:nvPr>
        </p:nvSpPr>
        <p:spPr/>
        <p:txBody>
          <a:bodyPr/>
          <a:lstStyle/>
          <a:p>
            <a:fld id="{909C30AA-43CA-42E7-B15D-4F2AC4A1EFAC}" type="slidenum">
              <a:rPr lang="en-US" smtClean="0"/>
              <a:pPr/>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But actually, there</a:t>
            </a:r>
            <a:r>
              <a:rPr lang="en-US" baseline="0" dirty="0" smtClean="0"/>
              <a:t> is no difference between</a:t>
            </a:r>
          </a:p>
          <a:p>
            <a:r>
              <a:rPr lang="en-US" baseline="0" dirty="0" smtClean="0"/>
              <a:t>damped minimum length and damped least squared.</a:t>
            </a:r>
          </a:p>
          <a:p>
            <a:r>
              <a:rPr lang="en-US" baseline="0" dirty="0" smtClean="0"/>
              <a:t>As long as the matrix inversed exist, the two solutions are</a:t>
            </a:r>
          </a:p>
          <a:p>
            <a:r>
              <a:rPr lang="en-US" baseline="0" dirty="0" smtClean="0"/>
              <a:t>precisely equal (as was shown back in chapter 3).</a:t>
            </a:r>
          </a:p>
          <a:p>
            <a:r>
              <a:rPr lang="en-US" baseline="0" dirty="0" smtClean="0"/>
              <a:t>We can use either, though from the point of computational efficiency,</a:t>
            </a:r>
          </a:p>
          <a:p>
            <a:r>
              <a:rPr lang="en-US" baseline="0" dirty="0" smtClean="0"/>
              <a:t>  we should use least squares when GTG is smaller than GGT, and vice versa.</a:t>
            </a:r>
          </a:p>
        </p:txBody>
      </p:sp>
      <p:sp>
        <p:nvSpPr>
          <p:cNvPr id="4" name="Slide Number Placeholder 3"/>
          <p:cNvSpPr>
            <a:spLocks noGrp="1"/>
          </p:cNvSpPr>
          <p:nvPr>
            <p:ph type="sldNum" sz="quarter" idx="10"/>
          </p:nvPr>
        </p:nvSpPr>
        <p:spPr/>
        <p:txBody>
          <a:bodyPr/>
          <a:lstStyle/>
          <a:p>
            <a:fld id="{909C30AA-43CA-42E7-B15D-4F2AC4A1EFAC}" type="slidenum">
              <a:rPr lang="en-US" smtClean="0"/>
              <a:pPr/>
              <a:t>14</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However, this is a problem that very likely has poor resolution.</a:t>
            </a:r>
          </a:p>
          <a:p>
            <a:r>
              <a:rPr lang="en-US" baseline="0" dirty="0" smtClean="0"/>
              <a:t>Least squares may well </a:t>
            </a:r>
            <a:r>
              <a:rPr lang="en-US" baseline="0" dirty="0" err="1" smtClean="0"/>
              <a:t>yeild</a:t>
            </a:r>
            <a:r>
              <a:rPr lang="en-US" baseline="0" dirty="0" smtClean="0"/>
              <a:t> solutions with artifacts, arising from </a:t>
            </a:r>
            <a:r>
              <a:rPr lang="en-US" baseline="0" dirty="0" err="1" smtClean="0"/>
              <a:t>sidelobes</a:t>
            </a:r>
            <a:r>
              <a:rPr lang="en-US" baseline="0" dirty="0" smtClean="0"/>
              <a:t> in the resolution matrix.</a:t>
            </a:r>
          </a:p>
          <a:p>
            <a:r>
              <a:rPr lang="en-US" baseline="0" dirty="0" smtClean="0"/>
              <a:t>Backus-Gilbert provides an alternative.</a:t>
            </a:r>
          </a:p>
          <a:p>
            <a:r>
              <a:rPr lang="en-US" baseline="0" dirty="0" smtClean="0"/>
              <a:t>It will need some damping too, of course.</a:t>
            </a:r>
          </a:p>
        </p:txBody>
      </p:sp>
      <p:sp>
        <p:nvSpPr>
          <p:cNvPr id="4" name="Slide Number Placeholder 3"/>
          <p:cNvSpPr>
            <a:spLocks noGrp="1"/>
          </p:cNvSpPr>
          <p:nvPr>
            <p:ph type="sldNum" sz="quarter" idx="10"/>
          </p:nvPr>
        </p:nvSpPr>
        <p:spPr/>
        <p:txBody>
          <a:bodyPr/>
          <a:lstStyle/>
          <a:p>
            <a:fld id="{909C30AA-43CA-42E7-B15D-4F2AC4A1EFAC}" type="slidenum">
              <a:rPr lang="en-US" smtClean="0"/>
              <a:pPr/>
              <a:t>15</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This is a tiny inverse problem, with matrices of just a few hundred data and unknowns.</a:t>
            </a:r>
          </a:p>
          <a:p>
            <a:r>
              <a:rPr lang="en-US" baseline="0" dirty="0" smtClean="0"/>
              <a:t>There’s no reason we can’t try both.</a:t>
            </a:r>
          </a:p>
        </p:txBody>
      </p:sp>
      <p:sp>
        <p:nvSpPr>
          <p:cNvPr id="4" name="Slide Number Placeholder 3"/>
          <p:cNvSpPr>
            <a:spLocks noGrp="1"/>
          </p:cNvSpPr>
          <p:nvPr>
            <p:ph type="sldNum" sz="quarter" idx="10"/>
          </p:nvPr>
        </p:nvSpPr>
        <p:spPr/>
        <p:txBody>
          <a:bodyPr/>
          <a:lstStyle/>
          <a:p>
            <a:fld id="{909C30AA-43CA-42E7-B15D-4F2AC4A1EFAC}" type="slidenum">
              <a:rPr lang="en-US" smtClean="0"/>
              <a:pPr/>
              <a:t>16</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There are no special issues here.</a:t>
            </a:r>
          </a:p>
          <a:p>
            <a:r>
              <a:rPr lang="en-US" baseline="0" dirty="0" smtClean="0"/>
              <a:t>G is not sparse, but it is small.</a:t>
            </a:r>
          </a:p>
          <a:p>
            <a:r>
              <a:rPr lang="en-US" baseline="0" dirty="0" smtClean="0"/>
              <a:t>We don’t know how to compute GTG analytically, so we allow the computer to do all the work.</a:t>
            </a:r>
          </a:p>
          <a:p>
            <a:r>
              <a:rPr lang="en-US" baseline="0" dirty="0" smtClean="0"/>
              <a:t>In both the damped least squares and Backus-Gilbert case, we need to experiment with</a:t>
            </a:r>
          </a:p>
          <a:p>
            <a:r>
              <a:rPr lang="en-US" baseline="0" dirty="0" smtClean="0"/>
              <a:t>  the damping parameters a little.</a:t>
            </a:r>
          </a:p>
        </p:txBody>
      </p:sp>
      <p:sp>
        <p:nvSpPr>
          <p:cNvPr id="4" name="Slide Number Placeholder 3"/>
          <p:cNvSpPr>
            <a:spLocks noGrp="1"/>
          </p:cNvSpPr>
          <p:nvPr>
            <p:ph type="sldNum" sz="quarter" idx="10"/>
          </p:nvPr>
        </p:nvSpPr>
        <p:spPr/>
        <p:txBody>
          <a:bodyPr/>
          <a:lstStyle/>
          <a:p>
            <a:fld id="{909C30AA-43CA-42E7-B15D-4F2AC4A1EFAC}" type="slidenum">
              <a:rPr lang="en-US" smtClean="0"/>
              <a:pPr/>
              <a:t>17</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Again, we try both.</a:t>
            </a:r>
            <a:endParaRPr lang="en-US" baseline="0" dirty="0" smtClean="0"/>
          </a:p>
          <a:p>
            <a:r>
              <a:rPr lang="en-US" baseline="0" dirty="0" smtClean="0"/>
              <a:t>Neither has any special issues.</a:t>
            </a:r>
          </a:p>
        </p:txBody>
      </p:sp>
      <p:sp>
        <p:nvSpPr>
          <p:cNvPr id="4" name="Slide Number Placeholder 3"/>
          <p:cNvSpPr>
            <a:spLocks noGrp="1"/>
          </p:cNvSpPr>
          <p:nvPr>
            <p:ph type="sldNum" sz="quarter" idx="10"/>
          </p:nvPr>
        </p:nvSpPr>
        <p:spPr/>
        <p:txBody>
          <a:bodyPr/>
          <a:lstStyle/>
          <a:p>
            <a:fld id="{909C30AA-43CA-42E7-B15D-4F2AC4A1EFAC}" type="slidenum">
              <a:rPr lang="en-US" smtClean="0"/>
              <a:pPr/>
              <a:t>18</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Here are the results.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The left plot is the true solution,</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the</a:t>
            </a:r>
            <a:r>
              <a:rPr lang="en-US" sz="1200" baseline="0" dirty="0" smtClean="0">
                <a:latin typeface="Times New Roman" pitchFamily="18" charset="0"/>
                <a:cs typeface="Times New Roman" pitchFamily="18" charset="0"/>
              </a:rPr>
              <a:t> initial temperature distribution.</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We’ve plotted it – artificially – as a function of time, for reasons that will become apparent in a moment.</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But it’s not really a function of time, just of distance.</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aseline="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The middle plot is the damped least squares results,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for a suite of datasets, each collected at a different time.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Keep in mind that it’s the data that’s a function of time,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not the solution, the initial temperature.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So if the data from one time was just as good as the data from a different time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the middle plot would look like the left one.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But actually, the later that data is collected, the worse the reconstruction is.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aseline="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aseline="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The right plot shows the analogous Backus-Gilbert solution.</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Figure 12.9.  Model for the temperature distribution problem. (A) The true model is the initial temperature distribution, </a:t>
            </a:r>
            <a:r>
              <a:rPr lang="en-US" sz="1200" i="1" dirty="0" smtClean="0">
                <a:latin typeface="Cambria Math" pitchFamily="18" charset="0"/>
                <a:ea typeface="Cambria Math" pitchFamily="18" charset="0"/>
                <a:cs typeface="Times New Roman" pitchFamily="18" charset="0"/>
              </a:rPr>
              <a:t>T(</a:t>
            </a:r>
            <a:r>
              <a:rPr lang="en-US" sz="1200" i="1" dirty="0" err="1" smtClean="0">
                <a:latin typeface="Cambria Math" pitchFamily="18" charset="0"/>
                <a:ea typeface="Cambria Math" pitchFamily="18" charset="0"/>
                <a:cs typeface="Times New Roman" pitchFamily="18" charset="0"/>
              </a:rPr>
              <a:t>x,t</a:t>
            </a:r>
            <a:r>
              <a:rPr lang="en-US" sz="1200" i="1" dirty="0" smtClean="0">
                <a:latin typeface="Cambria Math" pitchFamily="18" charset="0"/>
                <a:ea typeface="Cambria Math" pitchFamily="18" charset="0"/>
                <a:cs typeface="Times New Roman" pitchFamily="18" charset="0"/>
              </a:rPr>
              <a:t>=0)</a:t>
            </a:r>
            <a:r>
              <a:rPr lang="en-US" sz="1200" dirty="0" smtClean="0">
                <a:latin typeface="Times New Roman" pitchFamily="18" charset="0"/>
                <a:cs typeface="Times New Roman" pitchFamily="18" charset="0"/>
              </a:rPr>
              <a:t>. While this function is not a function of time, it is displayed on the </a:t>
            </a:r>
            <a:r>
              <a:rPr lang="en-US" sz="1200" i="1" dirty="0" smtClean="0">
                <a:latin typeface="Cambria Math" pitchFamily="18" charset="0"/>
                <a:ea typeface="Cambria Math" pitchFamily="18" charset="0"/>
                <a:cs typeface="Times New Roman" pitchFamily="18" charset="0"/>
              </a:rPr>
              <a:t>(</a:t>
            </a:r>
            <a:r>
              <a:rPr lang="en-US" sz="1200" i="1" dirty="0" err="1" smtClean="0">
                <a:latin typeface="Cambria Math" pitchFamily="18" charset="0"/>
                <a:ea typeface="Cambria Math" pitchFamily="18" charset="0"/>
                <a:cs typeface="Times New Roman" pitchFamily="18" charset="0"/>
              </a:rPr>
              <a:t>x,t</a:t>
            </a:r>
            <a:r>
              <a:rPr lang="en-US" sz="1200" i="1" dirty="0" smtClean="0">
                <a:latin typeface="Cambria Math" pitchFamily="18" charset="0"/>
                <a:ea typeface="Cambria Math" pitchFamily="18" charset="0"/>
                <a:cs typeface="Times New Roman" pitchFamily="18" charset="0"/>
              </a:rPr>
              <a:t>) </a:t>
            </a:r>
            <a:r>
              <a:rPr lang="en-US" sz="1200" dirty="0" smtClean="0">
                <a:latin typeface="Times New Roman" pitchFamily="18" charset="0"/>
                <a:cs typeface="Times New Roman" pitchFamily="18" charset="0"/>
              </a:rPr>
              <a:t>image for comparison purposes. (B) Minimum Length (ML) estimate of the model, </a:t>
            </a:r>
            <a:r>
              <a:rPr lang="en-US" sz="1200" i="1" dirty="0" smtClean="0">
                <a:latin typeface="Cambria Math" pitchFamily="18" charset="0"/>
                <a:ea typeface="Cambria Math" pitchFamily="18" charset="0"/>
                <a:cs typeface="Times New Roman" pitchFamily="18" charset="0"/>
              </a:rPr>
              <a:t>T(</a:t>
            </a:r>
            <a:r>
              <a:rPr lang="en-US" sz="1200" i="1" dirty="0" err="1" smtClean="0">
                <a:latin typeface="Cambria Math" pitchFamily="18" charset="0"/>
                <a:ea typeface="Cambria Math" pitchFamily="18" charset="0"/>
                <a:cs typeface="Times New Roman" pitchFamily="18" charset="0"/>
              </a:rPr>
              <a:t>x,t</a:t>
            </a:r>
            <a:r>
              <a:rPr lang="en-US" sz="1200" i="1" dirty="0" smtClean="0">
                <a:latin typeface="Cambria Math" pitchFamily="18" charset="0"/>
                <a:ea typeface="Cambria Math" pitchFamily="18" charset="0"/>
                <a:cs typeface="Times New Roman" pitchFamily="18" charset="0"/>
              </a:rPr>
              <a:t>=0)</a:t>
            </a:r>
            <a:r>
              <a:rPr lang="en-US" sz="1200" dirty="0" smtClean="0">
                <a:latin typeface="Times New Roman" pitchFamily="18" charset="0"/>
                <a:cs typeface="Times New Roman" pitchFamily="18" charset="0"/>
              </a:rPr>
              <a:t>, for a dataset consisting of observations at all distances at a single time, </a:t>
            </a:r>
            <a:r>
              <a:rPr lang="en-US" sz="1200" i="1" dirty="0" smtClean="0">
                <a:latin typeface="Cambria Math" pitchFamily="18" charset="0"/>
                <a:ea typeface="Cambria Math" pitchFamily="18" charset="0"/>
                <a:cs typeface="Times New Roman" pitchFamily="18" charset="0"/>
              </a:rPr>
              <a:t>t&gt;0</a:t>
            </a:r>
            <a:r>
              <a:rPr lang="en-US" sz="1200" dirty="0" smtClean="0">
                <a:latin typeface="Times New Roman" pitchFamily="18" charset="0"/>
                <a:cs typeface="Times New Roman" pitchFamily="18" charset="0"/>
              </a:rPr>
              <a:t>. (C) Corresponding Backus-Gilbert (BG) estimate. In both the ML and BG cases, the ability of the data to resolve fine details declines with time, with the BG case declining fastest. </a:t>
            </a:r>
            <a:r>
              <a:rPr lang="en-US" sz="1200" i="1"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script gda12_06.</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19</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In the case of Damped Least Squares,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The reconstruction is pretty good using data collected at early times, say t&lt;20.</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The 5 red bands are well-recovered.</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they are not well recovered for times much beyond that.</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aseline="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The Backus-Gilbert solution does pretty well when applied to data in this time range,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but not quite as well as Damped Least Squares.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This is a pretty typical behavior.</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Backus-Gilbert solutions usually tend to be smoother than </a:t>
            </a:r>
            <a:r>
              <a:rPr lang="en-US" sz="1200" baseline="0" dirty="0" err="1" smtClean="0">
                <a:latin typeface="Times New Roman" pitchFamily="18" charset="0"/>
                <a:cs typeface="Times New Roman" pitchFamily="18" charset="0"/>
              </a:rPr>
              <a:t>Direchlet</a:t>
            </a:r>
            <a:r>
              <a:rPr lang="en-US" sz="1200" baseline="0" dirty="0" smtClean="0">
                <a:latin typeface="Times New Roman" pitchFamily="18" charset="0"/>
                <a:cs typeface="Times New Roman" pitchFamily="18" charset="0"/>
              </a:rPr>
              <a:t> solutions.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Figure 12.9.  Model for the temperature distribution problem. (A) The true model is the initial temperature distribution, </a:t>
            </a:r>
            <a:r>
              <a:rPr lang="en-US" sz="1200" i="1" dirty="0" smtClean="0">
                <a:latin typeface="Cambria Math" pitchFamily="18" charset="0"/>
                <a:ea typeface="Cambria Math" pitchFamily="18" charset="0"/>
                <a:cs typeface="Times New Roman" pitchFamily="18" charset="0"/>
              </a:rPr>
              <a:t>T(</a:t>
            </a:r>
            <a:r>
              <a:rPr lang="en-US" sz="1200" i="1" dirty="0" err="1" smtClean="0">
                <a:latin typeface="Cambria Math" pitchFamily="18" charset="0"/>
                <a:ea typeface="Cambria Math" pitchFamily="18" charset="0"/>
                <a:cs typeface="Times New Roman" pitchFamily="18" charset="0"/>
              </a:rPr>
              <a:t>x,t</a:t>
            </a:r>
            <a:r>
              <a:rPr lang="en-US" sz="1200" i="1" dirty="0" smtClean="0">
                <a:latin typeface="Cambria Math" pitchFamily="18" charset="0"/>
                <a:ea typeface="Cambria Math" pitchFamily="18" charset="0"/>
                <a:cs typeface="Times New Roman" pitchFamily="18" charset="0"/>
              </a:rPr>
              <a:t>=0)</a:t>
            </a:r>
            <a:r>
              <a:rPr lang="en-US" sz="1200" dirty="0" smtClean="0">
                <a:latin typeface="Times New Roman" pitchFamily="18" charset="0"/>
                <a:cs typeface="Times New Roman" pitchFamily="18" charset="0"/>
              </a:rPr>
              <a:t>. While this function is not a function of time, it is displayed on the </a:t>
            </a:r>
            <a:r>
              <a:rPr lang="en-US" sz="1200" i="1" dirty="0" smtClean="0">
                <a:latin typeface="Cambria Math" pitchFamily="18" charset="0"/>
                <a:ea typeface="Cambria Math" pitchFamily="18" charset="0"/>
                <a:cs typeface="Times New Roman" pitchFamily="18" charset="0"/>
              </a:rPr>
              <a:t>(</a:t>
            </a:r>
            <a:r>
              <a:rPr lang="en-US" sz="1200" i="1" dirty="0" err="1" smtClean="0">
                <a:latin typeface="Cambria Math" pitchFamily="18" charset="0"/>
                <a:ea typeface="Cambria Math" pitchFamily="18" charset="0"/>
                <a:cs typeface="Times New Roman" pitchFamily="18" charset="0"/>
              </a:rPr>
              <a:t>x,t</a:t>
            </a:r>
            <a:r>
              <a:rPr lang="en-US" sz="1200" i="1" dirty="0" smtClean="0">
                <a:latin typeface="Cambria Math" pitchFamily="18" charset="0"/>
                <a:ea typeface="Cambria Math" pitchFamily="18" charset="0"/>
                <a:cs typeface="Times New Roman" pitchFamily="18" charset="0"/>
              </a:rPr>
              <a:t>) </a:t>
            </a:r>
            <a:r>
              <a:rPr lang="en-US" sz="1200" dirty="0" smtClean="0">
                <a:latin typeface="Times New Roman" pitchFamily="18" charset="0"/>
                <a:cs typeface="Times New Roman" pitchFamily="18" charset="0"/>
              </a:rPr>
              <a:t>image for comparison purposes. (B) Minimum Length (ML) estimate of the model, </a:t>
            </a:r>
            <a:r>
              <a:rPr lang="en-US" sz="1200" i="1" dirty="0" smtClean="0">
                <a:latin typeface="Cambria Math" pitchFamily="18" charset="0"/>
                <a:ea typeface="Cambria Math" pitchFamily="18" charset="0"/>
                <a:cs typeface="Times New Roman" pitchFamily="18" charset="0"/>
              </a:rPr>
              <a:t>T(</a:t>
            </a:r>
            <a:r>
              <a:rPr lang="en-US" sz="1200" i="1" dirty="0" err="1" smtClean="0">
                <a:latin typeface="Cambria Math" pitchFamily="18" charset="0"/>
                <a:ea typeface="Cambria Math" pitchFamily="18" charset="0"/>
                <a:cs typeface="Times New Roman" pitchFamily="18" charset="0"/>
              </a:rPr>
              <a:t>x,t</a:t>
            </a:r>
            <a:r>
              <a:rPr lang="en-US" sz="1200" i="1" dirty="0" smtClean="0">
                <a:latin typeface="Cambria Math" pitchFamily="18" charset="0"/>
                <a:ea typeface="Cambria Math" pitchFamily="18" charset="0"/>
                <a:cs typeface="Times New Roman" pitchFamily="18" charset="0"/>
              </a:rPr>
              <a:t>=0)</a:t>
            </a:r>
            <a:r>
              <a:rPr lang="en-US" sz="1200" dirty="0" smtClean="0">
                <a:latin typeface="Times New Roman" pitchFamily="18" charset="0"/>
                <a:cs typeface="Times New Roman" pitchFamily="18" charset="0"/>
              </a:rPr>
              <a:t>, for a dataset consisting of observations at all distances at a single time, </a:t>
            </a:r>
            <a:r>
              <a:rPr lang="en-US" sz="1200" i="1" dirty="0" smtClean="0">
                <a:latin typeface="Cambria Math" pitchFamily="18" charset="0"/>
                <a:ea typeface="Cambria Math" pitchFamily="18" charset="0"/>
                <a:cs typeface="Times New Roman" pitchFamily="18" charset="0"/>
              </a:rPr>
              <a:t>t&gt;0</a:t>
            </a:r>
            <a:r>
              <a:rPr lang="en-US" sz="1200" dirty="0" smtClean="0">
                <a:latin typeface="Times New Roman" pitchFamily="18" charset="0"/>
                <a:cs typeface="Times New Roman" pitchFamily="18" charset="0"/>
              </a:rPr>
              <a:t>. (C) Corresponding Backus-Gilbert (BG) estimate. In both the ML and BG cases, the ability of the data to resolve fine details declines with time, with the BG case declining fastest. </a:t>
            </a:r>
            <a:r>
              <a:rPr lang="en-US" sz="1200" i="1"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script gda12_06.</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three</a:t>
            </a:r>
            <a:r>
              <a:rPr lang="en-US" baseline="0" dirty="0" smtClean="0"/>
              <a:t> exemplary problems are image thermal diffusion, earthquake location and fitting of spectral peaks.</a:t>
            </a:r>
          </a:p>
          <a:p>
            <a:r>
              <a:rPr lang="en-US" baseline="0" dirty="0" smtClean="0"/>
              <a:t>We’ll explain each when the time comes.</a:t>
            </a:r>
          </a:p>
        </p:txBody>
      </p:sp>
      <p:sp>
        <p:nvSpPr>
          <p:cNvPr id="4" name="Slide Number Placeholder 3"/>
          <p:cNvSpPr>
            <a:spLocks noGrp="1"/>
          </p:cNvSpPr>
          <p:nvPr>
            <p:ph type="sldNum" sz="quarter" idx="10"/>
          </p:nvPr>
        </p:nvSpPr>
        <p:spPr/>
        <p:txBody>
          <a:bodyPr/>
          <a:lstStyle/>
          <a:p>
            <a:fld id="{909C30AA-43CA-42E7-B15D-4F2AC4A1EFAC}" type="slidenum">
              <a:rPr lang="en-US" smtClean="0"/>
              <a:pPr/>
              <a:t>3</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When</a:t>
            </a:r>
            <a:r>
              <a:rPr lang="en-US" sz="1200" baseline="0" dirty="0" smtClean="0">
                <a:latin typeface="Times New Roman" pitchFamily="18" charset="0"/>
                <a:cs typeface="Times New Roman" pitchFamily="18" charset="0"/>
              </a:rPr>
              <a:t> data collected at very late times is used,</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damped least squares yields solutions that contain artifacts,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two wide red bands instead of five narrow ones.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aseline="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Backus-Gilbert is better in the sense that it is artifact free,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with a uniformly yellow central region.</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Backus-Gilbert does not do any better at recovering detail</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but at least it doesn’t put in bogus detail.</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aseline="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Note that both methods do well in determining the overall</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width of the initially hot zone.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That is, the boundaries between the yellow zone and the surrounding blue region</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  is in the right place.</a:t>
            </a: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Figure 12.9.  Model for the temperature distribution problem. (A) The true model is the initial temperature distribution, </a:t>
            </a:r>
            <a:r>
              <a:rPr lang="en-US" sz="1200" i="1" dirty="0" smtClean="0">
                <a:latin typeface="Cambria Math" pitchFamily="18" charset="0"/>
                <a:ea typeface="Cambria Math" pitchFamily="18" charset="0"/>
                <a:cs typeface="Times New Roman" pitchFamily="18" charset="0"/>
              </a:rPr>
              <a:t>T(</a:t>
            </a:r>
            <a:r>
              <a:rPr lang="en-US" sz="1200" i="1" dirty="0" err="1" smtClean="0">
                <a:latin typeface="Cambria Math" pitchFamily="18" charset="0"/>
                <a:ea typeface="Cambria Math" pitchFamily="18" charset="0"/>
                <a:cs typeface="Times New Roman" pitchFamily="18" charset="0"/>
              </a:rPr>
              <a:t>x,t</a:t>
            </a:r>
            <a:r>
              <a:rPr lang="en-US" sz="1200" i="1" dirty="0" smtClean="0">
                <a:latin typeface="Cambria Math" pitchFamily="18" charset="0"/>
                <a:ea typeface="Cambria Math" pitchFamily="18" charset="0"/>
                <a:cs typeface="Times New Roman" pitchFamily="18" charset="0"/>
              </a:rPr>
              <a:t>=0)</a:t>
            </a:r>
            <a:r>
              <a:rPr lang="en-US" sz="1200" dirty="0" smtClean="0">
                <a:latin typeface="Times New Roman" pitchFamily="18" charset="0"/>
                <a:cs typeface="Times New Roman" pitchFamily="18" charset="0"/>
              </a:rPr>
              <a:t>. While this function is not a function of time, it is displayed on the </a:t>
            </a:r>
            <a:r>
              <a:rPr lang="en-US" sz="1200" i="1" dirty="0" smtClean="0">
                <a:latin typeface="Cambria Math" pitchFamily="18" charset="0"/>
                <a:ea typeface="Cambria Math" pitchFamily="18" charset="0"/>
                <a:cs typeface="Times New Roman" pitchFamily="18" charset="0"/>
              </a:rPr>
              <a:t>(</a:t>
            </a:r>
            <a:r>
              <a:rPr lang="en-US" sz="1200" i="1" dirty="0" err="1" smtClean="0">
                <a:latin typeface="Cambria Math" pitchFamily="18" charset="0"/>
                <a:ea typeface="Cambria Math" pitchFamily="18" charset="0"/>
                <a:cs typeface="Times New Roman" pitchFamily="18" charset="0"/>
              </a:rPr>
              <a:t>x,t</a:t>
            </a:r>
            <a:r>
              <a:rPr lang="en-US" sz="1200" i="1" dirty="0" smtClean="0">
                <a:latin typeface="Cambria Math" pitchFamily="18" charset="0"/>
                <a:ea typeface="Cambria Math" pitchFamily="18" charset="0"/>
                <a:cs typeface="Times New Roman" pitchFamily="18" charset="0"/>
              </a:rPr>
              <a:t>) </a:t>
            </a:r>
            <a:r>
              <a:rPr lang="en-US" sz="1200" dirty="0" smtClean="0">
                <a:latin typeface="Times New Roman" pitchFamily="18" charset="0"/>
                <a:cs typeface="Times New Roman" pitchFamily="18" charset="0"/>
              </a:rPr>
              <a:t>image for comparison purposes. (B) Minimum Length (ML) estimate of the model, </a:t>
            </a:r>
            <a:r>
              <a:rPr lang="en-US" sz="1200" i="1" dirty="0" smtClean="0">
                <a:latin typeface="Cambria Math" pitchFamily="18" charset="0"/>
                <a:ea typeface="Cambria Math" pitchFamily="18" charset="0"/>
                <a:cs typeface="Times New Roman" pitchFamily="18" charset="0"/>
              </a:rPr>
              <a:t>T(</a:t>
            </a:r>
            <a:r>
              <a:rPr lang="en-US" sz="1200" i="1" dirty="0" err="1" smtClean="0">
                <a:latin typeface="Cambria Math" pitchFamily="18" charset="0"/>
                <a:ea typeface="Cambria Math" pitchFamily="18" charset="0"/>
                <a:cs typeface="Times New Roman" pitchFamily="18" charset="0"/>
              </a:rPr>
              <a:t>x,t</a:t>
            </a:r>
            <a:r>
              <a:rPr lang="en-US" sz="1200" i="1" dirty="0" smtClean="0">
                <a:latin typeface="Cambria Math" pitchFamily="18" charset="0"/>
                <a:ea typeface="Cambria Math" pitchFamily="18" charset="0"/>
                <a:cs typeface="Times New Roman" pitchFamily="18" charset="0"/>
              </a:rPr>
              <a:t>=0)</a:t>
            </a:r>
            <a:r>
              <a:rPr lang="en-US" sz="1200" dirty="0" smtClean="0">
                <a:latin typeface="Times New Roman" pitchFamily="18" charset="0"/>
                <a:cs typeface="Times New Roman" pitchFamily="18" charset="0"/>
              </a:rPr>
              <a:t>, for a dataset consisting of observations at all distances at a single time, </a:t>
            </a:r>
            <a:r>
              <a:rPr lang="en-US" sz="1200" i="1" dirty="0" smtClean="0">
                <a:latin typeface="Cambria Math" pitchFamily="18" charset="0"/>
                <a:ea typeface="Cambria Math" pitchFamily="18" charset="0"/>
                <a:cs typeface="Times New Roman" pitchFamily="18" charset="0"/>
              </a:rPr>
              <a:t>t&gt;0</a:t>
            </a:r>
            <a:r>
              <a:rPr lang="en-US" sz="1200" dirty="0" smtClean="0">
                <a:latin typeface="Times New Roman" pitchFamily="18" charset="0"/>
                <a:cs typeface="Times New Roman" pitchFamily="18" charset="0"/>
              </a:rPr>
              <a:t>. (C) Corresponding Backus-Gilbert (BG) estimate. In both the ML and BG cases, the ability of the data to resolve fine details declines with time, with the BG case declining fastest. </a:t>
            </a:r>
            <a:r>
              <a:rPr lang="en-US" sz="1200" i="1"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script gda12_06.</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21</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Here’s the resolution matrices for a time,</a:t>
            </a:r>
            <a:r>
              <a:rPr lang="en-US" sz="1200" baseline="0" dirty="0" smtClean="0">
                <a:latin typeface="Times New Roman" pitchFamily="18" charset="0"/>
                <a:cs typeface="Times New Roman" pitchFamily="18" charset="0"/>
              </a:rPr>
              <a:t> t=10, when both methods are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able to recover the five bands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Figure 12.10.  Model resolution matrices for the temperature distribution problem. (A.)Minimum Length (ML) solution for  data at time</a:t>
            </a:r>
            <a:r>
              <a:rPr lang="en-US" sz="1200" i="1" dirty="0" smtClean="0">
                <a:latin typeface="Cambria Math" pitchFamily="18" charset="0"/>
                <a:ea typeface="Cambria Math" pitchFamily="18" charset="0"/>
                <a:cs typeface="Times New Roman" pitchFamily="18" charset="0"/>
              </a:rPr>
              <a:t>, t=10</a:t>
            </a:r>
            <a:r>
              <a:rPr lang="en-US" sz="1200" dirty="0" smtClean="0">
                <a:latin typeface="Times New Roman" pitchFamily="18" charset="0"/>
                <a:cs typeface="Times New Roman" pitchFamily="18" charset="0"/>
              </a:rPr>
              <a:t>. (B) ML solution for data at time, </a:t>
            </a:r>
            <a:r>
              <a:rPr lang="en-US" sz="1200" i="1" dirty="0" smtClean="0">
                <a:latin typeface="Times New Roman" pitchFamily="18" charset="0"/>
                <a:cs typeface="Times New Roman" pitchFamily="18" charset="0"/>
              </a:rPr>
              <a:t>t=40</a:t>
            </a:r>
            <a:r>
              <a:rPr lang="en-US" sz="1200" dirty="0" smtClean="0">
                <a:latin typeface="Times New Roman" pitchFamily="18" charset="0"/>
                <a:cs typeface="Times New Roman" pitchFamily="18" charset="0"/>
              </a:rPr>
              <a:t>. (C) Backus-Gilbert Solution for data at time, </a:t>
            </a:r>
            <a:r>
              <a:rPr lang="en-US" sz="1200" i="1" dirty="0" smtClean="0">
                <a:latin typeface="Cambria Math" pitchFamily="18" charset="0"/>
                <a:ea typeface="Cambria Math" pitchFamily="18" charset="0"/>
                <a:cs typeface="Times New Roman" pitchFamily="18" charset="0"/>
              </a:rPr>
              <a:t>t=10</a:t>
            </a:r>
            <a:r>
              <a:rPr lang="en-US" sz="1200" dirty="0" smtClean="0">
                <a:latin typeface="Times New Roman" pitchFamily="18" charset="0"/>
                <a:cs typeface="Times New Roman" pitchFamily="18" charset="0"/>
              </a:rPr>
              <a:t>. (D) BG solution for data at time, </a:t>
            </a:r>
            <a:r>
              <a:rPr lang="en-US" sz="1200" i="1" dirty="0" smtClean="0">
                <a:latin typeface="Cambria Math" pitchFamily="18" charset="0"/>
                <a:ea typeface="Cambria Math" pitchFamily="18" charset="0"/>
                <a:cs typeface="Times New Roman" pitchFamily="18" charset="0"/>
              </a:rPr>
              <a:t>t=40</a:t>
            </a:r>
            <a:r>
              <a:rPr lang="en-US" sz="1200" dirty="0" smtClean="0">
                <a:latin typeface="Times New Roman" pitchFamily="18" charset="0"/>
                <a:cs typeface="Times New Roman" pitchFamily="18" charset="0"/>
              </a:rPr>
              <a:t>.  Note that the BG resolution matrix has smaller </a:t>
            </a:r>
            <a:r>
              <a:rPr lang="en-US" sz="1200" dirty="0" err="1" smtClean="0">
                <a:latin typeface="Times New Roman" pitchFamily="18" charset="0"/>
                <a:cs typeface="Times New Roman" pitchFamily="18" charset="0"/>
              </a:rPr>
              <a:t>sidelobes</a:t>
            </a:r>
            <a:r>
              <a:rPr lang="en-US" sz="1200" dirty="0" smtClean="0">
                <a:latin typeface="Times New Roman" pitchFamily="18" charset="0"/>
                <a:cs typeface="Times New Roman" pitchFamily="18" charset="0"/>
              </a:rPr>
              <a:t> than the corresponding ML case. </a:t>
            </a:r>
            <a:r>
              <a:rPr lang="en-US" sz="1200" i="1"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script gda12_06.</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22</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They are pretty similar.</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Figure 12.10.  Model resolution matrices for the temperature distribution problem. (A.)Minimum Length (ML) solution for  data at time</a:t>
            </a:r>
            <a:r>
              <a:rPr lang="en-US" sz="1200" i="1" dirty="0" smtClean="0">
                <a:latin typeface="Cambria Math" pitchFamily="18" charset="0"/>
                <a:ea typeface="Cambria Math" pitchFamily="18" charset="0"/>
                <a:cs typeface="Times New Roman" pitchFamily="18" charset="0"/>
              </a:rPr>
              <a:t>, t=10</a:t>
            </a:r>
            <a:r>
              <a:rPr lang="en-US" sz="1200" dirty="0" smtClean="0">
                <a:latin typeface="Times New Roman" pitchFamily="18" charset="0"/>
                <a:cs typeface="Times New Roman" pitchFamily="18" charset="0"/>
              </a:rPr>
              <a:t>. (B) ML solution for data at time, </a:t>
            </a:r>
            <a:r>
              <a:rPr lang="en-US" sz="1200" i="1" dirty="0" smtClean="0">
                <a:latin typeface="Times New Roman" pitchFamily="18" charset="0"/>
                <a:cs typeface="Times New Roman" pitchFamily="18" charset="0"/>
              </a:rPr>
              <a:t>t=40</a:t>
            </a:r>
            <a:r>
              <a:rPr lang="en-US" sz="1200" dirty="0" smtClean="0">
                <a:latin typeface="Times New Roman" pitchFamily="18" charset="0"/>
                <a:cs typeface="Times New Roman" pitchFamily="18" charset="0"/>
              </a:rPr>
              <a:t>. (C) Backus-Gilbert Solution for data at time, </a:t>
            </a:r>
            <a:r>
              <a:rPr lang="en-US" sz="1200" i="1" dirty="0" smtClean="0">
                <a:latin typeface="Cambria Math" pitchFamily="18" charset="0"/>
                <a:ea typeface="Cambria Math" pitchFamily="18" charset="0"/>
                <a:cs typeface="Times New Roman" pitchFamily="18" charset="0"/>
              </a:rPr>
              <a:t>t=10</a:t>
            </a:r>
            <a:r>
              <a:rPr lang="en-US" sz="1200" dirty="0" smtClean="0">
                <a:latin typeface="Times New Roman" pitchFamily="18" charset="0"/>
                <a:cs typeface="Times New Roman" pitchFamily="18" charset="0"/>
              </a:rPr>
              <a:t>. (D) BG solution for data at time, </a:t>
            </a:r>
            <a:r>
              <a:rPr lang="en-US" sz="1200" i="1" dirty="0" smtClean="0">
                <a:latin typeface="Cambria Math" pitchFamily="18" charset="0"/>
                <a:ea typeface="Cambria Math" pitchFamily="18" charset="0"/>
                <a:cs typeface="Times New Roman" pitchFamily="18" charset="0"/>
              </a:rPr>
              <a:t>t=40</a:t>
            </a:r>
            <a:r>
              <a:rPr lang="en-US" sz="1200" dirty="0" smtClean="0">
                <a:latin typeface="Times New Roman" pitchFamily="18" charset="0"/>
                <a:cs typeface="Times New Roman" pitchFamily="18" charset="0"/>
              </a:rPr>
              <a:t>.  Note that the BG resolution matrix has smaller </a:t>
            </a:r>
            <a:r>
              <a:rPr lang="en-US" sz="1200" dirty="0" err="1" smtClean="0">
                <a:latin typeface="Times New Roman" pitchFamily="18" charset="0"/>
                <a:cs typeface="Times New Roman" pitchFamily="18" charset="0"/>
              </a:rPr>
              <a:t>sidelobes</a:t>
            </a:r>
            <a:r>
              <a:rPr lang="en-US" sz="1200" dirty="0" smtClean="0">
                <a:latin typeface="Times New Roman" pitchFamily="18" charset="0"/>
                <a:cs typeface="Times New Roman" pitchFamily="18" charset="0"/>
              </a:rPr>
              <a:t> than the corresponding ML case. </a:t>
            </a:r>
            <a:r>
              <a:rPr lang="en-US" sz="1200" i="1"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script gda12_06.</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23</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Here’s the resolution</a:t>
            </a:r>
            <a:r>
              <a:rPr lang="en-US" sz="1200" baseline="0" dirty="0" smtClean="0">
                <a:latin typeface="Times New Roman" pitchFamily="18" charset="0"/>
                <a:cs typeface="Times New Roman" pitchFamily="18" charset="0"/>
              </a:rPr>
              <a:t> at a later time, t=40.</a:t>
            </a: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Figure 12.10.  Model resolution matrices for the temperature distribution problem. (A.)Minimum Length (ML) solution for  data at time</a:t>
            </a:r>
            <a:r>
              <a:rPr lang="en-US" sz="1200" i="1" dirty="0" smtClean="0">
                <a:latin typeface="Cambria Math" pitchFamily="18" charset="0"/>
                <a:ea typeface="Cambria Math" pitchFamily="18" charset="0"/>
                <a:cs typeface="Times New Roman" pitchFamily="18" charset="0"/>
              </a:rPr>
              <a:t>, t=10</a:t>
            </a:r>
            <a:r>
              <a:rPr lang="en-US" sz="1200" dirty="0" smtClean="0">
                <a:latin typeface="Times New Roman" pitchFamily="18" charset="0"/>
                <a:cs typeface="Times New Roman" pitchFamily="18" charset="0"/>
              </a:rPr>
              <a:t>. (B) ML solution for data at time, </a:t>
            </a:r>
            <a:r>
              <a:rPr lang="en-US" sz="1200" i="1" dirty="0" smtClean="0">
                <a:latin typeface="Times New Roman" pitchFamily="18" charset="0"/>
                <a:cs typeface="Times New Roman" pitchFamily="18" charset="0"/>
              </a:rPr>
              <a:t>t=40</a:t>
            </a:r>
            <a:r>
              <a:rPr lang="en-US" sz="1200" dirty="0" smtClean="0">
                <a:latin typeface="Times New Roman" pitchFamily="18" charset="0"/>
                <a:cs typeface="Times New Roman" pitchFamily="18" charset="0"/>
              </a:rPr>
              <a:t>. (C) Backus-Gilbert Solution for data at time, </a:t>
            </a:r>
            <a:r>
              <a:rPr lang="en-US" sz="1200" i="1" dirty="0" smtClean="0">
                <a:latin typeface="Cambria Math" pitchFamily="18" charset="0"/>
                <a:ea typeface="Cambria Math" pitchFamily="18" charset="0"/>
                <a:cs typeface="Times New Roman" pitchFamily="18" charset="0"/>
              </a:rPr>
              <a:t>t=10</a:t>
            </a:r>
            <a:r>
              <a:rPr lang="en-US" sz="1200" dirty="0" smtClean="0">
                <a:latin typeface="Times New Roman" pitchFamily="18" charset="0"/>
                <a:cs typeface="Times New Roman" pitchFamily="18" charset="0"/>
              </a:rPr>
              <a:t>. (D) BG solution for data at time, </a:t>
            </a:r>
            <a:r>
              <a:rPr lang="en-US" sz="1200" i="1" dirty="0" smtClean="0">
                <a:latin typeface="Cambria Math" pitchFamily="18" charset="0"/>
                <a:ea typeface="Cambria Math" pitchFamily="18" charset="0"/>
                <a:cs typeface="Times New Roman" pitchFamily="18" charset="0"/>
              </a:rPr>
              <a:t>t=40</a:t>
            </a:r>
            <a:r>
              <a:rPr lang="en-US" sz="1200" dirty="0" smtClean="0">
                <a:latin typeface="Times New Roman" pitchFamily="18" charset="0"/>
                <a:cs typeface="Times New Roman" pitchFamily="18" charset="0"/>
              </a:rPr>
              <a:t>.  Note that the BG resolution matrix has smaller </a:t>
            </a:r>
            <a:r>
              <a:rPr lang="en-US" sz="1200" dirty="0" err="1" smtClean="0">
                <a:latin typeface="Times New Roman" pitchFamily="18" charset="0"/>
                <a:cs typeface="Times New Roman" pitchFamily="18" charset="0"/>
              </a:rPr>
              <a:t>sidelobes</a:t>
            </a:r>
            <a:r>
              <a:rPr lang="en-US" sz="1200" dirty="0" smtClean="0">
                <a:latin typeface="Times New Roman" pitchFamily="18" charset="0"/>
                <a:cs typeface="Times New Roman" pitchFamily="18" charset="0"/>
              </a:rPr>
              <a:t> than the corresponding ML case. </a:t>
            </a:r>
            <a:r>
              <a:rPr lang="en-US" sz="1200" i="1"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script gda12_06.</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24</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In</a:t>
            </a:r>
            <a:r>
              <a:rPr lang="en-US" sz="1200" baseline="0" dirty="0" smtClean="0">
                <a:latin typeface="Times New Roman" pitchFamily="18" charset="0"/>
                <a:cs typeface="Times New Roman" pitchFamily="18" charset="0"/>
              </a:rPr>
              <a:t> both cases, the central band is wider than at t=10.</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The data at t=40 is not able to resolve small-scale features.</a:t>
            </a: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However, damped</a:t>
            </a:r>
            <a:r>
              <a:rPr lang="en-US" sz="1200" baseline="0" dirty="0" smtClean="0">
                <a:latin typeface="Times New Roman" pitchFamily="18" charset="0"/>
                <a:cs typeface="Times New Roman" pitchFamily="18" charset="0"/>
              </a:rPr>
              <a:t> least squares has begin to develop some serious side lobes,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while Backus-Gilbert is still pretty much </a:t>
            </a: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Figure 12.10.  Model resolution matrices for the temperature distribution problem. (A.)Minimum Length (ML) solution for  data at time</a:t>
            </a:r>
            <a:r>
              <a:rPr lang="en-US" sz="1200" i="1" dirty="0" smtClean="0">
                <a:latin typeface="Cambria Math" pitchFamily="18" charset="0"/>
                <a:ea typeface="Cambria Math" pitchFamily="18" charset="0"/>
                <a:cs typeface="Times New Roman" pitchFamily="18" charset="0"/>
              </a:rPr>
              <a:t>, t=10</a:t>
            </a:r>
            <a:r>
              <a:rPr lang="en-US" sz="1200" dirty="0" smtClean="0">
                <a:latin typeface="Times New Roman" pitchFamily="18" charset="0"/>
                <a:cs typeface="Times New Roman" pitchFamily="18" charset="0"/>
              </a:rPr>
              <a:t>. (B) ML solution for data at time, </a:t>
            </a:r>
            <a:r>
              <a:rPr lang="en-US" sz="1200" i="1" dirty="0" smtClean="0">
                <a:latin typeface="Times New Roman" pitchFamily="18" charset="0"/>
                <a:cs typeface="Times New Roman" pitchFamily="18" charset="0"/>
              </a:rPr>
              <a:t>t=40</a:t>
            </a:r>
            <a:r>
              <a:rPr lang="en-US" sz="1200" dirty="0" smtClean="0">
                <a:latin typeface="Times New Roman" pitchFamily="18" charset="0"/>
                <a:cs typeface="Times New Roman" pitchFamily="18" charset="0"/>
              </a:rPr>
              <a:t>. (C) Backus-Gilbert Solution for data at time, </a:t>
            </a:r>
            <a:r>
              <a:rPr lang="en-US" sz="1200" i="1" dirty="0" smtClean="0">
                <a:latin typeface="Cambria Math" pitchFamily="18" charset="0"/>
                <a:ea typeface="Cambria Math" pitchFamily="18" charset="0"/>
                <a:cs typeface="Times New Roman" pitchFamily="18" charset="0"/>
              </a:rPr>
              <a:t>t=10</a:t>
            </a:r>
            <a:r>
              <a:rPr lang="en-US" sz="1200" dirty="0" smtClean="0">
                <a:latin typeface="Times New Roman" pitchFamily="18" charset="0"/>
                <a:cs typeface="Times New Roman" pitchFamily="18" charset="0"/>
              </a:rPr>
              <a:t>. (D) BG solution for data at time, </a:t>
            </a:r>
            <a:r>
              <a:rPr lang="en-US" sz="1200" i="1" dirty="0" smtClean="0">
                <a:latin typeface="Cambria Math" pitchFamily="18" charset="0"/>
                <a:ea typeface="Cambria Math" pitchFamily="18" charset="0"/>
                <a:cs typeface="Times New Roman" pitchFamily="18" charset="0"/>
              </a:rPr>
              <a:t>t=40</a:t>
            </a:r>
            <a:r>
              <a:rPr lang="en-US" sz="1200" dirty="0" smtClean="0">
                <a:latin typeface="Times New Roman" pitchFamily="18" charset="0"/>
                <a:cs typeface="Times New Roman" pitchFamily="18" charset="0"/>
              </a:rPr>
              <a:t>.  Note that the BG resolution matrix has smaller </a:t>
            </a:r>
            <a:r>
              <a:rPr lang="en-US" sz="1200" dirty="0" err="1" smtClean="0">
                <a:latin typeface="Times New Roman" pitchFamily="18" charset="0"/>
                <a:cs typeface="Times New Roman" pitchFamily="18" charset="0"/>
              </a:rPr>
              <a:t>sidelobes</a:t>
            </a:r>
            <a:r>
              <a:rPr lang="en-US" sz="1200" dirty="0" smtClean="0">
                <a:latin typeface="Times New Roman" pitchFamily="18" charset="0"/>
                <a:cs typeface="Times New Roman" pitchFamily="18" charset="0"/>
              </a:rPr>
              <a:t> than the corresponding ML case. </a:t>
            </a:r>
            <a:r>
              <a:rPr lang="en-US" sz="1200" i="1"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script gda12_06.</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25</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Earthquake location is an</a:t>
            </a:r>
            <a:r>
              <a:rPr lang="en-US" baseline="0" dirty="0" smtClean="0"/>
              <a:t> important procedure in</a:t>
            </a:r>
            <a:r>
              <a:rPr lang="en-US" dirty="0" smtClean="0"/>
              <a:t> seismology,</a:t>
            </a:r>
          </a:p>
          <a:p>
            <a:r>
              <a:rPr lang="en-US" dirty="0" smtClean="0"/>
              <a:t>since observations of earthquakes are used for so many different purposes:</a:t>
            </a:r>
          </a:p>
          <a:p>
            <a:r>
              <a:rPr lang="en-US" dirty="0" smtClean="0"/>
              <a:t>for example, hazard analysis,</a:t>
            </a:r>
            <a:r>
              <a:rPr lang="en-US" baseline="0" dirty="0" smtClean="0"/>
              <a:t> studies of the faulting process, and imaging the structure of the earth.</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26</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The earthquake is considered</a:t>
            </a:r>
            <a:r>
              <a:rPr lang="en-US" sz="1200" baseline="0" dirty="0" smtClean="0">
                <a:latin typeface="Times New Roman" pitchFamily="18" charset="0"/>
                <a:cs typeface="Times New Roman" pitchFamily="18" charset="0"/>
              </a:rPr>
              <a:t> a point source, 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In the ray approximation, energy propagates from the source to a receiver, along curved paths called rays.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In a solid, there are two modes of propagation of the energy, P waves and S waves.</a:t>
            </a: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 12.17. </a:t>
            </a:r>
            <a:r>
              <a:rPr lang="en-US" sz="1200" dirty="0" err="1" smtClean="0">
                <a:latin typeface="Times New Roman" pitchFamily="18" charset="0"/>
                <a:cs typeface="Times New Roman" pitchFamily="18" charset="0"/>
              </a:rPr>
              <a:t>Compressional</a:t>
            </a:r>
            <a:r>
              <a:rPr lang="en-US" sz="1200" dirty="0" smtClean="0">
                <a:latin typeface="Times New Roman" pitchFamily="18" charset="0"/>
                <a:cs typeface="Times New Roman" pitchFamily="18" charset="0"/>
              </a:rPr>
              <a:t> P and shear S waves travel along rays from earthquake source </a:t>
            </a:r>
            <a:r>
              <a:rPr lang="en-US" sz="1200" i="1" dirty="0" smtClean="0">
                <a:latin typeface="Cambria Math" pitchFamily="18" charset="0"/>
                <a:ea typeface="Cambria Math" pitchFamily="18" charset="0"/>
                <a:cs typeface="Times New Roman" pitchFamily="18" charset="0"/>
              </a:rPr>
              <a:t>s</a:t>
            </a:r>
            <a:r>
              <a:rPr lang="en-US" sz="1200" dirty="0" smtClean="0">
                <a:latin typeface="Times New Roman" pitchFamily="18" charset="0"/>
                <a:cs typeface="Times New Roman" pitchFamily="18" charset="0"/>
              </a:rPr>
              <a:t>  (circle) to receiver </a:t>
            </a:r>
            <a:r>
              <a:rPr lang="en-US" sz="1200" i="1" dirty="0" smtClean="0">
                <a:latin typeface="Cambria Math" pitchFamily="18" charset="0"/>
                <a:ea typeface="Cambria Math" pitchFamily="18" charset="0"/>
                <a:cs typeface="Times New Roman" pitchFamily="18" charset="0"/>
              </a:rPr>
              <a:t>r</a:t>
            </a:r>
            <a:r>
              <a:rPr lang="en-US" sz="1200" dirty="0" smtClean="0">
                <a:latin typeface="Times New Roman" pitchFamily="18" charset="0"/>
                <a:cs typeface="Times New Roman" pitchFamily="18" charset="0"/>
              </a:rPr>
              <a:t> (triangle).</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27</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The P wave is faster than the S wave by about</a:t>
            </a:r>
            <a:r>
              <a:rPr lang="en-US" sz="1200" baseline="0" dirty="0" smtClean="0">
                <a:latin typeface="Times New Roman" pitchFamily="18" charset="0"/>
                <a:cs typeface="Times New Roman" pitchFamily="18" charset="0"/>
              </a:rPr>
              <a:t> a factor of roughly 1.7</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The two ray paths can be different, but usually are roughly similar.</a:t>
            </a: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 12.17. </a:t>
            </a:r>
            <a:r>
              <a:rPr lang="en-US" sz="1200" dirty="0" err="1" smtClean="0">
                <a:latin typeface="Times New Roman" pitchFamily="18" charset="0"/>
                <a:cs typeface="Times New Roman" pitchFamily="18" charset="0"/>
              </a:rPr>
              <a:t>Compressional</a:t>
            </a:r>
            <a:r>
              <a:rPr lang="en-US" sz="1200" dirty="0" smtClean="0">
                <a:latin typeface="Times New Roman" pitchFamily="18" charset="0"/>
                <a:cs typeface="Times New Roman" pitchFamily="18" charset="0"/>
              </a:rPr>
              <a:t> P and shear S waves travel along rays from earthquake source </a:t>
            </a:r>
            <a:r>
              <a:rPr lang="en-US" sz="1200" i="1" dirty="0" smtClean="0">
                <a:latin typeface="Cambria Math" pitchFamily="18" charset="0"/>
                <a:ea typeface="Cambria Math" pitchFamily="18" charset="0"/>
                <a:cs typeface="Times New Roman" pitchFamily="18" charset="0"/>
              </a:rPr>
              <a:t>s</a:t>
            </a:r>
            <a:r>
              <a:rPr lang="en-US" sz="1200" dirty="0" smtClean="0">
                <a:latin typeface="Times New Roman" pitchFamily="18" charset="0"/>
                <a:cs typeface="Times New Roman" pitchFamily="18" charset="0"/>
              </a:rPr>
              <a:t>  (circle) to receiver </a:t>
            </a:r>
            <a:r>
              <a:rPr lang="en-US" sz="1200" i="1" dirty="0" smtClean="0">
                <a:latin typeface="Cambria Math" pitchFamily="18" charset="0"/>
                <a:ea typeface="Cambria Math" pitchFamily="18" charset="0"/>
                <a:cs typeface="Times New Roman" pitchFamily="18" charset="0"/>
              </a:rPr>
              <a:t>r</a:t>
            </a:r>
            <a:r>
              <a:rPr lang="en-US" sz="1200" dirty="0" smtClean="0">
                <a:latin typeface="Times New Roman" pitchFamily="18" charset="0"/>
                <a:cs typeface="Times New Roman" pitchFamily="18" charset="0"/>
              </a:rPr>
              <a:t> (triangle).</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28</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The travel time</a:t>
            </a:r>
            <a:r>
              <a:rPr lang="en-US" sz="1200" baseline="0" dirty="0" smtClean="0">
                <a:latin typeface="Times New Roman" pitchFamily="18" charset="0"/>
                <a:cs typeface="Times New Roman" pitchFamily="18" charset="0"/>
              </a:rPr>
              <a:t> of energy along a ray is the integral of slowness (reciprocal velocity) along the ray.</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The forward problem is to determine the travel time of energy from source to receiver.</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The hard part is to determine shape of the ray paths, which depend on how the velocity varies spatially.</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Once the ray path is known, the travel time is just an </a:t>
            </a:r>
            <a:r>
              <a:rPr lang="en-US" sz="1200" baseline="0" dirty="0" err="1" smtClean="0">
                <a:latin typeface="Times New Roman" pitchFamily="18" charset="0"/>
                <a:cs typeface="Times New Roman" pitchFamily="18" charset="0"/>
              </a:rPr>
              <a:t>intergral</a:t>
            </a:r>
            <a:r>
              <a:rPr lang="en-US" sz="1200" baseline="0" dirty="0" smtClean="0">
                <a:latin typeface="Times New Roman" pitchFamily="18" charset="0"/>
                <a:cs typeface="Times New Roman" pitchFamily="18" charset="0"/>
              </a:rPr>
              <a:t>.</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We will not discuss how ray paths are found in any detail, except to say that the process involves solving a differential equation.</a:t>
            </a: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 12.17. </a:t>
            </a:r>
            <a:r>
              <a:rPr lang="en-US" sz="1200" dirty="0" err="1" smtClean="0">
                <a:latin typeface="Times New Roman" pitchFamily="18" charset="0"/>
                <a:cs typeface="Times New Roman" pitchFamily="18" charset="0"/>
              </a:rPr>
              <a:t>Compressional</a:t>
            </a:r>
            <a:r>
              <a:rPr lang="en-US" sz="1200" dirty="0" smtClean="0">
                <a:latin typeface="Times New Roman" pitchFamily="18" charset="0"/>
                <a:cs typeface="Times New Roman" pitchFamily="18" charset="0"/>
              </a:rPr>
              <a:t> P and shear S waves travel along rays from earthquake source </a:t>
            </a:r>
            <a:r>
              <a:rPr lang="en-US" sz="1200" i="1" dirty="0" smtClean="0">
                <a:latin typeface="Cambria Math" pitchFamily="18" charset="0"/>
                <a:ea typeface="Cambria Math" pitchFamily="18" charset="0"/>
                <a:cs typeface="Times New Roman" pitchFamily="18" charset="0"/>
              </a:rPr>
              <a:t>s</a:t>
            </a:r>
            <a:r>
              <a:rPr lang="en-US" sz="1200" dirty="0" smtClean="0">
                <a:latin typeface="Times New Roman" pitchFamily="18" charset="0"/>
                <a:cs typeface="Times New Roman" pitchFamily="18" charset="0"/>
              </a:rPr>
              <a:t>  (circle) to receiver </a:t>
            </a:r>
            <a:r>
              <a:rPr lang="en-US" sz="1200" i="1" dirty="0" smtClean="0">
                <a:latin typeface="Cambria Math" pitchFamily="18" charset="0"/>
                <a:ea typeface="Cambria Math" pitchFamily="18" charset="0"/>
                <a:cs typeface="Times New Roman" pitchFamily="18" charset="0"/>
              </a:rPr>
              <a:t>r</a:t>
            </a:r>
            <a:r>
              <a:rPr lang="en-US" sz="1200" dirty="0" smtClean="0">
                <a:latin typeface="Times New Roman" pitchFamily="18" charset="0"/>
                <a:cs typeface="Times New Roman" pitchFamily="18" charset="0"/>
              </a:rPr>
              <a:t> (triangle).</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29</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Here’s a statement</a:t>
            </a:r>
            <a:r>
              <a:rPr lang="en-US" baseline="0" dirty="0" smtClean="0"/>
              <a:t> of the forward problem.</a:t>
            </a:r>
          </a:p>
          <a:p>
            <a:r>
              <a:rPr lang="en-US" baseline="0" dirty="0" smtClean="0"/>
              <a:t>The arrival time of the energy at a station</a:t>
            </a:r>
          </a:p>
          <a:p>
            <a:r>
              <a:rPr lang="en-US" baseline="0" dirty="0" smtClean="0"/>
              <a:t>is the start time (the time of occurrence of the earthquake, or origin time)</a:t>
            </a:r>
          </a:p>
          <a:p>
            <a:r>
              <a:rPr lang="en-US" baseline="0" dirty="0" smtClean="0"/>
              <a:t>plus the travel time along the ray.</a:t>
            </a:r>
          </a:p>
          <a:p>
            <a:endParaRPr lang="en-US" baseline="0" dirty="0" smtClean="0"/>
          </a:p>
          <a:p>
            <a:r>
              <a:rPr lang="en-US" baseline="0" dirty="0" smtClean="0"/>
              <a:t>That’s true for both P and S waves.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30</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Heat</a:t>
            </a:r>
            <a:r>
              <a:rPr lang="en-US" baseline="0" dirty="0" smtClean="0"/>
              <a:t> transport is a diffusive process.</a:t>
            </a:r>
          </a:p>
          <a:p>
            <a:r>
              <a:rPr lang="en-US" baseline="0" dirty="0" smtClean="0"/>
              <a:t>An initial pattern of temperature variation is slowly “washed away”</a:t>
            </a:r>
          </a:p>
          <a:p>
            <a:r>
              <a:rPr lang="en-US" baseline="0" dirty="0" smtClean="0"/>
              <a:t>as the heat spreads out.</a:t>
            </a:r>
          </a:p>
          <a:p>
            <a:r>
              <a:rPr lang="en-US" baseline="0" dirty="0" smtClean="0"/>
              <a:t>We deal with the question of how well an initial pattern can be determined,</a:t>
            </a:r>
          </a:p>
          <a:p>
            <a:r>
              <a:rPr lang="en-US" baseline="0" dirty="0" smtClean="0"/>
              <a:t>given measurements at some later time.</a:t>
            </a:r>
          </a:p>
          <a:p>
            <a:r>
              <a:rPr lang="en-US" baseline="0" dirty="0" smtClean="0"/>
              <a:t>In a way, this problem is conceptually similar to the </a:t>
            </a:r>
            <a:r>
              <a:rPr lang="en-US" baseline="0" dirty="0" err="1" smtClean="0"/>
              <a:t>deblurring</a:t>
            </a:r>
            <a:r>
              <a:rPr lang="en-US" baseline="0" dirty="0" smtClean="0"/>
              <a:t> one that we consider last lecture,</a:t>
            </a:r>
          </a:p>
          <a:p>
            <a:r>
              <a:rPr lang="en-US" baseline="0" dirty="0" smtClean="0"/>
              <a:t>except that the form of the blurring is more complicated.</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data are the P and</a:t>
            </a:r>
            <a:r>
              <a:rPr lang="en-US" baseline="0" dirty="0" smtClean="0"/>
              <a:t> S wave arrival times at each receiver.</a:t>
            </a:r>
          </a:p>
          <a:p>
            <a:r>
              <a:rPr lang="en-US" baseline="0" dirty="0" smtClean="0"/>
              <a:t>The unknowns are the location of the earthquake and its origin time.</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31</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equation</a:t>
            </a:r>
            <a:r>
              <a:rPr lang="en-US" baseline="0" dirty="0" smtClean="0"/>
              <a:t> is nonlinear and explicit.</a:t>
            </a:r>
          </a:p>
          <a:p>
            <a:r>
              <a:rPr lang="en-US" baseline="0" dirty="0" smtClean="0"/>
              <a:t>There are four model parameters,</a:t>
            </a:r>
          </a:p>
          <a:p>
            <a:r>
              <a:rPr lang="en-US" baseline="0" dirty="0" smtClean="0"/>
              <a:t>and up to 2 data (P and S) per station.</a:t>
            </a:r>
          </a:p>
          <a:p>
            <a:r>
              <a:rPr lang="en-US" baseline="0" dirty="0" smtClean="0"/>
              <a:t>Thus, one ought to be able to locate an earthquake</a:t>
            </a:r>
          </a:p>
          <a:p>
            <a:r>
              <a:rPr lang="en-US" baseline="0" dirty="0" smtClean="0"/>
              <a:t>   with just 4 observations.</a:t>
            </a:r>
          </a:p>
          <a:p>
            <a:r>
              <a:rPr lang="en-US" baseline="0" dirty="0" smtClean="0"/>
              <a:t>Four stations that only observe P waves,</a:t>
            </a:r>
          </a:p>
          <a:p>
            <a:r>
              <a:rPr lang="en-US" baseline="0" dirty="0" smtClean="0"/>
              <a:t>Two stations that observe both P and S,</a:t>
            </a:r>
          </a:p>
          <a:p>
            <a:r>
              <a:rPr lang="en-US" baseline="0" dirty="0" smtClean="0"/>
              <a:t>etc.</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32</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will use Newton’s method</a:t>
            </a:r>
            <a:r>
              <a:rPr lang="en-US" baseline="0" dirty="0" smtClean="0"/>
              <a:t> to solve the inverse problem.</a:t>
            </a:r>
          </a:p>
          <a:p>
            <a:r>
              <a:rPr lang="en-US" baseline="0" dirty="0" smtClean="0"/>
              <a:t>The trick is computing the gradient in travel time,</a:t>
            </a:r>
          </a:p>
          <a:p>
            <a:r>
              <a:rPr lang="en-US" baseline="0" dirty="0" smtClean="0"/>
              <a:t>that is,</a:t>
            </a:r>
          </a:p>
          <a:p>
            <a:r>
              <a:rPr lang="en-US" baseline="0" dirty="0" smtClean="0"/>
              <a:t>the change in travel time given a small change in earthquake location.</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33</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Fortunately, it</a:t>
            </a:r>
            <a:r>
              <a:rPr lang="en-US" sz="1200" baseline="0" dirty="0" smtClean="0">
                <a:latin typeface="Times New Roman" pitchFamily="18" charset="0"/>
                <a:cs typeface="Times New Roman" pitchFamily="18" charset="0"/>
              </a:rPr>
              <a:t> gradient is easy to calculate.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If the source is moved parallel to the ray, then the travel time changes by an amount Delta-x over velocity.</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If the source is moved perpendicular to the ray, then the travel time does not change at all to first order.</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Thus the gradient is the ray tangent s divided by the velocity at the source,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with a minus sign thrown in if the tangent is defines a positive when pointing away from the source.</a:t>
            </a: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 12.18. (A) Moving the source a distance </a:t>
            </a:r>
            <a:r>
              <a:rPr lang="el-GR" sz="1200" dirty="0" smtClean="0">
                <a:latin typeface="Cambria Math"/>
                <a:ea typeface="Cambria Math"/>
                <a:cs typeface="Times New Roman" pitchFamily="18" charset="0"/>
              </a:rPr>
              <a:t>Δ</a:t>
            </a:r>
            <a:r>
              <a:rPr lang="en-US" sz="1200" b="1" dirty="0" smtClean="0">
                <a:latin typeface="Times New Roman" pitchFamily="18" charset="0"/>
                <a:cs typeface="Times New Roman" pitchFamily="18" charset="0"/>
              </a:rPr>
              <a:t>x</a:t>
            </a:r>
            <a:r>
              <a:rPr lang="en-US" sz="1200" dirty="0" smtClean="0">
                <a:latin typeface="Times New Roman" pitchFamily="18" charset="0"/>
                <a:cs typeface="Times New Roman" pitchFamily="18" charset="0"/>
              </a:rPr>
              <a:t> from </a:t>
            </a:r>
            <a:r>
              <a:rPr lang="en-US" sz="1200" b="1" dirty="0" smtClean="0">
                <a:latin typeface="Cambria Math" pitchFamily="18" charset="0"/>
                <a:ea typeface="Cambria Math" pitchFamily="18" charset="0"/>
                <a:cs typeface="Times New Roman" pitchFamily="18" charset="0"/>
              </a:rPr>
              <a:t>x</a:t>
            </a:r>
            <a:r>
              <a:rPr lang="en-US" sz="1200" i="1" baseline="30000" dirty="0" smtClean="0">
                <a:latin typeface="Cambria Math" pitchFamily="18" charset="0"/>
                <a:ea typeface="Cambria Math" pitchFamily="18" charset="0"/>
                <a:cs typeface="Times New Roman" pitchFamily="18" charset="0"/>
              </a:rPr>
              <a:t>(0)</a:t>
            </a:r>
            <a:r>
              <a:rPr lang="en-US" sz="1200" baseline="30000" dirty="0" smtClean="0">
                <a:latin typeface="Times New Roman" pitchFamily="18" charset="0"/>
                <a:cs typeface="Times New Roman" pitchFamily="18" charset="0"/>
              </a:rPr>
              <a:t> </a:t>
            </a:r>
            <a:r>
              <a:rPr lang="en-US" sz="1200" dirty="0" smtClean="0">
                <a:latin typeface="Times New Roman" pitchFamily="18" charset="0"/>
                <a:cs typeface="Times New Roman" pitchFamily="18" charset="0"/>
              </a:rPr>
              <a:t>to </a:t>
            </a:r>
            <a:r>
              <a:rPr lang="en-US" sz="1200" b="1" dirty="0" smtClean="0">
                <a:latin typeface="Cambria Math" pitchFamily="18" charset="0"/>
                <a:ea typeface="Cambria Math" pitchFamily="18" charset="0"/>
                <a:cs typeface="Times New Roman" pitchFamily="18" charset="0"/>
              </a:rPr>
              <a:t>x</a:t>
            </a:r>
            <a:r>
              <a:rPr lang="en-US" sz="1200" i="1" baseline="30000" dirty="0" smtClean="0">
                <a:latin typeface="Cambria Math" pitchFamily="18" charset="0"/>
                <a:ea typeface="Cambria Math" pitchFamily="18" charset="0"/>
                <a:cs typeface="Times New Roman" pitchFamily="18" charset="0"/>
              </a:rPr>
              <a:t>(1) </a:t>
            </a:r>
            <a:r>
              <a:rPr lang="en-US" sz="1200" dirty="0" smtClean="0">
                <a:latin typeface="Times New Roman" pitchFamily="18" charset="0"/>
                <a:cs typeface="Times New Roman" pitchFamily="18" charset="0"/>
              </a:rPr>
              <a:t>parallel to the ray path leads to a large change in travel time. (B) Moving the source perpendicular to the ray path leads to no (first-order) change in travel time.  The partial derivative of travel time with respect to distance can therefore be determined with minimal extra effort.</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34</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a:t>
            </a:r>
            <a:r>
              <a:rPr lang="en-US" dirty="0" err="1" smtClean="0"/>
              <a:t>linearized</a:t>
            </a:r>
            <a:r>
              <a:rPr lang="en-US" baseline="0" dirty="0" smtClean="0"/>
              <a:t> equation is then pretty simple.</a:t>
            </a:r>
          </a:p>
          <a:p>
            <a:r>
              <a:rPr lang="en-US" baseline="0" dirty="0" smtClean="0"/>
              <a:t>The only hard piece of information to obtain is the ray tangent, s.</a:t>
            </a:r>
          </a:p>
          <a:p>
            <a:r>
              <a:rPr lang="en-US" baseline="0" dirty="0" smtClean="0"/>
              <a:t>You need to solve the ray equation to get it.</a:t>
            </a:r>
          </a:p>
          <a:p>
            <a:r>
              <a:rPr lang="en-US" baseline="0" dirty="0" smtClean="0"/>
              <a:t>Note that matrix contains a columns of ones that multiply origin time.</a:t>
            </a:r>
          </a:p>
          <a:p>
            <a:r>
              <a:rPr lang="en-US" baseline="0" dirty="0" smtClean="0"/>
              <a:t>Shifting the origin time shifts the arrival time of everything in a 1:1 ratio.</a:t>
            </a:r>
          </a:p>
        </p:txBody>
      </p:sp>
      <p:sp>
        <p:nvSpPr>
          <p:cNvPr id="4" name="Slide Number Placeholder 3"/>
          <p:cNvSpPr>
            <a:spLocks noGrp="1"/>
          </p:cNvSpPr>
          <p:nvPr>
            <p:ph type="sldNum" sz="quarter" idx="10"/>
          </p:nvPr>
        </p:nvSpPr>
        <p:spPr/>
        <p:txBody>
          <a:bodyPr/>
          <a:lstStyle/>
          <a:p>
            <a:fld id="{909C30AA-43CA-42E7-B15D-4F2AC4A1EFAC}" type="slidenum">
              <a:rPr lang="en-US" smtClean="0"/>
              <a:pPr/>
              <a:t>35</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smtClean="0">
                <a:latin typeface="Times New Roman" pitchFamily="18" charset="0"/>
                <a:cs typeface="Times New Roman" pitchFamily="18" charset="0"/>
              </a:rPr>
              <a:t>But</a:t>
            </a:r>
            <a:r>
              <a:rPr lang="en-US" sz="1200" baseline="0" dirty="0" smtClean="0">
                <a:latin typeface="Times New Roman" pitchFamily="18" charset="0"/>
                <a:cs typeface="Times New Roman" pitchFamily="18" charset="0"/>
              </a:rPr>
              <a:t> there’s a problem – sometimes.</a:t>
            </a:r>
          </a:p>
          <a:p>
            <a:r>
              <a:rPr lang="en-US" sz="1200" baseline="0" dirty="0" smtClean="0">
                <a:latin typeface="Times New Roman" pitchFamily="18" charset="0"/>
                <a:cs typeface="Times New Roman" pitchFamily="18" charset="0"/>
              </a:rPr>
              <a:t>In cases where the earthquake is far from all the stations,</a:t>
            </a:r>
          </a:p>
          <a:p>
            <a:r>
              <a:rPr lang="en-US" sz="1200" baseline="0" dirty="0" smtClean="0">
                <a:latin typeface="Times New Roman" pitchFamily="18" charset="0"/>
                <a:cs typeface="Times New Roman" pitchFamily="18" charset="0"/>
              </a:rPr>
              <a:t>all the rays tend to leave the source at nearly the same angle.</a:t>
            </a:r>
          </a:p>
          <a:p>
            <a:r>
              <a:rPr lang="en-US" sz="1200" baseline="0" dirty="0" smtClean="0">
                <a:latin typeface="Times New Roman" pitchFamily="18" charset="0"/>
                <a:cs typeface="Times New Roman" pitchFamily="18" charset="0"/>
              </a:rPr>
              <a:t>That means that they all have the same tangent.</a:t>
            </a:r>
            <a:endParaRPr lang="en-US" sz="1200" dirty="0" smtClean="0">
              <a:latin typeface="Times New Roman" pitchFamily="18" charset="0"/>
              <a:cs typeface="Times New Roman" pitchFamily="18" charset="0"/>
            </a:endParaRPr>
          </a:p>
          <a:p>
            <a:endParaRPr lang="en-US" sz="1200" dirty="0" smtClean="0">
              <a:latin typeface="Times New Roman" pitchFamily="18" charset="0"/>
              <a:cs typeface="Times New Roman" pitchFamily="18" charset="0"/>
            </a:endParaRPr>
          </a:p>
          <a:p>
            <a:endParaRPr lang="en-US" sz="1200" dirty="0" smtClean="0">
              <a:latin typeface="Times New Roman" pitchFamily="18" charset="0"/>
              <a:cs typeface="Times New Roman" pitchFamily="18" charset="0"/>
            </a:endParaRPr>
          </a:p>
          <a:p>
            <a:r>
              <a:rPr lang="en-US" sz="1200" dirty="0" smtClean="0">
                <a:latin typeface="Times New Roman" pitchFamily="18" charset="0"/>
                <a:cs typeface="Times New Roman" pitchFamily="18" charset="0"/>
              </a:rPr>
              <a:t>Fig. 12.20. (A) In layered media, rays follow “refracted” paths, such that the rays to all receivers (triangles) leave the source (circle) at the same angle. The position and </a:t>
            </a:r>
            <a:r>
              <a:rPr lang="en-US" sz="1200" dirty="0" err="1" smtClean="0">
                <a:latin typeface="Times New Roman" pitchFamily="18" charset="0"/>
                <a:cs typeface="Times New Roman" pitchFamily="18" charset="0"/>
              </a:rPr>
              <a:t>traveltime</a:t>
            </a:r>
            <a:r>
              <a:rPr lang="en-US" sz="1200" dirty="0" smtClean="0">
                <a:latin typeface="Times New Roman" pitchFamily="18" charset="0"/>
                <a:cs typeface="Times New Roman" pitchFamily="18" charset="0"/>
              </a:rPr>
              <a:t> of the source on the dashed line therefore trade off. (B) This phenomenon also occurs in non-layered media if the source is far from the receivers.</a:t>
            </a:r>
            <a:endParaRPr lang="en-US" sz="1200" dirty="0">
              <a:latin typeface="Times New Roman" pitchFamily="18" charset="0"/>
              <a:cs typeface="Times New Roman" pitchFamily="18" charset="0"/>
            </a:endParaRPr>
          </a:p>
        </p:txBody>
      </p:sp>
      <p:sp>
        <p:nvSpPr>
          <p:cNvPr id="4" name="Slide Number Placeholder 3"/>
          <p:cNvSpPr>
            <a:spLocks noGrp="1"/>
          </p:cNvSpPr>
          <p:nvPr>
            <p:ph type="sldNum" sz="quarter" idx="10"/>
          </p:nvPr>
        </p:nvSpPr>
        <p:spPr/>
        <p:txBody>
          <a:bodyPr/>
          <a:lstStyle/>
          <a:p>
            <a:fld id="{909C30AA-43CA-42E7-B15D-4F2AC4A1EFAC}" type="slidenum">
              <a:rPr lang="en-US" smtClean="0"/>
              <a:pPr/>
              <a:t>36</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Mathematically,</a:t>
            </a:r>
            <a:r>
              <a:rPr lang="en-US" baseline="0" dirty="0" smtClean="0"/>
              <a:t> that means that two columns of the data kernel will be proportional to one another.</a:t>
            </a:r>
          </a:p>
          <a:p>
            <a:r>
              <a:rPr lang="en-US" baseline="0" dirty="0" smtClean="0"/>
              <a:t>That’s very bad.  It means that depth and origin time will trade off in the solution.</a:t>
            </a:r>
          </a:p>
          <a:p>
            <a:r>
              <a:rPr lang="en-US" baseline="0" dirty="0" smtClean="0"/>
              <a:t>This will only happen in the special case when both conditions occur:</a:t>
            </a:r>
          </a:p>
          <a:p>
            <a:r>
              <a:rPr lang="en-US" baseline="0" dirty="0" smtClean="0"/>
              <a:t>there’s only P wave data</a:t>
            </a:r>
          </a:p>
          <a:p>
            <a:r>
              <a:rPr lang="en-US" baseline="0" dirty="0" smtClean="0"/>
              <a:t>and</a:t>
            </a:r>
          </a:p>
          <a:p>
            <a:r>
              <a:rPr lang="en-US" baseline="0" dirty="0" smtClean="0"/>
              <a:t>all the stations are far from the earthquake</a:t>
            </a:r>
          </a:p>
          <a:p>
            <a:r>
              <a:rPr lang="en-US" baseline="0" dirty="0" smtClean="0"/>
              <a:t>but actually</a:t>
            </a:r>
          </a:p>
          <a:p>
            <a:r>
              <a:rPr lang="en-US" baseline="0" dirty="0" smtClean="0"/>
              <a:t>it a fairly common occurrence</a:t>
            </a:r>
          </a:p>
          <a:p>
            <a:r>
              <a:rPr lang="en-US" baseline="0" dirty="0" smtClean="0"/>
              <a:t>that need to be detected</a:t>
            </a:r>
          </a:p>
        </p:txBody>
      </p:sp>
      <p:sp>
        <p:nvSpPr>
          <p:cNvPr id="4" name="Slide Number Placeholder 3"/>
          <p:cNvSpPr>
            <a:spLocks noGrp="1"/>
          </p:cNvSpPr>
          <p:nvPr>
            <p:ph type="sldNum" sz="quarter" idx="10"/>
          </p:nvPr>
        </p:nvSpPr>
        <p:spPr/>
        <p:txBody>
          <a:bodyPr/>
          <a:lstStyle/>
          <a:p>
            <a:fld id="{909C30AA-43CA-42E7-B15D-4F2AC4A1EFAC}" type="slidenum">
              <a:rPr lang="en-US" smtClean="0"/>
              <a:pPr/>
              <a:t>37</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smtClean="0">
                <a:latin typeface="Times New Roman" pitchFamily="18" charset="0"/>
                <a:cs typeface="Times New Roman" pitchFamily="18" charset="0"/>
              </a:rPr>
              <a:t>An</a:t>
            </a:r>
            <a:r>
              <a:rPr lang="en-US" sz="1200" baseline="0" dirty="0" smtClean="0">
                <a:latin typeface="Times New Roman" pitchFamily="18" charset="0"/>
                <a:cs typeface="Times New Roman" pitchFamily="18" charset="0"/>
              </a:rPr>
              <a:t> early shallow source will have exactly the same</a:t>
            </a:r>
          </a:p>
          <a:p>
            <a:r>
              <a:rPr lang="en-US" sz="1200" baseline="0" dirty="0" smtClean="0">
                <a:latin typeface="Times New Roman" pitchFamily="18" charset="0"/>
                <a:cs typeface="Times New Roman" pitchFamily="18" charset="0"/>
              </a:rPr>
              <a:t>pattern of arrival times as a late deep source.</a:t>
            </a:r>
          </a:p>
          <a:p>
            <a:endParaRPr lang="en-US" sz="1200" dirty="0" smtClean="0">
              <a:latin typeface="Times New Roman" pitchFamily="18" charset="0"/>
              <a:cs typeface="Times New Roman" pitchFamily="18" charset="0"/>
            </a:endParaRPr>
          </a:p>
          <a:p>
            <a:r>
              <a:rPr lang="en-US" sz="1200" dirty="0" smtClean="0">
                <a:latin typeface="Times New Roman" pitchFamily="18" charset="0"/>
                <a:cs typeface="Times New Roman" pitchFamily="18" charset="0"/>
              </a:rPr>
              <a:t>Fig. 12.20. (A) In layered media, rays follow “refracted” paths, such that the rays to all receivers (triangles) leave the source (circle) at the same angle. The position and </a:t>
            </a:r>
            <a:r>
              <a:rPr lang="en-US" sz="1200" dirty="0" err="1" smtClean="0">
                <a:latin typeface="Times New Roman" pitchFamily="18" charset="0"/>
                <a:cs typeface="Times New Roman" pitchFamily="18" charset="0"/>
              </a:rPr>
              <a:t>traveltime</a:t>
            </a:r>
            <a:r>
              <a:rPr lang="en-US" sz="1200" dirty="0" smtClean="0">
                <a:latin typeface="Times New Roman" pitchFamily="18" charset="0"/>
                <a:cs typeface="Times New Roman" pitchFamily="18" charset="0"/>
              </a:rPr>
              <a:t> of the source on the dashed line therefore trade off. (B) This phenomenon also occurs in non-layered media if the source is far from the receivers.</a:t>
            </a:r>
            <a:endParaRPr lang="en-US" sz="1200" dirty="0">
              <a:latin typeface="Times New Roman" pitchFamily="18" charset="0"/>
              <a:cs typeface="Times New Roman" pitchFamily="18" charset="0"/>
            </a:endParaRPr>
          </a:p>
        </p:txBody>
      </p:sp>
      <p:sp>
        <p:nvSpPr>
          <p:cNvPr id="4" name="Slide Number Placeholder 3"/>
          <p:cNvSpPr>
            <a:spLocks noGrp="1"/>
          </p:cNvSpPr>
          <p:nvPr>
            <p:ph type="sldNum" sz="quarter" idx="10"/>
          </p:nvPr>
        </p:nvSpPr>
        <p:spPr/>
        <p:txBody>
          <a:bodyPr/>
          <a:lstStyle/>
          <a:p>
            <a:fld id="{909C30AA-43CA-42E7-B15D-4F2AC4A1EFAC}" type="slidenum">
              <a:rPr lang="en-US" smtClean="0"/>
              <a:pPr/>
              <a:t>38</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The easiest way to solve this problem is by least squares,</a:t>
            </a:r>
          </a:p>
          <a:p>
            <a:r>
              <a:rPr lang="en-US" baseline="0" dirty="0" smtClean="0"/>
              <a:t>with a little damping thrown in to that</a:t>
            </a:r>
          </a:p>
          <a:p>
            <a:r>
              <a:rPr lang="en-US" baseline="0" dirty="0" smtClean="0"/>
              <a:t>in the </a:t>
            </a:r>
            <a:r>
              <a:rPr lang="en-US" baseline="0" dirty="0" err="1" smtClean="0"/>
              <a:t>nonunique</a:t>
            </a:r>
            <a:r>
              <a:rPr lang="en-US" baseline="0" dirty="0" smtClean="0"/>
              <a:t> case described previously</a:t>
            </a:r>
          </a:p>
          <a:p>
            <a:r>
              <a:rPr lang="en-US" baseline="0" dirty="0" smtClean="0"/>
              <a:t>at least you will get some solution.</a:t>
            </a:r>
          </a:p>
          <a:p>
            <a:endParaRPr lang="en-US" baseline="0" dirty="0" smtClean="0"/>
          </a:p>
          <a:p>
            <a:r>
              <a:rPr lang="en-US" baseline="0" dirty="0" smtClean="0"/>
              <a:t>However, if you want to detect the </a:t>
            </a:r>
            <a:r>
              <a:rPr lang="en-US" baseline="0" dirty="0" err="1" smtClean="0"/>
              <a:t>nonunique</a:t>
            </a:r>
            <a:r>
              <a:rPr lang="en-US" baseline="0" dirty="0" smtClean="0"/>
              <a:t> case,</a:t>
            </a:r>
          </a:p>
          <a:p>
            <a:r>
              <a:rPr lang="en-US" baseline="0" dirty="0" smtClean="0"/>
              <a:t>then you must use SVD</a:t>
            </a:r>
          </a:p>
          <a:p>
            <a:r>
              <a:rPr lang="en-US" baseline="0" dirty="0" smtClean="0"/>
              <a:t>and check whether any singular values are zero.</a:t>
            </a:r>
          </a:p>
          <a:p>
            <a:endParaRPr lang="en-US" baseline="0" dirty="0" smtClean="0"/>
          </a:p>
          <a:p>
            <a:r>
              <a:rPr lang="en-US" baseline="0" dirty="0" smtClean="0"/>
              <a:t>Or test case has only earthquakes beneath the receiver array,</a:t>
            </a:r>
          </a:p>
          <a:p>
            <a:r>
              <a:rPr lang="en-US" baseline="0" dirty="0" smtClean="0"/>
              <a:t>so we use the easy method,</a:t>
            </a:r>
          </a:p>
          <a:p>
            <a:r>
              <a:rPr lang="en-US" baseline="0" dirty="0" smtClean="0"/>
              <a:t>damped least squares.</a:t>
            </a:r>
          </a:p>
        </p:txBody>
      </p:sp>
      <p:sp>
        <p:nvSpPr>
          <p:cNvPr id="4" name="Slide Number Placeholder 3"/>
          <p:cNvSpPr>
            <a:spLocks noGrp="1"/>
          </p:cNvSpPr>
          <p:nvPr>
            <p:ph type="sldNum" sz="quarter" idx="10"/>
          </p:nvPr>
        </p:nvSpPr>
        <p:spPr/>
        <p:txBody>
          <a:bodyPr/>
          <a:lstStyle/>
          <a:p>
            <a:fld id="{909C30AA-43CA-42E7-B15D-4F2AC4A1EFAC}" type="slidenum">
              <a:rPr lang="en-US" smtClean="0"/>
              <a:pPr/>
              <a:t>39</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The</a:t>
            </a:r>
            <a:r>
              <a:rPr lang="en-US" sz="1200" baseline="0" dirty="0" smtClean="0">
                <a:latin typeface="Times New Roman" pitchFamily="18" charset="0"/>
                <a:cs typeface="Times New Roman" pitchFamily="18" charset="0"/>
              </a:rPr>
              <a:t> stations are on a regular grid on the surface of the earth.</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The true earthquake locations are in red.</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The estimated locations are in green.</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We’ve done a good job locating the earthquake.</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Figure 12.19. Earthquake location example.  Arrival times of P and S waves from earthquakes (red circles) are recorded on an array of </a:t>
            </a:r>
            <a:r>
              <a:rPr lang="en-US" sz="1200" i="1" dirty="0" smtClean="0">
                <a:latin typeface="Cambria Math" pitchFamily="18" charset="0"/>
                <a:ea typeface="Cambria Math" pitchFamily="18" charset="0"/>
                <a:cs typeface="Times New Roman" pitchFamily="18" charset="0"/>
              </a:rPr>
              <a:t>81</a:t>
            </a:r>
            <a:r>
              <a:rPr lang="en-US" sz="1200" dirty="0" smtClean="0">
                <a:latin typeface="Times New Roman" pitchFamily="18" charset="0"/>
                <a:cs typeface="Times New Roman" pitchFamily="18" charset="0"/>
              </a:rPr>
              <a:t> stations (black crosses).  The observed </a:t>
            </a:r>
            <a:r>
              <a:rPr lang="en-US" sz="1200" dirty="0" err="1" smtClean="0">
                <a:latin typeface="Times New Roman" pitchFamily="18" charset="0"/>
                <a:cs typeface="Times New Roman" pitchFamily="18" charset="0"/>
              </a:rPr>
              <a:t>traveltimes</a:t>
            </a:r>
            <a:r>
              <a:rPr lang="en-US" sz="1200" dirty="0" smtClean="0">
                <a:latin typeface="Times New Roman" pitchFamily="18" charset="0"/>
                <a:cs typeface="Times New Roman" pitchFamily="18" charset="0"/>
              </a:rPr>
              <a:t> included random noise with variance, </a:t>
            </a:r>
            <a:r>
              <a:rPr lang="el-GR" sz="1200" i="1" dirty="0" smtClean="0">
                <a:latin typeface="Cambria Math" pitchFamily="18" charset="0"/>
                <a:ea typeface="Cambria Math" pitchFamily="18" charset="0"/>
                <a:cs typeface="Times New Roman" pitchFamily="18" charset="0"/>
              </a:rPr>
              <a:t>σ</a:t>
            </a:r>
            <a:r>
              <a:rPr lang="en-US" sz="1200" i="1" baseline="-25000" dirty="0" smtClean="0">
                <a:latin typeface="Cambria Math" pitchFamily="18" charset="0"/>
                <a:ea typeface="Cambria Math" pitchFamily="18" charset="0"/>
                <a:cs typeface="Times New Roman" pitchFamily="18" charset="0"/>
              </a:rPr>
              <a:t>d</a:t>
            </a:r>
            <a:r>
              <a:rPr lang="en-US" sz="1200" i="1" baseline="30000" dirty="0" smtClean="0">
                <a:latin typeface="Cambria Math" pitchFamily="18" charset="0"/>
                <a:ea typeface="Cambria Math" pitchFamily="18" charset="0"/>
                <a:cs typeface="Times New Roman" pitchFamily="18" charset="0"/>
              </a:rPr>
              <a:t>2</a:t>
            </a:r>
            <a:r>
              <a:rPr lang="en-US" sz="1200" i="1" dirty="0" smtClean="0">
                <a:latin typeface="Cambria Math" pitchFamily="18" charset="0"/>
                <a:ea typeface="Cambria Math" pitchFamily="18" charset="0"/>
                <a:cs typeface="Times New Roman" pitchFamily="18" charset="0"/>
              </a:rPr>
              <a:t>=(0.1)</a:t>
            </a:r>
            <a:r>
              <a:rPr lang="en-US" sz="1200" i="1" baseline="30000" dirty="0" smtClean="0">
                <a:latin typeface="Cambria Math" pitchFamily="18" charset="0"/>
                <a:ea typeface="Cambria Math" pitchFamily="18" charset="0"/>
                <a:cs typeface="Times New Roman" pitchFamily="18" charset="0"/>
              </a:rPr>
              <a:t>2</a:t>
            </a:r>
            <a:r>
              <a:rPr lang="en-US" sz="1200" i="1" dirty="0" smtClean="0">
                <a:latin typeface="Cambria Math" pitchFamily="18" charset="0"/>
                <a:ea typeface="Cambria Math" pitchFamily="18" charset="0"/>
                <a:cs typeface="Times New Roman" pitchFamily="18" charset="0"/>
              </a:rPr>
              <a:t> </a:t>
            </a:r>
            <a:r>
              <a:rPr lang="en-US" sz="1200" dirty="0" smtClean="0">
                <a:latin typeface="Times New Roman" pitchFamily="18" charset="0"/>
                <a:cs typeface="Times New Roman" pitchFamily="18" charset="0"/>
              </a:rPr>
              <a:t>s. The estimated locations (green crosses) are computed using Geiger’s method   </a:t>
            </a:r>
            <a:r>
              <a:rPr lang="en-US" sz="1200" i="1"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script gda12_13.</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40</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Suppose</a:t>
            </a:r>
            <a:r>
              <a:rPr lang="en-US" sz="1200" baseline="0" dirty="0" smtClean="0">
                <a:latin typeface="Times New Roman" pitchFamily="18" charset="0"/>
                <a:cs typeface="Times New Roman" pitchFamily="18" charset="0"/>
              </a:rPr>
              <a:t> that we start with a hot slab, as depicted in the lower left.</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For simplicity, we’ll assume that it is the same material as its surroundings,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so that the only thing that distinguishes it from those surroundings is its heat.</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As time progresses, the heat spreads out in the direction normal to the slab,</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which we call the x </a:t>
            </a:r>
            <a:r>
              <a:rPr lang="en-US" sz="1200" baseline="0" dirty="0" err="1" smtClean="0">
                <a:latin typeface="Times New Roman" pitchFamily="18" charset="0"/>
                <a:cs typeface="Times New Roman" pitchFamily="18" charset="0"/>
              </a:rPr>
              <a:t>diection</a:t>
            </a:r>
            <a:r>
              <a:rPr lang="en-US" sz="1200" baseline="0" dirty="0" smtClean="0">
                <a:latin typeface="Times New Roman" pitchFamily="18" charset="0"/>
                <a:cs typeface="Times New Roman" pitchFamily="18" charset="0"/>
              </a:rPr>
              <a:t>.</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The formula for the temperature, obtained by solving the relevant partial differential equation,</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  is shown at top.  It involves the error function, </a:t>
            </a:r>
            <a:r>
              <a:rPr lang="en-US" sz="1200" baseline="0" dirty="0" err="1" smtClean="0">
                <a:latin typeface="Times New Roman" pitchFamily="18" charset="0"/>
                <a:cs typeface="Times New Roman" pitchFamily="18" charset="0"/>
              </a:rPr>
              <a:t>erf</a:t>
            </a:r>
            <a:r>
              <a:rPr lang="en-US" sz="1200" baseline="0" dirty="0" smtClean="0">
                <a:latin typeface="Times New Roman" pitchFamily="18" charset="0"/>
                <a:cs typeface="Times New Roman" pitchFamily="18" charset="0"/>
              </a:rPr>
              <a:t>(), that has the functional form shown at right.</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Note that the formula for temperature contains a factor of the square root of time.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That’s a typical behavior for diffusive systems.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We’ll abbreviate the complicated spatial-temporal behavior with the function g, when depends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  on time t, the position x of the observer, and the position xi of the center of the slab.</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It has an overall scaling factor, To, the initial temperature of the slab.</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There’s a lot of change at first, but then the cooling process slows down.</a:t>
            </a: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Figure 12.8.  (A) Single hot slab of thickness, </a:t>
            </a:r>
            <a:r>
              <a:rPr lang="en-US" sz="1200" i="1" dirty="0" smtClean="0">
                <a:latin typeface="Cambria Math" pitchFamily="18" charset="0"/>
                <a:ea typeface="Cambria Math" pitchFamily="18" charset="0"/>
                <a:cs typeface="Times New Roman" pitchFamily="18" charset="0"/>
              </a:rPr>
              <a:t>h</a:t>
            </a:r>
            <a:r>
              <a:rPr lang="en-US" sz="1200" dirty="0" smtClean="0">
                <a:latin typeface="Times New Roman" pitchFamily="18" charset="0"/>
                <a:cs typeface="Times New Roman" pitchFamily="18" charset="0"/>
              </a:rPr>
              <a:t>, located at position, </a:t>
            </a:r>
            <a:r>
              <a:rPr lang="en-US" sz="1200" i="1" dirty="0" smtClean="0">
                <a:latin typeface="Cambria Math" pitchFamily="18" charset="0"/>
                <a:ea typeface="Cambria Math" pitchFamily="18" charset="0"/>
                <a:cs typeface="Times New Roman" pitchFamily="18" charset="0"/>
              </a:rPr>
              <a:t>x=</a:t>
            </a:r>
            <a:r>
              <a:rPr lang="el-GR" sz="1200" i="1" dirty="0" smtClean="0">
                <a:latin typeface="Cambria Math" pitchFamily="18" charset="0"/>
                <a:ea typeface="Cambria Math" pitchFamily="18" charset="0"/>
                <a:cs typeface="Times New Roman" pitchFamily="18" charset="0"/>
              </a:rPr>
              <a:t>ξ</a:t>
            </a:r>
            <a:r>
              <a:rPr lang="en-US" sz="1200" dirty="0" smtClean="0">
                <a:latin typeface="Times New Roman" pitchFamily="18" charset="0"/>
                <a:cs typeface="Times New Roman" pitchFamily="18" charset="0"/>
              </a:rPr>
              <a:t>. (B) Temporal evolution of the temperature, </a:t>
            </a:r>
            <a:r>
              <a:rPr lang="en-US" sz="1200" i="1" dirty="0" smtClean="0">
                <a:latin typeface="Cambria Math" pitchFamily="18" charset="0"/>
                <a:ea typeface="Cambria Math" pitchFamily="18" charset="0"/>
                <a:cs typeface="Times New Roman" pitchFamily="18" charset="0"/>
              </a:rPr>
              <a:t>T(</a:t>
            </a:r>
            <a:r>
              <a:rPr lang="en-US" sz="1200" i="1" dirty="0" err="1" smtClean="0">
                <a:latin typeface="Cambria Math" pitchFamily="18" charset="0"/>
                <a:ea typeface="Cambria Math" pitchFamily="18" charset="0"/>
                <a:cs typeface="Times New Roman" pitchFamily="18" charset="0"/>
              </a:rPr>
              <a:t>x,t</a:t>
            </a:r>
            <a:r>
              <a:rPr lang="en-US" sz="1200" i="1" dirty="0" smtClean="0">
                <a:latin typeface="Cambria Math" pitchFamily="18" charset="0"/>
                <a:ea typeface="Cambria Math" pitchFamily="18" charset="0"/>
                <a:cs typeface="Times New Roman" pitchFamily="18" charset="0"/>
              </a:rPr>
              <a:t>)</a:t>
            </a:r>
            <a:r>
              <a:rPr lang="en-US" sz="1200" dirty="0" smtClean="0">
                <a:latin typeface="Times New Roman" pitchFamily="18" charset="0"/>
                <a:cs typeface="Times New Roman" pitchFamily="18" charset="0"/>
              </a:rPr>
              <a:t>, of </a:t>
            </a:r>
            <a:r>
              <a:rPr lang="en-US" sz="1200" i="1" dirty="0" smtClean="0">
                <a:latin typeface="Cambria Math" pitchFamily="18" charset="0"/>
                <a:ea typeface="Cambria Math" pitchFamily="18" charset="0"/>
                <a:cs typeface="Times New Roman" pitchFamily="18" charset="0"/>
              </a:rPr>
              <a:t>100</a:t>
            </a:r>
            <a:r>
              <a:rPr lang="en-US" sz="1200" dirty="0" smtClean="0">
                <a:latin typeface="Times New Roman" pitchFamily="18" charset="0"/>
                <a:cs typeface="Times New Roman" pitchFamily="18" charset="0"/>
              </a:rPr>
              <a:t> adjacent slabs.  The initial temperature distribution of the slabs, </a:t>
            </a:r>
            <a:r>
              <a:rPr lang="en-US" sz="1200" i="1" dirty="0" smtClean="0">
                <a:latin typeface="Cambria Math" pitchFamily="18" charset="0"/>
                <a:ea typeface="Cambria Math" pitchFamily="18" charset="0"/>
                <a:cs typeface="Times New Roman" pitchFamily="18" charset="0"/>
              </a:rPr>
              <a:t>T(</a:t>
            </a:r>
            <a:r>
              <a:rPr lang="en-US" sz="1200" i="1" dirty="0" err="1" smtClean="0">
                <a:latin typeface="Cambria Math" pitchFamily="18" charset="0"/>
                <a:ea typeface="Cambria Math" pitchFamily="18" charset="0"/>
                <a:cs typeface="Times New Roman" pitchFamily="18" charset="0"/>
              </a:rPr>
              <a:t>x,t</a:t>
            </a:r>
            <a:r>
              <a:rPr lang="en-US" sz="1200" i="1" dirty="0" smtClean="0">
                <a:latin typeface="Cambria Math" pitchFamily="18" charset="0"/>
                <a:ea typeface="Cambria Math" pitchFamily="18" charset="0"/>
                <a:cs typeface="Times New Roman" pitchFamily="18" charset="0"/>
              </a:rPr>
              <a:t>=0)</a:t>
            </a:r>
            <a:r>
              <a:rPr lang="en-US" sz="1200" dirty="0" smtClean="0">
                <a:latin typeface="Times New Roman" pitchFamily="18" charset="0"/>
                <a:cs typeface="Times New Roman" pitchFamily="18" charset="0"/>
              </a:rPr>
              <a:t>, is taken to be the model parameter vector, </a:t>
            </a:r>
            <a:r>
              <a:rPr lang="en-US" sz="1200" b="1" dirty="0" smtClean="0">
                <a:latin typeface="Cambria Math" pitchFamily="18" charset="0"/>
                <a:ea typeface="Cambria Math" pitchFamily="18" charset="0"/>
                <a:cs typeface="Times New Roman" pitchFamily="18" charset="0"/>
              </a:rPr>
              <a:t>m</a:t>
            </a:r>
            <a:r>
              <a:rPr lang="en-US" sz="1200" dirty="0" smtClean="0">
                <a:latin typeface="Times New Roman" pitchFamily="18" charset="0"/>
                <a:cs typeface="Times New Roman" pitchFamily="18" charset="0"/>
              </a:rPr>
              <a:t>. It is nonzero only for slabs near </a:t>
            </a:r>
            <a:r>
              <a:rPr lang="en-US" sz="1200" i="1" dirty="0" smtClean="0">
                <a:latin typeface="Cambria Math" pitchFamily="18" charset="0"/>
                <a:ea typeface="Cambria Math" pitchFamily="18" charset="0"/>
                <a:cs typeface="Times New Roman" pitchFamily="18" charset="0"/>
              </a:rPr>
              <a:t>|x|</a:t>
            </a:r>
            <a:r>
              <a:rPr lang="en-US" sz="1200" i="1" dirty="0" smtClean="0">
                <a:latin typeface="Cambria Math"/>
                <a:ea typeface="Cambria Math"/>
                <a:cs typeface="Times New Roman" pitchFamily="18" charset="0"/>
              </a:rPr>
              <a:t>≤</a:t>
            </a:r>
            <a:r>
              <a:rPr lang="en-US" sz="1200" i="1" dirty="0" smtClean="0">
                <a:latin typeface="Cambria Math" pitchFamily="18" charset="0"/>
                <a:ea typeface="Cambria Math" pitchFamily="18" charset="0"/>
                <a:cs typeface="Times New Roman" pitchFamily="18" charset="0"/>
              </a:rPr>
              <a:t>20</a:t>
            </a:r>
            <a:r>
              <a:rPr lang="en-US" sz="1200" dirty="0" smtClean="0">
                <a:latin typeface="Times New Roman" pitchFamily="18" charset="0"/>
                <a:cs typeface="Times New Roman" pitchFamily="18" charset="0"/>
              </a:rPr>
              <a:t>.  The temperature, </a:t>
            </a:r>
            <a:r>
              <a:rPr lang="en-US" sz="1200" i="1" dirty="0" smtClean="0">
                <a:latin typeface="Cambria Math" pitchFamily="18" charset="0"/>
                <a:ea typeface="Cambria Math" pitchFamily="18" charset="0"/>
                <a:cs typeface="Times New Roman" pitchFamily="18" charset="0"/>
              </a:rPr>
              <a:t>T(</a:t>
            </a:r>
            <a:r>
              <a:rPr lang="en-US" sz="1200" i="1" dirty="0" err="1" smtClean="0">
                <a:latin typeface="Cambria Math" pitchFamily="18" charset="0"/>
                <a:ea typeface="Cambria Math" pitchFamily="18" charset="0"/>
                <a:cs typeface="Times New Roman" pitchFamily="18" charset="0"/>
              </a:rPr>
              <a:t>x,t</a:t>
            </a:r>
            <a:r>
              <a:rPr lang="en-US" sz="1200" i="1" dirty="0" smtClean="0">
                <a:latin typeface="Cambria Math" pitchFamily="18" charset="0"/>
                <a:ea typeface="Cambria Math" pitchFamily="18" charset="0"/>
                <a:cs typeface="Times New Roman" pitchFamily="18" charset="0"/>
              </a:rPr>
              <a:t>=0)</a:t>
            </a:r>
            <a:r>
              <a:rPr lang="en-US" sz="1200" dirty="0" smtClean="0">
                <a:latin typeface="Times New Roman" pitchFamily="18" charset="0"/>
                <a:ea typeface="Cambria Math" pitchFamily="18" charset="0"/>
                <a:cs typeface="Times New Roman" pitchFamily="18" charset="0"/>
              </a:rPr>
              <a:t>,</a:t>
            </a:r>
            <a:r>
              <a:rPr lang="en-US" sz="1200" i="1" dirty="0" smtClean="0">
                <a:latin typeface="Cambria Math" pitchFamily="18" charset="0"/>
                <a:ea typeface="Cambria Math" pitchFamily="18" charset="0"/>
                <a:cs typeface="Times New Roman" pitchFamily="18" charset="0"/>
              </a:rPr>
              <a:t> </a:t>
            </a:r>
            <a:r>
              <a:rPr lang="en-US" sz="1200" dirty="0" smtClean="0">
                <a:latin typeface="Times New Roman" pitchFamily="18" charset="0"/>
                <a:cs typeface="Times New Roman" pitchFamily="18" charset="0"/>
              </a:rPr>
              <a:t>at subsequent times,</a:t>
            </a:r>
            <a:r>
              <a:rPr lang="en-US" sz="1200" i="1" dirty="0" smtClean="0">
                <a:latin typeface="Cambria Math" pitchFamily="18" charset="0"/>
                <a:ea typeface="Cambria Math" pitchFamily="18" charset="0"/>
                <a:cs typeface="Times New Roman" pitchFamily="18" charset="0"/>
              </a:rPr>
              <a:t> t</a:t>
            </a:r>
            <a:r>
              <a:rPr lang="en-US" sz="1200" dirty="0" smtClean="0">
                <a:latin typeface="Times New Roman" pitchFamily="18" charset="0"/>
                <a:cs typeface="Times New Roman" pitchFamily="18" charset="0"/>
              </a:rPr>
              <a:t>,  can be computed from the initial temperature distribution, since the data kernel can be calculated from the physics of heat transport. Note that the band of hot temperatures widens with increasing time, and that fine scale temperature fluctuation are preferentially attenuated. </a:t>
            </a:r>
            <a:r>
              <a:rPr lang="en-US" sz="1200" i="1"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script gda12_06.</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5</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Lastly, we consider a non-linear</a:t>
            </a:r>
            <a:r>
              <a:rPr lang="en-US" baseline="0" dirty="0" smtClean="0"/>
              <a:t> curve fitting problem.</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41</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A</a:t>
            </a:r>
            <a:r>
              <a:rPr lang="en-US" sz="1200" baseline="0" dirty="0" smtClean="0">
                <a:latin typeface="Times New Roman" pitchFamily="18" charset="0"/>
                <a:cs typeface="Times New Roman" pitchFamily="18" charset="0"/>
              </a:rPr>
              <a:t> fairly common task in chemistry is to fit curves to spectra like the one above.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The goal is to determine (at least) the position of each peak,</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which is diagnostic of the material emitting it,</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and its are,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which is diagnostic of the amount of the material.</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Probably the peak width needs to be </a:t>
            </a:r>
            <a:r>
              <a:rPr lang="en-US" sz="1200" baseline="0" dirty="0" err="1" smtClean="0">
                <a:latin typeface="Times New Roman" pitchFamily="18" charset="0"/>
                <a:cs typeface="Times New Roman" pitchFamily="18" charset="0"/>
              </a:rPr>
              <a:t>deterrmined</a:t>
            </a:r>
            <a:r>
              <a:rPr lang="en-US" sz="1200" baseline="0" dirty="0" smtClean="0">
                <a:latin typeface="Times New Roman" pitchFamily="18" charset="0"/>
                <a:cs typeface="Times New Roman" pitchFamily="18" charset="0"/>
              </a:rPr>
              <a:t>, too.</a:t>
            </a: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 .12.16. Example of a fitting the sum of </a:t>
            </a:r>
            <a:r>
              <a:rPr lang="en-US" sz="1200" i="1" dirty="0" smtClean="0">
                <a:latin typeface="Cambria Math" pitchFamily="18" charset="0"/>
                <a:ea typeface="Cambria Math" pitchFamily="18" charset="0"/>
                <a:cs typeface="Times New Roman" pitchFamily="18" charset="0"/>
              </a:rPr>
              <a:t>10</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Lorentzian</a:t>
            </a:r>
            <a:r>
              <a:rPr lang="en-US" sz="1200" dirty="0" smtClean="0">
                <a:latin typeface="Times New Roman" pitchFamily="18" charset="0"/>
                <a:cs typeface="Times New Roman" pitchFamily="18" charset="0"/>
              </a:rPr>
              <a:t> (blue) or Normal (green) curves to Mossbauer spectroscopic data (red). The </a:t>
            </a:r>
            <a:r>
              <a:rPr lang="en-US" sz="1200" dirty="0" err="1" smtClean="0">
                <a:latin typeface="Times New Roman" pitchFamily="18" charset="0"/>
                <a:cs typeface="Times New Roman" pitchFamily="18" charset="0"/>
              </a:rPr>
              <a:t>Lorentzian</a:t>
            </a:r>
            <a:r>
              <a:rPr lang="en-US" sz="1200" dirty="0" smtClean="0">
                <a:latin typeface="Times New Roman" pitchFamily="18" charset="0"/>
                <a:cs typeface="Times New Roman" pitchFamily="18" charset="0"/>
              </a:rPr>
              <a:t> curves are better able to fit the shape of the curve, with the ratio of estimated variances being about </a:t>
            </a:r>
            <a:r>
              <a:rPr lang="en-US" sz="1200" i="1" dirty="0" smtClean="0">
                <a:latin typeface="Times New Roman" pitchFamily="18" charset="0"/>
                <a:cs typeface="Times New Roman" pitchFamily="18" charset="0"/>
              </a:rPr>
              <a:t>4</a:t>
            </a:r>
            <a:r>
              <a:rPr lang="en-US" sz="1200" dirty="0" smtClean="0">
                <a:latin typeface="Times New Roman" pitchFamily="18" charset="0"/>
                <a:cs typeface="Times New Roman" pitchFamily="18" charset="0"/>
              </a:rPr>
              <a:t>. An F-test indicates that null hypothesis that any difference between the two fits can be ascribed to random variation can be rejected to better than 99.99%. Data courtesy of NASA and the University of Mainz. </a:t>
            </a:r>
            <a:r>
              <a:rPr lang="en-US" sz="1200" i="1"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script gda12_12.</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42</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Many</a:t>
            </a:r>
            <a:r>
              <a:rPr lang="en-US" baseline="0" dirty="0" smtClean="0"/>
              <a:t> spectra have peaks that are either Gaussian or </a:t>
            </a:r>
            <a:r>
              <a:rPr lang="en-US" baseline="0" dirty="0" err="1" smtClean="0"/>
              <a:t>Lorentzian</a:t>
            </a:r>
            <a:r>
              <a:rPr lang="en-US" baseline="0" dirty="0" smtClean="0"/>
              <a:t> in shape.</a:t>
            </a:r>
          </a:p>
          <a:p>
            <a:r>
              <a:rPr lang="en-US" baseline="0" dirty="0" smtClean="0"/>
              <a:t>Here’s the formula for both.</a:t>
            </a:r>
          </a:p>
          <a:p>
            <a:r>
              <a:rPr lang="en-US" baseline="0" dirty="0" smtClean="0"/>
              <a:t>Ai is area,</a:t>
            </a:r>
          </a:p>
          <a:p>
            <a:r>
              <a:rPr lang="en-US" baseline="0" dirty="0" smtClean="0"/>
              <a:t>f </a:t>
            </a:r>
            <a:r>
              <a:rPr lang="en-US" baseline="0" dirty="0" err="1" smtClean="0"/>
              <a:t>i</a:t>
            </a:r>
            <a:r>
              <a:rPr lang="en-US" baseline="0" dirty="0" smtClean="0"/>
              <a:t> is position, and</a:t>
            </a:r>
          </a:p>
          <a:p>
            <a:r>
              <a:rPr lang="en-US" baseline="0" dirty="0" err="1" smtClean="0"/>
              <a:t>ci</a:t>
            </a:r>
            <a:r>
              <a:rPr lang="en-US" baseline="0" dirty="0" smtClean="0"/>
              <a:t> is width.</a:t>
            </a:r>
          </a:p>
          <a:p>
            <a:r>
              <a:rPr lang="en-US" baseline="0" dirty="0" smtClean="0"/>
              <a:t>We assume that there are q peaks, and that they just superimpose linearly.</a:t>
            </a:r>
          </a:p>
        </p:txBody>
      </p:sp>
      <p:sp>
        <p:nvSpPr>
          <p:cNvPr id="4" name="Slide Number Placeholder 3"/>
          <p:cNvSpPr>
            <a:spLocks noGrp="1"/>
          </p:cNvSpPr>
          <p:nvPr>
            <p:ph type="sldNum" sz="quarter" idx="10"/>
          </p:nvPr>
        </p:nvSpPr>
        <p:spPr/>
        <p:txBody>
          <a:bodyPr/>
          <a:lstStyle/>
          <a:p>
            <a:fld id="{909C30AA-43CA-42E7-B15D-4F2AC4A1EFAC}" type="slidenum">
              <a:rPr lang="en-US" smtClean="0"/>
              <a:pPr/>
              <a:t>43</a:t>
            </a:fld>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We’ll try both fits and use an F-test to test whether one is</a:t>
            </a:r>
            <a:r>
              <a:rPr lang="en-US" baseline="0" dirty="0" smtClean="0"/>
              <a:t> better than the other.</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44</a:t>
            </a:fld>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problem is non-linear and explicit.</a:t>
            </a:r>
          </a:p>
          <a:p>
            <a:r>
              <a:rPr lang="en-US" dirty="0" smtClean="0"/>
              <a:t>The</a:t>
            </a:r>
            <a:r>
              <a:rPr lang="en-US" baseline="0" dirty="0" smtClean="0"/>
              <a:t> are a total of 3q model parameters.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45</a:t>
            </a:fld>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We’ll</a:t>
            </a:r>
            <a:r>
              <a:rPr lang="en-US" baseline="0" dirty="0" smtClean="0"/>
              <a:t> use </a:t>
            </a:r>
            <a:r>
              <a:rPr lang="en-US" baseline="0" dirty="0" err="1" smtClean="0"/>
              <a:t>Newtion’s</a:t>
            </a:r>
            <a:r>
              <a:rPr lang="en-US" baseline="0" dirty="0" smtClean="0"/>
              <a:t> Method, so we need the gradient.</a:t>
            </a:r>
          </a:p>
          <a:p>
            <a:r>
              <a:rPr lang="en-US" baseline="0" dirty="0" smtClean="0"/>
              <a:t>We know the formulas for the peaks analytically,</a:t>
            </a:r>
          </a:p>
          <a:p>
            <a:r>
              <a:rPr lang="en-US" baseline="0" dirty="0" smtClean="0"/>
              <a:t>so with a bit of application of the chain rule,</a:t>
            </a:r>
          </a:p>
          <a:p>
            <a:r>
              <a:rPr lang="en-US" baseline="0" dirty="0" smtClean="0"/>
              <a:t>we can analytically compute the gradient, too.</a:t>
            </a:r>
          </a:p>
          <a:p>
            <a:r>
              <a:rPr lang="en-US" baseline="0" dirty="0" smtClean="0"/>
              <a:t>Here’s the result for the Gaussian.</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46</a:t>
            </a:fld>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And here’s the result for the </a:t>
            </a:r>
            <a:r>
              <a:rPr lang="en-US" baseline="0" dirty="0" err="1" smtClean="0"/>
              <a:t>Lorentzian</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47</a:t>
            </a:fld>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Two important issues is how to determine the total number of peaks</a:t>
            </a:r>
          </a:p>
          <a:p>
            <a:r>
              <a:rPr lang="en-US" dirty="0" smtClean="0"/>
              <a:t>and</a:t>
            </a:r>
            <a:r>
              <a:rPr lang="en-US" baseline="0" dirty="0" smtClean="0"/>
              <a:t> how to determine the trial values used in the first iteration of Newton’s method.</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48</a:t>
            </a:fld>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Our solution is to</a:t>
            </a:r>
            <a:r>
              <a:rPr lang="en-US" baseline="0" dirty="0" smtClean="0"/>
              <a:t> have the operator click on the peaks.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49</a:t>
            </a:fld>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a:t>
            </a:r>
            <a:r>
              <a:rPr lang="en-US" baseline="0" dirty="0" smtClean="0"/>
              <a:t> key </a:t>
            </a:r>
            <a:r>
              <a:rPr lang="en-US" baseline="0" dirty="0" err="1" smtClean="0"/>
              <a:t>MatLab</a:t>
            </a:r>
            <a:r>
              <a:rPr lang="en-US" baseline="0" dirty="0" smtClean="0"/>
              <a:t> function is </a:t>
            </a:r>
            <a:r>
              <a:rPr lang="en-US" baseline="0" dirty="0" err="1" smtClean="0"/>
              <a:t>ginput</a:t>
            </a:r>
            <a:r>
              <a:rPr lang="en-US" baseline="0" dirty="0" smtClean="0"/>
              <a:t>(),</a:t>
            </a:r>
          </a:p>
          <a:p>
            <a:r>
              <a:rPr lang="en-US" baseline="0" dirty="0" smtClean="0"/>
              <a:t>which activates the cursor</a:t>
            </a:r>
          </a:p>
          <a:p>
            <a:r>
              <a:rPr lang="en-US" baseline="0" dirty="0" smtClean="0"/>
              <a:t>and waits for a mouse click.</a:t>
            </a:r>
          </a:p>
          <a:p>
            <a:r>
              <a:rPr lang="en-US" baseline="0" dirty="0" smtClean="0"/>
              <a:t>We loop over peaks,</a:t>
            </a:r>
          </a:p>
          <a:p>
            <a:r>
              <a:rPr lang="en-US" baseline="0" dirty="0" smtClean="0"/>
              <a:t>terminating the loop when the operator clicks to the right of the graph</a:t>
            </a:r>
          </a:p>
          <a:p>
            <a:r>
              <a:rPr lang="en-US" baseline="0" dirty="0" smtClean="0"/>
              <a:t>to signal that she or he is done.</a:t>
            </a:r>
          </a:p>
        </p:txBody>
      </p:sp>
      <p:sp>
        <p:nvSpPr>
          <p:cNvPr id="4" name="Slide Number Placeholder 3"/>
          <p:cNvSpPr>
            <a:spLocks noGrp="1"/>
          </p:cNvSpPr>
          <p:nvPr>
            <p:ph type="sldNum" sz="quarter" idx="10"/>
          </p:nvPr>
        </p:nvSpPr>
        <p:spPr/>
        <p:txBody>
          <a:bodyPr/>
          <a:lstStyle/>
          <a:p>
            <a:fld id="{909C30AA-43CA-42E7-B15D-4F2AC4A1EFAC}" type="slidenum">
              <a:rPr lang="en-US" smtClean="0"/>
              <a:pPr/>
              <a:t>50</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Now</a:t>
            </a:r>
            <a:r>
              <a:rPr lang="en-US" baseline="0" dirty="0" smtClean="0"/>
              <a:t> imagine that we have many slabs, placed adjacent to one another, face to face.</a:t>
            </a:r>
          </a:p>
          <a:p>
            <a:r>
              <a:rPr lang="en-US" baseline="0" dirty="0" smtClean="0"/>
              <a:t>Heat flow is a liner process, so we can simply superimpose (add together) the formulas for each slab.</a:t>
            </a:r>
          </a:p>
          <a:p>
            <a:r>
              <a:rPr lang="en-US" baseline="0" dirty="0" smtClean="0"/>
              <a:t>Note that we’ve renamed the initial temperature of the slab from To </a:t>
            </a:r>
            <a:r>
              <a:rPr lang="en-US" baseline="0" dirty="0" err="1" smtClean="0"/>
              <a:t>to</a:t>
            </a:r>
            <a:r>
              <a:rPr lang="en-US" baseline="0" dirty="0" smtClean="0"/>
              <a:t> mi.</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6</a:t>
            </a:fld>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Here’s the</a:t>
            </a:r>
            <a:r>
              <a:rPr lang="en-US" sz="1200" baseline="0" dirty="0" smtClean="0">
                <a:latin typeface="Times New Roman" pitchFamily="18" charset="0"/>
                <a:cs typeface="Times New Roman" pitchFamily="18" charset="0"/>
              </a:rPr>
              <a:t> results.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The </a:t>
            </a:r>
            <a:r>
              <a:rPr lang="en-US" sz="1200" baseline="0" dirty="0" err="1" smtClean="0">
                <a:latin typeface="Times New Roman" pitchFamily="18" charset="0"/>
                <a:cs typeface="Times New Roman" pitchFamily="18" charset="0"/>
              </a:rPr>
              <a:t>Lorentzian</a:t>
            </a:r>
            <a:r>
              <a:rPr lang="en-US" sz="1200" baseline="0" dirty="0" smtClean="0">
                <a:latin typeface="Times New Roman" pitchFamily="18" charset="0"/>
                <a:cs typeface="Times New Roman" pitchFamily="18" charset="0"/>
              </a:rPr>
              <a:t> (blue) seems to fit much better than the Gaussian (green).</a:t>
            </a: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 .12.16. Example of a fitting the sum of </a:t>
            </a:r>
            <a:r>
              <a:rPr lang="en-US" sz="1200" i="1" dirty="0" smtClean="0">
                <a:latin typeface="Cambria Math" pitchFamily="18" charset="0"/>
                <a:ea typeface="Cambria Math" pitchFamily="18" charset="0"/>
                <a:cs typeface="Times New Roman" pitchFamily="18" charset="0"/>
              </a:rPr>
              <a:t>10</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Lorentzian</a:t>
            </a:r>
            <a:r>
              <a:rPr lang="en-US" sz="1200" dirty="0" smtClean="0">
                <a:latin typeface="Times New Roman" pitchFamily="18" charset="0"/>
                <a:cs typeface="Times New Roman" pitchFamily="18" charset="0"/>
              </a:rPr>
              <a:t> (blue) or Normal (green) curves to Mossbauer spectroscopic data (red). The </a:t>
            </a:r>
            <a:r>
              <a:rPr lang="en-US" sz="1200" dirty="0" err="1" smtClean="0">
                <a:latin typeface="Times New Roman" pitchFamily="18" charset="0"/>
                <a:cs typeface="Times New Roman" pitchFamily="18" charset="0"/>
              </a:rPr>
              <a:t>Lorentzian</a:t>
            </a:r>
            <a:r>
              <a:rPr lang="en-US" sz="1200" dirty="0" smtClean="0">
                <a:latin typeface="Times New Roman" pitchFamily="18" charset="0"/>
                <a:cs typeface="Times New Roman" pitchFamily="18" charset="0"/>
              </a:rPr>
              <a:t> curves are better able to fit the shape of the curve, with the ratio of estimated variances being about </a:t>
            </a:r>
            <a:r>
              <a:rPr lang="en-US" sz="1200" i="1" dirty="0" smtClean="0">
                <a:latin typeface="Times New Roman" pitchFamily="18" charset="0"/>
                <a:cs typeface="Times New Roman" pitchFamily="18" charset="0"/>
              </a:rPr>
              <a:t>4</a:t>
            </a:r>
            <a:r>
              <a:rPr lang="en-US" sz="1200" dirty="0" smtClean="0">
                <a:latin typeface="Times New Roman" pitchFamily="18" charset="0"/>
                <a:cs typeface="Times New Roman" pitchFamily="18" charset="0"/>
              </a:rPr>
              <a:t>. An F-test indicates that null hypothesis that any difference between the two fits can be ascribed to random variation can be rejected to better than 99.99%. Data courtesy of NASA and the University of Mainz. </a:t>
            </a:r>
            <a:r>
              <a:rPr lang="en-US" sz="1200" i="1"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script gda12_12.</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51</a:t>
            </a:fld>
            <a:endParaRPr 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That bourn</a:t>
            </a:r>
            <a:r>
              <a:rPr lang="en-US" baseline="0" dirty="0" smtClean="0"/>
              <a:t> out by the F test.</a:t>
            </a:r>
          </a:p>
          <a:p>
            <a:r>
              <a:rPr lang="en-US" baseline="0" dirty="0" smtClean="0"/>
              <a:t>A F of 4.23 occurs by random change less than 0.0001% of the time</a:t>
            </a:r>
          </a:p>
          <a:p>
            <a:r>
              <a:rPr lang="en-US" baseline="0" dirty="0" smtClean="0"/>
              <a:t>when the two data sets fit equally well</a:t>
            </a:r>
          </a:p>
          <a:p>
            <a:r>
              <a:rPr lang="en-US" baseline="0" dirty="0" smtClean="0"/>
              <a:t>and the difference is due to random fluctuation alone.</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52</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temperature</a:t>
            </a:r>
            <a:r>
              <a:rPr lang="en-US" baseline="0" dirty="0" smtClean="0"/>
              <a:t> at any position x-sub-</a:t>
            </a:r>
            <a:r>
              <a:rPr lang="en-US" baseline="0" dirty="0" err="1" smtClean="0"/>
              <a:t>i</a:t>
            </a:r>
            <a:r>
              <a:rPr lang="en-US" baseline="0" dirty="0" smtClean="0"/>
              <a:t> and time t is a linear function of the initial temperature m-sub-j.</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inverse</a:t>
            </a:r>
            <a:r>
              <a:rPr lang="en-US" baseline="0" dirty="0" smtClean="0"/>
              <a:t> problem that we will examine is how well we can recover the initial temperatures of the</a:t>
            </a:r>
          </a:p>
          <a:p>
            <a:r>
              <a:rPr lang="en-US" baseline="0" dirty="0" smtClean="0"/>
              <a:t>slab, given measurements at all spatial positions x-sub-</a:t>
            </a:r>
            <a:r>
              <a:rPr lang="en-US" baseline="0" dirty="0" err="1" smtClean="0"/>
              <a:t>i</a:t>
            </a:r>
            <a:r>
              <a:rPr lang="en-US" baseline="0" dirty="0" smtClean="0"/>
              <a:t> at just one time t in the past.</a:t>
            </a:r>
          </a:p>
          <a:p>
            <a:r>
              <a:rPr lang="en-US" baseline="0" dirty="0" smtClean="0"/>
              <a:t>The problem is already in standard form,</a:t>
            </a:r>
          </a:p>
          <a:p>
            <a:r>
              <a:rPr lang="en-US" baseline="0" dirty="0" smtClean="0"/>
              <a:t>with the function g evaluated at observer position x-sub-</a:t>
            </a:r>
            <a:r>
              <a:rPr lang="en-US" baseline="0" dirty="0" err="1" smtClean="0"/>
              <a:t>i</a:t>
            </a:r>
            <a:r>
              <a:rPr lang="en-US" baseline="0" dirty="0" smtClean="0"/>
              <a:t> and slab position xi-sub-j</a:t>
            </a:r>
          </a:p>
          <a:p>
            <a:r>
              <a:rPr lang="en-US" baseline="0" dirty="0" smtClean="0"/>
              <a:t>being the elements of the matrix G</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smtClean="0">
                <a:latin typeface="Times New Roman" pitchFamily="18" charset="0"/>
                <a:cs typeface="Times New Roman" pitchFamily="18" charset="0"/>
              </a:rPr>
              <a:t>Here’s a</a:t>
            </a:r>
            <a:r>
              <a:rPr lang="en-US" sz="1200" baseline="0" dirty="0" smtClean="0">
                <a:latin typeface="Times New Roman" pitchFamily="18" charset="0"/>
                <a:cs typeface="Times New Roman" pitchFamily="18" charset="0"/>
              </a:rPr>
              <a:t> plot of the forward problem,</a:t>
            </a:r>
          </a:p>
          <a:p>
            <a:r>
              <a:rPr lang="en-US" sz="1200" baseline="0" dirty="0" smtClean="0">
                <a:latin typeface="Times New Roman" pitchFamily="18" charset="0"/>
                <a:cs typeface="Times New Roman" pitchFamily="18" charset="0"/>
              </a:rPr>
              <a:t>with a set of M=100 slabs from -100 to 100.</a:t>
            </a:r>
          </a:p>
          <a:p>
            <a:r>
              <a:rPr lang="en-US" sz="1200" baseline="0" dirty="0" smtClean="0">
                <a:latin typeface="Times New Roman" pitchFamily="18" charset="0"/>
                <a:cs typeface="Times New Roman" pitchFamily="18" charset="0"/>
              </a:rPr>
              <a:t>But only the central group of slabs, between -20 and 20, start out hot.</a:t>
            </a:r>
          </a:p>
          <a:p>
            <a:r>
              <a:rPr lang="en-US" sz="1200" baseline="0" dirty="0" smtClean="0">
                <a:latin typeface="Times New Roman" pitchFamily="18" charset="0"/>
                <a:cs typeface="Times New Roman" pitchFamily="18" charset="0"/>
              </a:rPr>
              <a:t>The rest have zero temperature.</a:t>
            </a:r>
          </a:p>
          <a:p>
            <a:endParaRPr lang="en-US" sz="1200" dirty="0" smtClean="0">
              <a:latin typeface="Times New Roman" pitchFamily="18" charset="0"/>
              <a:cs typeface="Times New Roman" pitchFamily="18" charset="0"/>
            </a:endParaRPr>
          </a:p>
          <a:p>
            <a:r>
              <a:rPr lang="en-US" sz="1200" dirty="0" smtClean="0">
                <a:latin typeface="Times New Roman" pitchFamily="18" charset="0"/>
                <a:cs typeface="Times New Roman" pitchFamily="18" charset="0"/>
              </a:rPr>
              <a:t>Figure 12.8.  (A) Single hot slab of thickness, </a:t>
            </a:r>
            <a:r>
              <a:rPr lang="en-US" sz="1200" i="1" dirty="0" smtClean="0">
                <a:latin typeface="Cambria Math" pitchFamily="18" charset="0"/>
                <a:ea typeface="Cambria Math" pitchFamily="18" charset="0"/>
                <a:cs typeface="Times New Roman" pitchFamily="18" charset="0"/>
              </a:rPr>
              <a:t>h</a:t>
            </a:r>
            <a:r>
              <a:rPr lang="en-US" sz="1200" dirty="0" smtClean="0">
                <a:latin typeface="Times New Roman" pitchFamily="18" charset="0"/>
                <a:cs typeface="Times New Roman" pitchFamily="18" charset="0"/>
              </a:rPr>
              <a:t>, located at position, </a:t>
            </a:r>
            <a:r>
              <a:rPr lang="en-US" sz="1200" i="1" dirty="0" smtClean="0">
                <a:latin typeface="Cambria Math" pitchFamily="18" charset="0"/>
                <a:ea typeface="Cambria Math" pitchFamily="18" charset="0"/>
                <a:cs typeface="Times New Roman" pitchFamily="18" charset="0"/>
              </a:rPr>
              <a:t>x=</a:t>
            </a:r>
            <a:r>
              <a:rPr lang="el-GR" sz="1200" i="1" dirty="0" smtClean="0">
                <a:latin typeface="Cambria Math" pitchFamily="18" charset="0"/>
                <a:ea typeface="Cambria Math" pitchFamily="18" charset="0"/>
                <a:cs typeface="Times New Roman" pitchFamily="18" charset="0"/>
              </a:rPr>
              <a:t>ξ</a:t>
            </a:r>
            <a:r>
              <a:rPr lang="en-US" sz="1200" dirty="0" smtClean="0">
                <a:latin typeface="Times New Roman" pitchFamily="18" charset="0"/>
                <a:cs typeface="Times New Roman" pitchFamily="18" charset="0"/>
              </a:rPr>
              <a:t>. (B) Temporal evolution of the temperature, </a:t>
            </a:r>
            <a:r>
              <a:rPr lang="en-US" sz="1200" i="1" dirty="0" smtClean="0">
                <a:latin typeface="Cambria Math" pitchFamily="18" charset="0"/>
                <a:ea typeface="Cambria Math" pitchFamily="18" charset="0"/>
                <a:cs typeface="Times New Roman" pitchFamily="18" charset="0"/>
              </a:rPr>
              <a:t>T(</a:t>
            </a:r>
            <a:r>
              <a:rPr lang="en-US" sz="1200" i="1" dirty="0" err="1" smtClean="0">
                <a:latin typeface="Cambria Math" pitchFamily="18" charset="0"/>
                <a:ea typeface="Cambria Math" pitchFamily="18" charset="0"/>
                <a:cs typeface="Times New Roman" pitchFamily="18" charset="0"/>
              </a:rPr>
              <a:t>x,t</a:t>
            </a:r>
            <a:r>
              <a:rPr lang="en-US" sz="1200" i="1" dirty="0" smtClean="0">
                <a:latin typeface="Cambria Math" pitchFamily="18" charset="0"/>
                <a:ea typeface="Cambria Math" pitchFamily="18" charset="0"/>
                <a:cs typeface="Times New Roman" pitchFamily="18" charset="0"/>
              </a:rPr>
              <a:t>)</a:t>
            </a:r>
            <a:r>
              <a:rPr lang="en-US" sz="1200" dirty="0" smtClean="0">
                <a:latin typeface="Times New Roman" pitchFamily="18" charset="0"/>
                <a:cs typeface="Times New Roman" pitchFamily="18" charset="0"/>
              </a:rPr>
              <a:t>, of </a:t>
            </a:r>
            <a:r>
              <a:rPr lang="en-US" sz="1200" i="1" dirty="0" smtClean="0">
                <a:latin typeface="Cambria Math" pitchFamily="18" charset="0"/>
                <a:ea typeface="Cambria Math" pitchFamily="18" charset="0"/>
                <a:cs typeface="Times New Roman" pitchFamily="18" charset="0"/>
              </a:rPr>
              <a:t>100</a:t>
            </a:r>
            <a:r>
              <a:rPr lang="en-US" sz="1200" dirty="0" smtClean="0">
                <a:latin typeface="Times New Roman" pitchFamily="18" charset="0"/>
                <a:cs typeface="Times New Roman" pitchFamily="18" charset="0"/>
              </a:rPr>
              <a:t> adjacent slabs.  The initial temperature distribution of the slabs, </a:t>
            </a:r>
            <a:r>
              <a:rPr lang="en-US" sz="1200" i="1" dirty="0" smtClean="0">
                <a:latin typeface="Cambria Math" pitchFamily="18" charset="0"/>
                <a:ea typeface="Cambria Math" pitchFamily="18" charset="0"/>
                <a:cs typeface="Times New Roman" pitchFamily="18" charset="0"/>
              </a:rPr>
              <a:t>T(</a:t>
            </a:r>
            <a:r>
              <a:rPr lang="en-US" sz="1200" i="1" dirty="0" err="1" smtClean="0">
                <a:latin typeface="Cambria Math" pitchFamily="18" charset="0"/>
                <a:ea typeface="Cambria Math" pitchFamily="18" charset="0"/>
                <a:cs typeface="Times New Roman" pitchFamily="18" charset="0"/>
              </a:rPr>
              <a:t>x,t</a:t>
            </a:r>
            <a:r>
              <a:rPr lang="en-US" sz="1200" i="1" dirty="0" smtClean="0">
                <a:latin typeface="Cambria Math" pitchFamily="18" charset="0"/>
                <a:ea typeface="Cambria Math" pitchFamily="18" charset="0"/>
                <a:cs typeface="Times New Roman" pitchFamily="18" charset="0"/>
              </a:rPr>
              <a:t>=0)</a:t>
            </a:r>
            <a:r>
              <a:rPr lang="en-US" sz="1200" dirty="0" smtClean="0">
                <a:latin typeface="Times New Roman" pitchFamily="18" charset="0"/>
                <a:cs typeface="Times New Roman" pitchFamily="18" charset="0"/>
              </a:rPr>
              <a:t>, is taken to be the model parameter vector, </a:t>
            </a:r>
            <a:r>
              <a:rPr lang="en-US" sz="1200" b="1" dirty="0" smtClean="0">
                <a:latin typeface="Cambria Math" pitchFamily="18" charset="0"/>
                <a:ea typeface="Cambria Math" pitchFamily="18" charset="0"/>
                <a:cs typeface="Times New Roman" pitchFamily="18" charset="0"/>
              </a:rPr>
              <a:t>m</a:t>
            </a:r>
            <a:r>
              <a:rPr lang="en-US" sz="1200" dirty="0" smtClean="0">
                <a:latin typeface="Times New Roman" pitchFamily="18" charset="0"/>
                <a:cs typeface="Times New Roman" pitchFamily="18" charset="0"/>
              </a:rPr>
              <a:t>. It is nonzero only for slabs near </a:t>
            </a:r>
            <a:r>
              <a:rPr lang="en-US" sz="1200" i="1" dirty="0" smtClean="0">
                <a:latin typeface="Cambria Math" pitchFamily="18" charset="0"/>
                <a:ea typeface="Cambria Math" pitchFamily="18" charset="0"/>
                <a:cs typeface="Times New Roman" pitchFamily="18" charset="0"/>
              </a:rPr>
              <a:t>|x|</a:t>
            </a:r>
            <a:r>
              <a:rPr lang="en-US" sz="1200" i="1" dirty="0" smtClean="0">
                <a:latin typeface="Cambria Math"/>
                <a:ea typeface="Cambria Math"/>
                <a:cs typeface="Times New Roman" pitchFamily="18" charset="0"/>
              </a:rPr>
              <a:t>≤</a:t>
            </a:r>
            <a:r>
              <a:rPr lang="en-US" sz="1200" i="1" dirty="0" smtClean="0">
                <a:latin typeface="Cambria Math" pitchFamily="18" charset="0"/>
                <a:ea typeface="Cambria Math" pitchFamily="18" charset="0"/>
                <a:cs typeface="Times New Roman" pitchFamily="18" charset="0"/>
              </a:rPr>
              <a:t>20</a:t>
            </a:r>
            <a:r>
              <a:rPr lang="en-US" sz="1200" dirty="0" smtClean="0">
                <a:latin typeface="Times New Roman" pitchFamily="18" charset="0"/>
                <a:cs typeface="Times New Roman" pitchFamily="18" charset="0"/>
              </a:rPr>
              <a:t>.  The temperature, </a:t>
            </a:r>
            <a:r>
              <a:rPr lang="en-US" sz="1200" i="1" dirty="0" smtClean="0">
                <a:latin typeface="Cambria Math" pitchFamily="18" charset="0"/>
                <a:ea typeface="Cambria Math" pitchFamily="18" charset="0"/>
                <a:cs typeface="Times New Roman" pitchFamily="18" charset="0"/>
              </a:rPr>
              <a:t>T(</a:t>
            </a:r>
            <a:r>
              <a:rPr lang="en-US" sz="1200" i="1" dirty="0" err="1" smtClean="0">
                <a:latin typeface="Cambria Math" pitchFamily="18" charset="0"/>
                <a:ea typeface="Cambria Math" pitchFamily="18" charset="0"/>
                <a:cs typeface="Times New Roman" pitchFamily="18" charset="0"/>
              </a:rPr>
              <a:t>x,t</a:t>
            </a:r>
            <a:r>
              <a:rPr lang="en-US" sz="1200" i="1" dirty="0" smtClean="0">
                <a:latin typeface="Cambria Math" pitchFamily="18" charset="0"/>
                <a:ea typeface="Cambria Math" pitchFamily="18" charset="0"/>
                <a:cs typeface="Times New Roman" pitchFamily="18" charset="0"/>
              </a:rPr>
              <a:t>=0)</a:t>
            </a:r>
            <a:r>
              <a:rPr lang="en-US" sz="1200" dirty="0" smtClean="0">
                <a:latin typeface="Times New Roman" pitchFamily="18" charset="0"/>
                <a:ea typeface="Cambria Math" pitchFamily="18" charset="0"/>
                <a:cs typeface="Times New Roman" pitchFamily="18" charset="0"/>
              </a:rPr>
              <a:t>,</a:t>
            </a:r>
            <a:r>
              <a:rPr lang="en-US" sz="1200" i="1" dirty="0" smtClean="0">
                <a:latin typeface="Cambria Math" pitchFamily="18" charset="0"/>
                <a:ea typeface="Cambria Math" pitchFamily="18" charset="0"/>
                <a:cs typeface="Times New Roman" pitchFamily="18" charset="0"/>
              </a:rPr>
              <a:t> </a:t>
            </a:r>
            <a:r>
              <a:rPr lang="en-US" sz="1200" dirty="0" smtClean="0">
                <a:latin typeface="Times New Roman" pitchFamily="18" charset="0"/>
                <a:cs typeface="Times New Roman" pitchFamily="18" charset="0"/>
              </a:rPr>
              <a:t>at subsequent times,</a:t>
            </a:r>
            <a:r>
              <a:rPr lang="en-US" sz="1200" i="1" dirty="0" smtClean="0">
                <a:latin typeface="Cambria Math" pitchFamily="18" charset="0"/>
                <a:ea typeface="Cambria Math" pitchFamily="18" charset="0"/>
                <a:cs typeface="Times New Roman" pitchFamily="18" charset="0"/>
              </a:rPr>
              <a:t> t</a:t>
            </a:r>
            <a:r>
              <a:rPr lang="en-US" sz="1200" dirty="0" smtClean="0">
                <a:latin typeface="Times New Roman" pitchFamily="18" charset="0"/>
                <a:cs typeface="Times New Roman" pitchFamily="18" charset="0"/>
              </a:rPr>
              <a:t>,  can be computed from the initial temperature distribution, since the data kernel can be calculated from the physics of heat transport. Note that the band of hot temperatures widens with increasing time, and that fine scale temperature fluctuation are preferentially attenuated. </a:t>
            </a:r>
            <a:r>
              <a:rPr lang="en-US" sz="1200" i="1"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script gda12_06.</a:t>
            </a:r>
            <a:endParaRPr lang="en-US" sz="1200" dirty="0">
              <a:latin typeface="Times New Roman" pitchFamily="18" charset="0"/>
              <a:cs typeface="Times New Roman" pitchFamily="18" charset="0"/>
            </a:endParaRPr>
          </a:p>
        </p:txBody>
      </p:sp>
      <p:sp>
        <p:nvSpPr>
          <p:cNvPr id="4" name="Slide Number Placeholder 3"/>
          <p:cNvSpPr>
            <a:spLocks noGrp="1"/>
          </p:cNvSpPr>
          <p:nvPr>
            <p:ph type="sldNum" sz="quarter" idx="10"/>
          </p:nvPr>
        </p:nvSpPr>
        <p:spPr/>
        <p:txBody>
          <a:bodyPr/>
          <a:lstStyle/>
          <a:p>
            <a:fld id="{909C30AA-43CA-42E7-B15D-4F2AC4A1EFAC}" type="slidenum">
              <a:rPr lang="en-US" smtClean="0"/>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smtClean="0">
                <a:latin typeface="Times New Roman" pitchFamily="18" charset="0"/>
                <a:cs typeface="Times New Roman" pitchFamily="18" charset="0"/>
              </a:rPr>
              <a:t>The initial temperature distribution has</a:t>
            </a:r>
            <a:r>
              <a:rPr lang="en-US" sz="1200" baseline="0" dirty="0" smtClean="0">
                <a:latin typeface="Times New Roman" pitchFamily="18" charset="0"/>
                <a:cs typeface="Times New Roman" pitchFamily="18" charset="0"/>
              </a:rPr>
              <a:t> 5 </a:t>
            </a:r>
            <a:r>
              <a:rPr lang="en-US" sz="1200" baseline="0" dirty="0" err="1" smtClean="0">
                <a:latin typeface="Times New Roman" pitchFamily="18" charset="0"/>
                <a:cs typeface="Times New Roman" pitchFamily="18" charset="0"/>
              </a:rPr>
              <a:t>hots</a:t>
            </a:r>
            <a:r>
              <a:rPr lang="en-US" sz="1200" baseline="0" dirty="0" smtClean="0">
                <a:latin typeface="Times New Roman" pitchFamily="18" charset="0"/>
                <a:cs typeface="Times New Roman" pitchFamily="18" charset="0"/>
              </a:rPr>
              <a:t> bands spaced evenly between x equals -20 and +20.</a:t>
            </a:r>
            <a:endParaRPr lang="en-US" sz="1200" dirty="0" smtClean="0">
              <a:latin typeface="Times New Roman" pitchFamily="18" charset="0"/>
              <a:cs typeface="Times New Roman" pitchFamily="18" charset="0"/>
            </a:endParaRPr>
          </a:p>
          <a:p>
            <a:endParaRPr lang="en-US" sz="1200" dirty="0" smtClean="0">
              <a:latin typeface="Times New Roman" pitchFamily="18" charset="0"/>
              <a:cs typeface="Times New Roman" pitchFamily="18" charset="0"/>
            </a:endParaRPr>
          </a:p>
          <a:p>
            <a:r>
              <a:rPr lang="en-US" sz="1200" dirty="0" smtClean="0">
                <a:latin typeface="Times New Roman" pitchFamily="18" charset="0"/>
                <a:cs typeface="Times New Roman" pitchFamily="18" charset="0"/>
              </a:rPr>
              <a:t>Figure 12.8.  (A) Single hot slab of thickness, </a:t>
            </a:r>
            <a:r>
              <a:rPr lang="en-US" sz="1200" i="1" dirty="0" smtClean="0">
                <a:latin typeface="Cambria Math" pitchFamily="18" charset="0"/>
                <a:ea typeface="Cambria Math" pitchFamily="18" charset="0"/>
                <a:cs typeface="Times New Roman" pitchFamily="18" charset="0"/>
              </a:rPr>
              <a:t>h</a:t>
            </a:r>
            <a:r>
              <a:rPr lang="en-US" sz="1200" dirty="0" smtClean="0">
                <a:latin typeface="Times New Roman" pitchFamily="18" charset="0"/>
                <a:cs typeface="Times New Roman" pitchFamily="18" charset="0"/>
              </a:rPr>
              <a:t>, located at position, </a:t>
            </a:r>
            <a:r>
              <a:rPr lang="en-US" sz="1200" i="1" dirty="0" smtClean="0">
                <a:latin typeface="Cambria Math" pitchFamily="18" charset="0"/>
                <a:ea typeface="Cambria Math" pitchFamily="18" charset="0"/>
                <a:cs typeface="Times New Roman" pitchFamily="18" charset="0"/>
              </a:rPr>
              <a:t>x=</a:t>
            </a:r>
            <a:r>
              <a:rPr lang="el-GR" sz="1200" i="1" dirty="0" smtClean="0">
                <a:latin typeface="Cambria Math" pitchFamily="18" charset="0"/>
                <a:ea typeface="Cambria Math" pitchFamily="18" charset="0"/>
                <a:cs typeface="Times New Roman" pitchFamily="18" charset="0"/>
              </a:rPr>
              <a:t>ξ</a:t>
            </a:r>
            <a:r>
              <a:rPr lang="en-US" sz="1200" dirty="0" smtClean="0">
                <a:latin typeface="Times New Roman" pitchFamily="18" charset="0"/>
                <a:cs typeface="Times New Roman" pitchFamily="18" charset="0"/>
              </a:rPr>
              <a:t>. (B) Temporal evolution of the temperature, </a:t>
            </a:r>
            <a:r>
              <a:rPr lang="en-US" sz="1200" i="1" dirty="0" smtClean="0">
                <a:latin typeface="Cambria Math" pitchFamily="18" charset="0"/>
                <a:ea typeface="Cambria Math" pitchFamily="18" charset="0"/>
                <a:cs typeface="Times New Roman" pitchFamily="18" charset="0"/>
              </a:rPr>
              <a:t>T(</a:t>
            </a:r>
            <a:r>
              <a:rPr lang="en-US" sz="1200" i="1" dirty="0" err="1" smtClean="0">
                <a:latin typeface="Cambria Math" pitchFamily="18" charset="0"/>
                <a:ea typeface="Cambria Math" pitchFamily="18" charset="0"/>
                <a:cs typeface="Times New Roman" pitchFamily="18" charset="0"/>
              </a:rPr>
              <a:t>x,t</a:t>
            </a:r>
            <a:r>
              <a:rPr lang="en-US" sz="1200" i="1" dirty="0" smtClean="0">
                <a:latin typeface="Cambria Math" pitchFamily="18" charset="0"/>
                <a:ea typeface="Cambria Math" pitchFamily="18" charset="0"/>
                <a:cs typeface="Times New Roman" pitchFamily="18" charset="0"/>
              </a:rPr>
              <a:t>)</a:t>
            </a:r>
            <a:r>
              <a:rPr lang="en-US" sz="1200" dirty="0" smtClean="0">
                <a:latin typeface="Times New Roman" pitchFamily="18" charset="0"/>
                <a:cs typeface="Times New Roman" pitchFamily="18" charset="0"/>
              </a:rPr>
              <a:t>, of </a:t>
            </a:r>
            <a:r>
              <a:rPr lang="en-US" sz="1200" i="1" dirty="0" smtClean="0">
                <a:latin typeface="Cambria Math" pitchFamily="18" charset="0"/>
                <a:ea typeface="Cambria Math" pitchFamily="18" charset="0"/>
                <a:cs typeface="Times New Roman" pitchFamily="18" charset="0"/>
              </a:rPr>
              <a:t>100</a:t>
            </a:r>
            <a:r>
              <a:rPr lang="en-US" sz="1200" dirty="0" smtClean="0">
                <a:latin typeface="Times New Roman" pitchFamily="18" charset="0"/>
                <a:cs typeface="Times New Roman" pitchFamily="18" charset="0"/>
              </a:rPr>
              <a:t> adjacent slabs.  The initial temperature distribution of the slabs, </a:t>
            </a:r>
            <a:r>
              <a:rPr lang="en-US" sz="1200" i="1" dirty="0" smtClean="0">
                <a:latin typeface="Cambria Math" pitchFamily="18" charset="0"/>
                <a:ea typeface="Cambria Math" pitchFamily="18" charset="0"/>
                <a:cs typeface="Times New Roman" pitchFamily="18" charset="0"/>
              </a:rPr>
              <a:t>T(</a:t>
            </a:r>
            <a:r>
              <a:rPr lang="en-US" sz="1200" i="1" dirty="0" err="1" smtClean="0">
                <a:latin typeface="Cambria Math" pitchFamily="18" charset="0"/>
                <a:ea typeface="Cambria Math" pitchFamily="18" charset="0"/>
                <a:cs typeface="Times New Roman" pitchFamily="18" charset="0"/>
              </a:rPr>
              <a:t>x,t</a:t>
            </a:r>
            <a:r>
              <a:rPr lang="en-US" sz="1200" i="1" dirty="0" smtClean="0">
                <a:latin typeface="Cambria Math" pitchFamily="18" charset="0"/>
                <a:ea typeface="Cambria Math" pitchFamily="18" charset="0"/>
                <a:cs typeface="Times New Roman" pitchFamily="18" charset="0"/>
              </a:rPr>
              <a:t>=0)</a:t>
            </a:r>
            <a:r>
              <a:rPr lang="en-US" sz="1200" dirty="0" smtClean="0">
                <a:latin typeface="Times New Roman" pitchFamily="18" charset="0"/>
                <a:cs typeface="Times New Roman" pitchFamily="18" charset="0"/>
              </a:rPr>
              <a:t>, is taken to be the model parameter vector, </a:t>
            </a:r>
            <a:r>
              <a:rPr lang="en-US" sz="1200" b="1" dirty="0" smtClean="0">
                <a:latin typeface="Cambria Math" pitchFamily="18" charset="0"/>
                <a:ea typeface="Cambria Math" pitchFamily="18" charset="0"/>
                <a:cs typeface="Times New Roman" pitchFamily="18" charset="0"/>
              </a:rPr>
              <a:t>m</a:t>
            </a:r>
            <a:r>
              <a:rPr lang="en-US" sz="1200" dirty="0" smtClean="0">
                <a:latin typeface="Times New Roman" pitchFamily="18" charset="0"/>
                <a:cs typeface="Times New Roman" pitchFamily="18" charset="0"/>
              </a:rPr>
              <a:t>. It is nonzero only for slabs near </a:t>
            </a:r>
            <a:r>
              <a:rPr lang="en-US" sz="1200" i="1" dirty="0" smtClean="0">
                <a:latin typeface="Cambria Math" pitchFamily="18" charset="0"/>
                <a:ea typeface="Cambria Math" pitchFamily="18" charset="0"/>
                <a:cs typeface="Times New Roman" pitchFamily="18" charset="0"/>
              </a:rPr>
              <a:t>|x|</a:t>
            </a:r>
            <a:r>
              <a:rPr lang="en-US" sz="1200" i="1" dirty="0" smtClean="0">
                <a:latin typeface="Cambria Math"/>
                <a:ea typeface="Cambria Math"/>
                <a:cs typeface="Times New Roman" pitchFamily="18" charset="0"/>
              </a:rPr>
              <a:t>≤</a:t>
            </a:r>
            <a:r>
              <a:rPr lang="en-US" sz="1200" i="1" dirty="0" smtClean="0">
                <a:latin typeface="Cambria Math" pitchFamily="18" charset="0"/>
                <a:ea typeface="Cambria Math" pitchFamily="18" charset="0"/>
                <a:cs typeface="Times New Roman" pitchFamily="18" charset="0"/>
              </a:rPr>
              <a:t>20</a:t>
            </a:r>
            <a:r>
              <a:rPr lang="en-US" sz="1200" dirty="0" smtClean="0">
                <a:latin typeface="Times New Roman" pitchFamily="18" charset="0"/>
                <a:cs typeface="Times New Roman" pitchFamily="18" charset="0"/>
              </a:rPr>
              <a:t>.  The temperature, </a:t>
            </a:r>
            <a:r>
              <a:rPr lang="en-US" sz="1200" i="1" dirty="0" smtClean="0">
                <a:latin typeface="Cambria Math" pitchFamily="18" charset="0"/>
                <a:ea typeface="Cambria Math" pitchFamily="18" charset="0"/>
                <a:cs typeface="Times New Roman" pitchFamily="18" charset="0"/>
              </a:rPr>
              <a:t>T(</a:t>
            </a:r>
            <a:r>
              <a:rPr lang="en-US" sz="1200" i="1" dirty="0" err="1" smtClean="0">
                <a:latin typeface="Cambria Math" pitchFamily="18" charset="0"/>
                <a:ea typeface="Cambria Math" pitchFamily="18" charset="0"/>
                <a:cs typeface="Times New Roman" pitchFamily="18" charset="0"/>
              </a:rPr>
              <a:t>x,t</a:t>
            </a:r>
            <a:r>
              <a:rPr lang="en-US" sz="1200" i="1" dirty="0" smtClean="0">
                <a:latin typeface="Cambria Math" pitchFamily="18" charset="0"/>
                <a:ea typeface="Cambria Math" pitchFamily="18" charset="0"/>
                <a:cs typeface="Times New Roman" pitchFamily="18" charset="0"/>
              </a:rPr>
              <a:t>=0)</a:t>
            </a:r>
            <a:r>
              <a:rPr lang="en-US" sz="1200" dirty="0" smtClean="0">
                <a:latin typeface="Times New Roman" pitchFamily="18" charset="0"/>
                <a:ea typeface="Cambria Math" pitchFamily="18" charset="0"/>
                <a:cs typeface="Times New Roman" pitchFamily="18" charset="0"/>
              </a:rPr>
              <a:t>,</a:t>
            </a:r>
            <a:r>
              <a:rPr lang="en-US" sz="1200" i="1" dirty="0" smtClean="0">
                <a:latin typeface="Cambria Math" pitchFamily="18" charset="0"/>
                <a:ea typeface="Cambria Math" pitchFamily="18" charset="0"/>
                <a:cs typeface="Times New Roman" pitchFamily="18" charset="0"/>
              </a:rPr>
              <a:t> </a:t>
            </a:r>
            <a:r>
              <a:rPr lang="en-US" sz="1200" dirty="0" smtClean="0">
                <a:latin typeface="Times New Roman" pitchFamily="18" charset="0"/>
                <a:cs typeface="Times New Roman" pitchFamily="18" charset="0"/>
              </a:rPr>
              <a:t>at subsequent times,</a:t>
            </a:r>
            <a:r>
              <a:rPr lang="en-US" sz="1200" i="1" dirty="0" smtClean="0">
                <a:latin typeface="Cambria Math" pitchFamily="18" charset="0"/>
                <a:ea typeface="Cambria Math" pitchFamily="18" charset="0"/>
                <a:cs typeface="Times New Roman" pitchFamily="18" charset="0"/>
              </a:rPr>
              <a:t> t</a:t>
            </a:r>
            <a:r>
              <a:rPr lang="en-US" sz="1200" dirty="0" smtClean="0">
                <a:latin typeface="Times New Roman" pitchFamily="18" charset="0"/>
                <a:cs typeface="Times New Roman" pitchFamily="18" charset="0"/>
              </a:rPr>
              <a:t>,  can be computed from the initial temperature distribution, since the data kernel can be calculated from the physics of heat transport. Note that the band of hot temperatures widens with increasing time, and that fine scale temperature fluctuation are preferentially attenuated. </a:t>
            </a:r>
            <a:r>
              <a:rPr lang="en-US" sz="1200" i="1"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script gda12_06.</a:t>
            </a:r>
            <a:endParaRPr lang="en-US" sz="1200" dirty="0">
              <a:latin typeface="Times New Roman" pitchFamily="18" charset="0"/>
              <a:cs typeface="Times New Roman" pitchFamily="18" charset="0"/>
            </a:endParaRPr>
          </a:p>
        </p:txBody>
      </p:sp>
      <p:sp>
        <p:nvSpPr>
          <p:cNvPr id="4" name="Slide Number Placeholder 3"/>
          <p:cNvSpPr>
            <a:spLocks noGrp="1"/>
          </p:cNvSpPr>
          <p:nvPr>
            <p:ph type="sldNum" sz="quarter" idx="10"/>
          </p:nvPr>
        </p:nvSpPr>
        <p:spPr/>
        <p:txBody>
          <a:bodyPr/>
          <a:lstStyle/>
          <a:p>
            <a:fld id="{909C30AA-43CA-42E7-B15D-4F2AC4A1EFAC}"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CB1B0D4-162B-4AAA-AA48-226D81917658}" type="datetimeFigureOut">
              <a:rPr lang="en-US" smtClean="0"/>
              <a:pPr/>
              <a:t>11/30/2011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B1B0D4-162B-4AAA-AA48-226D81917658}" type="datetimeFigureOut">
              <a:rPr lang="en-US" smtClean="0"/>
              <a:pPr/>
              <a:t>11/30/2011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B1B0D4-162B-4AAA-AA48-226D81917658}" type="datetimeFigureOut">
              <a:rPr lang="en-US" smtClean="0"/>
              <a:pPr/>
              <a:t>11/30/2011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B1B0D4-162B-4AAA-AA48-226D81917658}" type="datetimeFigureOut">
              <a:rPr lang="en-US" smtClean="0"/>
              <a:pPr/>
              <a:t>11/30/2011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B1B0D4-162B-4AAA-AA48-226D81917658}" type="datetimeFigureOut">
              <a:rPr lang="en-US" smtClean="0"/>
              <a:pPr/>
              <a:t>11/30/2011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CB1B0D4-162B-4AAA-AA48-226D81917658}" type="datetimeFigureOut">
              <a:rPr lang="en-US" smtClean="0"/>
              <a:pPr/>
              <a:t>11/30/2011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CB1B0D4-162B-4AAA-AA48-226D81917658}" type="datetimeFigureOut">
              <a:rPr lang="en-US" smtClean="0"/>
              <a:pPr/>
              <a:t>11/30/2011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CB1B0D4-162B-4AAA-AA48-226D81917658}" type="datetimeFigureOut">
              <a:rPr lang="en-US" smtClean="0"/>
              <a:pPr/>
              <a:t>11/30/2011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B1B0D4-162B-4AAA-AA48-226D81917658}" type="datetimeFigureOut">
              <a:rPr lang="en-US" smtClean="0"/>
              <a:pPr/>
              <a:t>11/30/2011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B1B0D4-162B-4AAA-AA48-226D81917658}" type="datetimeFigureOut">
              <a:rPr lang="en-US" smtClean="0"/>
              <a:pPr/>
              <a:t>11/30/2011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B1B0D4-162B-4AAA-AA48-226D81917658}" type="datetimeFigureOut">
              <a:rPr lang="en-US" smtClean="0"/>
              <a:pPr/>
              <a:t>11/30/2011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B1B0D4-162B-4AAA-AA48-226D81917658}" type="datetimeFigureOut">
              <a:rPr lang="en-US" smtClean="0"/>
              <a:pPr/>
              <a:t>11/30/2011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466F49-AC3B-4A22-99A5-36C8CF75877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143000"/>
            <a:ext cx="9144000" cy="4267200"/>
          </a:xfrm>
        </p:spPr>
        <p:txBody>
          <a:bodyPr>
            <a:normAutofit/>
          </a:bodyPr>
          <a:lstStyle/>
          <a:p>
            <a:r>
              <a:rPr lang="en-US" dirty="0" smtClean="0">
                <a:latin typeface="Times New Roman" pitchFamily="18" charset="0"/>
                <a:cs typeface="Times New Roman" pitchFamily="18" charset="0"/>
              </a:rPr>
              <a:t>Lecture 23</a:t>
            </a:r>
            <a:br>
              <a:rPr lang="en-US" dirty="0" smtClean="0">
                <a:latin typeface="Times New Roman" pitchFamily="18" charset="0"/>
                <a:cs typeface="Times New Roman" pitchFamily="18" charset="0"/>
              </a:rPr>
            </a:br>
            <a:r>
              <a:rPr lang="en-US" dirty="0">
                <a:latin typeface="Times New Roman" pitchFamily="18" charset="0"/>
                <a:cs typeface="Times New Roman" pitchFamily="18" charset="0"/>
              </a:rPr>
              <a:t/>
            </a:r>
            <a:br>
              <a:rPr lang="en-US" dirty="0">
                <a:latin typeface="Times New Roman" pitchFamily="18" charset="0"/>
                <a:cs typeface="Times New Roman" pitchFamily="18" charset="0"/>
              </a:rPr>
            </a:br>
            <a:r>
              <a:rPr lang="en-US" dirty="0" smtClean="0">
                <a:latin typeface="Times New Roman" pitchFamily="18" charset="0"/>
                <a:cs typeface="Times New Roman" pitchFamily="18" charset="0"/>
              </a:rPr>
              <a:t> Exemplary Inverse Problems</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including</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Earthquake Location</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7"/>
          <p:cNvGrpSpPr>
            <a:grpSpLocks noChangeAspect="1"/>
          </p:cNvGrpSpPr>
          <p:nvPr/>
        </p:nvGrpSpPr>
        <p:grpSpPr>
          <a:xfrm>
            <a:off x="609600" y="381000"/>
            <a:ext cx="6606540" cy="6175978"/>
            <a:chOff x="4233863" y="994586"/>
            <a:chExt cx="2752725" cy="2573324"/>
          </a:xfrm>
        </p:grpSpPr>
        <p:pic>
          <p:nvPicPr>
            <p:cNvPr id="5122" name="Picture 2"/>
            <p:cNvPicPr>
              <a:picLocks noChangeAspect="1" noChangeArrowheads="1"/>
            </p:cNvPicPr>
            <p:nvPr/>
          </p:nvPicPr>
          <p:blipFill>
            <a:blip r:embed="rId3" cstate="print"/>
            <a:srcRect l="13705" t="6834" r="20065" b="10953"/>
            <a:stretch>
              <a:fillRect/>
            </a:stretch>
          </p:blipFill>
          <p:spPr bwMode="auto">
            <a:xfrm>
              <a:off x="4786314" y="1393029"/>
              <a:ext cx="2114549" cy="2063258"/>
            </a:xfrm>
            <a:prstGeom prst="rect">
              <a:avLst/>
            </a:prstGeom>
            <a:noFill/>
            <a:ln w="9525">
              <a:noFill/>
              <a:miter lim="800000"/>
              <a:headEnd/>
              <a:tailEnd/>
            </a:ln>
            <a:effectLst/>
          </p:spPr>
        </p:pic>
        <p:cxnSp>
          <p:nvCxnSpPr>
            <p:cNvPr id="34" name="Straight Arrow Connector 33"/>
            <p:cNvCxnSpPr/>
            <p:nvPr/>
          </p:nvCxnSpPr>
          <p:spPr>
            <a:xfrm>
              <a:off x="4793457" y="1416847"/>
              <a:ext cx="2193131" cy="2378"/>
            </a:xfrm>
            <a:prstGeom prst="straightConnector1">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rot="5400000">
              <a:off x="3706808" y="2485235"/>
              <a:ext cx="2163762" cy="1588"/>
            </a:xfrm>
            <a:prstGeom prst="straightConnector1">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4809710" y="994586"/>
              <a:ext cx="2057400" cy="218008"/>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distance, </a:t>
              </a:r>
              <a:r>
                <a:rPr lang="en-US" sz="2800" i="1" dirty="0" smtClean="0">
                  <a:latin typeface="Cambria Math" pitchFamily="18" charset="0"/>
                  <a:ea typeface="Cambria Math" pitchFamily="18" charset="0"/>
                  <a:cs typeface="Times New Roman" pitchFamily="18" charset="0"/>
                </a:rPr>
                <a:t>x</a:t>
              </a:r>
              <a:endParaRPr lang="en-US" sz="2800" i="1" dirty="0">
                <a:latin typeface="Cambria Math" pitchFamily="18" charset="0"/>
                <a:ea typeface="Cambria Math" pitchFamily="18" charset="0"/>
                <a:cs typeface="Times New Roman" pitchFamily="18" charset="0"/>
              </a:endParaRPr>
            </a:p>
          </p:txBody>
        </p:sp>
        <p:sp>
          <p:nvSpPr>
            <p:cNvPr id="39" name="TextBox 38"/>
            <p:cNvSpPr txBox="1"/>
            <p:nvPr/>
          </p:nvSpPr>
          <p:spPr>
            <a:xfrm>
              <a:off x="4648200" y="1147763"/>
              <a:ext cx="533400" cy="218008"/>
            </a:xfrm>
            <a:prstGeom prst="rect">
              <a:avLst/>
            </a:prstGeom>
            <a:noFill/>
          </p:spPr>
          <p:txBody>
            <a:bodyPr wrap="square" rtlCol="0">
              <a:spAutoFit/>
            </a:bodyPr>
            <a:lstStyle/>
            <a:p>
              <a:r>
                <a:rPr lang="en-US" sz="2800" i="1" dirty="0" smtClean="0">
                  <a:latin typeface="Cambria Math" pitchFamily="18" charset="0"/>
                  <a:ea typeface="Cambria Math" pitchFamily="18" charset="0"/>
                  <a:cs typeface="Times New Roman" pitchFamily="18" charset="0"/>
                </a:rPr>
                <a:t>-100</a:t>
              </a:r>
              <a:endParaRPr lang="en-US" sz="2800" i="1" dirty="0">
                <a:latin typeface="Cambria Math" pitchFamily="18" charset="0"/>
                <a:ea typeface="Cambria Math" pitchFamily="18" charset="0"/>
                <a:cs typeface="Times New Roman" pitchFamily="18" charset="0"/>
              </a:endParaRPr>
            </a:p>
          </p:txBody>
        </p:sp>
        <p:sp>
          <p:nvSpPr>
            <p:cNvPr id="40" name="TextBox 39"/>
            <p:cNvSpPr txBox="1"/>
            <p:nvPr/>
          </p:nvSpPr>
          <p:spPr>
            <a:xfrm>
              <a:off x="6429364" y="1143000"/>
              <a:ext cx="533400" cy="218008"/>
            </a:xfrm>
            <a:prstGeom prst="rect">
              <a:avLst/>
            </a:prstGeom>
            <a:noFill/>
          </p:spPr>
          <p:txBody>
            <a:bodyPr wrap="square" rtlCol="0">
              <a:spAutoFit/>
            </a:bodyPr>
            <a:lstStyle/>
            <a:p>
              <a:pPr algn="r"/>
              <a:r>
                <a:rPr lang="en-US" sz="2800" i="1" dirty="0" smtClean="0">
                  <a:latin typeface="Cambria Math" pitchFamily="18" charset="0"/>
                  <a:ea typeface="Cambria Math" pitchFamily="18" charset="0"/>
                  <a:cs typeface="Times New Roman" pitchFamily="18" charset="0"/>
                </a:rPr>
                <a:t>100</a:t>
              </a:r>
              <a:endParaRPr lang="en-US" sz="2800" i="1" dirty="0">
                <a:latin typeface="Cambria Math" pitchFamily="18" charset="0"/>
                <a:ea typeface="Cambria Math" pitchFamily="18" charset="0"/>
                <a:cs typeface="Times New Roman" pitchFamily="18" charset="0"/>
              </a:endParaRPr>
            </a:p>
          </p:txBody>
        </p:sp>
        <p:sp>
          <p:nvSpPr>
            <p:cNvPr id="41" name="TextBox 40"/>
            <p:cNvSpPr txBox="1"/>
            <p:nvPr/>
          </p:nvSpPr>
          <p:spPr>
            <a:xfrm rot="16200000">
              <a:off x="3591308" y="2248433"/>
              <a:ext cx="1857375" cy="218008"/>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time, </a:t>
              </a:r>
              <a:r>
                <a:rPr lang="en-US" sz="2800" i="1" dirty="0" smtClean="0">
                  <a:latin typeface="Cambria Math" pitchFamily="18" charset="0"/>
                  <a:ea typeface="Cambria Math" pitchFamily="18" charset="0"/>
                  <a:cs typeface="Times New Roman" pitchFamily="18" charset="0"/>
                </a:rPr>
                <a:t>t</a:t>
              </a:r>
              <a:endParaRPr lang="en-US" sz="2800" i="1" dirty="0">
                <a:latin typeface="Cambria Math" pitchFamily="18" charset="0"/>
                <a:ea typeface="Cambria Math" pitchFamily="18" charset="0"/>
                <a:cs typeface="Times New Roman" pitchFamily="18" charset="0"/>
              </a:endParaRPr>
            </a:p>
          </p:txBody>
        </p:sp>
        <p:sp>
          <p:nvSpPr>
            <p:cNvPr id="42" name="TextBox 41"/>
            <p:cNvSpPr txBox="1"/>
            <p:nvPr/>
          </p:nvSpPr>
          <p:spPr>
            <a:xfrm>
              <a:off x="4386263" y="1409700"/>
              <a:ext cx="381000" cy="218008"/>
            </a:xfrm>
            <a:prstGeom prst="rect">
              <a:avLst/>
            </a:prstGeom>
            <a:noFill/>
          </p:spPr>
          <p:txBody>
            <a:bodyPr wrap="square" rtlCol="0">
              <a:spAutoFit/>
            </a:bodyPr>
            <a:lstStyle/>
            <a:p>
              <a:r>
                <a:rPr lang="en-US" sz="2800" i="1" dirty="0" smtClean="0">
                  <a:latin typeface="Cambria Math" pitchFamily="18" charset="0"/>
                  <a:ea typeface="Cambria Math" pitchFamily="18" charset="0"/>
                  <a:cs typeface="Times New Roman" pitchFamily="18" charset="0"/>
                </a:rPr>
                <a:t>0</a:t>
              </a:r>
              <a:endParaRPr lang="en-US" sz="2800" i="1" dirty="0">
                <a:latin typeface="Cambria Math" pitchFamily="18" charset="0"/>
                <a:ea typeface="Cambria Math" pitchFamily="18" charset="0"/>
                <a:cs typeface="Times New Roman" pitchFamily="18" charset="0"/>
              </a:endParaRPr>
            </a:p>
          </p:txBody>
        </p:sp>
        <p:sp>
          <p:nvSpPr>
            <p:cNvPr id="43" name="TextBox 42"/>
            <p:cNvSpPr txBox="1"/>
            <p:nvPr/>
          </p:nvSpPr>
          <p:spPr>
            <a:xfrm>
              <a:off x="4233863" y="3028950"/>
              <a:ext cx="533400" cy="218008"/>
            </a:xfrm>
            <a:prstGeom prst="rect">
              <a:avLst/>
            </a:prstGeom>
            <a:noFill/>
          </p:spPr>
          <p:txBody>
            <a:bodyPr wrap="square" rtlCol="0">
              <a:spAutoFit/>
            </a:bodyPr>
            <a:lstStyle/>
            <a:p>
              <a:pPr algn="r"/>
              <a:r>
                <a:rPr lang="en-US" sz="2800" i="1" dirty="0" smtClean="0">
                  <a:latin typeface="Cambria Math" pitchFamily="18" charset="0"/>
                  <a:ea typeface="Cambria Math" pitchFamily="18" charset="0"/>
                  <a:cs typeface="Times New Roman" pitchFamily="18" charset="0"/>
                </a:rPr>
                <a:t>200</a:t>
              </a:r>
              <a:endParaRPr lang="en-US" sz="2800" i="1" dirty="0">
                <a:latin typeface="Cambria Math" pitchFamily="18" charset="0"/>
                <a:ea typeface="Cambria Math" pitchFamily="18" charset="0"/>
                <a:cs typeface="Times New Roman" pitchFamily="18" charset="0"/>
              </a:endParaRPr>
            </a:p>
          </p:txBody>
        </p:sp>
        <p:sp>
          <p:nvSpPr>
            <p:cNvPr id="44" name="TextBox 43"/>
            <p:cNvSpPr txBox="1"/>
            <p:nvPr/>
          </p:nvSpPr>
          <p:spPr>
            <a:xfrm>
              <a:off x="5562600" y="1143000"/>
              <a:ext cx="507206" cy="218008"/>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0</a:t>
              </a:r>
              <a:endParaRPr lang="en-US" sz="2800" i="1" dirty="0">
                <a:latin typeface="Cambria Math" pitchFamily="18" charset="0"/>
                <a:ea typeface="Cambria Math" pitchFamily="18" charset="0"/>
                <a:cs typeface="Times New Roman" pitchFamily="18" charset="0"/>
              </a:endParaRPr>
            </a:p>
          </p:txBody>
        </p:sp>
        <p:cxnSp>
          <p:nvCxnSpPr>
            <p:cNvPr id="45" name="Straight Arrow Connector 44"/>
            <p:cNvCxnSpPr/>
            <p:nvPr/>
          </p:nvCxnSpPr>
          <p:spPr>
            <a:xfrm rot="5400000">
              <a:off x="5786817" y="1391038"/>
              <a:ext cx="56373" cy="1"/>
            </a:xfrm>
            <a:prstGeom prst="straightConnector1">
              <a:avLst/>
            </a:prstGeom>
            <a:ln w="285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15" name="Rectangle 14"/>
          <p:cNvSpPr/>
          <p:nvPr/>
        </p:nvSpPr>
        <p:spPr>
          <a:xfrm>
            <a:off x="1981200" y="1295400"/>
            <a:ext cx="5257800" cy="2286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itle 1"/>
          <p:cNvSpPr txBox="1">
            <a:spLocks/>
          </p:cNvSpPr>
          <p:nvPr/>
        </p:nvSpPr>
        <p:spPr>
          <a:xfrm>
            <a:off x="7010400" y="1600200"/>
            <a:ext cx="2133600" cy="1371600"/>
          </a:xfrm>
          <a:prstGeom prst="rect">
            <a:avLst/>
          </a:prstGeom>
        </p:spPr>
        <p:txBody>
          <a:bodyPr vert="horz" lIns="91440" tIns="45720" rIns="91440" bIns="45720" rtlCol="0" anchor="ctr">
            <a:normAutofit fontScale="5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initial temperature </a:t>
            </a:r>
            <a:r>
              <a:rPr lang="en-US" sz="4400" dirty="0" smtClean="0">
                <a:solidFill>
                  <a:srgbClr val="FF0000"/>
                </a:solidFill>
                <a:latin typeface="Times New Roman" pitchFamily="18" charset="0"/>
                <a:ea typeface="+mj-ea"/>
                <a:cs typeface="Times New Roman" pitchFamily="18" charset="0"/>
              </a:rPr>
              <a:t>consists of 5 oscillations</a:t>
            </a:r>
            <a:endParaRPr kumimoji="0" lang="en-US" sz="44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
        <p:nvSpPr>
          <p:cNvPr id="17" name="Freeform 16"/>
          <p:cNvSpPr/>
          <p:nvPr/>
        </p:nvSpPr>
        <p:spPr>
          <a:xfrm rot="592444" flipH="1">
            <a:off x="7091381" y="1621046"/>
            <a:ext cx="508000" cy="309767"/>
          </a:xfrm>
          <a:custGeom>
            <a:avLst/>
            <a:gdLst>
              <a:gd name="connsiteX0" fmla="*/ 0 w 508000"/>
              <a:gd name="connsiteY0" fmla="*/ 254000 h 254000"/>
              <a:gd name="connsiteX1" fmla="*/ 292100 w 508000"/>
              <a:gd name="connsiteY1" fmla="*/ 114300 h 254000"/>
              <a:gd name="connsiteX2" fmla="*/ 406400 w 508000"/>
              <a:gd name="connsiteY2" fmla="*/ 228600 h 254000"/>
              <a:gd name="connsiteX3" fmla="*/ 508000 w 508000"/>
              <a:gd name="connsiteY3" fmla="*/ 0 h 254000"/>
            </a:gdLst>
            <a:ahLst/>
            <a:cxnLst>
              <a:cxn ang="0">
                <a:pos x="connsiteX0" y="connsiteY0"/>
              </a:cxn>
              <a:cxn ang="0">
                <a:pos x="connsiteX1" y="connsiteY1"/>
              </a:cxn>
              <a:cxn ang="0">
                <a:pos x="connsiteX2" y="connsiteY2"/>
              </a:cxn>
              <a:cxn ang="0">
                <a:pos x="connsiteX3" y="connsiteY3"/>
              </a:cxn>
            </a:cxnLst>
            <a:rect l="l" t="t" r="r" b="b"/>
            <a:pathLst>
              <a:path w="508000" h="254000">
                <a:moveTo>
                  <a:pt x="0" y="254000"/>
                </a:moveTo>
                <a:cubicBezTo>
                  <a:pt x="112183" y="186266"/>
                  <a:pt x="224367" y="118533"/>
                  <a:pt x="292100" y="114300"/>
                </a:cubicBezTo>
                <a:cubicBezTo>
                  <a:pt x="359833" y="110067"/>
                  <a:pt x="370417" y="247650"/>
                  <a:pt x="406400" y="228600"/>
                </a:cubicBezTo>
                <a:cubicBezTo>
                  <a:pt x="442383" y="209550"/>
                  <a:pt x="475191" y="104775"/>
                  <a:pt x="508000" y="0"/>
                </a:cubicBezTo>
              </a:path>
            </a:pathLst>
          </a:cu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7"/>
          <p:cNvGrpSpPr>
            <a:grpSpLocks noChangeAspect="1"/>
          </p:cNvGrpSpPr>
          <p:nvPr/>
        </p:nvGrpSpPr>
        <p:grpSpPr>
          <a:xfrm>
            <a:off x="609600" y="381000"/>
            <a:ext cx="6606540" cy="6175978"/>
            <a:chOff x="4233863" y="994586"/>
            <a:chExt cx="2752725" cy="2573324"/>
          </a:xfrm>
        </p:grpSpPr>
        <p:pic>
          <p:nvPicPr>
            <p:cNvPr id="5122" name="Picture 2"/>
            <p:cNvPicPr>
              <a:picLocks noChangeAspect="1" noChangeArrowheads="1"/>
            </p:cNvPicPr>
            <p:nvPr/>
          </p:nvPicPr>
          <p:blipFill>
            <a:blip r:embed="rId3" cstate="print"/>
            <a:srcRect l="13705" t="6834" r="20065" b="10953"/>
            <a:stretch>
              <a:fillRect/>
            </a:stretch>
          </p:blipFill>
          <p:spPr bwMode="auto">
            <a:xfrm>
              <a:off x="4786314" y="1393029"/>
              <a:ext cx="2114549" cy="2063258"/>
            </a:xfrm>
            <a:prstGeom prst="rect">
              <a:avLst/>
            </a:prstGeom>
            <a:noFill/>
            <a:ln w="9525">
              <a:noFill/>
              <a:miter lim="800000"/>
              <a:headEnd/>
              <a:tailEnd/>
            </a:ln>
            <a:effectLst/>
          </p:spPr>
        </p:pic>
        <p:cxnSp>
          <p:nvCxnSpPr>
            <p:cNvPr id="34" name="Straight Arrow Connector 33"/>
            <p:cNvCxnSpPr/>
            <p:nvPr/>
          </p:nvCxnSpPr>
          <p:spPr>
            <a:xfrm>
              <a:off x="4793457" y="1416847"/>
              <a:ext cx="2193131" cy="2378"/>
            </a:xfrm>
            <a:prstGeom prst="straightConnector1">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rot="5400000">
              <a:off x="3706808" y="2485235"/>
              <a:ext cx="2163762" cy="1588"/>
            </a:xfrm>
            <a:prstGeom prst="straightConnector1">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4809710" y="994586"/>
              <a:ext cx="2057400" cy="218008"/>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distance, </a:t>
              </a:r>
              <a:r>
                <a:rPr lang="en-US" sz="2800" i="1" dirty="0" smtClean="0">
                  <a:latin typeface="Cambria Math" pitchFamily="18" charset="0"/>
                  <a:ea typeface="Cambria Math" pitchFamily="18" charset="0"/>
                  <a:cs typeface="Times New Roman" pitchFamily="18" charset="0"/>
                </a:rPr>
                <a:t>x</a:t>
              </a:r>
              <a:endParaRPr lang="en-US" sz="2800" i="1" dirty="0">
                <a:latin typeface="Cambria Math" pitchFamily="18" charset="0"/>
                <a:ea typeface="Cambria Math" pitchFamily="18" charset="0"/>
                <a:cs typeface="Times New Roman" pitchFamily="18" charset="0"/>
              </a:endParaRPr>
            </a:p>
          </p:txBody>
        </p:sp>
        <p:sp>
          <p:nvSpPr>
            <p:cNvPr id="39" name="TextBox 38"/>
            <p:cNvSpPr txBox="1"/>
            <p:nvPr/>
          </p:nvSpPr>
          <p:spPr>
            <a:xfrm>
              <a:off x="4648200" y="1147763"/>
              <a:ext cx="533400" cy="218008"/>
            </a:xfrm>
            <a:prstGeom prst="rect">
              <a:avLst/>
            </a:prstGeom>
            <a:noFill/>
          </p:spPr>
          <p:txBody>
            <a:bodyPr wrap="square" rtlCol="0">
              <a:spAutoFit/>
            </a:bodyPr>
            <a:lstStyle/>
            <a:p>
              <a:r>
                <a:rPr lang="en-US" sz="2800" i="1" dirty="0" smtClean="0">
                  <a:latin typeface="Cambria Math" pitchFamily="18" charset="0"/>
                  <a:ea typeface="Cambria Math" pitchFamily="18" charset="0"/>
                  <a:cs typeface="Times New Roman" pitchFamily="18" charset="0"/>
                </a:rPr>
                <a:t>-100</a:t>
              </a:r>
              <a:endParaRPr lang="en-US" sz="2800" i="1" dirty="0">
                <a:latin typeface="Cambria Math" pitchFamily="18" charset="0"/>
                <a:ea typeface="Cambria Math" pitchFamily="18" charset="0"/>
                <a:cs typeface="Times New Roman" pitchFamily="18" charset="0"/>
              </a:endParaRPr>
            </a:p>
          </p:txBody>
        </p:sp>
        <p:sp>
          <p:nvSpPr>
            <p:cNvPr id="40" name="TextBox 39"/>
            <p:cNvSpPr txBox="1"/>
            <p:nvPr/>
          </p:nvSpPr>
          <p:spPr>
            <a:xfrm>
              <a:off x="6429364" y="1143000"/>
              <a:ext cx="533400" cy="218008"/>
            </a:xfrm>
            <a:prstGeom prst="rect">
              <a:avLst/>
            </a:prstGeom>
            <a:noFill/>
          </p:spPr>
          <p:txBody>
            <a:bodyPr wrap="square" rtlCol="0">
              <a:spAutoFit/>
            </a:bodyPr>
            <a:lstStyle/>
            <a:p>
              <a:pPr algn="r"/>
              <a:r>
                <a:rPr lang="en-US" sz="2800" i="1" dirty="0" smtClean="0">
                  <a:latin typeface="Cambria Math" pitchFamily="18" charset="0"/>
                  <a:ea typeface="Cambria Math" pitchFamily="18" charset="0"/>
                  <a:cs typeface="Times New Roman" pitchFamily="18" charset="0"/>
                </a:rPr>
                <a:t>100</a:t>
              </a:r>
              <a:endParaRPr lang="en-US" sz="2800" i="1" dirty="0">
                <a:latin typeface="Cambria Math" pitchFamily="18" charset="0"/>
                <a:ea typeface="Cambria Math" pitchFamily="18" charset="0"/>
                <a:cs typeface="Times New Roman" pitchFamily="18" charset="0"/>
              </a:endParaRPr>
            </a:p>
          </p:txBody>
        </p:sp>
        <p:sp>
          <p:nvSpPr>
            <p:cNvPr id="41" name="TextBox 40"/>
            <p:cNvSpPr txBox="1"/>
            <p:nvPr/>
          </p:nvSpPr>
          <p:spPr>
            <a:xfrm rot="16200000">
              <a:off x="3591308" y="2248433"/>
              <a:ext cx="1857375" cy="218008"/>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time, </a:t>
              </a:r>
              <a:r>
                <a:rPr lang="en-US" sz="2800" i="1" dirty="0" smtClean="0">
                  <a:latin typeface="Cambria Math" pitchFamily="18" charset="0"/>
                  <a:ea typeface="Cambria Math" pitchFamily="18" charset="0"/>
                  <a:cs typeface="Times New Roman" pitchFamily="18" charset="0"/>
                </a:rPr>
                <a:t>t</a:t>
              </a:r>
              <a:endParaRPr lang="en-US" sz="2800" i="1" dirty="0">
                <a:latin typeface="Cambria Math" pitchFamily="18" charset="0"/>
                <a:ea typeface="Cambria Math" pitchFamily="18" charset="0"/>
                <a:cs typeface="Times New Roman" pitchFamily="18" charset="0"/>
              </a:endParaRPr>
            </a:p>
          </p:txBody>
        </p:sp>
        <p:sp>
          <p:nvSpPr>
            <p:cNvPr id="42" name="TextBox 41"/>
            <p:cNvSpPr txBox="1"/>
            <p:nvPr/>
          </p:nvSpPr>
          <p:spPr>
            <a:xfrm>
              <a:off x="4386263" y="1409700"/>
              <a:ext cx="381000" cy="218008"/>
            </a:xfrm>
            <a:prstGeom prst="rect">
              <a:avLst/>
            </a:prstGeom>
            <a:noFill/>
          </p:spPr>
          <p:txBody>
            <a:bodyPr wrap="square" rtlCol="0">
              <a:spAutoFit/>
            </a:bodyPr>
            <a:lstStyle/>
            <a:p>
              <a:r>
                <a:rPr lang="en-US" sz="2800" i="1" dirty="0" smtClean="0">
                  <a:latin typeface="Cambria Math" pitchFamily="18" charset="0"/>
                  <a:ea typeface="Cambria Math" pitchFamily="18" charset="0"/>
                  <a:cs typeface="Times New Roman" pitchFamily="18" charset="0"/>
                </a:rPr>
                <a:t>0</a:t>
              </a:r>
              <a:endParaRPr lang="en-US" sz="2800" i="1" dirty="0">
                <a:latin typeface="Cambria Math" pitchFamily="18" charset="0"/>
                <a:ea typeface="Cambria Math" pitchFamily="18" charset="0"/>
                <a:cs typeface="Times New Roman" pitchFamily="18" charset="0"/>
              </a:endParaRPr>
            </a:p>
          </p:txBody>
        </p:sp>
        <p:sp>
          <p:nvSpPr>
            <p:cNvPr id="43" name="TextBox 42"/>
            <p:cNvSpPr txBox="1"/>
            <p:nvPr/>
          </p:nvSpPr>
          <p:spPr>
            <a:xfrm>
              <a:off x="4233863" y="3028950"/>
              <a:ext cx="533400" cy="218008"/>
            </a:xfrm>
            <a:prstGeom prst="rect">
              <a:avLst/>
            </a:prstGeom>
            <a:noFill/>
          </p:spPr>
          <p:txBody>
            <a:bodyPr wrap="square" rtlCol="0">
              <a:spAutoFit/>
            </a:bodyPr>
            <a:lstStyle/>
            <a:p>
              <a:pPr algn="r"/>
              <a:r>
                <a:rPr lang="en-US" sz="2800" i="1" dirty="0" smtClean="0">
                  <a:latin typeface="Cambria Math" pitchFamily="18" charset="0"/>
                  <a:ea typeface="Cambria Math" pitchFamily="18" charset="0"/>
                  <a:cs typeface="Times New Roman" pitchFamily="18" charset="0"/>
                </a:rPr>
                <a:t>200</a:t>
              </a:r>
              <a:endParaRPr lang="en-US" sz="2800" i="1" dirty="0">
                <a:latin typeface="Cambria Math" pitchFamily="18" charset="0"/>
                <a:ea typeface="Cambria Math" pitchFamily="18" charset="0"/>
                <a:cs typeface="Times New Roman" pitchFamily="18" charset="0"/>
              </a:endParaRPr>
            </a:p>
          </p:txBody>
        </p:sp>
        <p:sp>
          <p:nvSpPr>
            <p:cNvPr id="44" name="TextBox 43"/>
            <p:cNvSpPr txBox="1"/>
            <p:nvPr/>
          </p:nvSpPr>
          <p:spPr>
            <a:xfrm>
              <a:off x="5562600" y="1143000"/>
              <a:ext cx="507206" cy="218008"/>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0</a:t>
              </a:r>
              <a:endParaRPr lang="en-US" sz="2800" i="1" dirty="0">
                <a:latin typeface="Cambria Math" pitchFamily="18" charset="0"/>
                <a:ea typeface="Cambria Math" pitchFamily="18" charset="0"/>
                <a:cs typeface="Times New Roman" pitchFamily="18" charset="0"/>
              </a:endParaRPr>
            </a:p>
          </p:txBody>
        </p:sp>
        <p:cxnSp>
          <p:nvCxnSpPr>
            <p:cNvPr id="45" name="Straight Arrow Connector 44"/>
            <p:cNvCxnSpPr/>
            <p:nvPr/>
          </p:nvCxnSpPr>
          <p:spPr>
            <a:xfrm rot="5400000">
              <a:off x="5786817" y="1391038"/>
              <a:ext cx="56373" cy="1"/>
            </a:xfrm>
            <a:prstGeom prst="straightConnector1">
              <a:avLst/>
            </a:prstGeom>
            <a:ln w="285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15" name="Rectangle 14"/>
          <p:cNvSpPr/>
          <p:nvPr/>
        </p:nvSpPr>
        <p:spPr>
          <a:xfrm>
            <a:off x="1981200" y="1752600"/>
            <a:ext cx="5257800" cy="2286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itle 1"/>
          <p:cNvSpPr txBox="1">
            <a:spLocks/>
          </p:cNvSpPr>
          <p:nvPr/>
        </p:nvSpPr>
        <p:spPr>
          <a:xfrm>
            <a:off x="6858000" y="2362200"/>
            <a:ext cx="2362200" cy="23622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400" dirty="0" smtClean="0">
                <a:solidFill>
                  <a:srgbClr val="FF0000"/>
                </a:solidFill>
                <a:latin typeface="Times New Roman" pitchFamily="18" charset="0"/>
                <a:ea typeface="+mj-ea"/>
                <a:cs typeface="Times New Roman" pitchFamily="18" charset="0"/>
              </a:rPr>
              <a:t>oscillations still visible</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so accurate</a:t>
            </a:r>
            <a:r>
              <a:rPr kumimoji="0" lang="en-US" sz="2400" b="0" i="0" u="none" strike="noStrike" kern="1200" cap="none" spc="0" normalizeH="0" noProof="0" dirty="0" smtClean="0">
                <a:ln>
                  <a:noFill/>
                </a:ln>
                <a:solidFill>
                  <a:srgbClr val="FF0000"/>
                </a:solidFill>
                <a:effectLst/>
                <a:uLnTx/>
                <a:uFillTx/>
                <a:latin typeface="Times New Roman" pitchFamily="18" charset="0"/>
                <a:ea typeface="+mj-ea"/>
                <a:cs typeface="Times New Roman" pitchFamily="18" charset="0"/>
              </a:rPr>
              <a:t> reconstruction possible</a:t>
            </a:r>
            <a:endParaRPr kumimoji="0" lang="en-US" sz="24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
        <p:nvSpPr>
          <p:cNvPr id="17" name="Freeform 16"/>
          <p:cNvSpPr/>
          <p:nvPr/>
        </p:nvSpPr>
        <p:spPr>
          <a:xfrm rot="592444" flipH="1">
            <a:off x="7109398" y="2163570"/>
            <a:ext cx="508000" cy="309767"/>
          </a:xfrm>
          <a:custGeom>
            <a:avLst/>
            <a:gdLst>
              <a:gd name="connsiteX0" fmla="*/ 0 w 508000"/>
              <a:gd name="connsiteY0" fmla="*/ 254000 h 254000"/>
              <a:gd name="connsiteX1" fmla="*/ 292100 w 508000"/>
              <a:gd name="connsiteY1" fmla="*/ 114300 h 254000"/>
              <a:gd name="connsiteX2" fmla="*/ 406400 w 508000"/>
              <a:gd name="connsiteY2" fmla="*/ 228600 h 254000"/>
              <a:gd name="connsiteX3" fmla="*/ 508000 w 508000"/>
              <a:gd name="connsiteY3" fmla="*/ 0 h 254000"/>
            </a:gdLst>
            <a:ahLst/>
            <a:cxnLst>
              <a:cxn ang="0">
                <a:pos x="connsiteX0" y="connsiteY0"/>
              </a:cxn>
              <a:cxn ang="0">
                <a:pos x="connsiteX1" y="connsiteY1"/>
              </a:cxn>
              <a:cxn ang="0">
                <a:pos x="connsiteX2" y="connsiteY2"/>
              </a:cxn>
              <a:cxn ang="0">
                <a:pos x="connsiteX3" y="connsiteY3"/>
              </a:cxn>
            </a:cxnLst>
            <a:rect l="l" t="t" r="r" b="b"/>
            <a:pathLst>
              <a:path w="508000" h="254000">
                <a:moveTo>
                  <a:pt x="0" y="254000"/>
                </a:moveTo>
                <a:cubicBezTo>
                  <a:pt x="112183" y="186266"/>
                  <a:pt x="224367" y="118533"/>
                  <a:pt x="292100" y="114300"/>
                </a:cubicBezTo>
                <a:cubicBezTo>
                  <a:pt x="359833" y="110067"/>
                  <a:pt x="370417" y="247650"/>
                  <a:pt x="406400" y="228600"/>
                </a:cubicBezTo>
                <a:cubicBezTo>
                  <a:pt x="442383" y="209550"/>
                  <a:pt x="475191" y="104775"/>
                  <a:pt x="508000" y="0"/>
                </a:cubicBezTo>
              </a:path>
            </a:pathLst>
          </a:cu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7"/>
          <p:cNvGrpSpPr>
            <a:grpSpLocks noChangeAspect="1"/>
          </p:cNvGrpSpPr>
          <p:nvPr/>
        </p:nvGrpSpPr>
        <p:grpSpPr>
          <a:xfrm>
            <a:off x="609600" y="381000"/>
            <a:ext cx="6606540" cy="6175978"/>
            <a:chOff x="4233863" y="994586"/>
            <a:chExt cx="2752725" cy="2573324"/>
          </a:xfrm>
        </p:grpSpPr>
        <p:pic>
          <p:nvPicPr>
            <p:cNvPr id="5122" name="Picture 2"/>
            <p:cNvPicPr>
              <a:picLocks noChangeAspect="1" noChangeArrowheads="1"/>
            </p:cNvPicPr>
            <p:nvPr/>
          </p:nvPicPr>
          <p:blipFill>
            <a:blip r:embed="rId3" cstate="print"/>
            <a:srcRect l="13705" t="6834" r="20065" b="10953"/>
            <a:stretch>
              <a:fillRect/>
            </a:stretch>
          </p:blipFill>
          <p:spPr bwMode="auto">
            <a:xfrm>
              <a:off x="4786314" y="1393029"/>
              <a:ext cx="2114549" cy="2063258"/>
            </a:xfrm>
            <a:prstGeom prst="rect">
              <a:avLst/>
            </a:prstGeom>
            <a:noFill/>
            <a:ln w="9525">
              <a:noFill/>
              <a:miter lim="800000"/>
              <a:headEnd/>
              <a:tailEnd/>
            </a:ln>
            <a:effectLst/>
          </p:spPr>
        </p:pic>
        <p:cxnSp>
          <p:nvCxnSpPr>
            <p:cNvPr id="34" name="Straight Arrow Connector 33"/>
            <p:cNvCxnSpPr/>
            <p:nvPr/>
          </p:nvCxnSpPr>
          <p:spPr>
            <a:xfrm>
              <a:off x="4793457" y="1416847"/>
              <a:ext cx="2193131" cy="2378"/>
            </a:xfrm>
            <a:prstGeom prst="straightConnector1">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rot="5400000">
              <a:off x="3706808" y="2485235"/>
              <a:ext cx="2163762" cy="1588"/>
            </a:xfrm>
            <a:prstGeom prst="straightConnector1">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4809710" y="994586"/>
              <a:ext cx="2057400" cy="218008"/>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distance, </a:t>
              </a:r>
              <a:r>
                <a:rPr lang="en-US" sz="2800" i="1" dirty="0" smtClean="0">
                  <a:latin typeface="Cambria Math" pitchFamily="18" charset="0"/>
                  <a:ea typeface="Cambria Math" pitchFamily="18" charset="0"/>
                  <a:cs typeface="Times New Roman" pitchFamily="18" charset="0"/>
                </a:rPr>
                <a:t>x</a:t>
              </a:r>
              <a:endParaRPr lang="en-US" sz="2800" i="1" dirty="0">
                <a:latin typeface="Cambria Math" pitchFamily="18" charset="0"/>
                <a:ea typeface="Cambria Math" pitchFamily="18" charset="0"/>
                <a:cs typeface="Times New Roman" pitchFamily="18" charset="0"/>
              </a:endParaRPr>
            </a:p>
          </p:txBody>
        </p:sp>
        <p:sp>
          <p:nvSpPr>
            <p:cNvPr id="39" name="TextBox 38"/>
            <p:cNvSpPr txBox="1"/>
            <p:nvPr/>
          </p:nvSpPr>
          <p:spPr>
            <a:xfrm>
              <a:off x="4648200" y="1147763"/>
              <a:ext cx="533400" cy="218008"/>
            </a:xfrm>
            <a:prstGeom prst="rect">
              <a:avLst/>
            </a:prstGeom>
            <a:noFill/>
          </p:spPr>
          <p:txBody>
            <a:bodyPr wrap="square" rtlCol="0">
              <a:spAutoFit/>
            </a:bodyPr>
            <a:lstStyle/>
            <a:p>
              <a:r>
                <a:rPr lang="en-US" sz="2800" i="1" dirty="0" smtClean="0">
                  <a:latin typeface="Cambria Math" pitchFamily="18" charset="0"/>
                  <a:ea typeface="Cambria Math" pitchFamily="18" charset="0"/>
                  <a:cs typeface="Times New Roman" pitchFamily="18" charset="0"/>
                </a:rPr>
                <a:t>-100</a:t>
              </a:r>
              <a:endParaRPr lang="en-US" sz="2800" i="1" dirty="0">
                <a:latin typeface="Cambria Math" pitchFamily="18" charset="0"/>
                <a:ea typeface="Cambria Math" pitchFamily="18" charset="0"/>
                <a:cs typeface="Times New Roman" pitchFamily="18" charset="0"/>
              </a:endParaRPr>
            </a:p>
          </p:txBody>
        </p:sp>
        <p:sp>
          <p:nvSpPr>
            <p:cNvPr id="40" name="TextBox 39"/>
            <p:cNvSpPr txBox="1"/>
            <p:nvPr/>
          </p:nvSpPr>
          <p:spPr>
            <a:xfrm>
              <a:off x="6429364" y="1143000"/>
              <a:ext cx="533400" cy="218008"/>
            </a:xfrm>
            <a:prstGeom prst="rect">
              <a:avLst/>
            </a:prstGeom>
            <a:noFill/>
          </p:spPr>
          <p:txBody>
            <a:bodyPr wrap="square" rtlCol="0">
              <a:spAutoFit/>
            </a:bodyPr>
            <a:lstStyle/>
            <a:p>
              <a:pPr algn="r"/>
              <a:r>
                <a:rPr lang="en-US" sz="2800" i="1" dirty="0" smtClean="0">
                  <a:latin typeface="Cambria Math" pitchFamily="18" charset="0"/>
                  <a:ea typeface="Cambria Math" pitchFamily="18" charset="0"/>
                  <a:cs typeface="Times New Roman" pitchFamily="18" charset="0"/>
                </a:rPr>
                <a:t>100</a:t>
              </a:r>
              <a:endParaRPr lang="en-US" sz="2800" i="1" dirty="0">
                <a:latin typeface="Cambria Math" pitchFamily="18" charset="0"/>
                <a:ea typeface="Cambria Math" pitchFamily="18" charset="0"/>
                <a:cs typeface="Times New Roman" pitchFamily="18" charset="0"/>
              </a:endParaRPr>
            </a:p>
          </p:txBody>
        </p:sp>
        <p:sp>
          <p:nvSpPr>
            <p:cNvPr id="41" name="TextBox 40"/>
            <p:cNvSpPr txBox="1"/>
            <p:nvPr/>
          </p:nvSpPr>
          <p:spPr>
            <a:xfrm rot="16200000">
              <a:off x="3591308" y="2248433"/>
              <a:ext cx="1857375" cy="218008"/>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time, </a:t>
              </a:r>
              <a:r>
                <a:rPr lang="en-US" sz="2800" i="1" dirty="0" smtClean="0">
                  <a:latin typeface="Cambria Math" pitchFamily="18" charset="0"/>
                  <a:ea typeface="Cambria Math" pitchFamily="18" charset="0"/>
                  <a:cs typeface="Times New Roman" pitchFamily="18" charset="0"/>
                </a:rPr>
                <a:t>t</a:t>
              </a:r>
              <a:endParaRPr lang="en-US" sz="2800" i="1" dirty="0">
                <a:latin typeface="Cambria Math" pitchFamily="18" charset="0"/>
                <a:ea typeface="Cambria Math" pitchFamily="18" charset="0"/>
                <a:cs typeface="Times New Roman" pitchFamily="18" charset="0"/>
              </a:endParaRPr>
            </a:p>
          </p:txBody>
        </p:sp>
        <p:sp>
          <p:nvSpPr>
            <p:cNvPr id="42" name="TextBox 41"/>
            <p:cNvSpPr txBox="1"/>
            <p:nvPr/>
          </p:nvSpPr>
          <p:spPr>
            <a:xfrm>
              <a:off x="4386263" y="1409700"/>
              <a:ext cx="381000" cy="218008"/>
            </a:xfrm>
            <a:prstGeom prst="rect">
              <a:avLst/>
            </a:prstGeom>
            <a:noFill/>
          </p:spPr>
          <p:txBody>
            <a:bodyPr wrap="square" rtlCol="0">
              <a:spAutoFit/>
            </a:bodyPr>
            <a:lstStyle/>
            <a:p>
              <a:r>
                <a:rPr lang="en-US" sz="2800" i="1" dirty="0" smtClean="0">
                  <a:latin typeface="Cambria Math" pitchFamily="18" charset="0"/>
                  <a:ea typeface="Cambria Math" pitchFamily="18" charset="0"/>
                  <a:cs typeface="Times New Roman" pitchFamily="18" charset="0"/>
                </a:rPr>
                <a:t>0</a:t>
              </a:r>
              <a:endParaRPr lang="en-US" sz="2800" i="1" dirty="0">
                <a:latin typeface="Cambria Math" pitchFamily="18" charset="0"/>
                <a:ea typeface="Cambria Math" pitchFamily="18" charset="0"/>
                <a:cs typeface="Times New Roman" pitchFamily="18" charset="0"/>
              </a:endParaRPr>
            </a:p>
          </p:txBody>
        </p:sp>
        <p:sp>
          <p:nvSpPr>
            <p:cNvPr id="43" name="TextBox 42"/>
            <p:cNvSpPr txBox="1"/>
            <p:nvPr/>
          </p:nvSpPr>
          <p:spPr>
            <a:xfrm>
              <a:off x="4233863" y="3028950"/>
              <a:ext cx="533400" cy="218008"/>
            </a:xfrm>
            <a:prstGeom prst="rect">
              <a:avLst/>
            </a:prstGeom>
            <a:noFill/>
          </p:spPr>
          <p:txBody>
            <a:bodyPr wrap="square" rtlCol="0">
              <a:spAutoFit/>
            </a:bodyPr>
            <a:lstStyle/>
            <a:p>
              <a:pPr algn="r"/>
              <a:r>
                <a:rPr lang="en-US" sz="2800" i="1" dirty="0" smtClean="0">
                  <a:latin typeface="Cambria Math" pitchFamily="18" charset="0"/>
                  <a:ea typeface="Cambria Math" pitchFamily="18" charset="0"/>
                  <a:cs typeface="Times New Roman" pitchFamily="18" charset="0"/>
                </a:rPr>
                <a:t>200</a:t>
              </a:r>
              <a:endParaRPr lang="en-US" sz="2800" i="1" dirty="0">
                <a:latin typeface="Cambria Math" pitchFamily="18" charset="0"/>
                <a:ea typeface="Cambria Math" pitchFamily="18" charset="0"/>
                <a:cs typeface="Times New Roman" pitchFamily="18" charset="0"/>
              </a:endParaRPr>
            </a:p>
          </p:txBody>
        </p:sp>
        <p:sp>
          <p:nvSpPr>
            <p:cNvPr id="44" name="TextBox 43"/>
            <p:cNvSpPr txBox="1"/>
            <p:nvPr/>
          </p:nvSpPr>
          <p:spPr>
            <a:xfrm>
              <a:off x="5562600" y="1143000"/>
              <a:ext cx="507206" cy="218008"/>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0</a:t>
              </a:r>
              <a:endParaRPr lang="en-US" sz="2800" i="1" dirty="0">
                <a:latin typeface="Cambria Math" pitchFamily="18" charset="0"/>
                <a:ea typeface="Cambria Math" pitchFamily="18" charset="0"/>
                <a:cs typeface="Times New Roman" pitchFamily="18" charset="0"/>
              </a:endParaRPr>
            </a:p>
          </p:txBody>
        </p:sp>
        <p:cxnSp>
          <p:nvCxnSpPr>
            <p:cNvPr id="45" name="Straight Arrow Connector 44"/>
            <p:cNvCxnSpPr/>
            <p:nvPr/>
          </p:nvCxnSpPr>
          <p:spPr>
            <a:xfrm rot="5400000">
              <a:off x="5786817" y="1391038"/>
              <a:ext cx="56373" cy="1"/>
            </a:xfrm>
            <a:prstGeom prst="straightConnector1">
              <a:avLst/>
            </a:prstGeom>
            <a:ln w="285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15" name="Rectangle 14"/>
          <p:cNvSpPr/>
          <p:nvPr/>
        </p:nvSpPr>
        <p:spPr>
          <a:xfrm>
            <a:off x="1981200" y="3048000"/>
            <a:ext cx="5257800" cy="2286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p:cNvSpPr/>
          <p:nvPr/>
        </p:nvSpPr>
        <p:spPr>
          <a:xfrm rot="592444" flipH="1">
            <a:off x="7185597" y="3394062"/>
            <a:ext cx="508000" cy="309767"/>
          </a:xfrm>
          <a:custGeom>
            <a:avLst/>
            <a:gdLst>
              <a:gd name="connsiteX0" fmla="*/ 0 w 508000"/>
              <a:gd name="connsiteY0" fmla="*/ 254000 h 254000"/>
              <a:gd name="connsiteX1" fmla="*/ 292100 w 508000"/>
              <a:gd name="connsiteY1" fmla="*/ 114300 h 254000"/>
              <a:gd name="connsiteX2" fmla="*/ 406400 w 508000"/>
              <a:gd name="connsiteY2" fmla="*/ 228600 h 254000"/>
              <a:gd name="connsiteX3" fmla="*/ 508000 w 508000"/>
              <a:gd name="connsiteY3" fmla="*/ 0 h 254000"/>
            </a:gdLst>
            <a:ahLst/>
            <a:cxnLst>
              <a:cxn ang="0">
                <a:pos x="connsiteX0" y="connsiteY0"/>
              </a:cxn>
              <a:cxn ang="0">
                <a:pos x="connsiteX1" y="connsiteY1"/>
              </a:cxn>
              <a:cxn ang="0">
                <a:pos x="connsiteX2" y="connsiteY2"/>
              </a:cxn>
              <a:cxn ang="0">
                <a:pos x="connsiteX3" y="connsiteY3"/>
              </a:cxn>
            </a:cxnLst>
            <a:rect l="l" t="t" r="r" b="b"/>
            <a:pathLst>
              <a:path w="508000" h="254000">
                <a:moveTo>
                  <a:pt x="0" y="254000"/>
                </a:moveTo>
                <a:cubicBezTo>
                  <a:pt x="112183" y="186266"/>
                  <a:pt x="224367" y="118533"/>
                  <a:pt x="292100" y="114300"/>
                </a:cubicBezTo>
                <a:cubicBezTo>
                  <a:pt x="359833" y="110067"/>
                  <a:pt x="370417" y="247650"/>
                  <a:pt x="406400" y="228600"/>
                </a:cubicBezTo>
                <a:cubicBezTo>
                  <a:pt x="442383" y="209550"/>
                  <a:pt x="475191" y="104775"/>
                  <a:pt x="508000" y="0"/>
                </a:cubicBezTo>
              </a:path>
            </a:pathLst>
          </a:cu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Title 1"/>
          <p:cNvSpPr txBox="1">
            <a:spLocks/>
          </p:cNvSpPr>
          <p:nvPr/>
        </p:nvSpPr>
        <p:spPr>
          <a:xfrm>
            <a:off x="6896100" y="3454400"/>
            <a:ext cx="2247900" cy="23622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400" noProof="0" dirty="0" smtClean="0">
                <a:solidFill>
                  <a:srgbClr val="FF0000"/>
                </a:solidFill>
                <a:latin typeface="Times New Roman" pitchFamily="18" charset="0"/>
                <a:ea typeface="+mj-ea"/>
                <a:cs typeface="Times New Roman" pitchFamily="18" charset="0"/>
              </a:rPr>
              <a:t>little detail left, so reconstruction will lack resolution</a:t>
            </a:r>
            <a:endParaRPr kumimoji="0" lang="en-US" sz="24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latin typeface="Times New Roman" pitchFamily="18" charset="0"/>
                <a:cs typeface="Times New Roman" pitchFamily="18" charset="0"/>
              </a:rPr>
              <a:t>What  Method ?</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19200"/>
            <a:ext cx="8229600" cy="5410200"/>
          </a:xfrm>
        </p:spPr>
        <p:txBody>
          <a:bodyPr>
            <a:normAutofit fontScale="92500"/>
          </a:bodyPr>
          <a:lstStyle/>
          <a:p>
            <a:pPr marL="514350" indent="-514350">
              <a:buNone/>
            </a:pPr>
            <a:r>
              <a:rPr lang="en-US" dirty="0" smtClean="0">
                <a:latin typeface="Times New Roman" pitchFamily="18" charset="0"/>
                <a:cs typeface="Times New Roman" pitchFamily="18" charset="0"/>
              </a:rPr>
              <a:t>The resolution is likely to be rather poor, especially when data are collected at later times</a:t>
            </a:r>
          </a:p>
          <a:p>
            <a:pPr marL="514350" indent="-514350">
              <a:buAutoNum type="arabicPeriod"/>
            </a:pPr>
            <a:endParaRPr lang="en-US" dirty="0" smtClean="0">
              <a:latin typeface="Times New Roman" pitchFamily="18" charset="0"/>
              <a:cs typeface="Times New Roman" pitchFamily="18" charset="0"/>
            </a:endParaRPr>
          </a:p>
          <a:p>
            <a:pPr marL="514350" indent="-514350">
              <a:buNone/>
            </a:pPr>
            <a:r>
              <a:rPr lang="en-US" dirty="0" smtClean="0">
                <a:latin typeface="Times New Roman" pitchFamily="18" charset="0"/>
                <a:cs typeface="Times New Roman" pitchFamily="18" charset="0"/>
              </a:rPr>
              <a:t>	damped least squares</a:t>
            </a:r>
          </a:p>
          <a:p>
            <a:pPr marL="514350" indent="-514350">
              <a:buNone/>
            </a:pPr>
            <a:r>
              <a:rPr lang="en-US" dirty="0" smtClean="0">
                <a:latin typeface="Times New Roman" pitchFamily="18" charset="0"/>
                <a:cs typeface="Times New Roman" pitchFamily="18" charset="0"/>
              </a:rPr>
              <a:t>		</a:t>
            </a:r>
            <a:r>
              <a:rPr lang="en-US" b="1" dirty="0" smtClean="0">
                <a:latin typeface="Cambria Math" pitchFamily="18" charset="0"/>
                <a:ea typeface="Cambria Math" pitchFamily="18" charset="0"/>
                <a:cs typeface="Times New Roman" pitchFamily="18" charset="0"/>
              </a:rPr>
              <a:t>G</a:t>
            </a:r>
            <a:r>
              <a:rPr lang="en-US" baseline="30000" dirty="0" smtClean="0">
                <a:latin typeface="Cambria Math" pitchFamily="18" charset="0"/>
                <a:ea typeface="Cambria Math" pitchFamily="18" charset="0"/>
                <a:cs typeface="Times New Roman" pitchFamily="18" charset="0"/>
              </a:rPr>
              <a:t>-g</a:t>
            </a:r>
            <a:r>
              <a:rPr lang="en-US" dirty="0" smtClean="0">
                <a:latin typeface="Cambria Math" pitchFamily="18" charset="0"/>
                <a:ea typeface="Cambria Math" pitchFamily="18" charset="0"/>
                <a:cs typeface="Times New Roman" pitchFamily="18" charset="0"/>
              </a:rPr>
              <a:t> = [</a:t>
            </a:r>
            <a:r>
              <a:rPr lang="en-US" b="1" dirty="0" smtClean="0">
                <a:latin typeface="Cambria Math" pitchFamily="18" charset="0"/>
                <a:ea typeface="Cambria Math" pitchFamily="18" charset="0"/>
                <a:cs typeface="Times New Roman" pitchFamily="18" charset="0"/>
              </a:rPr>
              <a:t>G</a:t>
            </a:r>
            <a:r>
              <a:rPr lang="en-US" baseline="30000" dirty="0" smtClean="0">
                <a:latin typeface="Cambria Math" pitchFamily="18" charset="0"/>
                <a:ea typeface="Cambria Math" pitchFamily="18" charset="0"/>
                <a:cs typeface="Times New Roman" pitchFamily="18" charset="0"/>
              </a:rPr>
              <a:t>T</a:t>
            </a:r>
            <a:r>
              <a:rPr lang="en-US" b="1" dirty="0" smtClean="0">
                <a:latin typeface="Cambria Math" pitchFamily="18" charset="0"/>
                <a:ea typeface="Cambria Math" pitchFamily="18" charset="0"/>
                <a:cs typeface="Times New Roman" pitchFamily="18" charset="0"/>
              </a:rPr>
              <a:t>G</a:t>
            </a:r>
            <a:r>
              <a:rPr lang="en-US" dirty="0" smtClean="0">
                <a:latin typeface="Cambria Math" pitchFamily="18" charset="0"/>
                <a:ea typeface="Cambria Math" pitchFamily="18" charset="0"/>
                <a:cs typeface="Times New Roman" pitchFamily="18" charset="0"/>
              </a:rPr>
              <a:t>+</a:t>
            </a:r>
            <a:r>
              <a:rPr lang="el-GR" dirty="0" smtClean="0">
                <a:latin typeface="Cambria Math" pitchFamily="18" charset="0"/>
                <a:ea typeface="Cambria Math" pitchFamily="18" charset="0"/>
                <a:cs typeface="Times New Roman" pitchFamily="18" charset="0"/>
              </a:rPr>
              <a:t>ε</a:t>
            </a:r>
            <a:r>
              <a:rPr lang="en-US" baseline="30000" dirty="0" smtClean="0">
                <a:latin typeface="Cambria Math" pitchFamily="18" charset="0"/>
                <a:ea typeface="Cambria Math" pitchFamily="18" charset="0"/>
                <a:cs typeface="Times New Roman" pitchFamily="18" charset="0"/>
              </a:rPr>
              <a:t>2</a:t>
            </a:r>
            <a:r>
              <a:rPr lang="en-US" b="1" dirty="0" smtClean="0">
                <a:latin typeface="Cambria Math" pitchFamily="18" charset="0"/>
                <a:ea typeface="Cambria Math" pitchFamily="18" charset="0"/>
                <a:cs typeface="Times New Roman" pitchFamily="18" charset="0"/>
              </a:rPr>
              <a:t>I</a:t>
            </a:r>
            <a:r>
              <a:rPr lang="en-US" dirty="0" smtClean="0">
                <a:latin typeface="Cambria Math" pitchFamily="18" charset="0"/>
                <a:ea typeface="Cambria Math" pitchFamily="18" charset="0"/>
                <a:cs typeface="Times New Roman" pitchFamily="18" charset="0"/>
              </a:rPr>
              <a:t>]</a:t>
            </a:r>
            <a:r>
              <a:rPr lang="en-US" baseline="30000" dirty="0" smtClean="0">
                <a:latin typeface="Cambria Math" pitchFamily="18" charset="0"/>
                <a:ea typeface="Cambria Math" pitchFamily="18" charset="0"/>
                <a:cs typeface="Times New Roman" pitchFamily="18" charset="0"/>
              </a:rPr>
              <a:t>-1</a:t>
            </a:r>
            <a:r>
              <a:rPr lang="en-US" b="1" dirty="0" smtClean="0">
                <a:latin typeface="Cambria Math" pitchFamily="18" charset="0"/>
                <a:ea typeface="Cambria Math" pitchFamily="18" charset="0"/>
                <a:cs typeface="Times New Roman" pitchFamily="18" charset="0"/>
              </a:rPr>
              <a:t>G</a:t>
            </a:r>
            <a:r>
              <a:rPr lang="en-US" baseline="30000" dirty="0" smtClean="0">
                <a:latin typeface="Cambria Math" pitchFamily="18" charset="0"/>
                <a:ea typeface="Cambria Math" pitchFamily="18" charset="0"/>
                <a:cs typeface="Times New Roman" pitchFamily="18" charset="0"/>
              </a:rPr>
              <a:t>T</a:t>
            </a:r>
          </a:p>
          <a:p>
            <a:pPr marL="514350" indent="-514350">
              <a:buNone/>
            </a:pPr>
            <a:endParaRPr lang="en-US" dirty="0" smtClean="0">
              <a:latin typeface="Times New Roman" pitchFamily="18" charset="0"/>
              <a:cs typeface="Times New Roman" pitchFamily="18" charset="0"/>
            </a:endParaRPr>
          </a:p>
          <a:p>
            <a:pPr marL="514350" indent="-514350">
              <a:buNone/>
            </a:pPr>
            <a:r>
              <a:rPr lang="en-US" dirty="0" smtClean="0">
                <a:latin typeface="Times New Roman" pitchFamily="18" charset="0"/>
                <a:cs typeface="Times New Roman" pitchFamily="18" charset="0"/>
              </a:rPr>
              <a:t>	damped minimum length</a:t>
            </a:r>
          </a:p>
          <a:p>
            <a:pPr marL="514350" indent="-514350">
              <a:buNone/>
            </a:pPr>
            <a:r>
              <a:rPr lang="en-US" b="1" dirty="0" smtClean="0">
                <a:latin typeface="Cambria Math" pitchFamily="18" charset="0"/>
                <a:ea typeface="Cambria Math" pitchFamily="18" charset="0"/>
                <a:cs typeface="Times New Roman" pitchFamily="18" charset="0"/>
              </a:rPr>
              <a:t>		G</a:t>
            </a:r>
            <a:r>
              <a:rPr lang="en-US" baseline="30000" dirty="0" smtClean="0">
                <a:latin typeface="Cambria Math" pitchFamily="18" charset="0"/>
                <a:ea typeface="Cambria Math" pitchFamily="18" charset="0"/>
                <a:cs typeface="Times New Roman" pitchFamily="18" charset="0"/>
              </a:rPr>
              <a:t>-g</a:t>
            </a:r>
            <a:r>
              <a:rPr lang="en-US" dirty="0" smtClean="0">
                <a:latin typeface="Cambria Math" pitchFamily="18" charset="0"/>
                <a:ea typeface="Cambria Math" pitchFamily="18" charset="0"/>
                <a:cs typeface="Times New Roman" pitchFamily="18" charset="0"/>
              </a:rPr>
              <a:t> = </a:t>
            </a:r>
            <a:r>
              <a:rPr lang="en-US" b="1" dirty="0" smtClean="0">
                <a:latin typeface="Cambria Math" pitchFamily="18" charset="0"/>
                <a:ea typeface="Cambria Math" pitchFamily="18" charset="0"/>
                <a:cs typeface="Times New Roman" pitchFamily="18" charset="0"/>
              </a:rPr>
              <a:t>G</a:t>
            </a:r>
            <a:r>
              <a:rPr lang="en-US" baseline="30000" dirty="0" smtClean="0">
                <a:latin typeface="Cambria Math" pitchFamily="18" charset="0"/>
                <a:ea typeface="Cambria Math" pitchFamily="18" charset="0"/>
                <a:cs typeface="Times New Roman" pitchFamily="18" charset="0"/>
              </a:rPr>
              <a:t>T </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GG</a:t>
            </a:r>
            <a:r>
              <a:rPr lang="en-US" baseline="30000" dirty="0" smtClean="0">
                <a:latin typeface="Cambria Math" pitchFamily="18" charset="0"/>
                <a:ea typeface="Cambria Math" pitchFamily="18" charset="0"/>
                <a:cs typeface="Times New Roman" pitchFamily="18" charset="0"/>
              </a:rPr>
              <a:t>T</a:t>
            </a:r>
            <a:r>
              <a:rPr lang="en-US" dirty="0" smtClean="0">
                <a:latin typeface="Cambria Math" pitchFamily="18" charset="0"/>
                <a:ea typeface="Cambria Math" pitchFamily="18" charset="0"/>
                <a:cs typeface="Times New Roman" pitchFamily="18" charset="0"/>
              </a:rPr>
              <a:t>+</a:t>
            </a:r>
            <a:r>
              <a:rPr lang="el-GR" dirty="0" smtClean="0">
                <a:latin typeface="Cambria Math" pitchFamily="18" charset="0"/>
                <a:ea typeface="Cambria Math" pitchFamily="18" charset="0"/>
                <a:cs typeface="Times New Roman" pitchFamily="18" charset="0"/>
              </a:rPr>
              <a:t>ε</a:t>
            </a:r>
            <a:r>
              <a:rPr lang="en-US" baseline="30000" dirty="0" smtClean="0">
                <a:latin typeface="Cambria Math" pitchFamily="18" charset="0"/>
                <a:ea typeface="Cambria Math" pitchFamily="18" charset="0"/>
                <a:cs typeface="Times New Roman" pitchFamily="18" charset="0"/>
              </a:rPr>
              <a:t>2</a:t>
            </a:r>
            <a:r>
              <a:rPr lang="en-US" b="1" dirty="0" smtClean="0">
                <a:latin typeface="Cambria Math" pitchFamily="18" charset="0"/>
                <a:ea typeface="Cambria Math" pitchFamily="18" charset="0"/>
                <a:cs typeface="Times New Roman" pitchFamily="18" charset="0"/>
              </a:rPr>
              <a:t>I</a:t>
            </a:r>
            <a:r>
              <a:rPr lang="en-US" dirty="0" smtClean="0">
                <a:latin typeface="Cambria Math" pitchFamily="18" charset="0"/>
                <a:ea typeface="Cambria Math" pitchFamily="18" charset="0"/>
                <a:cs typeface="Times New Roman" pitchFamily="18" charset="0"/>
              </a:rPr>
              <a:t>]</a:t>
            </a:r>
            <a:r>
              <a:rPr lang="en-US" baseline="30000" dirty="0" smtClean="0">
                <a:latin typeface="Cambria Math" pitchFamily="18" charset="0"/>
                <a:ea typeface="Cambria Math" pitchFamily="18" charset="0"/>
                <a:cs typeface="Times New Roman" pitchFamily="18" charset="0"/>
              </a:rPr>
              <a:t>-1</a:t>
            </a:r>
            <a:endParaRPr lang="en-US" dirty="0" smtClean="0">
              <a:latin typeface="Times New Roman" pitchFamily="18" charset="0"/>
              <a:cs typeface="Times New Roman" pitchFamily="18" charset="0"/>
            </a:endParaRPr>
          </a:p>
          <a:p>
            <a:pPr marL="514350" indent="-514350">
              <a:buNone/>
            </a:pPr>
            <a:endParaRPr lang="en-US" dirty="0" smtClean="0">
              <a:latin typeface="Times New Roman" pitchFamily="18" charset="0"/>
              <a:cs typeface="Times New Roman" pitchFamily="18" charset="0"/>
            </a:endParaRPr>
          </a:p>
          <a:p>
            <a:pPr marL="514350" indent="-514350">
              <a:buNone/>
            </a:pPr>
            <a:r>
              <a:rPr lang="en-US" dirty="0" smtClean="0">
                <a:latin typeface="Times New Roman" pitchFamily="18" charset="0"/>
                <a:cs typeface="Times New Roman" pitchFamily="18" charset="0"/>
              </a:rPr>
              <a:t>	Backus-Gilbert</a:t>
            </a:r>
          </a:p>
          <a:p>
            <a:pPr marL="514350" indent="-514350">
              <a:buNone/>
            </a:pPr>
            <a:endParaRPr lang="en-US" b="1"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latin typeface="Times New Roman" pitchFamily="18" charset="0"/>
                <a:cs typeface="Times New Roman" pitchFamily="18" charset="0"/>
              </a:rPr>
              <a:t>What  Method ?</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19200"/>
            <a:ext cx="8229600" cy="5410200"/>
          </a:xfrm>
        </p:spPr>
        <p:txBody>
          <a:bodyPr>
            <a:normAutofit fontScale="92500"/>
          </a:bodyPr>
          <a:lstStyle/>
          <a:p>
            <a:pPr marL="514350" indent="-514350">
              <a:buNone/>
            </a:pPr>
            <a:r>
              <a:rPr lang="en-US" dirty="0" smtClean="0">
                <a:latin typeface="Times New Roman" pitchFamily="18" charset="0"/>
                <a:cs typeface="Times New Roman" pitchFamily="18" charset="0"/>
              </a:rPr>
              <a:t>The resolution is likely to be rather poor, especially when data are collected at later times</a:t>
            </a:r>
          </a:p>
          <a:p>
            <a:pPr marL="514350" indent="-514350">
              <a:buAutoNum type="arabicPeriod"/>
            </a:pPr>
            <a:endParaRPr lang="en-US" dirty="0" smtClean="0">
              <a:latin typeface="Times New Roman" pitchFamily="18" charset="0"/>
              <a:cs typeface="Times New Roman" pitchFamily="18" charset="0"/>
            </a:endParaRPr>
          </a:p>
          <a:p>
            <a:pPr marL="514350" indent="-514350">
              <a:buNone/>
            </a:pPr>
            <a:r>
              <a:rPr lang="en-US" dirty="0" smtClean="0">
                <a:latin typeface="Times New Roman" pitchFamily="18" charset="0"/>
                <a:cs typeface="Times New Roman" pitchFamily="18" charset="0"/>
              </a:rPr>
              <a:t>	damped least squares</a:t>
            </a:r>
          </a:p>
          <a:p>
            <a:pPr marL="514350" indent="-514350">
              <a:buNone/>
            </a:pPr>
            <a:r>
              <a:rPr lang="en-US" dirty="0" smtClean="0">
                <a:latin typeface="Times New Roman" pitchFamily="18" charset="0"/>
                <a:cs typeface="Times New Roman" pitchFamily="18" charset="0"/>
              </a:rPr>
              <a:t>		</a:t>
            </a:r>
            <a:r>
              <a:rPr lang="en-US" b="1" dirty="0" smtClean="0">
                <a:latin typeface="Cambria Math" pitchFamily="18" charset="0"/>
                <a:ea typeface="Cambria Math" pitchFamily="18" charset="0"/>
                <a:cs typeface="Times New Roman" pitchFamily="18" charset="0"/>
              </a:rPr>
              <a:t>G</a:t>
            </a:r>
            <a:r>
              <a:rPr lang="en-US" baseline="30000" dirty="0" smtClean="0">
                <a:latin typeface="Cambria Math" pitchFamily="18" charset="0"/>
                <a:ea typeface="Cambria Math" pitchFamily="18" charset="0"/>
                <a:cs typeface="Times New Roman" pitchFamily="18" charset="0"/>
              </a:rPr>
              <a:t>-g</a:t>
            </a:r>
            <a:r>
              <a:rPr lang="en-US" dirty="0" smtClean="0">
                <a:latin typeface="Cambria Math" pitchFamily="18" charset="0"/>
                <a:ea typeface="Cambria Math" pitchFamily="18" charset="0"/>
                <a:cs typeface="Times New Roman" pitchFamily="18" charset="0"/>
              </a:rPr>
              <a:t> = [</a:t>
            </a:r>
            <a:r>
              <a:rPr lang="en-US" b="1" dirty="0" smtClean="0">
                <a:latin typeface="Cambria Math" pitchFamily="18" charset="0"/>
                <a:ea typeface="Cambria Math" pitchFamily="18" charset="0"/>
                <a:cs typeface="Times New Roman" pitchFamily="18" charset="0"/>
              </a:rPr>
              <a:t>G</a:t>
            </a:r>
            <a:r>
              <a:rPr lang="en-US" baseline="30000" dirty="0" smtClean="0">
                <a:latin typeface="Cambria Math" pitchFamily="18" charset="0"/>
                <a:ea typeface="Cambria Math" pitchFamily="18" charset="0"/>
                <a:cs typeface="Times New Roman" pitchFamily="18" charset="0"/>
              </a:rPr>
              <a:t>T</a:t>
            </a:r>
            <a:r>
              <a:rPr lang="en-US" b="1" dirty="0" smtClean="0">
                <a:latin typeface="Cambria Math" pitchFamily="18" charset="0"/>
                <a:ea typeface="Cambria Math" pitchFamily="18" charset="0"/>
                <a:cs typeface="Times New Roman" pitchFamily="18" charset="0"/>
              </a:rPr>
              <a:t>G</a:t>
            </a:r>
            <a:r>
              <a:rPr lang="en-US" dirty="0" smtClean="0">
                <a:latin typeface="Cambria Math" pitchFamily="18" charset="0"/>
                <a:ea typeface="Cambria Math" pitchFamily="18" charset="0"/>
                <a:cs typeface="Times New Roman" pitchFamily="18" charset="0"/>
              </a:rPr>
              <a:t>+</a:t>
            </a:r>
            <a:r>
              <a:rPr lang="el-GR" dirty="0" smtClean="0">
                <a:latin typeface="Cambria Math" pitchFamily="18" charset="0"/>
                <a:ea typeface="Cambria Math" pitchFamily="18" charset="0"/>
                <a:cs typeface="Times New Roman" pitchFamily="18" charset="0"/>
              </a:rPr>
              <a:t>ε</a:t>
            </a:r>
            <a:r>
              <a:rPr lang="en-US" baseline="30000" dirty="0" smtClean="0">
                <a:latin typeface="Cambria Math" pitchFamily="18" charset="0"/>
                <a:ea typeface="Cambria Math" pitchFamily="18" charset="0"/>
                <a:cs typeface="Times New Roman" pitchFamily="18" charset="0"/>
              </a:rPr>
              <a:t>2</a:t>
            </a:r>
            <a:r>
              <a:rPr lang="en-US" b="1" dirty="0" smtClean="0">
                <a:latin typeface="Cambria Math" pitchFamily="18" charset="0"/>
                <a:ea typeface="Cambria Math" pitchFamily="18" charset="0"/>
                <a:cs typeface="Times New Roman" pitchFamily="18" charset="0"/>
              </a:rPr>
              <a:t>I</a:t>
            </a:r>
            <a:r>
              <a:rPr lang="en-US" dirty="0" smtClean="0">
                <a:latin typeface="Cambria Math" pitchFamily="18" charset="0"/>
                <a:ea typeface="Cambria Math" pitchFamily="18" charset="0"/>
                <a:cs typeface="Times New Roman" pitchFamily="18" charset="0"/>
              </a:rPr>
              <a:t>]</a:t>
            </a:r>
            <a:r>
              <a:rPr lang="en-US" baseline="30000" dirty="0" smtClean="0">
                <a:latin typeface="Cambria Math" pitchFamily="18" charset="0"/>
                <a:ea typeface="Cambria Math" pitchFamily="18" charset="0"/>
                <a:cs typeface="Times New Roman" pitchFamily="18" charset="0"/>
              </a:rPr>
              <a:t>-1</a:t>
            </a:r>
            <a:r>
              <a:rPr lang="en-US" b="1" dirty="0" smtClean="0">
                <a:latin typeface="Cambria Math" pitchFamily="18" charset="0"/>
                <a:ea typeface="Cambria Math" pitchFamily="18" charset="0"/>
                <a:cs typeface="Times New Roman" pitchFamily="18" charset="0"/>
              </a:rPr>
              <a:t>G</a:t>
            </a:r>
            <a:r>
              <a:rPr lang="en-US" baseline="30000" dirty="0" smtClean="0">
                <a:latin typeface="Cambria Math" pitchFamily="18" charset="0"/>
                <a:ea typeface="Cambria Math" pitchFamily="18" charset="0"/>
                <a:cs typeface="Times New Roman" pitchFamily="18" charset="0"/>
              </a:rPr>
              <a:t>T</a:t>
            </a:r>
          </a:p>
          <a:p>
            <a:pPr marL="514350" indent="-514350">
              <a:buNone/>
            </a:pPr>
            <a:endParaRPr lang="en-US" dirty="0" smtClean="0">
              <a:latin typeface="Times New Roman" pitchFamily="18" charset="0"/>
              <a:cs typeface="Times New Roman" pitchFamily="18" charset="0"/>
            </a:endParaRPr>
          </a:p>
          <a:p>
            <a:pPr marL="514350" indent="-514350">
              <a:buNone/>
            </a:pPr>
            <a:r>
              <a:rPr lang="en-US" dirty="0" smtClean="0">
                <a:latin typeface="Times New Roman" pitchFamily="18" charset="0"/>
                <a:cs typeface="Times New Roman" pitchFamily="18" charset="0"/>
              </a:rPr>
              <a:t>	damped minimum length</a:t>
            </a:r>
          </a:p>
          <a:p>
            <a:pPr marL="514350" indent="-514350">
              <a:buNone/>
            </a:pPr>
            <a:r>
              <a:rPr lang="en-US" b="1" dirty="0" smtClean="0">
                <a:latin typeface="Cambria Math" pitchFamily="18" charset="0"/>
                <a:ea typeface="Cambria Math" pitchFamily="18" charset="0"/>
                <a:cs typeface="Times New Roman" pitchFamily="18" charset="0"/>
              </a:rPr>
              <a:t>		G</a:t>
            </a:r>
            <a:r>
              <a:rPr lang="en-US" baseline="30000" dirty="0" smtClean="0">
                <a:latin typeface="Cambria Math" pitchFamily="18" charset="0"/>
                <a:ea typeface="Cambria Math" pitchFamily="18" charset="0"/>
                <a:cs typeface="Times New Roman" pitchFamily="18" charset="0"/>
              </a:rPr>
              <a:t>-g</a:t>
            </a:r>
            <a:r>
              <a:rPr lang="en-US" dirty="0" smtClean="0">
                <a:latin typeface="Cambria Math" pitchFamily="18" charset="0"/>
                <a:ea typeface="Cambria Math" pitchFamily="18" charset="0"/>
                <a:cs typeface="Times New Roman" pitchFamily="18" charset="0"/>
              </a:rPr>
              <a:t> = </a:t>
            </a:r>
            <a:r>
              <a:rPr lang="en-US" b="1" dirty="0" smtClean="0">
                <a:latin typeface="Cambria Math" pitchFamily="18" charset="0"/>
                <a:ea typeface="Cambria Math" pitchFamily="18" charset="0"/>
                <a:cs typeface="Times New Roman" pitchFamily="18" charset="0"/>
              </a:rPr>
              <a:t>G</a:t>
            </a:r>
            <a:r>
              <a:rPr lang="en-US" baseline="30000" dirty="0" smtClean="0">
                <a:latin typeface="Cambria Math" pitchFamily="18" charset="0"/>
                <a:ea typeface="Cambria Math" pitchFamily="18" charset="0"/>
                <a:cs typeface="Times New Roman" pitchFamily="18" charset="0"/>
              </a:rPr>
              <a:t>T </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GG</a:t>
            </a:r>
            <a:r>
              <a:rPr lang="en-US" baseline="30000" dirty="0" smtClean="0">
                <a:latin typeface="Cambria Math" pitchFamily="18" charset="0"/>
                <a:ea typeface="Cambria Math" pitchFamily="18" charset="0"/>
                <a:cs typeface="Times New Roman" pitchFamily="18" charset="0"/>
              </a:rPr>
              <a:t>T</a:t>
            </a:r>
            <a:r>
              <a:rPr lang="en-US" dirty="0" smtClean="0">
                <a:latin typeface="Cambria Math" pitchFamily="18" charset="0"/>
                <a:ea typeface="Cambria Math" pitchFamily="18" charset="0"/>
                <a:cs typeface="Times New Roman" pitchFamily="18" charset="0"/>
              </a:rPr>
              <a:t>+</a:t>
            </a:r>
            <a:r>
              <a:rPr lang="el-GR" dirty="0" smtClean="0">
                <a:latin typeface="Cambria Math" pitchFamily="18" charset="0"/>
                <a:ea typeface="Cambria Math" pitchFamily="18" charset="0"/>
                <a:cs typeface="Times New Roman" pitchFamily="18" charset="0"/>
              </a:rPr>
              <a:t>ε</a:t>
            </a:r>
            <a:r>
              <a:rPr lang="en-US" baseline="30000" dirty="0" smtClean="0">
                <a:latin typeface="Cambria Math" pitchFamily="18" charset="0"/>
                <a:ea typeface="Cambria Math" pitchFamily="18" charset="0"/>
                <a:cs typeface="Times New Roman" pitchFamily="18" charset="0"/>
              </a:rPr>
              <a:t>2</a:t>
            </a:r>
            <a:r>
              <a:rPr lang="en-US" b="1" dirty="0" smtClean="0">
                <a:latin typeface="Cambria Math" pitchFamily="18" charset="0"/>
                <a:ea typeface="Cambria Math" pitchFamily="18" charset="0"/>
                <a:cs typeface="Times New Roman" pitchFamily="18" charset="0"/>
              </a:rPr>
              <a:t>I</a:t>
            </a:r>
            <a:r>
              <a:rPr lang="en-US" dirty="0" smtClean="0">
                <a:latin typeface="Cambria Math" pitchFamily="18" charset="0"/>
                <a:ea typeface="Cambria Math" pitchFamily="18" charset="0"/>
                <a:cs typeface="Times New Roman" pitchFamily="18" charset="0"/>
              </a:rPr>
              <a:t>]</a:t>
            </a:r>
            <a:r>
              <a:rPr lang="en-US" baseline="30000" dirty="0" smtClean="0">
                <a:latin typeface="Cambria Math" pitchFamily="18" charset="0"/>
                <a:ea typeface="Cambria Math" pitchFamily="18" charset="0"/>
                <a:cs typeface="Times New Roman" pitchFamily="18" charset="0"/>
              </a:rPr>
              <a:t>-1</a:t>
            </a:r>
            <a:endParaRPr lang="en-US" dirty="0" smtClean="0">
              <a:latin typeface="Times New Roman" pitchFamily="18" charset="0"/>
              <a:cs typeface="Times New Roman" pitchFamily="18" charset="0"/>
            </a:endParaRPr>
          </a:p>
          <a:p>
            <a:pPr marL="514350" indent="-514350">
              <a:buNone/>
            </a:pPr>
            <a:endParaRPr lang="en-US" dirty="0" smtClean="0">
              <a:latin typeface="Times New Roman" pitchFamily="18" charset="0"/>
              <a:cs typeface="Times New Roman" pitchFamily="18" charset="0"/>
            </a:endParaRPr>
          </a:p>
          <a:p>
            <a:pPr marL="514350" indent="-514350">
              <a:buNone/>
            </a:pPr>
            <a:r>
              <a:rPr lang="en-US" dirty="0" smtClean="0">
                <a:latin typeface="Times New Roman" pitchFamily="18" charset="0"/>
                <a:cs typeface="Times New Roman" pitchFamily="18" charset="0"/>
              </a:rPr>
              <a:t>	Backus-Gilbert</a:t>
            </a:r>
          </a:p>
          <a:p>
            <a:pPr marL="514350" indent="-514350">
              <a:buNone/>
            </a:pPr>
            <a:endParaRPr lang="en-US" b="1" dirty="0" smtClean="0">
              <a:latin typeface="Times New Roman" pitchFamily="18" charset="0"/>
              <a:cs typeface="Times New Roman" pitchFamily="18" charset="0"/>
            </a:endParaRPr>
          </a:p>
        </p:txBody>
      </p:sp>
      <p:sp>
        <p:nvSpPr>
          <p:cNvPr id="4" name="Right Brace 3"/>
          <p:cNvSpPr/>
          <p:nvPr/>
        </p:nvSpPr>
        <p:spPr>
          <a:xfrm>
            <a:off x="5257800" y="3048000"/>
            <a:ext cx="457200" cy="2286000"/>
          </a:xfrm>
          <a:prstGeom prst="rightBrace">
            <a:avLst>
              <a:gd name="adj1" fmla="val 8333"/>
              <a:gd name="adj2" fmla="val 51754"/>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Title 1"/>
          <p:cNvSpPr txBox="1">
            <a:spLocks/>
          </p:cNvSpPr>
          <p:nvPr/>
        </p:nvSpPr>
        <p:spPr>
          <a:xfrm>
            <a:off x="5867400" y="3352800"/>
            <a:ext cx="2362200" cy="1828800"/>
          </a:xfrm>
          <a:prstGeom prst="rect">
            <a:avLst/>
          </a:prstGeom>
        </p:spPr>
        <p:txBody>
          <a:bodyPr vert="horz" lIns="91440" tIns="45720" rIns="91440" bIns="45720" rtlCol="0" anchor="ctr">
            <a:normAutofit fontScale="6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actually, these generalized inverses are  </a:t>
            </a:r>
            <a:r>
              <a:rPr kumimoji="0" lang="en-US" sz="4400" b="0" i="0" u="none" strike="noStrike" kern="1200" cap="none" spc="0" normalizeH="0" baseline="0" noProof="0" dirty="0" err="1" smtClean="0">
                <a:ln>
                  <a:noFill/>
                </a:ln>
                <a:solidFill>
                  <a:srgbClr val="FF0000"/>
                </a:solidFill>
                <a:effectLst/>
                <a:uLnTx/>
                <a:uFillTx/>
                <a:latin typeface="Times New Roman" pitchFamily="18" charset="0"/>
                <a:ea typeface="+mj-ea"/>
                <a:cs typeface="Times New Roman" pitchFamily="18" charset="0"/>
              </a:rPr>
              <a:t>equa</a:t>
            </a:r>
            <a:r>
              <a:rPr lang="en-US" sz="4400" dirty="0" smtClean="0">
                <a:solidFill>
                  <a:srgbClr val="FF0000"/>
                </a:solidFill>
                <a:latin typeface="Times New Roman" pitchFamily="18" charset="0"/>
                <a:ea typeface="+mj-ea"/>
                <a:cs typeface="Times New Roman" pitchFamily="18" charset="0"/>
              </a:rPr>
              <a:t>l</a:t>
            </a:r>
            <a:endParaRPr kumimoji="0" lang="en-US" sz="44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latin typeface="Times New Roman" pitchFamily="18" charset="0"/>
                <a:cs typeface="Times New Roman" pitchFamily="18" charset="0"/>
              </a:rPr>
              <a:t>What  Method ?</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19200"/>
            <a:ext cx="8229600" cy="5410200"/>
          </a:xfrm>
        </p:spPr>
        <p:txBody>
          <a:bodyPr>
            <a:normAutofit fontScale="92500"/>
          </a:bodyPr>
          <a:lstStyle/>
          <a:p>
            <a:pPr marL="514350" indent="-514350">
              <a:buNone/>
            </a:pPr>
            <a:r>
              <a:rPr lang="en-US" dirty="0" smtClean="0">
                <a:latin typeface="Times New Roman" pitchFamily="18" charset="0"/>
                <a:cs typeface="Times New Roman" pitchFamily="18" charset="0"/>
              </a:rPr>
              <a:t>The resolution is likely to be rather poor, especially when data are collected at later times</a:t>
            </a:r>
          </a:p>
          <a:p>
            <a:pPr marL="514350" indent="-514350">
              <a:buAutoNum type="arabicPeriod"/>
            </a:pPr>
            <a:endParaRPr lang="en-US" dirty="0" smtClean="0">
              <a:latin typeface="Times New Roman" pitchFamily="18" charset="0"/>
              <a:cs typeface="Times New Roman" pitchFamily="18" charset="0"/>
            </a:endParaRPr>
          </a:p>
          <a:p>
            <a:pPr marL="514350" indent="-514350">
              <a:buNone/>
            </a:pPr>
            <a:r>
              <a:rPr lang="en-US" dirty="0" smtClean="0">
                <a:latin typeface="Times New Roman" pitchFamily="18" charset="0"/>
                <a:cs typeface="Times New Roman" pitchFamily="18" charset="0"/>
              </a:rPr>
              <a:t>	damped least squares</a:t>
            </a:r>
          </a:p>
          <a:p>
            <a:pPr marL="514350" indent="-514350">
              <a:buNone/>
            </a:pPr>
            <a:r>
              <a:rPr lang="en-US" dirty="0" smtClean="0">
                <a:latin typeface="Times New Roman" pitchFamily="18" charset="0"/>
                <a:cs typeface="Times New Roman" pitchFamily="18" charset="0"/>
              </a:rPr>
              <a:t>		</a:t>
            </a:r>
            <a:r>
              <a:rPr lang="en-US" b="1" dirty="0" smtClean="0">
                <a:latin typeface="Cambria Math" pitchFamily="18" charset="0"/>
                <a:ea typeface="Cambria Math" pitchFamily="18" charset="0"/>
                <a:cs typeface="Times New Roman" pitchFamily="18" charset="0"/>
              </a:rPr>
              <a:t>G</a:t>
            </a:r>
            <a:r>
              <a:rPr lang="en-US" baseline="30000" dirty="0" smtClean="0">
                <a:latin typeface="Cambria Math" pitchFamily="18" charset="0"/>
                <a:ea typeface="Cambria Math" pitchFamily="18" charset="0"/>
                <a:cs typeface="Times New Roman" pitchFamily="18" charset="0"/>
              </a:rPr>
              <a:t>-g</a:t>
            </a:r>
            <a:r>
              <a:rPr lang="en-US" dirty="0" smtClean="0">
                <a:latin typeface="Cambria Math" pitchFamily="18" charset="0"/>
                <a:ea typeface="Cambria Math" pitchFamily="18" charset="0"/>
                <a:cs typeface="Times New Roman" pitchFamily="18" charset="0"/>
              </a:rPr>
              <a:t> = [</a:t>
            </a:r>
            <a:r>
              <a:rPr lang="en-US" b="1" dirty="0" smtClean="0">
                <a:latin typeface="Cambria Math" pitchFamily="18" charset="0"/>
                <a:ea typeface="Cambria Math" pitchFamily="18" charset="0"/>
                <a:cs typeface="Times New Roman" pitchFamily="18" charset="0"/>
              </a:rPr>
              <a:t>G</a:t>
            </a:r>
            <a:r>
              <a:rPr lang="en-US" baseline="30000" dirty="0" smtClean="0">
                <a:latin typeface="Cambria Math" pitchFamily="18" charset="0"/>
                <a:ea typeface="Cambria Math" pitchFamily="18" charset="0"/>
                <a:cs typeface="Times New Roman" pitchFamily="18" charset="0"/>
              </a:rPr>
              <a:t>T</a:t>
            </a:r>
            <a:r>
              <a:rPr lang="en-US" b="1" dirty="0" smtClean="0">
                <a:latin typeface="Cambria Math" pitchFamily="18" charset="0"/>
                <a:ea typeface="Cambria Math" pitchFamily="18" charset="0"/>
                <a:cs typeface="Times New Roman" pitchFamily="18" charset="0"/>
              </a:rPr>
              <a:t>G</a:t>
            </a:r>
            <a:r>
              <a:rPr lang="en-US" dirty="0" smtClean="0">
                <a:latin typeface="Cambria Math" pitchFamily="18" charset="0"/>
                <a:ea typeface="Cambria Math" pitchFamily="18" charset="0"/>
                <a:cs typeface="Times New Roman" pitchFamily="18" charset="0"/>
              </a:rPr>
              <a:t>+</a:t>
            </a:r>
            <a:r>
              <a:rPr lang="el-GR" dirty="0" smtClean="0">
                <a:latin typeface="Cambria Math" pitchFamily="18" charset="0"/>
                <a:ea typeface="Cambria Math" pitchFamily="18" charset="0"/>
                <a:cs typeface="Times New Roman" pitchFamily="18" charset="0"/>
              </a:rPr>
              <a:t>ε</a:t>
            </a:r>
            <a:r>
              <a:rPr lang="en-US" baseline="30000" dirty="0" smtClean="0">
                <a:latin typeface="Cambria Math" pitchFamily="18" charset="0"/>
                <a:ea typeface="Cambria Math" pitchFamily="18" charset="0"/>
                <a:cs typeface="Times New Roman" pitchFamily="18" charset="0"/>
              </a:rPr>
              <a:t>2</a:t>
            </a:r>
            <a:r>
              <a:rPr lang="en-US" b="1" dirty="0" smtClean="0">
                <a:latin typeface="Cambria Math" pitchFamily="18" charset="0"/>
                <a:ea typeface="Cambria Math" pitchFamily="18" charset="0"/>
                <a:cs typeface="Times New Roman" pitchFamily="18" charset="0"/>
              </a:rPr>
              <a:t>I</a:t>
            </a:r>
            <a:r>
              <a:rPr lang="en-US" dirty="0" smtClean="0">
                <a:latin typeface="Cambria Math" pitchFamily="18" charset="0"/>
                <a:ea typeface="Cambria Math" pitchFamily="18" charset="0"/>
                <a:cs typeface="Times New Roman" pitchFamily="18" charset="0"/>
              </a:rPr>
              <a:t>]</a:t>
            </a:r>
            <a:r>
              <a:rPr lang="en-US" baseline="30000" dirty="0" smtClean="0">
                <a:latin typeface="Cambria Math" pitchFamily="18" charset="0"/>
                <a:ea typeface="Cambria Math" pitchFamily="18" charset="0"/>
                <a:cs typeface="Times New Roman" pitchFamily="18" charset="0"/>
              </a:rPr>
              <a:t>-1</a:t>
            </a:r>
            <a:r>
              <a:rPr lang="en-US" b="1" dirty="0" smtClean="0">
                <a:latin typeface="Cambria Math" pitchFamily="18" charset="0"/>
                <a:ea typeface="Cambria Math" pitchFamily="18" charset="0"/>
                <a:cs typeface="Times New Roman" pitchFamily="18" charset="0"/>
              </a:rPr>
              <a:t>G</a:t>
            </a:r>
            <a:r>
              <a:rPr lang="en-US" baseline="30000" dirty="0" smtClean="0">
                <a:latin typeface="Cambria Math" pitchFamily="18" charset="0"/>
                <a:ea typeface="Cambria Math" pitchFamily="18" charset="0"/>
                <a:cs typeface="Times New Roman" pitchFamily="18" charset="0"/>
              </a:rPr>
              <a:t>T</a:t>
            </a:r>
          </a:p>
          <a:p>
            <a:pPr marL="514350" indent="-514350">
              <a:buNone/>
            </a:pPr>
            <a:endParaRPr lang="en-US" dirty="0" smtClean="0">
              <a:latin typeface="Times New Roman" pitchFamily="18" charset="0"/>
              <a:cs typeface="Times New Roman" pitchFamily="18" charset="0"/>
            </a:endParaRPr>
          </a:p>
          <a:p>
            <a:pPr marL="514350" indent="-514350">
              <a:buNone/>
            </a:pPr>
            <a:r>
              <a:rPr lang="en-US" dirty="0" smtClean="0">
                <a:latin typeface="Times New Roman" pitchFamily="18" charset="0"/>
                <a:cs typeface="Times New Roman" pitchFamily="18" charset="0"/>
              </a:rPr>
              <a:t>	damped minimum length</a:t>
            </a:r>
          </a:p>
          <a:p>
            <a:pPr marL="514350" indent="-514350">
              <a:buNone/>
            </a:pPr>
            <a:r>
              <a:rPr lang="en-US" b="1" dirty="0" smtClean="0">
                <a:latin typeface="Cambria Math" pitchFamily="18" charset="0"/>
                <a:ea typeface="Cambria Math" pitchFamily="18" charset="0"/>
                <a:cs typeface="Times New Roman" pitchFamily="18" charset="0"/>
              </a:rPr>
              <a:t>		G</a:t>
            </a:r>
            <a:r>
              <a:rPr lang="en-US" baseline="30000" dirty="0" smtClean="0">
                <a:latin typeface="Cambria Math" pitchFamily="18" charset="0"/>
                <a:ea typeface="Cambria Math" pitchFamily="18" charset="0"/>
                <a:cs typeface="Times New Roman" pitchFamily="18" charset="0"/>
              </a:rPr>
              <a:t>-g</a:t>
            </a:r>
            <a:r>
              <a:rPr lang="en-US" dirty="0" smtClean="0">
                <a:latin typeface="Cambria Math" pitchFamily="18" charset="0"/>
                <a:ea typeface="Cambria Math" pitchFamily="18" charset="0"/>
                <a:cs typeface="Times New Roman" pitchFamily="18" charset="0"/>
              </a:rPr>
              <a:t> = </a:t>
            </a:r>
            <a:r>
              <a:rPr lang="en-US" b="1" dirty="0" smtClean="0">
                <a:latin typeface="Cambria Math" pitchFamily="18" charset="0"/>
                <a:ea typeface="Cambria Math" pitchFamily="18" charset="0"/>
                <a:cs typeface="Times New Roman" pitchFamily="18" charset="0"/>
              </a:rPr>
              <a:t>G</a:t>
            </a:r>
            <a:r>
              <a:rPr lang="en-US" baseline="30000" dirty="0" smtClean="0">
                <a:latin typeface="Cambria Math" pitchFamily="18" charset="0"/>
                <a:ea typeface="Cambria Math" pitchFamily="18" charset="0"/>
                <a:cs typeface="Times New Roman" pitchFamily="18" charset="0"/>
              </a:rPr>
              <a:t>T </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GG</a:t>
            </a:r>
            <a:r>
              <a:rPr lang="en-US" baseline="30000" dirty="0" smtClean="0">
                <a:latin typeface="Cambria Math" pitchFamily="18" charset="0"/>
                <a:ea typeface="Cambria Math" pitchFamily="18" charset="0"/>
                <a:cs typeface="Times New Roman" pitchFamily="18" charset="0"/>
              </a:rPr>
              <a:t>T</a:t>
            </a:r>
            <a:r>
              <a:rPr lang="en-US" dirty="0" smtClean="0">
                <a:latin typeface="Cambria Math" pitchFamily="18" charset="0"/>
                <a:ea typeface="Cambria Math" pitchFamily="18" charset="0"/>
                <a:cs typeface="Times New Roman" pitchFamily="18" charset="0"/>
              </a:rPr>
              <a:t>+</a:t>
            </a:r>
            <a:r>
              <a:rPr lang="el-GR" dirty="0" smtClean="0">
                <a:latin typeface="Cambria Math" pitchFamily="18" charset="0"/>
                <a:ea typeface="Cambria Math" pitchFamily="18" charset="0"/>
                <a:cs typeface="Times New Roman" pitchFamily="18" charset="0"/>
              </a:rPr>
              <a:t>ε</a:t>
            </a:r>
            <a:r>
              <a:rPr lang="en-US" baseline="30000" dirty="0" smtClean="0">
                <a:latin typeface="Cambria Math" pitchFamily="18" charset="0"/>
                <a:ea typeface="Cambria Math" pitchFamily="18" charset="0"/>
                <a:cs typeface="Times New Roman" pitchFamily="18" charset="0"/>
              </a:rPr>
              <a:t>2</a:t>
            </a:r>
            <a:r>
              <a:rPr lang="en-US" b="1" dirty="0" smtClean="0">
                <a:latin typeface="Cambria Math" pitchFamily="18" charset="0"/>
                <a:ea typeface="Cambria Math" pitchFamily="18" charset="0"/>
                <a:cs typeface="Times New Roman" pitchFamily="18" charset="0"/>
              </a:rPr>
              <a:t>I</a:t>
            </a:r>
            <a:r>
              <a:rPr lang="en-US" dirty="0" smtClean="0">
                <a:latin typeface="Cambria Math" pitchFamily="18" charset="0"/>
                <a:ea typeface="Cambria Math" pitchFamily="18" charset="0"/>
                <a:cs typeface="Times New Roman" pitchFamily="18" charset="0"/>
              </a:rPr>
              <a:t>]</a:t>
            </a:r>
            <a:r>
              <a:rPr lang="en-US" baseline="30000" dirty="0" smtClean="0">
                <a:latin typeface="Cambria Math" pitchFamily="18" charset="0"/>
                <a:ea typeface="Cambria Math" pitchFamily="18" charset="0"/>
                <a:cs typeface="Times New Roman" pitchFamily="18" charset="0"/>
              </a:rPr>
              <a:t>-1</a:t>
            </a:r>
            <a:endParaRPr lang="en-US" dirty="0" smtClean="0">
              <a:latin typeface="Times New Roman" pitchFamily="18" charset="0"/>
              <a:cs typeface="Times New Roman" pitchFamily="18" charset="0"/>
            </a:endParaRPr>
          </a:p>
          <a:p>
            <a:pPr marL="514350" indent="-514350">
              <a:buNone/>
            </a:pPr>
            <a:endParaRPr lang="en-US" dirty="0" smtClean="0">
              <a:latin typeface="Times New Roman" pitchFamily="18" charset="0"/>
              <a:cs typeface="Times New Roman" pitchFamily="18" charset="0"/>
            </a:endParaRPr>
          </a:p>
          <a:p>
            <a:pPr marL="514350" indent="-514350">
              <a:buNone/>
            </a:pPr>
            <a:r>
              <a:rPr lang="en-US" dirty="0" smtClean="0">
                <a:latin typeface="Times New Roman" pitchFamily="18" charset="0"/>
                <a:cs typeface="Times New Roman" pitchFamily="18" charset="0"/>
              </a:rPr>
              <a:t>	Backus-Gilbert</a:t>
            </a:r>
          </a:p>
          <a:p>
            <a:pPr marL="514350" indent="-514350">
              <a:buNone/>
            </a:pPr>
            <a:endParaRPr lang="en-US" b="1" dirty="0" smtClean="0">
              <a:latin typeface="Times New Roman" pitchFamily="18" charset="0"/>
              <a:cs typeface="Times New Roman" pitchFamily="18" charset="0"/>
            </a:endParaRPr>
          </a:p>
        </p:txBody>
      </p:sp>
      <p:sp>
        <p:nvSpPr>
          <p:cNvPr id="5" name="Title 1"/>
          <p:cNvSpPr txBox="1">
            <a:spLocks/>
          </p:cNvSpPr>
          <p:nvPr/>
        </p:nvSpPr>
        <p:spPr>
          <a:xfrm>
            <a:off x="5410200" y="6096000"/>
            <a:ext cx="2819400" cy="609600"/>
          </a:xfrm>
          <a:prstGeom prst="rect">
            <a:avLst/>
          </a:prstGeom>
        </p:spPr>
        <p:txBody>
          <a:bodyPr vert="horz" lIns="91440" tIns="45720" rIns="91440" bIns="45720" rtlCol="0" anchor="ctr">
            <a:normAutofit fontScale="47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might produce solutions with fewer artifacts</a:t>
            </a:r>
            <a:endParaRPr kumimoji="0" lang="en-US" sz="44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
        <p:nvSpPr>
          <p:cNvPr id="6" name="Freeform 5"/>
          <p:cNvSpPr/>
          <p:nvPr/>
        </p:nvSpPr>
        <p:spPr>
          <a:xfrm>
            <a:off x="3695700" y="6151033"/>
            <a:ext cx="1663700" cy="249767"/>
          </a:xfrm>
          <a:custGeom>
            <a:avLst/>
            <a:gdLst>
              <a:gd name="connsiteX0" fmla="*/ 0 w 1663700"/>
              <a:gd name="connsiteY0" fmla="*/ 135467 h 249767"/>
              <a:gd name="connsiteX1" fmla="*/ 1041400 w 1663700"/>
              <a:gd name="connsiteY1" fmla="*/ 8467 h 249767"/>
              <a:gd name="connsiteX2" fmla="*/ 1041400 w 1663700"/>
              <a:gd name="connsiteY2" fmla="*/ 186267 h 249767"/>
              <a:gd name="connsiteX3" fmla="*/ 1663700 w 1663700"/>
              <a:gd name="connsiteY3" fmla="*/ 249767 h 249767"/>
            </a:gdLst>
            <a:ahLst/>
            <a:cxnLst>
              <a:cxn ang="0">
                <a:pos x="connsiteX0" y="connsiteY0"/>
              </a:cxn>
              <a:cxn ang="0">
                <a:pos x="connsiteX1" y="connsiteY1"/>
              </a:cxn>
              <a:cxn ang="0">
                <a:pos x="connsiteX2" y="connsiteY2"/>
              </a:cxn>
              <a:cxn ang="0">
                <a:pos x="connsiteX3" y="connsiteY3"/>
              </a:cxn>
            </a:cxnLst>
            <a:rect l="l" t="t" r="r" b="b"/>
            <a:pathLst>
              <a:path w="1663700" h="249767">
                <a:moveTo>
                  <a:pt x="0" y="135467"/>
                </a:moveTo>
                <a:cubicBezTo>
                  <a:pt x="433916" y="67733"/>
                  <a:pt x="867833" y="0"/>
                  <a:pt x="1041400" y="8467"/>
                </a:cubicBezTo>
                <a:cubicBezTo>
                  <a:pt x="1214967" y="16934"/>
                  <a:pt x="937683" y="146050"/>
                  <a:pt x="1041400" y="186267"/>
                </a:cubicBezTo>
                <a:cubicBezTo>
                  <a:pt x="1145117" y="226484"/>
                  <a:pt x="1404408" y="238125"/>
                  <a:pt x="1663700" y="249767"/>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latin typeface="Times New Roman" pitchFamily="18" charset="0"/>
                <a:cs typeface="Times New Roman" pitchFamily="18" charset="0"/>
              </a:rPr>
              <a:t>Try both</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381000" y="1371600"/>
            <a:ext cx="8229600" cy="4953000"/>
          </a:xfrm>
        </p:spPr>
        <p:txBody>
          <a:bodyPr>
            <a:normAutofit/>
          </a:bodyPr>
          <a:lstStyle/>
          <a:p>
            <a:pPr marL="514350" indent="-514350" algn="ctr">
              <a:buAutoNum type="arabicPeriod"/>
            </a:pPr>
            <a:endParaRPr lang="en-US" sz="4400" dirty="0" smtClean="0">
              <a:latin typeface="Times New Roman" pitchFamily="18" charset="0"/>
              <a:cs typeface="Times New Roman" pitchFamily="18" charset="0"/>
            </a:endParaRPr>
          </a:p>
          <a:p>
            <a:pPr marL="514350" indent="-514350" algn="ctr">
              <a:buNone/>
            </a:pPr>
            <a:r>
              <a:rPr lang="en-US" sz="4400" dirty="0" smtClean="0">
                <a:latin typeface="Times New Roman" pitchFamily="18" charset="0"/>
                <a:cs typeface="Times New Roman" pitchFamily="18" charset="0"/>
              </a:rPr>
              <a:t>	damped least squares</a:t>
            </a:r>
          </a:p>
          <a:p>
            <a:pPr marL="514350" indent="-514350" algn="ctr">
              <a:buNone/>
            </a:pPr>
            <a:endParaRPr lang="en-US" sz="4400" dirty="0" smtClean="0">
              <a:latin typeface="Times New Roman" pitchFamily="18" charset="0"/>
              <a:cs typeface="Times New Roman" pitchFamily="18" charset="0"/>
            </a:endParaRPr>
          </a:p>
          <a:p>
            <a:pPr marL="514350" indent="-514350" algn="ctr">
              <a:buNone/>
            </a:pPr>
            <a:r>
              <a:rPr lang="en-US" sz="4400" dirty="0" smtClean="0">
                <a:latin typeface="Times New Roman" pitchFamily="18" charset="0"/>
                <a:cs typeface="Times New Roman" pitchFamily="18" charset="0"/>
              </a:rPr>
              <a:t>	Backus-Gilbert</a:t>
            </a:r>
            <a:endParaRPr lang="en-US" sz="4400" b="1"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p:cNvPicPr>
            <a:picLocks noChangeAspect="1" noChangeArrowheads="1"/>
          </p:cNvPicPr>
          <p:nvPr/>
        </p:nvPicPr>
        <p:blipFill>
          <a:blip r:embed="rId3" cstate="print"/>
          <a:srcRect/>
          <a:stretch>
            <a:fillRect/>
          </a:stretch>
        </p:blipFill>
        <p:spPr bwMode="auto">
          <a:xfrm>
            <a:off x="915894" y="3962400"/>
            <a:ext cx="4610100" cy="685800"/>
          </a:xfrm>
          <a:prstGeom prst="rect">
            <a:avLst/>
          </a:prstGeom>
          <a:noFill/>
          <a:ln w="9525">
            <a:noFill/>
            <a:miter lim="800000"/>
            <a:headEnd/>
            <a:tailEnd/>
          </a:ln>
        </p:spPr>
      </p:pic>
      <p:sp>
        <p:nvSpPr>
          <p:cNvPr id="2" name="Title 1"/>
          <p:cNvSpPr>
            <a:spLocks noGrp="1"/>
          </p:cNvSpPr>
          <p:nvPr>
            <p:ph type="title"/>
          </p:nvPr>
        </p:nvSpPr>
        <p:spPr>
          <a:xfrm>
            <a:off x="457200" y="0"/>
            <a:ext cx="8229600" cy="1143000"/>
          </a:xfrm>
        </p:spPr>
        <p:txBody>
          <a:bodyPr/>
          <a:lstStyle/>
          <a:p>
            <a:r>
              <a:rPr lang="en-US" dirty="0" smtClean="0">
                <a:latin typeface="Times New Roman" pitchFamily="18" charset="0"/>
                <a:cs typeface="Times New Roman" pitchFamily="18" charset="0"/>
              </a:rPr>
              <a:t>Solution Possibilities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990600"/>
            <a:ext cx="8229600" cy="3276600"/>
          </a:xfrm>
        </p:spPr>
        <p:txBody>
          <a:bodyPr>
            <a:normAutofit fontScale="62500" lnSpcReduction="20000"/>
          </a:bodyPr>
          <a:lstStyle/>
          <a:p>
            <a:pPr marL="514350" indent="-514350">
              <a:buAutoNum type="arabicPeriod"/>
            </a:pPr>
            <a:r>
              <a:rPr lang="en-US" dirty="0" smtClean="0">
                <a:latin typeface="Times New Roman" pitchFamily="18" charset="0"/>
                <a:cs typeface="Times New Roman" pitchFamily="18" charset="0"/>
              </a:rPr>
              <a:t>Damped Least Squares:</a:t>
            </a:r>
          </a:p>
          <a:p>
            <a:pPr marL="514350" indent="-514350">
              <a:buNone/>
            </a:pPr>
            <a:r>
              <a:rPr lang="en-US" dirty="0" smtClean="0">
                <a:latin typeface="Times New Roman" pitchFamily="18" charset="0"/>
                <a:cs typeface="Times New Roman" pitchFamily="18" charset="0"/>
              </a:rPr>
              <a:t>         Matrix </a:t>
            </a:r>
            <a:r>
              <a:rPr lang="en-US" b="1" dirty="0" smtClean="0">
                <a:latin typeface="Cambria Math" pitchFamily="18" charset="0"/>
                <a:ea typeface="Cambria Math" pitchFamily="18" charset="0"/>
                <a:cs typeface="Times New Roman" pitchFamily="18" charset="0"/>
              </a:rPr>
              <a:t>G</a:t>
            </a:r>
            <a:r>
              <a:rPr lang="en-US" dirty="0" smtClean="0">
                <a:latin typeface="Times New Roman" pitchFamily="18" charset="0"/>
                <a:cs typeface="Times New Roman" pitchFamily="18" charset="0"/>
              </a:rPr>
              <a:t> is not sparse</a:t>
            </a:r>
          </a:p>
          <a:p>
            <a:pPr marL="514350" indent="-514350">
              <a:buNone/>
            </a:pPr>
            <a:r>
              <a:rPr lang="en-US" dirty="0" smtClean="0">
                <a:latin typeface="Times New Roman" pitchFamily="18" charset="0"/>
                <a:cs typeface="Times New Roman" pitchFamily="18" charset="0"/>
              </a:rPr>
              <a:t>	no analytic version of </a:t>
            </a:r>
            <a:r>
              <a:rPr lang="en-US" b="1" dirty="0" smtClean="0">
                <a:latin typeface="Cambria Math" pitchFamily="18" charset="0"/>
                <a:ea typeface="Cambria Math" pitchFamily="18" charset="0"/>
                <a:cs typeface="Times New Roman" pitchFamily="18" charset="0"/>
              </a:rPr>
              <a:t>G</a:t>
            </a:r>
            <a:r>
              <a:rPr lang="en-US" baseline="30000" dirty="0" smtClean="0">
                <a:latin typeface="Cambria Math" pitchFamily="18" charset="0"/>
                <a:ea typeface="Cambria Math" pitchFamily="18" charset="0"/>
                <a:cs typeface="Times New Roman" pitchFamily="18" charset="0"/>
              </a:rPr>
              <a:t>T</a:t>
            </a:r>
            <a:r>
              <a:rPr lang="en-US" b="1" dirty="0" smtClean="0">
                <a:latin typeface="Cambria Math" pitchFamily="18" charset="0"/>
                <a:ea typeface="Cambria Math" pitchFamily="18" charset="0"/>
                <a:cs typeface="Times New Roman" pitchFamily="18" charset="0"/>
              </a:rPr>
              <a:t>G</a:t>
            </a:r>
            <a:r>
              <a:rPr lang="en-US" dirty="0" smtClean="0">
                <a:latin typeface="Times New Roman" pitchFamily="18" charset="0"/>
                <a:cs typeface="Times New Roman" pitchFamily="18" charset="0"/>
              </a:rPr>
              <a:t> is available</a:t>
            </a:r>
          </a:p>
          <a:p>
            <a:pPr marL="514350" indent="-514350">
              <a:buNone/>
            </a:pPr>
            <a:r>
              <a:rPr lang="en-US" dirty="0" smtClean="0">
                <a:latin typeface="Times New Roman" pitchFamily="18" charset="0"/>
                <a:cs typeface="Times New Roman" pitchFamily="18" charset="0"/>
              </a:rPr>
              <a:t>	</a:t>
            </a:r>
            <a:r>
              <a:rPr lang="en-US" i="1" dirty="0" smtClean="0">
                <a:latin typeface="Cambria Math" pitchFamily="18" charset="0"/>
                <a:ea typeface="Cambria Math" pitchFamily="18" charset="0"/>
                <a:cs typeface="Times New Roman" pitchFamily="18" charset="0"/>
              </a:rPr>
              <a:t>M</a:t>
            </a:r>
            <a:r>
              <a:rPr lang="en-US" dirty="0" smtClean="0">
                <a:latin typeface="Cambria Math" pitchFamily="18" charset="0"/>
                <a:ea typeface="Cambria Math" pitchFamily="18" charset="0"/>
                <a:cs typeface="Times New Roman" pitchFamily="18" charset="0"/>
              </a:rPr>
              <a:t>=100</a:t>
            </a:r>
            <a:r>
              <a:rPr lang="en-US" dirty="0" smtClean="0">
                <a:latin typeface="Times New Roman" pitchFamily="18" charset="0"/>
                <a:cs typeface="Times New Roman" pitchFamily="18" charset="0"/>
              </a:rPr>
              <a:t> is rather small</a:t>
            </a:r>
          </a:p>
          <a:p>
            <a:pPr marL="514350" indent="-514350">
              <a:buNone/>
            </a:pPr>
            <a:r>
              <a:rPr lang="en-US" dirty="0" smtClean="0">
                <a:latin typeface="Times New Roman" pitchFamily="18" charset="0"/>
                <a:cs typeface="Times New Roman" pitchFamily="18" charset="0"/>
              </a:rPr>
              <a:t>	experiment with values of </a:t>
            </a:r>
            <a:r>
              <a:rPr lang="el-GR" dirty="0" smtClean="0">
                <a:latin typeface="Cambria Math"/>
                <a:ea typeface="Cambria Math"/>
                <a:cs typeface="Times New Roman" pitchFamily="18" charset="0"/>
              </a:rPr>
              <a:t>ε</a:t>
            </a:r>
            <a:r>
              <a:rPr lang="en-US" baseline="30000" dirty="0" smtClean="0">
                <a:latin typeface="Cambria Math"/>
                <a:ea typeface="Cambria Math"/>
                <a:cs typeface="Times New Roman" pitchFamily="18" charset="0"/>
              </a:rPr>
              <a:t>2</a:t>
            </a:r>
            <a:endParaRPr lang="en-US" baseline="30000" dirty="0" smtClean="0">
              <a:latin typeface="Times New Roman" pitchFamily="18" charset="0"/>
              <a:cs typeface="Times New Roman" pitchFamily="18" charset="0"/>
            </a:endParaRPr>
          </a:p>
          <a:p>
            <a:pPr marL="514350" indent="-514350">
              <a:buNone/>
            </a:pPr>
            <a:r>
              <a:rPr lang="en-US" b="1" dirty="0" smtClean="0">
                <a:latin typeface="Courier New" pitchFamily="49" charset="0"/>
                <a:cs typeface="Courier New" pitchFamily="49" charset="0"/>
              </a:rPr>
              <a:t>	</a:t>
            </a:r>
            <a:r>
              <a:rPr lang="en-US" b="1" dirty="0" err="1" smtClean="0">
                <a:latin typeface="Courier New" pitchFamily="49" charset="0"/>
                <a:cs typeface="Courier New" pitchFamily="49" charset="0"/>
              </a:rPr>
              <a:t>mest</a:t>
            </a:r>
            <a:r>
              <a:rPr lang="en-US" b="1" dirty="0" smtClean="0">
                <a:latin typeface="Courier New" pitchFamily="49" charset="0"/>
                <a:cs typeface="Courier New" pitchFamily="49" charset="0"/>
              </a:rPr>
              <a:t>=(G’*G+e2*eye(M,M))\(G’*d)</a:t>
            </a:r>
          </a:p>
          <a:p>
            <a:pPr marL="514350" indent="-514350">
              <a:buNone/>
            </a:pPr>
            <a:r>
              <a:rPr lang="en-US" b="1" dirty="0" smtClean="0">
                <a:latin typeface="Courier New" pitchFamily="49" charset="0"/>
                <a:cs typeface="Courier New" pitchFamily="49" charset="0"/>
              </a:rPr>
              <a:t>	</a:t>
            </a:r>
          </a:p>
          <a:p>
            <a:pPr marL="514350" indent="-514350">
              <a:buNone/>
            </a:pPr>
            <a:r>
              <a:rPr lang="en-US" dirty="0" smtClean="0">
                <a:latin typeface="Times New Roman" pitchFamily="18" charset="0"/>
                <a:cs typeface="Times New Roman" pitchFamily="18" charset="0"/>
              </a:rPr>
              <a:t>2. 	Backus-Gilbert</a:t>
            </a:r>
          </a:p>
          <a:p>
            <a:pPr marL="514350" indent="-514350">
              <a:buNone/>
            </a:pPr>
            <a:r>
              <a:rPr lang="en-US" dirty="0" smtClean="0">
                <a:latin typeface="Times New Roman" pitchFamily="18" charset="0"/>
                <a:ea typeface="Cambria Math" pitchFamily="18" charset="0"/>
                <a:cs typeface="Times New Roman" pitchFamily="18" charset="0"/>
              </a:rPr>
              <a:t>    	use standard formulation, with damping </a:t>
            </a:r>
            <a:r>
              <a:rPr lang="el-GR" dirty="0" smtClean="0">
                <a:latin typeface="Cambria Math"/>
                <a:ea typeface="Cambria Math"/>
                <a:cs typeface="Times New Roman" pitchFamily="18" charset="0"/>
              </a:rPr>
              <a:t>α</a:t>
            </a:r>
            <a:endParaRPr lang="en-US" dirty="0" smtClean="0">
              <a:latin typeface="Cambria Math"/>
              <a:ea typeface="Cambria Math"/>
              <a:cs typeface="Times New Roman" pitchFamily="18" charset="0"/>
            </a:endParaRPr>
          </a:p>
          <a:p>
            <a:pPr marL="514350" indent="-514350">
              <a:buNone/>
            </a:pPr>
            <a:r>
              <a:rPr lang="en-US" dirty="0" smtClean="0">
                <a:latin typeface="Cambria Math"/>
                <a:ea typeface="Cambria Math"/>
                <a:cs typeface="Times New Roman" pitchFamily="18" charset="0"/>
              </a:rPr>
              <a:t>     	experiment with values of </a:t>
            </a:r>
            <a:r>
              <a:rPr lang="el-GR" dirty="0" smtClean="0">
                <a:latin typeface="Cambria Math"/>
                <a:ea typeface="Cambria Math"/>
                <a:cs typeface="Times New Roman" pitchFamily="18" charset="0"/>
              </a:rPr>
              <a:t>α</a:t>
            </a:r>
            <a:endParaRPr lang="en-US" dirty="0" smtClean="0">
              <a:latin typeface="Times New Roman" pitchFamily="18" charset="0"/>
              <a:ea typeface="Cambria Math" pitchFamily="18" charset="0"/>
              <a:cs typeface="Times New Roman" pitchFamily="18" charset="0"/>
            </a:endParaRPr>
          </a:p>
          <a:p>
            <a:pPr marL="514350" indent="-514350">
              <a:buNone/>
            </a:pPr>
            <a:endParaRPr lang="en-US" dirty="0" smtClean="0">
              <a:latin typeface="Times New Roman" pitchFamily="18" charset="0"/>
              <a:ea typeface="Cambria Math" pitchFamily="18" charset="0"/>
              <a:cs typeface="Times New Roman" pitchFamily="18" charset="0"/>
            </a:endParaRPr>
          </a:p>
          <a:p>
            <a:pPr marL="514350" indent="-514350">
              <a:buNone/>
            </a:pPr>
            <a:endParaRPr lang="en-US" dirty="0" smtClean="0">
              <a:latin typeface="Times New Roman" pitchFamily="18" charset="0"/>
              <a:ea typeface="Cambria Math" pitchFamily="18" charset="0"/>
              <a:cs typeface="Times New Roman" pitchFamily="18" charset="0"/>
            </a:endParaRPr>
          </a:p>
          <a:p>
            <a:pPr marL="514350" indent="-514350">
              <a:buNone/>
            </a:pPr>
            <a:endParaRPr lang="en-US" dirty="0" smtClean="0">
              <a:latin typeface="Times New Roman" pitchFamily="18" charset="0"/>
              <a:ea typeface="Cambria Math" pitchFamily="18" charset="0"/>
              <a:cs typeface="Times New Roman" pitchFamily="18" charset="0"/>
            </a:endParaRPr>
          </a:p>
          <a:p>
            <a:pPr marL="514350" indent="-514350">
              <a:buNone/>
            </a:pPr>
            <a:endParaRPr lang="en-US" b="1" dirty="0" smtClean="0">
              <a:latin typeface="Times New Roman" pitchFamily="18" charset="0"/>
              <a:ea typeface="Cambria Math" pitchFamily="18" charset="0"/>
              <a:cs typeface="Times New Roman" pitchFamily="18" charset="0"/>
            </a:endParaRPr>
          </a:p>
          <a:p>
            <a:pPr marL="514350" indent="-514350">
              <a:buNone/>
            </a:pPr>
            <a:endParaRPr lang="en-US" b="1" dirty="0" smtClean="0">
              <a:latin typeface="Times New Roman" pitchFamily="18" charset="0"/>
              <a:ea typeface="Cambria Math" pitchFamily="18" charset="0"/>
              <a:cs typeface="Times New Roman" pitchFamily="18" charset="0"/>
            </a:endParaRPr>
          </a:p>
          <a:p>
            <a:pPr marL="514350" indent="-514350">
              <a:buNone/>
            </a:pPr>
            <a:endParaRPr lang="en-US" b="1" dirty="0" smtClean="0">
              <a:latin typeface="Times New Roman" pitchFamily="18" charset="0"/>
              <a:ea typeface="Cambria Math" pitchFamily="18" charset="0"/>
              <a:cs typeface="Times New Roman" pitchFamily="18" charset="0"/>
            </a:endParaRPr>
          </a:p>
          <a:p>
            <a:pPr marL="514350" indent="-514350">
              <a:buNone/>
            </a:pPr>
            <a:endParaRPr lang="en-US" b="1" dirty="0" smtClean="0">
              <a:latin typeface="Times New Roman" pitchFamily="18" charset="0"/>
              <a:ea typeface="Cambria Math" pitchFamily="18" charset="0"/>
              <a:cs typeface="Times New Roman" pitchFamily="18" charset="0"/>
            </a:endParaRPr>
          </a:p>
          <a:p>
            <a:pPr marL="514350" indent="-514350">
              <a:buNone/>
            </a:pPr>
            <a:endParaRPr lang="en-US" b="1" dirty="0" smtClean="0">
              <a:latin typeface="Times New Roman" pitchFamily="18" charset="0"/>
              <a:ea typeface="Cambria Math" pitchFamily="18" charset="0"/>
              <a:cs typeface="Times New Roman" pitchFamily="18" charset="0"/>
            </a:endParaRPr>
          </a:p>
          <a:p>
            <a:pPr marL="514350" indent="-514350">
              <a:buNone/>
            </a:pPr>
            <a:endParaRPr lang="en-US" b="1" dirty="0" smtClean="0">
              <a:latin typeface="Courier New" pitchFamily="49" charset="0"/>
              <a:cs typeface="Courier New" pitchFamily="49" charset="0"/>
            </a:endParaRPr>
          </a:p>
        </p:txBody>
      </p:sp>
      <p:pic>
        <p:nvPicPr>
          <p:cNvPr id="3074" name="Picture 2"/>
          <p:cNvPicPr>
            <a:picLocks noChangeAspect="1" noChangeArrowheads="1"/>
          </p:cNvPicPr>
          <p:nvPr/>
        </p:nvPicPr>
        <p:blipFill>
          <a:blip r:embed="rId4" cstate="print"/>
          <a:srcRect/>
          <a:stretch>
            <a:fillRect/>
          </a:stretch>
        </p:blipFill>
        <p:spPr bwMode="auto">
          <a:xfrm>
            <a:off x="865094" y="4686300"/>
            <a:ext cx="5916706" cy="1676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p:cNvPicPr>
            <a:picLocks noChangeAspect="1" noChangeArrowheads="1"/>
          </p:cNvPicPr>
          <p:nvPr/>
        </p:nvPicPr>
        <p:blipFill>
          <a:blip r:embed="rId3" cstate="print"/>
          <a:srcRect/>
          <a:stretch>
            <a:fillRect/>
          </a:stretch>
        </p:blipFill>
        <p:spPr bwMode="auto">
          <a:xfrm>
            <a:off x="915894" y="3962400"/>
            <a:ext cx="4610100" cy="685800"/>
          </a:xfrm>
          <a:prstGeom prst="rect">
            <a:avLst/>
          </a:prstGeom>
          <a:noFill/>
          <a:ln w="9525">
            <a:noFill/>
            <a:miter lim="800000"/>
            <a:headEnd/>
            <a:tailEnd/>
          </a:ln>
        </p:spPr>
      </p:pic>
      <p:sp>
        <p:nvSpPr>
          <p:cNvPr id="2" name="Title 1"/>
          <p:cNvSpPr>
            <a:spLocks noGrp="1"/>
          </p:cNvSpPr>
          <p:nvPr>
            <p:ph type="title"/>
          </p:nvPr>
        </p:nvSpPr>
        <p:spPr>
          <a:xfrm>
            <a:off x="457200" y="0"/>
            <a:ext cx="8229600" cy="1143000"/>
          </a:xfrm>
        </p:spPr>
        <p:txBody>
          <a:bodyPr/>
          <a:lstStyle/>
          <a:p>
            <a:r>
              <a:rPr lang="en-US" dirty="0" smtClean="0">
                <a:latin typeface="Times New Roman" pitchFamily="18" charset="0"/>
                <a:cs typeface="Times New Roman" pitchFamily="18" charset="0"/>
              </a:rPr>
              <a:t>Solution Possibilities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990600"/>
            <a:ext cx="8229600" cy="3276600"/>
          </a:xfrm>
        </p:spPr>
        <p:txBody>
          <a:bodyPr>
            <a:normAutofit fontScale="62500" lnSpcReduction="20000"/>
          </a:bodyPr>
          <a:lstStyle/>
          <a:p>
            <a:pPr marL="514350" indent="-514350">
              <a:buAutoNum type="arabicPeriod"/>
            </a:pPr>
            <a:r>
              <a:rPr lang="en-US" dirty="0" smtClean="0">
                <a:latin typeface="Times New Roman" pitchFamily="18" charset="0"/>
                <a:cs typeface="Times New Roman" pitchFamily="18" charset="0"/>
              </a:rPr>
              <a:t>Damped Least Squares:</a:t>
            </a:r>
          </a:p>
          <a:p>
            <a:pPr marL="514350" indent="-514350">
              <a:buNone/>
            </a:pPr>
            <a:r>
              <a:rPr lang="en-US" dirty="0" smtClean="0">
                <a:latin typeface="Times New Roman" pitchFamily="18" charset="0"/>
                <a:cs typeface="Times New Roman" pitchFamily="18" charset="0"/>
              </a:rPr>
              <a:t>         Matrix </a:t>
            </a:r>
            <a:r>
              <a:rPr lang="en-US" b="1" dirty="0" smtClean="0">
                <a:latin typeface="Cambria Math" pitchFamily="18" charset="0"/>
                <a:ea typeface="Cambria Math" pitchFamily="18" charset="0"/>
                <a:cs typeface="Times New Roman" pitchFamily="18" charset="0"/>
              </a:rPr>
              <a:t>G</a:t>
            </a:r>
            <a:r>
              <a:rPr lang="en-US" dirty="0" smtClean="0">
                <a:latin typeface="Times New Roman" pitchFamily="18" charset="0"/>
                <a:cs typeface="Times New Roman" pitchFamily="18" charset="0"/>
              </a:rPr>
              <a:t> is not sparse</a:t>
            </a:r>
          </a:p>
          <a:p>
            <a:pPr marL="514350" indent="-514350">
              <a:buNone/>
            </a:pPr>
            <a:r>
              <a:rPr lang="en-US" dirty="0" smtClean="0">
                <a:latin typeface="Times New Roman" pitchFamily="18" charset="0"/>
                <a:cs typeface="Times New Roman" pitchFamily="18" charset="0"/>
              </a:rPr>
              <a:t>	no analytic version of </a:t>
            </a:r>
            <a:r>
              <a:rPr lang="en-US" b="1" dirty="0" smtClean="0">
                <a:latin typeface="Cambria Math" pitchFamily="18" charset="0"/>
                <a:ea typeface="Cambria Math" pitchFamily="18" charset="0"/>
                <a:cs typeface="Times New Roman" pitchFamily="18" charset="0"/>
              </a:rPr>
              <a:t>G</a:t>
            </a:r>
            <a:r>
              <a:rPr lang="en-US" baseline="30000" dirty="0" smtClean="0">
                <a:latin typeface="Cambria Math" pitchFamily="18" charset="0"/>
                <a:ea typeface="Cambria Math" pitchFamily="18" charset="0"/>
                <a:cs typeface="Times New Roman" pitchFamily="18" charset="0"/>
              </a:rPr>
              <a:t>T</a:t>
            </a:r>
            <a:r>
              <a:rPr lang="en-US" b="1" dirty="0" smtClean="0">
                <a:latin typeface="Cambria Math" pitchFamily="18" charset="0"/>
                <a:ea typeface="Cambria Math" pitchFamily="18" charset="0"/>
                <a:cs typeface="Times New Roman" pitchFamily="18" charset="0"/>
              </a:rPr>
              <a:t>G</a:t>
            </a:r>
            <a:r>
              <a:rPr lang="en-US" dirty="0" smtClean="0">
                <a:latin typeface="Times New Roman" pitchFamily="18" charset="0"/>
                <a:cs typeface="Times New Roman" pitchFamily="18" charset="0"/>
              </a:rPr>
              <a:t> is available</a:t>
            </a:r>
          </a:p>
          <a:p>
            <a:pPr marL="514350" indent="-514350">
              <a:buNone/>
            </a:pPr>
            <a:r>
              <a:rPr lang="en-US" dirty="0" smtClean="0">
                <a:latin typeface="Times New Roman" pitchFamily="18" charset="0"/>
                <a:cs typeface="Times New Roman" pitchFamily="18" charset="0"/>
              </a:rPr>
              <a:t>	</a:t>
            </a:r>
            <a:r>
              <a:rPr lang="en-US" i="1" dirty="0" smtClean="0">
                <a:latin typeface="Cambria Math" pitchFamily="18" charset="0"/>
                <a:ea typeface="Cambria Math" pitchFamily="18" charset="0"/>
                <a:cs typeface="Times New Roman" pitchFamily="18" charset="0"/>
              </a:rPr>
              <a:t>M</a:t>
            </a:r>
            <a:r>
              <a:rPr lang="en-US" dirty="0" smtClean="0">
                <a:latin typeface="Cambria Math" pitchFamily="18" charset="0"/>
                <a:ea typeface="Cambria Math" pitchFamily="18" charset="0"/>
                <a:cs typeface="Times New Roman" pitchFamily="18" charset="0"/>
              </a:rPr>
              <a:t>=100</a:t>
            </a:r>
            <a:r>
              <a:rPr lang="en-US" dirty="0" smtClean="0">
                <a:latin typeface="Times New Roman" pitchFamily="18" charset="0"/>
                <a:cs typeface="Times New Roman" pitchFamily="18" charset="0"/>
              </a:rPr>
              <a:t> is rather small</a:t>
            </a:r>
          </a:p>
          <a:p>
            <a:pPr marL="514350" indent="-514350">
              <a:buNone/>
            </a:pPr>
            <a:r>
              <a:rPr lang="en-US" dirty="0" smtClean="0">
                <a:latin typeface="Times New Roman" pitchFamily="18" charset="0"/>
                <a:cs typeface="Times New Roman" pitchFamily="18" charset="0"/>
              </a:rPr>
              <a:t>	experiment with values of </a:t>
            </a:r>
            <a:r>
              <a:rPr lang="el-GR" dirty="0" smtClean="0">
                <a:latin typeface="Cambria Math"/>
                <a:ea typeface="Cambria Math"/>
                <a:cs typeface="Times New Roman" pitchFamily="18" charset="0"/>
              </a:rPr>
              <a:t>ε</a:t>
            </a:r>
            <a:r>
              <a:rPr lang="en-US" baseline="30000" dirty="0" smtClean="0">
                <a:latin typeface="Cambria Math"/>
                <a:ea typeface="Cambria Math"/>
                <a:cs typeface="Times New Roman" pitchFamily="18" charset="0"/>
              </a:rPr>
              <a:t>2</a:t>
            </a:r>
            <a:endParaRPr lang="en-US" baseline="30000" dirty="0" smtClean="0">
              <a:latin typeface="Times New Roman" pitchFamily="18" charset="0"/>
              <a:cs typeface="Times New Roman" pitchFamily="18" charset="0"/>
            </a:endParaRPr>
          </a:p>
          <a:p>
            <a:pPr marL="514350" indent="-514350">
              <a:buNone/>
            </a:pPr>
            <a:r>
              <a:rPr lang="en-US" b="1" dirty="0" smtClean="0">
                <a:latin typeface="Courier New" pitchFamily="49" charset="0"/>
                <a:cs typeface="Courier New" pitchFamily="49" charset="0"/>
              </a:rPr>
              <a:t>	</a:t>
            </a:r>
            <a:r>
              <a:rPr lang="en-US" b="1" dirty="0" err="1" smtClean="0">
                <a:latin typeface="Courier New" pitchFamily="49" charset="0"/>
                <a:cs typeface="Courier New" pitchFamily="49" charset="0"/>
              </a:rPr>
              <a:t>mest</a:t>
            </a:r>
            <a:r>
              <a:rPr lang="en-US" b="1" dirty="0" smtClean="0">
                <a:latin typeface="Courier New" pitchFamily="49" charset="0"/>
                <a:cs typeface="Courier New" pitchFamily="49" charset="0"/>
              </a:rPr>
              <a:t>=(G’*G+e2*eye(M,M))\(G’*d)</a:t>
            </a:r>
          </a:p>
          <a:p>
            <a:pPr marL="514350" indent="-514350">
              <a:buNone/>
            </a:pPr>
            <a:r>
              <a:rPr lang="en-US" b="1" dirty="0" smtClean="0">
                <a:latin typeface="Courier New" pitchFamily="49" charset="0"/>
                <a:cs typeface="Courier New" pitchFamily="49" charset="0"/>
              </a:rPr>
              <a:t>	</a:t>
            </a:r>
          </a:p>
          <a:p>
            <a:pPr marL="514350" indent="-514350">
              <a:buNone/>
            </a:pPr>
            <a:r>
              <a:rPr lang="en-US" dirty="0" smtClean="0">
                <a:latin typeface="Times New Roman" pitchFamily="18" charset="0"/>
                <a:cs typeface="Times New Roman" pitchFamily="18" charset="0"/>
              </a:rPr>
              <a:t>2. 	Backus-Gilbert</a:t>
            </a:r>
          </a:p>
          <a:p>
            <a:pPr marL="514350" indent="-514350">
              <a:buNone/>
            </a:pPr>
            <a:r>
              <a:rPr lang="en-US" dirty="0" smtClean="0">
                <a:latin typeface="Times New Roman" pitchFamily="18" charset="0"/>
                <a:ea typeface="Cambria Math" pitchFamily="18" charset="0"/>
                <a:cs typeface="Times New Roman" pitchFamily="18" charset="0"/>
              </a:rPr>
              <a:t>    	use standard formulation, with damping </a:t>
            </a:r>
            <a:r>
              <a:rPr lang="el-GR" dirty="0" smtClean="0">
                <a:latin typeface="Cambria Math"/>
                <a:ea typeface="Cambria Math"/>
                <a:cs typeface="Times New Roman" pitchFamily="18" charset="0"/>
              </a:rPr>
              <a:t>α</a:t>
            </a:r>
            <a:endParaRPr lang="en-US" dirty="0" smtClean="0">
              <a:latin typeface="Cambria Math"/>
              <a:ea typeface="Cambria Math"/>
              <a:cs typeface="Times New Roman" pitchFamily="18" charset="0"/>
            </a:endParaRPr>
          </a:p>
          <a:p>
            <a:pPr marL="514350" indent="-514350">
              <a:buNone/>
            </a:pPr>
            <a:r>
              <a:rPr lang="en-US" dirty="0" smtClean="0">
                <a:latin typeface="Cambria Math"/>
                <a:ea typeface="Cambria Math"/>
                <a:cs typeface="Times New Roman" pitchFamily="18" charset="0"/>
              </a:rPr>
              <a:t>     	experiment with values of </a:t>
            </a:r>
            <a:r>
              <a:rPr lang="el-GR" dirty="0" smtClean="0">
                <a:latin typeface="Cambria Math"/>
                <a:ea typeface="Cambria Math"/>
                <a:cs typeface="Times New Roman" pitchFamily="18" charset="0"/>
              </a:rPr>
              <a:t>α</a:t>
            </a:r>
            <a:endParaRPr lang="en-US" dirty="0" smtClean="0">
              <a:latin typeface="Times New Roman" pitchFamily="18" charset="0"/>
              <a:ea typeface="Cambria Math" pitchFamily="18" charset="0"/>
              <a:cs typeface="Times New Roman" pitchFamily="18" charset="0"/>
            </a:endParaRPr>
          </a:p>
          <a:p>
            <a:pPr marL="514350" indent="-514350">
              <a:buNone/>
            </a:pPr>
            <a:endParaRPr lang="en-US" dirty="0" smtClean="0">
              <a:latin typeface="Times New Roman" pitchFamily="18" charset="0"/>
              <a:ea typeface="Cambria Math" pitchFamily="18" charset="0"/>
              <a:cs typeface="Times New Roman" pitchFamily="18" charset="0"/>
            </a:endParaRPr>
          </a:p>
          <a:p>
            <a:pPr marL="514350" indent="-514350">
              <a:buNone/>
            </a:pPr>
            <a:endParaRPr lang="en-US" dirty="0" smtClean="0">
              <a:latin typeface="Times New Roman" pitchFamily="18" charset="0"/>
              <a:ea typeface="Cambria Math" pitchFamily="18" charset="0"/>
              <a:cs typeface="Times New Roman" pitchFamily="18" charset="0"/>
            </a:endParaRPr>
          </a:p>
          <a:p>
            <a:pPr marL="514350" indent="-514350">
              <a:buNone/>
            </a:pPr>
            <a:endParaRPr lang="en-US" dirty="0" smtClean="0">
              <a:latin typeface="Times New Roman" pitchFamily="18" charset="0"/>
              <a:ea typeface="Cambria Math" pitchFamily="18" charset="0"/>
              <a:cs typeface="Times New Roman" pitchFamily="18" charset="0"/>
            </a:endParaRPr>
          </a:p>
          <a:p>
            <a:pPr marL="514350" indent="-514350">
              <a:buNone/>
            </a:pPr>
            <a:endParaRPr lang="en-US" b="1" dirty="0" smtClean="0">
              <a:latin typeface="Times New Roman" pitchFamily="18" charset="0"/>
              <a:ea typeface="Cambria Math" pitchFamily="18" charset="0"/>
              <a:cs typeface="Times New Roman" pitchFamily="18" charset="0"/>
            </a:endParaRPr>
          </a:p>
          <a:p>
            <a:pPr marL="514350" indent="-514350">
              <a:buNone/>
            </a:pPr>
            <a:endParaRPr lang="en-US" b="1" dirty="0" smtClean="0">
              <a:latin typeface="Times New Roman" pitchFamily="18" charset="0"/>
              <a:ea typeface="Cambria Math" pitchFamily="18" charset="0"/>
              <a:cs typeface="Times New Roman" pitchFamily="18" charset="0"/>
            </a:endParaRPr>
          </a:p>
          <a:p>
            <a:pPr marL="514350" indent="-514350">
              <a:buNone/>
            </a:pPr>
            <a:endParaRPr lang="en-US" b="1" dirty="0" smtClean="0">
              <a:latin typeface="Times New Roman" pitchFamily="18" charset="0"/>
              <a:ea typeface="Cambria Math" pitchFamily="18" charset="0"/>
              <a:cs typeface="Times New Roman" pitchFamily="18" charset="0"/>
            </a:endParaRPr>
          </a:p>
          <a:p>
            <a:pPr marL="514350" indent="-514350">
              <a:buNone/>
            </a:pPr>
            <a:endParaRPr lang="en-US" b="1" dirty="0" smtClean="0">
              <a:latin typeface="Times New Roman" pitchFamily="18" charset="0"/>
              <a:ea typeface="Cambria Math" pitchFamily="18" charset="0"/>
              <a:cs typeface="Times New Roman" pitchFamily="18" charset="0"/>
            </a:endParaRPr>
          </a:p>
          <a:p>
            <a:pPr marL="514350" indent="-514350">
              <a:buNone/>
            </a:pPr>
            <a:endParaRPr lang="en-US" b="1" dirty="0" smtClean="0">
              <a:latin typeface="Times New Roman" pitchFamily="18" charset="0"/>
              <a:ea typeface="Cambria Math" pitchFamily="18" charset="0"/>
              <a:cs typeface="Times New Roman" pitchFamily="18" charset="0"/>
            </a:endParaRPr>
          </a:p>
          <a:p>
            <a:pPr marL="514350" indent="-514350">
              <a:buNone/>
            </a:pPr>
            <a:endParaRPr lang="en-US" b="1" dirty="0" smtClean="0">
              <a:latin typeface="Courier New" pitchFamily="49" charset="0"/>
              <a:cs typeface="Courier New" pitchFamily="49" charset="0"/>
            </a:endParaRPr>
          </a:p>
        </p:txBody>
      </p:sp>
      <p:pic>
        <p:nvPicPr>
          <p:cNvPr id="3074" name="Picture 2"/>
          <p:cNvPicPr>
            <a:picLocks noChangeAspect="1" noChangeArrowheads="1"/>
          </p:cNvPicPr>
          <p:nvPr/>
        </p:nvPicPr>
        <p:blipFill>
          <a:blip r:embed="rId4" cstate="print"/>
          <a:srcRect/>
          <a:stretch>
            <a:fillRect/>
          </a:stretch>
        </p:blipFill>
        <p:spPr bwMode="auto">
          <a:xfrm>
            <a:off x="865094" y="4686300"/>
            <a:ext cx="5916706" cy="1676400"/>
          </a:xfrm>
          <a:prstGeom prst="rect">
            <a:avLst/>
          </a:prstGeom>
          <a:noFill/>
          <a:ln w="9525">
            <a:noFill/>
            <a:miter lim="800000"/>
            <a:headEnd/>
            <a:tailEnd/>
          </a:ln>
        </p:spPr>
      </p:pic>
      <p:sp>
        <p:nvSpPr>
          <p:cNvPr id="6" name="Right Arrow 5"/>
          <p:cNvSpPr/>
          <p:nvPr/>
        </p:nvSpPr>
        <p:spPr>
          <a:xfrm rot="10800000">
            <a:off x="6096000" y="1752600"/>
            <a:ext cx="1066800" cy="533400"/>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1"/>
          <p:cNvSpPr txBox="1">
            <a:spLocks/>
          </p:cNvSpPr>
          <p:nvPr/>
        </p:nvSpPr>
        <p:spPr>
          <a:xfrm>
            <a:off x="7010400" y="2895600"/>
            <a:ext cx="1905000" cy="762000"/>
          </a:xfrm>
          <a:prstGeom prst="rect">
            <a:avLst/>
          </a:prstGeom>
        </p:spPr>
        <p:txBody>
          <a:bodyPr vert="horz" lIns="91440" tIns="45720" rIns="91440" bIns="45720" rtlCol="0" anchor="ctr">
            <a:normAutofit fontScale="92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try both</a:t>
            </a:r>
            <a:endParaRPr kumimoji="0" lang="en-US" sz="44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
        <p:nvSpPr>
          <p:cNvPr id="8" name="Right Arrow 7"/>
          <p:cNvSpPr/>
          <p:nvPr/>
        </p:nvSpPr>
        <p:spPr>
          <a:xfrm rot="10800000">
            <a:off x="6096000" y="4038599"/>
            <a:ext cx="1066800" cy="533400"/>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Group 26"/>
          <p:cNvGrpSpPr>
            <a:grpSpLocks noChangeAspect="1"/>
          </p:cNvGrpSpPr>
          <p:nvPr/>
        </p:nvGrpSpPr>
        <p:grpSpPr>
          <a:xfrm>
            <a:off x="-67672" y="1704387"/>
            <a:ext cx="9211672" cy="3629613"/>
            <a:chOff x="209848" y="700256"/>
            <a:chExt cx="8374247" cy="3299649"/>
          </a:xfrm>
        </p:grpSpPr>
        <p:pic>
          <p:nvPicPr>
            <p:cNvPr id="3080" name="Picture 8"/>
            <p:cNvPicPr>
              <a:picLocks noChangeAspect="1" noChangeArrowheads="1"/>
            </p:cNvPicPr>
            <p:nvPr/>
          </p:nvPicPr>
          <p:blipFill>
            <a:blip r:embed="rId3" cstate="print"/>
            <a:srcRect l="9968" t="6495" r="7733" b="6485"/>
            <a:stretch>
              <a:fillRect/>
            </a:stretch>
          </p:blipFill>
          <p:spPr bwMode="auto">
            <a:xfrm>
              <a:off x="533400" y="1219200"/>
              <a:ext cx="8050695" cy="2279374"/>
            </a:xfrm>
            <a:prstGeom prst="rect">
              <a:avLst/>
            </a:prstGeom>
            <a:noFill/>
            <a:ln w="9525">
              <a:noFill/>
              <a:miter lim="800000"/>
              <a:headEnd/>
              <a:tailEnd/>
            </a:ln>
            <a:effectLst/>
          </p:spPr>
        </p:pic>
        <p:sp>
          <p:nvSpPr>
            <p:cNvPr id="12" name="TextBox 11"/>
            <p:cNvSpPr txBox="1"/>
            <p:nvPr/>
          </p:nvSpPr>
          <p:spPr>
            <a:xfrm>
              <a:off x="809625" y="3524250"/>
              <a:ext cx="2114550" cy="475655"/>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distance</a:t>
              </a:r>
              <a:endParaRPr lang="en-US" sz="2800" dirty="0">
                <a:latin typeface="Times New Roman" pitchFamily="18" charset="0"/>
                <a:cs typeface="Times New Roman" pitchFamily="18" charset="0"/>
              </a:endParaRPr>
            </a:p>
          </p:txBody>
        </p:sp>
        <p:sp>
          <p:nvSpPr>
            <p:cNvPr id="14" name="TextBox 13"/>
            <p:cNvSpPr txBox="1"/>
            <p:nvPr/>
          </p:nvSpPr>
          <p:spPr>
            <a:xfrm>
              <a:off x="6248400" y="3524250"/>
              <a:ext cx="2114550" cy="475655"/>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distance</a:t>
              </a:r>
              <a:endParaRPr lang="en-US" sz="2800" dirty="0">
                <a:latin typeface="Times New Roman" pitchFamily="18" charset="0"/>
                <a:cs typeface="Times New Roman" pitchFamily="18" charset="0"/>
              </a:endParaRPr>
            </a:p>
          </p:txBody>
        </p:sp>
        <p:sp>
          <p:nvSpPr>
            <p:cNvPr id="15" name="TextBox 14"/>
            <p:cNvSpPr txBox="1"/>
            <p:nvPr/>
          </p:nvSpPr>
          <p:spPr>
            <a:xfrm>
              <a:off x="3581400" y="3524250"/>
              <a:ext cx="2114550" cy="475655"/>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distance</a:t>
              </a:r>
              <a:endParaRPr lang="en-US" sz="2800" dirty="0">
                <a:latin typeface="Times New Roman" pitchFamily="18" charset="0"/>
                <a:cs typeface="Times New Roman" pitchFamily="18" charset="0"/>
              </a:endParaRPr>
            </a:p>
          </p:txBody>
        </p:sp>
        <p:sp>
          <p:nvSpPr>
            <p:cNvPr id="16" name="Rectangle 15"/>
            <p:cNvSpPr/>
            <p:nvPr/>
          </p:nvSpPr>
          <p:spPr>
            <a:xfrm>
              <a:off x="3124200" y="2057400"/>
              <a:ext cx="152400"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17" name="Rectangle 16"/>
            <p:cNvSpPr/>
            <p:nvPr/>
          </p:nvSpPr>
          <p:spPr>
            <a:xfrm>
              <a:off x="5829300" y="2038350"/>
              <a:ext cx="152400"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18" name="TextBox 17"/>
            <p:cNvSpPr txBox="1"/>
            <p:nvPr/>
          </p:nvSpPr>
          <p:spPr>
            <a:xfrm rot="16200000">
              <a:off x="-609599" y="2062848"/>
              <a:ext cx="2114550" cy="475655"/>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time</a:t>
              </a:r>
              <a:endParaRPr lang="en-US" sz="2800" dirty="0">
                <a:latin typeface="Times New Roman" pitchFamily="18" charset="0"/>
                <a:cs typeface="Times New Roman" pitchFamily="18" charset="0"/>
              </a:endParaRPr>
            </a:p>
          </p:txBody>
        </p:sp>
        <p:sp>
          <p:nvSpPr>
            <p:cNvPr id="19" name="TextBox 18"/>
            <p:cNvSpPr txBox="1"/>
            <p:nvPr/>
          </p:nvSpPr>
          <p:spPr>
            <a:xfrm rot="16200000">
              <a:off x="2129225" y="2114849"/>
              <a:ext cx="2114550" cy="475655"/>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time</a:t>
              </a:r>
              <a:endParaRPr lang="en-US" sz="2800" dirty="0">
                <a:latin typeface="Times New Roman" pitchFamily="18" charset="0"/>
                <a:cs typeface="Times New Roman" pitchFamily="18" charset="0"/>
              </a:endParaRPr>
            </a:p>
          </p:txBody>
        </p:sp>
        <p:sp>
          <p:nvSpPr>
            <p:cNvPr id="20" name="TextBox 19"/>
            <p:cNvSpPr txBox="1"/>
            <p:nvPr/>
          </p:nvSpPr>
          <p:spPr>
            <a:xfrm rot="16200000">
              <a:off x="4872425" y="2038649"/>
              <a:ext cx="2114550" cy="475655"/>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time</a:t>
              </a:r>
              <a:endParaRPr lang="en-US" sz="2800" dirty="0">
                <a:latin typeface="Times New Roman" pitchFamily="18" charset="0"/>
                <a:cs typeface="Times New Roman" pitchFamily="18" charset="0"/>
              </a:endParaRPr>
            </a:p>
          </p:txBody>
        </p:sp>
        <p:sp>
          <p:nvSpPr>
            <p:cNvPr id="21" name="TextBox 20"/>
            <p:cNvSpPr txBox="1"/>
            <p:nvPr/>
          </p:nvSpPr>
          <p:spPr>
            <a:xfrm>
              <a:off x="822050" y="700256"/>
              <a:ext cx="1458226" cy="475655"/>
            </a:xfrm>
            <a:prstGeom prst="rect">
              <a:avLst/>
            </a:prstGeom>
            <a:noFill/>
          </p:spPr>
          <p:txBody>
            <a:bodyPr wrap="square" rtlCol="0">
              <a:spAutoFit/>
            </a:bodyPr>
            <a:lstStyle/>
            <a:p>
              <a:r>
                <a:rPr lang="en-US" sz="2800" dirty="0" smtClean="0">
                  <a:latin typeface="Times New Roman" pitchFamily="18" charset="0"/>
                  <a:cs typeface="Times New Roman" pitchFamily="18" charset="0"/>
                </a:rPr>
                <a:t>True</a:t>
              </a:r>
              <a:endParaRPr lang="en-US" sz="2800" dirty="0">
                <a:latin typeface="Times New Roman" pitchFamily="18" charset="0"/>
                <a:cs typeface="Times New Roman" pitchFamily="18" charset="0"/>
              </a:endParaRPr>
            </a:p>
          </p:txBody>
        </p:sp>
        <p:sp>
          <p:nvSpPr>
            <p:cNvPr id="22" name="TextBox 21"/>
            <p:cNvSpPr txBox="1"/>
            <p:nvPr/>
          </p:nvSpPr>
          <p:spPr>
            <a:xfrm>
              <a:off x="3535018" y="700256"/>
              <a:ext cx="2070350" cy="475655"/>
            </a:xfrm>
            <a:prstGeom prst="rect">
              <a:avLst/>
            </a:prstGeom>
            <a:noFill/>
          </p:spPr>
          <p:txBody>
            <a:bodyPr wrap="square" rtlCol="0">
              <a:spAutoFit/>
            </a:bodyPr>
            <a:lstStyle/>
            <a:p>
              <a:r>
                <a:rPr lang="en-US" sz="2800" dirty="0" smtClean="0">
                  <a:latin typeface="Times New Roman" pitchFamily="18" charset="0"/>
                  <a:cs typeface="Times New Roman" pitchFamily="18" charset="0"/>
                </a:rPr>
                <a:t>Damped LS</a:t>
              </a:r>
              <a:endParaRPr lang="en-US" sz="2800" dirty="0">
                <a:latin typeface="Times New Roman" pitchFamily="18" charset="0"/>
                <a:cs typeface="Times New Roman" pitchFamily="18" charset="0"/>
              </a:endParaRPr>
            </a:p>
          </p:txBody>
        </p:sp>
        <p:sp>
          <p:nvSpPr>
            <p:cNvPr id="23" name="TextBox 22"/>
            <p:cNvSpPr txBox="1"/>
            <p:nvPr/>
          </p:nvSpPr>
          <p:spPr>
            <a:xfrm>
              <a:off x="6308450" y="700256"/>
              <a:ext cx="2275645" cy="475655"/>
            </a:xfrm>
            <a:prstGeom prst="rect">
              <a:avLst/>
            </a:prstGeom>
            <a:noFill/>
          </p:spPr>
          <p:txBody>
            <a:bodyPr wrap="square" rtlCol="0">
              <a:spAutoFit/>
            </a:bodyPr>
            <a:lstStyle/>
            <a:p>
              <a:r>
                <a:rPr lang="en-US" sz="2800" dirty="0" smtClean="0">
                  <a:latin typeface="Times New Roman" pitchFamily="18" charset="0"/>
                  <a:cs typeface="Times New Roman" pitchFamily="18" charset="0"/>
                </a:rPr>
                <a:t>Backus-Gilbert</a:t>
              </a:r>
              <a:endParaRPr lang="en-US" sz="2800" dirty="0">
                <a:latin typeface="Times New Roman" pitchFamily="18" charset="0"/>
                <a:cs typeface="Times New Roman" pitchFamily="18" charset="0"/>
              </a:endParaRPr>
            </a:p>
          </p:txBody>
        </p:sp>
        <p:sp>
          <p:nvSpPr>
            <p:cNvPr id="24" name="Freeform 23"/>
            <p:cNvSpPr/>
            <p:nvPr/>
          </p:nvSpPr>
          <p:spPr>
            <a:xfrm>
              <a:off x="838200" y="1157288"/>
              <a:ext cx="2224088" cy="2152654"/>
            </a:xfrm>
            <a:custGeom>
              <a:avLst/>
              <a:gdLst>
                <a:gd name="connsiteX0" fmla="*/ 9525 w 6762750"/>
                <a:gd name="connsiteY0" fmla="*/ 0 h 733425"/>
                <a:gd name="connsiteX1" fmla="*/ 0 w 6762750"/>
                <a:gd name="connsiteY1" fmla="*/ 733425 h 733425"/>
                <a:gd name="connsiteX2" fmla="*/ 6762750 w 6762750"/>
                <a:gd name="connsiteY2" fmla="*/ 733425 h 733425"/>
                <a:gd name="connsiteX0" fmla="*/ 4709 w 6762750"/>
                <a:gd name="connsiteY0" fmla="*/ 0 h 736481"/>
                <a:gd name="connsiteX1" fmla="*/ 0 w 6762750"/>
                <a:gd name="connsiteY1" fmla="*/ 736481 h 736481"/>
                <a:gd name="connsiteX2" fmla="*/ 6762750 w 6762750"/>
                <a:gd name="connsiteY2" fmla="*/ 736481 h 736481"/>
              </a:gdLst>
              <a:ahLst/>
              <a:cxnLst>
                <a:cxn ang="0">
                  <a:pos x="connsiteX0" y="connsiteY0"/>
                </a:cxn>
                <a:cxn ang="0">
                  <a:pos x="connsiteX1" y="connsiteY1"/>
                </a:cxn>
                <a:cxn ang="0">
                  <a:pos x="connsiteX2" y="connsiteY2"/>
                </a:cxn>
              </a:cxnLst>
              <a:rect l="l" t="t" r="r" b="b"/>
              <a:pathLst>
                <a:path w="6762750" h="736481">
                  <a:moveTo>
                    <a:pt x="4709" y="0"/>
                  </a:moveTo>
                  <a:cubicBezTo>
                    <a:pt x="3139" y="245494"/>
                    <a:pt x="1570" y="490987"/>
                    <a:pt x="0" y="736481"/>
                  </a:cubicBezTo>
                  <a:lnTo>
                    <a:pt x="6762750" y="736481"/>
                  </a:lnTo>
                </a:path>
              </a:pathLst>
            </a:custGeom>
            <a:ln w="28575">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25" name="Freeform 24"/>
            <p:cNvSpPr/>
            <p:nvPr/>
          </p:nvSpPr>
          <p:spPr>
            <a:xfrm>
              <a:off x="3567096" y="1147763"/>
              <a:ext cx="2224088" cy="2152654"/>
            </a:xfrm>
            <a:custGeom>
              <a:avLst/>
              <a:gdLst>
                <a:gd name="connsiteX0" fmla="*/ 9525 w 6762750"/>
                <a:gd name="connsiteY0" fmla="*/ 0 h 733425"/>
                <a:gd name="connsiteX1" fmla="*/ 0 w 6762750"/>
                <a:gd name="connsiteY1" fmla="*/ 733425 h 733425"/>
                <a:gd name="connsiteX2" fmla="*/ 6762750 w 6762750"/>
                <a:gd name="connsiteY2" fmla="*/ 733425 h 733425"/>
                <a:gd name="connsiteX0" fmla="*/ 4709 w 6762750"/>
                <a:gd name="connsiteY0" fmla="*/ 0 h 736481"/>
                <a:gd name="connsiteX1" fmla="*/ 0 w 6762750"/>
                <a:gd name="connsiteY1" fmla="*/ 736481 h 736481"/>
                <a:gd name="connsiteX2" fmla="*/ 6762750 w 6762750"/>
                <a:gd name="connsiteY2" fmla="*/ 736481 h 736481"/>
              </a:gdLst>
              <a:ahLst/>
              <a:cxnLst>
                <a:cxn ang="0">
                  <a:pos x="connsiteX0" y="connsiteY0"/>
                </a:cxn>
                <a:cxn ang="0">
                  <a:pos x="connsiteX1" y="connsiteY1"/>
                </a:cxn>
                <a:cxn ang="0">
                  <a:pos x="connsiteX2" y="connsiteY2"/>
                </a:cxn>
              </a:cxnLst>
              <a:rect l="l" t="t" r="r" b="b"/>
              <a:pathLst>
                <a:path w="6762750" h="736481">
                  <a:moveTo>
                    <a:pt x="4709" y="0"/>
                  </a:moveTo>
                  <a:cubicBezTo>
                    <a:pt x="3139" y="245494"/>
                    <a:pt x="1570" y="490987"/>
                    <a:pt x="0" y="736481"/>
                  </a:cubicBezTo>
                  <a:lnTo>
                    <a:pt x="6762750" y="736481"/>
                  </a:lnTo>
                </a:path>
              </a:pathLst>
            </a:custGeom>
            <a:ln w="28575">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26" name="Freeform 25"/>
            <p:cNvSpPr/>
            <p:nvPr/>
          </p:nvSpPr>
          <p:spPr>
            <a:xfrm>
              <a:off x="6319837" y="1166798"/>
              <a:ext cx="2224088" cy="2152654"/>
            </a:xfrm>
            <a:custGeom>
              <a:avLst/>
              <a:gdLst>
                <a:gd name="connsiteX0" fmla="*/ 9525 w 6762750"/>
                <a:gd name="connsiteY0" fmla="*/ 0 h 733425"/>
                <a:gd name="connsiteX1" fmla="*/ 0 w 6762750"/>
                <a:gd name="connsiteY1" fmla="*/ 733425 h 733425"/>
                <a:gd name="connsiteX2" fmla="*/ 6762750 w 6762750"/>
                <a:gd name="connsiteY2" fmla="*/ 733425 h 733425"/>
                <a:gd name="connsiteX0" fmla="*/ 4709 w 6762750"/>
                <a:gd name="connsiteY0" fmla="*/ 0 h 736481"/>
                <a:gd name="connsiteX1" fmla="*/ 0 w 6762750"/>
                <a:gd name="connsiteY1" fmla="*/ 736481 h 736481"/>
                <a:gd name="connsiteX2" fmla="*/ 6762750 w 6762750"/>
                <a:gd name="connsiteY2" fmla="*/ 736481 h 736481"/>
              </a:gdLst>
              <a:ahLst/>
              <a:cxnLst>
                <a:cxn ang="0">
                  <a:pos x="connsiteX0" y="connsiteY0"/>
                </a:cxn>
                <a:cxn ang="0">
                  <a:pos x="connsiteX1" y="connsiteY1"/>
                </a:cxn>
                <a:cxn ang="0">
                  <a:pos x="connsiteX2" y="connsiteY2"/>
                </a:cxn>
              </a:cxnLst>
              <a:rect l="l" t="t" r="r" b="b"/>
              <a:pathLst>
                <a:path w="6762750" h="736481">
                  <a:moveTo>
                    <a:pt x="4709" y="0"/>
                  </a:moveTo>
                  <a:cubicBezTo>
                    <a:pt x="3139" y="245494"/>
                    <a:pt x="1570" y="490987"/>
                    <a:pt x="0" y="736481"/>
                  </a:cubicBezTo>
                  <a:lnTo>
                    <a:pt x="6762750" y="736481"/>
                  </a:lnTo>
                </a:path>
              </a:pathLst>
            </a:custGeom>
            <a:ln w="28575">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grpSp>
      <p:sp>
        <p:nvSpPr>
          <p:cNvPr id="28" name="Title 1"/>
          <p:cNvSpPr>
            <a:spLocks noGrp="1"/>
          </p:cNvSpPr>
          <p:nvPr>
            <p:ph type="title"/>
          </p:nvPr>
        </p:nvSpPr>
        <p:spPr>
          <a:xfrm>
            <a:off x="0" y="0"/>
            <a:ext cx="9144000" cy="1143000"/>
          </a:xfrm>
        </p:spPr>
        <p:txBody>
          <a:bodyPr>
            <a:normAutofit fontScale="90000"/>
          </a:bodyPr>
          <a:lstStyle/>
          <a:p>
            <a:r>
              <a:rPr lang="en-US" dirty="0" smtClean="0">
                <a:latin typeface="Times New Roman" pitchFamily="18" charset="0"/>
                <a:cs typeface="Times New Roman" pitchFamily="18" charset="0"/>
              </a:rPr>
              <a:t>estimated initial temperature distribution</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as a function of the time of observation</a:t>
            </a:r>
            <a:endParaRPr lang="en-US"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a:bodyPr>
          <a:lstStyle/>
          <a:p>
            <a:r>
              <a:rPr lang="en-US" sz="3600" dirty="0" smtClean="0">
                <a:latin typeface="Times New Roman" pitchFamily="18" charset="0"/>
                <a:cs typeface="Times New Roman" pitchFamily="18" charset="0"/>
              </a:rPr>
              <a:t>Syllabus</a:t>
            </a:r>
            <a:endParaRPr lang="en-US" sz="3600" dirty="0">
              <a:latin typeface="Times New Roman" pitchFamily="18" charset="0"/>
              <a:cs typeface="Times New Roman" pitchFamily="18" charset="0"/>
            </a:endParaRPr>
          </a:p>
        </p:txBody>
      </p:sp>
      <p:sp>
        <p:nvSpPr>
          <p:cNvPr id="5" name="Rectangle 4"/>
          <p:cNvSpPr/>
          <p:nvPr/>
        </p:nvSpPr>
        <p:spPr>
          <a:xfrm>
            <a:off x="152400" y="609600"/>
            <a:ext cx="8991600" cy="6027291"/>
          </a:xfrm>
          <a:prstGeom prst="rect">
            <a:avLst/>
          </a:prstGeom>
        </p:spPr>
        <p:txBody>
          <a:bodyPr wrap="square">
            <a:spAutoFit/>
          </a:bodyPr>
          <a:lstStyle/>
          <a:p>
            <a:pPr>
              <a:spcBef>
                <a:spcPts val="100"/>
              </a:spcBef>
              <a:buFontTx/>
              <a:buNone/>
            </a:pPr>
            <a:r>
              <a:rPr lang="en-US" sz="1600" dirty="0" smtClean="0">
                <a:latin typeface="Times New Roman" pitchFamily="18" charset="0"/>
                <a:cs typeface="Times New Roman" pitchFamily="18" charset="0"/>
              </a:rPr>
              <a:t>Lecture 01		Describing Inverse Problems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02		Probability and Measurement Error, Part 1</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03		Probability and Measurement Error, Part 2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04		The L</a:t>
            </a:r>
            <a:r>
              <a:rPr lang="en-US" sz="1600" baseline="-25000" dirty="0" smtClean="0">
                <a:latin typeface="Times New Roman" pitchFamily="18" charset="0"/>
                <a:cs typeface="Times New Roman" pitchFamily="18" charset="0"/>
              </a:rPr>
              <a:t>2</a:t>
            </a:r>
            <a:r>
              <a:rPr lang="en-US" sz="1600" dirty="0" smtClean="0">
                <a:latin typeface="Times New Roman" pitchFamily="18" charset="0"/>
                <a:cs typeface="Times New Roman" pitchFamily="18" charset="0"/>
              </a:rPr>
              <a:t> Norm and Simple Least Squares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05		A Priori Information and Weighted Least Squared</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06		Resolution and Generalized Inverses</a:t>
            </a:r>
          </a:p>
          <a:p>
            <a:pPr>
              <a:spcBef>
                <a:spcPts val="100"/>
              </a:spcBef>
              <a:buFontTx/>
              <a:buNone/>
            </a:pPr>
            <a:r>
              <a:rPr lang="en-US" sz="1600" dirty="0" smtClean="0">
                <a:latin typeface="Times New Roman" pitchFamily="18" charset="0"/>
                <a:cs typeface="Times New Roman" pitchFamily="18" charset="0"/>
              </a:rPr>
              <a:t>Lecture 07		Backus-Gilbert Inverse and the Trade Off of Resolution and Variance</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08		The Principle of Maximum Likelihood</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09		Inexact Theories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10		</a:t>
            </a:r>
            <a:r>
              <a:rPr lang="en-US" sz="1600" dirty="0" err="1" smtClean="0">
                <a:latin typeface="Times New Roman" pitchFamily="18" charset="0"/>
                <a:cs typeface="Times New Roman" pitchFamily="18" charset="0"/>
              </a:rPr>
              <a:t>Nonuniqueness</a:t>
            </a:r>
            <a:r>
              <a:rPr lang="en-US" sz="1600" dirty="0" smtClean="0">
                <a:latin typeface="Times New Roman" pitchFamily="18" charset="0"/>
                <a:cs typeface="Times New Roman" pitchFamily="18" charset="0"/>
              </a:rPr>
              <a:t> and Localized Averages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11		Vector Spaces and Singular Value Decomposition</a:t>
            </a:r>
          </a:p>
          <a:p>
            <a:pPr>
              <a:spcBef>
                <a:spcPts val="100"/>
              </a:spcBef>
              <a:buFontTx/>
              <a:buNone/>
            </a:pPr>
            <a:r>
              <a:rPr lang="en-US" sz="1600" dirty="0" smtClean="0">
                <a:latin typeface="Times New Roman" pitchFamily="18" charset="0"/>
                <a:cs typeface="Times New Roman" pitchFamily="18" charset="0"/>
              </a:rPr>
              <a:t>Lecture 12		Equality and Inequality Constraints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13		L</a:t>
            </a:r>
            <a:r>
              <a:rPr lang="en-US" sz="1600" baseline="-25000" dirty="0" smtClean="0">
                <a:latin typeface="Times New Roman" pitchFamily="18" charset="0"/>
                <a:cs typeface="Times New Roman" pitchFamily="18" charset="0"/>
              </a:rPr>
              <a:t>1</a:t>
            </a:r>
            <a:r>
              <a:rPr lang="en-US" sz="1600" dirty="0" smtClean="0">
                <a:latin typeface="Times New Roman" pitchFamily="18" charset="0"/>
                <a:cs typeface="Times New Roman" pitchFamily="18" charset="0"/>
              </a:rPr>
              <a:t> , L</a:t>
            </a:r>
            <a:r>
              <a:rPr lang="en-US" sz="1600" baseline="-25000" dirty="0" smtClean="0">
                <a:latin typeface="Cambria Math"/>
                <a:ea typeface="Cambria Math"/>
                <a:cs typeface="Times New Roman" pitchFamily="18" charset="0"/>
              </a:rPr>
              <a:t>∞</a:t>
            </a:r>
            <a:r>
              <a:rPr lang="en-US" sz="1600" dirty="0" smtClean="0">
                <a:latin typeface="Times New Roman" pitchFamily="18" charset="0"/>
                <a:cs typeface="Times New Roman" pitchFamily="18" charset="0"/>
              </a:rPr>
              <a:t> Norm Problems and Linear Programming</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14		Nonlinear Problems: Grid and Monte Carlo Searches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15		Nonlinear Problems: Newton’s Method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16		Nonlinear Problems:  Simulated Annealing and Bootstrap Confidence Intervals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17		Factor Analysis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18		</a:t>
            </a:r>
            <a:r>
              <a:rPr lang="en-US" sz="1600" dirty="0" err="1" smtClean="0">
                <a:latin typeface="Times New Roman" pitchFamily="18" charset="0"/>
                <a:cs typeface="Times New Roman" pitchFamily="18" charset="0"/>
              </a:rPr>
              <a:t>Varimax</a:t>
            </a:r>
            <a:r>
              <a:rPr lang="en-US" sz="1600" dirty="0" smtClean="0">
                <a:latin typeface="Times New Roman" pitchFamily="18" charset="0"/>
                <a:cs typeface="Times New Roman" pitchFamily="18" charset="0"/>
              </a:rPr>
              <a:t> Factors, </a:t>
            </a:r>
            <a:r>
              <a:rPr lang="en-US" sz="1600" dirty="0" err="1" smtClean="0">
                <a:latin typeface="Times New Roman" pitchFamily="18" charset="0"/>
                <a:cs typeface="Times New Roman" pitchFamily="18" charset="0"/>
              </a:rPr>
              <a:t>Empircal</a:t>
            </a:r>
            <a:r>
              <a:rPr lang="en-US" sz="1600" dirty="0" smtClean="0">
                <a:latin typeface="Times New Roman" pitchFamily="18" charset="0"/>
                <a:cs typeface="Times New Roman" pitchFamily="18" charset="0"/>
              </a:rPr>
              <a:t> Orthogonal Functions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19		Backus-Gilbert Theory for Continuous Problems; Radon’s Problem</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20		Linear Operators and Their </a:t>
            </a:r>
            <a:r>
              <a:rPr lang="en-US" sz="1600" dirty="0" err="1" smtClean="0">
                <a:latin typeface="Times New Roman" pitchFamily="18" charset="0"/>
                <a:cs typeface="Times New Roman" pitchFamily="18" charset="0"/>
              </a:rPr>
              <a:t>Adjoints</a:t>
            </a:r>
            <a:r>
              <a:rPr lang="en-US" sz="1600" dirty="0" smtClean="0">
                <a:latin typeface="Times New Roman" pitchFamily="18" charset="0"/>
                <a:cs typeface="Times New Roman" pitchFamily="18" charset="0"/>
              </a:rPr>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21		</a:t>
            </a:r>
            <a:r>
              <a:rPr lang="en-US" sz="1600" dirty="0" err="1" smtClean="0">
                <a:latin typeface="Times New Roman" pitchFamily="18" charset="0"/>
                <a:cs typeface="Times New Roman" pitchFamily="18" charset="0"/>
              </a:rPr>
              <a:t>Fr</a:t>
            </a:r>
            <a:r>
              <a:rPr lang="en-US" sz="1600" dirty="0" err="1" smtClean="0">
                <a:latin typeface="Times New Roman"/>
                <a:cs typeface="Times New Roman"/>
              </a:rPr>
              <a:t>é</a:t>
            </a:r>
            <a:r>
              <a:rPr lang="en-US" sz="1600" dirty="0" err="1" smtClean="0">
                <a:latin typeface="Times New Roman" pitchFamily="18" charset="0"/>
                <a:cs typeface="Times New Roman" pitchFamily="18" charset="0"/>
              </a:rPr>
              <a:t>chet</a:t>
            </a:r>
            <a:r>
              <a:rPr lang="en-US" sz="1600" dirty="0" smtClean="0">
                <a:latin typeface="Times New Roman" pitchFamily="18" charset="0"/>
                <a:cs typeface="Times New Roman" pitchFamily="18" charset="0"/>
              </a:rPr>
              <a:t> Derivatives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22 	Exemplary Inverse Problems, incl. Filter Design</a:t>
            </a:r>
            <a:br>
              <a:rPr lang="en-US" sz="1600" dirty="0" smtClean="0">
                <a:latin typeface="Times New Roman" pitchFamily="18" charset="0"/>
                <a:cs typeface="Times New Roman" pitchFamily="18" charset="0"/>
              </a:rPr>
            </a:br>
            <a:r>
              <a:rPr lang="en-US" sz="1600" b="1" dirty="0" smtClean="0">
                <a:latin typeface="Times New Roman" pitchFamily="18" charset="0"/>
                <a:cs typeface="Times New Roman" pitchFamily="18" charset="0"/>
              </a:rPr>
              <a:t>Lecture 23 	Exemplary Inverse Problems, incl. Earthquake Location</a:t>
            </a:r>
            <a:r>
              <a:rPr lang="en-US" sz="1600" dirty="0" smtClean="0">
                <a:latin typeface="Times New Roman" pitchFamily="18" charset="0"/>
                <a:cs typeface="Times New Roman" pitchFamily="18" charset="0"/>
              </a:rPr>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24 	Exemplary Inverse Problems, incl. </a:t>
            </a:r>
            <a:r>
              <a:rPr lang="en-US" sz="1600" dirty="0" err="1" smtClean="0">
                <a:latin typeface="Times New Roman" pitchFamily="18" charset="0"/>
                <a:cs typeface="Times New Roman" pitchFamily="18" charset="0"/>
              </a:rPr>
              <a:t>Vibrational</a:t>
            </a:r>
            <a:r>
              <a:rPr lang="en-US" sz="1600" dirty="0" smtClean="0">
                <a:latin typeface="Times New Roman" pitchFamily="18" charset="0"/>
                <a:cs typeface="Times New Roman" pitchFamily="18" charset="0"/>
              </a:rPr>
              <a:t> Problems</a:t>
            </a:r>
            <a:endParaRPr lang="en-US" sz="1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6"/>
          <p:cNvGrpSpPr>
            <a:grpSpLocks noChangeAspect="1"/>
          </p:cNvGrpSpPr>
          <p:nvPr/>
        </p:nvGrpSpPr>
        <p:grpSpPr>
          <a:xfrm>
            <a:off x="-67672" y="1704387"/>
            <a:ext cx="9211672" cy="3629613"/>
            <a:chOff x="209848" y="700256"/>
            <a:chExt cx="8374247" cy="3299649"/>
          </a:xfrm>
        </p:grpSpPr>
        <p:pic>
          <p:nvPicPr>
            <p:cNvPr id="3080" name="Picture 8"/>
            <p:cNvPicPr>
              <a:picLocks noChangeAspect="1" noChangeArrowheads="1"/>
            </p:cNvPicPr>
            <p:nvPr/>
          </p:nvPicPr>
          <p:blipFill>
            <a:blip r:embed="rId3" cstate="print"/>
            <a:srcRect l="9968" t="6495" r="7733" b="6485"/>
            <a:stretch>
              <a:fillRect/>
            </a:stretch>
          </p:blipFill>
          <p:spPr bwMode="auto">
            <a:xfrm>
              <a:off x="533400" y="1219200"/>
              <a:ext cx="8050695" cy="2279374"/>
            </a:xfrm>
            <a:prstGeom prst="rect">
              <a:avLst/>
            </a:prstGeom>
            <a:noFill/>
            <a:ln w="9525">
              <a:noFill/>
              <a:miter lim="800000"/>
              <a:headEnd/>
              <a:tailEnd/>
            </a:ln>
            <a:effectLst/>
          </p:spPr>
        </p:pic>
        <p:sp>
          <p:nvSpPr>
            <p:cNvPr id="12" name="TextBox 11"/>
            <p:cNvSpPr txBox="1"/>
            <p:nvPr/>
          </p:nvSpPr>
          <p:spPr>
            <a:xfrm>
              <a:off x="809625" y="3524250"/>
              <a:ext cx="2114550" cy="475655"/>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distance</a:t>
              </a:r>
              <a:endParaRPr lang="en-US" sz="2800" dirty="0">
                <a:latin typeface="Times New Roman" pitchFamily="18" charset="0"/>
                <a:cs typeface="Times New Roman" pitchFamily="18" charset="0"/>
              </a:endParaRPr>
            </a:p>
          </p:txBody>
        </p:sp>
        <p:sp>
          <p:nvSpPr>
            <p:cNvPr id="14" name="TextBox 13"/>
            <p:cNvSpPr txBox="1"/>
            <p:nvPr/>
          </p:nvSpPr>
          <p:spPr>
            <a:xfrm>
              <a:off x="6248400" y="3524250"/>
              <a:ext cx="2114550" cy="475655"/>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distance</a:t>
              </a:r>
              <a:endParaRPr lang="en-US" sz="2800" dirty="0">
                <a:latin typeface="Times New Roman" pitchFamily="18" charset="0"/>
                <a:cs typeface="Times New Roman" pitchFamily="18" charset="0"/>
              </a:endParaRPr>
            </a:p>
          </p:txBody>
        </p:sp>
        <p:sp>
          <p:nvSpPr>
            <p:cNvPr id="15" name="TextBox 14"/>
            <p:cNvSpPr txBox="1"/>
            <p:nvPr/>
          </p:nvSpPr>
          <p:spPr>
            <a:xfrm>
              <a:off x="3581400" y="3524250"/>
              <a:ext cx="2114550" cy="475655"/>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distance</a:t>
              </a:r>
              <a:endParaRPr lang="en-US" sz="2800" dirty="0">
                <a:latin typeface="Times New Roman" pitchFamily="18" charset="0"/>
                <a:cs typeface="Times New Roman" pitchFamily="18" charset="0"/>
              </a:endParaRPr>
            </a:p>
          </p:txBody>
        </p:sp>
        <p:sp>
          <p:nvSpPr>
            <p:cNvPr id="16" name="Rectangle 15"/>
            <p:cNvSpPr/>
            <p:nvPr/>
          </p:nvSpPr>
          <p:spPr>
            <a:xfrm>
              <a:off x="3124200" y="2057400"/>
              <a:ext cx="152400"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17" name="Rectangle 16"/>
            <p:cNvSpPr/>
            <p:nvPr/>
          </p:nvSpPr>
          <p:spPr>
            <a:xfrm>
              <a:off x="5829300" y="2038350"/>
              <a:ext cx="152400"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18" name="TextBox 17"/>
            <p:cNvSpPr txBox="1"/>
            <p:nvPr/>
          </p:nvSpPr>
          <p:spPr>
            <a:xfrm rot="16200000">
              <a:off x="-609599" y="2062848"/>
              <a:ext cx="2114550" cy="475655"/>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time</a:t>
              </a:r>
              <a:endParaRPr lang="en-US" sz="2800" dirty="0">
                <a:latin typeface="Times New Roman" pitchFamily="18" charset="0"/>
                <a:cs typeface="Times New Roman" pitchFamily="18" charset="0"/>
              </a:endParaRPr>
            </a:p>
          </p:txBody>
        </p:sp>
        <p:sp>
          <p:nvSpPr>
            <p:cNvPr id="19" name="TextBox 18"/>
            <p:cNvSpPr txBox="1"/>
            <p:nvPr/>
          </p:nvSpPr>
          <p:spPr>
            <a:xfrm rot="16200000">
              <a:off x="2129225" y="2114849"/>
              <a:ext cx="2114550" cy="475655"/>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time</a:t>
              </a:r>
              <a:endParaRPr lang="en-US" sz="2800" dirty="0">
                <a:latin typeface="Times New Roman" pitchFamily="18" charset="0"/>
                <a:cs typeface="Times New Roman" pitchFamily="18" charset="0"/>
              </a:endParaRPr>
            </a:p>
          </p:txBody>
        </p:sp>
        <p:sp>
          <p:nvSpPr>
            <p:cNvPr id="20" name="TextBox 19"/>
            <p:cNvSpPr txBox="1"/>
            <p:nvPr/>
          </p:nvSpPr>
          <p:spPr>
            <a:xfrm rot="16200000">
              <a:off x="4872425" y="2038649"/>
              <a:ext cx="2114550" cy="475655"/>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time</a:t>
              </a:r>
              <a:endParaRPr lang="en-US" sz="2800" dirty="0">
                <a:latin typeface="Times New Roman" pitchFamily="18" charset="0"/>
                <a:cs typeface="Times New Roman" pitchFamily="18" charset="0"/>
              </a:endParaRPr>
            </a:p>
          </p:txBody>
        </p:sp>
        <p:sp>
          <p:nvSpPr>
            <p:cNvPr id="21" name="TextBox 20"/>
            <p:cNvSpPr txBox="1"/>
            <p:nvPr/>
          </p:nvSpPr>
          <p:spPr>
            <a:xfrm>
              <a:off x="822050" y="700256"/>
              <a:ext cx="1458226" cy="475655"/>
            </a:xfrm>
            <a:prstGeom prst="rect">
              <a:avLst/>
            </a:prstGeom>
            <a:noFill/>
          </p:spPr>
          <p:txBody>
            <a:bodyPr wrap="square" rtlCol="0">
              <a:spAutoFit/>
            </a:bodyPr>
            <a:lstStyle/>
            <a:p>
              <a:r>
                <a:rPr lang="en-US" sz="2800" dirty="0" smtClean="0">
                  <a:latin typeface="Times New Roman" pitchFamily="18" charset="0"/>
                  <a:cs typeface="Times New Roman" pitchFamily="18" charset="0"/>
                </a:rPr>
                <a:t>True</a:t>
              </a:r>
              <a:endParaRPr lang="en-US" sz="2800" dirty="0">
                <a:latin typeface="Times New Roman" pitchFamily="18" charset="0"/>
                <a:cs typeface="Times New Roman" pitchFamily="18" charset="0"/>
              </a:endParaRPr>
            </a:p>
          </p:txBody>
        </p:sp>
        <p:sp>
          <p:nvSpPr>
            <p:cNvPr id="22" name="TextBox 21"/>
            <p:cNvSpPr txBox="1"/>
            <p:nvPr/>
          </p:nvSpPr>
          <p:spPr>
            <a:xfrm>
              <a:off x="3535018" y="700256"/>
              <a:ext cx="2070350" cy="475655"/>
            </a:xfrm>
            <a:prstGeom prst="rect">
              <a:avLst/>
            </a:prstGeom>
            <a:noFill/>
          </p:spPr>
          <p:txBody>
            <a:bodyPr wrap="square" rtlCol="0">
              <a:spAutoFit/>
            </a:bodyPr>
            <a:lstStyle/>
            <a:p>
              <a:r>
                <a:rPr lang="en-US" sz="2800" dirty="0" smtClean="0">
                  <a:latin typeface="Times New Roman" pitchFamily="18" charset="0"/>
                  <a:cs typeface="Times New Roman" pitchFamily="18" charset="0"/>
                </a:rPr>
                <a:t>Damped LS</a:t>
              </a:r>
              <a:endParaRPr lang="en-US" sz="2800" dirty="0">
                <a:latin typeface="Times New Roman" pitchFamily="18" charset="0"/>
                <a:cs typeface="Times New Roman" pitchFamily="18" charset="0"/>
              </a:endParaRPr>
            </a:p>
          </p:txBody>
        </p:sp>
        <p:sp>
          <p:nvSpPr>
            <p:cNvPr id="23" name="TextBox 22"/>
            <p:cNvSpPr txBox="1"/>
            <p:nvPr/>
          </p:nvSpPr>
          <p:spPr>
            <a:xfrm>
              <a:off x="6308450" y="700256"/>
              <a:ext cx="2275645" cy="475655"/>
            </a:xfrm>
            <a:prstGeom prst="rect">
              <a:avLst/>
            </a:prstGeom>
            <a:noFill/>
          </p:spPr>
          <p:txBody>
            <a:bodyPr wrap="square" rtlCol="0">
              <a:spAutoFit/>
            </a:bodyPr>
            <a:lstStyle/>
            <a:p>
              <a:r>
                <a:rPr lang="en-US" sz="2800" dirty="0" smtClean="0">
                  <a:latin typeface="Times New Roman" pitchFamily="18" charset="0"/>
                  <a:cs typeface="Times New Roman" pitchFamily="18" charset="0"/>
                </a:rPr>
                <a:t>Backus-Gilbert</a:t>
              </a:r>
              <a:endParaRPr lang="en-US" sz="2800" dirty="0">
                <a:latin typeface="Times New Roman" pitchFamily="18" charset="0"/>
                <a:cs typeface="Times New Roman" pitchFamily="18" charset="0"/>
              </a:endParaRPr>
            </a:p>
          </p:txBody>
        </p:sp>
        <p:sp>
          <p:nvSpPr>
            <p:cNvPr id="24" name="Freeform 23"/>
            <p:cNvSpPr/>
            <p:nvPr/>
          </p:nvSpPr>
          <p:spPr>
            <a:xfrm>
              <a:off x="838200" y="1157288"/>
              <a:ext cx="2224088" cy="2152654"/>
            </a:xfrm>
            <a:custGeom>
              <a:avLst/>
              <a:gdLst>
                <a:gd name="connsiteX0" fmla="*/ 9525 w 6762750"/>
                <a:gd name="connsiteY0" fmla="*/ 0 h 733425"/>
                <a:gd name="connsiteX1" fmla="*/ 0 w 6762750"/>
                <a:gd name="connsiteY1" fmla="*/ 733425 h 733425"/>
                <a:gd name="connsiteX2" fmla="*/ 6762750 w 6762750"/>
                <a:gd name="connsiteY2" fmla="*/ 733425 h 733425"/>
                <a:gd name="connsiteX0" fmla="*/ 4709 w 6762750"/>
                <a:gd name="connsiteY0" fmla="*/ 0 h 736481"/>
                <a:gd name="connsiteX1" fmla="*/ 0 w 6762750"/>
                <a:gd name="connsiteY1" fmla="*/ 736481 h 736481"/>
                <a:gd name="connsiteX2" fmla="*/ 6762750 w 6762750"/>
                <a:gd name="connsiteY2" fmla="*/ 736481 h 736481"/>
              </a:gdLst>
              <a:ahLst/>
              <a:cxnLst>
                <a:cxn ang="0">
                  <a:pos x="connsiteX0" y="connsiteY0"/>
                </a:cxn>
                <a:cxn ang="0">
                  <a:pos x="connsiteX1" y="connsiteY1"/>
                </a:cxn>
                <a:cxn ang="0">
                  <a:pos x="connsiteX2" y="connsiteY2"/>
                </a:cxn>
              </a:cxnLst>
              <a:rect l="l" t="t" r="r" b="b"/>
              <a:pathLst>
                <a:path w="6762750" h="736481">
                  <a:moveTo>
                    <a:pt x="4709" y="0"/>
                  </a:moveTo>
                  <a:cubicBezTo>
                    <a:pt x="3139" y="245494"/>
                    <a:pt x="1570" y="490987"/>
                    <a:pt x="0" y="736481"/>
                  </a:cubicBezTo>
                  <a:lnTo>
                    <a:pt x="6762750" y="736481"/>
                  </a:lnTo>
                </a:path>
              </a:pathLst>
            </a:custGeom>
            <a:ln w="28575">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25" name="Freeform 24"/>
            <p:cNvSpPr/>
            <p:nvPr/>
          </p:nvSpPr>
          <p:spPr>
            <a:xfrm>
              <a:off x="3567096" y="1147763"/>
              <a:ext cx="2224088" cy="2152654"/>
            </a:xfrm>
            <a:custGeom>
              <a:avLst/>
              <a:gdLst>
                <a:gd name="connsiteX0" fmla="*/ 9525 w 6762750"/>
                <a:gd name="connsiteY0" fmla="*/ 0 h 733425"/>
                <a:gd name="connsiteX1" fmla="*/ 0 w 6762750"/>
                <a:gd name="connsiteY1" fmla="*/ 733425 h 733425"/>
                <a:gd name="connsiteX2" fmla="*/ 6762750 w 6762750"/>
                <a:gd name="connsiteY2" fmla="*/ 733425 h 733425"/>
                <a:gd name="connsiteX0" fmla="*/ 4709 w 6762750"/>
                <a:gd name="connsiteY0" fmla="*/ 0 h 736481"/>
                <a:gd name="connsiteX1" fmla="*/ 0 w 6762750"/>
                <a:gd name="connsiteY1" fmla="*/ 736481 h 736481"/>
                <a:gd name="connsiteX2" fmla="*/ 6762750 w 6762750"/>
                <a:gd name="connsiteY2" fmla="*/ 736481 h 736481"/>
              </a:gdLst>
              <a:ahLst/>
              <a:cxnLst>
                <a:cxn ang="0">
                  <a:pos x="connsiteX0" y="connsiteY0"/>
                </a:cxn>
                <a:cxn ang="0">
                  <a:pos x="connsiteX1" y="connsiteY1"/>
                </a:cxn>
                <a:cxn ang="0">
                  <a:pos x="connsiteX2" y="connsiteY2"/>
                </a:cxn>
              </a:cxnLst>
              <a:rect l="l" t="t" r="r" b="b"/>
              <a:pathLst>
                <a:path w="6762750" h="736481">
                  <a:moveTo>
                    <a:pt x="4709" y="0"/>
                  </a:moveTo>
                  <a:cubicBezTo>
                    <a:pt x="3139" y="245494"/>
                    <a:pt x="1570" y="490987"/>
                    <a:pt x="0" y="736481"/>
                  </a:cubicBezTo>
                  <a:lnTo>
                    <a:pt x="6762750" y="736481"/>
                  </a:lnTo>
                </a:path>
              </a:pathLst>
            </a:custGeom>
            <a:ln w="28575">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26" name="Freeform 25"/>
            <p:cNvSpPr/>
            <p:nvPr/>
          </p:nvSpPr>
          <p:spPr>
            <a:xfrm>
              <a:off x="6319837" y="1166798"/>
              <a:ext cx="2224088" cy="2152654"/>
            </a:xfrm>
            <a:custGeom>
              <a:avLst/>
              <a:gdLst>
                <a:gd name="connsiteX0" fmla="*/ 9525 w 6762750"/>
                <a:gd name="connsiteY0" fmla="*/ 0 h 733425"/>
                <a:gd name="connsiteX1" fmla="*/ 0 w 6762750"/>
                <a:gd name="connsiteY1" fmla="*/ 733425 h 733425"/>
                <a:gd name="connsiteX2" fmla="*/ 6762750 w 6762750"/>
                <a:gd name="connsiteY2" fmla="*/ 733425 h 733425"/>
                <a:gd name="connsiteX0" fmla="*/ 4709 w 6762750"/>
                <a:gd name="connsiteY0" fmla="*/ 0 h 736481"/>
                <a:gd name="connsiteX1" fmla="*/ 0 w 6762750"/>
                <a:gd name="connsiteY1" fmla="*/ 736481 h 736481"/>
                <a:gd name="connsiteX2" fmla="*/ 6762750 w 6762750"/>
                <a:gd name="connsiteY2" fmla="*/ 736481 h 736481"/>
              </a:gdLst>
              <a:ahLst/>
              <a:cxnLst>
                <a:cxn ang="0">
                  <a:pos x="connsiteX0" y="connsiteY0"/>
                </a:cxn>
                <a:cxn ang="0">
                  <a:pos x="connsiteX1" y="connsiteY1"/>
                </a:cxn>
                <a:cxn ang="0">
                  <a:pos x="connsiteX2" y="connsiteY2"/>
                </a:cxn>
              </a:cxnLst>
              <a:rect l="l" t="t" r="r" b="b"/>
              <a:pathLst>
                <a:path w="6762750" h="736481">
                  <a:moveTo>
                    <a:pt x="4709" y="0"/>
                  </a:moveTo>
                  <a:cubicBezTo>
                    <a:pt x="3139" y="245494"/>
                    <a:pt x="1570" y="490987"/>
                    <a:pt x="0" y="736481"/>
                  </a:cubicBezTo>
                  <a:lnTo>
                    <a:pt x="6762750" y="736481"/>
                  </a:lnTo>
                </a:path>
              </a:pathLst>
            </a:custGeom>
            <a:ln w="28575">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grpSp>
      <p:sp>
        <p:nvSpPr>
          <p:cNvPr id="28" name="Title 1"/>
          <p:cNvSpPr>
            <a:spLocks noGrp="1"/>
          </p:cNvSpPr>
          <p:nvPr>
            <p:ph type="title"/>
          </p:nvPr>
        </p:nvSpPr>
        <p:spPr>
          <a:xfrm>
            <a:off x="0" y="0"/>
            <a:ext cx="9144000" cy="1143000"/>
          </a:xfrm>
        </p:spPr>
        <p:txBody>
          <a:bodyPr>
            <a:normAutofit fontScale="90000"/>
          </a:bodyPr>
          <a:lstStyle/>
          <a:p>
            <a:r>
              <a:rPr lang="en-US" dirty="0" smtClean="0">
                <a:latin typeface="Times New Roman" pitchFamily="18" charset="0"/>
                <a:cs typeface="Times New Roman" pitchFamily="18" charset="0"/>
              </a:rPr>
              <a:t>estimated initial temperature distribution</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as a function of the time of observation</a:t>
            </a:r>
            <a:endParaRPr lang="en-US" dirty="0">
              <a:latin typeface="Times New Roman" pitchFamily="18" charset="0"/>
              <a:cs typeface="Times New Roman" pitchFamily="18" charset="0"/>
            </a:endParaRPr>
          </a:p>
        </p:txBody>
      </p:sp>
      <p:sp>
        <p:nvSpPr>
          <p:cNvPr id="29" name="Rectangle 28"/>
          <p:cNvSpPr/>
          <p:nvPr/>
        </p:nvSpPr>
        <p:spPr>
          <a:xfrm>
            <a:off x="4279900" y="2362200"/>
            <a:ext cx="990600" cy="3048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a:off x="7289800" y="2362200"/>
            <a:ext cx="990600" cy="3048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itle 1"/>
          <p:cNvSpPr txBox="1">
            <a:spLocks/>
          </p:cNvSpPr>
          <p:nvPr/>
        </p:nvSpPr>
        <p:spPr>
          <a:xfrm>
            <a:off x="5181600" y="5334000"/>
            <a:ext cx="2514600" cy="1295400"/>
          </a:xfrm>
          <a:prstGeom prst="rect">
            <a:avLst/>
          </a:prstGeom>
        </p:spPr>
        <p:txBody>
          <a:bodyPr vert="horz" lIns="91440" tIns="45720" rIns="91440" bIns="45720" rtlCol="0" anchor="ctr">
            <a:normAutofit fontScale="7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Damped</a:t>
            </a:r>
            <a:r>
              <a:rPr kumimoji="0" lang="en-US" sz="4400" b="0" i="0" u="none" strike="noStrike" kern="1200" cap="none" spc="0" normalizeH="0" noProof="0" dirty="0" smtClean="0">
                <a:ln>
                  <a:noFill/>
                </a:ln>
                <a:solidFill>
                  <a:srgbClr val="FF0000"/>
                </a:solidFill>
                <a:effectLst/>
                <a:uLnTx/>
                <a:uFillTx/>
                <a:latin typeface="Times New Roman" pitchFamily="18" charset="0"/>
                <a:ea typeface="+mj-ea"/>
                <a:cs typeface="Times New Roman" pitchFamily="18" charset="0"/>
              </a:rPr>
              <a:t> LS does better at earlier times</a:t>
            </a:r>
            <a:endParaRPr kumimoji="0" lang="en-US" sz="44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
        <p:nvSpPr>
          <p:cNvPr id="32" name="Freeform 31"/>
          <p:cNvSpPr/>
          <p:nvPr/>
        </p:nvSpPr>
        <p:spPr>
          <a:xfrm>
            <a:off x="5346700" y="2705100"/>
            <a:ext cx="990600" cy="2527300"/>
          </a:xfrm>
          <a:custGeom>
            <a:avLst/>
            <a:gdLst>
              <a:gd name="connsiteX0" fmla="*/ 0 w 990600"/>
              <a:gd name="connsiteY0" fmla="*/ 0 h 2527300"/>
              <a:gd name="connsiteX1" fmla="*/ 800100 w 990600"/>
              <a:gd name="connsiteY1" fmla="*/ 1358900 h 2527300"/>
              <a:gd name="connsiteX2" fmla="*/ 723900 w 990600"/>
              <a:gd name="connsiteY2" fmla="*/ 1638300 h 2527300"/>
              <a:gd name="connsiteX3" fmla="*/ 990600 w 990600"/>
              <a:gd name="connsiteY3" fmla="*/ 2527300 h 2527300"/>
            </a:gdLst>
            <a:ahLst/>
            <a:cxnLst>
              <a:cxn ang="0">
                <a:pos x="connsiteX0" y="connsiteY0"/>
              </a:cxn>
              <a:cxn ang="0">
                <a:pos x="connsiteX1" y="connsiteY1"/>
              </a:cxn>
              <a:cxn ang="0">
                <a:pos x="connsiteX2" y="connsiteY2"/>
              </a:cxn>
              <a:cxn ang="0">
                <a:pos x="connsiteX3" y="connsiteY3"/>
              </a:cxn>
            </a:cxnLst>
            <a:rect l="l" t="t" r="r" b="b"/>
            <a:pathLst>
              <a:path w="990600" h="2527300">
                <a:moveTo>
                  <a:pt x="0" y="0"/>
                </a:moveTo>
                <a:cubicBezTo>
                  <a:pt x="339725" y="542925"/>
                  <a:pt x="679450" y="1085850"/>
                  <a:pt x="800100" y="1358900"/>
                </a:cubicBezTo>
                <a:cubicBezTo>
                  <a:pt x="920750" y="1631950"/>
                  <a:pt x="692150" y="1443567"/>
                  <a:pt x="723900" y="1638300"/>
                </a:cubicBezTo>
                <a:cubicBezTo>
                  <a:pt x="755650" y="1833033"/>
                  <a:pt x="873125" y="2180166"/>
                  <a:pt x="990600" y="2527300"/>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6"/>
          <p:cNvGrpSpPr>
            <a:grpSpLocks noChangeAspect="1"/>
          </p:cNvGrpSpPr>
          <p:nvPr/>
        </p:nvGrpSpPr>
        <p:grpSpPr>
          <a:xfrm>
            <a:off x="-67672" y="1704387"/>
            <a:ext cx="9211672" cy="3629613"/>
            <a:chOff x="209848" y="700256"/>
            <a:chExt cx="8374247" cy="3299649"/>
          </a:xfrm>
        </p:grpSpPr>
        <p:pic>
          <p:nvPicPr>
            <p:cNvPr id="3080" name="Picture 8"/>
            <p:cNvPicPr>
              <a:picLocks noChangeAspect="1" noChangeArrowheads="1"/>
            </p:cNvPicPr>
            <p:nvPr/>
          </p:nvPicPr>
          <p:blipFill>
            <a:blip r:embed="rId3" cstate="print"/>
            <a:srcRect l="9968" t="6495" r="7733" b="6485"/>
            <a:stretch>
              <a:fillRect/>
            </a:stretch>
          </p:blipFill>
          <p:spPr bwMode="auto">
            <a:xfrm>
              <a:off x="533400" y="1219200"/>
              <a:ext cx="8050695" cy="2279374"/>
            </a:xfrm>
            <a:prstGeom prst="rect">
              <a:avLst/>
            </a:prstGeom>
            <a:noFill/>
            <a:ln w="9525">
              <a:noFill/>
              <a:miter lim="800000"/>
              <a:headEnd/>
              <a:tailEnd/>
            </a:ln>
            <a:effectLst/>
          </p:spPr>
        </p:pic>
        <p:sp>
          <p:nvSpPr>
            <p:cNvPr id="12" name="TextBox 11"/>
            <p:cNvSpPr txBox="1"/>
            <p:nvPr/>
          </p:nvSpPr>
          <p:spPr>
            <a:xfrm>
              <a:off x="809625" y="3524250"/>
              <a:ext cx="2114550" cy="475655"/>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distance</a:t>
              </a:r>
              <a:endParaRPr lang="en-US" sz="2800" dirty="0">
                <a:latin typeface="Times New Roman" pitchFamily="18" charset="0"/>
                <a:cs typeface="Times New Roman" pitchFamily="18" charset="0"/>
              </a:endParaRPr>
            </a:p>
          </p:txBody>
        </p:sp>
        <p:sp>
          <p:nvSpPr>
            <p:cNvPr id="14" name="TextBox 13"/>
            <p:cNvSpPr txBox="1"/>
            <p:nvPr/>
          </p:nvSpPr>
          <p:spPr>
            <a:xfrm>
              <a:off x="6248400" y="3524250"/>
              <a:ext cx="2114550" cy="475655"/>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distance</a:t>
              </a:r>
              <a:endParaRPr lang="en-US" sz="2800" dirty="0">
                <a:latin typeface="Times New Roman" pitchFamily="18" charset="0"/>
                <a:cs typeface="Times New Roman" pitchFamily="18" charset="0"/>
              </a:endParaRPr>
            </a:p>
          </p:txBody>
        </p:sp>
        <p:sp>
          <p:nvSpPr>
            <p:cNvPr id="15" name="TextBox 14"/>
            <p:cNvSpPr txBox="1"/>
            <p:nvPr/>
          </p:nvSpPr>
          <p:spPr>
            <a:xfrm>
              <a:off x="3581400" y="3524250"/>
              <a:ext cx="2114550" cy="475655"/>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distance</a:t>
              </a:r>
              <a:endParaRPr lang="en-US" sz="2800" dirty="0">
                <a:latin typeface="Times New Roman" pitchFamily="18" charset="0"/>
                <a:cs typeface="Times New Roman" pitchFamily="18" charset="0"/>
              </a:endParaRPr>
            </a:p>
          </p:txBody>
        </p:sp>
        <p:sp>
          <p:nvSpPr>
            <p:cNvPr id="16" name="Rectangle 15"/>
            <p:cNvSpPr/>
            <p:nvPr/>
          </p:nvSpPr>
          <p:spPr>
            <a:xfrm>
              <a:off x="3124200" y="2057400"/>
              <a:ext cx="152400"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17" name="Rectangle 16"/>
            <p:cNvSpPr/>
            <p:nvPr/>
          </p:nvSpPr>
          <p:spPr>
            <a:xfrm>
              <a:off x="5829300" y="2038350"/>
              <a:ext cx="152400"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18" name="TextBox 17"/>
            <p:cNvSpPr txBox="1"/>
            <p:nvPr/>
          </p:nvSpPr>
          <p:spPr>
            <a:xfrm rot="16200000">
              <a:off x="-609599" y="2062848"/>
              <a:ext cx="2114550" cy="475655"/>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time</a:t>
              </a:r>
              <a:endParaRPr lang="en-US" sz="2800" dirty="0">
                <a:latin typeface="Times New Roman" pitchFamily="18" charset="0"/>
                <a:cs typeface="Times New Roman" pitchFamily="18" charset="0"/>
              </a:endParaRPr>
            </a:p>
          </p:txBody>
        </p:sp>
        <p:sp>
          <p:nvSpPr>
            <p:cNvPr id="19" name="TextBox 18"/>
            <p:cNvSpPr txBox="1"/>
            <p:nvPr/>
          </p:nvSpPr>
          <p:spPr>
            <a:xfrm rot="16200000">
              <a:off x="2129225" y="2114849"/>
              <a:ext cx="2114550" cy="475655"/>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time</a:t>
              </a:r>
              <a:endParaRPr lang="en-US" sz="2800" dirty="0">
                <a:latin typeface="Times New Roman" pitchFamily="18" charset="0"/>
                <a:cs typeface="Times New Roman" pitchFamily="18" charset="0"/>
              </a:endParaRPr>
            </a:p>
          </p:txBody>
        </p:sp>
        <p:sp>
          <p:nvSpPr>
            <p:cNvPr id="20" name="TextBox 19"/>
            <p:cNvSpPr txBox="1"/>
            <p:nvPr/>
          </p:nvSpPr>
          <p:spPr>
            <a:xfrm rot="16200000">
              <a:off x="4872425" y="2038649"/>
              <a:ext cx="2114550" cy="475655"/>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time</a:t>
              </a:r>
              <a:endParaRPr lang="en-US" sz="2800" dirty="0">
                <a:latin typeface="Times New Roman" pitchFamily="18" charset="0"/>
                <a:cs typeface="Times New Roman" pitchFamily="18" charset="0"/>
              </a:endParaRPr>
            </a:p>
          </p:txBody>
        </p:sp>
        <p:sp>
          <p:nvSpPr>
            <p:cNvPr id="21" name="TextBox 20"/>
            <p:cNvSpPr txBox="1"/>
            <p:nvPr/>
          </p:nvSpPr>
          <p:spPr>
            <a:xfrm>
              <a:off x="822050" y="700256"/>
              <a:ext cx="1458226" cy="475655"/>
            </a:xfrm>
            <a:prstGeom prst="rect">
              <a:avLst/>
            </a:prstGeom>
            <a:noFill/>
          </p:spPr>
          <p:txBody>
            <a:bodyPr wrap="square" rtlCol="0">
              <a:spAutoFit/>
            </a:bodyPr>
            <a:lstStyle/>
            <a:p>
              <a:r>
                <a:rPr lang="en-US" sz="2800" dirty="0" smtClean="0">
                  <a:latin typeface="Times New Roman" pitchFamily="18" charset="0"/>
                  <a:cs typeface="Times New Roman" pitchFamily="18" charset="0"/>
                </a:rPr>
                <a:t>True</a:t>
              </a:r>
              <a:endParaRPr lang="en-US" sz="2800" dirty="0">
                <a:latin typeface="Times New Roman" pitchFamily="18" charset="0"/>
                <a:cs typeface="Times New Roman" pitchFamily="18" charset="0"/>
              </a:endParaRPr>
            </a:p>
          </p:txBody>
        </p:sp>
        <p:sp>
          <p:nvSpPr>
            <p:cNvPr id="22" name="TextBox 21"/>
            <p:cNvSpPr txBox="1"/>
            <p:nvPr/>
          </p:nvSpPr>
          <p:spPr>
            <a:xfrm>
              <a:off x="3535018" y="700256"/>
              <a:ext cx="2070350" cy="475655"/>
            </a:xfrm>
            <a:prstGeom prst="rect">
              <a:avLst/>
            </a:prstGeom>
            <a:noFill/>
          </p:spPr>
          <p:txBody>
            <a:bodyPr wrap="square" rtlCol="0">
              <a:spAutoFit/>
            </a:bodyPr>
            <a:lstStyle/>
            <a:p>
              <a:r>
                <a:rPr lang="en-US" sz="2800" dirty="0" smtClean="0">
                  <a:latin typeface="Times New Roman" pitchFamily="18" charset="0"/>
                  <a:cs typeface="Times New Roman" pitchFamily="18" charset="0"/>
                </a:rPr>
                <a:t>Damped LS</a:t>
              </a:r>
              <a:endParaRPr lang="en-US" sz="2800" dirty="0">
                <a:latin typeface="Times New Roman" pitchFamily="18" charset="0"/>
                <a:cs typeface="Times New Roman" pitchFamily="18" charset="0"/>
              </a:endParaRPr>
            </a:p>
          </p:txBody>
        </p:sp>
        <p:sp>
          <p:nvSpPr>
            <p:cNvPr id="23" name="TextBox 22"/>
            <p:cNvSpPr txBox="1"/>
            <p:nvPr/>
          </p:nvSpPr>
          <p:spPr>
            <a:xfrm>
              <a:off x="6308450" y="700256"/>
              <a:ext cx="2275645" cy="475655"/>
            </a:xfrm>
            <a:prstGeom prst="rect">
              <a:avLst/>
            </a:prstGeom>
            <a:noFill/>
          </p:spPr>
          <p:txBody>
            <a:bodyPr wrap="square" rtlCol="0">
              <a:spAutoFit/>
            </a:bodyPr>
            <a:lstStyle/>
            <a:p>
              <a:r>
                <a:rPr lang="en-US" sz="2800" dirty="0" smtClean="0">
                  <a:latin typeface="Times New Roman" pitchFamily="18" charset="0"/>
                  <a:cs typeface="Times New Roman" pitchFamily="18" charset="0"/>
                </a:rPr>
                <a:t>Backus-Gilbert</a:t>
              </a:r>
              <a:endParaRPr lang="en-US" sz="2800" dirty="0">
                <a:latin typeface="Times New Roman" pitchFamily="18" charset="0"/>
                <a:cs typeface="Times New Roman" pitchFamily="18" charset="0"/>
              </a:endParaRPr>
            </a:p>
          </p:txBody>
        </p:sp>
        <p:sp>
          <p:nvSpPr>
            <p:cNvPr id="24" name="Freeform 23"/>
            <p:cNvSpPr/>
            <p:nvPr/>
          </p:nvSpPr>
          <p:spPr>
            <a:xfrm>
              <a:off x="838200" y="1157288"/>
              <a:ext cx="2224088" cy="2152654"/>
            </a:xfrm>
            <a:custGeom>
              <a:avLst/>
              <a:gdLst>
                <a:gd name="connsiteX0" fmla="*/ 9525 w 6762750"/>
                <a:gd name="connsiteY0" fmla="*/ 0 h 733425"/>
                <a:gd name="connsiteX1" fmla="*/ 0 w 6762750"/>
                <a:gd name="connsiteY1" fmla="*/ 733425 h 733425"/>
                <a:gd name="connsiteX2" fmla="*/ 6762750 w 6762750"/>
                <a:gd name="connsiteY2" fmla="*/ 733425 h 733425"/>
                <a:gd name="connsiteX0" fmla="*/ 4709 w 6762750"/>
                <a:gd name="connsiteY0" fmla="*/ 0 h 736481"/>
                <a:gd name="connsiteX1" fmla="*/ 0 w 6762750"/>
                <a:gd name="connsiteY1" fmla="*/ 736481 h 736481"/>
                <a:gd name="connsiteX2" fmla="*/ 6762750 w 6762750"/>
                <a:gd name="connsiteY2" fmla="*/ 736481 h 736481"/>
              </a:gdLst>
              <a:ahLst/>
              <a:cxnLst>
                <a:cxn ang="0">
                  <a:pos x="connsiteX0" y="connsiteY0"/>
                </a:cxn>
                <a:cxn ang="0">
                  <a:pos x="connsiteX1" y="connsiteY1"/>
                </a:cxn>
                <a:cxn ang="0">
                  <a:pos x="connsiteX2" y="connsiteY2"/>
                </a:cxn>
              </a:cxnLst>
              <a:rect l="l" t="t" r="r" b="b"/>
              <a:pathLst>
                <a:path w="6762750" h="736481">
                  <a:moveTo>
                    <a:pt x="4709" y="0"/>
                  </a:moveTo>
                  <a:cubicBezTo>
                    <a:pt x="3139" y="245494"/>
                    <a:pt x="1570" y="490987"/>
                    <a:pt x="0" y="736481"/>
                  </a:cubicBezTo>
                  <a:lnTo>
                    <a:pt x="6762750" y="736481"/>
                  </a:lnTo>
                </a:path>
              </a:pathLst>
            </a:custGeom>
            <a:ln w="28575">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25" name="Freeform 24"/>
            <p:cNvSpPr/>
            <p:nvPr/>
          </p:nvSpPr>
          <p:spPr>
            <a:xfrm>
              <a:off x="3567096" y="1147763"/>
              <a:ext cx="2224088" cy="2152654"/>
            </a:xfrm>
            <a:custGeom>
              <a:avLst/>
              <a:gdLst>
                <a:gd name="connsiteX0" fmla="*/ 9525 w 6762750"/>
                <a:gd name="connsiteY0" fmla="*/ 0 h 733425"/>
                <a:gd name="connsiteX1" fmla="*/ 0 w 6762750"/>
                <a:gd name="connsiteY1" fmla="*/ 733425 h 733425"/>
                <a:gd name="connsiteX2" fmla="*/ 6762750 w 6762750"/>
                <a:gd name="connsiteY2" fmla="*/ 733425 h 733425"/>
                <a:gd name="connsiteX0" fmla="*/ 4709 w 6762750"/>
                <a:gd name="connsiteY0" fmla="*/ 0 h 736481"/>
                <a:gd name="connsiteX1" fmla="*/ 0 w 6762750"/>
                <a:gd name="connsiteY1" fmla="*/ 736481 h 736481"/>
                <a:gd name="connsiteX2" fmla="*/ 6762750 w 6762750"/>
                <a:gd name="connsiteY2" fmla="*/ 736481 h 736481"/>
              </a:gdLst>
              <a:ahLst/>
              <a:cxnLst>
                <a:cxn ang="0">
                  <a:pos x="connsiteX0" y="connsiteY0"/>
                </a:cxn>
                <a:cxn ang="0">
                  <a:pos x="connsiteX1" y="connsiteY1"/>
                </a:cxn>
                <a:cxn ang="0">
                  <a:pos x="connsiteX2" y="connsiteY2"/>
                </a:cxn>
              </a:cxnLst>
              <a:rect l="l" t="t" r="r" b="b"/>
              <a:pathLst>
                <a:path w="6762750" h="736481">
                  <a:moveTo>
                    <a:pt x="4709" y="0"/>
                  </a:moveTo>
                  <a:cubicBezTo>
                    <a:pt x="3139" y="245494"/>
                    <a:pt x="1570" y="490987"/>
                    <a:pt x="0" y="736481"/>
                  </a:cubicBezTo>
                  <a:lnTo>
                    <a:pt x="6762750" y="736481"/>
                  </a:lnTo>
                </a:path>
              </a:pathLst>
            </a:custGeom>
            <a:ln w="28575">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26" name="Freeform 25"/>
            <p:cNvSpPr/>
            <p:nvPr/>
          </p:nvSpPr>
          <p:spPr>
            <a:xfrm>
              <a:off x="6319837" y="1166798"/>
              <a:ext cx="2224088" cy="2152654"/>
            </a:xfrm>
            <a:custGeom>
              <a:avLst/>
              <a:gdLst>
                <a:gd name="connsiteX0" fmla="*/ 9525 w 6762750"/>
                <a:gd name="connsiteY0" fmla="*/ 0 h 733425"/>
                <a:gd name="connsiteX1" fmla="*/ 0 w 6762750"/>
                <a:gd name="connsiteY1" fmla="*/ 733425 h 733425"/>
                <a:gd name="connsiteX2" fmla="*/ 6762750 w 6762750"/>
                <a:gd name="connsiteY2" fmla="*/ 733425 h 733425"/>
                <a:gd name="connsiteX0" fmla="*/ 4709 w 6762750"/>
                <a:gd name="connsiteY0" fmla="*/ 0 h 736481"/>
                <a:gd name="connsiteX1" fmla="*/ 0 w 6762750"/>
                <a:gd name="connsiteY1" fmla="*/ 736481 h 736481"/>
                <a:gd name="connsiteX2" fmla="*/ 6762750 w 6762750"/>
                <a:gd name="connsiteY2" fmla="*/ 736481 h 736481"/>
              </a:gdLst>
              <a:ahLst/>
              <a:cxnLst>
                <a:cxn ang="0">
                  <a:pos x="connsiteX0" y="connsiteY0"/>
                </a:cxn>
                <a:cxn ang="0">
                  <a:pos x="connsiteX1" y="connsiteY1"/>
                </a:cxn>
                <a:cxn ang="0">
                  <a:pos x="connsiteX2" y="connsiteY2"/>
                </a:cxn>
              </a:cxnLst>
              <a:rect l="l" t="t" r="r" b="b"/>
              <a:pathLst>
                <a:path w="6762750" h="736481">
                  <a:moveTo>
                    <a:pt x="4709" y="0"/>
                  </a:moveTo>
                  <a:cubicBezTo>
                    <a:pt x="3139" y="245494"/>
                    <a:pt x="1570" y="490987"/>
                    <a:pt x="0" y="736481"/>
                  </a:cubicBezTo>
                  <a:lnTo>
                    <a:pt x="6762750" y="736481"/>
                  </a:lnTo>
                </a:path>
              </a:pathLst>
            </a:custGeom>
            <a:ln w="28575">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grpSp>
      <p:sp>
        <p:nvSpPr>
          <p:cNvPr id="28" name="Title 1"/>
          <p:cNvSpPr>
            <a:spLocks noGrp="1"/>
          </p:cNvSpPr>
          <p:nvPr>
            <p:ph type="title"/>
          </p:nvPr>
        </p:nvSpPr>
        <p:spPr>
          <a:xfrm>
            <a:off x="0" y="0"/>
            <a:ext cx="9144000" cy="1143000"/>
          </a:xfrm>
        </p:spPr>
        <p:txBody>
          <a:bodyPr>
            <a:normAutofit fontScale="90000"/>
          </a:bodyPr>
          <a:lstStyle/>
          <a:p>
            <a:r>
              <a:rPr lang="en-US" dirty="0" smtClean="0">
                <a:latin typeface="Times New Roman" pitchFamily="18" charset="0"/>
                <a:cs typeface="Times New Roman" pitchFamily="18" charset="0"/>
              </a:rPr>
              <a:t>estimated initial temperature distribution</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as a function of the time of observation</a:t>
            </a:r>
            <a:endParaRPr lang="en-US" dirty="0">
              <a:latin typeface="Times New Roman" pitchFamily="18" charset="0"/>
              <a:cs typeface="Times New Roman" pitchFamily="18" charset="0"/>
            </a:endParaRPr>
          </a:p>
        </p:txBody>
      </p:sp>
      <p:sp>
        <p:nvSpPr>
          <p:cNvPr id="29" name="Rectangle 28"/>
          <p:cNvSpPr/>
          <p:nvPr/>
        </p:nvSpPr>
        <p:spPr>
          <a:xfrm>
            <a:off x="4267200" y="4038600"/>
            <a:ext cx="990600" cy="3048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itle 1"/>
          <p:cNvSpPr txBox="1">
            <a:spLocks/>
          </p:cNvSpPr>
          <p:nvPr/>
        </p:nvSpPr>
        <p:spPr>
          <a:xfrm>
            <a:off x="5207000" y="5283200"/>
            <a:ext cx="2743200" cy="1524000"/>
          </a:xfrm>
          <a:prstGeom prst="rect">
            <a:avLst/>
          </a:prstGeom>
        </p:spPr>
        <p:txBody>
          <a:bodyPr vert="horz" lIns="91440" tIns="45720" rIns="91440" bIns="45720" rtlCol="0" anchor="ctr">
            <a:normAutofit fontScale="6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Damped</a:t>
            </a:r>
            <a:r>
              <a:rPr kumimoji="0" lang="en-US" sz="4400" b="0" i="0" u="none" strike="noStrike" kern="1200" cap="none" spc="0" normalizeH="0" noProof="0" dirty="0" smtClean="0">
                <a:ln>
                  <a:noFill/>
                </a:ln>
                <a:solidFill>
                  <a:srgbClr val="FF0000"/>
                </a:solidFill>
                <a:effectLst/>
                <a:uLnTx/>
                <a:uFillTx/>
                <a:latin typeface="Times New Roman" pitchFamily="18" charset="0"/>
                <a:ea typeface="+mj-ea"/>
                <a:cs typeface="Times New Roman" pitchFamily="18" charset="0"/>
              </a:rPr>
              <a:t> LS contains worse artifacts at later times</a:t>
            </a:r>
            <a:endParaRPr kumimoji="0" lang="en-US" sz="44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
        <p:nvSpPr>
          <p:cNvPr id="32" name="Freeform 31"/>
          <p:cNvSpPr/>
          <p:nvPr/>
        </p:nvSpPr>
        <p:spPr>
          <a:xfrm>
            <a:off x="5410200" y="4343400"/>
            <a:ext cx="1003300" cy="889000"/>
          </a:xfrm>
          <a:custGeom>
            <a:avLst/>
            <a:gdLst>
              <a:gd name="connsiteX0" fmla="*/ 0 w 990600"/>
              <a:gd name="connsiteY0" fmla="*/ 0 h 2527300"/>
              <a:gd name="connsiteX1" fmla="*/ 800100 w 990600"/>
              <a:gd name="connsiteY1" fmla="*/ 1358900 h 2527300"/>
              <a:gd name="connsiteX2" fmla="*/ 723900 w 990600"/>
              <a:gd name="connsiteY2" fmla="*/ 1638300 h 2527300"/>
              <a:gd name="connsiteX3" fmla="*/ 990600 w 990600"/>
              <a:gd name="connsiteY3" fmla="*/ 2527300 h 2527300"/>
            </a:gdLst>
            <a:ahLst/>
            <a:cxnLst>
              <a:cxn ang="0">
                <a:pos x="connsiteX0" y="connsiteY0"/>
              </a:cxn>
              <a:cxn ang="0">
                <a:pos x="connsiteX1" y="connsiteY1"/>
              </a:cxn>
              <a:cxn ang="0">
                <a:pos x="connsiteX2" y="connsiteY2"/>
              </a:cxn>
              <a:cxn ang="0">
                <a:pos x="connsiteX3" y="connsiteY3"/>
              </a:cxn>
            </a:cxnLst>
            <a:rect l="l" t="t" r="r" b="b"/>
            <a:pathLst>
              <a:path w="990600" h="2527300">
                <a:moveTo>
                  <a:pt x="0" y="0"/>
                </a:moveTo>
                <a:cubicBezTo>
                  <a:pt x="339725" y="542925"/>
                  <a:pt x="679450" y="1085850"/>
                  <a:pt x="800100" y="1358900"/>
                </a:cubicBezTo>
                <a:cubicBezTo>
                  <a:pt x="920750" y="1631950"/>
                  <a:pt x="692150" y="1443567"/>
                  <a:pt x="723900" y="1638300"/>
                </a:cubicBezTo>
                <a:cubicBezTo>
                  <a:pt x="755650" y="1833033"/>
                  <a:pt x="873125" y="2180166"/>
                  <a:pt x="990600" y="2527300"/>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 name="Rectangle 26"/>
          <p:cNvSpPr/>
          <p:nvPr/>
        </p:nvSpPr>
        <p:spPr>
          <a:xfrm>
            <a:off x="7315200" y="4025900"/>
            <a:ext cx="990600" cy="3048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9" name="Group 48"/>
          <p:cNvGrpSpPr>
            <a:grpSpLocks noChangeAspect="1"/>
          </p:cNvGrpSpPr>
          <p:nvPr/>
        </p:nvGrpSpPr>
        <p:grpSpPr>
          <a:xfrm>
            <a:off x="264789" y="1208924"/>
            <a:ext cx="8452491" cy="4353676"/>
            <a:chOff x="1117993" y="819150"/>
            <a:chExt cx="5282807" cy="2721048"/>
          </a:xfrm>
        </p:grpSpPr>
        <p:pic>
          <p:nvPicPr>
            <p:cNvPr id="4098" name="Picture 2"/>
            <p:cNvPicPr>
              <a:picLocks noChangeAspect="1" noChangeArrowheads="1"/>
            </p:cNvPicPr>
            <p:nvPr/>
          </p:nvPicPr>
          <p:blipFill>
            <a:blip r:embed="rId3" cstate="print"/>
            <a:srcRect l="7414" t="5678" r="52843" b="50428"/>
            <a:stretch>
              <a:fillRect/>
            </a:stretch>
          </p:blipFill>
          <p:spPr bwMode="auto">
            <a:xfrm>
              <a:off x="1295400" y="1116496"/>
              <a:ext cx="2362200" cy="2362200"/>
            </a:xfrm>
            <a:prstGeom prst="rect">
              <a:avLst/>
            </a:prstGeom>
            <a:noFill/>
            <a:ln w="9525">
              <a:noFill/>
              <a:miter lim="800000"/>
              <a:headEnd/>
              <a:tailEnd/>
            </a:ln>
            <a:effectLst/>
          </p:spPr>
        </p:pic>
        <p:sp>
          <p:nvSpPr>
            <p:cNvPr id="7" name="Rectangle 6"/>
            <p:cNvSpPr/>
            <p:nvPr/>
          </p:nvSpPr>
          <p:spPr>
            <a:xfrm>
              <a:off x="2286000" y="3240156"/>
              <a:ext cx="1295400" cy="2385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17" name="TextBox 16"/>
            <p:cNvSpPr txBox="1"/>
            <p:nvPr/>
          </p:nvSpPr>
          <p:spPr>
            <a:xfrm>
              <a:off x="1666875" y="819150"/>
              <a:ext cx="1809750" cy="327013"/>
            </a:xfrm>
            <a:prstGeom prst="rect">
              <a:avLst/>
            </a:prstGeom>
            <a:noFill/>
          </p:spPr>
          <p:txBody>
            <a:bodyPr wrap="square" rtlCol="0">
              <a:spAutoFit/>
            </a:bodyPr>
            <a:lstStyle/>
            <a:p>
              <a:r>
                <a:rPr lang="en-US" sz="2800" dirty="0" smtClean="0">
                  <a:latin typeface="Times New Roman" pitchFamily="18" charset="0"/>
                  <a:cs typeface="Times New Roman" pitchFamily="18" charset="0"/>
                </a:rPr>
                <a:t>Damped LS</a:t>
              </a:r>
              <a:endParaRPr lang="en-US" sz="2800" dirty="0">
                <a:latin typeface="Times New Roman" pitchFamily="18" charset="0"/>
                <a:cs typeface="Times New Roman" pitchFamily="18" charset="0"/>
              </a:endParaRPr>
            </a:p>
          </p:txBody>
        </p:sp>
        <p:sp>
          <p:nvSpPr>
            <p:cNvPr id="19" name="TextBox 18"/>
            <p:cNvSpPr txBox="1"/>
            <p:nvPr/>
          </p:nvSpPr>
          <p:spPr>
            <a:xfrm rot="16200000">
              <a:off x="264395" y="1941520"/>
              <a:ext cx="2034209" cy="327013"/>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distance</a:t>
              </a:r>
              <a:endParaRPr lang="en-US" sz="2800" dirty="0">
                <a:latin typeface="Times New Roman" pitchFamily="18" charset="0"/>
                <a:cs typeface="Times New Roman" pitchFamily="18" charset="0"/>
              </a:endParaRPr>
            </a:p>
          </p:txBody>
        </p:sp>
        <p:sp>
          <p:nvSpPr>
            <p:cNvPr id="22" name="Freeform 21"/>
            <p:cNvSpPr/>
            <p:nvPr/>
          </p:nvSpPr>
          <p:spPr>
            <a:xfrm>
              <a:off x="1619244" y="1059345"/>
              <a:ext cx="2143132" cy="1985967"/>
            </a:xfrm>
            <a:custGeom>
              <a:avLst/>
              <a:gdLst>
                <a:gd name="connsiteX0" fmla="*/ 9525 w 6762750"/>
                <a:gd name="connsiteY0" fmla="*/ 0 h 733425"/>
                <a:gd name="connsiteX1" fmla="*/ 0 w 6762750"/>
                <a:gd name="connsiteY1" fmla="*/ 733425 h 733425"/>
                <a:gd name="connsiteX2" fmla="*/ 6762750 w 6762750"/>
                <a:gd name="connsiteY2" fmla="*/ 733425 h 733425"/>
                <a:gd name="connsiteX0" fmla="*/ 4709 w 6762750"/>
                <a:gd name="connsiteY0" fmla="*/ 0 h 736481"/>
                <a:gd name="connsiteX1" fmla="*/ 0 w 6762750"/>
                <a:gd name="connsiteY1" fmla="*/ 736481 h 736481"/>
                <a:gd name="connsiteX2" fmla="*/ 6762750 w 6762750"/>
                <a:gd name="connsiteY2" fmla="*/ 736481 h 736481"/>
              </a:gdLst>
              <a:ahLst/>
              <a:cxnLst>
                <a:cxn ang="0">
                  <a:pos x="connsiteX0" y="connsiteY0"/>
                </a:cxn>
                <a:cxn ang="0">
                  <a:pos x="connsiteX1" y="connsiteY1"/>
                </a:cxn>
                <a:cxn ang="0">
                  <a:pos x="connsiteX2" y="connsiteY2"/>
                </a:cxn>
              </a:cxnLst>
              <a:rect l="l" t="t" r="r" b="b"/>
              <a:pathLst>
                <a:path w="6762750" h="736481">
                  <a:moveTo>
                    <a:pt x="4709" y="0"/>
                  </a:moveTo>
                  <a:cubicBezTo>
                    <a:pt x="3139" y="245494"/>
                    <a:pt x="1570" y="490987"/>
                    <a:pt x="0" y="736481"/>
                  </a:cubicBezTo>
                  <a:lnTo>
                    <a:pt x="6762750" y="736481"/>
                  </a:lnTo>
                </a:path>
              </a:pathLst>
            </a:custGeom>
            <a:ln w="28575">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26" name="TextBox 25"/>
            <p:cNvSpPr txBox="1"/>
            <p:nvPr/>
          </p:nvSpPr>
          <p:spPr>
            <a:xfrm>
              <a:off x="1590674" y="3202471"/>
              <a:ext cx="2034209" cy="327013"/>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distance</a:t>
              </a:r>
              <a:endParaRPr lang="en-US" sz="2800" dirty="0">
                <a:latin typeface="Times New Roman" pitchFamily="18" charset="0"/>
                <a:cs typeface="Times New Roman" pitchFamily="18" charset="0"/>
              </a:endParaRPr>
            </a:p>
          </p:txBody>
        </p:sp>
        <p:pic>
          <p:nvPicPr>
            <p:cNvPr id="33" name="Picture 2"/>
            <p:cNvPicPr>
              <a:picLocks noChangeAspect="1" noChangeArrowheads="1"/>
            </p:cNvPicPr>
            <p:nvPr/>
          </p:nvPicPr>
          <p:blipFill>
            <a:blip r:embed="rId3" cstate="print"/>
            <a:srcRect l="7414" t="52896" r="52843" b="4195"/>
            <a:stretch>
              <a:fillRect/>
            </a:stretch>
          </p:blipFill>
          <p:spPr bwMode="auto">
            <a:xfrm>
              <a:off x="3886200" y="1106088"/>
              <a:ext cx="2362200" cy="2309191"/>
            </a:xfrm>
            <a:prstGeom prst="rect">
              <a:avLst/>
            </a:prstGeom>
            <a:noFill/>
            <a:ln w="9525">
              <a:noFill/>
              <a:miter lim="800000"/>
              <a:headEnd/>
              <a:tailEnd/>
            </a:ln>
            <a:effectLst/>
          </p:spPr>
        </p:pic>
        <p:sp>
          <p:nvSpPr>
            <p:cNvPr id="35" name="Rectangle 34"/>
            <p:cNvSpPr/>
            <p:nvPr/>
          </p:nvSpPr>
          <p:spPr>
            <a:xfrm>
              <a:off x="4191000" y="964180"/>
              <a:ext cx="2133600" cy="1789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36" name="Rectangle 35"/>
            <p:cNvSpPr/>
            <p:nvPr/>
          </p:nvSpPr>
          <p:spPr>
            <a:xfrm>
              <a:off x="4191000" y="3213184"/>
              <a:ext cx="22098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38" name="Rectangle 37"/>
            <p:cNvSpPr/>
            <p:nvPr/>
          </p:nvSpPr>
          <p:spPr>
            <a:xfrm>
              <a:off x="4343400" y="3365584"/>
              <a:ext cx="18288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39" name="TextBox 38"/>
            <p:cNvSpPr txBox="1"/>
            <p:nvPr/>
          </p:nvSpPr>
          <p:spPr>
            <a:xfrm>
              <a:off x="4190999" y="3213185"/>
              <a:ext cx="2034209" cy="327013"/>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distance</a:t>
              </a:r>
              <a:endParaRPr lang="en-US" sz="2800" dirty="0">
                <a:latin typeface="Times New Roman" pitchFamily="18" charset="0"/>
                <a:cs typeface="Times New Roman" pitchFamily="18" charset="0"/>
              </a:endParaRPr>
            </a:p>
          </p:txBody>
        </p:sp>
        <p:sp>
          <p:nvSpPr>
            <p:cNvPr id="40" name="TextBox 39"/>
            <p:cNvSpPr txBox="1"/>
            <p:nvPr/>
          </p:nvSpPr>
          <p:spPr>
            <a:xfrm>
              <a:off x="4220817" y="840921"/>
              <a:ext cx="1922807" cy="327013"/>
            </a:xfrm>
            <a:prstGeom prst="rect">
              <a:avLst/>
            </a:prstGeom>
            <a:noFill/>
          </p:spPr>
          <p:txBody>
            <a:bodyPr wrap="square" rtlCol="0">
              <a:spAutoFit/>
            </a:bodyPr>
            <a:lstStyle/>
            <a:p>
              <a:r>
                <a:rPr lang="en-US" sz="2800" dirty="0" smtClean="0">
                  <a:latin typeface="Times New Roman" pitchFamily="18" charset="0"/>
                  <a:cs typeface="Times New Roman" pitchFamily="18" charset="0"/>
                </a:rPr>
                <a:t>Backus-Gilbert</a:t>
              </a:r>
              <a:endParaRPr lang="en-US" sz="2800" dirty="0">
                <a:latin typeface="Times New Roman" pitchFamily="18" charset="0"/>
                <a:cs typeface="Times New Roman" pitchFamily="18" charset="0"/>
              </a:endParaRPr>
            </a:p>
          </p:txBody>
        </p:sp>
        <p:sp>
          <p:nvSpPr>
            <p:cNvPr id="43" name="TextBox 42"/>
            <p:cNvSpPr txBox="1"/>
            <p:nvPr/>
          </p:nvSpPr>
          <p:spPr>
            <a:xfrm rot="16200000">
              <a:off x="2855195" y="1956373"/>
              <a:ext cx="2034209" cy="327013"/>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distance</a:t>
              </a:r>
              <a:endParaRPr lang="en-US" sz="2800" dirty="0">
                <a:latin typeface="Times New Roman" pitchFamily="18" charset="0"/>
                <a:cs typeface="Times New Roman" pitchFamily="18" charset="0"/>
              </a:endParaRPr>
            </a:p>
          </p:txBody>
        </p:sp>
        <p:sp>
          <p:nvSpPr>
            <p:cNvPr id="45" name="Freeform 44"/>
            <p:cNvSpPr/>
            <p:nvPr/>
          </p:nvSpPr>
          <p:spPr>
            <a:xfrm>
              <a:off x="4210028" y="1070054"/>
              <a:ext cx="2143132" cy="1985967"/>
            </a:xfrm>
            <a:custGeom>
              <a:avLst/>
              <a:gdLst>
                <a:gd name="connsiteX0" fmla="*/ 9525 w 6762750"/>
                <a:gd name="connsiteY0" fmla="*/ 0 h 733425"/>
                <a:gd name="connsiteX1" fmla="*/ 0 w 6762750"/>
                <a:gd name="connsiteY1" fmla="*/ 733425 h 733425"/>
                <a:gd name="connsiteX2" fmla="*/ 6762750 w 6762750"/>
                <a:gd name="connsiteY2" fmla="*/ 733425 h 733425"/>
                <a:gd name="connsiteX0" fmla="*/ 4709 w 6762750"/>
                <a:gd name="connsiteY0" fmla="*/ 0 h 736481"/>
                <a:gd name="connsiteX1" fmla="*/ 0 w 6762750"/>
                <a:gd name="connsiteY1" fmla="*/ 736481 h 736481"/>
                <a:gd name="connsiteX2" fmla="*/ 6762750 w 6762750"/>
                <a:gd name="connsiteY2" fmla="*/ 736481 h 736481"/>
              </a:gdLst>
              <a:ahLst/>
              <a:cxnLst>
                <a:cxn ang="0">
                  <a:pos x="connsiteX0" y="connsiteY0"/>
                </a:cxn>
                <a:cxn ang="0">
                  <a:pos x="connsiteX1" y="connsiteY1"/>
                </a:cxn>
                <a:cxn ang="0">
                  <a:pos x="connsiteX2" y="connsiteY2"/>
                </a:cxn>
              </a:cxnLst>
              <a:rect l="l" t="t" r="r" b="b"/>
              <a:pathLst>
                <a:path w="6762750" h="736481">
                  <a:moveTo>
                    <a:pt x="4709" y="0"/>
                  </a:moveTo>
                  <a:cubicBezTo>
                    <a:pt x="3139" y="245494"/>
                    <a:pt x="1570" y="490987"/>
                    <a:pt x="0" y="736481"/>
                  </a:cubicBezTo>
                  <a:lnTo>
                    <a:pt x="6762750" y="736481"/>
                  </a:lnTo>
                </a:path>
              </a:pathLst>
            </a:custGeom>
            <a:ln w="28575">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grpSp>
      <p:sp>
        <p:nvSpPr>
          <p:cNvPr id="50" name="TextBox 49"/>
          <p:cNvSpPr txBox="1"/>
          <p:nvPr/>
        </p:nvSpPr>
        <p:spPr>
          <a:xfrm>
            <a:off x="304800" y="381000"/>
            <a:ext cx="8686800" cy="523220"/>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model resolution matrix when for data collected at </a:t>
            </a:r>
            <a:r>
              <a:rPr lang="en-US" sz="2800" i="1" dirty="0" smtClean="0">
                <a:latin typeface="Cambria Math" pitchFamily="18" charset="0"/>
                <a:ea typeface="Cambria Math" pitchFamily="18" charset="0"/>
                <a:cs typeface="Times New Roman" pitchFamily="18" charset="0"/>
              </a:rPr>
              <a:t>t</a:t>
            </a:r>
            <a:r>
              <a:rPr lang="en-US" sz="2800" dirty="0" smtClean="0">
                <a:latin typeface="Cambria Math" pitchFamily="18" charset="0"/>
                <a:ea typeface="Cambria Math" pitchFamily="18" charset="0"/>
                <a:cs typeface="Times New Roman" pitchFamily="18" charset="0"/>
              </a:rPr>
              <a:t>=10</a:t>
            </a:r>
            <a:endParaRPr lang="en-US" sz="2800" dirty="0">
              <a:latin typeface="Cambria Math" pitchFamily="18" charset="0"/>
              <a:ea typeface="Cambria Math" pitchFamily="18" charset="0"/>
              <a:cs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8"/>
          <p:cNvGrpSpPr>
            <a:grpSpLocks noChangeAspect="1"/>
          </p:cNvGrpSpPr>
          <p:nvPr/>
        </p:nvGrpSpPr>
        <p:grpSpPr>
          <a:xfrm>
            <a:off x="264789" y="1208924"/>
            <a:ext cx="8452491" cy="4353676"/>
            <a:chOff x="1117993" y="819150"/>
            <a:chExt cx="5282807" cy="2721048"/>
          </a:xfrm>
        </p:grpSpPr>
        <p:pic>
          <p:nvPicPr>
            <p:cNvPr id="4098" name="Picture 2"/>
            <p:cNvPicPr>
              <a:picLocks noChangeAspect="1" noChangeArrowheads="1"/>
            </p:cNvPicPr>
            <p:nvPr/>
          </p:nvPicPr>
          <p:blipFill>
            <a:blip r:embed="rId3" cstate="print"/>
            <a:srcRect l="7414" t="5678" r="52843" b="50428"/>
            <a:stretch>
              <a:fillRect/>
            </a:stretch>
          </p:blipFill>
          <p:spPr bwMode="auto">
            <a:xfrm>
              <a:off x="1295400" y="1116496"/>
              <a:ext cx="2362200" cy="2362200"/>
            </a:xfrm>
            <a:prstGeom prst="rect">
              <a:avLst/>
            </a:prstGeom>
            <a:noFill/>
            <a:ln w="9525">
              <a:noFill/>
              <a:miter lim="800000"/>
              <a:headEnd/>
              <a:tailEnd/>
            </a:ln>
            <a:effectLst/>
          </p:spPr>
        </p:pic>
        <p:sp>
          <p:nvSpPr>
            <p:cNvPr id="7" name="Rectangle 6"/>
            <p:cNvSpPr/>
            <p:nvPr/>
          </p:nvSpPr>
          <p:spPr>
            <a:xfrm>
              <a:off x="2286000" y="3240156"/>
              <a:ext cx="1295400" cy="2385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17" name="TextBox 16"/>
            <p:cNvSpPr txBox="1"/>
            <p:nvPr/>
          </p:nvSpPr>
          <p:spPr>
            <a:xfrm>
              <a:off x="1666875" y="819150"/>
              <a:ext cx="1809750" cy="327013"/>
            </a:xfrm>
            <a:prstGeom prst="rect">
              <a:avLst/>
            </a:prstGeom>
            <a:noFill/>
          </p:spPr>
          <p:txBody>
            <a:bodyPr wrap="square" rtlCol="0">
              <a:spAutoFit/>
            </a:bodyPr>
            <a:lstStyle/>
            <a:p>
              <a:r>
                <a:rPr lang="en-US" sz="2800" dirty="0" smtClean="0">
                  <a:latin typeface="Times New Roman" pitchFamily="18" charset="0"/>
                  <a:cs typeface="Times New Roman" pitchFamily="18" charset="0"/>
                </a:rPr>
                <a:t>Damped LS</a:t>
              </a:r>
              <a:endParaRPr lang="en-US" sz="2800" dirty="0">
                <a:latin typeface="Times New Roman" pitchFamily="18" charset="0"/>
                <a:cs typeface="Times New Roman" pitchFamily="18" charset="0"/>
              </a:endParaRPr>
            </a:p>
          </p:txBody>
        </p:sp>
        <p:sp>
          <p:nvSpPr>
            <p:cNvPr id="19" name="TextBox 18"/>
            <p:cNvSpPr txBox="1"/>
            <p:nvPr/>
          </p:nvSpPr>
          <p:spPr>
            <a:xfrm rot="16200000">
              <a:off x="264395" y="1941520"/>
              <a:ext cx="2034209" cy="327013"/>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distance</a:t>
              </a:r>
              <a:endParaRPr lang="en-US" sz="2800" dirty="0">
                <a:latin typeface="Times New Roman" pitchFamily="18" charset="0"/>
                <a:cs typeface="Times New Roman" pitchFamily="18" charset="0"/>
              </a:endParaRPr>
            </a:p>
          </p:txBody>
        </p:sp>
        <p:sp>
          <p:nvSpPr>
            <p:cNvPr id="22" name="Freeform 21"/>
            <p:cNvSpPr/>
            <p:nvPr/>
          </p:nvSpPr>
          <p:spPr>
            <a:xfrm>
              <a:off x="1619244" y="1059345"/>
              <a:ext cx="2143132" cy="1985967"/>
            </a:xfrm>
            <a:custGeom>
              <a:avLst/>
              <a:gdLst>
                <a:gd name="connsiteX0" fmla="*/ 9525 w 6762750"/>
                <a:gd name="connsiteY0" fmla="*/ 0 h 733425"/>
                <a:gd name="connsiteX1" fmla="*/ 0 w 6762750"/>
                <a:gd name="connsiteY1" fmla="*/ 733425 h 733425"/>
                <a:gd name="connsiteX2" fmla="*/ 6762750 w 6762750"/>
                <a:gd name="connsiteY2" fmla="*/ 733425 h 733425"/>
                <a:gd name="connsiteX0" fmla="*/ 4709 w 6762750"/>
                <a:gd name="connsiteY0" fmla="*/ 0 h 736481"/>
                <a:gd name="connsiteX1" fmla="*/ 0 w 6762750"/>
                <a:gd name="connsiteY1" fmla="*/ 736481 h 736481"/>
                <a:gd name="connsiteX2" fmla="*/ 6762750 w 6762750"/>
                <a:gd name="connsiteY2" fmla="*/ 736481 h 736481"/>
              </a:gdLst>
              <a:ahLst/>
              <a:cxnLst>
                <a:cxn ang="0">
                  <a:pos x="connsiteX0" y="connsiteY0"/>
                </a:cxn>
                <a:cxn ang="0">
                  <a:pos x="connsiteX1" y="connsiteY1"/>
                </a:cxn>
                <a:cxn ang="0">
                  <a:pos x="connsiteX2" y="connsiteY2"/>
                </a:cxn>
              </a:cxnLst>
              <a:rect l="l" t="t" r="r" b="b"/>
              <a:pathLst>
                <a:path w="6762750" h="736481">
                  <a:moveTo>
                    <a:pt x="4709" y="0"/>
                  </a:moveTo>
                  <a:cubicBezTo>
                    <a:pt x="3139" y="245494"/>
                    <a:pt x="1570" y="490987"/>
                    <a:pt x="0" y="736481"/>
                  </a:cubicBezTo>
                  <a:lnTo>
                    <a:pt x="6762750" y="736481"/>
                  </a:lnTo>
                </a:path>
              </a:pathLst>
            </a:custGeom>
            <a:ln w="28575">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26" name="TextBox 25"/>
            <p:cNvSpPr txBox="1"/>
            <p:nvPr/>
          </p:nvSpPr>
          <p:spPr>
            <a:xfrm>
              <a:off x="1590674" y="3202471"/>
              <a:ext cx="2034209" cy="327013"/>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distance</a:t>
              </a:r>
              <a:endParaRPr lang="en-US" sz="2800" dirty="0">
                <a:latin typeface="Times New Roman" pitchFamily="18" charset="0"/>
                <a:cs typeface="Times New Roman" pitchFamily="18" charset="0"/>
              </a:endParaRPr>
            </a:p>
          </p:txBody>
        </p:sp>
        <p:pic>
          <p:nvPicPr>
            <p:cNvPr id="33" name="Picture 2"/>
            <p:cNvPicPr>
              <a:picLocks noChangeAspect="1" noChangeArrowheads="1"/>
            </p:cNvPicPr>
            <p:nvPr/>
          </p:nvPicPr>
          <p:blipFill>
            <a:blip r:embed="rId3" cstate="print"/>
            <a:srcRect l="7414" t="52896" r="52843" b="4195"/>
            <a:stretch>
              <a:fillRect/>
            </a:stretch>
          </p:blipFill>
          <p:spPr bwMode="auto">
            <a:xfrm>
              <a:off x="3886200" y="1106088"/>
              <a:ext cx="2362200" cy="2309191"/>
            </a:xfrm>
            <a:prstGeom prst="rect">
              <a:avLst/>
            </a:prstGeom>
            <a:noFill/>
            <a:ln w="9525">
              <a:noFill/>
              <a:miter lim="800000"/>
              <a:headEnd/>
              <a:tailEnd/>
            </a:ln>
            <a:effectLst/>
          </p:spPr>
        </p:pic>
        <p:sp>
          <p:nvSpPr>
            <p:cNvPr id="35" name="Rectangle 34"/>
            <p:cNvSpPr/>
            <p:nvPr/>
          </p:nvSpPr>
          <p:spPr>
            <a:xfrm>
              <a:off x="4191000" y="964180"/>
              <a:ext cx="2133600" cy="1789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36" name="Rectangle 35"/>
            <p:cNvSpPr/>
            <p:nvPr/>
          </p:nvSpPr>
          <p:spPr>
            <a:xfrm>
              <a:off x="4191000" y="3213184"/>
              <a:ext cx="22098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38" name="Rectangle 37"/>
            <p:cNvSpPr/>
            <p:nvPr/>
          </p:nvSpPr>
          <p:spPr>
            <a:xfrm>
              <a:off x="4343400" y="3365584"/>
              <a:ext cx="18288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39" name="TextBox 38"/>
            <p:cNvSpPr txBox="1"/>
            <p:nvPr/>
          </p:nvSpPr>
          <p:spPr>
            <a:xfrm>
              <a:off x="4190999" y="3213185"/>
              <a:ext cx="2034209" cy="327013"/>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distance</a:t>
              </a:r>
              <a:endParaRPr lang="en-US" sz="2800" dirty="0">
                <a:latin typeface="Times New Roman" pitchFamily="18" charset="0"/>
                <a:cs typeface="Times New Roman" pitchFamily="18" charset="0"/>
              </a:endParaRPr>
            </a:p>
          </p:txBody>
        </p:sp>
        <p:sp>
          <p:nvSpPr>
            <p:cNvPr id="40" name="TextBox 39"/>
            <p:cNvSpPr txBox="1"/>
            <p:nvPr/>
          </p:nvSpPr>
          <p:spPr>
            <a:xfrm>
              <a:off x="4220817" y="840921"/>
              <a:ext cx="1922807" cy="327013"/>
            </a:xfrm>
            <a:prstGeom prst="rect">
              <a:avLst/>
            </a:prstGeom>
            <a:noFill/>
          </p:spPr>
          <p:txBody>
            <a:bodyPr wrap="square" rtlCol="0">
              <a:spAutoFit/>
            </a:bodyPr>
            <a:lstStyle/>
            <a:p>
              <a:r>
                <a:rPr lang="en-US" sz="2800" dirty="0" smtClean="0">
                  <a:latin typeface="Times New Roman" pitchFamily="18" charset="0"/>
                  <a:cs typeface="Times New Roman" pitchFamily="18" charset="0"/>
                </a:rPr>
                <a:t>Backus-Gilbert</a:t>
              </a:r>
              <a:endParaRPr lang="en-US" sz="2800" dirty="0">
                <a:latin typeface="Times New Roman" pitchFamily="18" charset="0"/>
                <a:cs typeface="Times New Roman" pitchFamily="18" charset="0"/>
              </a:endParaRPr>
            </a:p>
          </p:txBody>
        </p:sp>
        <p:sp>
          <p:nvSpPr>
            <p:cNvPr id="43" name="TextBox 42"/>
            <p:cNvSpPr txBox="1"/>
            <p:nvPr/>
          </p:nvSpPr>
          <p:spPr>
            <a:xfrm rot="16200000">
              <a:off x="2855195" y="1956373"/>
              <a:ext cx="2034209" cy="327013"/>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distance</a:t>
              </a:r>
              <a:endParaRPr lang="en-US" sz="2800" dirty="0">
                <a:latin typeface="Times New Roman" pitchFamily="18" charset="0"/>
                <a:cs typeface="Times New Roman" pitchFamily="18" charset="0"/>
              </a:endParaRPr>
            </a:p>
          </p:txBody>
        </p:sp>
        <p:sp>
          <p:nvSpPr>
            <p:cNvPr id="45" name="Freeform 44"/>
            <p:cNvSpPr/>
            <p:nvPr/>
          </p:nvSpPr>
          <p:spPr>
            <a:xfrm>
              <a:off x="4210028" y="1070054"/>
              <a:ext cx="2143132" cy="1985967"/>
            </a:xfrm>
            <a:custGeom>
              <a:avLst/>
              <a:gdLst>
                <a:gd name="connsiteX0" fmla="*/ 9525 w 6762750"/>
                <a:gd name="connsiteY0" fmla="*/ 0 h 733425"/>
                <a:gd name="connsiteX1" fmla="*/ 0 w 6762750"/>
                <a:gd name="connsiteY1" fmla="*/ 733425 h 733425"/>
                <a:gd name="connsiteX2" fmla="*/ 6762750 w 6762750"/>
                <a:gd name="connsiteY2" fmla="*/ 733425 h 733425"/>
                <a:gd name="connsiteX0" fmla="*/ 4709 w 6762750"/>
                <a:gd name="connsiteY0" fmla="*/ 0 h 736481"/>
                <a:gd name="connsiteX1" fmla="*/ 0 w 6762750"/>
                <a:gd name="connsiteY1" fmla="*/ 736481 h 736481"/>
                <a:gd name="connsiteX2" fmla="*/ 6762750 w 6762750"/>
                <a:gd name="connsiteY2" fmla="*/ 736481 h 736481"/>
              </a:gdLst>
              <a:ahLst/>
              <a:cxnLst>
                <a:cxn ang="0">
                  <a:pos x="connsiteX0" y="connsiteY0"/>
                </a:cxn>
                <a:cxn ang="0">
                  <a:pos x="connsiteX1" y="connsiteY1"/>
                </a:cxn>
                <a:cxn ang="0">
                  <a:pos x="connsiteX2" y="connsiteY2"/>
                </a:cxn>
              </a:cxnLst>
              <a:rect l="l" t="t" r="r" b="b"/>
              <a:pathLst>
                <a:path w="6762750" h="736481">
                  <a:moveTo>
                    <a:pt x="4709" y="0"/>
                  </a:moveTo>
                  <a:cubicBezTo>
                    <a:pt x="3139" y="245494"/>
                    <a:pt x="1570" y="490987"/>
                    <a:pt x="0" y="736481"/>
                  </a:cubicBezTo>
                  <a:lnTo>
                    <a:pt x="6762750" y="736481"/>
                  </a:lnTo>
                </a:path>
              </a:pathLst>
            </a:custGeom>
            <a:ln w="28575">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grpSp>
      <p:sp>
        <p:nvSpPr>
          <p:cNvPr id="50" name="TextBox 49"/>
          <p:cNvSpPr txBox="1"/>
          <p:nvPr/>
        </p:nvSpPr>
        <p:spPr>
          <a:xfrm>
            <a:off x="304800" y="381000"/>
            <a:ext cx="8686800" cy="523220"/>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model resolution matrix when for data collected at </a:t>
            </a:r>
            <a:r>
              <a:rPr lang="en-US" sz="2800" i="1" dirty="0" smtClean="0">
                <a:latin typeface="Cambria Math" pitchFamily="18" charset="0"/>
                <a:ea typeface="Cambria Math" pitchFamily="18" charset="0"/>
                <a:cs typeface="Times New Roman" pitchFamily="18" charset="0"/>
              </a:rPr>
              <a:t>t</a:t>
            </a:r>
            <a:r>
              <a:rPr lang="en-US" sz="2800" dirty="0" smtClean="0">
                <a:latin typeface="Cambria Math" pitchFamily="18" charset="0"/>
                <a:ea typeface="Cambria Math" pitchFamily="18" charset="0"/>
                <a:cs typeface="Times New Roman" pitchFamily="18" charset="0"/>
              </a:rPr>
              <a:t>=10</a:t>
            </a:r>
            <a:endParaRPr lang="en-US" sz="2800" dirty="0">
              <a:latin typeface="Cambria Math" pitchFamily="18" charset="0"/>
              <a:ea typeface="Cambria Math" pitchFamily="18" charset="0"/>
              <a:cs typeface="Times New Roman" pitchFamily="18" charset="0"/>
            </a:endParaRPr>
          </a:p>
        </p:txBody>
      </p:sp>
      <p:sp>
        <p:nvSpPr>
          <p:cNvPr id="51" name="Title 1"/>
          <p:cNvSpPr txBox="1">
            <a:spLocks/>
          </p:cNvSpPr>
          <p:nvPr/>
        </p:nvSpPr>
        <p:spPr>
          <a:xfrm>
            <a:off x="3657600" y="5257800"/>
            <a:ext cx="2743200" cy="1524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resolution is similar</a:t>
            </a:r>
            <a:endParaRPr kumimoji="0" lang="en-US" sz="44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7" name="Group 46"/>
          <p:cNvGrpSpPr>
            <a:grpSpLocks noChangeAspect="1"/>
          </p:cNvGrpSpPr>
          <p:nvPr/>
        </p:nvGrpSpPr>
        <p:grpSpPr>
          <a:xfrm>
            <a:off x="457201" y="1219200"/>
            <a:ext cx="8136234" cy="4462006"/>
            <a:chOff x="1375170" y="285750"/>
            <a:chExt cx="5085146" cy="2788754"/>
          </a:xfrm>
        </p:grpSpPr>
        <p:pic>
          <p:nvPicPr>
            <p:cNvPr id="4098" name="Picture 2"/>
            <p:cNvPicPr>
              <a:picLocks noChangeAspect="1" noChangeArrowheads="1"/>
            </p:cNvPicPr>
            <p:nvPr/>
          </p:nvPicPr>
          <p:blipFill>
            <a:blip r:embed="rId3" cstate="print"/>
            <a:srcRect l="52499" t="54382" r="6968" b="4195"/>
            <a:stretch>
              <a:fillRect/>
            </a:stretch>
          </p:blipFill>
          <p:spPr bwMode="auto">
            <a:xfrm>
              <a:off x="4048899" y="666390"/>
              <a:ext cx="2409135" cy="2229209"/>
            </a:xfrm>
            <a:prstGeom prst="rect">
              <a:avLst/>
            </a:prstGeom>
            <a:noFill/>
            <a:ln w="9525">
              <a:noFill/>
              <a:miter lim="800000"/>
              <a:headEnd/>
              <a:tailEnd/>
            </a:ln>
            <a:effectLst/>
          </p:spPr>
        </p:pic>
        <p:sp>
          <p:nvSpPr>
            <p:cNvPr id="8" name="Rectangle 7"/>
            <p:cNvSpPr/>
            <p:nvPr/>
          </p:nvSpPr>
          <p:spPr>
            <a:xfrm>
              <a:off x="4036199" y="381000"/>
              <a:ext cx="2057400" cy="2551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9" name="Rectangle 8"/>
            <p:cNvSpPr/>
            <p:nvPr/>
          </p:nvSpPr>
          <p:spPr>
            <a:xfrm>
              <a:off x="4112399" y="2693504"/>
              <a:ext cx="19812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11" name="Rectangle 10"/>
            <p:cNvSpPr/>
            <p:nvPr/>
          </p:nvSpPr>
          <p:spPr>
            <a:xfrm>
              <a:off x="4264799" y="2845904"/>
              <a:ext cx="19812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16" name="TextBox 15"/>
            <p:cNvSpPr txBox="1"/>
            <p:nvPr/>
          </p:nvSpPr>
          <p:spPr>
            <a:xfrm>
              <a:off x="4305299" y="285750"/>
              <a:ext cx="1848180" cy="327013"/>
            </a:xfrm>
            <a:prstGeom prst="rect">
              <a:avLst/>
            </a:prstGeom>
            <a:noFill/>
          </p:spPr>
          <p:txBody>
            <a:bodyPr wrap="square" rtlCol="0">
              <a:spAutoFit/>
            </a:bodyPr>
            <a:lstStyle/>
            <a:p>
              <a:r>
                <a:rPr lang="en-US" sz="2800" dirty="0" smtClean="0">
                  <a:latin typeface="Times New Roman" pitchFamily="18" charset="0"/>
                  <a:cs typeface="Times New Roman" pitchFamily="18" charset="0"/>
                </a:rPr>
                <a:t>Backus-Gilbert</a:t>
              </a:r>
              <a:endParaRPr lang="en-US" sz="2800" dirty="0">
                <a:latin typeface="Times New Roman" pitchFamily="18" charset="0"/>
                <a:cs typeface="Times New Roman" pitchFamily="18" charset="0"/>
              </a:endParaRPr>
            </a:p>
          </p:txBody>
        </p:sp>
        <p:sp>
          <p:nvSpPr>
            <p:cNvPr id="18" name="TextBox 17"/>
            <p:cNvSpPr txBox="1"/>
            <p:nvPr/>
          </p:nvSpPr>
          <p:spPr>
            <a:xfrm>
              <a:off x="4314495" y="2693504"/>
              <a:ext cx="2034209" cy="327013"/>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distance</a:t>
              </a:r>
              <a:endParaRPr lang="en-US" sz="2800" dirty="0">
                <a:latin typeface="Times New Roman" pitchFamily="18" charset="0"/>
                <a:cs typeface="Times New Roman" pitchFamily="18" charset="0"/>
              </a:endParaRPr>
            </a:p>
          </p:txBody>
        </p:sp>
        <p:sp>
          <p:nvSpPr>
            <p:cNvPr id="25" name="Freeform 24"/>
            <p:cNvSpPr/>
            <p:nvPr/>
          </p:nvSpPr>
          <p:spPr>
            <a:xfrm>
              <a:off x="4317184" y="550358"/>
              <a:ext cx="2143132" cy="1985967"/>
            </a:xfrm>
            <a:custGeom>
              <a:avLst/>
              <a:gdLst>
                <a:gd name="connsiteX0" fmla="*/ 9525 w 6762750"/>
                <a:gd name="connsiteY0" fmla="*/ 0 h 733425"/>
                <a:gd name="connsiteX1" fmla="*/ 0 w 6762750"/>
                <a:gd name="connsiteY1" fmla="*/ 733425 h 733425"/>
                <a:gd name="connsiteX2" fmla="*/ 6762750 w 6762750"/>
                <a:gd name="connsiteY2" fmla="*/ 733425 h 733425"/>
                <a:gd name="connsiteX0" fmla="*/ 4709 w 6762750"/>
                <a:gd name="connsiteY0" fmla="*/ 0 h 736481"/>
                <a:gd name="connsiteX1" fmla="*/ 0 w 6762750"/>
                <a:gd name="connsiteY1" fmla="*/ 736481 h 736481"/>
                <a:gd name="connsiteX2" fmla="*/ 6762750 w 6762750"/>
                <a:gd name="connsiteY2" fmla="*/ 736481 h 736481"/>
              </a:gdLst>
              <a:ahLst/>
              <a:cxnLst>
                <a:cxn ang="0">
                  <a:pos x="connsiteX0" y="connsiteY0"/>
                </a:cxn>
                <a:cxn ang="0">
                  <a:pos x="connsiteX1" y="connsiteY1"/>
                </a:cxn>
                <a:cxn ang="0">
                  <a:pos x="connsiteX2" y="connsiteY2"/>
                </a:cxn>
              </a:cxnLst>
              <a:rect l="l" t="t" r="r" b="b"/>
              <a:pathLst>
                <a:path w="6762750" h="736481">
                  <a:moveTo>
                    <a:pt x="4709" y="0"/>
                  </a:moveTo>
                  <a:cubicBezTo>
                    <a:pt x="3139" y="245494"/>
                    <a:pt x="1570" y="490987"/>
                    <a:pt x="0" y="736481"/>
                  </a:cubicBezTo>
                  <a:lnTo>
                    <a:pt x="6762750" y="736481"/>
                  </a:lnTo>
                </a:path>
              </a:pathLst>
            </a:custGeom>
            <a:ln w="28575">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29" name="TextBox 28"/>
            <p:cNvSpPr txBox="1"/>
            <p:nvPr/>
          </p:nvSpPr>
          <p:spPr>
            <a:xfrm rot="16200000">
              <a:off x="3032995" y="1436693"/>
              <a:ext cx="2034209" cy="327012"/>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distance</a:t>
              </a:r>
              <a:endParaRPr lang="en-US" sz="2800" dirty="0">
                <a:latin typeface="Times New Roman" pitchFamily="18" charset="0"/>
                <a:cs typeface="Times New Roman" pitchFamily="18" charset="0"/>
              </a:endParaRPr>
            </a:p>
          </p:txBody>
        </p:sp>
        <p:pic>
          <p:nvPicPr>
            <p:cNvPr id="32" name="Picture 2"/>
            <p:cNvPicPr>
              <a:picLocks noChangeAspect="1" noChangeArrowheads="1"/>
            </p:cNvPicPr>
            <p:nvPr/>
          </p:nvPicPr>
          <p:blipFill>
            <a:blip r:embed="rId3" cstate="print"/>
            <a:srcRect l="52499" t="5678" r="6968" b="54113"/>
            <a:stretch>
              <a:fillRect/>
            </a:stretch>
          </p:blipFill>
          <p:spPr bwMode="auto">
            <a:xfrm>
              <a:off x="1585099" y="579314"/>
              <a:ext cx="2409135" cy="2163886"/>
            </a:xfrm>
            <a:prstGeom prst="rect">
              <a:avLst/>
            </a:prstGeom>
            <a:noFill/>
            <a:ln w="9525">
              <a:noFill/>
              <a:miter lim="800000"/>
              <a:headEnd/>
              <a:tailEnd/>
            </a:ln>
            <a:effectLst/>
          </p:spPr>
        </p:pic>
        <p:sp>
          <p:nvSpPr>
            <p:cNvPr id="33" name="Rectangle 32"/>
            <p:cNvSpPr/>
            <p:nvPr/>
          </p:nvSpPr>
          <p:spPr>
            <a:xfrm>
              <a:off x="1572399" y="2702974"/>
              <a:ext cx="1752600" cy="2385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37" name="TextBox 36"/>
            <p:cNvSpPr txBox="1"/>
            <p:nvPr/>
          </p:nvSpPr>
          <p:spPr>
            <a:xfrm>
              <a:off x="1828800" y="285750"/>
              <a:ext cx="1743543" cy="327013"/>
            </a:xfrm>
            <a:prstGeom prst="rect">
              <a:avLst/>
            </a:prstGeom>
            <a:noFill/>
          </p:spPr>
          <p:txBody>
            <a:bodyPr wrap="square" rtlCol="0">
              <a:spAutoFit/>
            </a:bodyPr>
            <a:lstStyle/>
            <a:p>
              <a:r>
                <a:rPr lang="en-US" sz="2800" dirty="0" smtClean="0">
                  <a:latin typeface="Times New Roman" pitchFamily="18" charset="0"/>
                  <a:cs typeface="Times New Roman" pitchFamily="18" charset="0"/>
                </a:rPr>
                <a:t>Damped LS</a:t>
              </a:r>
              <a:endParaRPr lang="en-US" sz="2800" dirty="0">
                <a:latin typeface="Times New Roman" pitchFamily="18" charset="0"/>
                <a:cs typeface="Times New Roman" pitchFamily="18" charset="0"/>
              </a:endParaRPr>
            </a:p>
          </p:txBody>
        </p:sp>
        <p:sp>
          <p:nvSpPr>
            <p:cNvPr id="40" name="Freeform 39"/>
            <p:cNvSpPr/>
            <p:nvPr/>
          </p:nvSpPr>
          <p:spPr>
            <a:xfrm>
              <a:off x="1843874" y="522154"/>
              <a:ext cx="2143132" cy="1985967"/>
            </a:xfrm>
            <a:custGeom>
              <a:avLst/>
              <a:gdLst>
                <a:gd name="connsiteX0" fmla="*/ 9525 w 6762750"/>
                <a:gd name="connsiteY0" fmla="*/ 0 h 733425"/>
                <a:gd name="connsiteX1" fmla="*/ 0 w 6762750"/>
                <a:gd name="connsiteY1" fmla="*/ 733425 h 733425"/>
                <a:gd name="connsiteX2" fmla="*/ 6762750 w 6762750"/>
                <a:gd name="connsiteY2" fmla="*/ 733425 h 733425"/>
                <a:gd name="connsiteX0" fmla="*/ 4709 w 6762750"/>
                <a:gd name="connsiteY0" fmla="*/ 0 h 736481"/>
                <a:gd name="connsiteX1" fmla="*/ 0 w 6762750"/>
                <a:gd name="connsiteY1" fmla="*/ 736481 h 736481"/>
                <a:gd name="connsiteX2" fmla="*/ 6762750 w 6762750"/>
                <a:gd name="connsiteY2" fmla="*/ 736481 h 736481"/>
              </a:gdLst>
              <a:ahLst/>
              <a:cxnLst>
                <a:cxn ang="0">
                  <a:pos x="connsiteX0" y="connsiteY0"/>
                </a:cxn>
                <a:cxn ang="0">
                  <a:pos x="connsiteX1" y="connsiteY1"/>
                </a:cxn>
                <a:cxn ang="0">
                  <a:pos x="connsiteX2" y="connsiteY2"/>
                </a:cxn>
              </a:cxnLst>
              <a:rect l="l" t="t" r="r" b="b"/>
              <a:pathLst>
                <a:path w="6762750" h="736481">
                  <a:moveTo>
                    <a:pt x="4709" y="0"/>
                  </a:moveTo>
                  <a:cubicBezTo>
                    <a:pt x="3139" y="245494"/>
                    <a:pt x="1570" y="490987"/>
                    <a:pt x="0" y="736481"/>
                  </a:cubicBezTo>
                  <a:lnTo>
                    <a:pt x="6762750" y="736481"/>
                  </a:lnTo>
                </a:path>
              </a:pathLst>
            </a:custGeom>
            <a:ln w="28575">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42" name="TextBox 41"/>
            <p:cNvSpPr txBox="1"/>
            <p:nvPr/>
          </p:nvSpPr>
          <p:spPr>
            <a:xfrm>
              <a:off x="1814665" y="2665289"/>
              <a:ext cx="2034209" cy="327013"/>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distance</a:t>
              </a:r>
              <a:endParaRPr lang="en-US" sz="2800" dirty="0">
                <a:latin typeface="Times New Roman" pitchFamily="18" charset="0"/>
                <a:cs typeface="Times New Roman" pitchFamily="18" charset="0"/>
              </a:endParaRPr>
            </a:p>
          </p:txBody>
        </p:sp>
        <p:sp>
          <p:nvSpPr>
            <p:cNvPr id="43" name="TextBox 42"/>
            <p:cNvSpPr txBox="1"/>
            <p:nvPr/>
          </p:nvSpPr>
          <p:spPr>
            <a:xfrm rot="16200000">
              <a:off x="521571" y="1404338"/>
              <a:ext cx="2034209" cy="327012"/>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distance</a:t>
              </a:r>
              <a:endParaRPr lang="en-US" sz="2800" dirty="0">
                <a:latin typeface="Times New Roman" pitchFamily="18" charset="0"/>
                <a:cs typeface="Times New Roman" pitchFamily="18" charset="0"/>
              </a:endParaRPr>
            </a:p>
          </p:txBody>
        </p:sp>
      </p:grpSp>
      <p:sp>
        <p:nvSpPr>
          <p:cNvPr id="48" name="TextBox 47"/>
          <p:cNvSpPr txBox="1"/>
          <p:nvPr/>
        </p:nvSpPr>
        <p:spPr>
          <a:xfrm>
            <a:off x="304800" y="381000"/>
            <a:ext cx="8686800" cy="523220"/>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model resolution matrix when for data collected at </a:t>
            </a:r>
            <a:r>
              <a:rPr lang="en-US" sz="2800" i="1" dirty="0" smtClean="0">
                <a:latin typeface="Cambria Math" pitchFamily="18" charset="0"/>
                <a:ea typeface="Cambria Math" pitchFamily="18" charset="0"/>
                <a:cs typeface="Times New Roman" pitchFamily="18" charset="0"/>
              </a:rPr>
              <a:t>t</a:t>
            </a:r>
            <a:r>
              <a:rPr lang="en-US" sz="2800" dirty="0" smtClean="0">
                <a:latin typeface="Cambria Math" pitchFamily="18" charset="0"/>
                <a:ea typeface="Cambria Math" pitchFamily="18" charset="0"/>
                <a:cs typeface="Times New Roman" pitchFamily="18" charset="0"/>
              </a:rPr>
              <a:t>=40</a:t>
            </a:r>
            <a:endParaRPr lang="en-US" sz="2800" dirty="0">
              <a:latin typeface="Cambria Math" pitchFamily="18" charset="0"/>
              <a:ea typeface="Cambria Math" pitchFamily="18" charset="0"/>
              <a:cs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6"/>
          <p:cNvGrpSpPr>
            <a:grpSpLocks noChangeAspect="1"/>
          </p:cNvGrpSpPr>
          <p:nvPr/>
        </p:nvGrpSpPr>
        <p:grpSpPr>
          <a:xfrm>
            <a:off x="467381" y="1219200"/>
            <a:ext cx="8126055" cy="4462006"/>
            <a:chOff x="1381532" y="285750"/>
            <a:chExt cx="5078784" cy="2788754"/>
          </a:xfrm>
        </p:grpSpPr>
        <p:pic>
          <p:nvPicPr>
            <p:cNvPr id="4098" name="Picture 2"/>
            <p:cNvPicPr>
              <a:picLocks noChangeAspect="1" noChangeArrowheads="1"/>
            </p:cNvPicPr>
            <p:nvPr/>
          </p:nvPicPr>
          <p:blipFill>
            <a:blip r:embed="rId3" cstate="print"/>
            <a:srcRect l="52499" t="54382" r="6968" b="4195"/>
            <a:stretch>
              <a:fillRect/>
            </a:stretch>
          </p:blipFill>
          <p:spPr bwMode="auto">
            <a:xfrm>
              <a:off x="4048899" y="666390"/>
              <a:ext cx="2409135" cy="2229209"/>
            </a:xfrm>
            <a:prstGeom prst="rect">
              <a:avLst/>
            </a:prstGeom>
            <a:noFill/>
            <a:ln w="9525">
              <a:noFill/>
              <a:miter lim="800000"/>
              <a:headEnd/>
              <a:tailEnd/>
            </a:ln>
            <a:effectLst/>
          </p:spPr>
        </p:pic>
        <p:sp>
          <p:nvSpPr>
            <p:cNvPr id="8" name="Rectangle 7"/>
            <p:cNvSpPr/>
            <p:nvPr/>
          </p:nvSpPr>
          <p:spPr>
            <a:xfrm>
              <a:off x="4036199" y="381000"/>
              <a:ext cx="2057400" cy="2551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9" name="Rectangle 8"/>
            <p:cNvSpPr/>
            <p:nvPr/>
          </p:nvSpPr>
          <p:spPr>
            <a:xfrm>
              <a:off x="4112399" y="2693504"/>
              <a:ext cx="19812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11" name="Rectangle 10"/>
            <p:cNvSpPr/>
            <p:nvPr/>
          </p:nvSpPr>
          <p:spPr>
            <a:xfrm>
              <a:off x="4264799" y="2845904"/>
              <a:ext cx="19812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16" name="TextBox 15"/>
            <p:cNvSpPr txBox="1"/>
            <p:nvPr/>
          </p:nvSpPr>
          <p:spPr>
            <a:xfrm>
              <a:off x="4305299" y="285750"/>
              <a:ext cx="1848180" cy="327013"/>
            </a:xfrm>
            <a:prstGeom prst="rect">
              <a:avLst/>
            </a:prstGeom>
            <a:noFill/>
          </p:spPr>
          <p:txBody>
            <a:bodyPr wrap="square" rtlCol="0">
              <a:spAutoFit/>
            </a:bodyPr>
            <a:lstStyle/>
            <a:p>
              <a:r>
                <a:rPr lang="en-US" sz="2800" dirty="0" smtClean="0">
                  <a:latin typeface="Times New Roman" pitchFamily="18" charset="0"/>
                  <a:cs typeface="Times New Roman" pitchFamily="18" charset="0"/>
                </a:rPr>
                <a:t>Backus-Gilbert</a:t>
              </a:r>
              <a:endParaRPr lang="en-US" sz="2800" dirty="0">
                <a:latin typeface="Times New Roman" pitchFamily="18" charset="0"/>
                <a:cs typeface="Times New Roman" pitchFamily="18" charset="0"/>
              </a:endParaRPr>
            </a:p>
          </p:txBody>
        </p:sp>
        <p:sp>
          <p:nvSpPr>
            <p:cNvPr id="18" name="TextBox 17"/>
            <p:cNvSpPr txBox="1"/>
            <p:nvPr/>
          </p:nvSpPr>
          <p:spPr>
            <a:xfrm>
              <a:off x="4314495" y="2693504"/>
              <a:ext cx="2034209" cy="327013"/>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distance</a:t>
              </a:r>
              <a:endParaRPr lang="en-US" sz="2800" dirty="0">
                <a:latin typeface="Times New Roman" pitchFamily="18" charset="0"/>
                <a:cs typeface="Times New Roman" pitchFamily="18" charset="0"/>
              </a:endParaRPr>
            </a:p>
          </p:txBody>
        </p:sp>
        <p:sp>
          <p:nvSpPr>
            <p:cNvPr id="25" name="Freeform 24"/>
            <p:cNvSpPr/>
            <p:nvPr/>
          </p:nvSpPr>
          <p:spPr>
            <a:xfrm>
              <a:off x="4317184" y="550358"/>
              <a:ext cx="2143132" cy="1985967"/>
            </a:xfrm>
            <a:custGeom>
              <a:avLst/>
              <a:gdLst>
                <a:gd name="connsiteX0" fmla="*/ 9525 w 6762750"/>
                <a:gd name="connsiteY0" fmla="*/ 0 h 733425"/>
                <a:gd name="connsiteX1" fmla="*/ 0 w 6762750"/>
                <a:gd name="connsiteY1" fmla="*/ 733425 h 733425"/>
                <a:gd name="connsiteX2" fmla="*/ 6762750 w 6762750"/>
                <a:gd name="connsiteY2" fmla="*/ 733425 h 733425"/>
                <a:gd name="connsiteX0" fmla="*/ 4709 w 6762750"/>
                <a:gd name="connsiteY0" fmla="*/ 0 h 736481"/>
                <a:gd name="connsiteX1" fmla="*/ 0 w 6762750"/>
                <a:gd name="connsiteY1" fmla="*/ 736481 h 736481"/>
                <a:gd name="connsiteX2" fmla="*/ 6762750 w 6762750"/>
                <a:gd name="connsiteY2" fmla="*/ 736481 h 736481"/>
              </a:gdLst>
              <a:ahLst/>
              <a:cxnLst>
                <a:cxn ang="0">
                  <a:pos x="connsiteX0" y="connsiteY0"/>
                </a:cxn>
                <a:cxn ang="0">
                  <a:pos x="connsiteX1" y="connsiteY1"/>
                </a:cxn>
                <a:cxn ang="0">
                  <a:pos x="connsiteX2" y="connsiteY2"/>
                </a:cxn>
              </a:cxnLst>
              <a:rect l="l" t="t" r="r" b="b"/>
              <a:pathLst>
                <a:path w="6762750" h="736481">
                  <a:moveTo>
                    <a:pt x="4709" y="0"/>
                  </a:moveTo>
                  <a:cubicBezTo>
                    <a:pt x="3139" y="245494"/>
                    <a:pt x="1570" y="490987"/>
                    <a:pt x="0" y="736481"/>
                  </a:cubicBezTo>
                  <a:lnTo>
                    <a:pt x="6762750" y="736481"/>
                  </a:lnTo>
                </a:path>
              </a:pathLst>
            </a:custGeom>
            <a:ln w="28575">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29" name="TextBox 28"/>
            <p:cNvSpPr txBox="1"/>
            <p:nvPr/>
          </p:nvSpPr>
          <p:spPr>
            <a:xfrm rot="16200000">
              <a:off x="3032995" y="1436693"/>
              <a:ext cx="2034209" cy="327012"/>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distance</a:t>
              </a:r>
              <a:endParaRPr lang="en-US" sz="2800" dirty="0">
                <a:latin typeface="Times New Roman" pitchFamily="18" charset="0"/>
                <a:cs typeface="Times New Roman" pitchFamily="18" charset="0"/>
              </a:endParaRPr>
            </a:p>
          </p:txBody>
        </p:sp>
        <p:pic>
          <p:nvPicPr>
            <p:cNvPr id="32" name="Picture 2"/>
            <p:cNvPicPr>
              <a:picLocks noChangeAspect="1" noChangeArrowheads="1"/>
            </p:cNvPicPr>
            <p:nvPr/>
          </p:nvPicPr>
          <p:blipFill>
            <a:blip r:embed="rId3" cstate="print"/>
            <a:srcRect l="52499" t="5678" r="6968" b="54113"/>
            <a:stretch>
              <a:fillRect/>
            </a:stretch>
          </p:blipFill>
          <p:spPr bwMode="auto">
            <a:xfrm>
              <a:off x="1585099" y="579314"/>
              <a:ext cx="2409135" cy="2163886"/>
            </a:xfrm>
            <a:prstGeom prst="rect">
              <a:avLst/>
            </a:prstGeom>
            <a:noFill/>
            <a:ln w="9525">
              <a:noFill/>
              <a:miter lim="800000"/>
              <a:headEnd/>
              <a:tailEnd/>
            </a:ln>
            <a:effectLst/>
          </p:spPr>
        </p:pic>
        <p:sp>
          <p:nvSpPr>
            <p:cNvPr id="33" name="Rectangle 32"/>
            <p:cNvSpPr/>
            <p:nvPr/>
          </p:nvSpPr>
          <p:spPr>
            <a:xfrm>
              <a:off x="1572399" y="2702974"/>
              <a:ext cx="1752600" cy="2385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37" name="TextBox 36"/>
            <p:cNvSpPr txBox="1"/>
            <p:nvPr/>
          </p:nvSpPr>
          <p:spPr>
            <a:xfrm>
              <a:off x="1828800" y="285750"/>
              <a:ext cx="1743543" cy="327013"/>
            </a:xfrm>
            <a:prstGeom prst="rect">
              <a:avLst/>
            </a:prstGeom>
            <a:noFill/>
          </p:spPr>
          <p:txBody>
            <a:bodyPr wrap="square" rtlCol="0">
              <a:spAutoFit/>
            </a:bodyPr>
            <a:lstStyle/>
            <a:p>
              <a:r>
                <a:rPr lang="en-US" sz="2800" dirty="0" smtClean="0">
                  <a:latin typeface="Times New Roman" pitchFamily="18" charset="0"/>
                  <a:cs typeface="Times New Roman" pitchFamily="18" charset="0"/>
                </a:rPr>
                <a:t>Damped LS</a:t>
              </a:r>
              <a:endParaRPr lang="en-US" sz="2800" dirty="0">
                <a:latin typeface="Times New Roman" pitchFamily="18" charset="0"/>
                <a:cs typeface="Times New Roman" pitchFamily="18" charset="0"/>
              </a:endParaRPr>
            </a:p>
          </p:txBody>
        </p:sp>
        <p:sp>
          <p:nvSpPr>
            <p:cNvPr id="40" name="Freeform 39"/>
            <p:cNvSpPr/>
            <p:nvPr/>
          </p:nvSpPr>
          <p:spPr>
            <a:xfrm>
              <a:off x="1843874" y="522154"/>
              <a:ext cx="2143132" cy="1985967"/>
            </a:xfrm>
            <a:custGeom>
              <a:avLst/>
              <a:gdLst>
                <a:gd name="connsiteX0" fmla="*/ 9525 w 6762750"/>
                <a:gd name="connsiteY0" fmla="*/ 0 h 733425"/>
                <a:gd name="connsiteX1" fmla="*/ 0 w 6762750"/>
                <a:gd name="connsiteY1" fmla="*/ 733425 h 733425"/>
                <a:gd name="connsiteX2" fmla="*/ 6762750 w 6762750"/>
                <a:gd name="connsiteY2" fmla="*/ 733425 h 733425"/>
                <a:gd name="connsiteX0" fmla="*/ 4709 w 6762750"/>
                <a:gd name="connsiteY0" fmla="*/ 0 h 736481"/>
                <a:gd name="connsiteX1" fmla="*/ 0 w 6762750"/>
                <a:gd name="connsiteY1" fmla="*/ 736481 h 736481"/>
                <a:gd name="connsiteX2" fmla="*/ 6762750 w 6762750"/>
                <a:gd name="connsiteY2" fmla="*/ 736481 h 736481"/>
              </a:gdLst>
              <a:ahLst/>
              <a:cxnLst>
                <a:cxn ang="0">
                  <a:pos x="connsiteX0" y="connsiteY0"/>
                </a:cxn>
                <a:cxn ang="0">
                  <a:pos x="connsiteX1" y="connsiteY1"/>
                </a:cxn>
                <a:cxn ang="0">
                  <a:pos x="connsiteX2" y="connsiteY2"/>
                </a:cxn>
              </a:cxnLst>
              <a:rect l="l" t="t" r="r" b="b"/>
              <a:pathLst>
                <a:path w="6762750" h="736481">
                  <a:moveTo>
                    <a:pt x="4709" y="0"/>
                  </a:moveTo>
                  <a:cubicBezTo>
                    <a:pt x="3139" y="245494"/>
                    <a:pt x="1570" y="490987"/>
                    <a:pt x="0" y="736481"/>
                  </a:cubicBezTo>
                  <a:lnTo>
                    <a:pt x="6762750" y="736481"/>
                  </a:lnTo>
                </a:path>
              </a:pathLst>
            </a:custGeom>
            <a:ln w="28575">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42" name="TextBox 41"/>
            <p:cNvSpPr txBox="1"/>
            <p:nvPr/>
          </p:nvSpPr>
          <p:spPr>
            <a:xfrm>
              <a:off x="1814665" y="2665289"/>
              <a:ext cx="2034209" cy="327013"/>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distance</a:t>
              </a:r>
              <a:endParaRPr lang="en-US" sz="2800" dirty="0">
                <a:latin typeface="Times New Roman" pitchFamily="18" charset="0"/>
                <a:cs typeface="Times New Roman" pitchFamily="18" charset="0"/>
              </a:endParaRPr>
            </a:p>
          </p:txBody>
        </p:sp>
        <p:sp>
          <p:nvSpPr>
            <p:cNvPr id="43" name="TextBox 42"/>
            <p:cNvSpPr txBox="1"/>
            <p:nvPr/>
          </p:nvSpPr>
          <p:spPr>
            <a:xfrm rot="16200000">
              <a:off x="527933" y="1417162"/>
              <a:ext cx="2034209" cy="327012"/>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distance</a:t>
              </a:r>
              <a:endParaRPr lang="en-US" sz="2800" dirty="0">
                <a:latin typeface="Times New Roman" pitchFamily="18" charset="0"/>
                <a:cs typeface="Times New Roman" pitchFamily="18" charset="0"/>
              </a:endParaRPr>
            </a:p>
          </p:txBody>
        </p:sp>
      </p:grpSp>
      <p:sp>
        <p:nvSpPr>
          <p:cNvPr id="48" name="TextBox 47"/>
          <p:cNvSpPr txBox="1"/>
          <p:nvPr/>
        </p:nvSpPr>
        <p:spPr>
          <a:xfrm>
            <a:off x="304800" y="381000"/>
            <a:ext cx="8686800" cy="523220"/>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model resolution matrix when for data collected at </a:t>
            </a:r>
            <a:r>
              <a:rPr lang="en-US" sz="2800" i="1" dirty="0" smtClean="0">
                <a:latin typeface="Cambria Math" pitchFamily="18" charset="0"/>
                <a:ea typeface="Cambria Math" pitchFamily="18" charset="0"/>
                <a:cs typeface="Times New Roman" pitchFamily="18" charset="0"/>
              </a:rPr>
              <a:t>t</a:t>
            </a:r>
            <a:r>
              <a:rPr lang="en-US" sz="2800" dirty="0" smtClean="0">
                <a:latin typeface="Cambria Math" pitchFamily="18" charset="0"/>
                <a:ea typeface="Cambria Math" pitchFamily="18" charset="0"/>
                <a:cs typeface="Times New Roman" pitchFamily="18" charset="0"/>
              </a:rPr>
              <a:t>=40</a:t>
            </a:r>
            <a:endParaRPr lang="en-US" sz="2800" dirty="0">
              <a:latin typeface="Cambria Math" pitchFamily="18" charset="0"/>
              <a:ea typeface="Cambria Math" pitchFamily="18" charset="0"/>
              <a:cs typeface="Times New Roman" pitchFamily="18" charset="0"/>
            </a:endParaRPr>
          </a:p>
        </p:txBody>
      </p:sp>
      <p:sp>
        <p:nvSpPr>
          <p:cNvPr id="49" name="Oval 48"/>
          <p:cNvSpPr/>
          <p:nvPr/>
        </p:nvSpPr>
        <p:spPr>
          <a:xfrm>
            <a:off x="2514600" y="3505200"/>
            <a:ext cx="457200" cy="457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itle 1"/>
          <p:cNvSpPr txBox="1">
            <a:spLocks/>
          </p:cNvSpPr>
          <p:nvPr/>
        </p:nvSpPr>
        <p:spPr>
          <a:xfrm>
            <a:off x="3657600" y="5257800"/>
            <a:ext cx="2743200" cy="1524000"/>
          </a:xfrm>
          <a:prstGeom prst="rect">
            <a:avLst/>
          </a:prstGeom>
        </p:spPr>
        <p:txBody>
          <a:bodyPr vert="horz" lIns="91440" tIns="45720" rIns="91440" bIns="45720" rtlCol="0" anchor="ctr">
            <a:normAutofit fontScale="7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Damped</a:t>
            </a:r>
            <a:r>
              <a:rPr kumimoji="0" lang="en-US" sz="4400" b="0" i="0" u="none" strike="noStrike" kern="1200" cap="none" spc="0" normalizeH="0" noProof="0" dirty="0" smtClean="0">
                <a:ln>
                  <a:noFill/>
                </a:ln>
                <a:solidFill>
                  <a:srgbClr val="FF0000"/>
                </a:solidFill>
                <a:effectLst/>
                <a:uLnTx/>
                <a:uFillTx/>
                <a:latin typeface="Times New Roman" pitchFamily="18" charset="0"/>
                <a:ea typeface="+mj-ea"/>
                <a:cs typeface="Times New Roman" pitchFamily="18" charset="0"/>
              </a:rPr>
              <a:t> LS has much worse </a:t>
            </a:r>
            <a:r>
              <a:rPr kumimoji="0" lang="en-US" sz="4400" b="0" i="0" u="none" strike="noStrike" kern="1200" cap="none" spc="0" normalizeH="0" noProof="0" dirty="0" err="1" smtClean="0">
                <a:ln>
                  <a:noFill/>
                </a:ln>
                <a:solidFill>
                  <a:srgbClr val="FF0000"/>
                </a:solidFill>
                <a:effectLst/>
                <a:uLnTx/>
                <a:uFillTx/>
                <a:latin typeface="Times New Roman" pitchFamily="18" charset="0"/>
                <a:ea typeface="+mj-ea"/>
                <a:cs typeface="Times New Roman" pitchFamily="18" charset="0"/>
              </a:rPr>
              <a:t>sidelobes</a:t>
            </a:r>
            <a:endParaRPr kumimoji="0" lang="en-US" sz="44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
        <p:nvSpPr>
          <p:cNvPr id="52" name="Oval 51"/>
          <p:cNvSpPr/>
          <p:nvPr/>
        </p:nvSpPr>
        <p:spPr>
          <a:xfrm>
            <a:off x="6477000" y="3556000"/>
            <a:ext cx="457200" cy="457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Freeform 53"/>
          <p:cNvSpPr/>
          <p:nvPr/>
        </p:nvSpPr>
        <p:spPr>
          <a:xfrm>
            <a:off x="2374900" y="4000500"/>
            <a:ext cx="1435100" cy="1270000"/>
          </a:xfrm>
          <a:custGeom>
            <a:avLst/>
            <a:gdLst>
              <a:gd name="connsiteX0" fmla="*/ 1409700 w 1409700"/>
              <a:gd name="connsiteY0" fmla="*/ 1930400 h 1930400"/>
              <a:gd name="connsiteX1" fmla="*/ 1054100 w 1409700"/>
              <a:gd name="connsiteY1" fmla="*/ 1028700 h 1930400"/>
              <a:gd name="connsiteX2" fmla="*/ 190500 w 1409700"/>
              <a:gd name="connsiteY2" fmla="*/ 939800 h 1930400"/>
              <a:gd name="connsiteX3" fmla="*/ 0 w 1409700"/>
              <a:gd name="connsiteY3" fmla="*/ 419100 h 1930400"/>
              <a:gd name="connsiteX4" fmla="*/ 190500 w 1409700"/>
              <a:gd name="connsiteY4" fmla="*/ 0 h 1930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00" h="1930400">
                <a:moveTo>
                  <a:pt x="1409700" y="1930400"/>
                </a:moveTo>
                <a:cubicBezTo>
                  <a:pt x="1333500" y="1562100"/>
                  <a:pt x="1257300" y="1193800"/>
                  <a:pt x="1054100" y="1028700"/>
                </a:cubicBezTo>
                <a:cubicBezTo>
                  <a:pt x="850900" y="863600"/>
                  <a:pt x="366183" y="1041400"/>
                  <a:pt x="190500" y="939800"/>
                </a:cubicBezTo>
                <a:cubicBezTo>
                  <a:pt x="14817" y="838200"/>
                  <a:pt x="0" y="575733"/>
                  <a:pt x="0" y="419100"/>
                </a:cubicBezTo>
                <a:cubicBezTo>
                  <a:pt x="0" y="262467"/>
                  <a:pt x="95250" y="131233"/>
                  <a:pt x="190500" y="0"/>
                </a:cubicBezTo>
              </a:path>
            </a:pathLst>
          </a:cu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Part 2</a:t>
            </a:r>
            <a:endParaRPr lang="en-US" dirty="0">
              <a:latin typeface="Times New Roman" pitchFamily="18" charset="0"/>
              <a:cs typeface="Times New Roman" pitchFamily="18" charset="0"/>
            </a:endParaRPr>
          </a:p>
        </p:txBody>
      </p:sp>
      <p:sp>
        <p:nvSpPr>
          <p:cNvPr id="5" name="Title 1"/>
          <p:cNvSpPr txBox="1">
            <a:spLocks/>
          </p:cNvSpPr>
          <p:nvPr/>
        </p:nvSpPr>
        <p:spPr>
          <a:xfrm>
            <a:off x="0" y="1676400"/>
            <a:ext cx="9144000" cy="4724400"/>
          </a:xfrm>
          <a:prstGeom prst="rect">
            <a:avLst/>
          </a:prstGeom>
        </p:spPr>
        <p:txBody>
          <a:bodyPr vert="horz" lIns="91440" tIns="45720" rIns="91440" bIns="45720" rtlCol="0" anchor="ctr">
            <a:normAutofit/>
          </a:bodyPr>
          <a:lstStyle/>
          <a:p>
            <a:pPr lvl="0" algn="ctr">
              <a:spcBef>
                <a:spcPct val="0"/>
              </a:spcBef>
              <a:defRPr/>
            </a:pPr>
            <a:r>
              <a:rPr lang="en-US" sz="4000" dirty="0" smtClean="0">
                <a:latin typeface="Times New Roman" pitchFamily="18" charset="0"/>
                <a:cs typeface="Times New Roman" pitchFamily="18" charset="0"/>
              </a:rPr>
              <a:t>earthquake location</a:t>
            </a:r>
          </a:p>
          <a:p>
            <a:pPr lvl="0" algn="ctr">
              <a:spcBef>
                <a:spcPct val="0"/>
              </a:spcBef>
              <a:defRPr/>
            </a:pPr>
            <a:endParaRPr lang="en-US" sz="4000" dirty="0" smtClean="0">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a:grpSpLocks noChangeAspect="1"/>
          </p:cNvGrpSpPr>
          <p:nvPr/>
        </p:nvGrpSpPr>
        <p:grpSpPr>
          <a:xfrm>
            <a:off x="533400" y="2629564"/>
            <a:ext cx="7753348" cy="3085436"/>
            <a:chOff x="2695578" y="504825"/>
            <a:chExt cx="3876674" cy="1542718"/>
          </a:xfrm>
        </p:grpSpPr>
        <p:sp>
          <p:nvSpPr>
            <p:cNvPr id="8" name="Freeform 7"/>
            <p:cNvSpPr/>
            <p:nvPr/>
          </p:nvSpPr>
          <p:spPr>
            <a:xfrm>
              <a:off x="2900082" y="900953"/>
              <a:ext cx="3429000" cy="962025"/>
            </a:xfrm>
            <a:custGeom>
              <a:avLst/>
              <a:gdLst>
                <a:gd name="connsiteX0" fmla="*/ 0 w 3905250"/>
                <a:gd name="connsiteY0" fmla="*/ 1247775 h 1247775"/>
                <a:gd name="connsiteX1" fmla="*/ 9525 w 3905250"/>
                <a:gd name="connsiteY1" fmla="*/ 0 h 1247775"/>
                <a:gd name="connsiteX2" fmla="*/ 3905250 w 3905250"/>
                <a:gd name="connsiteY2" fmla="*/ 0 h 1247775"/>
              </a:gdLst>
              <a:ahLst/>
              <a:cxnLst>
                <a:cxn ang="0">
                  <a:pos x="connsiteX0" y="connsiteY0"/>
                </a:cxn>
                <a:cxn ang="0">
                  <a:pos x="connsiteX1" y="connsiteY1"/>
                </a:cxn>
                <a:cxn ang="0">
                  <a:pos x="connsiteX2" y="connsiteY2"/>
                </a:cxn>
              </a:cxnLst>
              <a:rect l="l" t="t" r="r" b="b"/>
              <a:pathLst>
                <a:path w="3905250" h="1247775">
                  <a:moveTo>
                    <a:pt x="0" y="1247775"/>
                  </a:moveTo>
                  <a:lnTo>
                    <a:pt x="9525" y="0"/>
                  </a:lnTo>
                  <a:lnTo>
                    <a:pt x="3905250" y="0"/>
                  </a:lnTo>
                </a:path>
              </a:pathLst>
            </a:custGeom>
            <a:ln w="381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33" name="Isosceles Triangle 32"/>
            <p:cNvSpPr/>
            <p:nvPr/>
          </p:nvSpPr>
          <p:spPr>
            <a:xfrm>
              <a:off x="5760241" y="762000"/>
              <a:ext cx="140495" cy="130969"/>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44" name="TextBox 43"/>
            <p:cNvSpPr txBox="1"/>
            <p:nvPr/>
          </p:nvSpPr>
          <p:spPr>
            <a:xfrm>
              <a:off x="2695578" y="1785933"/>
              <a:ext cx="381000" cy="261610"/>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z</a:t>
              </a:r>
              <a:endParaRPr lang="en-US" sz="2800" i="1" dirty="0">
                <a:latin typeface="Cambria Math" pitchFamily="18" charset="0"/>
                <a:ea typeface="Cambria Math" pitchFamily="18" charset="0"/>
              </a:endParaRPr>
            </a:p>
          </p:txBody>
        </p:sp>
        <p:sp>
          <p:nvSpPr>
            <p:cNvPr id="45" name="TextBox 44"/>
            <p:cNvSpPr txBox="1"/>
            <p:nvPr/>
          </p:nvSpPr>
          <p:spPr>
            <a:xfrm>
              <a:off x="6191252" y="738185"/>
              <a:ext cx="381000" cy="261610"/>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x</a:t>
              </a:r>
              <a:endParaRPr lang="en-US" sz="2800" i="1" dirty="0">
                <a:latin typeface="Cambria Math" pitchFamily="18" charset="0"/>
                <a:ea typeface="Cambria Math" pitchFamily="18" charset="0"/>
              </a:endParaRPr>
            </a:p>
          </p:txBody>
        </p:sp>
        <p:sp>
          <p:nvSpPr>
            <p:cNvPr id="34" name="Freeform 33"/>
            <p:cNvSpPr/>
            <p:nvPr/>
          </p:nvSpPr>
          <p:spPr>
            <a:xfrm>
              <a:off x="3281081" y="900952"/>
              <a:ext cx="2514881" cy="764241"/>
            </a:xfrm>
            <a:custGeom>
              <a:avLst/>
              <a:gdLst>
                <a:gd name="connsiteX0" fmla="*/ 0 w 2514600"/>
                <a:gd name="connsiteY0" fmla="*/ 632012 h 784412"/>
                <a:gd name="connsiteX1" fmla="*/ 712694 w 2514600"/>
                <a:gd name="connsiteY1" fmla="*/ 753035 h 784412"/>
                <a:gd name="connsiteX2" fmla="*/ 1707777 w 2514600"/>
                <a:gd name="connsiteY2" fmla="*/ 443753 h 784412"/>
                <a:gd name="connsiteX3" fmla="*/ 2366683 w 2514600"/>
                <a:gd name="connsiteY3" fmla="*/ 295835 h 784412"/>
                <a:gd name="connsiteX4" fmla="*/ 2514600 w 2514600"/>
                <a:gd name="connsiteY4" fmla="*/ 0 h 784412"/>
                <a:gd name="connsiteX0" fmla="*/ 0 w 2514600"/>
                <a:gd name="connsiteY0" fmla="*/ 632012 h 784412"/>
                <a:gd name="connsiteX1" fmla="*/ 712694 w 2514600"/>
                <a:gd name="connsiteY1" fmla="*/ 753035 h 784412"/>
                <a:gd name="connsiteX2" fmla="*/ 1707777 w 2514600"/>
                <a:gd name="connsiteY2" fmla="*/ 443753 h 784412"/>
                <a:gd name="connsiteX3" fmla="*/ 2357718 w 2514600"/>
                <a:gd name="connsiteY3" fmla="*/ 242047 h 784412"/>
                <a:gd name="connsiteX4" fmla="*/ 2514600 w 2514600"/>
                <a:gd name="connsiteY4" fmla="*/ 0 h 784412"/>
                <a:gd name="connsiteX0" fmla="*/ 0 w 2514600"/>
                <a:gd name="connsiteY0" fmla="*/ 632012 h 784412"/>
                <a:gd name="connsiteX1" fmla="*/ 712694 w 2514600"/>
                <a:gd name="connsiteY1" fmla="*/ 753035 h 784412"/>
                <a:gd name="connsiteX2" fmla="*/ 1707777 w 2514600"/>
                <a:gd name="connsiteY2" fmla="*/ 443753 h 784412"/>
                <a:gd name="connsiteX3" fmla="*/ 2299447 w 2514600"/>
                <a:gd name="connsiteY3" fmla="*/ 188259 h 784412"/>
                <a:gd name="connsiteX4" fmla="*/ 2514600 w 2514600"/>
                <a:gd name="connsiteY4" fmla="*/ 0 h 784412"/>
                <a:gd name="connsiteX0" fmla="*/ 0 w 2514600"/>
                <a:gd name="connsiteY0" fmla="*/ 632012 h 764241"/>
                <a:gd name="connsiteX1" fmla="*/ 712694 w 2514600"/>
                <a:gd name="connsiteY1" fmla="*/ 753035 h 764241"/>
                <a:gd name="connsiteX2" fmla="*/ 1627094 w 2514600"/>
                <a:gd name="connsiteY2" fmla="*/ 564776 h 764241"/>
                <a:gd name="connsiteX3" fmla="*/ 2299447 w 2514600"/>
                <a:gd name="connsiteY3" fmla="*/ 188259 h 764241"/>
                <a:gd name="connsiteX4" fmla="*/ 2514600 w 2514600"/>
                <a:gd name="connsiteY4" fmla="*/ 0 h 7642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14600" h="764241">
                  <a:moveTo>
                    <a:pt x="0" y="632012"/>
                  </a:moveTo>
                  <a:cubicBezTo>
                    <a:pt x="214032" y="708212"/>
                    <a:pt x="441512" y="764241"/>
                    <a:pt x="712694" y="753035"/>
                  </a:cubicBezTo>
                  <a:cubicBezTo>
                    <a:pt x="983876" y="741829"/>
                    <a:pt x="1362635" y="658905"/>
                    <a:pt x="1627094" y="564776"/>
                  </a:cubicBezTo>
                  <a:cubicBezTo>
                    <a:pt x="1891553" y="470647"/>
                    <a:pt x="2151529" y="282388"/>
                    <a:pt x="2299447" y="188259"/>
                  </a:cubicBezTo>
                  <a:cubicBezTo>
                    <a:pt x="2447365" y="94130"/>
                    <a:pt x="2507877" y="110938"/>
                    <a:pt x="2514600" y="0"/>
                  </a:cubicBezTo>
                </a:path>
              </a:pathLst>
            </a:custGeom>
            <a:ln w="38100">
              <a:solidFill>
                <a:schemeClr val="bg1">
                  <a:lumMod val="6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35" name="Freeform 34"/>
            <p:cNvSpPr/>
            <p:nvPr/>
          </p:nvSpPr>
          <p:spPr>
            <a:xfrm>
              <a:off x="3307976" y="927847"/>
              <a:ext cx="2530849" cy="851648"/>
            </a:xfrm>
            <a:custGeom>
              <a:avLst/>
              <a:gdLst>
                <a:gd name="connsiteX0" fmla="*/ 0 w 2501153"/>
                <a:gd name="connsiteY0" fmla="*/ 618565 h 851648"/>
                <a:gd name="connsiteX1" fmla="*/ 389965 w 2501153"/>
                <a:gd name="connsiteY1" fmla="*/ 820271 h 851648"/>
                <a:gd name="connsiteX2" fmla="*/ 1264024 w 2501153"/>
                <a:gd name="connsiteY2" fmla="*/ 806824 h 851648"/>
                <a:gd name="connsiteX3" fmla="*/ 2138083 w 2501153"/>
                <a:gd name="connsiteY3" fmla="*/ 551329 h 851648"/>
                <a:gd name="connsiteX4" fmla="*/ 2501153 w 2501153"/>
                <a:gd name="connsiteY4" fmla="*/ 0 h 8516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01153" h="851648">
                  <a:moveTo>
                    <a:pt x="0" y="618565"/>
                  </a:moveTo>
                  <a:cubicBezTo>
                    <a:pt x="89647" y="703730"/>
                    <a:pt x="179295" y="788895"/>
                    <a:pt x="389965" y="820271"/>
                  </a:cubicBezTo>
                  <a:cubicBezTo>
                    <a:pt x="600635" y="851647"/>
                    <a:pt x="972671" y="851648"/>
                    <a:pt x="1264024" y="806824"/>
                  </a:cubicBezTo>
                  <a:cubicBezTo>
                    <a:pt x="1555377" y="762000"/>
                    <a:pt x="1931895" y="685800"/>
                    <a:pt x="2138083" y="551329"/>
                  </a:cubicBezTo>
                  <a:cubicBezTo>
                    <a:pt x="2344271" y="416858"/>
                    <a:pt x="2422712" y="208429"/>
                    <a:pt x="2501153" y="0"/>
                  </a:cubicBezTo>
                </a:path>
              </a:pathLst>
            </a:custGeom>
            <a:ln w="38100">
              <a:solidFill>
                <a:schemeClr val="tx1">
                  <a:lumMod val="75000"/>
                  <a:lumOff val="2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36" name="TextBox 35"/>
            <p:cNvSpPr txBox="1"/>
            <p:nvPr/>
          </p:nvSpPr>
          <p:spPr>
            <a:xfrm>
              <a:off x="4953000" y="1600200"/>
              <a:ext cx="381000" cy="261610"/>
            </a:xfrm>
            <a:prstGeom prst="rect">
              <a:avLst/>
            </a:prstGeom>
            <a:noFill/>
          </p:spPr>
          <p:txBody>
            <a:bodyPr wrap="square" rtlCol="0">
              <a:spAutoFit/>
            </a:bodyPr>
            <a:lstStyle/>
            <a:p>
              <a:pPr algn="ctr"/>
              <a:r>
                <a:rPr lang="en-US" sz="2800" dirty="0" smtClean="0">
                  <a:latin typeface="Times New Roman" pitchFamily="18" charset="0"/>
                  <a:ea typeface="Cambria Math" pitchFamily="18" charset="0"/>
                  <a:cs typeface="Times New Roman" pitchFamily="18" charset="0"/>
                </a:rPr>
                <a:t>P</a:t>
              </a:r>
              <a:endParaRPr lang="en-US" sz="2800" dirty="0">
                <a:latin typeface="Times New Roman" pitchFamily="18" charset="0"/>
                <a:ea typeface="Cambria Math" pitchFamily="18" charset="0"/>
                <a:cs typeface="Times New Roman" pitchFamily="18" charset="0"/>
              </a:endParaRPr>
            </a:p>
          </p:txBody>
        </p:sp>
        <p:sp>
          <p:nvSpPr>
            <p:cNvPr id="37" name="TextBox 36"/>
            <p:cNvSpPr txBox="1"/>
            <p:nvPr/>
          </p:nvSpPr>
          <p:spPr>
            <a:xfrm>
              <a:off x="4714874" y="1233481"/>
              <a:ext cx="381000" cy="261610"/>
            </a:xfrm>
            <a:prstGeom prst="rect">
              <a:avLst/>
            </a:prstGeom>
            <a:noFill/>
          </p:spPr>
          <p:txBody>
            <a:bodyPr wrap="square" rtlCol="0">
              <a:spAutoFit/>
            </a:bodyPr>
            <a:lstStyle/>
            <a:p>
              <a:pPr algn="ctr"/>
              <a:r>
                <a:rPr lang="en-US" sz="2800" dirty="0" smtClean="0">
                  <a:latin typeface="Times New Roman" pitchFamily="18" charset="0"/>
                  <a:ea typeface="Cambria Math" pitchFamily="18" charset="0"/>
                  <a:cs typeface="Times New Roman" pitchFamily="18" charset="0"/>
                </a:rPr>
                <a:t>S</a:t>
              </a:r>
              <a:endParaRPr lang="en-US" sz="2800" dirty="0">
                <a:latin typeface="Times New Roman" pitchFamily="18" charset="0"/>
                <a:ea typeface="Cambria Math" pitchFamily="18" charset="0"/>
                <a:cs typeface="Times New Roman" pitchFamily="18" charset="0"/>
              </a:endParaRPr>
            </a:p>
          </p:txBody>
        </p:sp>
        <p:sp>
          <p:nvSpPr>
            <p:cNvPr id="30" name="Oval 29"/>
            <p:cNvSpPr/>
            <p:nvPr/>
          </p:nvSpPr>
          <p:spPr>
            <a:xfrm>
              <a:off x="3200400" y="1452282"/>
              <a:ext cx="152400"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38" name="TextBox 37"/>
            <p:cNvSpPr txBox="1"/>
            <p:nvPr/>
          </p:nvSpPr>
          <p:spPr>
            <a:xfrm>
              <a:off x="3086100" y="1524000"/>
              <a:ext cx="381000" cy="261610"/>
            </a:xfrm>
            <a:prstGeom prst="rect">
              <a:avLst/>
            </a:prstGeom>
            <a:noFill/>
          </p:spPr>
          <p:txBody>
            <a:bodyPr wrap="square" rtlCol="0">
              <a:spAutoFit/>
            </a:bodyPr>
            <a:lstStyle/>
            <a:p>
              <a:pPr algn="ctr"/>
              <a:r>
                <a:rPr lang="en-US" sz="2800" dirty="0" smtClean="0">
                  <a:latin typeface="Times New Roman" pitchFamily="18" charset="0"/>
                  <a:ea typeface="Cambria Math" pitchFamily="18" charset="0"/>
                  <a:cs typeface="Times New Roman" pitchFamily="18" charset="0"/>
                </a:rPr>
                <a:t>s</a:t>
              </a:r>
              <a:endParaRPr lang="en-US" sz="2800" dirty="0">
                <a:latin typeface="Times New Roman" pitchFamily="18" charset="0"/>
                <a:ea typeface="Cambria Math" pitchFamily="18" charset="0"/>
                <a:cs typeface="Times New Roman" pitchFamily="18" charset="0"/>
              </a:endParaRPr>
            </a:p>
          </p:txBody>
        </p:sp>
        <p:sp>
          <p:nvSpPr>
            <p:cNvPr id="50" name="TextBox 49"/>
            <p:cNvSpPr txBox="1"/>
            <p:nvPr/>
          </p:nvSpPr>
          <p:spPr>
            <a:xfrm>
              <a:off x="5638800" y="504825"/>
              <a:ext cx="381000" cy="261610"/>
            </a:xfrm>
            <a:prstGeom prst="rect">
              <a:avLst/>
            </a:prstGeom>
            <a:noFill/>
          </p:spPr>
          <p:txBody>
            <a:bodyPr wrap="square" rtlCol="0">
              <a:spAutoFit/>
            </a:bodyPr>
            <a:lstStyle/>
            <a:p>
              <a:pPr algn="ctr"/>
              <a:r>
                <a:rPr lang="en-US" sz="2800" dirty="0" smtClean="0">
                  <a:latin typeface="Times New Roman" pitchFamily="18" charset="0"/>
                  <a:ea typeface="Cambria Math" pitchFamily="18" charset="0"/>
                  <a:cs typeface="Times New Roman" pitchFamily="18" charset="0"/>
                </a:rPr>
                <a:t>r</a:t>
              </a:r>
              <a:endParaRPr lang="en-US" sz="2800" dirty="0">
                <a:latin typeface="Times New Roman" pitchFamily="18" charset="0"/>
                <a:ea typeface="Cambria Math" pitchFamily="18" charset="0"/>
                <a:cs typeface="Times New Roman" pitchFamily="18" charset="0"/>
              </a:endParaRPr>
            </a:p>
          </p:txBody>
        </p:sp>
      </p:grpSp>
      <p:sp>
        <p:nvSpPr>
          <p:cNvPr id="15" name="TextBox 14"/>
          <p:cNvSpPr txBox="1"/>
          <p:nvPr/>
        </p:nvSpPr>
        <p:spPr>
          <a:xfrm>
            <a:off x="0" y="152400"/>
            <a:ext cx="9144000" cy="1877437"/>
          </a:xfrm>
          <a:prstGeom prst="rect">
            <a:avLst/>
          </a:prstGeom>
          <a:noFill/>
        </p:spPr>
        <p:txBody>
          <a:bodyPr wrap="square" rtlCol="0">
            <a:spAutoFit/>
          </a:bodyPr>
          <a:lstStyle/>
          <a:p>
            <a:pPr algn="ctr"/>
            <a:r>
              <a:rPr lang="en-US" sz="4400" dirty="0" smtClean="0">
                <a:latin typeface="Times New Roman" pitchFamily="18" charset="0"/>
                <a:cs typeface="Times New Roman" pitchFamily="18" charset="0"/>
              </a:rPr>
              <a:t>ray approximation</a:t>
            </a:r>
          </a:p>
          <a:p>
            <a:pPr algn="ctr"/>
            <a:r>
              <a:rPr lang="en-US" sz="3600" dirty="0" smtClean="0">
                <a:latin typeface="Times New Roman" pitchFamily="18" charset="0"/>
                <a:cs typeface="Times New Roman" pitchFamily="18" charset="0"/>
              </a:rPr>
              <a:t>vibrations travel from source to receiver along curved rays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3"/>
          <p:cNvGrpSpPr>
            <a:grpSpLocks noChangeAspect="1"/>
          </p:cNvGrpSpPr>
          <p:nvPr/>
        </p:nvGrpSpPr>
        <p:grpSpPr>
          <a:xfrm>
            <a:off x="533400" y="2629564"/>
            <a:ext cx="7753348" cy="3085436"/>
            <a:chOff x="2695578" y="504825"/>
            <a:chExt cx="3876674" cy="1542718"/>
          </a:xfrm>
        </p:grpSpPr>
        <p:sp>
          <p:nvSpPr>
            <p:cNvPr id="8" name="Freeform 7"/>
            <p:cNvSpPr/>
            <p:nvPr/>
          </p:nvSpPr>
          <p:spPr>
            <a:xfrm>
              <a:off x="2900082" y="900953"/>
              <a:ext cx="3429000" cy="962025"/>
            </a:xfrm>
            <a:custGeom>
              <a:avLst/>
              <a:gdLst>
                <a:gd name="connsiteX0" fmla="*/ 0 w 3905250"/>
                <a:gd name="connsiteY0" fmla="*/ 1247775 h 1247775"/>
                <a:gd name="connsiteX1" fmla="*/ 9525 w 3905250"/>
                <a:gd name="connsiteY1" fmla="*/ 0 h 1247775"/>
                <a:gd name="connsiteX2" fmla="*/ 3905250 w 3905250"/>
                <a:gd name="connsiteY2" fmla="*/ 0 h 1247775"/>
              </a:gdLst>
              <a:ahLst/>
              <a:cxnLst>
                <a:cxn ang="0">
                  <a:pos x="connsiteX0" y="connsiteY0"/>
                </a:cxn>
                <a:cxn ang="0">
                  <a:pos x="connsiteX1" y="connsiteY1"/>
                </a:cxn>
                <a:cxn ang="0">
                  <a:pos x="connsiteX2" y="connsiteY2"/>
                </a:cxn>
              </a:cxnLst>
              <a:rect l="l" t="t" r="r" b="b"/>
              <a:pathLst>
                <a:path w="3905250" h="1247775">
                  <a:moveTo>
                    <a:pt x="0" y="1247775"/>
                  </a:moveTo>
                  <a:lnTo>
                    <a:pt x="9525" y="0"/>
                  </a:lnTo>
                  <a:lnTo>
                    <a:pt x="3905250" y="0"/>
                  </a:lnTo>
                </a:path>
              </a:pathLst>
            </a:custGeom>
            <a:ln w="381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33" name="Isosceles Triangle 32"/>
            <p:cNvSpPr/>
            <p:nvPr/>
          </p:nvSpPr>
          <p:spPr>
            <a:xfrm>
              <a:off x="5760241" y="762000"/>
              <a:ext cx="140495" cy="130969"/>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44" name="TextBox 43"/>
            <p:cNvSpPr txBox="1"/>
            <p:nvPr/>
          </p:nvSpPr>
          <p:spPr>
            <a:xfrm>
              <a:off x="2695578" y="1785933"/>
              <a:ext cx="381000" cy="261610"/>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z</a:t>
              </a:r>
              <a:endParaRPr lang="en-US" sz="2800" i="1" dirty="0">
                <a:latin typeface="Cambria Math" pitchFamily="18" charset="0"/>
                <a:ea typeface="Cambria Math" pitchFamily="18" charset="0"/>
              </a:endParaRPr>
            </a:p>
          </p:txBody>
        </p:sp>
        <p:sp>
          <p:nvSpPr>
            <p:cNvPr id="45" name="TextBox 44"/>
            <p:cNvSpPr txBox="1"/>
            <p:nvPr/>
          </p:nvSpPr>
          <p:spPr>
            <a:xfrm>
              <a:off x="6191252" y="738185"/>
              <a:ext cx="381000" cy="261610"/>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x</a:t>
              </a:r>
              <a:endParaRPr lang="en-US" sz="2800" i="1" dirty="0">
                <a:latin typeface="Cambria Math" pitchFamily="18" charset="0"/>
                <a:ea typeface="Cambria Math" pitchFamily="18" charset="0"/>
              </a:endParaRPr>
            </a:p>
          </p:txBody>
        </p:sp>
        <p:sp>
          <p:nvSpPr>
            <p:cNvPr id="34" name="Freeform 33"/>
            <p:cNvSpPr/>
            <p:nvPr/>
          </p:nvSpPr>
          <p:spPr>
            <a:xfrm>
              <a:off x="3281081" y="900952"/>
              <a:ext cx="2514881" cy="764241"/>
            </a:xfrm>
            <a:custGeom>
              <a:avLst/>
              <a:gdLst>
                <a:gd name="connsiteX0" fmla="*/ 0 w 2514600"/>
                <a:gd name="connsiteY0" fmla="*/ 632012 h 784412"/>
                <a:gd name="connsiteX1" fmla="*/ 712694 w 2514600"/>
                <a:gd name="connsiteY1" fmla="*/ 753035 h 784412"/>
                <a:gd name="connsiteX2" fmla="*/ 1707777 w 2514600"/>
                <a:gd name="connsiteY2" fmla="*/ 443753 h 784412"/>
                <a:gd name="connsiteX3" fmla="*/ 2366683 w 2514600"/>
                <a:gd name="connsiteY3" fmla="*/ 295835 h 784412"/>
                <a:gd name="connsiteX4" fmla="*/ 2514600 w 2514600"/>
                <a:gd name="connsiteY4" fmla="*/ 0 h 784412"/>
                <a:gd name="connsiteX0" fmla="*/ 0 w 2514600"/>
                <a:gd name="connsiteY0" fmla="*/ 632012 h 784412"/>
                <a:gd name="connsiteX1" fmla="*/ 712694 w 2514600"/>
                <a:gd name="connsiteY1" fmla="*/ 753035 h 784412"/>
                <a:gd name="connsiteX2" fmla="*/ 1707777 w 2514600"/>
                <a:gd name="connsiteY2" fmla="*/ 443753 h 784412"/>
                <a:gd name="connsiteX3" fmla="*/ 2357718 w 2514600"/>
                <a:gd name="connsiteY3" fmla="*/ 242047 h 784412"/>
                <a:gd name="connsiteX4" fmla="*/ 2514600 w 2514600"/>
                <a:gd name="connsiteY4" fmla="*/ 0 h 784412"/>
                <a:gd name="connsiteX0" fmla="*/ 0 w 2514600"/>
                <a:gd name="connsiteY0" fmla="*/ 632012 h 784412"/>
                <a:gd name="connsiteX1" fmla="*/ 712694 w 2514600"/>
                <a:gd name="connsiteY1" fmla="*/ 753035 h 784412"/>
                <a:gd name="connsiteX2" fmla="*/ 1707777 w 2514600"/>
                <a:gd name="connsiteY2" fmla="*/ 443753 h 784412"/>
                <a:gd name="connsiteX3" fmla="*/ 2299447 w 2514600"/>
                <a:gd name="connsiteY3" fmla="*/ 188259 h 784412"/>
                <a:gd name="connsiteX4" fmla="*/ 2514600 w 2514600"/>
                <a:gd name="connsiteY4" fmla="*/ 0 h 784412"/>
                <a:gd name="connsiteX0" fmla="*/ 0 w 2514600"/>
                <a:gd name="connsiteY0" fmla="*/ 632012 h 764241"/>
                <a:gd name="connsiteX1" fmla="*/ 712694 w 2514600"/>
                <a:gd name="connsiteY1" fmla="*/ 753035 h 764241"/>
                <a:gd name="connsiteX2" fmla="*/ 1627094 w 2514600"/>
                <a:gd name="connsiteY2" fmla="*/ 564776 h 764241"/>
                <a:gd name="connsiteX3" fmla="*/ 2299447 w 2514600"/>
                <a:gd name="connsiteY3" fmla="*/ 188259 h 764241"/>
                <a:gd name="connsiteX4" fmla="*/ 2514600 w 2514600"/>
                <a:gd name="connsiteY4" fmla="*/ 0 h 7642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14600" h="764241">
                  <a:moveTo>
                    <a:pt x="0" y="632012"/>
                  </a:moveTo>
                  <a:cubicBezTo>
                    <a:pt x="214032" y="708212"/>
                    <a:pt x="441512" y="764241"/>
                    <a:pt x="712694" y="753035"/>
                  </a:cubicBezTo>
                  <a:cubicBezTo>
                    <a:pt x="983876" y="741829"/>
                    <a:pt x="1362635" y="658905"/>
                    <a:pt x="1627094" y="564776"/>
                  </a:cubicBezTo>
                  <a:cubicBezTo>
                    <a:pt x="1891553" y="470647"/>
                    <a:pt x="2151529" y="282388"/>
                    <a:pt x="2299447" y="188259"/>
                  </a:cubicBezTo>
                  <a:cubicBezTo>
                    <a:pt x="2447365" y="94130"/>
                    <a:pt x="2507877" y="110938"/>
                    <a:pt x="2514600" y="0"/>
                  </a:cubicBezTo>
                </a:path>
              </a:pathLst>
            </a:custGeom>
            <a:ln w="38100">
              <a:solidFill>
                <a:schemeClr val="bg1">
                  <a:lumMod val="6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35" name="Freeform 34"/>
            <p:cNvSpPr/>
            <p:nvPr/>
          </p:nvSpPr>
          <p:spPr>
            <a:xfrm>
              <a:off x="3307976" y="927847"/>
              <a:ext cx="2530849" cy="851648"/>
            </a:xfrm>
            <a:custGeom>
              <a:avLst/>
              <a:gdLst>
                <a:gd name="connsiteX0" fmla="*/ 0 w 2501153"/>
                <a:gd name="connsiteY0" fmla="*/ 618565 h 851648"/>
                <a:gd name="connsiteX1" fmla="*/ 389965 w 2501153"/>
                <a:gd name="connsiteY1" fmla="*/ 820271 h 851648"/>
                <a:gd name="connsiteX2" fmla="*/ 1264024 w 2501153"/>
                <a:gd name="connsiteY2" fmla="*/ 806824 h 851648"/>
                <a:gd name="connsiteX3" fmla="*/ 2138083 w 2501153"/>
                <a:gd name="connsiteY3" fmla="*/ 551329 h 851648"/>
                <a:gd name="connsiteX4" fmla="*/ 2501153 w 2501153"/>
                <a:gd name="connsiteY4" fmla="*/ 0 h 8516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01153" h="851648">
                  <a:moveTo>
                    <a:pt x="0" y="618565"/>
                  </a:moveTo>
                  <a:cubicBezTo>
                    <a:pt x="89647" y="703730"/>
                    <a:pt x="179295" y="788895"/>
                    <a:pt x="389965" y="820271"/>
                  </a:cubicBezTo>
                  <a:cubicBezTo>
                    <a:pt x="600635" y="851647"/>
                    <a:pt x="972671" y="851648"/>
                    <a:pt x="1264024" y="806824"/>
                  </a:cubicBezTo>
                  <a:cubicBezTo>
                    <a:pt x="1555377" y="762000"/>
                    <a:pt x="1931895" y="685800"/>
                    <a:pt x="2138083" y="551329"/>
                  </a:cubicBezTo>
                  <a:cubicBezTo>
                    <a:pt x="2344271" y="416858"/>
                    <a:pt x="2422712" y="208429"/>
                    <a:pt x="2501153" y="0"/>
                  </a:cubicBezTo>
                </a:path>
              </a:pathLst>
            </a:custGeom>
            <a:ln w="38100">
              <a:solidFill>
                <a:schemeClr val="tx1">
                  <a:lumMod val="75000"/>
                  <a:lumOff val="2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36" name="TextBox 35"/>
            <p:cNvSpPr txBox="1"/>
            <p:nvPr/>
          </p:nvSpPr>
          <p:spPr>
            <a:xfrm>
              <a:off x="4953000" y="1600200"/>
              <a:ext cx="381000" cy="261610"/>
            </a:xfrm>
            <a:prstGeom prst="rect">
              <a:avLst/>
            </a:prstGeom>
            <a:noFill/>
          </p:spPr>
          <p:txBody>
            <a:bodyPr wrap="square" rtlCol="0">
              <a:spAutoFit/>
            </a:bodyPr>
            <a:lstStyle/>
            <a:p>
              <a:pPr algn="ctr"/>
              <a:r>
                <a:rPr lang="en-US" sz="2800" dirty="0" smtClean="0">
                  <a:latin typeface="Times New Roman" pitchFamily="18" charset="0"/>
                  <a:ea typeface="Cambria Math" pitchFamily="18" charset="0"/>
                  <a:cs typeface="Times New Roman" pitchFamily="18" charset="0"/>
                </a:rPr>
                <a:t>P</a:t>
              </a:r>
              <a:endParaRPr lang="en-US" sz="2800" dirty="0">
                <a:latin typeface="Times New Roman" pitchFamily="18" charset="0"/>
                <a:ea typeface="Cambria Math" pitchFamily="18" charset="0"/>
                <a:cs typeface="Times New Roman" pitchFamily="18" charset="0"/>
              </a:endParaRPr>
            </a:p>
          </p:txBody>
        </p:sp>
        <p:sp>
          <p:nvSpPr>
            <p:cNvPr id="37" name="TextBox 36"/>
            <p:cNvSpPr txBox="1"/>
            <p:nvPr/>
          </p:nvSpPr>
          <p:spPr>
            <a:xfrm>
              <a:off x="4714874" y="1233481"/>
              <a:ext cx="381000" cy="261610"/>
            </a:xfrm>
            <a:prstGeom prst="rect">
              <a:avLst/>
            </a:prstGeom>
            <a:noFill/>
          </p:spPr>
          <p:txBody>
            <a:bodyPr wrap="square" rtlCol="0">
              <a:spAutoFit/>
            </a:bodyPr>
            <a:lstStyle/>
            <a:p>
              <a:pPr algn="ctr"/>
              <a:r>
                <a:rPr lang="en-US" sz="2800" dirty="0" smtClean="0">
                  <a:latin typeface="Times New Roman" pitchFamily="18" charset="0"/>
                  <a:ea typeface="Cambria Math" pitchFamily="18" charset="0"/>
                  <a:cs typeface="Times New Roman" pitchFamily="18" charset="0"/>
                </a:rPr>
                <a:t>S</a:t>
              </a:r>
              <a:endParaRPr lang="en-US" sz="2800" dirty="0">
                <a:latin typeface="Times New Roman" pitchFamily="18" charset="0"/>
                <a:ea typeface="Cambria Math" pitchFamily="18" charset="0"/>
                <a:cs typeface="Times New Roman" pitchFamily="18" charset="0"/>
              </a:endParaRPr>
            </a:p>
          </p:txBody>
        </p:sp>
        <p:sp>
          <p:nvSpPr>
            <p:cNvPr id="30" name="Oval 29"/>
            <p:cNvSpPr/>
            <p:nvPr/>
          </p:nvSpPr>
          <p:spPr>
            <a:xfrm>
              <a:off x="3200400" y="1452282"/>
              <a:ext cx="152400"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38" name="TextBox 37"/>
            <p:cNvSpPr txBox="1"/>
            <p:nvPr/>
          </p:nvSpPr>
          <p:spPr>
            <a:xfrm>
              <a:off x="3086100" y="1524000"/>
              <a:ext cx="381000" cy="261610"/>
            </a:xfrm>
            <a:prstGeom prst="rect">
              <a:avLst/>
            </a:prstGeom>
            <a:noFill/>
          </p:spPr>
          <p:txBody>
            <a:bodyPr wrap="square" rtlCol="0">
              <a:spAutoFit/>
            </a:bodyPr>
            <a:lstStyle/>
            <a:p>
              <a:pPr algn="ctr"/>
              <a:r>
                <a:rPr lang="en-US" sz="2800" dirty="0" smtClean="0">
                  <a:latin typeface="Times New Roman" pitchFamily="18" charset="0"/>
                  <a:ea typeface="Cambria Math" pitchFamily="18" charset="0"/>
                  <a:cs typeface="Times New Roman" pitchFamily="18" charset="0"/>
                </a:rPr>
                <a:t>s</a:t>
              </a:r>
              <a:endParaRPr lang="en-US" sz="2800" dirty="0">
                <a:latin typeface="Times New Roman" pitchFamily="18" charset="0"/>
                <a:ea typeface="Cambria Math" pitchFamily="18" charset="0"/>
                <a:cs typeface="Times New Roman" pitchFamily="18" charset="0"/>
              </a:endParaRPr>
            </a:p>
          </p:txBody>
        </p:sp>
        <p:sp>
          <p:nvSpPr>
            <p:cNvPr id="50" name="TextBox 49"/>
            <p:cNvSpPr txBox="1"/>
            <p:nvPr/>
          </p:nvSpPr>
          <p:spPr>
            <a:xfrm>
              <a:off x="5638800" y="504825"/>
              <a:ext cx="381000" cy="261610"/>
            </a:xfrm>
            <a:prstGeom prst="rect">
              <a:avLst/>
            </a:prstGeom>
            <a:noFill/>
          </p:spPr>
          <p:txBody>
            <a:bodyPr wrap="square" rtlCol="0">
              <a:spAutoFit/>
            </a:bodyPr>
            <a:lstStyle/>
            <a:p>
              <a:pPr algn="ctr"/>
              <a:r>
                <a:rPr lang="en-US" sz="2800" dirty="0" smtClean="0">
                  <a:latin typeface="Times New Roman" pitchFamily="18" charset="0"/>
                  <a:ea typeface="Cambria Math" pitchFamily="18" charset="0"/>
                  <a:cs typeface="Times New Roman" pitchFamily="18" charset="0"/>
                </a:rPr>
                <a:t>r</a:t>
              </a:r>
              <a:endParaRPr lang="en-US" sz="2800" dirty="0">
                <a:latin typeface="Times New Roman" pitchFamily="18" charset="0"/>
                <a:ea typeface="Cambria Math" pitchFamily="18" charset="0"/>
                <a:cs typeface="Times New Roman" pitchFamily="18" charset="0"/>
              </a:endParaRPr>
            </a:p>
          </p:txBody>
        </p:sp>
      </p:grpSp>
      <p:sp>
        <p:nvSpPr>
          <p:cNvPr id="15" name="TextBox 14"/>
          <p:cNvSpPr txBox="1"/>
          <p:nvPr/>
        </p:nvSpPr>
        <p:spPr>
          <a:xfrm>
            <a:off x="0" y="152400"/>
            <a:ext cx="9144000" cy="1877437"/>
          </a:xfrm>
          <a:prstGeom prst="rect">
            <a:avLst/>
          </a:prstGeom>
          <a:noFill/>
        </p:spPr>
        <p:txBody>
          <a:bodyPr wrap="square" rtlCol="0">
            <a:spAutoFit/>
          </a:bodyPr>
          <a:lstStyle/>
          <a:p>
            <a:pPr algn="ctr"/>
            <a:r>
              <a:rPr lang="en-US" sz="4400" dirty="0" smtClean="0">
                <a:latin typeface="Times New Roman" pitchFamily="18" charset="0"/>
                <a:cs typeface="Times New Roman" pitchFamily="18" charset="0"/>
              </a:rPr>
              <a:t>ray approximation</a:t>
            </a:r>
          </a:p>
          <a:p>
            <a:pPr algn="ctr"/>
            <a:r>
              <a:rPr lang="en-US" sz="3600" dirty="0" smtClean="0">
                <a:latin typeface="Times New Roman" pitchFamily="18" charset="0"/>
                <a:cs typeface="Times New Roman" pitchFamily="18" charset="0"/>
              </a:rPr>
              <a:t>vibrations travel from source to receiver along curved rays</a:t>
            </a:r>
          </a:p>
        </p:txBody>
      </p:sp>
      <p:sp>
        <p:nvSpPr>
          <p:cNvPr id="16" name="Freeform 15"/>
          <p:cNvSpPr/>
          <p:nvPr/>
        </p:nvSpPr>
        <p:spPr>
          <a:xfrm>
            <a:off x="6045200" y="4652433"/>
            <a:ext cx="1638300" cy="960967"/>
          </a:xfrm>
          <a:custGeom>
            <a:avLst/>
            <a:gdLst>
              <a:gd name="connsiteX0" fmla="*/ 0 w 1638300"/>
              <a:gd name="connsiteY0" fmla="*/ 33867 h 960967"/>
              <a:gd name="connsiteX1" fmla="*/ 977900 w 1638300"/>
              <a:gd name="connsiteY1" fmla="*/ 33867 h 960967"/>
              <a:gd name="connsiteX2" fmla="*/ 927100 w 1638300"/>
              <a:gd name="connsiteY2" fmla="*/ 237067 h 960967"/>
              <a:gd name="connsiteX3" fmla="*/ 1638300 w 1638300"/>
              <a:gd name="connsiteY3" fmla="*/ 960967 h 960967"/>
            </a:gdLst>
            <a:ahLst/>
            <a:cxnLst>
              <a:cxn ang="0">
                <a:pos x="connsiteX0" y="connsiteY0"/>
              </a:cxn>
              <a:cxn ang="0">
                <a:pos x="connsiteX1" y="connsiteY1"/>
              </a:cxn>
              <a:cxn ang="0">
                <a:pos x="connsiteX2" y="connsiteY2"/>
              </a:cxn>
              <a:cxn ang="0">
                <a:pos x="connsiteX3" y="connsiteY3"/>
              </a:cxn>
            </a:cxnLst>
            <a:rect l="l" t="t" r="r" b="b"/>
            <a:pathLst>
              <a:path w="1638300" h="960967">
                <a:moveTo>
                  <a:pt x="0" y="33867"/>
                </a:moveTo>
                <a:cubicBezTo>
                  <a:pt x="411691" y="16933"/>
                  <a:pt x="823383" y="0"/>
                  <a:pt x="977900" y="33867"/>
                </a:cubicBezTo>
                <a:cubicBezTo>
                  <a:pt x="1132417" y="67734"/>
                  <a:pt x="817033" y="82551"/>
                  <a:pt x="927100" y="237067"/>
                </a:cubicBezTo>
                <a:cubicBezTo>
                  <a:pt x="1037167" y="391583"/>
                  <a:pt x="1337733" y="676275"/>
                  <a:pt x="1638300" y="960967"/>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TextBox 16"/>
          <p:cNvSpPr txBox="1"/>
          <p:nvPr/>
        </p:nvSpPr>
        <p:spPr>
          <a:xfrm>
            <a:off x="6172200" y="5562600"/>
            <a:ext cx="2819400" cy="954107"/>
          </a:xfrm>
          <a:prstGeom prst="rect">
            <a:avLst/>
          </a:prstGeom>
          <a:noFill/>
        </p:spPr>
        <p:txBody>
          <a:bodyPr wrap="square" rtlCol="0">
            <a:spAutoFit/>
          </a:bodyPr>
          <a:lstStyle/>
          <a:p>
            <a:pPr algn="ctr"/>
            <a:r>
              <a:rPr lang="en-US" sz="2800" dirty="0" smtClean="0">
                <a:solidFill>
                  <a:srgbClr val="FF0000"/>
                </a:solidFill>
                <a:latin typeface="Times New Roman" pitchFamily="18" charset="0"/>
                <a:ea typeface="Cambria Math" pitchFamily="18" charset="0"/>
                <a:cs typeface="Times New Roman" pitchFamily="18" charset="0"/>
              </a:rPr>
              <a:t>P wave</a:t>
            </a:r>
          </a:p>
          <a:p>
            <a:pPr algn="ctr"/>
            <a:r>
              <a:rPr lang="en-US" sz="2800" dirty="0" smtClean="0">
                <a:solidFill>
                  <a:srgbClr val="FF0000"/>
                </a:solidFill>
                <a:latin typeface="Times New Roman" pitchFamily="18" charset="0"/>
                <a:ea typeface="Cambria Math" pitchFamily="18" charset="0"/>
                <a:cs typeface="Times New Roman" pitchFamily="18" charset="0"/>
              </a:rPr>
              <a:t>faster</a:t>
            </a:r>
            <a:endParaRPr lang="en-US" sz="2800" dirty="0">
              <a:solidFill>
                <a:srgbClr val="FF0000"/>
              </a:solidFill>
              <a:latin typeface="Times New Roman" pitchFamily="18" charset="0"/>
              <a:ea typeface="Cambria Math" pitchFamily="18" charset="0"/>
              <a:cs typeface="Times New Roman" pitchFamily="18" charset="0"/>
            </a:endParaRPr>
          </a:p>
        </p:txBody>
      </p:sp>
      <p:sp>
        <p:nvSpPr>
          <p:cNvPr id="18" name="TextBox 17"/>
          <p:cNvSpPr txBox="1"/>
          <p:nvPr/>
        </p:nvSpPr>
        <p:spPr>
          <a:xfrm>
            <a:off x="2362200" y="3505200"/>
            <a:ext cx="2819400" cy="954107"/>
          </a:xfrm>
          <a:prstGeom prst="rect">
            <a:avLst/>
          </a:prstGeom>
          <a:noFill/>
        </p:spPr>
        <p:txBody>
          <a:bodyPr wrap="square" rtlCol="0">
            <a:spAutoFit/>
          </a:bodyPr>
          <a:lstStyle/>
          <a:p>
            <a:pPr algn="ctr"/>
            <a:r>
              <a:rPr lang="en-US" sz="2800" dirty="0" smtClean="0">
                <a:solidFill>
                  <a:srgbClr val="FF0000"/>
                </a:solidFill>
                <a:latin typeface="Times New Roman" pitchFamily="18" charset="0"/>
                <a:ea typeface="Cambria Math" pitchFamily="18" charset="0"/>
                <a:cs typeface="Times New Roman" pitchFamily="18" charset="0"/>
              </a:rPr>
              <a:t>S wave</a:t>
            </a:r>
          </a:p>
          <a:p>
            <a:pPr algn="ctr"/>
            <a:r>
              <a:rPr lang="en-US" sz="2800" dirty="0" smtClean="0">
                <a:solidFill>
                  <a:srgbClr val="FF0000"/>
                </a:solidFill>
                <a:latin typeface="Times New Roman" pitchFamily="18" charset="0"/>
                <a:ea typeface="Cambria Math" pitchFamily="18" charset="0"/>
                <a:cs typeface="Times New Roman" pitchFamily="18" charset="0"/>
              </a:rPr>
              <a:t>slower</a:t>
            </a:r>
            <a:endParaRPr lang="en-US" sz="2800" dirty="0">
              <a:solidFill>
                <a:srgbClr val="FF0000"/>
              </a:solidFill>
              <a:latin typeface="Times New Roman" pitchFamily="18" charset="0"/>
              <a:ea typeface="Cambria Math" pitchFamily="18" charset="0"/>
              <a:cs typeface="Times New Roman" pitchFamily="18" charset="0"/>
            </a:endParaRPr>
          </a:p>
        </p:txBody>
      </p:sp>
      <p:sp>
        <p:nvSpPr>
          <p:cNvPr id="19" name="Freeform 18"/>
          <p:cNvSpPr/>
          <p:nvPr/>
        </p:nvSpPr>
        <p:spPr>
          <a:xfrm>
            <a:off x="4470400" y="3784600"/>
            <a:ext cx="990600" cy="393700"/>
          </a:xfrm>
          <a:custGeom>
            <a:avLst/>
            <a:gdLst>
              <a:gd name="connsiteX0" fmla="*/ 0 w 990600"/>
              <a:gd name="connsiteY0" fmla="*/ 0 h 393700"/>
              <a:gd name="connsiteX1" fmla="*/ 800100 w 990600"/>
              <a:gd name="connsiteY1" fmla="*/ 38100 h 393700"/>
              <a:gd name="connsiteX2" fmla="*/ 736600 w 990600"/>
              <a:gd name="connsiteY2" fmla="*/ 215900 h 393700"/>
              <a:gd name="connsiteX3" fmla="*/ 990600 w 990600"/>
              <a:gd name="connsiteY3" fmla="*/ 393700 h 393700"/>
            </a:gdLst>
            <a:ahLst/>
            <a:cxnLst>
              <a:cxn ang="0">
                <a:pos x="connsiteX0" y="connsiteY0"/>
              </a:cxn>
              <a:cxn ang="0">
                <a:pos x="connsiteX1" y="connsiteY1"/>
              </a:cxn>
              <a:cxn ang="0">
                <a:pos x="connsiteX2" y="connsiteY2"/>
              </a:cxn>
              <a:cxn ang="0">
                <a:pos x="connsiteX3" y="connsiteY3"/>
              </a:cxn>
            </a:cxnLst>
            <a:rect l="l" t="t" r="r" b="b"/>
            <a:pathLst>
              <a:path w="990600" h="393700">
                <a:moveTo>
                  <a:pt x="0" y="0"/>
                </a:moveTo>
                <a:cubicBezTo>
                  <a:pt x="338666" y="1058"/>
                  <a:pt x="677333" y="2117"/>
                  <a:pt x="800100" y="38100"/>
                </a:cubicBezTo>
                <a:cubicBezTo>
                  <a:pt x="922867" y="74083"/>
                  <a:pt x="704850" y="156633"/>
                  <a:pt x="736600" y="215900"/>
                </a:cubicBezTo>
                <a:cubicBezTo>
                  <a:pt x="768350" y="275167"/>
                  <a:pt x="879475" y="334433"/>
                  <a:pt x="990600" y="393700"/>
                </a:cubicBezTo>
              </a:path>
            </a:pathLst>
          </a:cu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TextBox 19"/>
          <p:cNvSpPr txBox="1"/>
          <p:nvPr/>
        </p:nvSpPr>
        <p:spPr>
          <a:xfrm>
            <a:off x="457200" y="5715000"/>
            <a:ext cx="5410200" cy="954107"/>
          </a:xfrm>
          <a:prstGeom prst="rect">
            <a:avLst/>
          </a:prstGeom>
          <a:noFill/>
        </p:spPr>
        <p:txBody>
          <a:bodyPr wrap="square" rtlCol="0">
            <a:spAutoFit/>
          </a:bodyPr>
          <a:lstStyle/>
          <a:p>
            <a:pPr algn="ctr"/>
            <a:r>
              <a:rPr lang="en-US" sz="2800" dirty="0" smtClean="0">
                <a:solidFill>
                  <a:srgbClr val="FF0000"/>
                </a:solidFill>
                <a:latin typeface="Times New Roman" pitchFamily="18" charset="0"/>
                <a:ea typeface="Cambria Math" pitchFamily="18" charset="0"/>
                <a:cs typeface="Times New Roman" pitchFamily="18" charset="0"/>
              </a:rPr>
              <a:t>P, S ray paths not necessarily the same, but usually similar</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3"/>
          <p:cNvGrpSpPr>
            <a:grpSpLocks noChangeAspect="1"/>
          </p:cNvGrpSpPr>
          <p:nvPr/>
        </p:nvGrpSpPr>
        <p:grpSpPr>
          <a:xfrm>
            <a:off x="533400" y="1676400"/>
            <a:ext cx="7753348" cy="3085436"/>
            <a:chOff x="2695578" y="504825"/>
            <a:chExt cx="3876674" cy="1542718"/>
          </a:xfrm>
        </p:grpSpPr>
        <p:sp>
          <p:nvSpPr>
            <p:cNvPr id="8" name="Freeform 7"/>
            <p:cNvSpPr/>
            <p:nvPr/>
          </p:nvSpPr>
          <p:spPr>
            <a:xfrm>
              <a:off x="2900082" y="900953"/>
              <a:ext cx="3429000" cy="962025"/>
            </a:xfrm>
            <a:custGeom>
              <a:avLst/>
              <a:gdLst>
                <a:gd name="connsiteX0" fmla="*/ 0 w 3905250"/>
                <a:gd name="connsiteY0" fmla="*/ 1247775 h 1247775"/>
                <a:gd name="connsiteX1" fmla="*/ 9525 w 3905250"/>
                <a:gd name="connsiteY1" fmla="*/ 0 h 1247775"/>
                <a:gd name="connsiteX2" fmla="*/ 3905250 w 3905250"/>
                <a:gd name="connsiteY2" fmla="*/ 0 h 1247775"/>
              </a:gdLst>
              <a:ahLst/>
              <a:cxnLst>
                <a:cxn ang="0">
                  <a:pos x="connsiteX0" y="connsiteY0"/>
                </a:cxn>
                <a:cxn ang="0">
                  <a:pos x="connsiteX1" y="connsiteY1"/>
                </a:cxn>
                <a:cxn ang="0">
                  <a:pos x="connsiteX2" y="connsiteY2"/>
                </a:cxn>
              </a:cxnLst>
              <a:rect l="l" t="t" r="r" b="b"/>
              <a:pathLst>
                <a:path w="3905250" h="1247775">
                  <a:moveTo>
                    <a:pt x="0" y="1247775"/>
                  </a:moveTo>
                  <a:lnTo>
                    <a:pt x="9525" y="0"/>
                  </a:lnTo>
                  <a:lnTo>
                    <a:pt x="3905250" y="0"/>
                  </a:lnTo>
                </a:path>
              </a:pathLst>
            </a:custGeom>
            <a:ln w="381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33" name="Isosceles Triangle 32"/>
            <p:cNvSpPr/>
            <p:nvPr/>
          </p:nvSpPr>
          <p:spPr>
            <a:xfrm>
              <a:off x="5760241" y="762000"/>
              <a:ext cx="140495" cy="130969"/>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44" name="TextBox 43"/>
            <p:cNvSpPr txBox="1"/>
            <p:nvPr/>
          </p:nvSpPr>
          <p:spPr>
            <a:xfrm>
              <a:off x="2695578" y="1785933"/>
              <a:ext cx="381000" cy="261610"/>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z</a:t>
              </a:r>
              <a:endParaRPr lang="en-US" sz="2800" i="1" dirty="0">
                <a:latin typeface="Cambria Math" pitchFamily="18" charset="0"/>
                <a:ea typeface="Cambria Math" pitchFamily="18" charset="0"/>
              </a:endParaRPr>
            </a:p>
          </p:txBody>
        </p:sp>
        <p:sp>
          <p:nvSpPr>
            <p:cNvPr id="45" name="TextBox 44"/>
            <p:cNvSpPr txBox="1"/>
            <p:nvPr/>
          </p:nvSpPr>
          <p:spPr>
            <a:xfrm>
              <a:off x="6191252" y="738185"/>
              <a:ext cx="381000" cy="261610"/>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x</a:t>
              </a:r>
              <a:endParaRPr lang="en-US" sz="2800" i="1" dirty="0">
                <a:latin typeface="Cambria Math" pitchFamily="18" charset="0"/>
                <a:ea typeface="Cambria Math" pitchFamily="18" charset="0"/>
              </a:endParaRPr>
            </a:p>
          </p:txBody>
        </p:sp>
        <p:sp>
          <p:nvSpPr>
            <p:cNvPr id="34" name="Freeform 33"/>
            <p:cNvSpPr/>
            <p:nvPr/>
          </p:nvSpPr>
          <p:spPr>
            <a:xfrm>
              <a:off x="3281081" y="900952"/>
              <a:ext cx="2514881" cy="764241"/>
            </a:xfrm>
            <a:custGeom>
              <a:avLst/>
              <a:gdLst>
                <a:gd name="connsiteX0" fmla="*/ 0 w 2514600"/>
                <a:gd name="connsiteY0" fmla="*/ 632012 h 784412"/>
                <a:gd name="connsiteX1" fmla="*/ 712694 w 2514600"/>
                <a:gd name="connsiteY1" fmla="*/ 753035 h 784412"/>
                <a:gd name="connsiteX2" fmla="*/ 1707777 w 2514600"/>
                <a:gd name="connsiteY2" fmla="*/ 443753 h 784412"/>
                <a:gd name="connsiteX3" fmla="*/ 2366683 w 2514600"/>
                <a:gd name="connsiteY3" fmla="*/ 295835 h 784412"/>
                <a:gd name="connsiteX4" fmla="*/ 2514600 w 2514600"/>
                <a:gd name="connsiteY4" fmla="*/ 0 h 784412"/>
                <a:gd name="connsiteX0" fmla="*/ 0 w 2514600"/>
                <a:gd name="connsiteY0" fmla="*/ 632012 h 784412"/>
                <a:gd name="connsiteX1" fmla="*/ 712694 w 2514600"/>
                <a:gd name="connsiteY1" fmla="*/ 753035 h 784412"/>
                <a:gd name="connsiteX2" fmla="*/ 1707777 w 2514600"/>
                <a:gd name="connsiteY2" fmla="*/ 443753 h 784412"/>
                <a:gd name="connsiteX3" fmla="*/ 2357718 w 2514600"/>
                <a:gd name="connsiteY3" fmla="*/ 242047 h 784412"/>
                <a:gd name="connsiteX4" fmla="*/ 2514600 w 2514600"/>
                <a:gd name="connsiteY4" fmla="*/ 0 h 784412"/>
                <a:gd name="connsiteX0" fmla="*/ 0 w 2514600"/>
                <a:gd name="connsiteY0" fmla="*/ 632012 h 784412"/>
                <a:gd name="connsiteX1" fmla="*/ 712694 w 2514600"/>
                <a:gd name="connsiteY1" fmla="*/ 753035 h 784412"/>
                <a:gd name="connsiteX2" fmla="*/ 1707777 w 2514600"/>
                <a:gd name="connsiteY2" fmla="*/ 443753 h 784412"/>
                <a:gd name="connsiteX3" fmla="*/ 2299447 w 2514600"/>
                <a:gd name="connsiteY3" fmla="*/ 188259 h 784412"/>
                <a:gd name="connsiteX4" fmla="*/ 2514600 w 2514600"/>
                <a:gd name="connsiteY4" fmla="*/ 0 h 784412"/>
                <a:gd name="connsiteX0" fmla="*/ 0 w 2514600"/>
                <a:gd name="connsiteY0" fmla="*/ 632012 h 764241"/>
                <a:gd name="connsiteX1" fmla="*/ 712694 w 2514600"/>
                <a:gd name="connsiteY1" fmla="*/ 753035 h 764241"/>
                <a:gd name="connsiteX2" fmla="*/ 1627094 w 2514600"/>
                <a:gd name="connsiteY2" fmla="*/ 564776 h 764241"/>
                <a:gd name="connsiteX3" fmla="*/ 2299447 w 2514600"/>
                <a:gd name="connsiteY3" fmla="*/ 188259 h 764241"/>
                <a:gd name="connsiteX4" fmla="*/ 2514600 w 2514600"/>
                <a:gd name="connsiteY4" fmla="*/ 0 h 7642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14600" h="764241">
                  <a:moveTo>
                    <a:pt x="0" y="632012"/>
                  </a:moveTo>
                  <a:cubicBezTo>
                    <a:pt x="214032" y="708212"/>
                    <a:pt x="441512" y="764241"/>
                    <a:pt x="712694" y="753035"/>
                  </a:cubicBezTo>
                  <a:cubicBezTo>
                    <a:pt x="983876" y="741829"/>
                    <a:pt x="1362635" y="658905"/>
                    <a:pt x="1627094" y="564776"/>
                  </a:cubicBezTo>
                  <a:cubicBezTo>
                    <a:pt x="1891553" y="470647"/>
                    <a:pt x="2151529" y="282388"/>
                    <a:pt x="2299447" y="188259"/>
                  </a:cubicBezTo>
                  <a:cubicBezTo>
                    <a:pt x="2447365" y="94130"/>
                    <a:pt x="2507877" y="110938"/>
                    <a:pt x="2514600" y="0"/>
                  </a:cubicBezTo>
                </a:path>
              </a:pathLst>
            </a:custGeom>
            <a:ln w="38100">
              <a:solidFill>
                <a:schemeClr val="bg1">
                  <a:lumMod val="6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35" name="Freeform 34"/>
            <p:cNvSpPr/>
            <p:nvPr/>
          </p:nvSpPr>
          <p:spPr>
            <a:xfrm>
              <a:off x="3307976" y="927847"/>
              <a:ext cx="2530849" cy="851648"/>
            </a:xfrm>
            <a:custGeom>
              <a:avLst/>
              <a:gdLst>
                <a:gd name="connsiteX0" fmla="*/ 0 w 2501153"/>
                <a:gd name="connsiteY0" fmla="*/ 618565 h 851648"/>
                <a:gd name="connsiteX1" fmla="*/ 389965 w 2501153"/>
                <a:gd name="connsiteY1" fmla="*/ 820271 h 851648"/>
                <a:gd name="connsiteX2" fmla="*/ 1264024 w 2501153"/>
                <a:gd name="connsiteY2" fmla="*/ 806824 h 851648"/>
                <a:gd name="connsiteX3" fmla="*/ 2138083 w 2501153"/>
                <a:gd name="connsiteY3" fmla="*/ 551329 h 851648"/>
                <a:gd name="connsiteX4" fmla="*/ 2501153 w 2501153"/>
                <a:gd name="connsiteY4" fmla="*/ 0 h 8516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01153" h="851648">
                  <a:moveTo>
                    <a:pt x="0" y="618565"/>
                  </a:moveTo>
                  <a:cubicBezTo>
                    <a:pt x="89647" y="703730"/>
                    <a:pt x="179295" y="788895"/>
                    <a:pt x="389965" y="820271"/>
                  </a:cubicBezTo>
                  <a:cubicBezTo>
                    <a:pt x="600635" y="851647"/>
                    <a:pt x="972671" y="851648"/>
                    <a:pt x="1264024" y="806824"/>
                  </a:cubicBezTo>
                  <a:cubicBezTo>
                    <a:pt x="1555377" y="762000"/>
                    <a:pt x="1931895" y="685800"/>
                    <a:pt x="2138083" y="551329"/>
                  </a:cubicBezTo>
                  <a:cubicBezTo>
                    <a:pt x="2344271" y="416858"/>
                    <a:pt x="2422712" y="208429"/>
                    <a:pt x="2501153" y="0"/>
                  </a:cubicBezTo>
                </a:path>
              </a:pathLst>
            </a:custGeom>
            <a:ln w="38100">
              <a:solidFill>
                <a:schemeClr val="tx1">
                  <a:lumMod val="75000"/>
                  <a:lumOff val="2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36" name="TextBox 35"/>
            <p:cNvSpPr txBox="1"/>
            <p:nvPr/>
          </p:nvSpPr>
          <p:spPr>
            <a:xfrm>
              <a:off x="4953000" y="1600200"/>
              <a:ext cx="381000" cy="261610"/>
            </a:xfrm>
            <a:prstGeom prst="rect">
              <a:avLst/>
            </a:prstGeom>
            <a:noFill/>
          </p:spPr>
          <p:txBody>
            <a:bodyPr wrap="square" rtlCol="0">
              <a:spAutoFit/>
            </a:bodyPr>
            <a:lstStyle/>
            <a:p>
              <a:pPr algn="ctr"/>
              <a:r>
                <a:rPr lang="en-US" sz="2800" dirty="0" smtClean="0">
                  <a:latin typeface="Times New Roman" pitchFamily="18" charset="0"/>
                  <a:ea typeface="Cambria Math" pitchFamily="18" charset="0"/>
                  <a:cs typeface="Times New Roman" pitchFamily="18" charset="0"/>
                </a:rPr>
                <a:t>P</a:t>
              </a:r>
              <a:endParaRPr lang="en-US" sz="2800" dirty="0">
                <a:latin typeface="Times New Roman" pitchFamily="18" charset="0"/>
                <a:ea typeface="Cambria Math" pitchFamily="18" charset="0"/>
                <a:cs typeface="Times New Roman" pitchFamily="18" charset="0"/>
              </a:endParaRPr>
            </a:p>
          </p:txBody>
        </p:sp>
        <p:sp>
          <p:nvSpPr>
            <p:cNvPr id="37" name="TextBox 36"/>
            <p:cNvSpPr txBox="1"/>
            <p:nvPr/>
          </p:nvSpPr>
          <p:spPr>
            <a:xfrm>
              <a:off x="4714874" y="1233481"/>
              <a:ext cx="381000" cy="261610"/>
            </a:xfrm>
            <a:prstGeom prst="rect">
              <a:avLst/>
            </a:prstGeom>
            <a:noFill/>
          </p:spPr>
          <p:txBody>
            <a:bodyPr wrap="square" rtlCol="0">
              <a:spAutoFit/>
            </a:bodyPr>
            <a:lstStyle/>
            <a:p>
              <a:pPr algn="ctr"/>
              <a:r>
                <a:rPr lang="en-US" sz="2800" dirty="0" smtClean="0">
                  <a:latin typeface="Times New Roman" pitchFamily="18" charset="0"/>
                  <a:ea typeface="Cambria Math" pitchFamily="18" charset="0"/>
                  <a:cs typeface="Times New Roman" pitchFamily="18" charset="0"/>
                </a:rPr>
                <a:t>S</a:t>
              </a:r>
              <a:endParaRPr lang="en-US" sz="2800" dirty="0">
                <a:latin typeface="Times New Roman" pitchFamily="18" charset="0"/>
                <a:ea typeface="Cambria Math" pitchFamily="18" charset="0"/>
                <a:cs typeface="Times New Roman" pitchFamily="18" charset="0"/>
              </a:endParaRPr>
            </a:p>
          </p:txBody>
        </p:sp>
        <p:sp>
          <p:nvSpPr>
            <p:cNvPr id="30" name="Oval 29"/>
            <p:cNvSpPr/>
            <p:nvPr/>
          </p:nvSpPr>
          <p:spPr>
            <a:xfrm>
              <a:off x="3200400" y="1452282"/>
              <a:ext cx="152400"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38" name="TextBox 37"/>
            <p:cNvSpPr txBox="1"/>
            <p:nvPr/>
          </p:nvSpPr>
          <p:spPr>
            <a:xfrm>
              <a:off x="3086100" y="1524000"/>
              <a:ext cx="381000" cy="261610"/>
            </a:xfrm>
            <a:prstGeom prst="rect">
              <a:avLst/>
            </a:prstGeom>
            <a:noFill/>
          </p:spPr>
          <p:txBody>
            <a:bodyPr wrap="square" rtlCol="0">
              <a:spAutoFit/>
            </a:bodyPr>
            <a:lstStyle/>
            <a:p>
              <a:pPr algn="ctr"/>
              <a:r>
                <a:rPr lang="en-US" sz="2800" dirty="0" smtClean="0">
                  <a:latin typeface="Times New Roman" pitchFamily="18" charset="0"/>
                  <a:ea typeface="Cambria Math" pitchFamily="18" charset="0"/>
                  <a:cs typeface="Times New Roman" pitchFamily="18" charset="0"/>
                </a:rPr>
                <a:t>s</a:t>
              </a:r>
              <a:endParaRPr lang="en-US" sz="2800" dirty="0">
                <a:latin typeface="Times New Roman" pitchFamily="18" charset="0"/>
                <a:ea typeface="Cambria Math" pitchFamily="18" charset="0"/>
                <a:cs typeface="Times New Roman" pitchFamily="18" charset="0"/>
              </a:endParaRPr>
            </a:p>
          </p:txBody>
        </p:sp>
        <p:sp>
          <p:nvSpPr>
            <p:cNvPr id="50" name="TextBox 49"/>
            <p:cNvSpPr txBox="1"/>
            <p:nvPr/>
          </p:nvSpPr>
          <p:spPr>
            <a:xfrm>
              <a:off x="5638800" y="504825"/>
              <a:ext cx="381000" cy="261610"/>
            </a:xfrm>
            <a:prstGeom prst="rect">
              <a:avLst/>
            </a:prstGeom>
            <a:noFill/>
          </p:spPr>
          <p:txBody>
            <a:bodyPr wrap="square" rtlCol="0">
              <a:spAutoFit/>
            </a:bodyPr>
            <a:lstStyle/>
            <a:p>
              <a:pPr algn="ctr"/>
              <a:r>
                <a:rPr lang="en-US" sz="2800" dirty="0" smtClean="0">
                  <a:latin typeface="Times New Roman" pitchFamily="18" charset="0"/>
                  <a:ea typeface="Cambria Math" pitchFamily="18" charset="0"/>
                  <a:cs typeface="Times New Roman" pitchFamily="18" charset="0"/>
                </a:rPr>
                <a:t>r</a:t>
              </a:r>
              <a:endParaRPr lang="en-US" sz="2800" dirty="0">
                <a:latin typeface="Times New Roman" pitchFamily="18" charset="0"/>
                <a:ea typeface="Cambria Math" pitchFamily="18" charset="0"/>
                <a:cs typeface="Times New Roman" pitchFamily="18" charset="0"/>
              </a:endParaRPr>
            </a:p>
          </p:txBody>
        </p:sp>
      </p:grpSp>
      <p:sp>
        <p:nvSpPr>
          <p:cNvPr id="16" name="Freeform 15"/>
          <p:cNvSpPr/>
          <p:nvPr/>
        </p:nvSpPr>
        <p:spPr>
          <a:xfrm rot="1947649">
            <a:off x="5692502" y="4174585"/>
            <a:ext cx="1638300" cy="960967"/>
          </a:xfrm>
          <a:custGeom>
            <a:avLst/>
            <a:gdLst>
              <a:gd name="connsiteX0" fmla="*/ 0 w 1638300"/>
              <a:gd name="connsiteY0" fmla="*/ 33867 h 960967"/>
              <a:gd name="connsiteX1" fmla="*/ 977900 w 1638300"/>
              <a:gd name="connsiteY1" fmla="*/ 33867 h 960967"/>
              <a:gd name="connsiteX2" fmla="*/ 927100 w 1638300"/>
              <a:gd name="connsiteY2" fmla="*/ 237067 h 960967"/>
              <a:gd name="connsiteX3" fmla="*/ 1638300 w 1638300"/>
              <a:gd name="connsiteY3" fmla="*/ 960967 h 960967"/>
            </a:gdLst>
            <a:ahLst/>
            <a:cxnLst>
              <a:cxn ang="0">
                <a:pos x="connsiteX0" y="connsiteY0"/>
              </a:cxn>
              <a:cxn ang="0">
                <a:pos x="connsiteX1" y="connsiteY1"/>
              </a:cxn>
              <a:cxn ang="0">
                <a:pos x="connsiteX2" y="connsiteY2"/>
              </a:cxn>
              <a:cxn ang="0">
                <a:pos x="connsiteX3" y="connsiteY3"/>
              </a:cxn>
            </a:cxnLst>
            <a:rect l="l" t="t" r="r" b="b"/>
            <a:pathLst>
              <a:path w="1638300" h="960967">
                <a:moveTo>
                  <a:pt x="0" y="33867"/>
                </a:moveTo>
                <a:cubicBezTo>
                  <a:pt x="411691" y="16933"/>
                  <a:pt x="823383" y="0"/>
                  <a:pt x="977900" y="33867"/>
                </a:cubicBezTo>
                <a:cubicBezTo>
                  <a:pt x="1132417" y="67734"/>
                  <a:pt x="817033" y="82551"/>
                  <a:pt x="927100" y="237067"/>
                </a:cubicBezTo>
                <a:cubicBezTo>
                  <a:pt x="1037167" y="391583"/>
                  <a:pt x="1337733" y="676275"/>
                  <a:pt x="1638300" y="960967"/>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TextBox 21"/>
          <p:cNvSpPr txBox="1"/>
          <p:nvPr/>
        </p:nvSpPr>
        <p:spPr>
          <a:xfrm>
            <a:off x="838200" y="2781300"/>
            <a:ext cx="3200400" cy="523220"/>
          </a:xfrm>
          <a:prstGeom prst="rect">
            <a:avLst/>
          </a:prstGeom>
          <a:noFill/>
        </p:spPr>
        <p:txBody>
          <a:bodyPr wrap="square" rtlCol="0">
            <a:spAutoFit/>
          </a:bodyPr>
          <a:lstStyle/>
          <a:p>
            <a:pPr algn="ctr"/>
            <a:r>
              <a:rPr lang="en-US" sz="2800" dirty="0" smtClean="0">
                <a:solidFill>
                  <a:srgbClr val="FF0000"/>
                </a:solidFill>
                <a:latin typeface="Cambria Math" pitchFamily="18" charset="0"/>
                <a:ea typeface="Cambria Math" pitchFamily="18" charset="0"/>
                <a:cs typeface="Times New Roman" pitchFamily="18" charset="0"/>
              </a:rPr>
              <a:t>T</a:t>
            </a:r>
            <a:r>
              <a:rPr lang="en-US" sz="2800" baseline="30000" dirty="0" smtClean="0">
                <a:solidFill>
                  <a:srgbClr val="FF0000"/>
                </a:solidFill>
                <a:latin typeface="Cambria Math" pitchFamily="18" charset="0"/>
                <a:ea typeface="Cambria Math" pitchFamily="18" charset="0"/>
                <a:cs typeface="Times New Roman" pitchFamily="18" charset="0"/>
              </a:rPr>
              <a:t>S</a:t>
            </a:r>
            <a:r>
              <a:rPr lang="en-US" sz="2800" dirty="0" smtClean="0">
                <a:solidFill>
                  <a:srgbClr val="FF0000"/>
                </a:solidFill>
                <a:latin typeface="Cambria Math" pitchFamily="18" charset="0"/>
                <a:ea typeface="Cambria Math" pitchFamily="18" charset="0"/>
                <a:cs typeface="Times New Roman" pitchFamily="18" charset="0"/>
              </a:rPr>
              <a:t> = </a:t>
            </a:r>
            <a:r>
              <a:rPr lang="en-US" sz="2800" dirty="0" smtClean="0">
                <a:solidFill>
                  <a:srgbClr val="FF0000"/>
                </a:solidFill>
                <a:latin typeface="Cambria Math"/>
                <a:ea typeface="Cambria Math"/>
                <a:cs typeface="Times New Roman" pitchFamily="18" charset="0"/>
              </a:rPr>
              <a:t>∫</a:t>
            </a:r>
            <a:r>
              <a:rPr lang="en-US" sz="2800" baseline="-25000" dirty="0" smtClean="0">
                <a:solidFill>
                  <a:srgbClr val="FF0000"/>
                </a:solidFill>
                <a:latin typeface="Cambria Math"/>
                <a:ea typeface="Cambria Math"/>
                <a:cs typeface="Times New Roman" pitchFamily="18" charset="0"/>
              </a:rPr>
              <a:t>ray</a:t>
            </a:r>
            <a:r>
              <a:rPr lang="en-US" sz="2800" dirty="0" smtClean="0">
                <a:solidFill>
                  <a:srgbClr val="FF0000"/>
                </a:solidFill>
                <a:latin typeface="Cambria Math"/>
                <a:ea typeface="Cambria Math"/>
                <a:cs typeface="Times New Roman" pitchFamily="18" charset="0"/>
              </a:rPr>
              <a:t> (1/</a:t>
            </a:r>
            <a:r>
              <a:rPr lang="en-US" sz="2800" dirty="0" err="1" smtClean="0">
                <a:solidFill>
                  <a:srgbClr val="FF0000"/>
                </a:solidFill>
                <a:latin typeface="Cambria Math"/>
                <a:ea typeface="Cambria Math"/>
                <a:cs typeface="Times New Roman" pitchFamily="18" charset="0"/>
              </a:rPr>
              <a:t>v</a:t>
            </a:r>
            <a:r>
              <a:rPr lang="en-US" sz="2800" baseline="30000" dirty="0" err="1" smtClean="0">
                <a:solidFill>
                  <a:srgbClr val="FF0000"/>
                </a:solidFill>
                <a:latin typeface="Cambria Math"/>
                <a:ea typeface="Cambria Math"/>
                <a:cs typeface="Times New Roman" pitchFamily="18" charset="0"/>
              </a:rPr>
              <a:t>S</a:t>
            </a:r>
            <a:r>
              <a:rPr lang="en-US" sz="2800" dirty="0" smtClean="0">
                <a:solidFill>
                  <a:srgbClr val="FF0000"/>
                </a:solidFill>
                <a:latin typeface="Cambria Math"/>
                <a:ea typeface="Cambria Math"/>
                <a:cs typeface="Times New Roman" pitchFamily="18" charset="0"/>
              </a:rPr>
              <a:t>) d𝓁</a:t>
            </a:r>
            <a:endParaRPr lang="en-US" sz="2800" dirty="0">
              <a:solidFill>
                <a:srgbClr val="FF0000"/>
              </a:solidFill>
              <a:latin typeface="Cambria Math" pitchFamily="18" charset="0"/>
              <a:ea typeface="Cambria Math" pitchFamily="18" charset="0"/>
              <a:cs typeface="Times New Roman" pitchFamily="18" charset="0"/>
            </a:endParaRPr>
          </a:p>
        </p:txBody>
      </p:sp>
      <p:sp>
        <p:nvSpPr>
          <p:cNvPr id="23" name="TextBox 22"/>
          <p:cNvSpPr txBox="1"/>
          <p:nvPr/>
        </p:nvSpPr>
        <p:spPr>
          <a:xfrm>
            <a:off x="0" y="152400"/>
            <a:ext cx="9144000" cy="1323439"/>
          </a:xfrm>
          <a:prstGeom prst="rect">
            <a:avLst/>
          </a:prstGeom>
          <a:noFill/>
        </p:spPr>
        <p:txBody>
          <a:bodyPr wrap="square" rtlCol="0">
            <a:spAutoFit/>
          </a:bodyPr>
          <a:lstStyle/>
          <a:p>
            <a:pPr algn="ctr"/>
            <a:r>
              <a:rPr lang="en-US" sz="4400" dirty="0" smtClean="0">
                <a:latin typeface="Times New Roman" pitchFamily="18" charset="0"/>
                <a:cs typeface="Times New Roman" pitchFamily="18" charset="0"/>
              </a:rPr>
              <a:t>travel time T</a:t>
            </a:r>
          </a:p>
          <a:p>
            <a:pPr algn="ctr"/>
            <a:r>
              <a:rPr lang="en-US" sz="3600" dirty="0" smtClean="0">
                <a:latin typeface="Times New Roman" pitchFamily="18" charset="0"/>
                <a:cs typeface="Times New Roman" pitchFamily="18" charset="0"/>
              </a:rPr>
              <a:t>integral of slowness along ray path</a:t>
            </a:r>
          </a:p>
        </p:txBody>
      </p:sp>
      <p:sp>
        <p:nvSpPr>
          <p:cNvPr id="25" name="Freeform 24"/>
          <p:cNvSpPr/>
          <p:nvPr/>
        </p:nvSpPr>
        <p:spPr>
          <a:xfrm>
            <a:off x="3810000" y="3037820"/>
            <a:ext cx="990600" cy="393700"/>
          </a:xfrm>
          <a:custGeom>
            <a:avLst/>
            <a:gdLst>
              <a:gd name="connsiteX0" fmla="*/ 0 w 990600"/>
              <a:gd name="connsiteY0" fmla="*/ 0 h 393700"/>
              <a:gd name="connsiteX1" fmla="*/ 800100 w 990600"/>
              <a:gd name="connsiteY1" fmla="*/ 38100 h 393700"/>
              <a:gd name="connsiteX2" fmla="*/ 736600 w 990600"/>
              <a:gd name="connsiteY2" fmla="*/ 215900 h 393700"/>
              <a:gd name="connsiteX3" fmla="*/ 990600 w 990600"/>
              <a:gd name="connsiteY3" fmla="*/ 393700 h 393700"/>
            </a:gdLst>
            <a:ahLst/>
            <a:cxnLst>
              <a:cxn ang="0">
                <a:pos x="connsiteX0" y="connsiteY0"/>
              </a:cxn>
              <a:cxn ang="0">
                <a:pos x="connsiteX1" y="connsiteY1"/>
              </a:cxn>
              <a:cxn ang="0">
                <a:pos x="connsiteX2" y="connsiteY2"/>
              </a:cxn>
              <a:cxn ang="0">
                <a:pos x="connsiteX3" y="connsiteY3"/>
              </a:cxn>
            </a:cxnLst>
            <a:rect l="l" t="t" r="r" b="b"/>
            <a:pathLst>
              <a:path w="990600" h="393700">
                <a:moveTo>
                  <a:pt x="0" y="0"/>
                </a:moveTo>
                <a:cubicBezTo>
                  <a:pt x="338666" y="1058"/>
                  <a:pt x="677333" y="2117"/>
                  <a:pt x="800100" y="38100"/>
                </a:cubicBezTo>
                <a:cubicBezTo>
                  <a:pt x="922867" y="74083"/>
                  <a:pt x="704850" y="156633"/>
                  <a:pt x="736600" y="215900"/>
                </a:cubicBezTo>
                <a:cubicBezTo>
                  <a:pt x="768350" y="275167"/>
                  <a:pt x="879475" y="334433"/>
                  <a:pt x="990600" y="393700"/>
                </a:cubicBezTo>
              </a:path>
            </a:pathLst>
          </a:cu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TextBox 25"/>
          <p:cNvSpPr txBox="1"/>
          <p:nvPr/>
        </p:nvSpPr>
        <p:spPr>
          <a:xfrm>
            <a:off x="5562600" y="5562600"/>
            <a:ext cx="3200400" cy="523220"/>
          </a:xfrm>
          <a:prstGeom prst="rect">
            <a:avLst/>
          </a:prstGeom>
          <a:noFill/>
        </p:spPr>
        <p:txBody>
          <a:bodyPr wrap="square" rtlCol="0">
            <a:spAutoFit/>
          </a:bodyPr>
          <a:lstStyle/>
          <a:p>
            <a:pPr algn="ctr"/>
            <a:r>
              <a:rPr lang="en-US" sz="2800" dirty="0" smtClean="0">
                <a:solidFill>
                  <a:srgbClr val="FF0000"/>
                </a:solidFill>
                <a:latin typeface="Cambria Math" pitchFamily="18" charset="0"/>
                <a:ea typeface="Cambria Math" pitchFamily="18" charset="0"/>
                <a:cs typeface="Times New Roman" pitchFamily="18" charset="0"/>
              </a:rPr>
              <a:t>T</a:t>
            </a:r>
            <a:r>
              <a:rPr lang="en-US" sz="2800" baseline="30000" dirty="0" smtClean="0">
                <a:solidFill>
                  <a:srgbClr val="FF0000"/>
                </a:solidFill>
                <a:latin typeface="Cambria Math" pitchFamily="18" charset="0"/>
                <a:ea typeface="Cambria Math" pitchFamily="18" charset="0"/>
                <a:cs typeface="Times New Roman" pitchFamily="18" charset="0"/>
              </a:rPr>
              <a:t>P</a:t>
            </a:r>
            <a:r>
              <a:rPr lang="en-US" sz="2800" dirty="0" smtClean="0">
                <a:solidFill>
                  <a:srgbClr val="FF0000"/>
                </a:solidFill>
                <a:latin typeface="Cambria Math" pitchFamily="18" charset="0"/>
                <a:ea typeface="Cambria Math" pitchFamily="18" charset="0"/>
                <a:cs typeface="Times New Roman" pitchFamily="18" charset="0"/>
              </a:rPr>
              <a:t> = </a:t>
            </a:r>
            <a:r>
              <a:rPr lang="en-US" sz="2800" dirty="0" smtClean="0">
                <a:solidFill>
                  <a:srgbClr val="FF0000"/>
                </a:solidFill>
                <a:latin typeface="Cambria Math"/>
                <a:ea typeface="Cambria Math"/>
                <a:cs typeface="Times New Roman" pitchFamily="18" charset="0"/>
              </a:rPr>
              <a:t>∫</a:t>
            </a:r>
            <a:r>
              <a:rPr lang="en-US" sz="2800" baseline="-25000" dirty="0" smtClean="0">
                <a:solidFill>
                  <a:srgbClr val="FF0000"/>
                </a:solidFill>
                <a:latin typeface="Cambria Math"/>
                <a:ea typeface="Cambria Math"/>
                <a:cs typeface="Times New Roman" pitchFamily="18" charset="0"/>
              </a:rPr>
              <a:t>ray</a:t>
            </a:r>
            <a:r>
              <a:rPr lang="en-US" sz="2800" dirty="0" smtClean="0">
                <a:solidFill>
                  <a:srgbClr val="FF0000"/>
                </a:solidFill>
                <a:latin typeface="Cambria Math"/>
                <a:ea typeface="Cambria Math"/>
                <a:cs typeface="Times New Roman" pitchFamily="18" charset="0"/>
              </a:rPr>
              <a:t> (1/</a:t>
            </a:r>
            <a:r>
              <a:rPr lang="en-US" sz="2800" dirty="0" err="1" smtClean="0">
                <a:solidFill>
                  <a:srgbClr val="FF0000"/>
                </a:solidFill>
                <a:latin typeface="Cambria Math"/>
                <a:ea typeface="Cambria Math"/>
                <a:cs typeface="Times New Roman" pitchFamily="18" charset="0"/>
              </a:rPr>
              <a:t>v</a:t>
            </a:r>
            <a:r>
              <a:rPr lang="en-US" sz="2800" baseline="30000" dirty="0" err="1" smtClean="0">
                <a:solidFill>
                  <a:srgbClr val="FF0000"/>
                </a:solidFill>
                <a:latin typeface="Cambria Math"/>
                <a:ea typeface="Cambria Math"/>
                <a:cs typeface="Times New Roman" pitchFamily="18" charset="0"/>
              </a:rPr>
              <a:t>P</a:t>
            </a:r>
            <a:r>
              <a:rPr lang="en-US" sz="2800" dirty="0" smtClean="0">
                <a:solidFill>
                  <a:srgbClr val="FF0000"/>
                </a:solidFill>
                <a:latin typeface="Cambria Math"/>
                <a:ea typeface="Cambria Math"/>
                <a:cs typeface="Times New Roman" pitchFamily="18" charset="0"/>
              </a:rPr>
              <a:t>) d𝓁</a:t>
            </a:r>
            <a:endParaRPr lang="en-US" sz="2800" dirty="0">
              <a:solidFill>
                <a:srgbClr val="FF0000"/>
              </a:solidFill>
              <a:latin typeface="Cambria Math" pitchFamily="18" charset="0"/>
              <a:ea typeface="Cambria Math"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Purpose of the Lecture</a:t>
            </a:r>
            <a:endParaRPr lang="en-US" dirty="0">
              <a:latin typeface="Times New Roman" pitchFamily="18" charset="0"/>
              <a:cs typeface="Times New Roman" pitchFamily="18" charset="0"/>
            </a:endParaRPr>
          </a:p>
        </p:txBody>
      </p:sp>
      <p:sp>
        <p:nvSpPr>
          <p:cNvPr id="5" name="Title 1"/>
          <p:cNvSpPr txBox="1">
            <a:spLocks/>
          </p:cNvSpPr>
          <p:nvPr/>
        </p:nvSpPr>
        <p:spPr>
          <a:xfrm>
            <a:off x="0" y="1676400"/>
            <a:ext cx="9144000" cy="4724400"/>
          </a:xfrm>
          <a:prstGeom prst="rect">
            <a:avLst/>
          </a:prstGeom>
        </p:spPr>
        <p:txBody>
          <a:bodyPr vert="horz" lIns="91440" tIns="45720" rIns="91440" bIns="45720" rtlCol="0" anchor="ctr">
            <a:normAutofit/>
          </a:bodyPr>
          <a:lstStyle/>
          <a:p>
            <a:pPr lvl="0" algn="ctr">
              <a:spcBef>
                <a:spcPct val="0"/>
              </a:spcBef>
              <a:defRPr/>
            </a:pPr>
            <a:r>
              <a:rPr lang="en-US" sz="4000" dirty="0" smtClean="0">
                <a:latin typeface="Times New Roman" pitchFamily="18" charset="0"/>
                <a:ea typeface="+mj-ea"/>
                <a:cs typeface="Times New Roman" pitchFamily="18" charset="0"/>
              </a:rPr>
              <a:t>solve a few exemplary inverse problems </a:t>
            </a:r>
          </a:p>
          <a:p>
            <a:pPr lvl="0" algn="ctr">
              <a:spcBef>
                <a:spcPct val="0"/>
              </a:spcBef>
              <a:defRPr/>
            </a:pPr>
            <a:endParaRPr lang="en-US" sz="4000" dirty="0" smtClean="0">
              <a:latin typeface="Times New Roman" pitchFamily="18" charset="0"/>
              <a:ea typeface="+mj-ea"/>
              <a:cs typeface="Times New Roman" pitchFamily="18" charset="0"/>
            </a:endParaRPr>
          </a:p>
          <a:p>
            <a:pPr lvl="0" algn="ctr">
              <a:spcBef>
                <a:spcPct val="0"/>
              </a:spcBef>
              <a:defRPr/>
            </a:pPr>
            <a:r>
              <a:rPr lang="en-US" sz="4000" dirty="0" smtClean="0">
                <a:latin typeface="Times New Roman" pitchFamily="18" charset="0"/>
                <a:ea typeface="+mj-ea"/>
                <a:cs typeface="Times New Roman" pitchFamily="18" charset="0"/>
              </a:rPr>
              <a:t>thermal diffusion</a:t>
            </a:r>
          </a:p>
          <a:p>
            <a:pPr lvl="0" algn="ctr">
              <a:spcBef>
                <a:spcPct val="0"/>
              </a:spcBef>
              <a:defRPr/>
            </a:pPr>
            <a:r>
              <a:rPr lang="en-US" sz="4000" dirty="0" smtClean="0">
                <a:latin typeface="Times New Roman" pitchFamily="18" charset="0"/>
                <a:ea typeface="+mj-ea"/>
                <a:cs typeface="Times New Roman" pitchFamily="18" charset="0"/>
              </a:rPr>
              <a:t>earthquake location</a:t>
            </a:r>
          </a:p>
          <a:p>
            <a:pPr algn="ctr">
              <a:spcBef>
                <a:spcPct val="0"/>
              </a:spcBef>
              <a:defRPr/>
            </a:pPr>
            <a:r>
              <a:rPr lang="en-US" sz="4000" dirty="0" smtClean="0">
                <a:latin typeface="Times New Roman" pitchFamily="18" charset="0"/>
                <a:cs typeface="Times New Roman" pitchFamily="18" charset="0"/>
              </a:rPr>
              <a:t>fitting of spectral peaks</a:t>
            </a:r>
          </a:p>
          <a:p>
            <a:pPr lvl="0" algn="ctr">
              <a:spcBef>
                <a:spcPct val="0"/>
              </a:spcBef>
              <a:defRPr/>
            </a:pPr>
            <a:endParaRPr lang="en-US" sz="4000" dirty="0" smtClean="0">
              <a:latin typeface="Times New Roman" pitchFamily="18" charset="0"/>
              <a:ea typeface="+mj-ea"/>
              <a:cs typeface="Times New Roman" pitchFamily="18" charset="0"/>
            </a:endParaRPr>
          </a:p>
          <a:p>
            <a:pPr lvl="0" algn="ctr">
              <a:spcBef>
                <a:spcPct val="0"/>
              </a:spcBef>
              <a:defRPr/>
            </a:pPr>
            <a:endParaRPr lang="en-US" sz="4000" dirty="0" smtClean="0">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14400"/>
            <a:ext cx="8229600" cy="1143000"/>
          </a:xfrm>
        </p:spPr>
        <p:txBody>
          <a:bodyPr>
            <a:noAutofit/>
          </a:bodyPr>
          <a:lstStyle/>
          <a:p>
            <a:r>
              <a:rPr lang="en-US" sz="3200" dirty="0" smtClean="0">
                <a:latin typeface="Times New Roman" pitchFamily="18" charset="0"/>
                <a:cs typeface="Times New Roman" pitchFamily="18" charset="0"/>
              </a:rPr>
              <a:t>arrival time = travel time along ray + origin time</a:t>
            </a:r>
            <a:endParaRPr lang="en-US" sz="3200" dirty="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3" cstate="print"/>
          <a:srcRect/>
          <a:stretch>
            <a:fillRect/>
          </a:stretch>
        </p:blipFill>
        <p:spPr bwMode="auto">
          <a:xfrm>
            <a:off x="0" y="2590800"/>
            <a:ext cx="8977745" cy="914400"/>
          </a:xfrm>
          <a:prstGeom prst="rect">
            <a:avLst/>
          </a:prstGeom>
          <a:noFill/>
          <a:ln w="9525">
            <a:noFill/>
            <a:miter lim="800000"/>
            <a:headEnd/>
            <a:tailEnd/>
          </a:ln>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14400"/>
            <a:ext cx="8229600" cy="1143000"/>
          </a:xfrm>
        </p:spPr>
        <p:txBody>
          <a:bodyPr>
            <a:noAutofit/>
          </a:bodyPr>
          <a:lstStyle/>
          <a:p>
            <a:r>
              <a:rPr lang="en-US" sz="3200" dirty="0" smtClean="0">
                <a:latin typeface="Times New Roman" pitchFamily="18" charset="0"/>
                <a:cs typeface="Times New Roman" pitchFamily="18" charset="0"/>
              </a:rPr>
              <a:t>arrival time = travel time along ray + origin time</a:t>
            </a:r>
            <a:endParaRPr lang="en-US" sz="3200" dirty="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3" cstate="print"/>
          <a:srcRect/>
          <a:stretch>
            <a:fillRect/>
          </a:stretch>
        </p:blipFill>
        <p:spPr bwMode="auto">
          <a:xfrm>
            <a:off x="0" y="2590800"/>
            <a:ext cx="8977745" cy="914400"/>
          </a:xfrm>
          <a:prstGeom prst="rect">
            <a:avLst/>
          </a:prstGeom>
          <a:noFill/>
          <a:ln w="9525">
            <a:noFill/>
            <a:miter lim="800000"/>
            <a:headEnd/>
            <a:tailEnd/>
          </a:ln>
        </p:spPr>
      </p:pic>
      <p:sp>
        <p:nvSpPr>
          <p:cNvPr id="4" name="Title 1"/>
          <p:cNvSpPr txBox="1">
            <a:spLocks/>
          </p:cNvSpPr>
          <p:nvPr/>
        </p:nvSpPr>
        <p:spPr>
          <a:xfrm>
            <a:off x="0" y="3797300"/>
            <a:ext cx="1066800" cy="3810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data</a:t>
            </a:r>
            <a:endParaRPr kumimoji="0" lang="en-US" sz="32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
        <p:nvSpPr>
          <p:cNvPr id="5" name="Title 1"/>
          <p:cNvSpPr txBox="1">
            <a:spLocks/>
          </p:cNvSpPr>
          <p:nvPr/>
        </p:nvSpPr>
        <p:spPr>
          <a:xfrm>
            <a:off x="4572000" y="3810000"/>
            <a:ext cx="1371600" cy="3810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data</a:t>
            </a:r>
            <a:endParaRPr kumimoji="0" lang="en-US" sz="32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
        <p:nvSpPr>
          <p:cNvPr id="8" name="Freeform 7"/>
          <p:cNvSpPr/>
          <p:nvPr/>
        </p:nvSpPr>
        <p:spPr>
          <a:xfrm>
            <a:off x="393700" y="3251200"/>
            <a:ext cx="275167" cy="520700"/>
          </a:xfrm>
          <a:custGeom>
            <a:avLst/>
            <a:gdLst>
              <a:gd name="connsiteX0" fmla="*/ 0 w 275167"/>
              <a:gd name="connsiteY0" fmla="*/ 0 h 520700"/>
              <a:gd name="connsiteX1" fmla="*/ 266700 w 275167"/>
              <a:gd name="connsiteY1" fmla="*/ 101600 h 520700"/>
              <a:gd name="connsiteX2" fmla="*/ 50800 w 275167"/>
              <a:gd name="connsiteY2" fmla="*/ 203200 h 520700"/>
              <a:gd name="connsiteX3" fmla="*/ 165100 w 275167"/>
              <a:gd name="connsiteY3" fmla="*/ 520700 h 520700"/>
            </a:gdLst>
            <a:ahLst/>
            <a:cxnLst>
              <a:cxn ang="0">
                <a:pos x="connsiteX0" y="connsiteY0"/>
              </a:cxn>
              <a:cxn ang="0">
                <a:pos x="connsiteX1" y="connsiteY1"/>
              </a:cxn>
              <a:cxn ang="0">
                <a:pos x="connsiteX2" y="connsiteY2"/>
              </a:cxn>
              <a:cxn ang="0">
                <a:pos x="connsiteX3" y="connsiteY3"/>
              </a:cxn>
            </a:cxnLst>
            <a:rect l="l" t="t" r="r" b="b"/>
            <a:pathLst>
              <a:path w="275167" h="520700">
                <a:moveTo>
                  <a:pt x="0" y="0"/>
                </a:moveTo>
                <a:cubicBezTo>
                  <a:pt x="129116" y="33866"/>
                  <a:pt x="258233" y="67733"/>
                  <a:pt x="266700" y="101600"/>
                </a:cubicBezTo>
                <a:cubicBezTo>
                  <a:pt x="275167" y="135467"/>
                  <a:pt x="67733" y="133350"/>
                  <a:pt x="50800" y="203200"/>
                </a:cubicBezTo>
                <a:cubicBezTo>
                  <a:pt x="33867" y="273050"/>
                  <a:pt x="99483" y="396875"/>
                  <a:pt x="165100" y="520700"/>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Freeform 8"/>
          <p:cNvSpPr/>
          <p:nvPr/>
        </p:nvSpPr>
        <p:spPr>
          <a:xfrm>
            <a:off x="5257800" y="3327400"/>
            <a:ext cx="275167" cy="520700"/>
          </a:xfrm>
          <a:custGeom>
            <a:avLst/>
            <a:gdLst>
              <a:gd name="connsiteX0" fmla="*/ 0 w 275167"/>
              <a:gd name="connsiteY0" fmla="*/ 0 h 520700"/>
              <a:gd name="connsiteX1" fmla="*/ 266700 w 275167"/>
              <a:gd name="connsiteY1" fmla="*/ 101600 h 520700"/>
              <a:gd name="connsiteX2" fmla="*/ 50800 w 275167"/>
              <a:gd name="connsiteY2" fmla="*/ 203200 h 520700"/>
              <a:gd name="connsiteX3" fmla="*/ 165100 w 275167"/>
              <a:gd name="connsiteY3" fmla="*/ 520700 h 520700"/>
            </a:gdLst>
            <a:ahLst/>
            <a:cxnLst>
              <a:cxn ang="0">
                <a:pos x="connsiteX0" y="connsiteY0"/>
              </a:cxn>
              <a:cxn ang="0">
                <a:pos x="connsiteX1" y="connsiteY1"/>
              </a:cxn>
              <a:cxn ang="0">
                <a:pos x="connsiteX2" y="connsiteY2"/>
              </a:cxn>
              <a:cxn ang="0">
                <a:pos x="connsiteX3" y="connsiteY3"/>
              </a:cxn>
            </a:cxnLst>
            <a:rect l="l" t="t" r="r" b="b"/>
            <a:pathLst>
              <a:path w="275167" h="520700">
                <a:moveTo>
                  <a:pt x="0" y="0"/>
                </a:moveTo>
                <a:cubicBezTo>
                  <a:pt x="129116" y="33866"/>
                  <a:pt x="258233" y="67733"/>
                  <a:pt x="266700" y="101600"/>
                </a:cubicBezTo>
                <a:cubicBezTo>
                  <a:pt x="275167" y="135467"/>
                  <a:pt x="67733" y="133350"/>
                  <a:pt x="50800" y="203200"/>
                </a:cubicBezTo>
                <a:cubicBezTo>
                  <a:pt x="33867" y="273050"/>
                  <a:pt x="99483" y="396875"/>
                  <a:pt x="165100" y="520700"/>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Freeform 9"/>
          <p:cNvSpPr/>
          <p:nvPr/>
        </p:nvSpPr>
        <p:spPr>
          <a:xfrm>
            <a:off x="1739900" y="3327400"/>
            <a:ext cx="546100" cy="1701800"/>
          </a:xfrm>
          <a:custGeom>
            <a:avLst/>
            <a:gdLst>
              <a:gd name="connsiteX0" fmla="*/ 0 w 1193800"/>
              <a:gd name="connsiteY0" fmla="*/ 0 h 1587500"/>
              <a:gd name="connsiteX1" fmla="*/ 596900 w 1193800"/>
              <a:gd name="connsiteY1" fmla="*/ 520700 h 1587500"/>
              <a:gd name="connsiteX2" fmla="*/ 482600 w 1193800"/>
              <a:gd name="connsiteY2" fmla="*/ 787400 h 1587500"/>
              <a:gd name="connsiteX3" fmla="*/ 1193800 w 1193800"/>
              <a:gd name="connsiteY3" fmla="*/ 1587500 h 1587500"/>
            </a:gdLst>
            <a:ahLst/>
            <a:cxnLst>
              <a:cxn ang="0">
                <a:pos x="connsiteX0" y="connsiteY0"/>
              </a:cxn>
              <a:cxn ang="0">
                <a:pos x="connsiteX1" y="connsiteY1"/>
              </a:cxn>
              <a:cxn ang="0">
                <a:pos x="connsiteX2" y="connsiteY2"/>
              </a:cxn>
              <a:cxn ang="0">
                <a:pos x="connsiteX3" y="connsiteY3"/>
              </a:cxn>
            </a:cxnLst>
            <a:rect l="l" t="t" r="r" b="b"/>
            <a:pathLst>
              <a:path w="1193800" h="1587500">
                <a:moveTo>
                  <a:pt x="0" y="0"/>
                </a:moveTo>
                <a:cubicBezTo>
                  <a:pt x="258233" y="194733"/>
                  <a:pt x="516467" y="389467"/>
                  <a:pt x="596900" y="520700"/>
                </a:cubicBezTo>
                <a:cubicBezTo>
                  <a:pt x="677333" y="651933"/>
                  <a:pt x="383117" y="609600"/>
                  <a:pt x="482600" y="787400"/>
                </a:cubicBezTo>
                <a:cubicBezTo>
                  <a:pt x="582083" y="965200"/>
                  <a:pt x="887941" y="1276350"/>
                  <a:pt x="1193800" y="1587500"/>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Freeform 10"/>
          <p:cNvSpPr/>
          <p:nvPr/>
        </p:nvSpPr>
        <p:spPr>
          <a:xfrm>
            <a:off x="3657600" y="3276600"/>
            <a:ext cx="1219200" cy="1752600"/>
          </a:xfrm>
          <a:custGeom>
            <a:avLst/>
            <a:gdLst>
              <a:gd name="connsiteX0" fmla="*/ 0 w 1193800"/>
              <a:gd name="connsiteY0" fmla="*/ 0 h 1587500"/>
              <a:gd name="connsiteX1" fmla="*/ 596900 w 1193800"/>
              <a:gd name="connsiteY1" fmla="*/ 520700 h 1587500"/>
              <a:gd name="connsiteX2" fmla="*/ 482600 w 1193800"/>
              <a:gd name="connsiteY2" fmla="*/ 787400 h 1587500"/>
              <a:gd name="connsiteX3" fmla="*/ 1193800 w 1193800"/>
              <a:gd name="connsiteY3" fmla="*/ 1587500 h 1587500"/>
            </a:gdLst>
            <a:ahLst/>
            <a:cxnLst>
              <a:cxn ang="0">
                <a:pos x="connsiteX0" y="connsiteY0"/>
              </a:cxn>
              <a:cxn ang="0">
                <a:pos x="connsiteX1" y="connsiteY1"/>
              </a:cxn>
              <a:cxn ang="0">
                <a:pos x="connsiteX2" y="connsiteY2"/>
              </a:cxn>
              <a:cxn ang="0">
                <a:pos x="connsiteX3" y="connsiteY3"/>
              </a:cxn>
            </a:cxnLst>
            <a:rect l="l" t="t" r="r" b="b"/>
            <a:pathLst>
              <a:path w="1193800" h="1587500">
                <a:moveTo>
                  <a:pt x="0" y="0"/>
                </a:moveTo>
                <a:cubicBezTo>
                  <a:pt x="258233" y="194733"/>
                  <a:pt x="516467" y="389467"/>
                  <a:pt x="596900" y="520700"/>
                </a:cubicBezTo>
                <a:cubicBezTo>
                  <a:pt x="677333" y="651933"/>
                  <a:pt x="383117" y="609600"/>
                  <a:pt x="482600" y="787400"/>
                </a:cubicBezTo>
                <a:cubicBezTo>
                  <a:pt x="582083" y="965200"/>
                  <a:pt x="887941" y="1276350"/>
                  <a:pt x="1193800" y="1587500"/>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Title 1"/>
          <p:cNvSpPr txBox="1">
            <a:spLocks/>
          </p:cNvSpPr>
          <p:nvPr/>
        </p:nvSpPr>
        <p:spPr>
          <a:xfrm>
            <a:off x="2133600" y="4876800"/>
            <a:ext cx="2286000" cy="17526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earthquake</a:t>
            </a:r>
            <a:r>
              <a:rPr kumimoji="0" lang="en-US" sz="3200" b="0" i="0" u="none" strike="noStrike" kern="1200" cap="none" spc="0" normalizeH="0" noProof="0" dirty="0" smtClean="0">
                <a:ln>
                  <a:noFill/>
                </a:ln>
                <a:solidFill>
                  <a:srgbClr val="FF0000"/>
                </a:solidFill>
                <a:effectLst/>
                <a:uLnTx/>
                <a:uFillTx/>
                <a:latin typeface="Times New Roman" pitchFamily="18" charset="0"/>
                <a:ea typeface="+mj-ea"/>
                <a:cs typeface="Times New Roman" pitchFamily="18" charset="0"/>
              </a:rPr>
              <a:t> location</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3 model parameters</a:t>
            </a:r>
            <a:endParaRPr kumimoji="0" lang="en-US" sz="32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
        <p:nvSpPr>
          <p:cNvPr id="13" name="Title 1"/>
          <p:cNvSpPr txBox="1">
            <a:spLocks/>
          </p:cNvSpPr>
          <p:nvPr/>
        </p:nvSpPr>
        <p:spPr>
          <a:xfrm>
            <a:off x="4724400" y="4876800"/>
            <a:ext cx="2286000" cy="17526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earthquake</a:t>
            </a:r>
            <a:r>
              <a:rPr kumimoji="0" lang="en-US" sz="3200" b="0" i="0" u="none" strike="noStrike" kern="1200" cap="none" spc="0" normalizeH="0" noProof="0" dirty="0" smtClean="0">
                <a:ln>
                  <a:noFill/>
                </a:ln>
                <a:solidFill>
                  <a:srgbClr val="FF0000"/>
                </a:solidFill>
                <a:effectLst/>
                <a:uLnTx/>
                <a:uFillTx/>
                <a:latin typeface="Times New Roman" pitchFamily="18" charset="0"/>
                <a:ea typeface="+mj-ea"/>
                <a:cs typeface="Times New Roman" pitchFamily="18" charset="0"/>
              </a:rPr>
              <a:t> origin time</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1 model parameter</a:t>
            </a:r>
            <a:endParaRPr kumimoji="0" lang="en-US" sz="32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14400"/>
            <a:ext cx="8229600" cy="1143000"/>
          </a:xfrm>
        </p:spPr>
        <p:txBody>
          <a:bodyPr>
            <a:noAutofit/>
          </a:bodyPr>
          <a:lstStyle/>
          <a:p>
            <a:r>
              <a:rPr lang="en-US" sz="3200" dirty="0" smtClean="0">
                <a:latin typeface="Times New Roman" pitchFamily="18" charset="0"/>
                <a:cs typeface="Times New Roman" pitchFamily="18" charset="0"/>
              </a:rPr>
              <a:t>arrival time = travel time along ray + origin time</a:t>
            </a:r>
            <a:endParaRPr lang="en-US" sz="3200" dirty="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3" cstate="print"/>
          <a:srcRect/>
          <a:stretch>
            <a:fillRect/>
          </a:stretch>
        </p:blipFill>
        <p:spPr bwMode="auto">
          <a:xfrm>
            <a:off x="0" y="2590800"/>
            <a:ext cx="8977745" cy="914400"/>
          </a:xfrm>
          <a:prstGeom prst="rect">
            <a:avLst/>
          </a:prstGeom>
          <a:noFill/>
          <a:ln w="9525">
            <a:noFill/>
            <a:miter lim="800000"/>
            <a:headEnd/>
            <a:tailEnd/>
          </a:ln>
        </p:spPr>
      </p:pic>
      <p:sp>
        <p:nvSpPr>
          <p:cNvPr id="12" name="Title 1"/>
          <p:cNvSpPr txBox="1">
            <a:spLocks/>
          </p:cNvSpPr>
          <p:nvPr/>
        </p:nvSpPr>
        <p:spPr>
          <a:xfrm>
            <a:off x="838200" y="3657600"/>
            <a:ext cx="7467600" cy="12192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explicit nonlinear equation</a:t>
            </a:r>
            <a:endParaRPr kumimoji="0" lang="en-US" sz="32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
        <p:nvSpPr>
          <p:cNvPr id="13" name="Title 1"/>
          <p:cNvSpPr txBox="1">
            <a:spLocks/>
          </p:cNvSpPr>
          <p:nvPr/>
        </p:nvSpPr>
        <p:spPr>
          <a:xfrm>
            <a:off x="2489200" y="4800600"/>
            <a:ext cx="4191000" cy="18288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4 model parameters</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dirty="0" smtClean="0">
                <a:solidFill>
                  <a:srgbClr val="FF0000"/>
                </a:solidFill>
                <a:latin typeface="Times New Roman" pitchFamily="18" charset="0"/>
                <a:ea typeface="+mj-ea"/>
                <a:cs typeface="Times New Roman" pitchFamily="18" charset="0"/>
              </a:rPr>
              <a:t>up to 2 data per station</a:t>
            </a:r>
            <a:endParaRPr kumimoji="0" lang="en-US" sz="32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14400"/>
            <a:ext cx="8229600" cy="1143000"/>
          </a:xfrm>
        </p:spPr>
        <p:txBody>
          <a:bodyPr>
            <a:noAutofit/>
          </a:bodyPr>
          <a:lstStyle/>
          <a:p>
            <a:r>
              <a:rPr lang="en-US" sz="3200" dirty="0" smtClean="0">
                <a:latin typeface="Times New Roman" pitchFamily="18" charset="0"/>
                <a:cs typeface="Times New Roman" pitchFamily="18" charset="0"/>
              </a:rPr>
              <a:t>arrival time = travel time along ray + origin time</a:t>
            </a:r>
            <a:endParaRPr lang="en-US" sz="3200" dirty="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3" cstate="print"/>
          <a:srcRect/>
          <a:stretch>
            <a:fillRect/>
          </a:stretch>
        </p:blipFill>
        <p:spPr bwMode="auto">
          <a:xfrm>
            <a:off x="0" y="2590800"/>
            <a:ext cx="3962400" cy="914400"/>
          </a:xfrm>
          <a:prstGeom prst="rect">
            <a:avLst/>
          </a:prstGeom>
          <a:noFill/>
          <a:ln w="9525">
            <a:noFill/>
            <a:miter lim="800000"/>
            <a:headEnd/>
            <a:tailEnd/>
          </a:ln>
        </p:spPr>
      </p:pic>
      <p:sp>
        <p:nvSpPr>
          <p:cNvPr id="12" name="Title 1"/>
          <p:cNvSpPr txBox="1">
            <a:spLocks/>
          </p:cNvSpPr>
          <p:nvPr/>
        </p:nvSpPr>
        <p:spPr>
          <a:xfrm>
            <a:off x="838200" y="3657600"/>
            <a:ext cx="7467600" cy="12192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3200" b="0" i="0" u="none" strike="noStrike" kern="1200" cap="none" spc="0" normalizeH="0" baseline="0" noProof="0" dirty="0">
              <a:ln>
                <a:noFill/>
              </a:ln>
              <a:effectLst/>
              <a:uLnTx/>
              <a:uFillTx/>
              <a:latin typeface="Times New Roman" pitchFamily="18" charset="0"/>
              <a:ea typeface="+mj-ea"/>
              <a:cs typeface="Times New Roman" pitchFamily="18" charset="0"/>
            </a:endParaRPr>
          </a:p>
        </p:txBody>
      </p:sp>
      <p:sp>
        <p:nvSpPr>
          <p:cNvPr id="13" name="Title 1"/>
          <p:cNvSpPr txBox="1">
            <a:spLocks/>
          </p:cNvSpPr>
          <p:nvPr/>
        </p:nvSpPr>
        <p:spPr>
          <a:xfrm>
            <a:off x="3657600" y="2895600"/>
            <a:ext cx="4191000" cy="18288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err="1" smtClean="0">
                <a:ln>
                  <a:noFill/>
                </a:ln>
                <a:solidFill>
                  <a:srgbClr val="FF0000"/>
                </a:solidFill>
                <a:effectLst/>
                <a:uLnTx/>
                <a:uFillTx/>
                <a:latin typeface="Times New Roman" pitchFamily="18" charset="0"/>
                <a:ea typeface="+mj-ea"/>
                <a:cs typeface="Times New Roman" pitchFamily="18" charset="0"/>
              </a:rPr>
              <a:t>linearize</a:t>
            </a:r>
            <a:r>
              <a:rPr lang="en-US" sz="3200" dirty="0" smtClean="0">
                <a:solidFill>
                  <a:srgbClr val="FF0000"/>
                </a:solidFill>
                <a:latin typeface="Times New Roman" pitchFamily="18" charset="0"/>
                <a:ea typeface="+mj-ea"/>
                <a:cs typeface="Times New Roman" pitchFamily="18" charset="0"/>
              </a:rPr>
              <a:t> around trial source location </a:t>
            </a:r>
            <a:r>
              <a:rPr lang="en-US" sz="3200" b="1" dirty="0" smtClean="0">
                <a:solidFill>
                  <a:srgbClr val="FF0000"/>
                </a:solidFill>
                <a:latin typeface="Cambria Math" pitchFamily="18" charset="0"/>
                <a:ea typeface="Cambria Math" pitchFamily="18" charset="0"/>
                <a:cs typeface="Times New Roman" pitchFamily="18" charset="0"/>
              </a:rPr>
              <a:t>x</a:t>
            </a:r>
            <a:r>
              <a:rPr lang="en-US" sz="3200" baseline="30000" dirty="0" smtClean="0">
                <a:solidFill>
                  <a:srgbClr val="FF0000"/>
                </a:solidFill>
                <a:latin typeface="Cambria Math" pitchFamily="18" charset="0"/>
                <a:ea typeface="Cambria Math" pitchFamily="18" charset="0"/>
                <a:cs typeface="Times New Roman" pitchFamily="18" charset="0"/>
              </a:rPr>
              <a:t>(p)</a:t>
            </a:r>
            <a:endParaRPr kumimoji="0" lang="en-US" sz="3200" b="0" i="0" u="none" strike="noStrike" kern="1200" cap="none" spc="0" normalizeH="0" baseline="30000" noProof="0" dirty="0">
              <a:ln>
                <a:noFill/>
              </a:ln>
              <a:solidFill>
                <a:srgbClr val="FF0000"/>
              </a:solidFill>
              <a:effectLst/>
              <a:uLnTx/>
              <a:uFillTx/>
              <a:latin typeface="Cambria Math" pitchFamily="18" charset="0"/>
              <a:ea typeface="Cambria Math" pitchFamily="18" charset="0"/>
              <a:cs typeface="Times New Roman" pitchFamily="18" charset="0"/>
            </a:endParaRPr>
          </a:p>
        </p:txBody>
      </p:sp>
      <p:sp>
        <p:nvSpPr>
          <p:cNvPr id="6" name="Title 1"/>
          <p:cNvSpPr txBox="1">
            <a:spLocks/>
          </p:cNvSpPr>
          <p:nvPr/>
        </p:nvSpPr>
        <p:spPr>
          <a:xfrm>
            <a:off x="914400" y="4038600"/>
            <a:ext cx="8229600" cy="1143000"/>
          </a:xfrm>
          <a:prstGeom prst="rect">
            <a:avLst/>
          </a:prstGeom>
        </p:spPr>
        <p:txBody>
          <a:bodyPr vert="horz" lIns="91440" tIns="45720" rIns="91440" bIns="45720" rtlCol="0" anchor="ctr">
            <a:noAutofit/>
          </a:bodyPr>
          <a:lstStyle/>
          <a:p>
            <a:pPr lvl="0" algn="ctr">
              <a:spcBef>
                <a:spcPct val="0"/>
              </a:spcBef>
            </a:pPr>
            <a:r>
              <a:rPr kumimoji="0" lang="en-US" sz="3200" b="0" i="0" u="none" strike="noStrike" kern="1200" cap="none" spc="0" normalizeH="0" baseline="0" noProof="0" dirty="0" err="1" smtClean="0">
                <a:ln>
                  <a:noFill/>
                </a:ln>
                <a:solidFill>
                  <a:schemeClr val="tx1"/>
                </a:solidFill>
                <a:effectLst/>
                <a:uLnTx/>
                <a:uFillTx/>
                <a:latin typeface="Cambria Math" pitchFamily="18" charset="0"/>
                <a:ea typeface="Cambria Math" pitchFamily="18" charset="0"/>
                <a:cs typeface="Times New Roman" pitchFamily="18" charset="0"/>
              </a:rPr>
              <a:t>t</a:t>
            </a:r>
            <a:r>
              <a:rPr kumimoji="0" lang="en-US" sz="3200" b="0" i="0" u="none" strike="noStrike" kern="1200" cap="none" spc="0" normalizeH="0" baseline="-25000" noProof="0" dirty="0" err="1" smtClean="0">
                <a:ln>
                  <a:noFill/>
                </a:ln>
                <a:solidFill>
                  <a:schemeClr val="tx1"/>
                </a:solidFill>
                <a:effectLst/>
                <a:uLnTx/>
                <a:uFillTx/>
                <a:latin typeface="Cambria Math" pitchFamily="18" charset="0"/>
                <a:ea typeface="Cambria Math" pitchFamily="18" charset="0"/>
                <a:cs typeface="Times New Roman" pitchFamily="18" charset="0"/>
              </a:rPr>
              <a:t>i</a:t>
            </a:r>
            <a:r>
              <a:rPr kumimoji="0" lang="en-US" sz="3200" b="0" i="0" u="none" strike="noStrike" kern="1200" cap="none" spc="0" normalizeH="0" baseline="30000" noProof="0" dirty="0" err="1" smtClean="0">
                <a:ln>
                  <a:noFill/>
                </a:ln>
                <a:solidFill>
                  <a:schemeClr val="tx1"/>
                </a:solidFill>
                <a:effectLst/>
                <a:uLnTx/>
                <a:uFillTx/>
                <a:latin typeface="Cambria Math" pitchFamily="18" charset="0"/>
                <a:ea typeface="Cambria Math" pitchFamily="18" charset="0"/>
                <a:cs typeface="Times New Roman" pitchFamily="18" charset="0"/>
              </a:rPr>
              <a:t>P</a:t>
            </a:r>
            <a:r>
              <a:rPr kumimoji="0" lang="en-US" sz="32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 = </a:t>
            </a:r>
            <a:r>
              <a:rPr kumimoji="0" lang="en-US" sz="3200" b="0" i="0" u="none" strike="noStrike" kern="1200" cap="none" spc="0" normalizeH="0" baseline="0" noProof="0" dirty="0" err="1" smtClean="0">
                <a:ln>
                  <a:noFill/>
                </a:ln>
                <a:solidFill>
                  <a:schemeClr val="tx1"/>
                </a:solidFill>
                <a:effectLst/>
                <a:uLnTx/>
                <a:uFillTx/>
                <a:latin typeface="Cambria Math" pitchFamily="18" charset="0"/>
                <a:ea typeface="Cambria Math" pitchFamily="18" charset="0"/>
                <a:cs typeface="Times New Roman" pitchFamily="18" charset="0"/>
              </a:rPr>
              <a:t>T</a:t>
            </a:r>
            <a:r>
              <a:rPr kumimoji="0" lang="en-US" sz="3200" b="0" i="0" u="none" strike="noStrike" kern="1200" cap="none" spc="0" normalizeH="0" baseline="-25000" noProof="0" dirty="0" err="1" smtClean="0">
                <a:ln>
                  <a:noFill/>
                </a:ln>
                <a:solidFill>
                  <a:schemeClr val="tx1"/>
                </a:solidFill>
                <a:effectLst/>
                <a:uLnTx/>
                <a:uFillTx/>
                <a:latin typeface="Cambria Math" pitchFamily="18" charset="0"/>
                <a:ea typeface="Cambria Math" pitchFamily="18" charset="0"/>
                <a:cs typeface="Times New Roman" pitchFamily="18" charset="0"/>
              </a:rPr>
              <a:t>i</a:t>
            </a:r>
            <a:r>
              <a:rPr kumimoji="0" lang="en-US" sz="3200" b="0" i="0" u="none" strike="noStrike" kern="1200" cap="none" spc="0" normalizeH="0" baseline="30000" noProof="0" dirty="0" err="1" smtClean="0">
                <a:ln>
                  <a:noFill/>
                </a:ln>
                <a:solidFill>
                  <a:schemeClr val="tx1"/>
                </a:solidFill>
                <a:effectLst/>
                <a:uLnTx/>
                <a:uFillTx/>
                <a:latin typeface="Cambria Math" pitchFamily="18" charset="0"/>
                <a:ea typeface="Cambria Math" pitchFamily="18" charset="0"/>
                <a:cs typeface="Times New Roman" pitchFamily="18" charset="0"/>
              </a:rPr>
              <a:t>P</a:t>
            </a:r>
            <a:r>
              <a:rPr kumimoji="0" lang="en-US" sz="32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a:t>
            </a:r>
            <a:r>
              <a:rPr kumimoji="0" lang="en-US" sz="3200" b="1"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x</a:t>
            </a:r>
            <a:r>
              <a:rPr kumimoji="0" lang="en-US" sz="3200" b="0" i="0" u="none" strike="noStrike" kern="1200" cap="none" spc="0" normalizeH="0" baseline="30000" noProof="0" dirty="0" smtClean="0">
                <a:ln>
                  <a:noFill/>
                </a:ln>
                <a:solidFill>
                  <a:schemeClr val="tx1"/>
                </a:solidFill>
                <a:effectLst/>
                <a:uLnTx/>
                <a:uFillTx/>
                <a:latin typeface="Cambria Math" pitchFamily="18" charset="0"/>
                <a:ea typeface="Cambria Math" pitchFamily="18" charset="0"/>
                <a:cs typeface="Times New Roman" pitchFamily="18" charset="0"/>
              </a:rPr>
              <a:t>(p)</a:t>
            </a:r>
            <a:r>
              <a:rPr kumimoji="0" lang="en-US" sz="32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a:t>
            </a:r>
            <a:r>
              <a:rPr kumimoji="0" lang="en-US" sz="3200" b="1"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x</a:t>
            </a:r>
            <a:r>
              <a:rPr kumimoji="0" lang="en-US" sz="3200" b="0" i="0" u="none" strike="noStrike" kern="1200" cap="none" spc="0" normalizeH="0" baseline="30000" noProof="0" dirty="0" smtClean="0">
                <a:ln>
                  <a:noFill/>
                </a:ln>
                <a:solidFill>
                  <a:schemeClr val="tx1"/>
                </a:solidFill>
                <a:effectLst/>
                <a:uLnTx/>
                <a:uFillTx/>
                <a:latin typeface="Cambria Math" pitchFamily="18" charset="0"/>
                <a:ea typeface="Cambria Math" pitchFamily="18" charset="0"/>
                <a:cs typeface="Times New Roman" pitchFamily="18" charset="0"/>
              </a:rPr>
              <a:t>(</a:t>
            </a:r>
            <a:r>
              <a:rPr kumimoji="0" lang="en-US" sz="3200" b="0" i="0" u="none" strike="noStrike" kern="1200" cap="none" spc="0" normalizeH="0" baseline="30000" noProof="0" dirty="0" err="1" smtClean="0">
                <a:ln>
                  <a:noFill/>
                </a:ln>
                <a:solidFill>
                  <a:schemeClr val="tx1"/>
                </a:solidFill>
                <a:effectLst/>
                <a:uLnTx/>
                <a:uFillTx/>
                <a:latin typeface="Cambria Math" pitchFamily="18" charset="0"/>
                <a:ea typeface="Cambria Math" pitchFamily="18" charset="0"/>
                <a:cs typeface="Times New Roman" pitchFamily="18" charset="0"/>
              </a:rPr>
              <a:t>i</a:t>
            </a:r>
            <a:r>
              <a:rPr kumimoji="0" lang="en-US" sz="3200" b="0" i="0" u="none" strike="noStrike" kern="1200" cap="none" spc="0" normalizeH="0" baseline="30000" noProof="0" dirty="0" smtClean="0">
                <a:ln>
                  <a:noFill/>
                </a:ln>
                <a:solidFill>
                  <a:schemeClr val="tx1"/>
                </a:solidFill>
                <a:effectLst/>
                <a:uLnTx/>
                <a:uFillTx/>
                <a:latin typeface="Cambria Math" pitchFamily="18" charset="0"/>
                <a:ea typeface="Cambria Math" pitchFamily="18" charset="0"/>
                <a:cs typeface="Times New Roman" pitchFamily="18" charset="0"/>
              </a:rPr>
              <a:t>)</a:t>
            </a:r>
            <a:r>
              <a:rPr kumimoji="0" lang="en-US" sz="32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a:t>
            </a:r>
            <a:r>
              <a:rPr kumimoji="0" lang="en-US" sz="3200" b="0" i="0" u="none" strike="noStrike" kern="1200" cap="none" spc="0" normalizeH="0" noProof="0" dirty="0" smtClean="0">
                <a:ln>
                  <a:noFill/>
                </a:ln>
                <a:solidFill>
                  <a:schemeClr val="tx1"/>
                </a:solidFill>
                <a:effectLst/>
                <a:uLnTx/>
                <a:uFillTx/>
                <a:latin typeface="Cambria Math" pitchFamily="18" charset="0"/>
                <a:ea typeface="Cambria Math" pitchFamily="18" charset="0"/>
                <a:cs typeface="Times New Roman" pitchFamily="18" charset="0"/>
              </a:rPr>
              <a:t> + [∇</a:t>
            </a:r>
            <a:r>
              <a:rPr lang="en-US" sz="3200" dirty="0" err="1" smtClean="0">
                <a:latin typeface="Cambria Math" pitchFamily="18" charset="0"/>
                <a:ea typeface="Cambria Math" pitchFamily="18" charset="0"/>
                <a:cs typeface="Times New Roman" pitchFamily="18" charset="0"/>
              </a:rPr>
              <a:t>T</a:t>
            </a:r>
            <a:r>
              <a:rPr lang="en-US" sz="3200" baseline="-25000" dirty="0" err="1" smtClean="0">
                <a:latin typeface="Cambria Math" pitchFamily="18" charset="0"/>
                <a:ea typeface="Cambria Math" pitchFamily="18" charset="0"/>
                <a:cs typeface="Times New Roman" pitchFamily="18" charset="0"/>
              </a:rPr>
              <a:t>i</a:t>
            </a:r>
            <a:r>
              <a:rPr lang="en-US" sz="3200" baseline="30000" dirty="0" err="1" smtClean="0">
                <a:latin typeface="Cambria Math" pitchFamily="18" charset="0"/>
                <a:ea typeface="Cambria Math" pitchFamily="18" charset="0"/>
                <a:cs typeface="Times New Roman" pitchFamily="18" charset="0"/>
              </a:rPr>
              <a:t>P</a:t>
            </a:r>
            <a:r>
              <a:rPr lang="en-US" sz="3200" dirty="0" smtClean="0">
                <a:latin typeface="Cambria Math" pitchFamily="18" charset="0"/>
                <a:ea typeface="Cambria Math" pitchFamily="18" charset="0"/>
                <a:cs typeface="Times New Roman" pitchFamily="18" charset="0"/>
              </a:rPr>
              <a:t>] • ∆x + t</a:t>
            </a:r>
            <a:r>
              <a:rPr lang="en-US" sz="3200" baseline="-25000" dirty="0" smtClean="0">
                <a:latin typeface="Cambria Math" pitchFamily="18" charset="0"/>
                <a:ea typeface="Cambria Math" pitchFamily="18" charset="0"/>
                <a:cs typeface="Times New Roman" pitchFamily="18" charset="0"/>
              </a:rPr>
              <a:t>0</a:t>
            </a:r>
            <a:endParaRPr kumimoji="0" lang="en-US" sz="3200" b="0" i="0" u="none" strike="noStrike" kern="1200" cap="none" spc="0" normalizeH="0" baseline="-2500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7" name="Freeform 6"/>
          <p:cNvSpPr/>
          <p:nvPr/>
        </p:nvSpPr>
        <p:spPr>
          <a:xfrm>
            <a:off x="1993900" y="3327400"/>
            <a:ext cx="1993900" cy="876300"/>
          </a:xfrm>
          <a:custGeom>
            <a:avLst/>
            <a:gdLst>
              <a:gd name="connsiteX0" fmla="*/ 0 w 1993900"/>
              <a:gd name="connsiteY0" fmla="*/ 0 h 876300"/>
              <a:gd name="connsiteX1" fmla="*/ 1384300 w 1993900"/>
              <a:gd name="connsiteY1" fmla="*/ 368300 h 876300"/>
              <a:gd name="connsiteX2" fmla="*/ 1993900 w 1993900"/>
              <a:gd name="connsiteY2" fmla="*/ 876300 h 876300"/>
            </a:gdLst>
            <a:ahLst/>
            <a:cxnLst>
              <a:cxn ang="0">
                <a:pos x="connsiteX0" y="connsiteY0"/>
              </a:cxn>
              <a:cxn ang="0">
                <a:pos x="connsiteX1" y="connsiteY1"/>
              </a:cxn>
              <a:cxn ang="0">
                <a:pos x="connsiteX2" y="connsiteY2"/>
              </a:cxn>
            </a:cxnLst>
            <a:rect l="l" t="t" r="r" b="b"/>
            <a:pathLst>
              <a:path w="1993900" h="876300">
                <a:moveTo>
                  <a:pt x="0" y="0"/>
                </a:moveTo>
                <a:cubicBezTo>
                  <a:pt x="525991" y="111125"/>
                  <a:pt x="1051983" y="222250"/>
                  <a:pt x="1384300" y="368300"/>
                </a:cubicBezTo>
                <a:cubicBezTo>
                  <a:pt x="1716617" y="514350"/>
                  <a:pt x="1855258" y="695325"/>
                  <a:pt x="1993900" y="876300"/>
                </a:cubicBezTo>
              </a:path>
            </a:pathLst>
          </a:cu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Freeform 7"/>
          <p:cNvSpPr/>
          <p:nvPr/>
        </p:nvSpPr>
        <p:spPr>
          <a:xfrm flipV="1">
            <a:off x="5257800" y="5029200"/>
            <a:ext cx="546100" cy="876300"/>
          </a:xfrm>
          <a:custGeom>
            <a:avLst/>
            <a:gdLst>
              <a:gd name="connsiteX0" fmla="*/ 0 w 1993900"/>
              <a:gd name="connsiteY0" fmla="*/ 0 h 876300"/>
              <a:gd name="connsiteX1" fmla="*/ 1384300 w 1993900"/>
              <a:gd name="connsiteY1" fmla="*/ 368300 h 876300"/>
              <a:gd name="connsiteX2" fmla="*/ 1993900 w 1993900"/>
              <a:gd name="connsiteY2" fmla="*/ 876300 h 876300"/>
            </a:gdLst>
            <a:ahLst/>
            <a:cxnLst>
              <a:cxn ang="0">
                <a:pos x="connsiteX0" y="connsiteY0"/>
              </a:cxn>
              <a:cxn ang="0">
                <a:pos x="connsiteX1" y="connsiteY1"/>
              </a:cxn>
              <a:cxn ang="0">
                <a:pos x="connsiteX2" y="connsiteY2"/>
              </a:cxn>
            </a:cxnLst>
            <a:rect l="l" t="t" r="r" b="b"/>
            <a:pathLst>
              <a:path w="1993900" h="876300">
                <a:moveTo>
                  <a:pt x="0" y="0"/>
                </a:moveTo>
                <a:cubicBezTo>
                  <a:pt x="525991" y="111125"/>
                  <a:pt x="1051983" y="222250"/>
                  <a:pt x="1384300" y="368300"/>
                </a:cubicBezTo>
                <a:cubicBezTo>
                  <a:pt x="1716617" y="514350"/>
                  <a:pt x="1855258" y="695325"/>
                  <a:pt x="1993900" y="876300"/>
                </a:cubicBezTo>
              </a:path>
            </a:pathLst>
          </a:cu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Title 1"/>
          <p:cNvSpPr txBox="1">
            <a:spLocks/>
          </p:cNvSpPr>
          <p:nvPr/>
        </p:nvSpPr>
        <p:spPr>
          <a:xfrm>
            <a:off x="2667000" y="5867400"/>
            <a:ext cx="5334000" cy="6858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dirty="0" smtClean="0">
                <a:solidFill>
                  <a:srgbClr val="FF0000"/>
                </a:solidFill>
                <a:latin typeface="Times New Roman" pitchFamily="18" charset="0"/>
                <a:ea typeface="+mj-ea"/>
                <a:cs typeface="Times New Roman" pitchFamily="18" charset="0"/>
              </a:rPr>
              <a:t>trick is computing this gradient</a:t>
            </a:r>
            <a:endParaRPr kumimoji="0" lang="en-US" sz="3200" b="0" i="0" u="none" strike="noStrike" kern="1200" cap="none" spc="0" normalizeH="0" baseline="30000" noProof="0" dirty="0">
              <a:ln>
                <a:noFill/>
              </a:ln>
              <a:solidFill>
                <a:srgbClr val="FF0000"/>
              </a:solidFill>
              <a:effectLst/>
              <a:uLnTx/>
              <a:uFillTx/>
              <a:latin typeface="Cambria Math" pitchFamily="18" charset="0"/>
              <a:ea typeface="Cambria Math" pitchFamily="18" charset="0"/>
              <a:cs typeface="Times New Roman" pitchFamily="18"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Group 26"/>
          <p:cNvGrpSpPr>
            <a:grpSpLocks noChangeAspect="1"/>
          </p:cNvGrpSpPr>
          <p:nvPr/>
        </p:nvGrpSpPr>
        <p:grpSpPr>
          <a:xfrm>
            <a:off x="143798" y="1219200"/>
            <a:ext cx="9000202" cy="3289289"/>
            <a:chOff x="2209792" y="1866896"/>
            <a:chExt cx="4091001" cy="1495131"/>
          </a:xfrm>
        </p:grpSpPr>
        <p:sp>
          <p:nvSpPr>
            <p:cNvPr id="19" name="Freeform 18"/>
            <p:cNvSpPr/>
            <p:nvPr/>
          </p:nvSpPr>
          <p:spPr>
            <a:xfrm>
              <a:off x="2657475" y="2043113"/>
              <a:ext cx="1204912" cy="857250"/>
            </a:xfrm>
            <a:custGeom>
              <a:avLst/>
              <a:gdLst>
                <a:gd name="connsiteX0" fmla="*/ 0 w 1181100"/>
                <a:gd name="connsiteY0" fmla="*/ 809625 h 809625"/>
                <a:gd name="connsiteX1" fmla="*/ 219075 w 1181100"/>
                <a:gd name="connsiteY1" fmla="*/ 476250 h 809625"/>
                <a:gd name="connsiteX2" fmla="*/ 695325 w 1181100"/>
                <a:gd name="connsiteY2" fmla="*/ 323850 h 809625"/>
                <a:gd name="connsiteX3" fmla="*/ 1181100 w 1181100"/>
                <a:gd name="connsiteY3" fmla="*/ 0 h 809625"/>
              </a:gdLst>
              <a:ahLst/>
              <a:cxnLst>
                <a:cxn ang="0">
                  <a:pos x="connsiteX0" y="connsiteY0"/>
                </a:cxn>
                <a:cxn ang="0">
                  <a:pos x="connsiteX1" y="connsiteY1"/>
                </a:cxn>
                <a:cxn ang="0">
                  <a:pos x="connsiteX2" y="connsiteY2"/>
                </a:cxn>
                <a:cxn ang="0">
                  <a:pos x="connsiteX3" y="connsiteY3"/>
                </a:cxn>
              </a:cxnLst>
              <a:rect l="l" t="t" r="r" b="b"/>
              <a:pathLst>
                <a:path w="1181100" h="809625">
                  <a:moveTo>
                    <a:pt x="0" y="809625"/>
                  </a:moveTo>
                  <a:cubicBezTo>
                    <a:pt x="51594" y="683418"/>
                    <a:pt x="103188" y="557212"/>
                    <a:pt x="219075" y="476250"/>
                  </a:cubicBezTo>
                  <a:cubicBezTo>
                    <a:pt x="334962" y="395288"/>
                    <a:pt x="534988" y="403225"/>
                    <a:pt x="695325" y="323850"/>
                  </a:cubicBezTo>
                  <a:cubicBezTo>
                    <a:pt x="855662" y="244475"/>
                    <a:pt x="1018381" y="122237"/>
                    <a:pt x="1181100" y="0"/>
                  </a:cubicBezTo>
                </a:path>
              </a:pathLst>
            </a:custGeom>
            <a:ln w="285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cxnSp>
          <p:nvCxnSpPr>
            <p:cNvPr id="7" name="Straight Connector 6"/>
            <p:cNvCxnSpPr/>
            <p:nvPr/>
          </p:nvCxnSpPr>
          <p:spPr>
            <a:xfrm rot="5400000" flipH="1" flipV="1">
              <a:off x="2495553" y="3000377"/>
              <a:ext cx="209549" cy="76198"/>
            </a:xfrm>
            <a:prstGeom prst="line">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0" name="Freeform 19"/>
            <p:cNvSpPr/>
            <p:nvPr/>
          </p:nvSpPr>
          <p:spPr>
            <a:xfrm>
              <a:off x="4610100" y="2043113"/>
              <a:ext cx="1309688" cy="1085850"/>
            </a:xfrm>
            <a:custGeom>
              <a:avLst/>
              <a:gdLst>
                <a:gd name="connsiteX0" fmla="*/ 0 w 1181100"/>
                <a:gd name="connsiteY0" fmla="*/ 809625 h 809625"/>
                <a:gd name="connsiteX1" fmla="*/ 219075 w 1181100"/>
                <a:gd name="connsiteY1" fmla="*/ 476250 h 809625"/>
                <a:gd name="connsiteX2" fmla="*/ 695325 w 1181100"/>
                <a:gd name="connsiteY2" fmla="*/ 323850 h 809625"/>
                <a:gd name="connsiteX3" fmla="*/ 1181100 w 1181100"/>
                <a:gd name="connsiteY3" fmla="*/ 0 h 809625"/>
              </a:gdLst>
              <a:ahLst/>
              <a:cxnLst>
                <a:cxn ang="0">
                  <a:pos x="connsiteX0" y="connsiteY0"/>
                </a:cxn>
                <a:cxn ang="0">
                  <a:pos x="connsiteX1" y="connsiteY1"/>
                </a:cxn>
                <a:cxn ang="0">
                  <a:pos x="connsiteX2" y="connsiteY2"/>
                </a:cxn>
                <a:cxn ang="0">
                  <a:pos x="connsiteX3" y="connsiteY3"/>
                </a:cxn>
              </a:cxnLst>
              <a:rect l="l" t="t" r="r" b="b"/>
              <a:pathLst>
                <a:path w="1181100" h="809625">
                  <a:moveTo>
                    <a:pt x="0" y="809625"/>
                  </a:moveTo>
                  <a:cubicBezTo>
                    <a:pt x="51594" y="683418"/>
                    <a:pt x="103188" y="557212"/>
                    <a:pt x="219075" y="476250"/>
                  </a:cubicBezTo>
                  <a:cubicBezTo>
                    <a:pt x="334962" y="395288"/>
                    <a:pt x="534988" y="403225"/>
                    <a:pt x="695325" y="323850"/>
                  </a:cubicBezTo>
                  <a:cubicBezTo>
                    <a:pt x="855662" y="244475"/>
                    <a:pt x="1018381" y="122237"/>
                    <a:pt x="1181100" y="0"/>
                  </a:cubicBezTo>
                </a:path>
              </a:pathLst>
            </a:custGeom>
            <a:ln w="285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21" name="Freeform 20"/>
            <p:cNvSpPr/>
            <p:nvPr/>
          </p:nvSpPr>
          <p:spPr>
            <a:xfrm>
              <a:off x="4343400" y="2057400"/>
              <a:ext cx="1552575" cy="990600"/>
            </a:xfrm>
            <a:custGeom>
              <a:avLst/>
              <a:gdLst>
                <a:gd name="connsiteX0" fmla="*/ 0 w 1181100"/>
                <a:gd name="connsiteY0" fmla="*/ 809625 h 809625"/>
                <a:gd name="connsiteX1" fmla="*/ 219075 w 1181100"/>
                <a:gd name="connsiteY1" fmla="*/ 476250 h 809625"/>
                <a:gd name="connsiteX2" fmla="*/ 695325 w 1181100"/>
                <a:gd name="connsiteY2" fmla="*/ 323850 h 809625"/>
                <a:gd name="connsiteX3" fmla="*/ 1181100 w 1181100"/>
                <a:gd name="connsiteY3" fmla="*/ 0 h 809625"/>
              </a:gdLst>
              <a:ahLst/>
              <a:cxnLst>
                <a:cxn ang="0">
                  <a:pos x="connsiteX0" y="connsiteY0"/>
                </a:cxn>
                <a:cxn ang="0">
                  <a:pos x="connsiteX1" y="connsiteY1"/>
                </a:cxn>
                <a:cxn ang="0">
                  <a:pos x="connsiteX2" y="connsiteY2"/>
                </a:cxn>
                <a:cxn ang="0">
                  <a:pos x="connsiteX3" y="connsiteY3"/>
                </a:cxn>
              </a:cxnLst>
              <a:rect l="l" t="t" r="r" b="b"/>
              <a:pathLst>
                <a:path w="1181100" h="809625">
                  <a:moveTo>
                    <a:pt x="0" y="809625"/>
                  </a:moveTo>
                  <a:cubicBezTo>
                    <a:pt x="51594" y="683418"/>
                    <a:pt x="103188" y="557212"/>
                    <a:pt x="219075" y="476250"/>
                  </a:cubicBezTo>
                  <a:cubicBezTo>
                    <a:pt x="334962" y="395288"/>
                    <a:pt x="534988" y="403225"/>
                    <a:pt x="695325" y="323850"/>
                  </a:cubicBezTo>
                  <a:cubicBezTo>
                    <a:pt x="855662" y="244475"/>
                    <a:pt x="1018381" y="122237"/>
                    <a:pt x="1181100" y="0"/>
                  </a:cubicBezTo>
                </a:path>
              </a:pathLst>
            </a:custGeom>
            <a:ln w="285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8" name="Isosceles Triangle 7"/>
            <p:cNvSpPr/>
            <p:nvPr/>
          </p:nvSpPr>
          <p:spPr>
            <a:xfrm>
              <a:off x="3810000" y="1981200"/>
              <a:ext cx="88107" cy="76200"/>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15" name="Isosceles Triangle 14"/>
            <p:cNvSpPr/>
            <p:nvPr/>
          </p:nvSpPr>
          <p:spPr>
            <a:xfrm>
              <a:off x="5874543" y="1981200"/>
              <a:ext cx="88107" cy="76200"/>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cxnSp>
          <p:nvCxnSpPr>
            <p:cNvPr id="22" name="Straight Connector 21"/>
            <p:cNvCxnSpPr/>
            <p:nvPr/>
          </p:nvCxnSpPr>
          <p:spPr>
            <a:xfrm rot="10800000">
              <a:off x="4376735" y="3062290"/>
              <a:ext cx="200029" cy="71437"/>
            </a:xfrm>
            <a:prstGeom prst="line">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3" name="Oval 22"/>
            <p:cNvSpPr/>
            <p:nvPr/>
          </p:nvSpPr>
          <p:spPr>
            <a:xfrm>
              <a:off x="4324341" y="3028948"/>
              <a:ext cx="45719" cy="45719"/>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24" name="Oval 23"/>
            <p:cNvSpPr/>
            <p:nvPr/>
          </p:nvSpPr>
          <p:spPr>
            <a:xfrm>
              <a:off x="4591052" y="3105151"/>
              <a:ext cx="45719" cy="45719"/>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25" name="Oval 24"/>
            <p:cNvSpPr/>
            <p:nvPr/>
          </p:nvSpPr>
          <p:spPr>
            <a:xfrm>
              <a:off x="2628900" y="2871788"/>
              <a:ext cx="45719" cy="45719"/>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26" name="Oval 25"/>
            <p:cNvSpPr/>
            <p:nvPr/>
          </p:nvSpPr>
          <p:spPr>
            <a:xfrm>
              <a:off x="2514600" y="3173733"/>
              <a:ext cx="45719" cy="45719"/>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28" name="TextBox 27"/>
            <p:cNvSpPr txBox="1"/>
            <p:nvPr/>
          </p:nvSpPr>
          <p:spPr>
            <a:xfrm>
              <a:off x="2466970" y="3124200"/>
              <a:ext cx="428630" cy="237827"/>
            </a:xfrm>
            <a:prstGeom prst="rect">
              <a:avLst/>
            </a:prstGeom>
            <a:noFill/>
          </p:spPr>
          <p:txBody>
            <a:bodyPr wrap="square" rtlCol="0">
              <a:spAutoFit/>
            </a:bodyPr>
            <a:lstStyle/>
            <a:p>
              <a:pPr algn="ctr"/>
              <a:r>
                <a:rPr lang="en-US" sz="2800" b="1" dirty="0" smtClean="0">
                  <a:latin typeface="Cambria Math" pitchFamily="18" charset="0"/>
                  <a:ea typeface="Cambria Math" pitchFamily="18" charset="0"/>
                  <a:cs typeface="Times New Roman" pitchFamily="18" charset="0"/>
                </a:rPr>
                <a:t>x</a:t>
              </a:r>
              <a:r>
                <a:rPr lang="en-US" sz="2800" i="1" baseline="30000" dirty="0" smtClean="0">
                  <a:latin typeface="Cambria Math" pitchFamily="18" charset="0"/>
                  <a:ea typeface="Cambria Math" pitchFamily="18" charset="0"/>
                  <a:cs typeface="Times New Roman" pitchFamily="18" charset="0"/>
                </a:rPr>
                <a:t>(0)</a:t>
              </a:r>
              <a:endParaRPr lang="en-US" sz="2800" i="1" baseline="30000" dirty="0">
                <a:latin typeface="Cambria Math" pitchFamily="18" charset="0"/>
                <a:ea typeface="Cambria Math" pitchFamily="18" charset="0"/>
              </a:endParaRPr>
            </a:p>
          </p:txBody>
        </p:sp>
        <p:sp>
          <p:nvSpPr>
            <p:cNvPr id="29" name="TextBox 28"/>
            <p:cNvSpPr txBox="1"/>
            <p:nvPr/>
          </p:nvSpPr>
          <p:spPr>
            <a:xfrm>
              <a:off x="2624132" y="2743200"/>
              <a:ext cx="500067" cy="237827"/>
            </a:xfrm>
            <a:prstGeom prst="rect">
              <a:avLst/>
            </a:prstGeom>
            <a:noFill/>
          </p:spPr>
          <p:txBody>
            <a:bodyPr wrap="square" rtlCol="0">
              <a:spAutoFit/>
            </a:bodyPr>
            <a:lstStyle/>
            <a:p>
              <a:pPr algn="ctr"/>
              <a:r>
                <a:rPr lang="en-US" sz="2800" b="1" dirty="0" smtClean="0">
                  <a:latin typeface="Cambria Math" pitchFamily="18" charset="0"/>
                  <a:ea typeface="Cambria Math" pitchFamily="18" charset="0"/>
                  <a:cs typeface="Times New Roman" pitchFamily="18" charset="0"/>
                </a:rPr>
                <a:t>x</a:t>
              </a:r>
              <a:r>
                <a:rPr lang="en-US" sz="2800" i="1" baseline="30000" dirty="0" smtClean="0">
                  <a:latin typeface="Cambria Math" pitchFamily="18" charset="0"/>
                  <a:ea typeface="Cambria Math" pitchFamily="18" charset="0"/>
                  <a:cs typeface="Times New Roman" pitchFamily="18" charset="0"/>
                </a:rPr>
                <a:t>(1)</a:t>
              </a:r>
              <a:endParaRPr lang="en-US" sz="2800" i="1" baseline="30000" dirty="0">
                <a:latin typeface="Cambria Math" pitchFamily="18" charset="0"/>
                <a:ea typeface="Cambria Math" pitchFamily="18" charset="0"/>
              </a:endParaRPr>
            </a:p>
          </p:txBody>
        </p:sp>
        <p:sp>
          <p:nvSpPr>
            <p:cNvPr id="30" name="TextBox 29"/>
            <p:cNvSpPr txBox="1"/>
            <p:nvPr/>
          </p:nvSpPr>
          <p:spPr>
            <a:xfrm>
              <a:off x="3962400" y="2895600"/>
              <a:ext cx="457200" cy="237827"/>
            </a:xfrm>
            <a:prstGeom prst="rect">
              <a:avLst/>
            </a:prstGeom>
            <a:noFill/>
          </p:spPr>
          <p:txBody>
            <a:bodyPr wrap="square" rtlCol="0">
              <a:spAutoFit/>
            </a:bodyPr>
            <a:lstStyle/>
            <a:p>
              <a:pPr algn="ctr"/>
              <a:r>
                <a:rPr lang="en-US" sz="2800" b="1" dirty="0" smtClean="0">
                  <a:latin typeface="Cambria Math" pitchFamily="18" charset="0"/>
                  <a:ea typeface="Cambria Math" pitchFamily="18" charset="0"/>
                  <a:cs typeface="Times New Roman" pitchFamily="18" charset="0"/>
                </a:rPr>
                <a:t>x</a:t>
              </a:r>
              <a:r>
                <a:rPr lang="en-US" sz="2800" i="1" baseline="30000" dirty="0" smtClean="0">
                  <a:latin typeface="Cambria Math" pitchFamily="18" charset="0"/>
                  <a:ea typeface="Cambria Math" pitchFamily="18" charset="0"/>
                  <a:cs typeface="Times New Roman" pitchFamily="18" charset="0"/>
                </a:rPr>
                <a:t>(1)</a:t>
              </a:r>
              <a:endParaRPr lang="en-US" sz="2800" i="1" baseline="30000" dirty="0">
                <a:latin typeface="Cambria Math" pitchFamily="18" charset="0"/>
                <a:ea typeface="Cambria Math" pitchFamily="18" charset="0"/>
              </a:endParaRPr>
            </a:p>
          </p:txBody>
        </p:sp>
        <p:sp>
          <p:nvSpPr>
            <p:cNvPr id="31" name="TextBox 30"/>
            <p:cNvSpPr txBox="1"/>
            <p:nvPr/>
          </p:nvSpPr>
          <p:spPr>
            <a:xfrm>
              <a:off x="4557711" y="3000370"/>
              <a:ext cx="457200" cy="237827"/>
            </a:xfrm>
            <a:prstGeom prst="rect">
              <a:avLst/>
            </a:prstGeom>
            <a:noFill/>
          </p:spPr>
          <p:txBody>
            <a:bodyPr wrap="square" rtlCol="0">
              <a:spAutoFit/>
            </a:bodyPr>
            <a:lstStyle/>
            <a:p>
              <a:pPr algn="ctr"/>
              <a:r>
                <a:rPr lang="en-US" sz="2800" b="1" dirty="0" smtClean="0">
                  <a:latin typeface="Cambria Math" pitchFamily="18" charset="0"/>
                  <a:ea typeface="Cambria Math" pitchFamily="18" charset="0"/>
                  <a:cs typeface="Times New Roman" pitchFamily="18" charset="0"/>
                </a:rPr>
                <a:t>x</a:t>
              </a:r>
              <a:r>
                <a:rPr lang="en-US" sz="2800" i="1" baseline="30000" dirty="0" smtClean="0">
                  <a:latin typeface="Cambria Math" pitchFamily="18" charset="0"/>
                  <a:ea typeface="Cambria Math" pitchFamily="18" charset="0"/>
                  <a:cs typeface="Times New Roman" pitchFamily="18" charset="0"/>
                </a:rPr>
                <a:t>(0)</a:t>
              </a:r>
              <a:endParaRPr lang="en-US" sz="2800" i="1" baseline="30000" dirty="0">
                <a:latin typeface="Cambria Math" pitchFamily="18" charset="0"/>
                <a:ea typeface="Cambria Math" pitchFamily="18" charset="0"/>
              </a:endParaRPr>
            </a:p>
          </p:txBody>
        </p:sp>
        <p:sp>
          <p:nvSpPr>
            <p:cNvPr id="32" name="TextBox 31"/>
            <p:cNvSpPr txBox="1"/>
            <p:nvPr/>
          </p:nvSpPr>
          <p:spPr>
            <a:xfrm>
              <a:off x="3733800" y="1866904"/>
              <a:ext cx="500067" cy="237827"/>
            </a:xfrm>
            <a:prstGeom prst="rect">
              <a:avLst/>
            </a:prstGeom>
            <a:noFill/>
          </p:spPr>
          <p:txBody>
            <a:bodyPr wrap="square" rtlCol="0">
              <a:spAutoFit/>
            </a:bodyPr>
            <a:lstStyle/>
            <a:p>
              <a:pPr algn="ctr"/>
              <a:r>
                <a:rPr lang="en-US" sz="2800" dirty="0" smtClean="0">
                  <a:latin typeface="Cambria Math" pitchFamily="18" charset="0"/>
                  <a:ea typeface="Cambria Math" pitchFamily="18" charset="0"/>
                  <a:cs typeface="Times New Roman" pitchFamily="18" charset="0"/>
                </a:rPr>
                <a:t>r</a:t>
              </a:r>
              <a:endParaRPr lang="en-US" sz="2800" i="1" baseline="30000" dirty="0">
                <a:latin typeface="Cambria Math" pitchFamily="18" charset="0"/>
                <a:ea typeface="Cambria Math" pitchFamily="18" charset="0"/>
              </a:endParaRPr>
            </a:p>
          </p:txBody>
        </p:sp>
        <p:sp>
          <p:nvSpPr>
            <p:cNvPr id="33" name="TextBox 32"/>
            <p:cNvSpPr txBox="1"/>
            <p:nvPr/>
          </p:nvSpPr>
          <p:spPr>
            <a:xfrm>
              <a:off x="5800726" y="1866896"/>
              <a:ext cx="500067" cy="237827"/>
            </a:xfrm>
            <a:prstGeom prst="rect">
              <a:avLst/>
            </a:prstGeom>
            <a:noFill/>
          </p:spPr>
          <p:txBody>
            <a:bodyPr wrap="square" rtlCol="0">
              <a:spAutoFit/>
            </a:bodyPr>
            <a:lstStyle/>
            <a:p>
              <a:pPr algn="ctr"/>
              <a:r>
                <a:rPr lang="en-US" sz="2800" dirty="0" smtClean="0">
                  <a:latin typeface="Cambria Math" pitchFamily="18" charset="0"/>
                  <a:ea typeface="Cambria Math" pitchFamily="18" charset="0"/>
                  <a:cs typeface="Times New Roman" pitchFamily="18" charset="0"/>
                </a:rPr>
                <a:t>r</a:t>
              </a:r>
              <a:endParaRPr lang="en-US" sz="2800" i="1" baseline="30000" dirty="0">
                <a:latin typeface="Cambria Math" pitchFamily="18" charset="0"/>
                <a:ea typeface="Cambria Math" pitchFamily="18" charset="0"/>
              </a:endParaRPr>
            </a:p>
          </p:txBody>
        </p:sp>
        <p:sp>
          <p:nvSpPr>
            <p:cNvPr id="34" name="TextBox 33"/>
            <p:cNvSpPr txBox="1"/>
            <p:nvPr/>
          </p:nvSpPr>
          <p:spPr>
            <a:xfrm>
              <a:off x="2209792" y="2895600"/>
              <a:ext cx="428630" cy="237827"/>
            </a:xfrm>
            <a:prstGeom prst="rect">
              <a:avLst/>
            </a:prstGeom>
            <a:noFill/>
          </p:spPr>
          <p:txBody>
            <a:bodyPr wrap="square" rtlCol="0">
              <a:spAutoFit/>
            </a:bodyPr>
            <a:lstStyle/>
            <a:p>
              <a:pPr algn="ctr"/>
              <a:r>
                <a:rPr lang="el-GR" sz="2800" dirty="0" smtClean="0">
                  <a:latin typeface="Cambria Math"/>
                  <a:ea typeface="Cambria Math"/>
                  <a:cs typeface="Times New Roman" pitchFamily="18" charset="0"/>
                </a:rPr>
                <a:t>Δ</a:t>
              </a:r>
              <a:r>
                <a:rPr lang="en-US" sz="2800" b="1" dirty="0" smtClean="0">
                  <a:latin typeface="Cambria Math" pitchFamily="18" charset="0"/>
                  <a:ea typeface="Cambria Math" pitchFamily="18" charset="0"/>
                  <a:cs typeface="Times New Roman" pitchFamily="18" charset="0"/>
                </a:rPr>
                <a:t>x</a:t>
              </a:r>
              <a:endParaRPr lang="en-US" sz="2800" i="1" baseline="30000" dirty="0">
                <a:latin typeface="Cambria Math" pitchFamily="18" charset="0"/>
                <a:ea typeface="Cambria Math" pitchFamily="18" charset="0"/>
              </a:endParaRPr>
            </a:p>
          </p:txBody>
        </p:sp>
        <p:sp>
          <p:nvSpPr>
            <p:cNvPr id="35" name="TextBox 34"/>
            <p:cNvSpPr txBox="1"/>
            <p:nvPr/>
          </p:nvSpPr>
          <p:spPr>
            <a:xfrm>
              <a:off x="4243385" y="3081341"/>
              <a:ext cx="428630" cy="237827"/>
            </a:xfrm>
            <a:prstGeom prst="rect">
              <a:avLst/>
            </a:prstGeom>
            <a:noFill/>
          </p:spPr>
          <p:txBody>
            <a:bodyPr wrap="square" rtlCol="0">
              <a:spAutoFit/>
            </a:bodyPr>
            <a:lstStyle/>
            <a:p>
              <a:pPr algn="ctr"/>
              <a:r>
                <a:rPr lang="el-GR" sz="2800" dirty="0" smtClean="0">
                  <a:latin typeface="Cambria Math"/>
                  <a:ea typeface="Cambria Math"/>
                  <a:cs typeface="Times New Roman" pitchFamily="18" charset="0"/>
                </a:rPr>
                <a:t>Δ</a:t>
              </a:r>
              <a:r>
                <a:rPr lang="en-US" sz="2800" b="1" dirty="0" smtClean="0">
                  <a:latin typeface="Cambria Math" pitchFamily="18" charset="0"/>
                  <a:ea typeface="Cambria Math" pitchFamily="18" charset="0"/>
                  <a:cs typeface="Times New Roman" pitchFamily="18" charset="0"/>
                </a:rPr>
                <a:t>x</a:t>
              </a:r>
              <a:endParaRPr lang="en-US" sz="2800" i="1" baseline="30000" dirty="0">
                <a:latin typeface="Cambria Math" pitchFamily="18" charset="0"/>
                <a:ea typeface="Cambria Math" pitchFamily="18" charset="0"/>
              </a:endParaRPr>
            </a:p>
          </p:txBody>
        </p:sp>
        <p:sp>
          <p:nvSpPr>
            <p:cNvPr id="38" name="TextBox 37"/>
            <p:cNvSpPr txBox="1"/>
            <p:nvPr/>
          </p:nvSpPr>
          <p:spPr>
            <a:xfrm rot="19316910">
              <a:off x="3136628" y="2120522"/>
              <a:ext cx="500067" cy="237827"/>
            </a:xfrm>
            <a:prstGeom prst="rect">
              <a:avLst/>
            </a:prstGeom>
            <a:noFill/>
          </p:spPr>
          <p:txBody>
            <a:bodyPr wrap="square" rtlCol="0">
              <a:spAutoFit/>
            </a:bodyPr>
            <a:lstStyle/>
            <a:p>
              <a:pPr algn="ctr"/>
              <a:r>
                <a:rPr lang="en-US" sz="2800" dirty="0" smtClean="0">
                  <a:latin typeface="Cambria Math" pitchFamily="18" charset="0"/>
                  <a:ea typeface="Cambria Math" pitchFamily="18" charset="0"/>
                  <a:cs typeface="Times New Roman" pitchFamily="18" charset="0"/>
                </a:rPr>
                <a:t>ray</a:t>
              </a:r>
              <a:endParaRPr lang="en-US" sz="2800" i="1" baseline="30000" dirty="0">
                <a:latin typeface="Cambria Math" pitchFamily="18" charset="0"/>
                <a:ea typeface="Cambria Math" pitchFamily="18" charset="0"/>
              </a:endParaRPr>
            </a:p>
          </p:txBody>
        </p:sp>
      </p:grpSp>
      <p:sp>
        <p:nvSpPr>
          <p:cNvPr id="36" name="TextBox 35"/>
          <p:cNvSpPr txBox="1"/>
          <p:nvPr/>
        </p:nvSpPr>
        <p:spPr>
          <a:xfrm>
            <a:off x="2057400" y="228600"/>
            <a:ext cx="4267200" cy="707886"/>
          </a:xfrm>
          <a:prstGeom prst="rect">
            <a:avLst/>
          </a:prstGeom>
          <a:noFill/>
        </p:spPr>
        <p:txBody>
          <a:bodyPr wrap="square" rtlCol="0">
            <a:spAutoFit/>
          </a:bodyPr>
          <a:lstStyle/>
          <a:p>
            <a:pPr algn="ctr"/>
            <a:r>
              <a:rPr lang="en-US" sz="4000" dirty="0" smtClean="0">
                <a:latin typeface="Times New Roman" pitchFamily="18" charset="0"/>
                <a:ea typeface="Cambria Math" pitchFamily="18" charset="0"/>
                <a:cs typeface="Times New Roman" pitchFamily="18" charset="0"/>
              </a:rPr>
              <a:t>Geiger’s principle</a:t>
            </a:r>
            <a:endParaRPr lang="en-US" sz="4000" dirty="0">
              <a:latin typeface="Times New Roman" pitchFamily="18" charset="0"/>
              <a:ea typeface="Cambria Math" pitchFamily="18" charset="0"/>
              <a:cs typeface="Times New Roman" pitchFamily="18" charset="0"/>
            </a:endParaRPr>
          </a:p>
        </p:txBody>
      </p:sp>
      <p:sp>
        <p:nvSpPr>
          <p:cNvPr id="37" name="Title 1"/>
          <p:cNvSpPr txBox="1">
            <a:spLocks/>
          </p:cNvSpPr>
          <p:nvPr/>
        </p:nvSpPr>
        <p:spPr>
          <a:xfrm>
            <a:off x="1676400" y="4648200"/>
            <a:ext cx="6324600" cy="1219200"/>
          </a:xfrm>
          <a:prstGeom prst="rect">
            <a:avLst/>
          </a:prstGeom>
        </p:spPr>
        <p:txBody>
          <a:bodyPr vert="horz" lIns="91440" tIns="45720" rIns="91440" bIns="45720" rtlCol="0" anchor="ctr">
            <a:noAutofit/>
          </a:bodyPr>
          <a:lstStyle/>
          <a:p>
            <a:pPr lvl="0" algn="ctr">
              <a:spcBef>
                <a:spcPct val="0"/>
              </a:spcBef>
            </a:pPr>
            <a:r>
              <a:rPr lang="en-US" sz="3200" dirty="0" smtClean="0">
                <a:latin typeface="Cambria Math" pitchFamily="18" charset="0"/>
                <a:ea typeface="Cambria Math" pitchFamily="18" charset="0"/>
                <a:cs typeface="Times New Roman" pitchFamily="18" charset="0"/>
              </a:rPr>
              <a:t>[∇</a:t>
            </a:r>
            <a:r>
              <a:rPr lang="en-US" sz="3200" dirty="0" err="1" smtClean="0">
                <a:latin typeface="Cambria Math" pitchFamily="18" charset="0"/>
                <a:ea typeface="Cambria Math" pitchFamily="18" charset="0"/>
                <a:cs typeface="Times New Roman" pitchFamily="18" charset="0"/>
              </a:rPr>
              <a:t>T</a:t>
            </a:r>
            <a:r>
              <a:rPr lang="en-US" sz="3200" baseline="-25000" dirty="0" err="1" smtClean="0">
                <a:latin typeface="Cambria Math" pitchFamily="18" charset="0"/>
                <a:ea typeface="Cambria Math" pitchFamily="18" charset="0"/>
                <a:cs typeface="Times New Roman" pitchFamily="18" charset="0"/>
              </a:rPr>
              <a:t>i</a:t>
            </a:r>
            <a:r>
              <a:rPr lang="en-US" sz="3200" baseline="30000" dirty="0" err="1" smtClean="0">
                <a:latin typeface="Cambria Math" pitchFamily="18" charset="0"/>
                <a:ea typeface="Cambria Math" pitchFamily="18" charset="0"/>
                <a:cs typeface="Times New Roman" pitchFamily="18" charset="0"/>
              </a:rPr>
              <a:t>P</a:t>
            </a:r>
            <a:r>
              <a:rPr lang="en-US" sz="3200" dirty="0" smtClean="0">
                <a:latin typeface="Cambria Math" pitchFamily="18" charset="0"/>
                <a:ea typeface="Cambria Math" pitchFamily="18" charset="0"/>
                <a:cs typeface="Times New Roman" pitchFamily="18" charset="0"/>
              </a:rPr>
              <a:t>] = -</a:t>
            </a:r>
            <a:r>
              <a:rPr kumimoji="0" lang="en-US" sz="3200" b="1" i="0" u="none" strike="noStrike" kern="1200" cap="none" spc="0" normalizeH="0" noProof="0" dirty="0" smtClean="0">
                <a:ln>
                  <a:noFill/>
                </a:ln>
                <a:solidFill>
                  <a:schemeClr val="tx1"/>
                </a:solidFill>
                <a:effectLst/>
                <a:uLnTx/>
                <a:uFillTx/>
                <a:latin typeface="Cambria Math" pitchFamily="18" charset="0"/>
                <a:ea typeface="Cambria Math" pitchFamily="18" charset="0"/>
                <a:cs typeface="Times New Roman" pitchFamily="18" charset="0"/>
              </a:rPr>
              <a:t>s</a:t>
            </a:r>
            <a:r>
              <a:rPr kumimoji="0" lang="en-US" sz="3200" b="0" i="0" u="none" strike="noStrike" kern="1200" cap="none" spc="0" normalizeH="0" noProof="0" dirty="0" smtClean="0">
                <a:ln>
                  <a:noFill/>
                </a:ln>
                <a:solidFill>
                  <a:schemeClr val="tx1"/>
                </a:solidFill>
                <a:effectLst/>
                <a:uLnTx/>
                <a:uFillTx/>
                <a:latin typeface="Cambria Math" pitchFamily="18" charset="0"/>
                <a:ea typeface="Cambria Math" pitchFamily="18" charset="0"/>
                <a:cs typeface="Times New Roman" pitchFamily="18" charset="0"/>
              </a:rPr>
              <a:t>/v</a:t>
            </a:r>
            <a:endParaRPr kumimoji="0" lang="en-US" sz="3200" b="0" i="0" u="none" strike="noStrike" kern="1200" cap="none" spc="0" normalizeH="0" baseline="-2500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40" name="Freeform 39"/>
          <p:cNvSpPr/>
          <p:nvPr/>
        </p:nvSpPr>
        <p:spPr>
          <a:xfrm flipV="1">
            <a:off x="4876800" y="5511799"/>
            <a:ext cx="520700" cy="355599"/>
          </a:xfrm>
          <a:custGeom>
            <a:avLst/>
            <a:gdLst>
              <a:gd name="connsiteX0" fmla="*/ 0 w 1993900"/>
              <a:gd name="connsiteY0" fmla="*/ 0 h 876300"/>
              <a:gd name="connsiteX1" fmla="*/ 1384300 w 1993900"/>
              <a:gd name="connsiteY1" fmla="*/ 368300 h 876300"/>
              <a:gd name="connsiteX2" fmla="*/ 1993900 w 1993900"/>
              <a:gd name="connsiteY2" fmla="*/ 876300 h 876300"/>
            </a:gdLst>
            <a:ahLst/>
            <a:cxnLst>
              <a:cxn ang="0">
                <a:pos x="connsiteX0" y="connsiteY0"/>
              </a:cxn>
              <a:cxn ang="0">
                <a:pos x="connsiteX1" y="connsiteY1"/>
              </a:cxn>
              <a:cxn ang="0">
                <a:pos x="connsiteX2" y="connsiteY2"/>
              </a:cxn>
            </a:cxnLst>
            <a:rect l="l" t="t" r="r" b="b"/>
            <a:pathLst>
              <a:path w="1993900" h="876300">
                <a:moveTo>
                  <a:pt x="0" y="0"/>
                </a:moveTo>
                <a:cubicBezTo>
                  <a:pt x="525991" y="111125"/>
                  <a:pt x="1051983" y="222250"/>
                  <a:pt x="1384300" y="368300"/>
                </a:cubicBezTo>
                <a:cubicBezTo>
                  <a:pt x="1716617" y="514350"/>
                  <a:pt x="1855258" y="695325"/>
                  <a:pt x="1993900" y="876300"/>
                </a:cubicBezTo>
              </a:path>
            </a:pathLst>
          </a:cu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1" name="Title 1"/>
          <p:cNvSpPr txBox="1">
            <a:spLocks/>
          </p:cNvSpPr>
          <p:nvPr/>
        </p:nvSpPr>
        <p:spPr>
          <a:xfrm>
            <a:off x="1524000" y="6019800"/>
            <a:ext cx="6477000" cy="645756"/>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dirty="0" smtClean="0">
                <a:solidFill>
                  <a:srgbClr val="FF0000"/>
                </a:solidFill>
                <a:latin typeface="Times New Roman" pitchFamily="18" charset="0"/>
                <a:ea typeface="+mj-ea"/>
                <a:cs typeface="Times New Roman" pitchFamily="18" charset="0"/>
              </a:rPr>
              <a:t>unit vector parallel to ray pointing away from receiver</a:t>
            </a:r>
            <a:endParaRPr kumimoji="0" lang="en-US" sz="3200" b="0" i="0" u="none" strike="noStrike" kern="1200" cap="none" spc="0" normalizeH="0" baseline="30000" noProof="0" dirty="0">
              <a:ln>
                <a:noFill/>
              </a:ln>
              <a:solidFill>
                <a:srgbClr val="FF0000"/>
              </a:solidFill>
              <a:effectLst/>
              <a:uLnTx/>
              <a:uFillTx/>
              <a:latin typeface="Cambria Math" pitchFamily="18" charset="0"/>
              <a:ea typeface="Cambria Math" pitchFamily="18" charset="0"/>
              <a:cs typeface="Times New Roman" pitchFamily="18"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latin typeface="Times New Roman" pitchFamily="18" charset="0"/>
                <a:cs typeface="Times New Roman" pitchFamily="18" charset="0"/>
              </a:rPr>
              <a:t>linearized</a:t>
            </a:r>
            <a:r>
              <a:rPr lang="en-US" dirty="0" smtClean="0">
                <a:latin typeface="Times New Roman" pitchFamily="18" charset="0"/>
                <a:cs typeface="Times New Roman" pitchFamily="18" charset="0"/>
              </a:rPr>
              <a:t> equation</a:t>
            </a:r>
            <a:endParaRPr lang="en-US" dirty="0">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3" cstate="print"/>
          <a:srcRect/>
          <a:stretch>
            <a:fillRect/>
          </a:stretch>
        </p:blipFill>
        <p:spPr bwMode="auto">
          <a:xfrm>
            <a:off x="152400" y="1676400"/>
            <a:ext cx="8839200" cy="2899258"/>
          </a:xfrm>
          <a:prstGeom prst="rect">
            <a:avLst/>
          </a:prstGeom>
          <a:noFill/>
          <a:ln w="9525">
            <a:noFill/>
            <a:miter lim="800000"/>
            <a:headEnd/>
            <a:tailEnd/>
          </a:ln>
        </p:spPr>
      </p:pic>
      <p:sp>
        <p:nvSpPr>
          <p:cNvPr id="5" name="Rectangle 4"/>
          <p:cNvSpPr/>
          <p:nvPr/>
        </p:nvSpPr>
        <p:spPr>
          <a:xfrm>
            <a:off x="6515100" y="3530600"/>
            <a:ext cx="215900" cy="266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5" name="Group 34"/>
          <p:cNvGrpSpPr>
            <a:grpSpLocks noChangeAspect="1"/>
          </p:cNvGrpSpPr>
          <p:nvPr/>
        </p:nvGrpSpPr>
        <p:grpSpPr>
          <a:xfrm>
            <a:off x="990600" y="1076980"/>
            <a:ext cx="7772400" cy="5628620"/>
            <a:chOff x="381000" y="1193800"/>
            <a:chExt cx="5181600" cy="3752413"/>
          </a:xfrm>
        </p:grpSpPr>
        <p:sp>
          <p:nvSpPr>
            <p:cNvPr id="4" name="Freeform 3"/>
            <p:cNvSpPr/>
            <p:nvPr/>
          </p:nvSpPr>
          <p:spPr>
            <a:xfrm>
              <a:off x="626744" y="1731644"/>
              <a:ext cx="4114800" cy="1154430"/>
            </a:xfrm>
            <a:custGeom>
              <a:avLst/>
              <a:gdLst>
                <a:gd name="connsiteX0" fmla="*/ 0 w 3905250"/>
                <a:gd name="connsiteY0" fmla="*/ 1247775 h 1247775"/>
                <a:gd name="connsiteX1" fmla="*/ 9525 w 3905250"/>
                <a:gd name="connsiteY1" fmla="*/ 0 h 1247775"/>
                <a:gd name="connsiteX2" fmla="*/ 3905250 w 3905250"/>
                <a:gd name="connsiteY2" fmla="*/ 0 h 1247775"/>
              </a:gdLst>
              <a:ahLst/>
              <a:cxnLst>
                <a:cxn ang="0">
                  <a:pos x="connsiteX0" y="connsiteY0"/>
                </a:cxn>
                <a:cxn ang="0">
                  <a:pos x="connsiteX1" y="connsiteY1"/>
                </a:cxn>
                <a:cxn ang="0">
                  <a:pos x="connsiteX2" y="connsiteY2"/>
                </a:cxn>
              </a:cxnLst>
              <a:rect l="l" t="t" r="r" b="b"/>
              <a:pathLst>
                <a:path w="3905250" h="1247775">
                  <a:moveTo>
                    <a:pt x="0" y="1247775"/>
                  </a:moveTo>
                  <a:lnTo>
                    <a:pt x="9525" y="0"/>
                  </a:lnTo>
                  <a:lnTo>
                    <a:pt x="3905250" y="0"/>
                  </a:lnTo>
                </a:path>
              </a:pathLst>
            </a:custGeom>
            <a:ln w="381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8" name="Freeform 7"/>
            <p:cNvSpPr/>
            <p:nvPr/>
          </p:nvSpPr>
          <p:spPr>
            <a:xfrm>
              <a:off x="617519" y="3533804"/>
              <a:ext cx="4114800" cy="1154430"/>
            </a:xfrm>
            <a:custGeom>
              <a:avLst/>
              <a:gdLst>
                <a:gd name="connsiteX0" fmla="*/ 0 w 3905250"/>
                <a:gd name="connsiteY0" fmla="*/ 1247775 h 1247775"/>
                <a:gd name="connsiteX1" fmla="*/ 9525 w 3905250"/>
                <a:gd name="connsiteY1" fmla="*/ 0 h 1247775"/>
                <a:gd name="connsiteX2" fmla="*/ 3905250 w 3905250"/>
                <a:gd name="connsiteY2" fmla="*/ 0 h 1247775"/>
              </a:gdLst>
              <a:ahLst/>
              <a:cxnLst>
                <a:cxn ang="0">
                  <a:pos x="connsiteX0" y="connsiteY0"/>
                </a:cxn>
                <a:cxn ang="0">
                  <a:pos x="connsiteX1" y="connsiteY1"/>
                </a:cxn>
                <a:cxn ang="0">
                  <a:pos x="connsiteX2" y="connsiteY2"/>
                </a:cxn>
              </a:cxnLst>
              <a:rect l="l" t="t" r="r" b="b"/>
              <a:pathLst>
                <a:path w="3905250" h="1247775">
                  <a:moveTo>
                    <a:pt x="0" y="1247775"/>
                  </a:moveTo>
                  <a:lnTo>
                    <a:pt x="9525" y="0"/>
                  </a:lnTo>
                  <a:lnTo>
                    <a:pt x="3905250" y="0"/>
                  </a:lnTo>
                </a:path>
              </a:pathLst>
            </a:custGeom>
            <a:ln w="381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cxnSp>
          <p:nvCxnSpPr>
            <p:cNvPr id="11" name="Straight Connector 10"/>
            <p:cNvCxnSpPr/>
            <p:nvPr/>
          </p:nvCxnSpPr>
          <p:spPr>
            <a:xfrm>
              <a:off x="632124" y="2527710"/>
              <a:ext cx="402336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26744" y="2102783"/>
              <a:ext cx="402336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Freeform 14"/>
            <p:cNvSpPr/>
            <p:nvPr/>
          </p:nvSpPr>
          <p:spPr>
            <a:xfrm>
              <a:off x="3134627" y="1731644"/>
              <a:ext cx="915408" cy="860276"/>
            </a:xfrm>
            <a:custGeom>
              <a:avLst/>
              <a:gdLst>
                <a:gd name="connsiteX0" fmla="*/ 0 w 672353"/>
                <a:gd name="connsiteY0" fmla="*/ 645459 h 645459"/>
                <a:gd name="connsiteX1" fmla="*/ 443753 w 672353"/>
                <a:gd name="connsiteY1" fmla="*/ 309282 h 645459"/>
                <a:gd name="connsiteX2" fmla="*/ 672353 w 672353"/>
                <a:gd name="connsiteY2" fmla="*/ 0 h 645459"/>
                <a:gd name="connsiteX0" fmla="*/ 0 w 762840"/>
                <a:gd name="connsiteY0" fmla="*/ 716897 h 716897"/>
                <a:gd name="connsiteX1" fmla="*/ 534240 w 762840"/>
                <a:gd name="connsiteY1" fmla="*/ 309282 h 716897"/>
                <a:gd name="connsiteX2" fmla="*/ 762840 w 762840"/>
                <a:gd name="connsiteY2" fmla="*/ 0 h 716897"/>
              </a:gdLst>
              <a:ahLst/>
              <a:cxnLst>
                <a:cxn ang="0">
                  <a:pos x="connsiteX0" y="connsiteY0"/>
                </a:cxn>
                <a:cxn ang="0">
                  <a:pos x="connsiteX1" y="connsiteY1"/>
                </a:cxn>
                <a:cxn ang="0">
                  <a:pos x="connsiteX2" y="connsiteY2"/>
                </a:cxn>
              </a:cxnLst>
              <a:rect l="l" t="t" r="r" b="b"/>
              <a:pathLst>
                <a:path w="762840" h="716897">
                  <a:moveTo>
                    <a:pt x="0" y="716897"/>
                  </a:moveTo>
                  <a:lnTo>
                    <a:pt x="534240" y="309282"/>
                  </a:lnTo>
                  <a:lnTo>
                    <a:pt x="762840" y="0"/>
                  </a:lnTo>
                </a:path>
              </a:pathLst>
            </a:custGeom>
            <a:noFill/>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16" name="Freeform 15"/>
            <p:cNvSpPr/>
            <p:nvPr/>
          </p:nvSpPr>
          <p:spPr>
            <a:xfrm flipH="1">
              <a:off x="903920" y="1920076"/>
              <a:ext cx="726814" cy="680254"/>
            </a:xfrm>
            <a:custGeom>
              <a:avLst/>
              <a:gdLst>
                <a:gd name="connsiteX0" fmla="*/ 0 w 672353"/>
                <a:gd name="connsiteY0" fmla="*/ 645459 h 645459"/>
                <a:gd name="connsiteX1" fmla="*/ 443753 w 672353"/>
                <a:gd name="connsiteY1" fmla="*/ 309282 h 645459"/>
                <a:gd name="connsiteX2" fmla="*/ 672353 w 672353"/>
                <a:gd name="connsiteY2" fmla="*/ 0 h 645459"/>
                <a:gd name="connsiteX0" fmla="*/ 0 w 558053"/>
                <a:gd name="connsiteY0" fmla="*/ 490678 h 490678"/>
                <a:gd name="connsiteX1" fmla="*/ 443753 w 558053"/>
                <a:gd name="connsiteY1" fmla="*/ 154501 h 490678"/>
                <a:gd name="connsiteX2" fmla="*/ 558053 w 558053"/>
                <a:gd name="connsiteY2" fmla="*/ 0 h 490678"/>
                <a:gd name="connsiteX0" fmla="*/ 0 w 605678"/>
                <a:gd name="connsiteY0" fmla="*/ 566878 h 566878"/>
                <a:gd name="connsiteX1" fmla="*/ 443753 w 605678"/>
                <a:gd name="connsiteY1" fmla="*/ 230701 h 566878"/>
                <a:gd name="connsiteX2" fmla="*/ 605678 w 605678"/>
                <a:gd name="connsiteY2" fmla="*/ 0 h 566878"/>
              </a:gdLst>
              <a:ahLst/>
              <a:cxnLst>
                <a:cxn ang="0">
                  <a:pos x="connsiteX0" y="connsiteY0"/>
                </a:cxn>
                <a:cxn ang="0">
                  <a:pos x="connsiteX1" y="connsiteY1"/>
                </a:cxn>
                <a:cxn ang="0">
                  <a:pos x="connsiteX2" y="connsiteY2"/>
                </a:cxn>
              </a:cxnLst>
              <a:rect l="l" t="t" r="r" b="b"/>
              <a:pathLst>
                <a:path w="605678" h="566878">
                  <a:moveTo>
                    <a:pt x="0" y="566878"/>
                  </a:moveTo>
                  <a:lnTo>
                    <a:pt x="443753" y="230701"/>
                  </a:lnTo>
                  <a:lnTo>
                    <a:pt x="605678" y="0"/>
                  </a:lnTo>
                </a:path>
              </a:pathLst>
            </a:custGeom>
            <a:noFill/>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cxnSp>
          <p:nvCxnSpPr>
            <p:cNvPr id="20" name="Straight Connector 19"/>
            <p:cNvCxnSpPr/>
            <p:nvPr/>
          </p:nvCxnSpPr>
          <p:spPr>
            <a:xfrm>
              <a:off x="1595437" y="2586038"/>
              <a:ext cx="1554480" cy="0"/>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1" name="Freeform 20"/>
            <p:cNvSpPr/>
            <p:nvPr/>
          </p:nvSpPr>
          <p:spPr>
            <a:xfrm>
              <a:off x="2729864" y="1731644"/>
              <a:ext cx="915408" cy="860276"/>
            </a:xfrm>
            <a:custGeom>
              <a:avLst/>
              <a:gdLst>
                <a:gd name="connsiteX0" fmla="*/ 0 w 672353"/>
                <a:gd name="connsiteY0" fmla="*/ 645459 h 645459"/>
                <a:gd name="connsiteX1" fmla="*/ 443753 w 672353"/>
                <a:gd name="connsiteY1" fmla="*/ 309282 h 645459"/>
                <a:gd name="connsiteX2" fmla="*/ 672353 w 672353"/>
                <a:gd name="connsiteY2" fmla="*/ 0 h 645459"/>
                <a:gd name="connsiteX0" fmla="*/ 0 w 762840"/>
                <a:gd name="connsiteY0" fmla="*/ 716897 h 716897"/>
                <a:gd name="connsiteX1" fmla="*/ 534240 w 762840"/>
                <a:gd name="connsiteY1" fmla="*/ 309282 h 716897"/>
                <a:gd name="connsiteX2" fmla="*/ 762840 w 762840"/>
                <a:gd name="connsiteY2" fmla="*/ 0 h 716897"/>
              </a:gdLst>
              <a:ahLst/>
              <a:cxnLst>
                <a:cxn ang="0">
                  <a:pos x="connsiteX0" y="connsiteY0"/>
                </a:cxn>
                <a:cxn ang="0">
                  <a:pos x="connsiteX1" y="connsiteY1"/>
                </a:cxn>
                <a:cxn ang="0">
                  <a:pos x="connsiteX2" y="connsiteY2"/>
                </a:cxn>
              </a:cxnLst>
              <a:rect l="l" t="t" r="r" b="b"/>
              <a:pathLst>
                <a:path w="762840" h="716897">
                  <a:moveTo>
                    <a:pt x="0" y="716897"/>
                  </a:moveTo>
                  <a:lnTo>
                    <a:pt x="534240" y="309282"/>
                  </a:lnTo>
                  <a:lnTo>
                    <a:pt x="762840" y="0"/>
                  </a:lnTo>
                </a:path>
              </a:pathLst>
            </a:custGeom>
            <a:noFill/>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22" name="Freeform 21"/>
            <p:cNvSpPr/>
            <p:nvPr/>
          </p:nvSpPr>
          <p:spPr>
            <a:xfrm>
              <a:off x="2364104" y="1725930"/>
              <a:ext cx="915408" cy="860276"/>
            </a:xfrm>
            <a:custGeom>
              <a:avLst/>
              <a:gdLst>
                <a:gd name="connsiteX0" fmla="*/ 0 w 672353"/>
                <a:gd name="connsiteY0" fmla="*/ 645459 h 645459"/>
                <a:gd name="connsiteX1" fmla="*/ 443753 w 672353"/>
                <a:gd name="connsiteY1" fmla="*/ 309282 h 645459"/>
                <a:gd name="connsiteX2" fmla="*/ 672353 w 672353"/>
                <a:gd name="connsiteY2" fmla="*/ 0 h 645459"/>
                <a:gd name="connsiteX0" fmla="*/ 0 w 762840"/>
                <a:gd name="connsiteY0" fmla="*/ 716897 h 716897"/>
                <a:gd name="connsiteX1" fmla="*/ 534240 w 762840"/>
                <a:gd name="connsiteY1" fmla="*/ 309282 h 716897"/>
                <a:gd name="connsiteX2" fmla="*/ 762840 w 762840"/>
                <a:gd name="connsiteY2" fmla="*/ 0 h 716897"/>
              </a:gdLst>
              <a:ahLst/>
              <a:cxnLst>
                <a:cxn ang="0">
                  <a:pos x="connsiteX0" y="connsiteY0"/>
                </a:cxn>
                <a:cxn ang="0">
                  <a:pos x="connsiteX1" y="connsiteY1"/>
                </a:cxn>
                <a:cxn ang="0">
                  <a:pos x="connsiteX2" y="connsiteY2"/>
                </a:cxn>
              </a:cxnLst>
              <a:rect l="l" t="t" r="r" b="b"/>
              <a:pathLst>
                <a:path w="762840" h="716897">
                  <a:moveTo>
                    <a:pt x="0" y="716897"/>
                  </a:moveTo>
                  <a:lnTo>
                    <a:pt x="534240" y="309282"/>
                  </a:lnTo>
                  <a:lnTo>
                    <a:pt x="762840" y="0"/>
                  </a:lnTo>
                </a:path>
              </a:pathLst>
            </a:custGeom>
            <a:noFill/>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23" name="Isosceles Triangle 22"/>
            <p:cNvSpPr/>
            <p:nvPr/>
          </p:nvSpPr>
          <p:spPr>
            <a:xfrm>
              <a:off x="3204209" y="1645919"/>
              <a:ext cx="105728" cy="91440"/>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24" name="Isosceles Triangle 23"/>
            <p:cNvSpPr/>
            <p:nvPr/>
          </p:nvSpPr>
          <p:spPr>
            <a:xfrm>
              <a:off x="3581399" y="1643062"/>
              <a:ext cx="105728" cy="91440"/>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25" name="Isosceles Triangle 24"/>
            <p:cNvSpPr/>
            <p:nvPr/>
          </p:nvSpPr>
          <p:spPr>
            <a:xfrm>
              <a:off x="3984306" y="1645919"/>
              <a:ext cx="105728" cy="91440"/>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cxnSp>
          <p:nvCxnSpPr>
            <p:cNvPr id="27" name="Straight Connector 26"/>
            <p:cNvCxnSpPr/>
            <p:nvPr/>
          </p:nvCxnSpPr>
          <p:spPr>
            <a:xfrm rot="16200000" flipH="1">
              <a:off x="479588" y="1710215"/>
              <a:ext cx="1042984" cy="702943"/>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39" name="Freeform 38"/>
            <p:cNvSpPr/>
            <p:nvPr/>
          </p:nvSpPr>
          <p:spPr>
            <a:xfrm>
              <a:off x="1012184" y="3515656"/>
              <a:ext cx="3126111" cy="937254"/>
            </a:xfrm>
            <a:custGeom>
              <a:avLst/>
              <a:gdLst>
                <a:gd name="connsiteX0" fmla="*/ 0 w 2657475"/>
                <a:gd name="connsiteY0" fmla="*/ 157163 h 754857"/>
                <a:gd name="connsiteX1" fmla="*/ 247650 w 2657475"/>
                <a:gd name="connsiteY1" fmla="*/ 442913 h 754857"/>
                <a:gd name="connsiteX2" fmla="*/ 504825 w 2657475"/>
                <a:gd name="connsiteY2" fmla="*/ 638175 h 754857"/>
                <a:gd name="connsiteX3" fmla="*/ 981075 w 2657475"/>
                <a:gd name="connsiteY3" fmla="*/ 723900 h 754857"/>
                <a:gd name="connsiteX4" fmla="*/ 1685925 w 2657475"/>
                <a:gd name="connsiteY4" fmla="*/ 728663 h 754857"/>
                <a:gd name="connsiteX5" fmla="*/ 2119312 w 2657475"/>
                <a:gd name="connsiteY5" fmla="*/ 566738 h 754857"/>
                <a:gd name="connsiteX6" fmla="*/ 2509837 w 2657475"/>
                <a:gd name="connsiteY6" fmla="*/ 223838 h 754857"/>
                <a:gd name="connsiteX7" fmla="*/ 2657475 w 2657475"/>
                <a:gd name="connsiteY7" fmla="*/ 0 h 7548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57475" h="754857">
                  <a:moveTo>
                    <a:pt x="0" y="157163"/>
                  </a:moveTo>
                  <a:cubicBezTo>
                    <a:pt x="81756" y="259953"/>
                    <a:pt x="163513" y="362744"/>
                    <a:pt x="247650" y="442913"/>
                  </a:cubicBezTo>
                  <a:cubicBezTo>
                    <a:pt x="331788" y="523082"/>
                    <a:pt x="382588" y="591344"/>
                    <a:pt x="504825" y="638175"/>
                  </a:cubicBezTo>
                  <a:cubicBezTo>
                    <a:pt x="627062" y="685006"/>
                    <a:pt x="784225" y="708819"/>
                    <a:pt x="981075" y="723900"/>
                  </a:cubicBezTo>
                  <a:cubicBezTo>
                    <a:pt x="1177925" y="738981"/>
                    <a:pt x="1496219" y="754857"/>
                    <a:pt x="1685925" y="728663"/>
                  </a:cubicBezTo>
                  <a:cubicBezTo>
                    <a:pt x="1875631" y="702469"/>
                    <a:pt x="1981993" y="650876"/>
                    <a:pt x="2119312" y="566738"/>
                  </a:cubicBezTo>
                  <a:cubicBezTo>
                    <a:pt x="2256631" y="482600"/>
                    <a:pt x="2420143" y="318294"/>
                    <a:pt x="2509837" y="223838"/>
                  </a:cubicBezTo>
                  <a:cubicBezTo>
                    <a:pt x="2599531" y="129382"/>
                    <a:pt x="2628503" y="64691"/>
                    <a:pt x="2657475" y="0"/>
                  </a:cubicBezTo>
                </a:path>
              </a:pathLst>
            </a:cu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40" name="Freeform 39"/>
            <p:cNvSpPr/>
            <p:nvPr/>
          </p:nvSpPr>
          <p:spPr>
            <a:xfrm>
              <a:off x="1017900" y="3555655"/>
              <a:ext cx="2703200" cy="782956"/>
            </a:xfrm>
            <a:custGeom>
              <a:avLst/>
              <a:gdLst>
                <a:gd name="connsiteX0" fmla="*/ 0 w 2657475"/>
                <a:gd name="connsiteY0" fmla="*/ 157163 h 754857"/>
                <a:gd name="connsiteX1" fmla="*/ 247650 w 2657475"/>
                <a:gd name="connsiteY1" fmla="*/ 442913 h 754857"/>
                <a:gd name="connsiteX2" fmla="*/ 504825 w 2657475"/>
                <a:gd name="connsiteY2" fmla="*/ 638175 h 754857"/>
                <a:gd name="connsiteX3" fmla="*/ 981075 w 2657475"/>
                <a:gd name="connsiteY3" fmla="*/ 723900 h 754857"/>
                <a:gd name="connsiteX4" fmla="*/ 1685925 w 2657475"/>
                <a:gd name="connsiteY4" fmla="*/ 728663 h 754857"/>
                <a:gd name="connsiteX5" fmla="*/ 2119312 w 2657475"/>
                <a:gd name="connsiteY5" fmla="*/ 566738 h 754857"/>
                <a:gd name="connsiteX6" fmla="*/ 2509837 w 2657475"/>
                <a:gd name="connsiteY6" fmla="*/ 223838 h 754857"/>
                <a:gd name="connsiteX7" fmla="*/ 2657475 w 2657475"/>
                <a:gd name="connsiteY7" fmla="*/ 0 h 7548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57475" h="754857">
                  <a:moveTo>
                    <a:pt x="0" y="157163"/>
                  </a:moveTo>
                  <a:cubicBezTo>
                    <a:pt x="81756" y="259953"/>
                    <a:pt x="163513" y="362744"/>
                    <a:pt x="247650" y="442913"/>
                  </a:cubicBezTo>
                  <a:cubicBezTo>
                    <a:pt x="331788" y="523082"/>
                    <a:pt x="382588" y="591344"/>
                    <a:pt x="504825" y="638175"/>
                  </a:cubicBezTo>
                  <a:cubicBezTo>
                    <a:pt x="627062" y="685006"/>
                    <a:pt x="784225" y="708819"/>
                    <a:pt x="981075" y="723900"/>
                  </a:cubicBezTo>
                  <a:cubicBezTo>
                    <a:pt x="1177925" y="738981"/>
                    <a:pt x="1496219" y="754857"/>
                    <a:pt x="1685925" y="728663"/>
                  </a:cubicBezTo>
                  <a:cubicBezTo>
                    <a:pt x="1875631" y="702469"/>
                    <a:pt x="1981993" y="650876"/>
                    <a:pt x="2119312" y="566738"/>
                  </a:cubicBezTo>
                  <a:cubicBezTo>
                    <a:pt x="2256631" y="482600"/>
                    <a:pt x="2420143" y="318294"/>
                    <a:pt x="2509837" y="223838"/>
                  </a:cubicBezTo>
                  <a:cubicBezTo>
                    <a:pt x="2599531" y="129382"/>
                    <a:pt x="2628503" y="64691"/>
                    <a:pt x="2657475" y="0"/>
                  </a:cubicBezTo>
                </a:path>
              </a:pathLst>
            </a:cu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41" name="Freeform 40"/>
            <p:cNvSpPr/>
            <p:nvPr/>
          </p:nvSpPr>
          <p:spPr>
            <a:xfrm>
              <a:off x="1006470" y="3561370"/>
              <a:ext cx="2337440" cy="685800"/>
            </a:xfrm>
            <a:custGeom>
              <a:avLst/>
              <a:gdLst>
                <a:gd name="connsiteX0" fmla="*/ 0 w 2657475"/>
                <a:gd name="connsiteY0" fmla="*/ 157163 h 754857"/>
                <a:gd name="connsiteX1" fmla="*/ 247650 w 2657475"/>
                <a:gd name="connsiteY1" fmla="*/ 442913 h 754857"/>
                <a:gd name="connsiteX2" fmla="*/ 504825 w 2657475"/>
                <a:gd name="connsiteY2" fmla="*/ 638175 h 754857"/>
                <a:gd name="connsiteX3" fmla="*/ 981075 w 2657475"/>
                <a:gd name="connsiteY3" fmla="*/ 723900 h 754857"/>
                <a:gd name="connsiteX4" fmla="*/ 1685925 w 2657475"/>
                <a:gd name="connsiteY4" fmla="*/ 728663 h 754857"/>
                <a:gd name="connsiteX5" fmla="*/ 2119312 w 2657475"/>
                <a:gd name="connsiteY5" fmla="*/ 566738 h 754857"/>
                <a:gd name="connsiteX6" fmla="*/ 2509837 w 2657475"/>
                <a:gd name="connsiteY6" fmla="*/ 223838 h 754857"/>
                <a:gd name="connsiteX7" fmla="*/ 2657475 w 2657475"/>
                <a:gd name="connsiteY7" fmla="*/ 0 h 7548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57475" h="754857">
                  <a:moveTo>
                    <a:pt x="0" y="157163"/>
                  </a:moveTo>
                  <a:cubicBezTo>
                    <a:pt x="81756" y="259953"/>
                    <a:pt x="163513" y="362744"/>
                    <a:pt x="247650" y="442913"/>
                  </a:cubicBezTo>
                  <a:cubicBezTo>
                    <a:pt x="331788" y="523082"/>
                    <a:pt x="382588" y="591344"/>
                    <a:pt x="504825" y="638175"/>
                  </a:cubicBezTo>
                  <a:cubicBezTo>
                    <a:pt x="627062" y="685006"/>
                    <a:pt x="784225" y="708819"/>
                    <a:pt x="981075" y="723900"/>
                  </a:cubicBezTo>
                  <a:cubicBezTo>
                    <a:pt x="1177925" y="738981"/>
                    <a:pt x="1496219" y="754857"/>
                    <a:pt x="1685925" y="728663"/>
                  </a:cubicBezTo>
                  <a:cubicBezTo>
                    <a:pt x="1875631" y="702469"/>
                    <a:pt x="1981993" y="650876"/>
                    <a:pt x="2119312" y="566738"/>
                  </a:cubicBezTo>
                  <a:cubicBezTo>
                    <a:pt x="2256631" y="482600"/>
                    <a:pt x="2420143" y="318294"/>
                    <a:pt x="2509837" y="223838"/>
                  </a:cubicBezTo>
                  <a:cubicBezTo>
                    <a:pt x="2599531" y="129382"/>
                    <a:pt x="2628503" y="64691"/>
                    <a:pt x="2657475" y="0"/>
                  </a:cubicBezTo>
                </a:path>
              </a:pathLst>
            </a:cu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31" name="Isosceles Triangle 30"/>
            <p:cNvSpPr/>
            <p:nvPr/>
          </p:nvSpPr>
          <p:spPr>
            <a:xfrm>
              <a:off x="3292474" y="3461358"/>
              <a:ext cx="105728" cy="91440"/>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32" name="Isosceles Triangle 31"/>
            <p:cNvSpPr/>
            <p:nvPr/>
          </p:nvSpPr>
          <p:spPr>
            <a:xfrm>
              <a:off x="3669664" y="3458500"/>
              <a:ext cx="105728" cy="91440"/>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33" name="Isosceles Triangle 32"/>
            <p:cNvSpPr/>
            <p:nvPr/>
          </p:nvSpPr>
          <p:spPr>
            <a:xfrm>
              <a:off x="4072572" y="3461358"/>
              <a:ext cx="105728" cy="91440"/>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42" name="TextBox 41"/>
            <p:cNvSpPr txBox="1"/>
            <p:nvPr/>
          </p:nvSpPr>
          <p:spPr>
            <a:xfrm>
              <a:off x="381000" y="2788921"/>
              <a:ext cx="457200" cy="348813"/>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z</a:t>
              </a:r>
              <a:endParaRPr lang="en-US" sz="2800" i="1" dirty="0">
                <a:latin typeface="Cambria Math" pitchFamily="18" charset="0"/>
                <a:ea typeface="Cambria Math" pitchFamily="18" charset="0"/>
              </a:endParaRPr>
            </a:p>
          </p:txBody>
        </p:sp>
        <p:sp>
          <p:nvSpPr>
            <p:cNvPr id="43" name="TextBox 42"/>
            <p:cNvSpPr txBox="1"/>
            <p:nvPr/>
          </p:nvSpPr>
          <p:spPr>
            <a:xfrm>
              <a:off x="4648200" y="1498600"/>
              <a:ext cx="457200" cy="348813"/>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x</a:t>
              </a:r>
              <a:endParaRPr lang="en-US" sz="2800" i="1" dirty="0">
                <a:latin typeface="Cambria Math" pitchFamily="18" charset="0"/>
                <a:ea typeface="Cambria Math" pitchFamily="18" charset="0"/>
              </a:endParaRPr>
            </a:p>
          </p:txBody>
        </p:sp>
        <p:sp>
          <p:nvSpPr>
            <p:cNvPr id="44" name="TextBox 43"/>
            <p:cNvSpPr txBox="1"/>
            <p:nvPr/>
          </p:nvSpPr>
          <p:spPr>
            <a:xfrm>
              <a:off x="381000" y="4597400"/>
              <a:ext cx="457200" cy="348813"/>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z</a:t>
              </a:r>
              <a:endParaRPr lang="en-US" sz="2800" i="1" dirty="0">
                <a:latin typeface="Cambria Math" pitchFamily="18" charset="0"/>
                <a:ea typeface="Cambria Math" pitchFamily="18" charset="0"/>
              </a:endParaRPr>
            </a:p>
          </p:txBody>
        </p:sp>
        <p:sp>
          <p:nvSpPr>
            <p:cNvPr id="45" name="TextBox 44"/>
            <p:cNvSpPr txBox="1"/>
            <p:nvPr/>
          </p:nvSpPr>
          <p:spPr>
            <a:xfrm>
              <a:off x="4648200" y="3327400"/>
              <a:ext cx="457200" cy="348813"/>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x</a:t>
              </a:r>
              <a:endParaRPr lang="en-US" sz="2800" i="1" dirty="0">
                <a:latin typeface="Cambria Math" pitchFamily="18" charset="0"/>
                <a:ea typeface="Cambria Math" pitchFamily="18" charset="0"/>
              </a:endParaRPr>
            </a:p>
          </p:txBody>
        </p:sp>
        <p:sp>
          <p:nvSpPr>
            <p:cNvPr id="46" name="TextBox 45"/>
            <p:cNvSpPr txBox="1"/>
            <p:nvPr/>
          </p:nvSpPr>
          <p:spPr>
            <a:xfrm>
              <a:off x="482600" y="1193800"/>
              <a:ext cx="3810000" cy="348813"/>
            </a:xfrm>
            <a:prstGeom prst="rect">
              <a:avLst/>
            </a:prstGeom>
            <a:noFill/>
          </p:spPr>
          <p:txBody>
            <a:bodyPr wrap="square" rtlCol="0">
              <a:spAutoFit/>
            </a:bodyPr>
            <a:lstStyle/>
            <a:p>
              <a:pPr algn="ctr"/>
              <a:r>
                <a:rPr lang="en-US" sz="2800" dirty="0" smtClean="0">
                  <a:latin typeface="Times New Roman" pitchFamily="18" charset="0"/>
                  <a:ea typeface="Cambria Math" pitchFamily="18" charset="0"/>
                  <a:cs typeface="Times New Roman" pitchFamily="18" charset="0"/>
                </a:rPr>
                <a:t>All rays leave source at the same angle</a:t>
              </a:r>
              <a:endParaRPr lang="en-US" sz="2800" dirty="0">
                <a:latin typeface="Times New Roman" pitchFamily="18" charset="0"/>
                <a:ea typeface="Cambria Math" pitchFamily="18" charset="0"/>
                <a:cs typeface="Times New Roman" pitchFamily="18" charset="0"/>
              </a:endParaRPr>
            </a:p>
          </p:txBody>
        </p:sp>
        <p:sp>
          <p:nvSpPr>
            <p:cNvPr id="47" name="TextBox 46"/>
            <p:cNvSpPr txBox="1"/>
            <p:nvPr/>
          </p:nvSpPr>
          <p:spPr>
            <a:xfrm>
              <a:off x="524933" y="3039533"/>
              <a:ext cx="5037667" cy="348813"/>
            </a:xfrm>
            <a:prstGeom prst="rect">
              <a:avLst/>
            </a:prstGeom>
            <a:noFill/>
          </p:spPr>
          <p:txBody>
            <a:bodyPr wrap="square" rtlCol="0">
              <a:spAutoFit/>
            </a:bodyPr>
            <a:lstStyle/>
            <a:p>
              <a:r>
                <a:rPr lang="en-US" sz="2800" dirty="0" smtClean="0">
                  <a:latin typeface="Times New Roman" pitchFamily="18" charset="0"/>
                  <a:ea typeface="Cambria Math" pitchFamily="18" charset="0"/>
                  <a:cs typeface="Times New Roman" pitchFamily="18" charset="0"/>
                </a:rPr>
                <a:t>All rays leave source at nearly the same angle</a:t>
              </a:r>
              <a:endParaRPr lang="en-US" sz="2800" dirty="0">
                <a:latin typeface="Times New Roman" pitchFamily="18" charset="0"/>
                <a:ea typeface="Cambria Math" pitchFamily="18" charset="0"/>
                <a:cs typeface="Times New Roman" pitchFamily="18" charset="0"/>
              </a:endParaRPr>
            </a:p>
          </p:txBody>
        </p:sp>
        <p:cxnSp>
          <p:nvCxnSpPr>
            <p:cNvPr id="48" name="Straight Connector 47"/>
            <p:cNvCxnSpPr/>
            <p:nvPr/>
          </p:nvCxnSpPr>
          <p:spPr>
            <a:xfrm rot="16200000" flipH="1">
              <a:off x="624998" y="3537081"/>
              <a:ext cx="1042984" cy="702943"/>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30" name="Oval 29"/>
            <p:cNvSpPr/>
            <p:nvPr/>
          </p:nvSpPr>
          <p:spPr>
            <a:xfrm>
              <a:off x="955037" y="3649951"/>
              <a:ext cx="182880" cy="18288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13" name="Oval 12"/>
            <p:cNvSpPr/>
            <p:nvPr/>
          </p:nvSpPr>
          <p:spPr>
            <a:xfrm>
              <a:off x="809624" y="1823084"/>
              <a:ext cx="182880" cy="18288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grpSp>
      <p:sp>
        <p:nvSpPr>
          <p:cNvPr id="36" name="TextBox 35"/>
          <p:cNvSpPr txBox="1"/>
          <p:nvPr/>
        </p:nvSpPr>
        <p:spPr>
          <a:xfrm>
            <a:off x="228600" y="152400"/>
            <a:ext cx="8915400" cy="523220"/>
          </a:xfrm>
          <a:prstGeom prst="rect">
            <a:avLst/>
          </a:prstGeom>
          <a:noFill/>
        </p:spPr>
        <p:txBody>
          <a:bodyPr wrap="square" rtlCol="0">
            <a:spAutoFit/>
          </a:bodyPr>
          <a:lstStyle/>
          <a:p>
            <a:r>
              <a:rPr lang="en-US" sz="2800" dirty="0" smtClean="0">
                <a:latin typeface="Times New Roman" pitchFamily="18" charset="0"/>
                <a:ea typeface="Cambria Math" pitchFamily="18" charset="0"/>
                <a:cs typeface="Times New Roman" pitchFamily="18" charset="0"/>
              </a:rPr>
              <a:t>Common circumstances when earthquake far from stations</a:t>
            </a:r>
            <a:endParaRPr lang="en-US" sz="2800" dirty="0">
              <a:latin typeface="Times New Roman" pitchFamily="18" charset="0"/>
              <a:ea typeface="Cambria Math" pitchFamily="18" charset="0"/>
              <a:cs typeface="Times New Roman" pitchFamily="18"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then, if only P wave data is available</a:t>
            </a:r>
            <a:endParaRPr lang="en-US" dirty="0">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3" cstate="print"/>
          <a:srcRect/>
          <a:stretch>
            <a:fillRect/>
          </a:stretch>
        </p:blipFill>
        <p:spPr bwMode="auto">
          <a:xfrm>
            <a:off x="152400" y="1676400"/>
            <a:ext cx="8839200" cy="2899258"/>
          </a:xfrm>
          <a:prstGeom prst="rect">
            <a:avLst/>
          </a:prstGeom>
          <a:noFill/>
          <a:ln w="9525">
            <a:noFill/>
            <a:miter lim="800000"/>
            <a:headEnd/>
            <a:tailEnd/>
          </a:ln>
        </p:spPr>
      </p:pic>
      <p:sp>
        <p:nvSpPr>
          <p:cNvPr id="5" name="Rectangle 4"/>
          <p:cNvSpPr/>
          <p:nvPr/>
        </p:nvSpPr>
        <p:spPr>
          <a:xfrm>
            <a:off x="6515100" y="3530600"/>
            <a:ext cx="215900" cy="266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1"/>
          <p:cNvSpPr txBox="1">
            <a:spLocks/>
          </p:cNvSpPr>
          <p:nvPr/>
        </p:nvSpPr>
        <p:spPr>
          <a:xfrm>
            <a:off x="2667000" y="5334000"/>
            <a:ext cx="6477000" cy="645756"/>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dirty="0" smtClean="0">
                <a:solidFill>
                  <a:srgbClr val="FF0000"/>
                </a:solidFill>
                <a:latin typeface="Times New Roman" pitchFamily="18" charset="0"/>
                <a:ea typeface="+mj-ea"/>
                <a:cs typeface="Times New Roman" pitchFamily="18" charset="0"/>
              </a:rPr>
              <a:t>these two columns are</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dirty="0" smtClean="0">
                <a:solidFill>
                  <a:srgbClr val="FF0000"/>
                </a:solidFill>
                <a:latin typeface="Times New Roman" pitchFamily="18" charset="0"/>
                <a:ea typeface="+mj-ea"/>
                <a:cs typeface="Times New Roman" pitchFamily="18" charset="0"/>
              </a:rPr>
              <a:t>proportional to one-another</a:t>
            </a:r>
            <a:endParaRPr kumimoji="0" lang="en-US" sz="3200" b="0" i="0" u="none" strike="noStrike" kern="1200" cap="none" spc="0" normalizeH="0" baseline="30000" noProof="0" dirty="0">
              <a:ln>
                <a:noFill/>
              </a:ln>
              <a:solidFill>
                <a:srgbClr val="FF0000"/>
              </a:solidFill>
              <a:effectLst/>
              <a:uLnTx/>
              <a:uFillTx/>
              <a:latin typeface="Cambria Math" pitchFamily="18" charset="0"/>
              <a:ea typeface="Cambria Math" pitchFamily="18" charset="0"/>
              <a:cs typeface="Times New Roman" pitchFamily="18" charset="0"/>
            </a:endParaRPr>
          </a:p>
        </p:txBody>
      </p:sp>
      <p:sp>
        <p:nvSpPr>
          <p:cNvPr id="11" name="Rectangle 10"/>
          <p:cNvSpPr/>
          <p:nvPr/>
        </p:nvSpPr>
        <p:spPr>
          <a:xfrm>
            <a:off x="457200" y="3124200"/>
            <a:ext cx="5715000" cy="1371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itle 1"/>
          <p:cNvSpPr txBox="1">
            <a:spLocks/>
          </p:cNvSpPr>
          <p:nvPr/>
        </p:nvSpPr>
        <p:spPr>
          <a:xfrm>
            <a:off x="228600" y="3505200"/>
            <a:ext cx="6019800" cy="645756"/>
          </a:xfrm>
          <a:prstGeom prst="rect">
            <a:avLst/>
          </a:prstGeom>
          <a:ln>
            <a:noFill/>
          </a:ln>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dirty="0" smtClean="0">
                <a:latin typeface="Times New Roman" pitchFamily="18" charset="0"/>
                <a:ea typeface="+mj-ea"/>
                <a:cs typeface="Times New Roman" pitchFamily="18" charset="0"/>
              </a:rPr>
              <a:t>(no S waves)</a:t>
            </a:r>
            <a:endParaRPr kumimoji="0" lang="en-US" sz="3200" b="0" i="0" u="none" strike="noStrike" kern="1200" cap="none" spc="0" normalizeH="0" baseline="30000" noProof="0" dirty="0">
              <a:ln>
                <a:noFill/>
              </a:ln>
              <a:effectLst/>
              <a:uLnTx/>
              <a:uFillTx/>
              <a:latin typeface="Cambria Math" pitchFamily="18" charset="0"/>
              <a:ea typeface="Cambria Math" pitchFamily="18" charset="0"/>
              <a:cs typeface="Times New Roman" pitchFamily="18" charset="0"/>
            </a:endParaRPr>
          </a:p>
        </p:txBody>
      </p:sp>
      <p:sp>
        <p:nvSpPr>
          <p:cNvPr id="6" name="Oval 5"/>
          <p:cNvSpPr/>
          <p:nvPr/>
        </p:nvSpPr>
        <p:spPr>
          <a:xfrm>
            <a:off x="4191000" y="1371600"/>
            <a:ext cx="1447800" cy="19050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5791200" y="1447800"/>
            <a:ext cx="609600" cy="1676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Brace 8"/>
          <p:cNvSpPr/>
          <p:nvPr/>
        </p:nvSpPr>
        <p:spPr>
          <a:xfrm rot="5400000">
            <a:off x="5257800" y="3048000"/>
            <a:ext cx="381000" cy="1143000"/>
          </a:xfrm>
          <a:prstGeom prst="rightBrace">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Freeform 12"/>
          <p:cNvSpPr/>
          <p:nvPr/>
        </p:nvSpPr>
        <p:spPr>
          <a:xfrm>
            <a:off x="5416062" y="3956538"/>
            <a:ext cx="492369" cy="1230924"/>
          </a:xfrm>
          <a:custGeom>
            <a:avLst/>
            <a:gdLst>
              <a:gd name="connsiteX0" fmla="*/ 0 w 492369"/>
              <a:gd name="connsiteY0" fmla="*/ 0 h 1230924"/>
              <a:gd name="connsiteX1" fmla="*/ 369276 w 492369"/>
              <a:gd name="connsiteY1" fmla="*/ 474785 h 1230924"/>
              <a:gd name="connsiteX2" fmla="*/ 193430 w 492369"/>
              <a:gd name="connsiteY2" fmla="*/ 808893 h 1230924"/>
              <a:gd name="connsiteX3" fmla="*/ 492369 w 492369"/>
              <a:gd name="connsiteY3" fmla="*/ 1230924 h 1230924"/>
            </a:gdLst>
            <a:ahLst/>
            <a:cxnLst>
              <a:cxn ang="0">
                <a:pos x="connsiteX0" y="connsiteY0"/>
              </a:cxn>
              <a:cxn ang="0">
                <a:pos x="connsiteX1" y="connsiteY1"/>
              </a:cxn>
              <a:cxn ang="0">
                <a:pos x="connsiteX2" y="connsiteY2"/>
              </a:cxn>
              <a:cxn ang="0">
                <a:pos x="connsiteX3" y="connsiteY3"/>
              </a:cxn>
            </a:cxnLst>
            <a:rect l="l" t="t" r="r" b="b"/>
            <a:pathLst>
              <a:path w="492369" h="1230924">
                <a:moveTo>
                  <a:pt x="0" y="0"/>
                </a:moveTo>
                <a:cubicBezTo>
                  <a:pt x="168519" y="169985"/>
                  <a:pt x="337038" y="339970"/>
                  <a:pt x="369276" y="474785"/>
                </a:cubicBezTo>
                <a:cubicBezTo>
                  <a:pt x="401514" y="609600"/>
                  <a:pt x="172915" y="682870"/>
                  <a:pt x="193430" y="808893"/>
                </a:cubicBezTo>
                <a:cubicBezTo>
                  <a:pt x="213945" y="934916"/>
                  <a:pt x="353157" y="1082920"/>
                  <a:pt x="492369" y="1230924"/>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1359216" y="2274926"/>
            <a:ext cx="6172200" cy="1731645"/>
          </a:xfrm>
          <a:custGeom>
            <a:avLst/>
            <a:gdLst>
              <a:gd name="connsiteX0" fmla="*/ 0 w 3905250"/>
              <a:gd name="connsiteY0" fmla="*/ 1247775 h 1247775"/>
              <a:gd name="connsiteX1" fmla="*/ 9525 w 3905250"/>
              <a:gd name="connsiteY1" fmla="*/ 0 h 1247775"/>
              <a:gd name="connsiteX2" fmla="*/ 3905250 w 3905250"/>
              <a:gd name="connsiteY2" fmla="*/ 0 h 1247775"/>
            </a:gdLst>
            <a:ahLst/>
            <a:cxnLst>
              <a:cxn ang="0">
                <a:pos x="connsiteX0" y="connsiteY0"/>
              </a:cxn>
              <a:cxn ang="0">
                <a:pos x="connsiteX1" y="connsiteY1"/>
              </a:cxn>
              <a:cxn ang="0">
                <a:pos x="connsiteX2" y="connsiteY2"/>
              </a:cxn>
            </a:cxnLst>
            <a:rect l="l" t="t" r="r" b="b"/>
            <a:pathLst>
              <a:path w="3905250" h="1247775">
                <a:moveTo>
                  <a:pt x="0" y="1247775"/>
                </a:moveTo>
                <a:lnTo>
                  <a:pt x="9525" y="0"/>
                </a:lnTo>
                <a:lnTo>
                  <a:pt x="3905250" y="0"/>
                </a:lnTo>
              </a:path>
            </a:pathLst>
          </a:custGeom>
          <a:ln w="381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cxnSp>
        <p:nvCxnSpPr>
          <p:cNvPr id="11" name="Straight Connector 10"/>
          <p:cNvCxnSpPr/>
          <p:nvPr/>
        </p:nvCxnSpPr>
        <p:spPr>
          <a:xfrm>
            <a:off x="1367286" y="3469025"/>
            <a:ext cx="603504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1359216" y="2831635"/>
            <a:ext cx="603504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Freeform 14"/>
          <p:cNvSpPr/>
          <p:nvPr/>
        </p:nvSpPr>
        <p:spPr>
          <a:xfrm>
            <a:off x="5121041" y="2274926"/>
            <a:ext cx="1373112" cy="1290414"/>
          </a:xfrm>
          <a:custGeom>
            <a:avLst/>
            <a:gdLst>
              <a:gd name="connsiteX0" fmla="*/ 0 w 672353"/>
              <a:gd name="connsiteY0" fmla="*/ 645459 h 645459"/>
              <a:gd name="connsiteX1" fmla="*/ 443753 w 672353"/>
              <a:gd name="connsiteY1" fmla="*/ 309282 h 645459"/>
              <a:gd name="connsiteX2" fmla="*/ 672353 w 672353"/>
              <a:gd name="connsiteY2" fmla="*/ 0 h 645459"/>
              <a:gd name="connsiteX0" fmla="*/ 0 w 762840"/>
              <a:gd name="connsiteY0" fmla="*/ 716897 h 716897"/>
              <a:gd name="connsiteX1" fmla="*/ 534240 w 762840"/>
              <a:gd name="connsiteY1" fmla="*/ 309282 h 716897"/>
              <a:gd name="connsiteX2" fmla="*/ 762840 w 762840"/>
              <a:gd name="connsiteY2" fmla="*/ 0 h 716897"/>
            </a:gdLst>
            <a:ahLst/>
            <a:cxnLst>
              <a:cxn ang="0">
                <a:pos x="connsiteX0" y="connsiteY0"/>
              </a:cxn>
              <a:cxn ang="0">
                <a:pos x="connsiteX1" y="connsiteY1"/>
              </a:cxn>
              <a:cxn ang="0">
                <a:pos x="connsiteX2" y="connsiteY2"/>
              </a:cxn>
            </a:cxnLst>
            <a:rect l="l" t="t" r="r" b="b"/>
            <a:pathLst>
              <a:path w="762840" h="716897">
                <a:moveTo>
                  <a:pt x="0" y="716897"/>
                </a:moveTo>
                <a:lnTo>
                  <a:pt x="534240" y="309282"/>
                </a:lnTo>
                <a:lnTo>
                  <a:pt x="762840" y="0"/>
                </a:lnTo>
              </a:path>
            </a:pathLst>
          </a:custGeom>
          <a:noFill/>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16" name="Freeform 15"/>
          <p:cNvSpPr/>
          <p:nvPr/>
        </p:nvSpPr>
        <p:spPr>
          <a:xfrm flipH="1">
            <a:off x="1774980" y="2557574"/>
            <a:ext cx="1090221" cy="1020381"/>
          </a:xfrm>
          <a:custGeom>
            <a:avLst/>
            <a:gdLst>
              <a:gd name="connsiteX0" fmla="*/ 0 w 672353"/>
              <a:gd name="connsiteY0" fmla="*/ 645459 h 645459"/>
              <a:gd name="connsiteX1" fmla="*/ 443753 w 672353"/>
              <a:gd name="connsiteY1" fmla="*/ 309282 h 645459"/>
              <a:gd name="connsiteX2" fmla="*/ 672353 w 672353"/>
              <a:gd name="connsiteY2" fmla="*/ 0 h 645459"/>
              <a:gd name="connsiteX0" fmla="*/ 0 w 558053"/>
              <a:gd name="connsiteY0" fmla="*/ 490678 h 490678"/>
              <a:gd name="connsiteX1" fmla="*/ 443753 w 558053"/>
              <a:gd name="connsiteY1" fmla="*/ 154501 h 490678"/>
              <a:gd name="connsiteX2" fmla="*/ 558053 w 558053"/>
              <a:gd name="connsiteY2" fmla="*/ 0 h 490678"/>
              <a:gd name="connsiteX0" fmla="*/ 0 w 605678"/>
              <a:gd name="connsiteY0" fmla="*/ 566878 h 566878"/>
              <a:gd name="connsiteX1" fmla="*/ 443753 w 605678"/>
              <a:gd name="connsiteY1" fmla="*/ 230701 h 566878"/>
              <a:gd name="connsiteX2" fmla="*/ 605678 w 605678"/>
              <a:gd name="connsiteY2" fmla="*/ 0 h 566878"/>
            </a:gdLst>
            <a:ahLst/>
            <a:cxnLst>
              <a:cxn ang="0">
                <a:pos x="connsiteX0" y="connsiteY0"/>
              </a:cxn>
              <a:cxn ang="0">
                <a:pos x="connsiteX1" y="connsiteY1"/>
              </a:cxn>
              <a:cxn ang="0">
                <a:pos x="connsiteX2" y="connsiteY2"/>
              </a:cxn>
            </a:cxnLst>
            <a:rect l="l" t="t" r="r" b="b"/>
            <a:pathLst>
              <a:path w="605678" h="566878">
                <a:moveTo>
                  <a:pt x="0" y="566878"/>
                </a:moveTo>
                <a:lnTo>
                  <a:pt x="443753" y="230701"/>
                </a:lnTo>
                <a:lnTo>
                  <a:pt x="605678" y="0"/>
                </a:lnTo>
              </a:path>
            </a:pathLst>
          </a:custGeom>
          <a:noFill/>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cxnSp>
        <p:nvCxnSpPr>
          <p:cNvPr id="20" name="Straight Connector 19"/>
          <p:cNvCxnSpPr/>
          <p:nvPr/>
        </p:nvCxnSpPr>
        <p:spPr>
          <a:xfrm>
            <a:off x="2812256" y="3556517"/>
            <a:ext cx="2331720" cy="0"/>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1" name="Freeform 20"/>
          <p:cNvSpPr/>
          <p:nvPr/>
        </p:nvSpPr>
        <p:spPr>
          <a:xfrm>
            <a:off x="4513896" y="2274926"/>
            <a:ext cx="1373112" cy="1290414"/>
          </a:xfrm>
          <a:custGeom>
            <a:avLst/>
            <a:gdLst>
              <a:gd name="connsiteX0" fmla="*/ 0 w 672353"/>
              <a:gd name="connsiteY0" fmla="*/ 645459 h 645459"/>
              <a:gd name="connsiteX1" fmla="*/ 443753 w 672353"/>
              <a:gd name="connsiteY1" fmla="*/ 309282 h 645459"/>
              <a:gd name="connsiteX2" fmla="*/ 672353 w 672353"/>
              <a:gd name="connsiteY2" fmla="*/ 0 h 645459"/>
              <a:gd name="connsiteX0" fmla="*/ 0 w 762840"/>
              <a:gd name="connsiteY0" fmla="*/ 716897 h 716897"/>
              <a:gd name="connsiteX1" fmla="*/ 534240 w 762840"/>
              <a:gd name="connsiteY1" fmla="*/ 309282 h 716897"/>
              <a:gd name="connsiteX2" fmla="*/ 762840 w 762840"/>
              <a:gd name="connsiteY2" fmla="*/ 0 h 716897"/>
            </a:gdLst>
            <a:ahLst/>
            <a:cxnLst>
              <a:cxn ang="0">
                <a:pos x="connsiteX0" y="connsiteY0"/>
              </a:cxn>
              <a:cxn ang="0">
                <a:pos x="connsiteX1" y="connsiteY1"/>
              </a:cxn>
              <a:cxn ang="0">
                <a:pos x="connsiteX2" y="connsiteY2"/>
              </a:cxn>
            </a:cxnLst>
            <a:rect l="l" t="t" r="r" b="b"/>
            <a:pathLst>
              <a:path w="762840" h="716897">
                <a:moveTo>
                  <a:pt x="0" y="716897"/>
                </a:moveTo>
                <a:lnTo>
                  <a:pt x="534240" y="309282"/>
                </a:lnTo>
                <a:lnTo>
                  <a:pt x="762840" y="0"/>
                </a:lnTo>
              </a:path>
            </a:pathLst>
          </a:custGeom>
          <a:noFill/>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22" name="Freeform 21"/>
          <p:cNvSpPr/>
          <p:nvPr/>
        </p:nvSpPr>
        <p:spPr>
          <a:xfrm>
            <a:off x="3965256" y="2266355"/>
            <a:ext cx="1373112" cy="1290414"/>
          </a:xfrm>
          <a:custGeom>
            <a:avLst/>
            <a:gdLst>
              <a:gd name="connsiteX0" fmla="*/ 0 w 672353"/>
              <a:gd name="connsiteY0" fmla="*/ 645459 h 645459"/>
              <a:gd name="connsiteX1" fmla="*/ 443753 w 672353"/>
              <a:gd name="connsiteY1" fmla="*/ 309282 h 645459"/>
              <a:gd name="connsiteX2" fmla="*/ 672353 w 672353"/>
              <a:gd name="connsiteY2" fmla="*/ 0 h 645459"/>
              <a:gd name="connsiteX0" fmla="*/ 0 w 762840"/>
              <a:gd name="connsiteY0" fmla="*/ 716897 h 716897"/>
              <a:gd name="connsiteX1" fmla="*/ 534240 w 762840"/>
              <a:gd name="connsiteY1" fmla="*/ 309282 h 716897"/>
              <a:gd name="connsiteX2" fmla="*/ 762840 w 762840"/>
              <a:gd name="connsiteY2" fmla="*/ 0 h 716897"/>
            </a:gdLst>
            <a:ahLst/>
            <a:cxnLst>
              <a:cxn ang="0">
                <a:pos x="connsiteX0" y="connsiteY0"/>
              </a:cxn>
              <a:cxn ang="0">
                <a:pos x="connsiteX1" y="connsiteY1"/>
              </a:cxn>
              <a:cxn ang="0">
                <a:pos x="connsiteX2" y="connsiteY2"/>
              </a:cxn>
            </a:cxnLst>
            <a:rect l="l" t="t" r="r" b="b"/>
            <a:pathLst>
              <a:path w="762840" h="716897">
                <a:moveTo>
                  <a:pt x="0" y="716897"/>
                </a:moveTo>
                <a:lnTo>
                  <a:pt x="534240" y="309282"/>
                </a:lnTo>
                <a:lnTo>
                  <a:pt x="762840" y="0"/>
                </a:lnTo>
              </a:path>
            </a:pathLst>
          </a:custGeom>
          <a:noFill/>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23" name="Isosceles Triangle 22"/>
          <p:cNvSpPr/>
          <p:nvPr/>
        </p:nvSpPr>
        <p:spPr>
          <a:xfrm>
            <a:off x="5225414" y="2146339"/>
            <a:ext cx="158592" cy="137160"/>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24" name="Isosceles Triangle 23"/>
          <p:cNvSpPr/>
          <p:nvPr/>
        </p:nvSpPr>
        <p:spPr>
          <a:xfrm>
            <a:off x="5791199" y="2142053"/>
            <a:ext cx="158592" cy="137160"/>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25" name="Isosceles Triangle 24"/>
          <p:cNvSpPr/>
          <p:nvPr/>
        </p:nvSpPr>
        <p:spPr>
          <a:xfrm>
            <a:off x="6395559" y="2146339"/>
            <a:ext cx="158592" cy="137160"/>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cxnSp>
        <p:nvCxnSpPr>
          <p:cNvPr id="27" name="Straight Connector 26"/>
          <p:cNvCxnSpPr/>
          <p:nvPr/>
        </p:nvCxnSpPr>
        <p:spPr>
          <a:xfrm rot="16200000" flipH="1">
            <a:off x="1138482" y="2242783"/>
            <a:ext cx="1564476" cy="1054415"/>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990600" y="3860842"/>
            <a:ext cx="685800" cy="523220"/>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z</a:t>
            </a:r>
            <a:endParaRPr lang="en-US" sz="2800" i="1" dirty="0">
              <a:latin typeface="Cambria Math" pitchFamily="18" charset="0"/>
              <a:ea typeface="Cambria Math" pitchFamily="18" charset="0"/>
            </a:endParaRPr>
          </a:p>
        </p:txBody>
      </p:sp>
      <p:sp>
        <p:nvSpPr>
          <p:cNvPr id="43" name="TextBox 42"/>
          <p:cNvSpPr txBox="1"/>
          <p:nvPr/>
        </p:nvSpPr>
        <p:spPr>
          <a:xfrm>
            <a:off x="7391400" y="1925360"/>
            <a:ext cx="685800" cy="523220"/>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x</a:t>
            </a:r>
            <a:endParaRPr lang="en-US" sz="2800" i="1" dirty="0">
              <a:latin typeface="Cambria Math" pitchFamily="18" charset="0"/>
              <a:ea typeface="Cambria Math" pitchFamily="18" charset="0"/>
            </a:endParaRPr>
          </a:p>
        </p:txBody>
      </p:sp>
      <p:sp>
        <p:nvSpPr>
          <p:cNvPr id="13" name="Oval 12"/>
          <p:cNvSpPr/>
          <p:nvPr/>
        </p:nvSpPr>
        <p:spPr>
          <a:xfrm>
            <a:off x="1549400" y="2296180"/>
            <a:ext cx="274320" cy="27432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36" name="TextBox 35"/>
          <p:cNvSpPr txBox="1"/>
          <p:nvPr/>
        </p:nvSpPr>
        <p:spPr>
          <a:xfrm>
            <a:off x="2209800" y="848380"/>
            <a:ext cx="4572000" cy="523220"/>
          </a:xfrm>
          <a:prstGeom prst="rect">
            <a:avLst/>
          </a:prstGeom>
          <a:noFill/>
        </p:spPr>
        <p:txBody>
          <a:bodyPr wrap="square" rtlCol="0">
            <a:spAutoFit/>
          </a:bodyPr>
          <a:lstStyle/>
          <a:p>
            <a:r>
              <a:rPr lang="en-US" sz="2800" dirty="0" smtClean="0">
                <a:latin typeface="Times New Roman" pitchFamily="18" charset="0"/>
                <a:ea typeface="Cambria Math" pitchFamily="18" charset="0"/>
                <a:cs typeface="Times New Roman" pitchFamily="18" charset="0"/>
              </a:rPr>
              <a:t>depth and origin time trade off</a:t>
            </a:r>
            <a:endParaRPr lang="en-US" sz="2800" dirty="0">
              <a:latin typeface="Times New Roman" pitchFamily="18" charset="0"/>
              <a:ea typeface="Cambria Math" pitchFamily="18" charset="0"/>
              <a:cs typeface="Times New Roman" pitchFamily="18" charset="0"/>
            </a:endParaRPr>
          </a:p>
        </p:txBody>
      </p:sp>
      <p:sp>
        <p:nvSpPr>
          <p:cNvPr id="34" name="Oval 33"/>
          <p:cNvSpPr/>
          <p:nvPr/>
        </p:nvSpPr>
        <p:spPr>
          <a:xfrm>
            <a:off x="1760536" y="2564486"/>
            <a:ext cx="274320" cy="27432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35" name="Freeform 34"/>
          <p:cNvSpPr/>
          <p:nvPr/>
        </p:nvSpPr>
        <p:spPr>
          <a:xfrm>
            <a:off x="457200" y="2524780"/>
            <a:ext cx="1536700" cy="2717800"/>
          </a:xfrm>
          <a:custGeom>
            <a:avLst/>
            <a:gdLst>
              <a:gd name="connsiteX0" fmla="*/ 1079500 w 1536700"/>
              <a:gd name="connsiteY0" fmla="*/ 0 h 2717800"/>
              <a:gd name="connsiteX1" fmla="*/ 76200 w 1536700"/>
              <a:gd name="connsiteY1" fmla="*/ 939800 h 2717800"/>
              <a:gd name="connsiteX2" fmla="*/ 1536700 w 1536700"/>
              <a:gd name="connsiteY2" fmla="*/ 2717800 h 2717800"/>
            </a:gdLst>
            <a:ahLst/>
            <a:cxnLst>
              <a:cxn ang="0">
                <a:pos x="connsiteX0" y="connsiteY0"/>
              </a:cxn>
              <a:cxn ang="0">
                <a:pos x="connsiteX1" y="connsiteY1"/>
              </a:cxn>
              <a:cxn ang="0">
                <a:pos x="connsiteX2" y="connsiteY2"/>
              </a:cxn>
            </a:cxnLst>
            <a:rect l="l" t="t" r="r" b="b"/>
            <a:pathLst>
              <a:path w="1536700" h="2717800">
                <a:moveTo>
                  <a:pt x="1079500" y="0"/>
                </a:moveTo>
                <a:cubicBezTo>
                  <a:pt x="539750" y="243416"/>
                  <a:pt x="0" y="486833"/>
                  <a:pt x="76200" y="939800"/>
                </a:cubicBezTo>
                <a:cubicBezTo>
                  <a:pt x="152400" y="1392767"/>
                  <a:pt x="844550" y="2055283"/>
                  <a:pt x="1536700" y="2717800"/>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7" name="TextBox 36"/>
          <p:cNvSpPr txBox="1"/>
          <p:nvPr/>
        </p:nvSpPr>
        <p:spPr>
          <a:xfrm>
            <a:off x="533400" y="5267980"/>
            <a:ext cx="3581400" cy="523220"/>
          </a:xfrm>
          <a:prstGeom prst="rect">
            <a:avLst/>
          </a:prstGeom>
          <a:noFill/>
        </p:spPr>
        <p:txBody>
          <a:bodyPr wrap="square" rtlCol="0">
            <a:spAutoFit/>
          </a:bodyPr>
          <a:lstStyle/>
          <a:p>
            <a:pPr algn="ctr"/>
            <a:r>
              <a:rPr lang="en-US" sz="2800" dirty="0" smtClean="0">
                <a:solidFill>
                  <a:srgbClr val="FF0000"/>
                </a:solidFill>
                <a:latin typeface="Times New Roman" pitchFamily="18" charset="0"/>
                <a:ea typeface="Cambria Math" pitchFamily="18" charset="0"/>
                <a:cs typeface="Times New Roman" pitchFamily="18" charset="0"/>
              </a:rPr>
              <a:t>shallow and early</a:t>
            </a:r>
            <a:endParaRPr lang="en-US" sz="2800" dirty="0">
              <a:solidFill>
                <a:srgbClr val="FF0000"/>
              </a:solidFill>
              <a:latin typeface="Times New Roman" pitchFamily="18" charset="0"/>
              <a:ea typeface="Cambria Math" pitchFamily="18" charset="0"/>
              <a:cs typeface="Times New Roman" pitchFamily="18" charset="0"/>
            </a:endParaRPr>
          </a:p>
        </p:txBody>
      </p:sp>
      <p:sp>
        <p:nvSpPr>
          <p:cNvPr id="38" name="Freeform 37"/>
          <p:cNvSpPr/>
          <p:nvPr/>
        </p:nvSpPr>
        <p:spPr>
          <a:xfrm rot="18659286" flipH="1">
            <a:off x="2956810" y="2102038"/>
            <a:ext cx="614653" cy="2598084"/>
          </a:xfrm>
          <a:custGeom>
            <a:avLst/>
            <a:gdLst>
              <a:gd name="connsiteX0" fmla="*/ 1079500 w 1536700"/>
              <a:gd name="connsiteY0" fmla="*/ 0 h 2717800"/>
              <a:gd name="connsiteX1" fmla="*/ 76200 w 1536700"/>
              <a:gd name="connsiteY1" fmla="*/ 939800 h 2717800"/>
              <a:gd name="connsiteX2" fmla="*/ 1536700 w 1536700"/>
              <a:gd name="connsiteY2" fmla="*/ 2717800 h 2717800"/>
            </a:gdLst>
            <a:ahLst/>
            <a:cxnLst>
              <a:cxn ang="0">
                <a:pos x="connsiteX0" y="connsiteY0"/>
              </a:cxn>
              <a:cxn ang="0">
                <a:pos x="connsiteX1" y="connsiteY1"/>
              </a:cxn>
              <a:cxn ang="0">
                <a:pos x="connsiteX2" y="connsiteY2"/>
              </a:cxn>
            </a:cxnLst>
            <a:rect l="l" t="t" r="r" b="b"/>
            <a:pathLst>
              <a:path w="1536700" h="2717800">
                <a:moveTo>
                  <a:pt x="1079500" y="0"/>
                </a:moveTo>
                <a:cubicBezTo>
                  <a:pt x="539750" y="243416"/>
                  <a:pt x="0" y="486833"/>
                  <a:pt x="76200" y="939800"/>
                </a:cubicBezTo>
                <a:cubicBezTo>
                  <a:pt x="152400" y="1392767"/>
                  <a:pt x="844550" y="2055283"/>
                  <a:pt x="1536700" y="2717800"/>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TextBox 48"/>
          <p:cNvSpPr txBox="1"/>
          <p:nvPr/>
        </p:nvSpPr>
        <p:spPr>
          <a:xfrm>
            <a:off x="3048000" y="4582180"/>
            <a:ext cx="3581400" cy="523220"/>
          </a:xfrm>
          <a:prstGeom prst="rect">
            <a:avLst/>
          </a:prstGeom>
          <a:noFill/>
        </p:spPr>
        <p:txBody>
          <a:bodyPr wrap="square" rtlCol="0">
            <a:spAutoFit/>
          </a:bodyPr>
          <a:lstStyle/>
          <a:p>
            <a:pPr algn="ctr"/>
            <a:r>
              <a:rPr lang="en-US" sz="2800" dirty="0" smtClean="0">
                <a:solidFill>
                  <a:srgbClr val="FF0000"/>
                </a:solidFill>
                <a:latin typeface="Times New Roman" pitchFamily="18" charset="0"/>
                <a:ea typeface="Cambria Math" pitchFamily="18" charset="0"/>
                <a:cs typeface="Times New Roman" pitchFamily="18" charset="0"/>
              </a:rPr>
              <a:t>deep and late</a:t>
            </a:r>
            <a:endParaRPr lang="en-US" sz="2800" dirty="0">
              <a:solidFill>
                <a:srgbClr val="FF0000"/>
              </a:solidFill>
              <a:latin typeface="Times New Roman" pitchFamily="18" charset="0"/>
              <a:ea typeface="Cambria Math" pitchFamily="18" charset="0"/>
              <a:cs typeface="Times New Roman" pitchFamily="18"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latin typeface="Times New Roman" pitchFamily="18" charset="0"/>
                <a:cs typeface="Times New Roman" pitchFamily="18" charset="0"/>
              </a:rPr>
              <a:t>Solution Possibilities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95400"/>
            <a:ext cx="8229600" cy="3276600"/>
          </a:xfrm>
        </p:spPr>
        <p:txBody>
          <a:bodyPr>
            <a:normAutofit fontScale="70000" lnSpcReduction="20000"/>
          </a:bodyPr>
          <a:lstStyle/>
          <a:p>
            <a:pPr marL="514350" indent="-514350">
              <a:buAutoNum type="arabicPeriod"/>
            </a:pPr>
            <a:r>
              <a:rPr lang="en-US" dirty="0" smtClean="0">
                <a:latin typeface="Times New Roman" pitchFamily="18" charset="0"/>
                <a:cs typeface="Times New Roman" pitchFamily="18" charset="0"/>
              </a:rPr>
              <a:t>Damped Least Squares:</a:t>
            </a:r>
          </a:p>
          <a:p>
            <a:pPr marL="514350" indent="-514350">
              <a:buNone/>
            </a:pPr>
            <a:r>
              <a:rPr lang="en-US" dirty="0" smtClean="0">
                <a:latin typeface="Times New Roman" pitchFamily="18" charset="0"/>
                <a:cs typeface="Times New Roman" pitchFamily="18" charset="0"/>
              </a:rPr>
              <a:t>         Matrix </a:t>
            </a:r>
            <a:r>
              <a:rPr lang="en-US" b="1" dirty="0" smtClean="0">
                <a:latin typeface="Cambria Math" pitchFamily="18" charset="0"/>
                <a:ea typeface="Cambria Math" pitchFamily="18" charset="0"/>
                <a:cs typeface="Times New Roman" pitchFamily="18" charset="0"/>
              </a:rPr>
              <a:t>G</a:t>
            </a:r>
            <a:r>
              <a:rPr lang="en-US" dirty="0" smtClean="0">
                <a:latin typeface="Times New Roman" pitchFamily="18" charset="0"/>
                <a:cs typeface="Times New Roman" pitchFamily="18" charset="0"/>
              </a:rPr>
              <a:t> is not sparse</a:t>
            </a:r>
          </a:p>
          <a:p>
            <a:pPr marL="514350" indent="-514350">
              <a:buNone/>
            </a:pPr>
            <a:r>
              <a:rPr lang="en-US" dirty="0" smtClean="0">
                <a:latin typeface="Times New Roman" pitchFamily="18" charset="0"/>
                <a:cs typeface="Times New Roman" pitchFamily="18" charset="0"/>
              </a:rPr>
              <a:t>	no analytic version of </a:t>
            </a:r>
            <a:r>
              <a:rPr lang="en-US" b="1" dirty="0" smtClean="0">
                <a:latin typeface="Cambria Math" pitchFamily="18" charset="0"/>
                <a:ea typeface="Cambria Math" pitchFamily="18" charset="0"/>
                <a:cs typeface="Times New Roman" pitchFamily="18" charset="0"/>
              </a:rPr>
              <a:t>G</a:t>
            </a:r>
            <a:r>
              <a:rPr lang="en-US" baseline="30000" dirty="0" smtClean="0">
                <a:latin typeface="Cambria Math" pitchFamily="18" charset="0"/>
                <a:ea typeface="Cambria Math" pitchFamily="18" charset="0"/>
                <a:cs typeface="Times New Roman" pitchFamily="18" charset="0"/>
              </a:rPr>
              <a:t>T</a:t>
            </a:r>
            <a:r>
              <a:rPr lang="en-US" b="1" dirty="0" smtClean="0">
                <a:latin typeface="Cambria Math" pitchFamily="18" charset="0"/>
                <a:ea typeface="Cambria Math" pitchFamily="18" charset="0"/>
                <a:cs typeface="Times New Roman" pitchFamily="18" charset="0"/>
              </a:rPr>
              <a:t>G</a:t>
            </a:r>
            <a:r>
              <a:rPr lang="en-US" dirty="0" smtClean="0">
                <a:latin typeface="Times New Roman" pitchFamily="18" charset="0"/>
                <a:cs typeface="Times New Roman" pitchFamily="18" charset="0"/>
              </a:rPr>
              <a:t> is available</a:t>
            </a:r>
          </a:p>
          <a:p>
            <a:pPr marL="514350" indent="-514350">
              <a:buNone/>
            </a:pPr>
            <a:r>
              <a:rPr lang="en-US" dirty="0" smtClean="0">
                <a:latin typeface="Times New Roman" pitchFamily="18" charset="0"/>
                <a:cs typeface="Times New Roman" pitchFamily="18" charset="0"/>
              </a:rPr>
              <a:t>	</a:t>
            </a:r>
            <a:r>
              <a:rPr lang="en-US" i="1" dirty="0" smtClean="0">
                <a:latin typeface="Cambria Math" pitchFamily="18" charset="0"/>
                <a:ea typeface="Cambria Math" pitchFamily="18" charset="0"/>
                <a:cs typeface="Times New Roman" pitchFamily="18" charset="0"/>
              </a:rPr>
              <a:t>M</a:t>
            </a:r>
            <a:r>
              <a:rPr lang="en-US" dirty="0" smtClean="0">
                <a:latin typeface="Cambria Math" pitchFamily="18" charset="0"/>
                <a:ea typeface="Cambria Math" pitchFamily="18" charset="0"/>
                <a:cs typeface="Times New Roman" pitchFamily="18" charset="0"/>
              </a:rPr>
              <a:t>=4</a:t>
            </a:r>
            <a:r>
              <a:rPr lang="en-US" dirty="0" smtClean="0">
                <a:latin typeface="Times New Roman" pitchFamily="18" charset="0"/>
                <a:cs typeface="Times New Roman" pitchFamily="18" charset="0"/>
              </a:rPr>
              <a:t> is tiny</a:t>
            </a:r>
          </a:p>
          <a:p>
            <a:pPr marL="514350" indent="-514350">
              <a:buNone/>
            </a:pPr>
            <a:r>
              <a:rPr lang="en-US" dirty="0" smtClean="0">
                <a:latin typeface="Times New Roman" pitchFamily="18" charset="0"/>
                <a:cs typeface="Times New Roman" pitchFamily="18" charset="0"/>
              </a:rPr>
              <a:t>	experiment with values of </a:t>
            </a:r>
            <a:r>
              <a:rPr lang="el-GR" dirty="0" smtClean="0">
                <a:latin typeface="Cambria Math"/>
                <a:ea typeface="Cambria Math"/>
                <a:cs typeface="Times New Roman" pitchFamily="18" charset="0"/>
              </a:rPr>
              <a:t>ε</a:t>
            </a:r>
            <a:r>
              <a:rPr lang="en-US" baseline="30000" dirty="0" smtClean="0">
                <a:latin typeface="Cambria Math"/>
                <a:ea typeface="Cambria Math"/>
                <a:cs typeface="Times New Roman" pitchFamily="18" charset="0"/>
              </a:rPr>
              <a:t>2</a:t>
            </a:r>
            <a:endParaRPr lang="en-US" baseline="30000" dirty="0" smtClean="0">
              <a:latin typeface="Times New Roman" pitchFamily="18" charset="0"/>
              <a:cs typeface="Times New Roman" pitchFamily="18" charset="0"/>
            </a:endParaRPr>
          </a:p>
          <a:p>
            <a:pPr marL="514350" indent="-514350">
              <a:buNone/>
            </a:pPr>
            <a:r>
              <a:rPr lang="en-US" b="1" dirty="0" smtClean="0">
                <a:latin typeface="Courier New" pitchFamily="49" charset="0"/>
                <a:cs typeface="Courier New" pitchFamily="49" charset="0"/>
              </a:rPr>
              <a:t>	</a:t>
            </a:r>
            <a:r>
              <a:rPr lang="en-US" b="1" dirty="0" err="1" smtClean="0">
                <a:latin typeface="Courier New" pitchFamily="49" charset="0"/>
                <a:cs typeface="Courier New" pitchFamily="49" charset="0"/>
              </a:rPr>
              <a:t>mest</a:t>
            </a:r>
            <a:r>
              <a:rPr lang="en-US" b="1" dirty="0" smtClean="0">
                <a:latin typeface="Courier New" pitchFamily="49" charset="0"/>
                <a:cs typeface="Courier New" pitchFamily="49" charset="0"/>
              </a:rPr>
              <a:t>=(G’*G+e2*eye(M,M))\(G’*d)</a:t>
            </a:r>
          </a:p>
          <a:p>
            <a:pPr marL="514350" indent="-514350">
              <a:buNone/>
            </a:pPr>
            <a:r>
              <a:rPr lang="en-US" b="1" dirty="0" smtClean="0">
                <a:latin typeface="Courier New" pitchFamily="49" charset="0"/>
                <a:cs typeface="Courier New" pitchFamily="49" charset="0"/>
              </a:rPr>
              <a:t>	</a:t>
            </a:r>
          </a:p>
          <a:p>
            <a:pPr marL="514350" indent="-514350">
              <a:buNone/>
            </a:pPr>
            <a:r>
              <a:rPr lang="en-US" dirty="0" smtClean="0">
                <a:latin typeface="Times New Roman" pitchFamily="18" charset="0"/>
                <a:cs typeface="Times New Roman" pitchFamily="18" charset="0"/>
              </a:rPr>
              <a:t>2. 	Singular Value Decomposition</a:t>
            </a:r>
          </a:p>
          <a:p>
            <a:pPr marL="514350" indent="-514350">
              <a:buNone/>
            </a:pPr>
            <a:r>
              <a:rPr lang="en-US" dirty="0" smtClean="0">
                <a:latin typeface="Times New Roman" pitchFamily="18" charset="0"/>
                <a:ea typeface="Cambria Math" pitchFamily="18" charset="0"/>
                <a:cs typeface="Times New Roman" pitchFamily="18" charset="0"/>
              </a:rPr>
              <a:t>    	to detect case of depth and origin time trading off</a:t>
            </a:r>
          </a:p>
          <a:p>
            <a:pPr marL="514350" indent="-514350">
              <a:buNone/>
            </a:pPr>
            <a:endParaRPr lang="en-US" dirty="0" smtClean="0">
              <a:latin typeface="Cambria Math"/>
              <a:ea typeface="Cambria Math"/>
              <a:cs typeface="Times New Roman" pitchFamily="18" charset="0"/>
            </a:endParaRPr>
          </a:p>
          <a:p>
            <a:pPr marL="514350" indent="-514350">
              <a:buNone/>
            </a:pPr>
            <a:endParaRPr lang="en-US" dirty="0" smtClean="0">
              <a:latin typeface="Times New Roman" pitchFamily="18" charset="0"/>
              <a:ea typeface="Cambria Math" pitchFamily="18" charset="0"/>
              <a:cs typeface="Times New Roman" pitchFamily="18" charset="0"/>
            </a:endParaRPr>
          </a:p>
          <a:p>
            <a:pPr marL="514350" indent="-514350">
              <a:buNone/>
            </a:pPr>
            <a:endParaRPr lang="en-US" dirty="0" smtClean="0">
              <a:latin typeface="Times New Roman" pitchFamily="18" charset="0"/>
              <a:ea typeface="Cambria Math" pitchFamily="18" charset="0"/>
              <a:cs typeface="Times New Roman" pitchFamily="18" charset="0"/>
            </a:endParaRPr>
          </a:p>
          <a:p>
            <a:pPr marL="514350" indent="-514350">
              <a:buNone/>
            </a:pPr>
            <a:endParaRPr lang="en-US" dirty="0" smtClean="0">
              <a:latin typeface="Times New Roman" pitchFamily="18" charset="0"/>
              <a:ea typeface="Cambria Math" pitchFamily="18" charset="0"/>
              <a:cs typeface="Times New Roman" pitchFamily="18" charset="0"/>
            </a:endParaRPr>
          </a:p>
          <a:p>
            <a:pPr marL="514350" indent="-514350">
              <a:buNone/>
            </a:pPr>
            <a:endParaRPr lang="en-US" b="1" dirty="0" smtClean="0">
              <a:latin typeface="Times New Roman" pitchFamily="18" charset="0"/>
              <a:ea typeface="Cambria Math" pitchFamily="18" charset="0"/>
              <a:cs typeface="Times New Roman" pitchFamily="18" charset="0"/>
            </a:endParaRPr>
          </a:p>
          <a:p>
            <a:pPr marL="514350" indent="-514350">
              <a:buNone/>
            </a:pPr>
            <a:endParaRPr lang="en-US" b="1" dirty="0" smtClean="0">
              <a:latin typeface="Times New Roman" pitchFamily="18" charset="0"/>
              <a:ea typeface="Cambria Math" pitchFamily="18" charset="0"/>
              <a:cs typeface="Times New Roman" pitchFamily="18" charset="0"/>
            </a:endParaRPr>
          </a:p>
          <a:p>
            <a:pPr marL="514350" indent="-514350">
              <a:buNone/>
            </a:pPr>
            <a:endParaRPr lang="en-US" b="1" dirty="0" smtClean="0">
              <a:latin typeface="Times New Roman" pitchFamily="18" charset="0"/>
              <a:ea typeface="Cambria Math" pitchFamily="18" charset="0"/>
              <a:cs typeface="Times New Roman" pitchFamily="18" charset="0"/>
            </a:endParaRPr>
          </a:p>
          <a:p>
            <a:pPr marL="514350" indent="-514350">
              <a:buNone/>
            </a:pPr>
            <a:endParaRPr lang="en-US" b="1" dirty="0" smtClean="0">
              <a:latin typeface="Times New Roman" pitchFamily="18" charset="0"/>
              <a:ea typeface="Cambria Math" pitchFamily="18" charset="0"/>
              <a:cs typeface="Times New Roman" pitchFamily="18" charset="0"/>
            </a:endParaRPr>
          </a:p>
          <a:p>
            <a:pPr marL="514350" indent="-514350">
              <a:buNone/>
            </a:pPr>
            <a:endParaRPr lang="en-US" b="1" dirty="0" smtClean="0">
              <a:latin typeface="Times New Roman" pitchFamily="18" charset="0"/>
              <a:ea typeface="Cambria Math" pitchFamily="18" charset="0"/>
              <a:cs typeface="Times New Roman" pitchFamily="18" charset="0"/>
            </a:endParaRPr>
          </a:p>
          <a:p>
            <a:pPr marL="514350" indent="-514350">
              <a:buNone/>
            </a:pPr>
            <a:endParaRPr lang="en-US" b="1" dirty="0" smtClean="0">
              <a:latin typeface="Courier New" pitchFamily="49" charset="0"/>
              <a:cs typeface="Courier New" pitchFamily="49" charset="0"/>
            </a:endParaRPr>
          </a:p>
        </p:txBody>
      </p:sp>
      <p:sp>
        <p:nvSpPr>
          <p:cNvPr id="6" name="Right Arrow 5"/>
          <p:cNvSpPr/>
          <p:nvPr/>
        </p:nvSpPr>
        <p:spPr>
          <a:xfrm rot="10800000">
            <a:off x="6096000" y="1752600"/>
            <a:ext cx="1066800" cy="533400"/>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1"/>
          <p:cNvSpPr txBox="1">
            <a:spLocks/>
          </p:cNvSpPr>
          <p:nvPr/>
        </p:nvSpPr>
        <p:spPr>
          <a:xfrm>
            <a:off x="6400800" y="2286000"/>
            <a:ext cx="2438400" cy="1219200"/>
          </a:xfrm>
          <a:prstGeom prst="rect">
            <a:avLst/>
          </a:prstGeom>
        </p:spPr>
        <p:txBody>
          <a:bodyPr vert="horz" lIns="91440" tIns="45720" rIns="91440" bIns="45720" rtlCol="0" anchor="ctr">
            <a:normAutofit fontScale="5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smtClean="0">
                <a:solidFill>
                  <a:srgbClr val="FF0000"/>
                </a:solidFill>
                <a:latin typeface="Times New Roman" pitchFamily="18" charset="0"/>
                <a:ea typeface="+mj-ea"/>
                <a:cs typeface="Times New Roman" pitchFamily="18" charset="0"/>
              </a:rPr>
              <a:t>test case has earthquakes “inside of array”</a:t>
            </a: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44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Part 1</a:t>
            </a:r>
            <a:endParaRPr lang="en-US" dirty="0">
              <a:latin typeface="Times New Roman" pitchFamily="18" charset="0"/>
              <a:cs typeface="Times New Roman" pitchFamily="18" charset="0"/>
            </a:endParaRPr>
          </a:p>
        </p:txBody>
      </p:sp>
      <p:sp>
        <p:nvSpPr>
          <p:cNvPr id="5" name="Title 1"/>
          <p:cNvSpPr txBox="1">
            <a:spLocks/>
          </p:cNvSpPr>
          <p:nvPr/>
        </p:nvSpPr>
        <p:spPr>
          <a:xfrm>
            <a:off x="0" y="1676400"/>
            <a:ext cx="9144000" cy="4724400"/>
          </a:xfrm>
          <a:prstGeom prst="rect">
            <a:avLst/>
          </a:prstGeom>
        </p:spPr>
        <p:txBody>
          <a:bodyPr vert="horz" lIns="91440" tIns="45720" rIns="91440" bIns="45720" rtlCol="0" anchor="ctr">
            <a:normAutofit/>
          </a:bodyPr>
          <a:lstStyle/>
          <a:p>
            <a:pPr lvl="0" algn="ctr">
              <a:spcBef>
                <a:spcPct val="0"/>
              </a:spcBef>
              <a:defRPr/>
            </a:pPr>
            <a:r>
              <a:rPr lang="en-US" sz="4000" dirty="0" smtClean="0">
                <a:latin typeface="Times New Roman" pitchFamily="18" charset="0"/>
                <a:cs typeface="Times New Roman" pitchFamily="18" charset="0"/>
              </a:rPr>
              <a:t>thermal diffusion</a:t>
            </a:r>
          </a:p>
          <a:p>
            <a:pPr lvl="0" algn="ctr">
              <a:spcBef>
                <a:spcPct val="0"/>
              </a:spcBef>
              <a:defRPr/>
            </a:pPr>
            <a:endParaRPr lang="en-US" sz="4000" dirty="0" smtClean="0">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a:grpSpLocks noChangeAspect="1"/>
          </p:cNvGrpSpPr>
          <p:nvPr/>
        </p:nvGrpSpPr>
        <p:grpSpPr>
          <a:xfrm>
            <a:off x="388412" y="1524000"/>
            <a:ext cx="8449264" cy="3983804"/>
            <a:chOff x="931807" y="990600"/>
            <a:chExt cx="7221593" cy="3404961"/>
          </a:xfrm>
        </p:grpSpPr>
        <p:pic>
          <p:nvPicPr>
            <p:cNvPr id="5125" name="Picture 5"/>
            <p:cNvPicPr>
              <a:picLocks noChangeAspect="1" noChangeArrowheads="1"/>
            </p:cNvPicPr>
            <p:nvPr/>
          </p:nvPicPr>
          <p:blipFill>
            <a:blip r:embed="rId3" cstate="print"/>
            <a:srcRect l="9290" t="4802" r="5503" b="7062"/>
            <a:stretch>
              <a:fillRect/>
            </a:stretch>
          </p:blipFill>
          <p:spPr bwMode="auto">
            <a:xfrm>
              <a:off x="1295400" y="990600"/>
              <a:ext cx="6858000" cy="2971800"/>
            </a:xfrm>
            <a:prstGeom prst="rect">
              <a:avLst/>
            </a:prstGeom>
            <a:noFill/>
            <a:ln w="9525">
              <a:noFill/>
              <a:miter lim="800000"/>
              <a:headEnd/>
              <a:tailEnd/>
            </a:ln>
            <a:effectLst/>
          </p:spPr>
        </p:pic>
        <p:sp>
          <p:nvSpPr>
            <p:cNvPr id="7" name="TextBox 6"/>
            <p:cNvSpPr txBox="1"/>
            <p:nvPr/>
          </p:nvSpPr>
          <p:spPr>
            <a:xfrm rot="21422334">
              <a:off x="2671962" y="3735997"/>
              <a:ext cx="5171675" cy="394586"/>
            </a:xfrm>
            <a:prstGeom prst="rect">
              <a:avLst/>
            </a:prstGeom>
            <a:noFill/>
          </p:spPr>
          <p:txBody>
            <a:bodyPr wrap="square" rtlCol="0">
              <a:spAutoFit/>
            </a:bodyPr>
            <a:lstStyle/>
            <a:p>
              <a:pPr algn="ctr"/>
              <a:r>
                <a:rPr lang="en-US" sz="2400" i="1" dirty="0" smtClean="0">
                  <a:latin typeface="Cambria Math" pitchFamily="18" charset="0"/>
                  <a:ea typeface="Cambria Math" pitchFamily="18" charset="0"/>
                  <a:cs typeface="Times New Roman" pitchFamily="18" charset="0"/>
                </a:rPr>
                <a:t>x</a:t>
              </a:r>
              <a:r>
                <a:rPr lang="en-US" sz="2400" dirty="0" smtClean="0">
                  <a:latin typeface="Cambria Math" pitchFamily="18" charset="0"/>
                  <a:ea typeface="Cambria Math" pitchFamily="18" charset="0"/>
                  <a:cs typeface="Times New Roman" pitchFamily="18" charset="0"/>
                </a:rPr>
                <a:t>, km</a:t>
              </a:r>
              <a:endParaRPr lang="en-US" sz="2400" i="1" dirty="0">
                <a:latin typeface="Cambria Math" pitchFamily="18" charset="0"/>
                <a:ea typeface="Cambria Math" pitchFamily="18" charset="0"/>
              </a:endParaRPr>
            </a:p>
          </p:txBody>
        </p:sp>
        <p:sp>
          <p:nvSpPr>
            <p:cNvPr id="9" name="TextBox 8"/>
            <p:cNvSpPr txBox="1"/>
            <p:nvPr/>
          </p:nvSpPr>
          <p:spPr>
            <a:xfrm rot="2941309">
              <a:off x="582058" y="3079308"/>
              <a:ext cx="2237921" cy="394585"/>
            </a:xfrm>
            <a:prstGeom prst="rect">
              <a:avLst/>
            </a:prstGeom>
            <a:noFill/>
          </p:spPr>
          <p:txBody>
            <a:bodyPr wrap="square" rtlCol="0">
              <a:spAutoFit/>
            </a:bodyPr>
            <a:lstStyle/>
            <a:p>
              <a:pPr algn="ctr"/>
              <a:r>
                <a:rPr lang="en-US" sz="2400" i="1" dirty="0" smtClean="0">
                  <a:latin typeface="Cambria Math" pitchFamily="18" charset="0"/>
                  <a:ea typeface="Cambria Math" pitchFamily="18" charset="0"/>
                  <a:cs typeface="Times New Roman" pitchFamily="18" charset="0"/>
                </a:rPr>
                <a:t>y,</a:t>
              </a:r>
              <a:r>
                <a:rPr lang="en-US" sz="2400" dirty="0" smtClean="0">
                  <a:latin typeface="Cambria Math" pitchFamily="18" charset="0"/>
                  <a:ea typeface="Cambria Math" pitchFamily="18" charset="0"/>
                  <a:cs typeface="Times New Roman" pitchFamily="18" charset="0"/>
                </a:rPr>
                <a:t> km</a:t>
              </a:r>
              <a:endParaRPr lang="en-US" sz="2400" i="1" dirty="0">
                <a:latin typeface="Cambria Math" pitchFamily="18" charset="0"/>
                <a:ea typeface="Cambria Math" pitchFamily="18" charset="0"/>
              </a:endParaRPr>
            </a:p>
          </p:txBody>
        </p:sp>
        <p:sp>
          <p:nvSpPr>
            <p:cNvPr id="10" name="Rectangle 9"/>
            <p:cNvSpPr/>
            <p:nvPr/>
          </p:nvSpPr>
          <p:spPr>
            <a:xfrm>
              <a:off x="1524000" y="3657600"/>
              <a:ext cx="4572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1" name="TextBox 10"/>
            <p:cNvSpPr txBox="1"/>
            <p:nvPr/>
          </p:nvSpPr>
          <p:spPr>
            <a:xfrm rot="16200000">
              <a:off x="600662" y="1626545"/>
              <a:ext cx="1056875" cy="394585"/>
            </a:xfrm>
            <a:prstGeom prst="rect">
              <a:avLst/>
            </a:prstGeom>
            <a:noFill/>
          </p:spPr>
          <p:txBody>
            <a:bodyPr wrap="square" rtlCol="0">
              <a:spAutoFit/>
            </a:bodyPr>
            <a:lstStyle/>
            <a:p>
              <a:pPr algn="ctr"/>
              <a:r>
                <a:rPr lang="en-US" sz="2400" i="1" dirty="0" smtClean="0">
                  <a:latin typeface="Cambria Math" pitchFamily="18" charset="0"/>
                  <a:ea typeface="Cambria Math" pitchFamily="18" charset="0"/>
                  <a:cs typeface="Times New Roman" pitchFamily="18" charset="0"/>
                </a:rPr>
                <a:t>z</a:t>
              </a:r>
              <a:r>
                <a:rPr lang="en-US" sz="2400" dirty="0" smtClean="0">
                  <a:latin typeface="Cambria Math" pitchFamily="18" charset="0"/>
                  <a:ea typeface="Cambria Math" pitchFamily="18" charset="0"/>
                  <a:cs typeface="Times New Roman" pitchFamily="18" charset="0"/>
                </a:rPr>
                <a:t>, km</a:t>
              </a:r>
              <a:endParaRPr lang="en-US" sz="2400" i="1" dirty="0">
                <a:latin typeface="Cambria Math" pitchFamily="18" charset="0"/>
                <a:ea typeface="Cambria Math" pitchFamily="18" charset="0"/>
              </a:endParaRPr>
            </a:p>
          </p:txBody>
        </p:sp>
        <p:cxnSp>
          <p:nvCxnSpPr>
            <p:cNvPr id="13" name="Straight Connector 12"/>
            <p:cNvCxnSpPr/>
            <p:nvPr/>
          </p:nvCxnSpPr>
          <p:spPr>
            <a:xfrm rot="5400000">
              <a:off x="7293770" y="2893219"/>
              <a:ext cx="1054893" cy="238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5400000">
              <a:off x="1068413" y="1859687"/>
              <a:ext cx="1038925" cy="560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Part 3</a:t>
            </a:r>
            <a:endParaRPr lang="en-US" dirty="0">
              <a:latin typeface="Times New Roman" pitchFamily="18" charset="0"/>
              <a:cs typeface="Times New Roman" pitchFamily="18" charset="0"/>
            </a:endParaRPr>
          </a:p>
        </p:txBody>
      </p:sp>
      <p:sp>
        <p:nvSpPr>
          <p:cNvPr id="5" name="Title 1"/>
          <p:cNvSpPr txBox="1">
            <a:spLocks/>
          </p:cNvSpPr>
          <p:nvPr/>
        </p:nvSpPr>
        <p:spPr>
          <a:xfrm>
            <a:off x="0" y="1676400"/>
            <a:ext cx="9144000" cy="4724400"/>
          </a:xfrm>
          <a:prstGeom prst="rect">
            <a:avLst/>
          </a:prstGeom>
        </p:spPr>
        <p:txBody>
          <a:bodyPr vert="horz" lIns="91440" tIns="45720" rIns="91440" bIns="45720" rtlCol="0" anchor="ctr">
            <a:normAutofit/>
          </a:bodyPr>
          <a:lstStyle/>
          <a:p>
            <a:pPr lvl="0" algn="ctr">
              <a:spcBef>
                <a:spcPct val="0"/>
              </a:spcBef>
              <a:defRPr/>
            </a:pPr>
            <a:r>
              <a:rPr lang="en-US" sz="4000" dirty="0" smtClean="0">
                <a:latin typeface="Times New Roman" pitchFamily="18" charset="0"/>
                <a:cs typeface="Times New Roman" pitchFamily="18" charset="0"/>
              </a:rPr>
              <a:t>fitting of spectral peaks</a:t>
            </a:r>
          </a:p>
          <a:p>
            <a:pPr lvl="0" algn="ctr">
              <a:spcBef>
                <a:spcPct val="0"/>
              </a:spcBef>
              <a:defRPr/>
            </a:pPr>
            <a:endParaRPr lang="en-US" sz="4000" dirty="0" smtClean="0">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reeform 7"/>
          <p:cNvSpPr/>
          <p:nvPr/>
        </p:nvSpPr>
        <p:spPr>
          <a:xfrm>
            <a:off x="1910516" y="1981200"/>
            <a:ext cx="6077784" cy="2144992"/>
          </a:xfrm>
          <a:custGeom>
            <a:avLst/>
            <a:gdLst>
              <a:gd name="connsiteX0" fmla="*/ 9525 w 6762750"/>
              <a:gd name="connsiteY0" fmla="*/ 0 h 733425"/>
              <a:gd name="connsiteX1" fmla="*/ 0 w 6762750"/>
              <a:gd name="connsiteY1" fmla="*/ 733425 h 733425"/>
              <a:gd name="connsiteX2" fmla="*/ 6762750 w 6762750"/>
              <a:gd name="connsiteY2" fmla="*/ 733425 h 733425"/>
              <a:gd name="connsiteX0" fmla="*/ 4709 w 6762750"/>
              <a:gd name="connsiteY0" fmla="*/ 0 h 736481"/>
              <a:gd name="connsiteX1" fmla="*/ 0 w 6762750"/>
              <a:gd name="connsiteY1" fmla="*/ 736481 h 736481"/>
              <a:gd name="connsiteX2" fmla="*/ 6762750 w 6762750"/>
              <a:gd name="connsiteY2" fmla="*/ 736481 h 736481"/>
            </a:gdLst>
            <a:ahLst/>
            <a:cxnLst>
              <a:cxn ang="0">
                <a:pos x="connsiteX0" y="connsiteY0"/>
              </a:cxn>
              <a:cxn ang="0">
                <a:pos x="connsiteX1" y="connsiteY1"/>
              </a:cxn>
              <a:cxn ang="0">
                <a:pos x="connsiteX2" y="connsiteY2"/>
              </a:cxn>
            </a:cxnLst>
            <a:rect l="l" t="t" r="r" b="b"/>
            <a:pathLst>
              <a:path w="6762750" h="736481">
                <a:moveTo>
                  <a:pt x="4709" y="0"/>
                </a:moveTo>
                <a:cubicBezTo>
                  <a:pt x="3139" y="245494"/>
                  <a:pt x="1570" y="490987"/>
                  <a:pt x="0" y="736481"/>
                </a:cubicBezTo>
                <a:lnTo>
                  <a:pt x="6762750" y="736481"/>
                </a:lnTo>
              </a:path>
            </a:pathLst>
          </a:custGeom>
          <a:ln w="381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075" name="AutoShape 3"/>
          <p:cNvSpPr>
            <a:spLocks noChangeAspect="1" noChangeArrowheads="1" noTextEdit="1"/>
          </p:cNvSpPr>
          <p:nvPr/>
        </p:nvSpPr>
        <p:spPr bwMode="auto">
          <a:xfrm>
            <a:off x="1604962" y="1985961"/>
            <a:ext cx="6276975" cy="23177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 name="TextBox 5"/>
          <p:cNvSpPr txBox="1"/>
          <p:nvPr/>
        </p:nvSpPr>
        <p:spPr>
          <a:xfrm rot="16200000">
            <a:off x="405202" y="2952361"/>
            <a:ext cx="2057398" cy="276999"/>
          </a:xfrm>
          <a:prstGeom prst="rect">
            <a:avLst/>
          </a:prstGeom>
          <a:noFill/>
        </p:spPr>
        <p:txBody>
          <a:bodyPr wrap="square" rtlCol="0">
            <a:spAutoFit/>
          </a:bodyPr>
          <a:lstStyle/>
          <a:p>
            <a:pPr algn="ctr"/>
            <a:r>
              <a:rPr lang="en-US" sz="1200" dirty="0" smtClean="0">
                <a:latin typeface="Times New Roman" pitchFamily="18" charset="0"/>
                <a:ea typeface="Cambria Math"/>
                <a:cs typeface="Times New Roman" pitchFamily="18" charset="0"/>
              </a:rPr>
              <a:t>counts</a:t>
            </a:r>
            <a:endParaRPr lang="en-US" sz="1200" i="1" dirty="0">
              <a:latin typeface="Cambria Math" pitchFamily="18" charset="0"/>
              <a:ea typeface="Cambria Math" pitchFamily="18" charset="0"/>
            </a:endParaRPr>
          </a:p>
        </p:txBody>
      </p:sp>
      <p:grpSp>
        <p:nvGrpSpPr>
          <p:cNvPr id="3277" name="Group 205"/>
          <p:cNvGrpSpPr>
            <a:grpSpLocks/>
          </p:cNvGrpSpPr>
          <p:nvPr/>
        </p:nvGrpSpPr>
        <p:grpSpPr bwMode="auto">
          <a:xfrm>
            <a:off x="1654175" y="2103436"/>
            <a:ext cx="6208712" cy="2232025"/>
            <a:chOff x="991" y="794"/>
            <a:chExt cx="3911" cy="1406"/>
          </a:xfrm>
        </p:grpSpPr>
        <p:sp>
          <p:nvSpPr>
            <p:cNvPr id="3077" name="Rectangle 5"/>
            <p:cNvSpPr>
              <a:spLocks noChangeArrowheads="1"/>
            </p:cNvSpPr>
            <p:nvPr/>
          </p:nvSpPr>
          <p:spPr bwMode="auto">
            <a:xfrm>
              <a:off x="1156" y="840"/>
              <a:ext cx="3661" cy="123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3078" name="Rectangle 6"/>
            <p:cNvSpPr>
              <a:spLocks noChangeArrowheads="1"/>
            </p:cNvSpPr>
            <p:nvPr/>
          </p:nvSpPr>
          <p:spPr bwMode="auto">
            <a:xfrm>
              <a:off x="1156" y="840"/>
              <a:ext cx="3661" cy="1235"/>
            </a:xfrm>
            <a:prstGeom prst="rect">
              <a:avLst/>
            </a:prstGeom>
            <a:noFill/>
            <a:ln w="17463" cap="flat">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9" name="Line 7"/>
            <p:cNvSpPr>
              <a:spLocks noChangeShapeType="1"/>
            </p:cNvSpPr>
            <p:nvPr/>
          </p:nvSpPr>
          <p:spPr bwMode="auto">
            <a:xfrm>
              <a:off x="1156" y="2075"/>
              <a:ext cx="3661" cy="1"/>
            </a:xfrm>
            <a:prstGeom prst="line">
              <a:avLst/>
            </a:prstGeom>
            <a:noFill/>
            <a:ln w="1746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080" name="Line 8"/>
            <p:cNvSpPr>
              <a:spLocks noChangeShapeType="1"/>
            </p:cNvSpPr>
            <p:nvPr/>
          </p:nvSpPr>
          <p:spPr bwMode="auto">
            <a:xfrm flipV="1">
              <a:off x="1156" y="840"/>
              <a:ext cx="1" cy="1235"/>
            </a:xfrm>
            <a:prstGeom prst="line">
              <a:avLst/>
            </a:prstGeom>
            <a:noFill/>
            <a:ln w="1746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081" name="Line 9"/>
            <p:cNvSpPr>
              <a:spLocks noChangeShapeType="1"/>
            </p:cNvSpPr>
            <p:nvPr/>
          </p:nvSpPr>
          <p:spPr bwMode="auto">
            <a:xfrm flipV="1">
              <a:off x="1156" y="2035"/>
              <a:ext cx="1" cy="40"/>
            </a:xfrm>
            <a:prstGeom prst="line">
              <a:avLst/>
            </a:prstGeom>
            <a:noFill/>
            <a:ln w="1746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082" name="Rectangle 10"/>
            <p:cNvSpPr>
              <a:spLocks noChangeArrowheads="1"/>
            </p:cNvSpPr>
            <p:nvPr/>
          </p:nvSpPr>
          <p:spPr bwMode="auto">
            <a:xfrm>
              <a:off x="1139" y="2092"/>
              <a:ext cx="79" cy="10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083" name="Line 11"/>
            <p:cNvSpPr>
              <a:spLocks noChangeShapeType="1"/>
            </p:cNvSpPr>
            <p:nvPr/>
          </p:nvSpPr>
          <p:spPr bwMode="auto">
            <a:xfrm flipV="1">
              <a:off x="1763" y="2035"/>
              <a:ext cx="1" cy="40"/>
            </a:xfrm>
            <a:prstGeom prst="line">
              <a:avLst/>
            </a:prstGeom>
            <a:noFill/>
            <a:ln w="1746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084" name="Rectangle 12"/>
            <p:cNvSpPr>
              <a:spLocks noChangeArrowheads="1"/>
            </p:cNvSpPr>
            <p:nvPr/>
          </p:nvSpPr>
          <p:spPr bwMode="auto">
            <a:xfrm>
              <a:off x="1746" y="2092"/>
              <a:ext cx="79" cy="10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2</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085" name="Line 13"/>
            <p:cNvSpPr>
              <a:spLocks noChangeShapeType="1"/>
            </p:cNvSpPr>
            <p:nvPr/>
          </p:nvSpPr>
          <p:spPr bwMode="auto">
            <a:xfrm flipV="1">
              <a:off x="2376" y="2035"/>
              <a:ext cx="1" cy="40"/>
            </a:xfrm>
            <a:prstGeom prst="line">
              <a:avLst/>
            </a:prstGeom>
            <a:noFill/>
            <a:ln w="1746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086" name="Rectangle 14"/>
            <p:cNvSpPr>
              <a:spLocks noChangeArrowheads="1"/>
            </p:cNvSpPr>
            <p:nvPr/>
          </p:nvSpPr>
          <p:spPr bwMode="auto">
            <a:xfrm>
              <a:off x="2359" y="2092"/>
              <a:ext cx="79" cy="10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4</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087" name="Line 15"/>
            <p:cNvSpPr>
              <a:spLocks noChangeShapeType="1"/>
            </p:cNvSpPr>
            <p:nvPr/>
          </p:nvSpPr>
          <p:spPr bwMode="auto">
            <a:xfrm flipV="1">
              <a:off x="2983" y="2035"/>
              <a:ext cx="1" cy="40"/>
            </a:xfrm>
            <a:prstGeom prst="line">
              <a:avLst/>
            </a:prstGeom>
            <a:noFill/>
            <a:ln w="1746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088" name="Rectangle 16"/>
            <p:cNvSpPr>
              <a:spLocks noChangeArrowheads="1"/>
            </p:cNvSpPr>
            <p:nvPr/>
          </p:nvSpPr>
          <p:spPr bwMode="auto">
            <a:xfrm>
              <a:off x="2966" y="2092"/>
              <a:ext cx="79" cy="10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6</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089" name="Line 17"/>
            <p:cNvSpPr>
              <a:spLocks noChangeShapeType="1"/>
            </p:cNvSpPr>
            <p:nvPr/>
          </p:nvSpPr>
          <p:spPr bwMode="auto">
            <a:xfrm flipV="1">
              <a:off x="3596" y="2035"/>
              <a:ext cx="1" cy="40"/>
            </a:xfrm>
            <a:prstGeom prst="line">
              <a:avLst/>
            </a:prstGeom>
            <a:noFill/>
            <a:ln w="1746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090" name="Rectangle 18"/>
            <p:cNvSpPr>
              <a:spLocks noChangeArrowheads="1"/>
            </p:cNvSpPr>
            <p:nvPr/>
          </p:nvSpPr>
          <p:spPr bwMode="auto">
            <a:xfrm>
              <a:off x="3579" y="2092"/>
              <a:ext cx="79" cy="10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8</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091" name="Line 19"/>
            <p:cNvSpPr>
              <a:spLocks noChangeShapeType="1"/>
            </p:cNvSpPr>
            <p:nvPr/>
          </p:nvSpPr>
          <p:spPr bwMode="auto">
            <a:xfrm flipV="1">
              <a:off x="4204" y="2035"/>
              <a:ext cx="1" cy="40"/>
            </a:xfrm>
            <a:prstGeom prst="line">
              <a:avLst/>
            </a:prstGeom>
            <a:noFill/>
            <a:ln w="1746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092" name="Rectangle 20"/>
            <p:cNvSpPr>
              <a:spLocks noChangeArrowheads="1"/>
            </p:cNvSpPr>
            <p:nvPr/>
          </p:nvSpPr>
          <p:spPr bwMode="auto">
            <a:xfrm>
              <a:off x="4164" y="2092"/>
              <a:ext cx="125" cy="10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10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093" name="Line 21"/>
            <p:cNvSpPr>
              <a:spLocks noChangeShapeType="1"/>
            </p:cNvSpPr>
            <p:nvPr/>
          </p:nvSpPr>
          <p:spPr bwMode="auto">
            <a:xfrm flipV="1">
              <a:off x="4817" y="2035"/>
              <a:ext cx="1" cy="40"/>
            </a:xfrm>
            <a:prstGeom prst="line">
              <a:avLst/>
            </a:prstGeom>
            <a:noFill/>
            <a:ln w="1746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094" name="Rectangle 22"/>
            <p:cNvSpPr>
              <a:spLocks noChangeArrowheads="1"/>
            </p:cNvSpPr>
            <p:nvPr/>
          </p:nvSpPr>
          <p:spPr bwMode="auto">
            <a:xfrm>
              <a:off x="4777" y="2092"/>
              <a:ext cx="125" cy="10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12</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095" name="Line 23"/>
            <p:cNvSpPr>
              <a:spLocks noChangeShapeType="1"/>
            </p:cNvSpPr>
            <p:nvPr/>
          </p:nvSpPr>
          <p:spPr bwMode="auto">
            <a:xfrm>
              <a:off x="1156" y="2058"/>
              <a:ext cx="34" cy="1"/>
            </a:xfrm>
            <a:prstGeom prst="line">
              <a:avLst/>
            </a:prstGeom>
            <a:noFill/>
            <a:ln w="1746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096" name="Rectangle 24"/>
            <p:cNvSpPr>
              <a:spLocks noChangeArrowheads="1"/>
            </p:cNvSpPr>
            <p:nvPr/>
          </p:nvSpPr>
          <p:spPr bwMode="auto">
            <a:xfrm>
              <a:off x="991" y="2012"/>
              <a:ext cx="187" cy="10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0.65</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097" name="Line 25"/>
            <p:cNvSpPr>
              <a:spLocks noChangeShapeType="1"/>
            </p:cNvSpPr>
            <p:nvPr/>
          </p:nvSpPr>
          <p:spPr bwMode="auto">
            <a:xfrm>
              <a:off x="1156" y="1881"/>
              <a:ext cx="34" cy="1"/>
            </a:xfrm>
            <a:prstGeom prst="line">
              <a:avLst/>
            </a:prstGeom>
            <a:noFill/>
            <a:ln w="1746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098" name="Rectangle 26"/>
            <p:cNvSpPr>
              <a:spLocks noChangeArrowheads="1"/>
            </p:cNvSpPr>
            <p:nvPr/>
          </p:nvSpPr>
          <p:spPr bwMode="auto">
            <a:xfrm>
              <a:off x="1031" y="1836"/>
              <a:ext cx="142" cy="10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0.7</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099" name="Line 27"/>
            <p:cNvSpPr>
              <a:spLocks noChangeShapeType="1"/>
            </p:cNvSpPr>
            <p:nvPr/>
          </p:nvSpPr>
          <p:spPr bwMode="auto">
            <a:xfrm>
              <a:off x="1156" y="1710"/>
              <a:ext cx="34" cy="1"/>
            </a:xfrm>
            <a:prstGeom prst="line">
              <a:avLst/>
            </a:prstGeom>
            <a:noFill/>
            <a:ln w="1746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00" name="Rectangle 28"/>
            <p:cNvSpPr>
              <a:spLocks noChangeArrowheads="1"/>
            </p:cNvSpPr>
            <p:nvPr/>
          </p:nvSpPr>
          <p:spPr bwMode="auto">
            <a:xfrm>
              <a:off x="991" y="1665"/>
              <a:ext cx="187" cy="10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0.75</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01" name="Line 29"/>
            <p:cNvSpPr>
              <a:spLocks noChangeShapeType="1"/>
            </p:cNvSpPr>
            <p:nvPr/>
          </p:nvSpPr>
          <p:spPr bwMode="auto">
            <a:xfrm>
              <a:off x="1156" y="1534"/>
              <a:ext cx="34" cy="1"/>
            </a:xfrm>
            <a:prstGeom prst="line">
              <a:avLst/>
            </a:prstGeom>
            <a:noFill/>
            <a:ln w="1746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02" name="Rectangle 30"/>
            <p:cNvSpPr>
              <a:spLocks noChangeArrowheads="1"/>
            </p:cNvSpPr>
            <p:nvPr/>
          </p:nvSpPr>
          <p:spPr bwMode="auto">
            <a:xfrm>
              <a:off x="1031" y="1488"/>
              <a:ext cx="142" cy="10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0.8</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03" name="Line 31"/>
            <p:cNvSpPr>
              <a:spLocks noChangeShapeType="1"/>
            </p:cNvSpPr>
            <p:nvPr/>
          </p:nvSpPr>
          <p:spPr bwMode="auto">
            <a:xfrm>
              <a:off x="1156" y="1358"/>
              <a:ext cx="34" cy="1"/>
            </a:xfrm>
            <a:prstGeom prst="line">
              <a:avLst/>
            </a:prstGeom>
            <a:noFill/>
            <a:ln w="1746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04" name="Rectangle 32"/>
            <p:cNvSpPr>
              <a:spLocks noChangeArrowheads="1"/>
            </p:cNvSpPr>
            <p:nvPr/>
          </p:nvSpPr>
          <p:spPr bwMode="auto">
            <a:xfrm>
              <a:off x="991" y="1312"/>
              <a:ext cx="187" cy="10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0.85</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05" name="Line 33"/>
            <p:cNvSpPr>
              <a:spLocks noChangeShapeType="1"/>
            </p:cNvSpPr>
            <p:nvPr/>
          </p:nvSpPr>
          <p:spPr bwMode="auto">
            <a:xfrm>
              <a:off x="1156" y="1187"/>
              <a:ext cx="34" cy="1"/>
            </a:xfrm>
            <a:prstGeom prst="line">
              <a:avLst/>
            </a:prstGeom>
            <a:noFill/>
            <a:ln w="1746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06" name="Rectangle 34"/>
            <p:cNvSpPr>
              <a:spLocks noChangeArrowheads="1"/>
            </p:cNvSpPr>
            <p:nvPr/>
          </p:nvSpPr>
          <p:spPr bwMode="auto">
            <a:xfrm>
              <a:off x="1031" y="1141"/>
              <a:ext cx="142" cy="10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0.9</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07" name="Line 35"/>
            <p:cNvSpPr>
              <a:spLocks noChangeShapeType="1"/>
            </p:cNvSpPr>
            <p:nvPr/>
          </p:nvSpPr>
          <p:spPr bwMode="auto">
            <a:xfrm>
              <a:off x="1156" y="1010"/>
              <a:ext cx="34" cy="1"/>
            </a:xfrm>
            <a:prstGeom prst="line">
              <a:avLst/>
            </a:prstGeom>
            <a:noFill/>
            <a:ln w="1746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08" name="Rectangle 36"/>
            <p:cNvSpPr>
              <a:spLocks noChangeArrowheads="1"/>
            </p:cNvSpPr>
            <p:nvPr/>
          </p:nvSpPr>
          <p:spPr bwMode="auto">
            <a:xfrm>
              <a:off x="991" y="965"/>
              <a:ext cx="187" cy="10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0.95</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09" name="Line 37"/>
            <p:cNvSpPr>
              <a:spLocks noChangeShapeType="1"/>
            </p:cNvSpPr>
            <p:nvPr/>
          </p:nvSpPr>
          <p:spPr bwMode="auto">
            <a:xfrm>
              <a:off x="1156" y="840"/>
              <a:ext cx="34" cy="1"/>
            </a:xfrm>
            <a:prstGeom prst="line">
              <a:avLst/>
            </a:prstGeom>
            <a:noFill/>
            <a:ln w="1746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10" name="Rectangle 38"/>
            <p:cNvSpPr>
              <a:spLocks noChangeArrowheads="1"/>
            </p:cNvSpPr>
            <p:nvPr/>
          </p:nvSpPr>
          <p:spPr bwMode="auto">
            <a:xfrm>
              <a:off x="1094" y="794"/>
              <a:ext cx="79" cy="10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00000"/>
                  </a:solidFill>
                  <a:effectLst/>
                  <a:latin typeface="Helvetica" pitchFamily="34" charset="0"/>
                  <a:cs typeface="Arial" pitchFamily="34" charset="0"/>
                </a:rPr>
                <a:t>1</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111" name="Freeform 39"/>
            <p:cNvSpPr>
              <a:spLocks/>
            </p:cNvSpPr>
            <p:nvPr/>
          </p:nvSpPr>
          <p:spPr bwMode="auto">
            <a:xfrm>
              <a:off x="1162" y="840"/>
              <a:ext cx="1816" cy="1149"/>
            </a:xfrm>
            <a:custGeom>
              <a:avLst/>
              <a:gdLst/>
              <a:ahLst/>
              <a:cxnLst>
                <a:cxn ang="0">
                  <a:pos x="28" y="79"/>
                </a:cxn>
                <a:cxn ang="0">
                  <a:pos x="68" y="39"/>
                </a:cxn>
                <a:cxn ang="0">
                  <a:pos x="113" y="51"/>
                </a:cxn>
                <a:cxn ang="0">
                  <a:pos x="159" y="96"/>
                </a:cxn>
                <a:cxn ang="0">
                  <a:pos x="198" y="85"/>
                </a:cxn>
                <a:cxn ang="0">
                  <a:pos x="244" y="113"/>
                </a:cxn>
                <a:cxn ang="0">
                  <a:pos x="283" y="39"/>
                </a:cxn>
                <a:cxn ang="0">
                  <a:pos x="329" y="113"/>
                </a:cxn>
                <a:cxn ang="0">
                  <a:pos x="369" y="96"/>
                </a:cxn>
                <a:cxn ang="0">
                  <a:pos x="414" y="227"/>
                </a:cxn>
                <a:cxn ang="0">
                  <a:pos x="459" y="239"/>
                </a:cxn>
                <a:cxn ang="0">
                  <a:pos x="499" y="461"/>
                </a:cxn>
                <a:cxn ang="0">
                  <a:pos x="544" y="370"/>
                </a:cxn>
                <a:cxn ang="0">
                  <a:pos x="584" y="318"/>
                </a:cxn>
                <a:cxn ang="0">
                  <a:pos x="630" y="199"/>
                </a:cxn>
                <a:cxn ang="0">
                  <a:pos x="669" y="187"/>
                </a:cxn>
                <a:cxn ang="0">
                  <a:pos x="715" y="273"/>
                </a:cxn>
                <a:cxn ang="0">
                  <a:pos x="760" y="130"/>
                </a:cxn>
                <a:cxn ang="0">
                  <a:pos x="800" y="199"/>
                </a:cxn>
                <a:cxn ang="0">
                  <a:pos x="845" y="216"/>
                </a:cxn>
                <a:cxn ang="0">
                  <a:pos x="885" y="426"/>
                </a:cxn>
                <a:cxn ang="0">
                  <a:pos x="930" y="1035"/>
                </a:cxn>
                <a:cxn ang="0">
                  <a:pos x="970" y="620"/>
                </a:cxn>
                <a:cxn ang="0">
                  <a:pos x="1016" y="370"/>
                </a:cxn>
                <a:cxn ang="0">
                  <a:pos x="1061" y="398"/>
                </a:cxn>
                <a:cxn ang="0">
                  <a:pos x="1101" y="483"/>
                </a:cxn>
                <a:cxn ang="0">
                  <a:pos x="1146" y="335"/>
                </a:cxn>
                <a:cxn ang="0">
                  <a:pos x="1186" y="301"/>
                </a:cxn>
                <a:cxn ang="0">
                  <a:pos x="1231" y="415"/>
                </a:cxn>
                <a:cxn ang="0">
                  <a:pos x="1271" y="870"/>
                </a:cxn>
                <a:cxn ang="0">
                  <a:pos x="1316" y="865"/>
                </a:cxn>
                <a:cxn ang="0">
                  <a:pos x="1362" y="352"/>
                </a:cxn>
                <a:cxn ang="0">
                  <a:pos x="1401" y="176"/>
                </a:cxn>
                <a:cxn ang="0">
                  <a:pos x="1447" y="153"/>
                </a:cxn>
                <a:cxn ang="0">
                  <a:pos x="1487" y="113"/>
                </a:cxn>
                <a:cxn ang="0">
                  <a:pos x="1532" y="176"/>
                </a:cxn>
                <a:cxn ang="0">
                  <a:pos x="1572" y="210"/>
                </a:cxn>
                <a:cxn ang="0">
                  <a:pos x="1617" y="432"/>
                </a:cxn>
                <a:cxn ang="0">
                  <a:pos x="1663" y="910"/>
                </a:cxn>
                <a:cxn ang="0">
                  <a:pos x="1702" y="375"/>
                </a:cxn>
                <a:cxn ang="0">
                  <a:pos x="1748" y="239"/>
                </a:cxn>
                <a:cxn ang="0">
                  <a:pos x="1787" y="204"/>
                </a:cxn>
              </a:cxnLst>
              <a:rect l="0" t="0" r="r" b="b"/>
              <a:pathLst>
                <a:path w="1816" h="1149">
                  <a:moveTo>
                    <a:pt x="0" y="74"/>
                  </a:moveTo>
                  <a:lnTo>
                    <a:pt x="11" y="56"/>
                  </a:lnTo>
                  <a:lnTo>
                    <a:pt x="28" y="79"/>
                  </a:lnTo>
                  <a:lnTo>
                    <a:pt x="39" y="68"/>
                  </a:lnTo>
                  <a:lnTo>
                    <a:pt x="56" y="0"/>
                  </a:lnTo>
                  <a:lnTo>
                    <a:pt x="68" y="39"/>
                  </a:lnTo>
                  <a:lnTo>
                    <a:pt x="85" y="96"/>
                  </a:lnTo>
                  <a:lnTo>
                    <a:pt x="96" y="91"/>
                  </a:lnTo>
                  <a:lnTo>
                    <a:pt x="113" y="51"/>
                  </a:lnTo>
                  <a:lnTo>
                    <a:pt x="124" y="91"/>
                  </a:lnTo>
                  <a:lnTo>
                    <a:pt x="142" y="51"/>
                  </a:lnTo>
                  <a:lnTo>
                    <a:pt x="159" y="96"/>
                  </a:lnTo>
                  <a:lnTo>
                    <a:pt x="170" y="85"/>
                  </a:lnTo>
                  <a:lnTo>
                    <a:pt x="187" y="56"/>
                  </a:lnTo>
                  <a:lnTo>
                    <a:pt x="198" y="85"/>
                  </a:lnTo>
                  <a:lnTo>
                    <a:pt x="215" y="96"/>
                  </a:lnTo>
                  <a:lnTo>
                    <a:pt x="227" y="68"/>
                  </a:lnTo>
                  <a:lnTo>
                    <a:pt x="244" y="113"/>
                  </a:lnTo>
                  <a:lnTo>
                    <a:pt x="255" y="68"/>
                  </a:lnTo>
                  <a:lnTo>
                    <a:pt x="272" y="62"/>
                  </a:lnTo>
                  <a:lnTo>
                    <a:pt x="283" y="39"/>
                  </a:lnTo>
                  <a:lnTo>
                    <a:pt x="300" y="91"/>
                  </a:lnTo>
                  <a:lnTo>
                    <a:pt x="312" y="79"/>
                  </a:lnTo>
                  <a:lnTo>
                    <a:pt x="329" y="113"/>
                  </a:lnTo>
                  <a:lnTo>
                    <a:pt x="340" y="102"/>
                  </a:lnTo>
                  <a:lnTo>
                    <a:pt x="357" y="102"/>
                  </a:lnTo>
                  <a:lnTo>
                    <a:pt x="369" y="96"/>
                  </a:lnTo>
                  <a:lnTo>
                    <a:pt x="386" y="130"/>
                  </a:lnTo>
                  <a:lnTo>
                    <a:pt x="397" y="119"/>
                  </a:lnTo>
                  <a:lnTo>
                    <a:pt x="414" y="227"/>
                  </a:lnTo>
                  <a:lnTo>
                    <a:pt x="425" y="96"/>
                  </a:lnTo>
                  <a:lnTo>
                    <a:pt x="442" y="176"/>
                  </a:lnTo>
                  <a:lnTo>
                    <a:pt x="459" y="239"/>
                  </a:lnTo>
                  <a:lnTo>
                    <a:pt x="471" y="318"/>
                  </a:lnTo>
                  <a:lnTo>
                    <a:pt x="488" y="409"/>
                  </a:lnTo>
                  <a:lnTo>
                    <a:pt x="499" y="461"/>
                  </a:lnTo>
                  <a:lnTo>
                    <a:pt x="516" y="461"/>
                  </a:lnTo>
                  <a:lnTo>
                    <a:pt x="527" y="415"/>
                  </a:lnTo>
                  <a:lnTo>
                    <a:pt x="544" y="370"/>
                  </a:lnTo>
                  <a:lnTo>
                    <a:pt x="556" y="278"/>
                  </a:lnTo>
                  <a:lnTo>
                    <a:pt x="573" y="290"/>
                  </a:lnTo>
                  <a:lnTo>
                    <a:pt x="584" y="318"/>
                  </a:lnTo>
                  <a:lnTo>
                    <a:pt x="601" y="222"/>
                  </a:lnTo>
                  <a:lnTo>
                    <a:pt x="613" y="170"/>
                  </a:lnTo>
                  <a:lnTo>
                    <a:pt x="630" y="199"/>
                  </a:lnTo>
                  <a:lnTo>
                    <a:pt x="641" y="187"/>
                  </a:lnTo>
                  <a:lnTo>
                    <a:pt x="658" y="187"/>
                  </a:lnTo>
                  <a:lnTo>
                    <a:pt x="669" y="187"/>
                  </a:lnTo>
                  <a:lnTo>
                    <a:pt x="686" y="187"/>
                  </a:lnTo>
                  <a:lnTo>
                    <a:pt x="698" y="222"/>
                  </a:lnTo>
                  <a:lnTo>
                    <a:pt x="715" y="273"/>
                  </a:lnTo>
                  <a:lnTo>
                    <a:pt x="732" y="233"/>
                  </a:lnTo>
                  <a:lnTo>
                    <a:pt x="743" y="187"/>
                  </a:lnTo>
                  <a:lnTo>
                    <a:pt x="760" y="130"/>
                  </a:lnTo>
                  <a:lnTo>
                    <a:pt x="771" y="193"/>
                  </a:lnTo>
                  <a:lnTo>
                    <a:pt x="789" y="193"/>
                  </a:lnTo>
                  <a:lnTo>
                    <a:pt x="800" y="199"/>
                  </a:lnTo>
                  <a:lnTo>
                    <a:pt x="817" y="153"/>
                  </a:lnTo>
                  <a:lnTo>
                    <a:pt x="828" y="187"/>
                  </a:lnTo>
                  <a:lnTo>
                    <a:pt x="845" y="216"/>
                  </a:lnTo>
                  <a:lnTo>
                    <a:pt x="857" y="250"/>
                  </a:lnTo>
                  <a:lnTo>
                    <a:pt x="874" y="307"/>
                  </a:lnTo>
                  <a:lnTo>
                    <a:pt x="885" y="426"/>
                  </a:lnTo>
                  <a:lnTo>
                    <a:pt x="902" y="540"/>
                  </a:lnTo>
                  <a:lnTo>
                    <a:pt x="913" y="819"/>
                  </a:lnTo>
                  <a:lnTo>
                    <a:pt x="930" y="1035"/>
                  </a:lnTo>
                  <a:lnTo>
                    <a:pt x="942" y="1109"/>
                  </a:lnTo>
                  <a:lnTo>
                    <a:pt x="959" y="927"/>
                  </a:lnTo>
                  <a:lnTo>
                    <a:pt x="970" y="620"/>
                  </a:lnTo>
                  <a:lnTo>
                    <a:pt x="987" y="466"/>
                  </a:lnTo>
                  <a:lnTo>
                    <a:pt x="999" y="341"/>
                  </a:lnTo>
                  <a:lnTo>
                    <a:pt x="1016" y="370"/>
                  </a:lnTo>
                  <a:lnTo>
                    <a:pt x="1033" y="301"/>
                  </a:lnTo>
                  <a:lnTo>
                    <a:pt x="1044" y="364"/>
                  </a:lnTo>
                  <a:lnTo>
                    <a:pt x="1061" y="398"/>
                  </a:lnTo>
                  <a:lnTo>
                    <a:pt x="1072" y="500"/>
                  </a:lnTo>
                  <a:lnTo>
                    <a:pt x="1089" y="535"/>
                  </a:lnTo>
                  <a:lnTo>
                    <a:pt x="1101" y="483"/>
                  </a:lnTo>
                  <a:lnTo>
                    <a:pt x="1118" y="432"/>
                  </a:lnTo>
                  <a:lnTo>
                    <a:pt x="1129" y="352"/>
                  </a:lnTo>
                  <a:lnTo>
                    <a:pt x="1146" y="335"/>
                  </a:lnTo>
                  <a:lnTo>
                    <a:pt x="1157" y="290"/>
                  </a:lnTo>
                  <a:lnTo>
                    <a:pt x="1174" y="324"/>
                  </a:lnTo>
                  <a:lnTo>
                    <a:pt x="1186" y="301"/>
                  </a:lnTo>
                  <a:lnTo>
                    <a:pt x="1203" y="324"/>
                  </a:lnTo>
                  <a:lnTo>
                    <a:pt x="1214" y="404"/>
                  </a:lnTo>
                  <a:lnTo>
                    <a:pt x="1231" y="415"/>
                  </a:lnTo>
                  <a:lnTo>
                    <a:pt x="1243" y="495"/>
                  </a:lnTo>
                  <a:lnTo>
                    <a:pt x="1260" y="614"/>
                  </a:lnTo>
                  <a:lnTo>
                    <a:pt x="1271" y="870"/>
                  </a:lnTo>
                  <a:lnTo>
                    <a:pt x="1288" y="1138"/>
                  </a:lnTo>
                  <a:lnTo>
                    <a:pt x="1299" y="1149"/>
                  </a:lnTo>
                  <a:lnTo>
                    <a:pt x="1316" y="865"/>
                  </a:lnTo>
                  <a:lnTo>
                    <a:pt x="1333" y="626"/>
                  </a:lnTo>
                  <a:lnTo>
                    <a:pt x="1345" y="444"/>
                  </a:lnTo>
                  <a:lnTo>
                    <a:pt x="1362" y="352"/>
                  </a:lnTo>
                  <a:lnTo>
                    <a:pt x="1373" y="273"/>
                  </a:lnTo>
                  <a:lnTo>
                    <a:pt x="1390" y="267"/>
                  </a:lnTo>
                  <a:lnTo>
                    <a:pt x="1401" y="176"/>
                  </a:lnTo>
                  <a:lnTo>
                    <a:pt x="1418" y="176"/>
                  </a:lnTo>
                  <a:lnTo>
                    <a:pt x="1430" y="170"/>
                  </a:lnTo>
                  <a:lnTo>
                    <a:pt x="1447" y="153"/>
                  </a:lnTo>
                  <a:lnTo>
                    <a:pt x="1458" y="130"/>
                  </a:lnTo>
                  <a:lnTo>
                    <a:pt x="1475" y="91"/>
                  </a:lnTo>
                  <a:lnTo>
                    <a:pt x="1487" y="113"/>
                  </a:lnTo>
                  <a:lnTo>
                    <a:pt x="1504" y="125"/>
                  </a:lnTo>
                  <a:lnTo>
                    <a:pt x="1515" y="165"/>
                  </a:lnTo>
                  <a:lnTo>
                    <a:pt x="1532" y="176"/>
                  </a:lnTo>
                  <a:lnTo>
                    <a:pt x="1543" y="210"/>
                  </a:lnTo>
                  <a:lnTo>
                    <a:pt x="1560" y="159"/>
                  </a:lnTo>
                  <a:lnTo>
                    <a:pt x="1572" y="210"/>
                  </a:lnTo>
                  <a:lnTo>
                    <a:pt x="1589" y="227"/>
                  </a:lnTo>
                  <a:lnTo>
                    <a:pt x="1606" y="341"/>
                  </a:lnTo>
                  <a:lnTo>
                    <a:pt x="1617" y="432"/>
                  </a:lnTo>
                  <a:lnTo>
                    <a:pt x="1634" y="626"/>
                  </a:lnTo>
                  <a:lnTo>
                    <a:pt x="1646" y="870"/>
                  </a:lnTo>
                  <a:lnTo>
                    <a:pt x="1663" y="910"/>
                  </a:lnTo>
                  <a:lnTo>
                    <a:pt x="1674" y="648"/>
                  </a:lnTo>
                  <a:lnTo>
                    <a:pt x="1691" y="432"/>
                  </a:lnTo>
                  <a:lnTo>
                    <a:pt x="1702" y="375"/>
                  </a:lnTo>
                  <a:lnTo>
                    <a:pt x="1719" y="409"/>
                  </a:lnTo>
                  <a:lnTo>
                    <a:pt x="1731" y="239"/>
                  </a:lnTo>
                  <a:lnTo>
                    <a:pt x="1748" y="239"/>
                  </a:lnTo>
                  <a:lnTo>
                    <a:pt x="1759" y="148"/>
                  </a:lnTo>
                  <a:lnTo>
                    <a:pt x="1776" y="199"/>
                  </a:lnTo>
                  <a:lnTo>
                    <a:pt x="1787" y="204"/>
                  </a:lnTo>
                  <a:lnTo>
                    <a:pt x="1804" y="193"/>
                  </a:lnTo>
                  <a:lnTo>
                    <a:pt x="1816" y="216"/>
                  </a:lnTo>
                </a:path>
              </a:pathLst>
            </a:custGeom>
            <a:noFill/>
            <a:ln w="1746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12" name="Freeform 40"/>
            <p:cNvSpPr>
              <a:spLocks/>
            </p:cNvSpPr>
            <p:nvPr/>
          </p:nvSpPr>
          <p:spPr bwMode="auto">
            <a:xfrm>
              <a:off x="2978" y="891"/>
              <a:ext cx="1822" cy="1184"/>
            </a:xfrm>
            <a:custGeom>
              <a:avLst/>
              <a:gdLst/>
              <a:ahLst/>
              <a:cxnLst>
                <a:cxn ang="0">
                  <a:pos x="28" y="131"/>
                </a:cxn>
                <a:cxn ang="0">
                  <a:pos x="74" y="296"/>
                </a:cxn>
                <a:cxn ang="0">
                  <a:pos x="119" y="711"/>
                </a:cxn>
                <a:cxn ang="0">
                  <a:pos x="159" y="245"/>
                </a:cxn>
                <a:cxn ang="0">
                  <a:pos x="204" y="222"/>
                </a:cxn>
                <a:cxn ang="0">
                  <a:pos x="244" y="330"/>
                </a:cxn>
                <a:cxn ang="0">
                  <a:pos x="289" y="358"/>
                </a:cxn>
                <a:cxn ang="0">
                  <a:pos x="329" y="148"/>
                </a:cxn>
                <a:cxn ang="0">
                  <a:pos x="374" y="176"/>
                </a:cxn>
                <a:cxn ang="0">
                  <a:pos x="420" y="364"/>
                </a:cxn>
                <a:cxn ang="0">
                  <a:pos x="459" y="945"/>
                </a:cxn>
                <a:cxn ang="0">
                  <a:pos x="505" y="700"/>
                </a:cxn>
                <a:cxn ang="0">
                  <a:pos x="545" y="233"/>
                </a:cxn>
                <a:cxn ang="0">
                  <a:pos x="590" y="199"/>
                </a:cxn>
                <a:cxn ang="0">
                  <a:pos x="630" y="102"/>
                </a:cxn>
                <a:cxn ang="0">
                  <a:pos x="675" y="131"/>
                </a:cxn>
                <a:cxn ang="0">
                  <a:pos x="721" y="153"/>
                </a:cxn>
                <a:cxn ang="0">
                  <a:pos x="760" y="358"/>
                </a:cxn>
                <a:cxn ang="0">
                  <a:pos x="806" y="723"/>
                </a:cxn>
                <a:cxn ang="0">
                  <a:pos x="845" y="1184"/>
                </a:cxn>
                <a:cxn ang="0">
                  <a:pos x="891" y="501"/>
                </a:cxn>
                <a:cxn ang="0">
                  <a:pos x="931" y="188"/>
                </a:cxn>
                <a:cxn ang="0">
                  <a:pos x="976" y="114"/>
                </a:cxn>
                <a:cxn ang="0">
                  <a:pos x="1021" y="91"/>
                </a:cxn>
                <a:cxn ang="0">
                  <a:pos x="1061" y="5"/>
                </a:cxn>
                <a:cxn ang="0">
                  <a:pos x="1107" y="91"/>
                </a:cxn>
                <a:cxn ang="0">
                  <a:pos x="1146" y="91"/>
                </a:cxn>
                <a:cxn ang="0">
                  <a:pos x="1192" y="91"/>
                </a:cxn>
                <a:cxn ang="0">
                  <a:pos x="1231" y="108"/>
                </a:cxn>
                <a:cxn ang="0">
                  <a:pos x="1277" y="182"/>
                </a:cxn>
                <a:cxn ang="0">
                  <a:pos x="1322" y="296"/>
                </a:cxn>
                <a:cxn ang="0">
                  <a:pos x="1362" y="370"/>
                </a:cxn>
                <a:cxn ang="0">
                  <a:pos x="1407" y="410"/>
                </a:cxn>
                <a:cxn ang="0">
                  <a:pos x="1447" y="210"/>
                </a:cxn>
                <a:cxn ang="0">
                  <a:pos x="1492" y="74"/>
                </a:cxn>
                <a:cxn ang="0">
                  <a:pos x="1532" y="79"/>
                </a:cxn>
                <a:cxn ang="0">
                  <a:pos x="1578" y="5"/>
                </a:cxn>
                <a:cxn ang="0">
                  <a:pos x="1623" y="40"/>
                </a:cxn>
                <a:cxn ang="0">
                  <a:pos x="1663" y="40"/>
                </a:cxn>
                <a:cxn ang="0">
                  <a:pos x="1708" y="28"/>
                </a:cxn>
                <a:cxn ang="0">
                  <a:pos x="1748" y="11"/>
                </a:cxn>
                <a:cxn ang="0">
                  <a:pos x="1793" y="11"/>
                </a:cxn>
              </a:cxnLst>
              <a:rect l="0" t="0" r="r" b="b"/>
              <a:pathLst>
                <a:path w="1822" h="1184">
                  <a:moveTo>
                    <a:pt x="0" y="165"/>
                  </a:moveTo>
                  <a:lnTo>
                    <a:pt x="17" y="148"/>
                  </a:lnTo>
                  <a:lnTo>
                    <a:pt x="28" y="131"/>
                  </a:lnTo>
                  <a:lnTo>
                    <a:pt x="45" y="233"/>
                  </a:lnTo>
                  <a:lnTo>
                    <a:pt x="57" y="256"/>
                  </a:lnTo>
                  <a:lnTo>
                    <a:pt x="74" y="296"/>
                  </a:lnTo>
                  <a:lnTo>
                    <a:pt x="91" y="438"/>
                  </a:lnTo>
                  <a:lnTo>
                    <a:pt x="102" y="666"/>
                  </a:lnTo>
                  <a:lnTo>
                    <a:pt x="119" y="711"/>
                  </a:lnTo>
                  <a:lnTo>
                    <a:pt x="130" y="518"/>
                  </a:lnTo>
                  <a:lnTo>
                    <a:pt x="147" y="347"/>
                  </a:lnTo>
                  <a:lnTo>
                    <a:pt x="159" y="245"/>
                  </a:lnTo>
                  <a:lnTo>
                    <a:pt x="176" y="205"/>
                  </a:lnTo>
                  <a:lnTo>
                    <a:pt x="187" y="193"/>
                  </a:lnTo>
                  <a:lnTo>
                    <a:pt x="204" y="222"/>
                  </a:lnTo>
                  <a:lnTo>
                    <a:pt x="215" y="279"/>
                  </a:lnTo>
                  <a:lnTo>
                    <a:pt x="232" y="273"/>
                  </a:lnTo>
                  <a:lnTo>
                    <a:pt x="244" y="330"/>
                  </a:lnTo>
                  <a:lnTo>
                    <a:pt x="261" y="381"/>
                  </a:lnTo>
                  <a:lnTo>
                    <a:pt x="272" y="381"/>
                  </a:lnTo>
                  <a:lnTo>
                    <a:pt x="289" y="358"/>
                  </a:lnTo>
                  <a:lnTo>
                    <a:pt x="301" y="188"/>
                  </a:lnTo>
                  <a:lnTo>
                    <a:pt x="318" y="227"/>
                  </a:lnTo>
                  <a:lnTo>
                    <a:pt x="329" y="148"/>
                  </a:lnTo>
                  <a:lnTo>
                    <a:pt x="346" y="153"/>
                  </a:lnTo>
                  <a:lnTo>
                    <a:pt x="357" y="182"/>
                  </a:lnTo>
                  <a:lnTo>
                    <a:pt x="374" y="176"/>
                  </a:lnTo>
                  <a:lnTo>
                    <a:pt x="391" y="176"/>
                  </a:lnTo>
                  <a:lnTo>
                    <a:pt x="403" y="262"/>
                  </a:lnTo>
                  <a:lnTo>
                    <a:pt x="420" y="364"/>
                  </a:lnTo>
                  <a:lnTo>
                    <a:pt x="431" y="478"/>
                  </a:lnTo>
                  <a:lnTo>
                    <a:pt x="448" y="660"/>
                  </a:lnTo>
                  <a:lnTo>
                    <a:pt x="459" y="945"/>
                  </a:lnTo>
                  <a:lnTo>
                    <a:pt x="477" y="1121"/>
                  </a:lnTo>
                  <a:lnTo>
                    <a:pt x="488" y="973"/>
                  </a:lnTo>
                  <a:lnTo>
                    <a:pt x="505" y="700"/>
                  </a:lnTo>
                  <a:lnTo>
                    <a:pt x="516" y="472"/>
                  </a:lnTo>
                  <a:lnTo>
                    <a:pt x="533" y="347"/>
                  </a:lnTo>
                  <a:lnTo>
                    <a:pt x="545" y="233"/>
                  </a:lnTo>
                  <a:lnTo>
                    <a:pt x="562" y="193"/>
                  </a:lnTo>
                  <a:lnTo>
                    <a:pt x="573" y="159"/>
                  </a:lnTo>
                  <a:lnTo>
                    <a:pt x="590" y="199"/>
                  </a:lnTo>
                  <a:lnTo>
                    <a:pt x="601" y="159"/>
                  </a:lnTo>
                  <a:lnTo>
                    <a:pt x="618" y="153"/>
                  </a:lnTo>
                  <a:lnTo>
                    <a:pt x="630" y="102"/>
                  </a:lnTo>
                  <a:lnTo>
                    <a:pt x="647" y="85"/>
                  </a:lnTo>
                  <a:lnTo>
                    <a:pt x="658" y="227"/>
                  </a:lnTo>
                  <a:lnTo>
                    <a:pt x="675" y="131"/>
                  </a:lnTo>
                  <a:lnTo>
                    <a:pt x="692" y="136"/>
                  </a:lnTo>
                  <a:lnTo>
                    <a:pt x="704" y="165"/>
                  </a:lnTo>
                  <a:lnTo>
                    <a:pt x="721" y="153"/>
                  </a:lnTo>
                  <a:lnTo>
                    <a:pt x="732" y="273"/>
                  </a:lnTo>
                  <a:lnTo>
                    <a:pt x="749" y="233"/>
                  </a:lnTo>
                  <a:lnTo>
                    <a:pt x="760" y="358"/>
                  </a:lnTo>
                  <a:lnTo>
                    <a:pt x="777" y="444"/>
                  </a:lnTo>
                  <a:lnTo>
                    <a:pt x="789" y="489"/>
                  </a:lnTo>
                  <a:lnTo>
                    <a:pt x="806" y="723"/>
                  </a:lnTo>
                  <a:lnTo>
                    <a:pt x="817" y="905"/>
                  </a:lnTo>
                  <a:lnTo>
                    <a:pt x="834" y="1144"/>
                  </a:lnTo>
                  <a:lnTo>
                    <a:pt x="845" y="1184"/>
                  </a:lnTo>
                  <a:lnTo>
                    <a:pt x="862" y="967"/>
                  </a:lnTo>
                  <a:lnTo>
                    <a:pt x="874" y="677"/>
                  </a:lnTo>
                  <a:lnTo>
                    <a:pt x="891" y="501"/>
                  </a:lnTo>
                  <a:lnTo>
                    <a:pt x="902" y="341"/>
                  </a:lnTo>
                  <a:lnTo>
                    <a:pt x="919" y="256"/>
                  </a:lnTo>
                  <a:lnTo>
                    <a:pt x="931" y="188"/>
                  </a:lnTo>
                  <a:lnTo>
                    <a:pt x="948" y="182"/>
                  </a:lnTo>
                  <a:lnTo>
                    <a:pt x="965" y="171"/>
                  </a:lnTo>
                  <a:lnTo>
                    <a:pt x="976" y="114"/>
                  </a:lnTo>
                  <a:lnTo>
                    <a:pt x="993" y="79"/>
                  </a:lnTo>
                  <a:lnTo>
                    <a:pt x="1004" y="97"/>
                  </a:lnTo>
                  <a:lnTo>
                    <a:pt x="1021" y="91"/>
                  </a:lnTo>
                  <a:lnTo>
                    <a:pt x="1033" y="51"/>
                  </a:lnTo>
                  <a:lnTo>
                    <a:pt x="1050" y="131"/>
                  </a:lnTo>
                  <a:lnTo>
                    <a:pt x="1061" y="5"/>
                  </a:lnTo>
                  <a:lnTo>
                    <a:pt x="1078" y="108"/>
                  </a:lnTo>
                  <a:lnTo>
                    <a:pt x="1089" y="62"/>
                  </a:lnTo>
                  <a:lnTo>
                    <a:pt x="1107" y="91"/>
                  </a:lnTo>
                  <a:lnTo>
                    <a:pt x="1118" y="85"/>
                  </a:lnTo>
                  <a:lnTo>
                    <a:pt x="1135" y="102"/>
                  </a:lnTo>
                  <a:lnTo>
                    <a:pt x="1146" y="91"/>
                  </a:lnTo>
                  <a:lnTo>
                    <a:pt x="1163" y="23"/>
                  </a:lnTo>
                  <a:lnTo>
                    <a:pt x="1175" y="79"/>
                  </a:lnTo>
                  <a:lnTo>
                    <a:pt x="1192" y="91"/>
                  </a:lnTo>
                  <a:lnTo>
                    <a:pt x="1203" y="114"/>
                  </a:lnTo>
                  <a:lnTo>
                    <a:pt x="1220" y="119"/>
                  </a:lnTo>
                  <a:lnTo>
                    <a:pt x="1231" y="108"/>
                  </a:lnTo>
                  <a:lnTo>
                    <a:pt x="1248" y="74"/>
                  </a:lnTo>
                  <a:lnTo>
                    <a:pt x="1265" y="193"/>
                  </a:lnTo>
                  <a:lnTo>
                    <a:pt x="1277" y="182"/>
                  </a:lnTo>
                  <a:lnTo>
                    <a:pt x="1294" y="227"/>
                  </a:lnTo>
                  <a:lnTo>
                    <a:pt x="1305" y="250"/>
                  </a:lnTo>
                  <a:lnTo>
                    <a:pt x="1322" y="296"/>
                  </a:lnTo>
                  <a:lnTo>
                    <a:pt x="1334" y="290"/>
                  </a:lnTo>
                  <a:lnTo>
                    <a:pt x="1351" y="364"/>
                  </a:lnTo>
                  <a:lnTo>
                    <a:pt x="1362" y="370"/>
                  </a:lnTo>
                  <a:lnTo>
                    <a:pt x="1379" y="432"/>
                  </a:lnTo>
                  <a:lnTo>
                    <a:pt x="1390" y="461"/>
                  </a:lnTo>
                  <a:lnTo>
                    <a:pt x="1407" y="410"/>
                  </a:lnTo>
                  <a:lnTo>
                    <a:pt x="1419" y="330"/>
                  </a:lnTo>
                  <a:lnTo>
                    <a:pt x="1436" y="210"/>
                  </a:lnTo>
                  <a:lnTo>
                    <a:pt x="1447" y="210"/>
                  </a:lnTo>
                  <a:lnTo>
                    <a:pt x="1464" y="125"/>
                  </a:lnTo>
                  <a:lnTo>
                    <a:pt x="1475" y="102"/>
                  </a:lnTo>
                  <a:lnTo>
                    <a:pt x="1492" y="74"/>
                  </a:lnTo>
                  <a:lnTo>
                    <a:pt x="1504" y="91"/>
                  </a:lnTo>
                  <a:lnTo>
                    <a:pt x="1521" y="119"/>
                  </a:lnTo>
                  <a:lnTo>
                    <a:pt x="1532" y="79"/>
                  </a:lnTo>
                  <a:lnTo>
                    <a:pt x="1549" y="17"/>
                  </a:lnTo>
                  <a:lnTo>
                    <a:pt x="1566" y="51"/>
                  </a:lnTo>
                  <a:lnTo>
                    <a:pt x="1578" y="5"/>
                  </a:lnTo>
                  <a:lnTo>
                    <a:pt x="1595" y="79"/>
                  </a:lnTo>
                  <a:lnTo>
                    <a:pt x="1606" y="40"/>
                  </a:lnTo>
                  <a:lnTo>
                    <a:pt x="1623" y="40"/>
                  </a:lnTo>
                  <a:lnTo>
                    <a:pt x="1634" y="34"/>
                  </a:lnTo>
                  <a:lnTo>
                    <a:pt x="1651" y="0"/>
                  </a:lnTo>
                  <a:lnTo>
                    <a:pt x="1663" y="40"/>
                  </a:lnTo>
                  <a:lnTo>
                    <a:pt x="1680" y="23"/>
                  </a:lnTo>
                  <a:lnTo>
                    <a:pt x="1691" y="68"/>
                  </a:lnTo>
                  <a:lnTo>
                    <a:pt x="1708" y="28"/>
                  </a:lnTo>
                  <a:lnTo>
                    <a:pt x="1719" y="40"/>
                  </a:lnTo>
                  <a:lnTo>
                    <a:pt x="1736" y="57"/>
                  </a:lnTo>
                  <a:lnTo>
                    <a:pt x="1748" y="11"/>
                  </a:lnTo>
                  <a:lnTo>
                    <a:pt x="1765" y="28"/>
                  </a:lnTo>
                  <a:lnTo>
                    <a:pt x="1776" y="74"/>
                  </a:lnTo>
                  <a:lnTo>
                    <a:pt x="1793" y="11"/>
                  </a:lnTo>
                  <a:lnTo>
                    <a:pt x="1805" y="34"/>
                  </a:lnTo>
                  <a:lnTo>
                    <a:pt x="1822" y="34"/>
                  </a:lnTo>
                </a:path>
              </a:pathLst>
            </a:custGeom>
            <a:noFill/>
            <a:ln w="1746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13" name="Line 41"/>
            <p:cNvSpPr>
              <a:spLocks noChangeShapeType="1"/>
            </p:cNvSpPr>
            <p:nvPr/>
          </p:nvSpPr>
          <p:spPr bwMode="auto">
            <a:xfrm flipV="1">
              <a:off x="4800" y="885"/>
              <a:ext cx="17" cy="40"/>
            </a:xfrm>
            <a:prstGeom prst="line">
              <a:avLst/>
            </a:prstGeom>
            <a:noFill/>
            <a:ln w="1746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14" name="Oval 42"/>
            <p:cNvSpPr>
              <a:spLocks noChangeArrowheads="1"/>
            </p:cNvSpPr>
            <p:nvPr/>
          </p:nvSpPr>
          <p:spPr bwMode="auto">
            <a:xfrm>
              <a:off x="1139" y="891"/>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15" name="Oval 43"/>
            <p:cNvSpPr>
              <a:spLocks noChangeArrowheads="1"/>
            </p:cNvSpPr>
            <p:nvPr/>
          </p:nvSpPr>
          <p:spPr bwMode="auto">
            <a:xfrm>
              <a:off x="1150" y="874"/>
              <a:ext cx="46"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16" name="Oval 44"/>
            <p:cNvSpPr>
              <a:spLocks noChangeArrowheads="1"/>
            </p:cNvSpPr>
            <p:nvPr/>
          </p:nvSpPr>
          <p:spPr bwMode="auto">
            <a:xfrm>
              <a:off x="1167" y="896"/>
              <a:ext cx="46"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17" name="Oval 45"/>
            <p:cNvSpPr>
              <a:spLocks noChangeArrowheads="1"/>
            </p:cNvSpPr>
            <p:nvPr/>
          </p:nvSpPr>
          <p:spPr bwMode="auto">
            <a:xfrm>
              <a:off x="1179" y="885"/>
              <a:ext cx="45"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18" name="Oval 46"/>
            <p:cNvSpPr>
              <a:spLocks noChangeArrowheads="1"/>
            </p:cNvSpPr>
            <p:nvPr/>
          </p:nvSpPr>
          <p:spPr bwMode="auto">
            <a:xfrm>
              <a:off x="1196" y="817"/>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19" name="Oval 47"/>
            <p:cNvSpPr>
              <a:spLocks noChangeArrowheads="1"/>
            </p:cNvSpPr>
            <p:nvPr/>
          </p:nvSpPr>
          <p:spPr bwMode="auto">
            <a:xfrm>
              <a:off x="1207" y="857"/>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20" name="Oval 48"/>
            <p:cNvSpPr>
              <a:spLocks noChangeArrowheads="1"/>
            </p:cNvSpPr>
            <p:nvPr/>
          </p:nvSpPr>
          <p:spPr bwMode="auto">
            <a:xfrm>
              <a:off x="1224" y="914"/>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21" name="Oval 49"/>
            <p:cNvSpPr>
              <a:spLocks noChangeArrowheads="1"/>
            </p:cNvSpPr>
            <p:nvPr/>
          </p:nvSpPr>
          <p:spPr bwMode="auto">
            <a:xfrm>
              <a:off x="1235" y="908"/>
              <a:ext cx="46"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22" name="Oval 50"/>
            <p:cNvSpPr>
              <a:spLocks noChangeArrowheads="1"/>
            </p:cNvSpPr>
            <p:nvPr/>
          </p:nvSpPr>
          <p:spPr bwMode="auto">
            <a:xfrm>
              <a:off x="1252" y="868"/>
              <a:ext cx="46"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23" name="Oval 51"/>
            <p:cNvSpPr>
              <a:spLocks noChangeArrowheads="1"/>
            </p:cNvSpPr>
            <p:nvPr/>
          </p:nvSpPr>
          <p:spPr bwMode="auto">
            <a:xfrm>
              <a:off x="1264" y="908"/>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24" name="Oval 52"/>
            <p:cNvSpPr>
              <a:spLocks noChangeArrowheads="1"/>
            </p:cNvSpPr>
            <p:nvPr/>
          </p:nvSpPr>
          <p:spPr bwMode="auto">
            <a:xfrm>
              <a:off x="1281" y="868"/>
              <a:ext cx="45"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25" name="Oval 53"/>
            <p:cNvSpPr>
              <a:spLocks noChangeArrowheads="1"/>
            </p:cNvSpPr>
            <p:nvPr/>
          </p:nvSpPr>
          <p:spPr bwMode="auto">
            <a:xfrm>
              <a:off x="1298" y="914"/>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26" name="Oval 54"/>
            <p:cNvSpPr>
              <a:spLocks noChangeArrowheads="1"/>
            </p:cNvSpPr>
            <p:nvPr/>
          </p:nvSpPr>
          <p:spPr bwMode="auto">
            <a:xfrm>
              <a:off x="1309" y="902"/>
              <a:ext cx="46"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27" name="Oval 55"/>
            <p:cNvSpPr>
              <a:spLocks noChangeArrowheads="1"/>
            </p:cNvSpPr>
            <p:nvPr/>
          </p:nvSpPr>
          <p:spPr bwMode="auto">
            <a:xfrm>
              <a:off x="1326" y="874"/>
              <a:ext cx="46"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28" name="Oval 56"/>
            <p:cNvSpPr>
              <a:spLocks noChangeArrowheads="1"/>
            </p:cNvSpPr>
            <p:nvPr/>
          </p:nvSpPr>
          <p:spPr bwMode="auto">
            <a:xfrm>
              <a:off x="1338" y="902"/>
              <a:ext cx="45"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29" name="Oval 57"/>
            <p:cNvSpPr>
              <a:spLocks noChangeArrowheads="1"/>
            </p:cNvSpPr>
            <p:nvPr/>
          </p:nvSpPr>
          <p:spPr bwMode="auto">
            <a:xfrm>
              <a:off x="1355" y="914"/>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30" name="Oval 58"/>
            <p:cNvSpPr>
              <a:spLocks noChangeArrowheads="1"/>
            </p:cNvSpPr>
            <p:nvPr/>
          </p:nvSpPr>
          <p:spPr bwMode="auto">
            <a:xfrm>
              <a:off x="1366" y="885"/>
              <a:ext cx="45"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31" name="Oval 59"/>
            <p:cNvSpPr>
              <a:spLocks noChangeArrowheads="1"/>
            </p:cNvSpPr>
            <p:nvPr/>
          </p:nvSpPr>
          <p:spPr bwMode="auto">
            <a:xfrm>
              <a:off x="1383" y="931"/>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32" name="Oval 60"/>
            <p:cNvSpPr>
              <a:spLocks noChangeArrowheads="1"/>
            </p:cNvSpPr>
            <p:nvPr/>
          </p:nvSpPr>
          <p:spPr bwMode="auto">
            <a:xfrm>
              <a:off x="1394" y="885"/>
              <a:ext cx="46"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33" name="Oval 61"/>
            <p:cNvSpPr>
              <a:spLocks noChangeArrowheads="1"/>
            </p:cNvSpPr>
            <p:nvPr/>
          </p:nvSpPr>
          <p:spPr bwMode="auto">
            <a:xfrm>
              <a:off x="1411" y="879"/>
              <a:ext cx="46"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34" name="Oval 62"/>
            <p:cNvSpPr>
              <a:spLocks noChangeArrowheads="1"/>
            </p:cNvSpPr>
            <p:nvPr/>
          </p:nvSpPr>
          <p:spPr bwMode="auto">
            <a:xfrm>
              <a:off x="1423" y="857"/>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35" name="Oval 63"/>
            <p:cNvSpPr>
              <a:spLocks noChangeArrowheads="1"/>
            </p:cNvSpPr>
            <p:nvPr/>
          </p:nvSpPr>
          <p:spPr bwMode="auto">
            <a:xfrm>
              <a:off x="1440" y="908"/>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36" name="Oval 64"/>
            <p:cNvSpPr>
              <a:spLocks noChangeArrowheads="1"/>
            </p:cNvSpPr>
            <p:nvPr/>
          </p:nvSpPr>
          <p:spPr bwMode="auto">
            <a:xfrm>
              <a:off x="1451" y="896"/>
              <a:ext cx="45"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37" name="Oval 65"/>
            <p:cNvSpPr>
              <a:spLocks noChangeArrowheads="1"/>
            </p:cNvSpPr>
            <p:nvPr/>
          </p:nvSpPr>
          <p:spPr bwMode="auto">
            <a:xfrm>
              <a:off x="1468" y="931"/>
              <a:ext cx="46"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38" name="Oval 66"/>
            <p:cNvSpPr>
              <a:spLocks noChangeArrowheads="1"/>
            </p:cNvSpPr>
            <p:nvPr/>
          </p:nvSpPr>
          <p:spPr bwMode="auto">
            <a:xfrm>
              <a:off x="1479" y="919"/>
              <a:ext cx="46"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39" name="Oval 67"/>
            <p:cNvSpPr>
              <a:spLocks noChangeArrowheads="1"/>
            </p:cNvSpPr>
            <p:nvPr/>
          </p:nvSpPr>
          <p:spPr bwMode="auto">
            <a:xfrm>
              <a:off x="1496" y="919"/>
              <a:ext cx="46"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40" name="Oval 68"/>
            <p:cNvSpPr>
              <a:spLocks noChangeArrowheads="1"/>
            </p:cNvSpPr>
            <p:nvPr/>
          </p:nvSpPr>
          <p:spPr bwMode="auto">
            <a:xfrm>
              <a:off x="1508" y="914"/>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41" name="Oval 69"/>
            <p:cNvSpPr>
              <a:spLocks noChangeArrowheads="1"/>
            </p:cNvSpPr>
            <p:nvPr/>
          </p:nvSpPr>
          <p:spPr bwMode="auto">
            <a:xfrm>
              <a:off x="1525" y="948"/>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42" name="Oval 70"/>
            <p:cNvSpPr>
              <a:spLocks noChangeArrowheads="1"/>
            </p:cNvSpPr>
            <p:nvPr/>
          </p:nvSpPr>
          <p:spPr bwMode="auto">
            <a:xfrm>
              <a:off x="1536" y="936"/>
              <a:ext cx="46"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43" name="Oval 71"/>
            <p:cNvSpPr>
              <a:spLocks noChangeArrowheads="1"/>
            </p:cNvSpPr>
            <p:nvPr/>
          </p:nvSpPr>
          <p:spPr bwMode="auto">
            <a:xfrm>
              <a:off x="1553" y="1044"/>
              <a:ext cx="46"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44" name="Oval 72"/>
            <p:cNvSpPr>
              <a:spLocks noChangeArrowheads="1"/>
            </p:cNvSpPr>
            <p:nvPr/>
          </p:nvSpPr>
          <p:spPr bwMode="auto">
            <a:xfrm>
              <a:off x="1565" y="914"/>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45" name="Oval 73"/>
            <p:cNvSpPr>
              <a:spLocks noChangeArrowheads="1"/>
            </p:cNvSpPr>
            <p:nvPr/>
          </p:nvSpPr>
          <p:spPr bwMode="auto">
            <a:xfrm>
              <a:off x="1582" y="993"/>
              <a:ext cx="45"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46" name="Oval 74"/>
            <p:cNvSpPr>
              <a:spLocks noChangeArrowheads="1"/>
            </p:cNvSpPr>
            <p:nvPr/>
          </p:nvSpPr>
          <p:spPr bwMode="auto">
            <a:xfrm>
              <a:off x="1599" y="1056"/>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47" name="Oval 75"/>
            <p:cNvSpPr>
              <a:spLocks noChangeArrowheads="1"/>
            </p:cNvSpPr>
            <p:nvPr/>
          </p:nvSpPr>
          <p:spPr bwMode="auto">
            <a:xfrm>
              <a:off x="1610" y="1136"/>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48" name="Oval 76"/>
            <p:cNvSpPr>
              <a:spLocks noChangeArrowheads="1"/>
            </p:cNvSpPr>
            <p:nvPr/>
          </p:nvSpPr>
          <p:spPr bwMode="auto">
            <a:xfrm>
              <a:off x="1627" y="1227"/>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49" name="Oval 77"/>
            <p:cNvSpPr>
              <a:spLocks noChangeArrowheads="1"/>
            </p:cNvSpPr>
            <p:nvPr/>
          </p:nvSpPr>
          <p:spPr bwMode="auto">
            <a:xfrm>
              <a:off x="1638" y="1278"/>
              <a:ext cx="46"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50" name="Oval 78"/>
            <p:cNvSpPr>
              <a:spLocks noChangeArrowheads="1"/>
            </p:cNvSpPr>
            <p:nvPr/>
          </p:nvSpPr>
          <p:spPr bwMode="auto">
            <a:xfrm>
              <a:off x="1655" y="1278"/>
              <a:ext cx="46"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51" name="Oval 79"/>
            <p:cNvSpPr>
              <a:spLocks noChangeArrowheads="1"/>
            </p:cNvSpPr>
            <p:nvPr/>
          </p:nvSpPr>
          <p:spPr bwMode="auto">
            <a:xfrm>
              <a:off x="1667" y="1232"/>
              <a:ext cx="45"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52" name="Oval 80"/>
            <p:cNvSpPr>
              <a:spLocks noChangeArrowheads="1"/>
            </p:cNvSpPr>
            <p:nvPr/>
          </p:nvSpPr>
          <p:spPr bwMode="auto">
            <a:xfrm>
              <a:off x="1684" y="1187"/>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53" name="Oval 81"/>
            <p:cNvSpPr>
              <a:spLocks noChangeArrowheads="1"/>
            </p:cNvSpPr>
            <p:nvPr/>
          </p:nvSpPr>
          <p:spPr bwMode="auto">
            <a:xfrm>
              <a:off x="1695" y="1096"/>
              <a:ext cx="46"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54" name="Oval 82"/>
            <p:cNvSpPr>
              <a:spLocks noChangeArrowheads="1"/>
            </p:cNvSpPr>
            <p:nvPr/>
          </p:nvSpPr>
          <p:spPr bwMode="auto">
            <a:xfrm>
              <a:off x="1712" y="1107"/>
              <a:ext cx="46"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55" name="Oval 83"/>
            <p:cNvSpPr>
              <a:spLocks noChangeArrowheads="1"/>
            </p:cNvSpPr>
            <p:nvPr/>
          </p:nvSpPr>
          <p:spPr bwMode="auto">
            <a:xfrm>
              <a:off x="1724" y="1136"/>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56" name="Oval 84"/>
            <p:cNvSpPr>
              <a:spLocks noChangeArrowheads="1"/>
            </p:cNvSpPr>
            <p:nvPr/>
          </p:nvSpPr>
          <p:spPr bwMode="auto">
            <a:xfrm>
              <a:off x="1741" y="1039"/>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57" name="Oval 85"/>
            <p:cNvSpPr>
              <a:spLocks noChangeArrowheads="1"/>
            </p:cNvSpPr>
            <p:nvPr/>
          </p:nvSpPr>
          <p:spPr bwMode="auto">
            <a:xfrm>
              <a:off x="1752" y="988"/>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58" name="Oval 86"/>
            <p:cNvSpPr>
              <a:spLocks noChangeArrowheads="1"/>
            </p:cNvSpPr>
            <p:nvPr/>
          </p:nvSpPr>
          <p:spPr bwMode="auto">
            <a:xfrm>
              <a:off x="1769" y="1016"/>
              <a:ext cx="45"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59" name="Oval 87"/>
            <p:cNvSpPr>
              <a:spLocks noChangeArrowheads="1"/>
            </p:cNvSpPr>
            <p:nvPr/>
          </p:nvSpPr>
          <p:spPr bwMode="auto">
            <a:xfrm>
              <a:off x="1780" y="1005"/>
              <a:ext cx="46"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60" name="Oval 88"/>
            <p:cNvSpPr>
              <a:spLocks noChangeArrowheads="1"/>
            </p:cNvSpPr>
            <p:nvPr/>
          </p:nvSpPr>
          <p:spPr bwMode="auto">
            <a:xfrm>
              <a:off x="1797" y="1005"/>
              <a:ext cx="46"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61" name="Oval 89"/>
            <p:cNvSpPr>
              <a:spLocks noChangeArrowheads="1"/>
            </p:cNvSpPr>
            <p:nvPr/>
          </p:nvSpPr>
          <p:spPr bwMode="auto">
            <a:xfrm>
              <a:off x="1809" y="1005"/>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62" name="Oval 90"/>
            <p:cNvSpPr>
              <a:spLocks noChangeArrowheads="1"/>
            </p:cNvSpPr>
            <p:nvPr/>
          </p:nvSpPr>
          <p:spPr bwMode="auto">
            <a:xfrm>
              <a:off x="1826" y="1005"/>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63" name="Oval 91"/>
            <p:cNvSpPr>
              <a:spLocks noChangeArrowheads="1"/>
            </p:cNvSpPr>
            <p:nvPr/>
          </p:nvSpPr>
          <p:spPr bwMode="auto">
            <a:xfrm>
              <a:off x="1837" y="1039"/>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64" name="Oval 92"/>
            <p:cNvSpPr>
              <a:spLocks noChangeArrowheads="1"/>
            </p:cNvSpPr>
            <p:nvPr/>
          </p:nvSpPr>
          <p:spPr bwMode="auto">
            <a:xfrm>
              <a:off x="1854" y="1090"/>
              <a:ext cx="45"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65" name="Oval 93"/>
            <p:cNvSpPr>
              <a:spLocks noChangeArrowheads="1"/>
            </p:cNvSpPr>
            <p:nvPr/>
          </p:nvSpPr>
          <p:spPr bwMode="auto">
            <a:xfrm>
              <a:off x="1871" y="1050"/>
              <a:ext cx="45"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66" name="Oval 94"/>
            <p:cNvSpPr>
              <a:spLocks noChangeArrowheads="1"/>
            </p:cNvSpPr>
            <p:nvPr/>
          </p:nvSpPr>
          <p:spPr bwMode="auto">
            <a:xfrm>
              <a:off x="1882" y="1005"/>
              <a:ext cx="46"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67" name="Oval 95"/>
            <p:cNvSpPr>
              <a:spLocks noChangeArrowheads="1"/>
            </p:cNvSpPr>
            <p:nvPr/>
          </p:nvSpPr>
          <p:spPr bwMode="auto">
            <a:xfrm>
              <a:off x="1899" y="948"/>
              <a:ext cx="46"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68" name="Oval 96"/>
            <p:cNvSpPr>
              <a:spLocks noChangeArrowheads="1"/>
            </p:cNvSpPr>
            <p:nvPr/>
          </p:nvSpPr>
          <p:spPr bwMode="auto">
            <a:xfrm>
              <a:off x="1911" y="1010"/>
              <a:ext cx="45"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69" name="Oval 97"/>
            <p:cNvSpPr>
              <a:spLocks noChangeArrowheads="1"/>
            </p:cNvSpPr>
            <p:nvPr/>
          </p:nvSpPr>
          <p:spPr bwMode="auto">
            <a:xfrm>
              <a:off x="1928" y="1010"/>
              <a:ext cx="45"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70" name="Oval 98"/>
            <p:cNvSpPr>
              <a:spLocks noChangeArrowheads="1"/>
            </p:cNvSpPr>
            <p:nvPr/>
          </p:nvSpPr>
          <p:spPr bwMode="auto">
            <a:xfrm>
              <a:off x="1939" y="1016"/>
              <a:ext cx="46"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71" name="Oval 99"/>
            <p:cNvSpPr>
              <a:spLocks noChangeArrowheads="1"/>
            </p:cNvSpPr>
            <p:nvPr/>
          </p:nvSpPr>
          <p:spPr bwMode="auto">
            <a:xfrm>
              <a:off x="1956" y="970"/>
              <a:ext cx="46"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72" name="Oval 100"/>
            <p:cNvSpPr>
              <a:spLocks noChangeArrowheads="1"/>
            </p:cNvSpPr>
            <p:nvPr/>
          </p:nvSpPr>
          <p:spPr bwMode="auto">
            <a:xfrm>
              <a:off x="1968" y="1005"/>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73" name="Oval 101"/>
            <p:cNvSpPr>
              <a:spLocks noChangeArrowheads="1"/>
            </p:cNvSpPr>
            <p:nvPr/>
          </p:nvSpPr>
          <p:spPr bwMode="auto">
            <a:xfrm>
              <a:off x="1985" y="1033"/>
              <a:ext cx="45"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74" name="Oval 102"/>
            <p:cNvSpPr>
              <a:spLocks noChangeArrowheads="1"/>
            </p:cNvSpPr>
            <p:nvPr/>
          </p:nvSpPr>
          <p:spPr bwMode="auto">
            <a:xfrm>
              <a:off x="1996" y="1067"/>
              <a:ext cx="45"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75" name="Oval 103"/>
            <p:cNvSpPr>
              <a:spLocks noChangeArrowheads="1"/>
            </p:cNvSpPr>
            <p:nvPr/>
          </p:nvSpPr>
          <p:spPr bwMode="auto">
            <a:xfrm>
              <a:off x="2013" y="1124"/>
              <a:ext cx="45"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76" name="Oval 104"/>
            <p:cNvSpPr>
              <a:spLocks noChangeArrowheads="1"/>
            </p:cNvSpPr>
            <p:nvPr/>
          </p:nvSpPr>
          <p:spPr bwMode="auto">
            <a:xfrm>
              <a:off x="2024" y="1244"/>
              <a:ext cx="46"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77" name="Oval 105"/>
            <p:cNvSpPr>
              <a:spLocks noChangeArrowheads="1"/>
            </p:cNvSpPr>
            <p:nvPr/>
          </p:nvSpPr>
          <p:spPr bwMode="auto">
            <a:xfrm>
              <a:off x="2041" y="1358"/>
              <a:ext cx="46"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78" name="Oval 106"/>
            <p:cNvSpPr>
              <a:spLocks noChangeArrowheads="1"/>
            </p:cNvSpPr>
            <p:nvPr/>
          </p:nvSpPr>
          <p:spPr bwMode="auto">
            <a:xfrm>
              <a:off x="2053" y="1636"/>
              <a:ext cx="45"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79" name="Oval 107"/>
            <p:cNvSpPr>
              <a:spLocks noChangeArrowheads="1"/>
            </p:cNvSpPr>
            <p:nvPr/>
          </p:nvSpPr>
          <p:spPr bwMode="auto">
            <a:xfrm>
              <a:off x="2070" y="1853"/>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80" name="Oval 108"/>
            <p:cNvSpPr>
              <a:spLocks noChangeArrowheads="1"/>
            </p:cNvSpPr>
            <p:nvPr/>
          </p:nvSpPr>
          <p:spPr bwMode="auto">
            <a:xfrm>
              <a:off x="2081" y="1927"/>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81" name="Oval 109"/>
            <p:cNvSpPr>
              <a:spLocks noChangeArrowheads="1"/>
            </p:cNvSpPr>
            <p:nvPr/>
          </p:nvSpPr>
          <p:spPr bwMode="auto">
            <a:xfrm>
              <a:off x="2098" y="1745"/>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82" name="Oval 110"/>
            <p:cNvSpPr>
              <a:spLocks noChangeArrowheads="1"/>
            </p:cNvSpPr>
            <p:nvPr/>
          </p:nvSpPr>
          <p:spPr bwMode="auto">
            <a:xfrm>
              <a:off x="2109" y="1437"/>
              <a:ext cx="46"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83" name="Oval 111"/>
            <p:cNvSpPr>
              <a:spLocks noChangeArrowheads="1"/>
            </p:cNvSpPr>
            <p:nvPr/>
          </p:nvSpPr>
          <p:spPr bwMode="auto">
            <a:xfrm>
              <a:off x="2126" y="1284"/>
              <a:ext cx="46"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84" name="Oval 112"/>
            <p:cNvSpPr>
              <a:spLocks noChangeArrowheads="1"/>
            </p:cNvSpPr>
            <p:nvPr/>
          </p:nvSpPr>
          <p:spPr bwMode="auto">
            <a:xfrm>
              <a:off x="2138" y="1158"/>
              <a:ext cx="45"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85" name="Oval 113"/>
            <p:cNvSpPr>
              <a:spLocks noChangeArrowheads="1"/>
            </p:cNvSpPr>
            <p:nvPr/>
          </p:nvSpPr>
          <p:spPr bwMode="auto">
            <a:xfrm>
              <a:off x="2155" y="1187"/>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86" name="Oval 114"/>
            <p:cNvSpPr>
              <a:spLocks noChangeArrowheads="1"/>
            </p:cNvSpPr>
            <p:nvPr/>
          </p:nvSpPr>
          <p:spPr bwMode="auto">
            <a:xfrm>
              <a:off x="2172" y="1118"/>
              <a:ext cx="45"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87" name="Oval 115"/>
            <p:cNvSpPr>
              <a:spLocks noChangeArrowheads="1"/>
            </p:cNvSpPr>
            <p:nvPr/>
          </p:nvSpPr>
          <p:spPr bwMode="auto">
            <a:xfrm>
              <a:off x="2183" y="1181"/>
              <a:ext cx="46"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88" name="Oval 116"/>
            <p:cNvSpPr>
              <a:spLocks noChangeArrowheads="1"/>
            </p:cNvSpPr>
            <p:nvPr/>
          </p:nvSpPr>
          <p:spPr bwMode="auto">
            <a:xfrm>
              <a:off x="2200" y="1215"/>
              <a:ext cx="46"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89" name="Oval 117"/>
            <p:cNvSpPr>
              <a:spLocks noChangeArrowheads="1"/>
            </p:cNvSpPr>
            <p:nvPr/>
          </p:nvSpPr>
          <p:spPr bwMode="auto">
            <a:xfrm>
              <a:off x="2212" y="1318"/>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90" name="Oval 118"/>
            <p:cNvSpPr>
              <a:spLocks noChangeArrowheads="1"/>
            </p:cNvSpPr>
            <p:nvPr/>
          </p:nvSpPr>
          <p:spPr bwMode="auto">
            <a:xfrm>
              <a:off x="2229" y="1352"/>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91" name="Oval 119"/>
            <p:cNvSpPr>
              <a:spLocks noChangeArrowheads="1"/>
            </p:cNvSpPr>
            <p:nvPr/>
          </p:nvSpPr>
          <p:spPr bwMode="auto">
            <a:xfrm>
              <a:off x="2240" y="1301"/>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92" name="Oval 120"/>
            <p:cNvSpPr>
              <a:spLocks noChangeArrowheads="1"/>
            </p:cNvSpPr>
            <p:nvPr/>
          </p:nvSpPr>
          <p:spPr bwMode="auto">
            <a:xfrm>
              <a:off x="2257" y="1249"/>
              <a:ext cx="45"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93" name="Oval 121"/>
            <p:cNvSpPr>
              <a:spLocks noChangeArrowheads="1"/>
            </p:cNvSpPr>
            <p:nvPr/>
          </p:nvSpPr>
          <p:spPr bwMode="auto">
            <a:xfrm>
              <a:off x="2268" y="1170"/>
              <a:ext cx="46"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94" name="Oval 122"/>
            <p:cNvSpPr>
              <a:spLocks noChangeArrowheads="1"/>
            </p:cNvSpPr>
            <p:nvPr/>
          </p:nvSpPr>
          <p:spPr bwMode="auto">
            <a:xfrm>
              <a:off x="2285" y="1153"/>
              <a:ext cx="46"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95" name="Oval 123"/>
            <p:cNvSpPr>
              <a:spLocks noChangeArrowheads="1"/>
            </p:cNvSpPr>
            <p:nvPr/>
          </p:nvSpPr>
          <p:spPr bwMode="auto">
            <a:xfrm>
              <a:off x="2297" y="1107"/>
              <a:ext cx="45"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96" name="Oval 124"/>
            <p:cNvSpPr>
              <a:spLocks noChangeArrowheads="1"/>
            </p:cNvSpPr>
            <p:nvPr/>
          </p:nvSpPr>
          <p:spPr bwMode="auto">
            <a:xfrm>
              <a:off x="2314" y="1141"/>
              <a:ext cx="45"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97" name="Oval 125"/>
            <p:cNvSpPr>
              <a:spLocks noChangeArrowheads="1"/>
            </p:cNvSpPr>
            <p:nvPr/>
          </p:nvSpPr>
          <p:spPr bwMode="auto">
            <a:xfrm>
              <a:off x="2325" y="1118"/>
              <a:ext cx="46"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98" name="Oval 126"/>
            <p:cNvSpPr>
              <a:spLocks noChangeArrowheads="1"/>
            </p:cNvSpPr>
            <p:nvPr/>
          </p:nvSpPr>
          <p:spPr bwMode="auto">
            <a:xfrm>
              <a:off x="2342" y="1141"/>
              <a:ext cx="46"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99" name="Oval 127"/>
            <p:cNvSpPr>
              <a:spLocks noChangeArrowheads="1"/>
            </p:cNvSpPr>
            <p:nvPr/>
          </p:nvSpPr>
          <p:spPr bwMode="auto">
            <a:xfrm>
              <a:off x="2353" y="1221"/>
              <a:ext cx="46"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00" name="Oval 128"/>
            <p:cNvSpPr>
              <a:spLocks noChangeArrowheads="1"/>
            </p:cNvSpPr>
            <p:nvPr/>
          </p:nvSpPr>
          <p:spPr bwMode="auto">
            <a:xfrm>
              <a:off x="2371" y="1232"/>
              <a:ext cx="45"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01" name="Oval 129"/>
            <p:cNvSpPr>
              <a:spLocks noChangeArrowheads="1"/>
            </p:cNvSpPr>
            <p:nvPr/>
          </p:nvSpPr>
          <p:spPr bwMode="auto">
            <a:xfrm>
              <a:off x="2382" y="1312"/>
              <a:ext cx="45"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02" name="Oval 130"/>
            <p:cNvSpPr>
              <a:spLocks noChangeArrowheads="1"/>
            </p:cNvSpPr>
            <p:nvPr/>
          </p:nvSpPr>
          <p:spPr bwMode="auto">
            <a:xfrm>
              <a:off x="2399" y="1432"/>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03" name="Oval 131"/>
            <p:cNvSpPr>
              <a:spLocks noChangeArrowheads="1"/>
            </p:cNvSpPr>
            <p:nvPr/>
          </p:nvSpPr>
          <p:spPr bwMode="auto">
            <a:xfrm>
              <a:off x="2410" y="1688"/>
              <a:ext cx="46"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04" name="Oval 132"/>
            <p:cNvSpPr>
              <a:spLocks noChangeArrowheads="1"/>
            </p:cNvSpPr>
            <p:nvPr/>
          </p:nvSpPr>
          <p:spPr bwMode="auto">
            <a:xfrm>
              <a:off x="2427" y="1955"/>
              <a:ext cx="46"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05" name="Oval 133"/>
            <p:cNvSpPr>
              <a:spLocks noChangeArrowheads="1"/>
            </p:cNvSpPr>
            <p:nvPr/>
          </p:nvSpPr>
          <p:spPr bwMode="auto">
            <a:xfrm>
              <a:off x="2439" y="1967"/>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06" name="Oval 134"/>
            <p:cNvSpPr>
              <a:spLocks noChangeArrowheads="1"/>
            </p:cNvSpPr>
            <p:nvPr/>
          </p:nvSpPr>
          <p:spPr bwMode="auto">
            <a:xfrm>
              <a:off x="2456" y="1682"/>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07" name="Oval 135"/>
            <p:cNvSpPr>
              <a:spLocks noChangeArrowheads="1"/>
            </p:cNvSpPr>
            <p:nvPr/>
          </p:nvSpPr>
          <p:spPr bwMode="auto">
            <a:xfrm>
              <a:off x="2473" y="1443"/>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08" name="Oval 136"/>
            <p:cNvSpPr>
              <a:spLocks noChangeArrowheads="1"/>
            </p:cNvSpPr>
            <p:nvPr/>
          </p:nvSpPr>
          <p:spPr bwMode="auto">
            <a:xfrm>
              <a:off x="2484" y="1261"/>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09" name="Oval 137"/>
            <p:cNvSpPr>
              <a:spLocks noChangeArrowheads="1"/>
            </p:cNvSpPr>
            <p:nvPr/>
          </p:nvSpPr>
          <p:spPr bwMode="auto">
            <a:xfrm>
              <a:off x="2501" y="1170"/>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10" name="Oval 138"/>
            <p:cNvSpPr>
              <a:spLocks noChangeArrowheads="1"/>
            </p:cNvSpPr>
            <p:nvPr/>
          </p:nvSpPr>
          <p:spPr bwMode="auto">
            <a:xfrm>
              <a:off x="2512" y="1090"/>
              <a:ext cx="46"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11" name="Oval 139"/>
            <p:cNvSpPr>
              <a:spLocks noChangeArrowheads="1"/>
            </p:cNvSpPr>
            <p:nvPr/>
          </p:nvSpPr>
          <p:spPr bwMode="auto">
            <a:xfrm>
              <a:off x="2529" y="1084"/>
              <a:ext cx="46"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12" name="Oval 140"/>
            <p:cNvSpPr>
              <a:spLocks noChangeArrowheads="1"/>
            </p:cNvSpPr>
            <p:nvPr/>
          </p:nvSpPr>
          <p:spPr bwMode="auto">
            <a:xfrm>
              <a:off x="2541" y="993"/>
              <a:ext cx="45"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13" name="Oval 141"/>
            <p:cNvSpPr>
              <a:spLocks noChangeArrowheads="1"/>
            </p:cNvSpPr>
            <p:nvPr/>
          </p:nvSpPr>
          <p:spPr bwMode="auto">
            <a:xfrm>
              <a:off x="2558" y="993"/>
              <a:ext cx="45"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14" name="Oval 142"/>
            <p:cNvSpPr>
              <a:spLocks noChangeArrowheads="1"/>
            </p:cNvSpPr>
            <p:nvPr/>
          </p:nvSpPr>
          <p:spPr bwMode="auto">
            <a:xfrm>
              <a:off x="2569" y="988"/>
              <a:ext cx="46"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15" name="Oval 143"/>
            <p:cNvSpPr>
              <a:spLocks noChangeArrowheads="1"/>
            </p:cNvSpPr>
            <p:nvPr/>
          </p:nvSpPr>
          <p:spPr bwMode="auto">
            <a:xfrm>
              <a:off x="2586" y="970"/>
              <a:ext cx="46"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16" name="Oval 144"/>
            <p:cNvSpPr>
              <a:spLocks noChangeArrowheads="1"/>
            </p:cNvSpPr>
            <p:nvPr/>
          </p:nvSpPr>
          <p:spPr bwMode="auto">
            <a:xfrm>
              <a:off x="2598" y="948"/>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17" name="Oval 145"/>
            <p:cNvSpPr>
              <a:spLocks noChangeArrowheads="1"/>
            </p:cNvSpPr>
            <p:nvPr/>
          </p:nvSpPr>
          <p:spPr bwMode="auto">
            <a:xfrm>
              <a:off x="2615" y="908"/>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18" name="Oval 146"/>
            <p:cNvSpPr>
              <a:spLocks noChangeArrowheads="1"/>
            </p:cNvSpPr>
            <p:nvPr/>
          </p:nvSpPr>
          <p:spPr bwMode="auto">
            <a:xfrm>
              <a:off x="2626" y="931"/>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19" name="Oval 147"/>
            <p:cNvSpPr>
              <a:spLocks noChangeArrowheads="1"/>
            </p:cNvSpPr>
            <p:nvPr/>
          </p:nvSpPr>
          <p:spPr bwMode="auto">
            <a:xfrm>
              <a:off x="2643" y="942"/>
              <a:ext cx="45"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20" name="Oval 148"/>
            <p:cNvSpPr>
              <a:spLocks noChangeArrowheads="1"/>
            </p:cNvSpPr>
            <p:nvPr/>
          </p:nvSpPr>
          <p:spPr bwMode="auto">
            <a:xfrm>
              <a:off x="2654" y="982"/>
              <a:ext cx="46"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21" name="Oval 149"/>
            <p:cNvSpPr>
              <a:spLocks noChangeArrowheads="1"/>
            </p:cNvSpPr>
            <p:nvPr/>
          </p:nvSpPr>
          <p:spPr bwMode="auto">
            <a:xfrm>
              <a:off x="2671" y="993"/>
              <a:ext cx="46"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22" name="Oval 150"/>
            <p:cNvSpPr>
              <a:spLocks noChangeArrowheads="1"/>
            </p:cNvSpPr>
            <p:nvPr/>
          </p:nvSpPr>
          <p:spPr bwMode="auto">
            <a:xfrm>
              <a:off x="2683" y="1027"/>
              <a:ext cx="45"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23" name="Oval 151"/>
            <p:cNvSpPr>
              <a:spLocks noChangeArrowheads="1"/>
            </p:cNvSpPr>
            <p:nvPr/>
          </p:nvSpPr>
          <p:spPr bwMode="auto">
            <a:xfrm>
              <a:off x="2700" y="976"/>
              <a:ext cx="45"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24" name="Oval 152"/>
            <p:cNvSpPr>
              <a:spLocks noChangeArrowheads="1"/>
            </p:cNvSpPr>
            <p:nvPr/>
          </p:nvSpPr>
          <p:spPr bwMode="auto">
            <a:xfrm>
              <a:off x="2711" y="1027"/>
              <a:ext cx="45"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25" name="Oval 153"/>
            <p:cNvSpPr>
              <a:spLocks noChangeArrowheads="1"/>
            </p:cNvSpPr>
            <p:nvPr/>
          </p:nvSpPr>
          <p:spPr bwMode="auto">
            <a:xfrm>
              <a:off x="2728" y="1044"/>
              <a:ext cx="45"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26" name="Oval 154"/>
            <p:cNvSpPr>
              <a:spLocks noChangeArrowheads="1"/>
            </p:cNvSpPr>
            <p:nvPr/>
          </p:nvSpPr>
          <p:spPr bwMode="auto">
            <a:xfrm>
              <a:off x="2745" y="1158"/>
              <a:ext cx="45"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27" name="Oval 155"/>
            <p:cNvSpPr>
              <a:spLocks noChangeArrowheads="1"/>
            </p:cNvSpPr>
            <p:nvPr/>
          </p:nvSpPr>
          <p:spPr bwMode="auto">
            <a:xfrm>
              <a:off x="2756" y="1249"/>
              <a:ext cx="46"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28" name="Oval 156"/>
            <p:cNvSpPr>
              <a:spLocks noChangeArrowheads="1"/>
            </p:cNvSpPr>
            <p:nvPr/>
          </p:nvSpPr>
          <p:spPr bwMode="auto">
            <a:xfrm>
              <a:off x="2773" y="1443"/>
              <a:ext cx="46"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29" name="Oval 157"/>
            <p:cNvSpPr>
              <a:spLocks noChangeArrowheads="1"/>
            </p:cNvSpPr>
            <p:nvPr/>
          </p:nvSpPr>
          <p:spPr bwMode="auto">
            <a:xfrm>
              <a:off x="2785" y="1688"/>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30" name="Oval 158"/>
            <p:cNvSpPr>
              <a:spLocks noChangeArrowheads="1"/>
            </p:cNvSpPr>
            <p:nvPr/>
          </p:nvSpPr>
          <p:spPr bwMode="auto">
            <a:xfrm>
              <a:off x="2802" y="1727"/>
              <a:ext cx="45"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31" name="Oval 159"/>
            <p:cNvSpPr>
              <a:spLocks noChangeArrowheads="1"/>
            </p:cNvSpPr>
            <p:nvPr/>
          </p:nvSpPr>
          <p:spPr bwMode="auto">
            <a:xfrm>
              <a:off x="2813" y="1466"/>
              <a:ext cx="46"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32" name="Oval 160"/>
            <p:cNvSpPr>
              <a:spLocks noChangeArrowheads="1"/>
            </p:cNvSpPr>
            <p:nvPr/>
          </p:nvSpPr>
          <p:spPr bwMode="auto">
            <a:xfrm>
              <a:off x="2830" y="1249"/>
              <a:ext cx="46"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33" name="Oval 161"/>
            <p:cNvSpPr>
              <a:spLocks noChangeArrowheads="1"/>
            </p:cNvSpPr>
            <p:nvPr/>
          </p:nvSpPr>
          <p:spPr bwMode="auto">
            <a:xfrm>
              <a:off x="2842" y="1192"/>
              <a:ext cx="45"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34" name="Oval 162"/>
            <p:cNvSpPr>
              <a:spLocks noChangeArrowheads="1"/>
            </p:cNvSpPr>
            <p:nvPr/>
          </p:nvSpPr>
          <p:spPr bwMode="auto">
            <a:xfrm>
              <a:off x="2859" y="1227"/>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35" name="Oval 163"/>
            <p:cNvSpPr>
              <a:spLocks noChangeArrowheads="1"/>
            </p:cNvSpPr>
            <p:nvPr/>
          </p:nvSpPr>
          <p:spPr bwMode="auto">
            <a:xfrm>
              <a:off x="2870" y="1056"/>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36" name="Oval 164"/>
            <p:cNvSpPr>
              <a:spLocks noChangeArrowheads="1"/>
            </p:cNvSpPr>
            <p:nvPr/>
          </p:nvSpPr>
          <p:spPr bwMode="auto">
            <a:xfrm>
              <a:off x="2887" y="1056"/>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37" name="Oval 165"/>
            <p:cNvSpPr>
              <a:spLocks noChangeArrowheads="1"/>
            </p:cNvSpPr>
            <p:nvPr/>
          </p:nvSpPr>
          <p:spPr bwMode="auto">
            <a:xfrm>
              <a:off x="2898" y="965"/>
              <a:ext cx="46"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38" name="Oval 166"/>
            <p:cNvSpPr>
              <a:spLocks noChangeArrowheads="1"/>
            </p:cNvSpPr>
            <p:nvPr/>
          </p:nvSpPr>
          <p:spPr bwMode="auto">
            <a:xfrm>
              <a:off x="2915" y="1016"/>
              <a:ext cx="46"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39" name="Oval 167"/>
            <p:cNvSpPr>
              <a:spLocks noChangeArrowheads="1"/>
            </p:cNvSpPr>
            <p:nvPr/>
          </p:nvSpPr>
          <p:spPr bwMode="auto">
            <a:xfrm>
              <a:off x="2927" y="1022"/>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40" name="Oval 168"/>
            <p:cNvSpPr>
              <a:spLocks noChangeArrowheads="1"/>
            </p:cNvSpPr>
            <p:nvPr/>
          </p:nvSpPr>
          <p:spPr bwMode="auto">
            <a:xfrm>
              <a:off x="2944" y="1010"/>
              <a:ext cx="45"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41" name="Oval 169"/>
            <p:cNvSpPr>
              <a:spLocks noChangeArrowheads="1"/>
            </p:cNvSpPr>
            <p:nvPr/>
          </p:nvSpPr>
          <p:spPr bwMode="auto">
            <a:xfrm>
              <a:off x="2955" y="1033"/>
              <a:ext cx="45"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42" name="Oval 170"/>
            <p:cNvSpPr>
              <a:spLocks noChangeArrowheads="1"/>
            </p:cNvSpPr>
            <p:nvPr/>
          </p:nvSpPr>
          <p:spPr bwMode="auto">
            <a:xfrm>
              <a:off x="2972" y="1016"/>
              <a:ext cx="46"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43" name="Oval 171"/>
            <p:cNvSpPr>
              <a:spLocks noChangeArrowheads="1"/>
            </p:cNvSpPr>
            <p:nvPr/>
          </p:nvSpPr>
          <p:spPr bwMode="auto">
            <a:xfrm>
              <a:off x="2983" y="999"/>
              <a:ext cx="46"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44" name="Oval 172"/>
            <p:cNvSpPr>
              <a:spLocks noChangeArrowheads="1"/>
            </p:cNvSpPr>
            <p:nvPr/>
          </p:nvSpPr>
          <p:spPr bwMode="auto">
            <a:xfrm>
              <a:off x="3000" y="1101"/>
              <a:ext cx="46"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45" name="Oval 173"/>
            <p:cNvSpPr>
              <a:spLocks noChangeArrowheads="1"/>
            </p:cNvSpPr>
            <p:nvPr/>
          </p:nvSpPr>
          <p:spPr bwMode="auto">
            <a:xfrm>
              <a:off x="3012" y="1124"/>
              <a:ext cx="45"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46" name="Oval 174"/>
            <p:cNvSpPr>
              <a:spLocks noChangeArrowheads="1"/>
            </p:cNvSpPr>
            <p:nvPr/>
          </p:nvSpPr>
          <p:spPr bwMode="auto">
            <a:xfrm>
              <a:off x="3029" y="1164"/>
              <a:ext cx="45"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47" name="Oval 175"/>
            <p:cNvSpPr>
              <a:spLocks noChangeArrowheads="1"/>
            </p:cNvSpPr>
            <p:nvPr/>
          </p:nvSpPr>
          <p:spPr bwMode="auto">
            <a:xfrm>
              <a:off x="3046" y="1306"/>
              <a:ext cx="45"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48" name="Oval 176"/>
            <p:cNvSpPr>
              <a:spLocks noChangeArrowheads="1"/>
            </p:cNvSpPr>
            <p:nvPr/>
          </p:nvSpPr>
          <p:spPr bwMode="auto">
            <a:xfrm>
              <a:off x="3057" y="1534"/>
              <a:ext cx="46"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49" name="Oval 177"/>
            <p:cNvSpPr>
              <a:spLocks noChangeArrowheads="1"/>
            </p:cNvSpPr>
            <p:nvPr/>
          </p:nvSpPr>
          <p:spPr bwMode="auto">
            <a:xfrm>
              <a:off x="3074" y="1579"/>
              <a:ext cx="46"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50" name="Oval 178"/>
            <p:cNvSpPr>
              <a:spLocks noChangeArrowheads="1"/>
            </p:cNvSpPr>
            <p:nvPr/>
          </p:nvSpPr>
          <p:spPr bwMode="auto">
            <a:xfrm>
              <a:off x="3086" y="1386"/>
              <a:ext cx="45"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51" name="Oval 179"/>
            <p:cNvSpPr>
              <a:spLocks noChangeArrowheads="1"/>
            </p:cNvSpPr>
            <p:nvPr/>
          </p:nvSpPr>
          <p:spPr bwMode="auto">
            <a:xfrm>
              <a:off x="3103" y="1215"/>
              <a:ext cx="45"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52" name="Oval 180"/>
            <p:cNvSpPr>
              <a:spLocks noChangeArrowheads="1"/>
            </p:cNvSpPr>
            <p:nvPr/>
          </p:nvSpPr>
          <p:spPr bwMode="auto">
            <a:xfrm>
              <a:off x="3114" y="1113"/>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53" name="Oval 181"/>
            <p:cNvSpPr>
              <a:spLocks noChangeArrowheads="1"/>
            </p:cNvSpPr>
            <p:nvPr/>
          </p:nvSpPr>
          <p:spPr bwMode="auto">
            <a:xfrm>
              <a:off x="3131" y="1073"/>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54" name="Oval 182"/>
            <p:cNvSpPr>
              <a:spLocks noChangeArrowheads="1"/>
            </p:cNvSpPr>
            <p:nvPr/>
          </p:nvSpPr>
          <p:spPr bwMode="auto">
            <a:xfrm>
              <a:off x="3142" y="1062"/>
              <a:ext cx="46"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55" name="Oval 183"/>
            <p:cNvSpPr>
              <a:spLocks noChangeArrowheads="1"/>
            </p:cNvSpPr>
            <p:nvPr/>
          </p:nvSpPr>
          <p:spPr bwMode="auto">
            <a:xfrm>
              <a:off x="3159" y="1090"/>
              <a:ext cx="46"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56" name="Oval 184"/>
            <p:cNvSpPr>
              <a:spLocks noChangeArrowheads="1"/>
            </p:cNvSpPr>
            <p:nvPr/>
          </p:nvSpPr>
          <p:spPr bwMode="auto">
            <a:xfrm>
              <a:off x="3171" y="1147"/>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57" name="Oval 185"/>
            <p:cNvSpPr>
              <a:spLocks noChangeArrowheads="1"/>
            </p:cNvSpPr>
            <p:nvPr/>
          </p:nvSpPr>
          <p:spPr bwMode="auto">
            <a:xfrm>
              <a:off x="3188" y="1141"/>
              <a:ext cx="45"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58" name="Oval 186"/>
            <p:cNvSpPr>
              <a:spLocks noChangeArrowheads="1"/>
            </p:cNvSpPr>
            <p:nvPr/>
          </p:nvSpPr>
          <p:spPr bwMode="auto">
            <a:xfrm>
              <a:off x="3199" y="1198"/>
              <a:ext cx="46"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59" name="Oval 187"/>
            <p:cNvSpPr>
              <a:spLocks noChangeArrowheads="1"/>
            </p:cNvSpPr>
            <p:nvPr/>
          </p:nvSpPr>
          <p:spPr bwMode="auto">
            <a:xfrm>
              <a:off x="3216" y="1249"/>
              <a:ext cx="46"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60" name="Oval 188"/>
            <p:cNvSpPr>
              <a:spLocks noChangeArrowheads="1"/>
            </p:cNvSpPr>
            <p:nvPr/>
          </p:nvSpPr>
          <p:spPr bwMode="auto">
            <a:xfrm>
              <a:off x="3228" y="1249"/>
              <a:ext cx="45"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61" name="Oval 189"/>
            <p:cNvSpPr>
              <a:spLocks noChangeArrowheads="1"/>
            </p:cNvSpPr>
            <p:nvPr/>
          </p:nvSpPr>
          <p:spPr bwMode="auto">
            <a:xfrm>
              <a:off x="3245" y="1227"/>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62" name="Oval 190"/>
            <p:cNvSpPr>
              <a:spLocks noChangeArrowheads="1"/>
            </p:cNvSpPr>
            <p:nvPr/>
          </p:nvSpPr>
          <p:spPr bwMode="auto">
            <a:xfrm>
              <a:off x="3256" y="1056"/>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63" name="Oval 191"/>
            <p:cNvSpPr>
              <a:spLocks noChangeArrowheads="1"/>
            </p:cNvSpPr>
            <p:nvPr/>
          </p:nvSpPr>
          <p:spPr bwMode="auto">
            <a:xfrm>
              <a:off x="3273" y="1096"/>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64" name="Oval 192"/>
            <p:cNvSpPr>
              <a:spLocks noChangeArrowheads="1"/>
            </p:cNvSpPr>
            <p:nvPr/>
          </p:nvSpPr>
          <p:spPr bwMode="auto">
            <a:xfrm>
              <a:off x="3284" y="1016"/>
              <a:ext cx="46"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65" name="Oval 193"/>
            <p:cNvSpPr>
              <a:spLocks noChangeArrowheads="1"/>
            </p:cNvSpPr>
            <p:nvPr/>
          </p:nvSpPr>
          <p:spPr bwMode="auto">
            <a:xfrm>
              <a:off x="3301" y="1022"/>
              <a:ext cx="46"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66" name="Oval 194"/>
            <p:cNvSpPr>
              <a:spLocks noChangeArrowheads="1"/>
            </p:cNvSpPr>
            <p:nvPr/>
          </p:nvSpPr>
          <p:spPr bwMode="auto">
            <a:xfrm>
              <a:off x="3313" y="1050"/>
              <a:ext cx="45"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67" name="Oval 195"/>
            <p:cNvSpPr>
              <a:spLocks noChangeArrowheads="1"/>
            </p:cNvSpPr>
            <p:nvPr/>
          </p:nvSpPr>
          <p:spPr bwMode="auto">
            <a:xfrm>
              <a:off x="3330" y="1044"/>
              <a:ext cx="45"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68" name="Oval 196"/>
            <p:cNvSpPr>
              <a:spLocks noChangeArrowheads="1"/>
            </p:cNvSpPr>
            <p:nvPr/>
          </p:nvSpPr>
          <p:spPr bwMode="auto">
            <a:xfrm>
              <a:off x="3347" y="1044"/>
              <a:ext cx="45"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69" name="Oval 197"/>
            <p:cNvSpPr>
              <a:spLocks noChangeArrowheads="1"/>
            </p:cNvSpPr>
            <p:nvPr/>
          </p:nvSpPr>
          <p:spPr bwMode="auto">
            <a:xfrm>
              <a:off x="3358" y="1130"/>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70" name="Oval 198"/>
            <p:cNvSpPr>
              <a:spLocks noChangeArrowheads="1"/>
            </p:cNvSpPr>
            <p:nvPr/>
          </p:nvSpPr>
          <p:spPr bwMode="auto">
            <a:xfrm>
              <a:off x="3375" y="1232"/>
              <a:ext cx="45"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71" name="Oval 199"/>
            <p:cNvSpPr>
              <a:spLocks noChangeArrowheads="1"/>
            </p:cNvSpPr>
            <p:nvPr/>
          </p:nvSpPr>
          <p:spPr bwMode="auto">
            <a:xfrm>
              <a:off x="3386" y="1346"/>
              <a:ext cx="46"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72" name="Oval 200"/>
            <p:cNvSpPr>
              <a:spLocks noChangeArrowheads="1"/>
            </p:cNvSpPr>
            <p:nvPr/>
          </p:nvSpPr>
          <p:spPr bwMode="auto">
            <a:xfrm>
              <a:off x="3403" y="1528"/>
              <a:ext cx="46"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73" name="Oval 201"/>
            <p:cNvSpPr>
              <a:spLocks noChangeArrowheads="1"/>
            </p:cNvSpPr>
            <p:nvPr/>
          </p:nvSpPr>
          <p:spPr bwMode="auto">
            <a:xfrm>
              <a:off x="3415" y="1813"/>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74" name="Oval 202"/>
            <p:cNvSpPr>
              <a:spLocks noChangeArrowheads="1"/>
            </p:cNvSpPr>
            <p:nvPr/>
          </p:nvSpPr>
          <p:spPr bwMode="auto">
            <a:xfrm>
              <a:off x="3432" y="1989"/>
              <a:ext cx="45"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75" name="Oval 203"/>
            <p:cNvSpPr>
              <a:spLocks noChangeArrowheads="1"/>
            </p:cNvSpPr>
            <p:nvPr/>
          </p:nvSpPr>
          <p:spPr bwMode="auto">
            <a:xfrm>
              <a:off x="3443" y="1841"/>
              <a:ext cx="46"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76" name="Oval 204"/>
            <p:cNvSpPr>
              <a:spLocks noChangeArrowheads="1"/>
            </p:cNvSpPr>
            <p:nvPr/>
          </p:nvSpPr>
          <p:spPr bwMode="auto">
            <a:xfrm>
              <a:off x="3460" y="1568"/>
              <a:ext cx="46"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3278" name="Oval 206"/>
          <p:cNvSpPr>
            <a:spLocks noChangeArrowheads="1"/>
          </p:cNvSpPr>
          <p:nvPr/>
        </p:nvSpPr>
        <p:spPr bwMode="auto">
          <a:xfrm>
            <a:off x="5592762" y="2970211"/>
            <a:ext cx="71437"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79" name="Oval 207"/>
          <p:cNvSpPr>
            <a:spLocks noChangeArrowheads="1"/>
          </p:cNvSpPr>
          <p:nvPr/>
        </p:nvSpPr>
        <p:spPr bwMode="auto">
          <a:xfrm>
            <a:off x="5619750" y="2771774"/>
            <a:ext cx="71437"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80" name="Oval 208"/>
          <p:cNvSpPr>
            <a:spLocks noChangeArrowheads="1"/>
          </p:cNvSpPr>
          <p:nvPr/>
        </p:nvSpPr>
        <p:spPr bwMode="auto">
          <a:xfrm>
            <a:off x="5637212" y="2590799"/>
            <a:ext cx="71437"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81" name="Oval 209"/>
          <p:cNvSpPr>
            <a:spLocks noChangeArrowheads="1"/>
          </p:cNvSpPr>
          <p:nvPr/>
        </p:nvSpPr>
        <p:spPr bwMode="auto">
          <a:xfrm>
            <a:off x="5664200" y="2528886"/>
            <a:ext cx="71437" cy="71438"/>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82" name="Oval 210"/>
          <p:cNvSpPr>
            <a:spLocks noChangeArrowheads="1"/>
          </p:cNvSpPr>
          <p:nvPr/>
        </p:nvSpPr>
        <p:spPr bwMode="auto">
          <a:xfrm>
            <a:off x="5681662" y="2473324"/>
            <a:ext cx="73025"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83" name="Oval 211"/>
          <p:cNvSpPr>
            <a:spLocks noChangeArrowheads="1"/>
          </p:cNvSpPr>
          <p:nvPr/>
        </p:nvSpPr>
        <p:spPr bwMode="auto">
          <a:xfrm>
            <a:off x="5708650" y="2536824"/>
            <a:ext cx="73025"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84" name="Oval 212"/>
          <p:cNvSpPr>
            <a:spLocks noChangeArrowheads="1"/>
          </p:cNvSpPr>
          <p:nvPr/>
        </p:nvSpPr>
        <p:spPr bwMode="auto">
          <a:xfrm>
            <a:off x="5727700" y="2473324"/>
            <a:ext cx="71437"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85" name="Oval 213"/>
          <p:cNvSpPr>
            <a:spLocks noChangeArrowheads="1"/>
          </p:cNvSpPr>
          <p:nvPr/>
        </p:nvSpPr>
        <p:spPr bwMode="auto">
          <a:xfrm>
            <a:off x="5754687" y="2465386"/>
            <a:ext cx="71437" cy="71438"/>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86" name="Oval 214"/>
          <p:cNvSpPr>
            <a:spLocks noChangeArrowheads="1"/>
          </p:cNvSpPr>
          <p:nvPr/>
        </p:nvSpPr>
        <p:spPr bwMode="auto">
          <a:xfrm>
            <a:off x="5772150" y="2382836"/>
            <a:ext cx="71437"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87" name="Oval 215"/>
          <p:cNvSpPr>
            <a:spLocks noChangeArrowheads="1"/>
          </p:cNvSpPr>
          <p:nvPr/>
        </p:nvSpPr>
        <p:spPr bwMode="auto">
          <a:xfrm>
            <a:off x="5799137" y="2355849"/>
            <a:ext cx="71437"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88" name="Oval 216"/>
          <p:cNvSpPr>
            <a:spLocks noChangeArrowheads="1"/>
          </p:cNvSpPr>
          <p:nvPr/>
        </p:nvSpPr>
        <p:spPr bwMode="auto">
          <a:xfrm>
            <a:off x="5816600" y="2582861"/>
            <a:ext cx="73025" cy="71438"/>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89" name="Oval 217"/>
          <p:cNvSpPr>
            <a:spLocks noChangeArrowheads="1"/>
          </p:cNvSpPr>
          <p:nvPr/>
        </p:nvSpPr>
        <p:spPr bwMode="auto">
          <a:xfrm>
            <a:off x="5843587" y="2428874"/>
            <a:ext cx="73025" cy="71438"/>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90" name="Oval 218"/>
          <p:cNvSpPr>
            <a:spLocks noChangeArrowheads="1"/>
          </p:cNvSpPr>
          <p:nvPr/>
        </p:nvSpPr>
        <p:spPr bwMode="auto">
          <a:xfrm>
            <a:off x="5870575" y="2438399"/>
            <a:ext cx="73025" cy="71438"/>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91" name="Oval 219"/>
          <p:cNvSpPr>
            <a:spLocks noChangeArrowheads="1"/>
          </p:cNvSpPr>
          <p:nvPr/>
        </p:nvSpPr>
        <p:spPr bwMode="auto">
          <a:xfrm>
            <a:off x="5889625" y="2482849"/>
            <a:ext cx="71437"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92" name="Oval 220"/>
          <p:cNvSpPr>
            <a:spLocks noChangeArrowheads="1"/>
          </p:cNvSpPr>
          <p:nvPr/>
        </p:nvSpPr>
        <p:spPr bwMode="auto">
          <a:xfrm>
            <a:off x="5916612" y="2465386"/>
            <a:ext cx="71437" cy="71438"/>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93" name="Oval 221"/>
          <p:cNvSpPr>
            <a:spLocks noChangeArrowheads="1"/>
          </p:cNvSpPr>
          <p:nvPr/>
        </p:nvSpPr>
        <p:spPr bwMode="auto">
          <a:xfrm>
            <a:off x="5934075" y="2654299"/>
            <a:ext cx="73025"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94" name="Oval 222"/>
          <p:cNvSpPr>
            <a:spLocks noChangeArrowheads="1"/>
          </p:cNvSpPr>
          <p:nvPr/>
        </p:nvSpPr>
        <p:spPr bwMode="auto">
          <a:xfrm>
            <a:off x="5961062" y="2590799"/>
            <a:ext cx="73025"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95" name="Oval 223"/>
          <p:cNvSpPr>
            <a:spLocks noChangeArrowheads="1"/>
          </p:cNvSpPr>
          <p:nvPr/>
        </p:nvSpPr>
        <p:spPr bwMode="auto">
          <a:xfrm>
            <a:off x="5980112" y="2790824"/>
            <a:ext cx="71437" cy="71438"/>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96" name="Oval 224"/>
          <p:cNvSpPr>
            <a:spLocks noChangeArrowheads="1"/>
          </p:cNvSpPr>
          <p:nvPr/>
        </p:nvSpPr>
        <p:spPr bwMode="auto">
          <a:xfrm>
            <a:off x="6007100" y="2925761"/>
            <a:ext cx="71437"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97" name="Oval 225"/>
          <p:cNvSpPr>
            <a:spLocks noChangeArrowheads="1"/>
          </p:cNvSpPr>
          <p:nvPr/>
        </p:nvSpPr>
        <p:spPr bwMode="auto">
          <a:xfrm>
            <a:off x="6024562" y="2998786"/>
            <a:ext cx="71437" cy="71438"/>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98" name="Oval 226"/>
          <p:cNvSpPr>
            <a:spLocks noChangeArrowheads="1"/>
          </p:cNvSpPr>
          <p:nvPr/>
        </p:nvSpPr>
        <p:spPr bwMode="auto">
          <a:xfrm>
            <a:off x="6051550" y="3368674"/>
            <a:ext cx="71437" cy="71438"/>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99" name="Oval 227"/>
          <p:cNvSpPr>
            <a:spLocks noChangeArrowheads="1"/>
          </p:cNvSpPr>
          <p:nvPr/>
        </p:nvSpPr>
        <p:spPr bwMode="auto">
          <a:xfrm>
            <a:off x="6069012" y="3657599"/>
            <a:ext cx="73025"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00" name="Oval 228"/>
          <p:cNvSpPr>
            <a:spLocks noChangeArrowheads="1"/>
          </p:cNvSpPr>
          <p:nvPr/>
        </p:nvSpPr>
        <p:spPr bwMode="auto">
          <a:xfrm>
            <a:off x="6096000" y="4037011"/>
            <a:ext cx="73025"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01" name="Oval 229"/>
          <p:cNvSpPr>
            <a:spLocks noChangeArrowheads="1"/>
          </p:cNvSpPr>
          <p:nvPr/>
        </p:nvSpPr>
        <p:spPr bwMode="auto">
          <a:xfrm>
            <a:off x="6115050" y="4100511"/>
            <a:ext cx="71437" cy="71438"/>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02" name="Oval 230"/>
          <p:cNvSpPr>
            <a:spLocks noChangeArrowheads="1"/>
          </p:cNvSpPr>
          <p:nvPr/>
        </p:nvSpPr>
        <p:spPr bwMode="auto">
          <a:xfrm>
            <a:off x="6142037" y="3757611"/>
            <a:ext cx="71437" cy="71438"/>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03" name="Oval 231"/>
          <p:cNvSpPr>
            <a:spLocks noChangeArrowheads="1"/>
          </p:cNvSpPr>
          <p:nvPr/>
        </p:nvSpPr>
        <p:spPr bwMode="auto">
          <a:xfrm>
            <a:off x="6159500" y="3295649"/>
            <a:ext cx="73025"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04" name="Oval 232"/>
          <p:cNvSpPr>
            <a:spLocks noChangeArrowheads="1"/>
          </p:cNvSpPr>
          <p:nvPr/>
        </p:nvSpPr>
        <p:spPr bwMode="auto">
          <a:xfrm>
            <a:off x="6186487" y="3016249"/>
            <a:ext cx="73025" cy="71438"/>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05" name="Oval 233"/>
          <p:cNvSpPr>
            <a:spLocks noChangeArrowheads="1"/>
          </p:cNvSpPr>
          <p:nvPr/>
        </p:nvSpPr>
        <p:spPr bwMode="auto">
          <a:xfrm>
            <a:off x="6203950" y="2763836"/>
            <a:ext cx="73025" cy="71438"/>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06" name="Oval 234"/>
          <p:cNvSpPr>
            <a:spLocks noChangeArrowheads="1"/>
          </p:cNvSpPr>
          <p:nvPr/>
        </p:nvSpPr>
        <p:spPr bwMode="auto">
          <a:xfrm>
            <a:off x="6232525" y="2627311"/>
            <a:ext cx="71437"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07" name="Oval 235"/>
          <p:cNvSpPr>
            <a:spLocks noChangeArrowheads="1"/>
          </p:cNvSpPr>
          <p:nvPr/>
        </p:nvSpPr>
        <p:spPr bwMode="auto">
          <a:xfrm>
            <a:off x="6249987" y="2519361"/>
            <a:ext cx="71437" cy="71438"/>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08" name="Oval 236"/>
          <p:cNvSpPr>
            <a:spLocks noChangeArrowheads="1"/>
          </p:cNvSpPr>
          <p:nvPr/>
        </p:nvSpPr>
        <p:spPr bwMode="auto">
          <a:xfrm>
            <a:off x="6276975" y="2509836"/>
            <a:ext cx="71437"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09" name="Oval 237"/>
          <p:cNvSpPr>
            <a:spLocks noChangeArrowheads="1"/>
          </p:cNvSpPr>
          <p:nvPr/>
        </p:nvSpPr>
        <p:spPr bwMode="auto">
          <a:xfrm>
            <a:off x="6303962" y="2492374"/>
            <a:ext cx="71437" cy="71438"/>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10" name="Oval 238"/>
          <p:cNvSpPr>
            <a:spLocks noChangeArrowheads="1"/>
          </p:cNvSpPr>
          <p:nvPr/>
        </p:nvSpPr>
        <p:spPr bwMode="auto">
          <a:xfrm>
            <a:off x="6321425" y="2401886"/>
            <a:ext cx="73025" cy="71438"/>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11" name="Oval 239"/>
          <p:cNvSpPr>
            <a:spLocks noChangeArrowheads="1"/>
          </p:cNvSpPr>
          <p:nvPr/>
        </p:nvSpPr>
        <p:spPr bwMode="auto">
          <a:xfrm>
            <a:off x="6348412" y="2347911"/>
            <a:ext cx="73025" cy="71438"/>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12" name="Oval 240"/>
          <p:cNvSpPr>
            <a:spLocks noChangeArrowheads="1"/>
          </p:cNvSpPr>
          <p:nvPr/>
        </p:nvSpPr>
        <p:spPr bwMode="auto">
          <a:xfrm>
            <a:off x="6367462" y="2374899"/>
            <a:ext cx="71437" cy="71438"/>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13" name="Oval 241"/>
          <p:cNvSpPr>
            <a:spLocks noChangeArrowheads="1"/>
          </p:cNvSpPr>
          <p:nvPr/>
        </p:nvSpPr>
        <p:spPr bwMode="auto">
          <a:xfrm>
            <a:off x="6394450" y="2365374"/>
            <a:ext cx="71437"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14" name="Oval 242"/>
          <p:cNvSpPr>
            <a:spLocks noChangeArrowheads="1"/>
          </p:cNvSpPr>
          <p:nvPr/>
        </p:nvSpPr>
        <p:spPr bwMode="auto">
          <a:xfrm>
            <a:off x="6411912" y="2301874"/>
            <a:ext cx="71437"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15" name="Oval 243"/>
          <p:cNvSpPr>
            <a:spLocks noChangeArrowheads="1"/>
          </p:cNvSpPr>
          <p:nvPr/>
        </p:nvSpPr>
        <p:spPr bwMode="auto">
          <a:xfrm>
            <a:off x="6438900" y="2428874"/>
            <a:ext cx="71437" cy="71438"/>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16" name="Oval 244"/>
          <p:cNvSpPr>
            <a:spLocks noChangeArrowheads="1"/>
          </p:cNvSpPr>
          <p:nvPr/>
        </p:nvSpPr>
        <p:spPr bwMode="auto">
          <a:xfrm>
            <a:off x="6456362" y="2230436"/>
            <a:ext cx="73025" cy="71438"/>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17" name="Oval 245"/>
          <p:cNvSpPr>
            <a:spLocks noChangeArrowheads="1"/>
          </p:cNvSpPr>
          <p:nvPr/>
        </p:nvSpPr>
        <p:spPr bwMode="auto">
          <a:xfrm>
            <a:off x="6483350" y="2392361"/>
            <a:ext cx="73025"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18" name="Oval 246"/>
          <p:cNvSpPr>
            <a:spLocks noChangeArrowheads="1"/>
          </p:cNvSpPr>
          <p:nvPr/>
        </p:nvSpPr>
        <p:spPr bwMode="auto">
          <a:xfrm>
            <a:off x="6502400" y="2320924"/>
            <a:ext cx="71437" cy="71438"/>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19" name="Oval 247"/>
          <p:cNvSpPr>
            <a:spLocks noChangeArrowheads="1"/>
          </p:cNvSpPr>
          <p:nvPr/>
        </p:nvSpPr>
        <p:spPr bwMode="auto">
          <a:xfrm>
            <a:off x="6529387" y="2365374"/>
            <a:ext cx="71437"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20" name="Oval 248"/>
          <p:cNvSpPr>
            <a:spLocks noChangeArrowheads="1"/>
          </p:cNvSpPr>
          <p:nvPr/>
        </p:nvSpPr>
        <p:spPr bwMode="auto">
          <a:xfrm>
            <a:off x="6546850" y="2355849"/>
            <a:ext cx="73025"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21" name="Oval 249"/>
          <p:cNvSpPr>
            <a:spLocks noChangeArrowheads="1"/>
          </p:cNvSpPr>
          <p:nvPr/>
        </p:nvSpPr>
        <p:spPr bwMode="auto">
          <a:xfrm>
            <a:off x="6573837" y="2382836"/>
            <a:ext cx="73025"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22" name="Oval 250"/>
          <p:cNvSpPr>
            <a:spLocks noChangeArrowheads="1"/>
          </p:cNvSpPr>
          <p:nvPr/>
        </p:nvSpPr>
        <p:spPr bwMode="auto">
          <a:xfrm>
            <a:off x="6592887" y="2365374"/>
            <a:ext cx="71437"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23" name="Oval 251"/>
          <p:cNvSpPr>
            <a:spLocks noChangeArrowheads="1"/>
          </p:cNvSpPr>
          <p:nvPr/>
        </p:nvSpPr>
        <p:spPr bwMode="auto">
          <a:xfrm>
            <a:off x="6619875" y="2257424"/>
            <a:ext cx="71437" cy="71438"/>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24" name="Oval 252"/>
          <p:cNvSpPr>
            <a:spLocks noChangeArrowheads="1"/>
          </p:cNvSpPr>
          <p:nvPr/>
        </p:nvSpPr>
        <p:spPr bwMode="auto">
          <a:xfrm>
            <a:off x="6637337" y="2347911"/>
            <a:ext cx="71437" cy="71438"/>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25" name="Oval 253"/>
          <p:cNvSpPr>
            <a:spLocks noChangeArrowheads="1"/>
          </p:cNvSpPr>
          <p:nvPr/>
        </p:nvSpPr>
        <p:spPr bwMode="auto">
          <a:xfrm>
            <a:off x="6664325" y="2365374"/>
            <a:ext cx="71437"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26" name="Oval 254"/>
          <p:cNvSpPr>
            <a:spLocks noChangeArrowheads="1"/>
          </p:cNvSpPr>
          <p:nvPr/>
        </p:nvSpPr>
        <p:spPr bwMode="auto">
          <a:xfrm>
            <a:off x="6681787" y="2401886"/>
            <a:ext cx="73025" cy="71438"/>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27" name="Oval 255"/>
          <p:cNvSpPr>
            <a:spLocks noChangeArrowheads="1"/>
          </p:cNvSpPr>
          <p:nvPr/>
        </p:nvSpPr>
        <p:spPr bwMode="auto">
          <a:xfrm>
            <a:off x="6708775" y="2411411"/>
            <a:ext cx="73025" cy="71438"/>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28" name="Oval 256"/>
          <p:cNvSpPr>
            <a:spLocks noChangeArrowheads="1"/>
          </p:cNvSpPr>
          <p:nvPr/>
        </p:nvSpPr>
        <p:spPr bwMode="auto">
          <a:xfrm>
            <a:off x="6727825" y="2392361"/>
            <a:ext cx="71437"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29" name="Oval 257"/>
          <p:cNvSpPr>
            <a:spLocks noChangeArrowheads="1"/>
          </p:cNvSpPr>
          <p:nvPr/>
        </p:nvSpPr>
        <p:spPr bwMode="auto">
          <a:xfrm>
            <a:off x="6754812" y="2338386"/>
            <a:ext cx="71437"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30" name="Oval 258"/>
          <p:cNvSpPr>
            <a:spLocks noChangeArrowheads="1"/>
          </p:cNvSpPr>
          <p:nvPr/>
        </p:nvSpPr>
        <p:spPr bwMode="auto">
          <a:xfrm>
            <a:off x="6781800" y="2528886"/>
            <a:ext cx="71437" cy="71438"/>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31" name="Oval 259"/>
          <p:cNvSpPr>
            <a:spLocks noChangeArrowheads="1"/>
          </p:cNvSpPr>
          <p:nvPr/>
        </p:nvSpPr>
        <p:spPr bwMode="auto">
          <a:xfrm>
            <a:off x="6799262" y="2509836"/>
            <a:ext cx="71437"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32" name="Oval 260"/>
          <p:cNvSpPr>
            <a:spLocks noChangeArrowheads="1"/>
          </p:cNvSpPr>
          <p:nvPr/>
        </p:nvSpPr>
        <p:spPr bwMode="auto">
          <a:xfrm>
            <a:off x="6826250" y="2582861"/>
            <a:ext cx="71437" cy="71438"/>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33" name="Oval 261"/>
          <p:cNvSpPr>
            <a:spLocks noChangeArrowheads="1"/>
          </p:cNvSpPr>
          <p:nvPr/>
        </p:nvSpPr>
        <p:spPr bwMode="auto">
          <a:xfrm>
            <a:off x="6843712" y="2617786"/>
            <a:ext cx="73025"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34" name="Oval 262"/>
          <p:cNvSpPr>
            <a:spLocks noChangeArrowheads="1"/>
          </p:cNvSpPr>
          <p:nvPr/>
        </p:nvSpPr>
        <p:spPr bwMode="auto">
          <a:xfrm>
            <a:off x="6870700" y="2690811"/>
            <a:ext cx="73025"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35" name="Oval 263"/>
          <p:cNvSpPr>
            <a:spLocks noChangeArrowheads="1"/>
          </p:cNvSpPr>
          <p:nvPr/>
        </p:nvSpPr>
        <p:spPr bwMode="auto">
          <a:xfrm>
            <a:off x="6889750" y="2681286"/>
            <a:ext cx="71437"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36" name="Oval 264"/>
          <p:cNvSpPr>
            <a:spLocks noChangeArrowheads="1"/>
          </p:cNvSpPr>
          <p:nvPr/>
        </p:nvSpPr>
        <p:spPr bwMode="auto">
          <a:xfrm>
            <a:off x="6916737" y="2798761"/>
            <a:ext cx="71437"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37" name="Oval 265"/>
          <p:cNvSpPr>
            <a:spLocks noChangeArrowheads="1"/>
          </p:cNvSpPr>
          <p:nvPr/>
        </p:nvSpPr>
        <p:spPr bwMode="auto">
          <a:xfrm>
            <a:off x="6934200" y="2808286"/>
            <a:ext cx="73025"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38" name="Oval 266"/>
          <p:cNvSpPr>
            <a:spLocks noChangeArrowheads="1"/>
          </p:cNvSpPr>
          <p:nvPr/>
        </p:nvSpPr>
        <p:spPr bwMode="auto">
          <a:xfrm>
            <a:off x="6961187" y="2908299"/>
            <a:ext cx="73025" cy="71438"/>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39" name="Oval 267"/>
          <p:cNvSpPr>
            <a:spLocks noChangeArrowheads="1"/>
          </p:cNvSpPr>
          <p:nvPr/>
        </p:nvSpPr>
        <p:spPr bwMode="auto">
          <a:xfrm>
            <a:off x="6980237" y="2952749"/>
            <a:ext cx="71437"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40" name="Oval 268"/>
          <p:cNvSpPr>
            <a:spLocks noChangeArrowheads="1"/>
          </p:cNvSpPr>
          <p:nvPr/>
        </p:nvSpPr>
        <p:spPr bwMode="auto">
          <a:xfrm>
            <a:off x="7007225" y="2871786"/>
            <a:ext cx="71437" cy="71438"/>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41" name="Oval 269"/>
          <p:cNvSpPr>
            <a:spLocks noChangeArrowheads="1"/>
          </p:cNvSpPr>
          <p:nvPr/>
        </p:nvSpPr>
        <p:spPr bwMode="auto">
          <a:xfrm>
            <a:off x="7024687" y="2744786"/>
            <a:ext cx="71437"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42" name="Oval 270"/>
          <p:cNvSpPr>
            <a:spLocks noChangeArrowheads="1"/>
          </p:cNvSpPr>
          <p:nvPr/>
        </p:nvSpPr>
        <p:spPr bwMode="auto">
          <a:xfrm>
            <a:off x="7051675" y="2555874"/>
            <a:ext cx="71437" cy="71438"/>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43" name="Oval 271"/>
          <p:cNvSpPr>
            <a:spLocks noChangeArrowheads="1"/>
          </p:cNvSpPr>
          <p:nvPr/>
        </p:nvSpPr>
        <p:spPr bwMode="auto">
          <a:xfrm>
            <a:off x="7069137" y="2555874"/>
            <a:ext cx="73025" cy="71438"/>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44" name="Oval 272"/>
          <p:cNvSpPr>
            <a:spLocks noChangeArrowheads="1"/>
          </p:cNvSpPr>
          <p:nvPr/>
        </p:nvSpPr>
        <p:spPr bwMode="auto">
          <a:xfrm>
            <a:off x="7096125" y="2419349"/>
            <a:ext cx="73025"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45" name="Oval 273"/>
          <p:cNvSpPr>
            <a:spLocks noChangeArrowheads="1"/>
          </p:cNvSpPr>
          <p:nvPr/>
        </p:nvSpPr>
        <p:spPr bwMode="auto">
          <a:xfrm>
            <a:off x="7115175" y="2382836"/>
            <a:ext cx="71437"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46" name="Oval 274"/>
          <p:cNvSpPr>
            <a:spLocks noChangeArrowheads="1"/>
          </p:cNvSpPr>
          <p:nvPr/>
        </p:nvSpPr>
        <p:spPr bwMode="auto">
          <a:xfrm>
            <a:off x="7142162" y="2338386"/>
            <a:ext cx="71437"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47" name="Oval 275"/>
          <p:cNvSpPr>
            <a:spLocks noChangeArrowheads="1"/>
          </p:cNvSpPr>
          <p:nvPr/>
        </p:nvSpPr>
        <p:spPr bwMode="auto">
          <a:xfrm>
            <a:off x="7159625" y="2365374"/>
            <a:ext cx="71437"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48" name="Oval 276"/>
          <p:cNvSpPr>
            <a:spLocks noChangeArrowheads="1"/>
          </p:cNvSpPr>
          <p:nvPr/>
        </p:nvSpPr>
        <p:spPr bwMode="auto">
          <a:xfrm>
            <a:off x="7186612" y="2411411"/>
            <a:ext cx="73025" cy="71438"/>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49" name="Oval 277"/>
          <p:cNvSpPr>
            <a:spLocks noChangeArrowheads="1"/>
          </p:cNvSpPr>
          <p:nvPr/>
        </p:nvSpPr>
        <p:spPr bwMode="auto">
          <a:xfrm>
            <a:off x="7204075" y="2347911"/>
            <a:ext cx="73025" cy="71438"/>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50" name="Oval 278"/>
          <p:cNvSpPr>
            <a:spLocks noChangeArrowheads="1"/>
          </p:cNvSpPr>
          <p:nvPr/>
        </p:nvSpPr>
        <p:spPr bwMode="auto">
          <a:xfrm>
            <a:off x="7231062" y="2247899"/>
            <a:ext cx="73025"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51" name="Oval 279"/>
          <p:cNvSpPr>
            <a:spLocks noChangeArrowheads="1"/>
          </p:cNvSpPr>
          <p:nvPr/>
        </p:nvSpPr>
        <p:spPr bwMode="auto">
          <a:xfrm>
            <a:off x="7259637" y="2301874"/>
            <a:ext cx="71437"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52" name="Oval 280"/>
          <p:cNvSpPr>
            <a:spLocks noChangeArrowheads="1"/>
          </p:cNvSpPr>
          <p:nvPr/>
        </p:nvSpPr>
        <p:spPr bwMode="auto">
          <a:xfrm>
            <a:off x="7277100" y="2230436"/>
            <a:ext cx="71437" cy="71438"/>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53" name="Oval 281"/>
          <p:cNvSpPr>
            <a:spLocks noChangeArrowheads="1"/>
          </p:cNvSpPr>
          <p:nvPr/>
        </p:nvSpPr>
        <p:spPr bwMode="auto">
          <a:xfrm>
            <a:off x="7304087" y="2347911"/>
            <a:ext cx="71437" cy="71438"/>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54" name="Oval 282"/>
          <p:cNvSpPr>
            <a:spLocks noChangeArrowheads="1"/>
          </p:cNvSpPr>
          <p:nvPr/>
        </p:nvSpPr>
        <p:spPr bwMode="auto">
          <a:xfrm>
            <a:off x="7321550" y="2284411"/>
            <a:ext cx="73025" cy="71438"/>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55" name="Oval 283"/>
          <p:cNvSpPr>
            <a:spLocks noChangeArrowheads="1"/>
          </p:cNvSpPr>
          <p:nvPr/>
        </p:nvSpPr>
        <p:spPr bwMode="auto">
          <a:xfrm>
            <a:off x="7348537" y="2284411"/>
            <a:ext cx="73025" cy="71438"/>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56" name="Oval 284"/>
          <p:cNvSpPr>
            <a:spLocks noChangeArrowheads="1"/>
          </p:cNvSpPr>
          <p:nvPr/>
        </p:nvSpPr>
        <p:spPr bwMode="auto">
          <a:xfrm>
            <a:off x="7367587" y="2274886"/>
            <a:ext cx="71437"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57" name="Oval 285"/>
          <p:cNvSpPr>
            <a:spLocks noChangeArrowheads="1"/>
          </p:cNvSpPr>
          <p:nvPr/>
        </p:nvSpPr>
        <p:spPr bwMode="auto">
          <a:xfrm>
            <a:off x="7394575" y="2220911"/>
            <a:ext cx="71437"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58" name="Oval 286"/>
          <p:cNvSpPr>
            <a:spLocks noChangeArrowheads="1"/>
          </p:cNvSpPr>
          <p:nvPr/>
        </p:nvSpPr>
        <p:spPr bwMode="auto">
          <a:xfrm>
            <a:off x="7412037" y="2284411"/>
            <a:ext cx="71437" cy="71438"/>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59" name="Oval 287"/>
          <p:cNvSpPr>
            <a:spLocks noChangeArrowheads="1"/>
          </p:cNvSpPr>
          <p:nvPr/>
        </p:nvSpPr>
        <p:spPr bwMode="auto">
          <a:xfrm>
            <a:off x="7439025" y="2257424"/>
            <a:ext cx="71437" cy="71438"/>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60" name="Oval 288"/>
          <p:cNvSpPr>
            <a:spLocks noChangeArrowheads="1"/>
          </p:cNvSpPr>
          <p:nvPr/>
        </p:nvSpPr>
        <p:spPr bwMode="auto">
          <a:xfrm>
            <a:off x="7456487" y="2328861"/>
            <a:ext cx="73025"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61" name="Oval 289"/>
          <p:cNvSpPr>
            <a:spLocks noChangeArrowheads="1"/>
          </p:cNvSpPr>
          <p:nvPr/>
        </p:nvSpPr>
        <p:spPr bwMode="auto">
          <a:xfrm>
            <a:off x="7483475" y="2265361"/>
            <a:ext cx="73025"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62" name="Oval 290"/>
          <p:cNvSpPr>
            <a:spLocks noChangeArrowheads="1"/>
          </p:cNvSpPr>
          <p:nvPr/>
        </p:nvSpPr>
        <p:spPr bwMode="auto">
          <a:xfrm>
            <a:off x="7502525" y="2284411"/>
            <a:ext cx="71437" cy="71438"/>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63" name="Oval 291"/>
          <p:cNvSpPr>
            <a:spLocks noChangeArrowheads="1"/>
          </p:cNvSpPr>
          <p:nvPr/>
        </p:nvSpPr>
        <p:spPr bwMode="auto">
          <a:xfrm>
            <a:off x="7529512" y="2311399"/>
            <a:ext cx="71437" cy="71438"/>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64" name="Oval 292"/>
          <p:cNvSpPr>
            <a:spLocks noChangeArrowheads="1"/>
          </p:cNvSpPr>
          <p:nvPr/>
        </p:nvSpPr>
        <p:spPr bwMode="auto">
          <a:xfrm>
            <a:off x="7546975" y="2238374"/>
            <a:ext cx="73025"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65" name="Oval 293"/>
          <p:cNvSpPr>
            <a:spLocks noChangeArrowheads="1"/>
          </p:cNvSpPr>
          <p:nvPr/>
        </p:nvSpPr>
        <p:spPr bwMode="auto">
          <a:xfrm>
            <a:off x="7573962" y="2265361"/>
            <a:ext cx="73025"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66" name="Oval 294"/>
          <p:cNvSpPr>
            <a:spLocks noChangeArrowheads="1"/>
          </p:cNvSpPr>
          <p:nvPr/>
        </p:nvSpPr>
        <p:spPr bwMode="auto">
          <a:xfrm>
            <a:off x="7593012" y="2338386"/>
            <a:ext cx="71437"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67" name="Oval 295"/>
          <p:cNvSpPr>
            <a:spLocks noChangeArrowheads="1"/>
          </p:cNvSpPr>
          <p:nvPr/>
        </p:nvSpPr>
        <p:spPr bwMode="auto">
          <a:xfrm>
            <a:off x="7620000" y="2238374"/>
            <a:ext cx="71437"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68" name="Oval 296"/>
          <p:cNvSpPr>
            <a:spLocks noChangeArrowheads="1"/>
          </p:cNvSpPr>
          <p:nvPr/>
        </p:nvSpPr>
        <p:spPr bwMode="auto">
          <a:xfrm>
            <a:off x="7637462" y="2274886"/>
            <a:ext cx="71437"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69" name="Oval 297"/>
          <p:cNvSpPr>
            <a:spLocks noChangeArrowheads="1"/>
          </p:cNvSpPr>
          <p:nvPr/>
        </p:nvSpPr>
        <p:spPr bwMode="auto">
          <a:xfrm>
            <a:off x="7664450" y="2274886"/>
            <a:ext cx="71437"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70" name="Oval 298"/>
          <p:cNvSpPr>
            <a:spLocks noChangeArrowheads="1"/>
          </p:cNvSpPr>
          <p:nvPr/>
        </p:nvSpPr>
        <p:spPr bwMode="auto">
          <a:xfrm>
            <a:off x="7691437" y="2211386"/>
            <a:ext cx="71437"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71" name="Rectangle 299"/>
          <p:cNvSpPr>
            <a:spLocks noChangeArrowheads="1"/>
          </p:cNvSpPr>
          <p:nvPr/>
        </p:nvSpPr>
        <p:spPr bwMode="auto">
          <a:xfrm>
            <a:off x="4429125" y="4317999"/>
            <a:ext cx="855662" cy="17145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velocity, mm/s</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372" name="Rectangle 300"/>
          <p:cNvSpPr>
            <a:spLocks noChangeArrowheads="1"/>
          </p:cNvSpPr>
          <p:nvPr/>
        </p:nvSpPr>
        <p:spPr bwMode="auto">
          <a:xfrm rot="16200000">
            <a:off x="1320800" y="3043236"/>
            <a:ext cx="423863" cy="17145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counts</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375" name="Line 303"/>
          <p:cNvSpPr>
            <a:spLocks noChangeShapeType="1"/>
          </p:cNvSpPr>
          <p:nvPr/>
        </p:nvSpPr>
        <p:spPr bwMode="auto">
          <a:xfrm>
            <a:off x="7700962" y="2211386"/>
            <a:ext cx="26987" cy="1588"/>
          </a:xfrm>
          <a:prstGeom prst="line">
            <a:avLst/>
          </a:prstGeom>
          <a:noFill/>
          <a:ln w="36513" cap="flat">
            <a:solidFill>
              <a:srgbClr val="0000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78" name="Line 306"/>
          <p:cNvSpPr>
            <a:spLocks noChangeShapeType="1"/>
          </p:cNvSpPr>
          <p:nvPr/>
        </p:nvSpPr>
        <p:spPr bwMode="auto">
          <a:xfrm>
            <a:off x="7700962" y="2176461"/>
            <a:ext cx="26987" cy="1588"/>
          </a:xfrm>
          <a:prstGeom prst="line">
            <a:avLst/>
          </a:prstGeom>
          <a:noFill/>
          <a:ln w="36513" cap="flat">
            <a:solidFill>
              <a:srgbClr val="00FF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1" name="Rectangle 310"/>
          <p:cNvSpPr/>
          <p:nvPr/>
        </p:nvSpPr>
        <p:spPr>
          <a:xfrm>
            <a:off x="4216400" y="4297361"/>
            <a:ext cx="15240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1676400" y="4271961"/>
            <a:ext cx="6400800" cy="523220"/>
          </a:xfrm>
          <a:prstGeom prst="rect">
            <a:avLst/>
          </a:prstGeom>
          <a:solidFill>
            <a:schemeClr val="bg1"/>
          </a:solidFill>
        </p:spPr>
        <p:txBody>
          <a:bodyPr wrap="square" rtlCol="0">
            <a:spAutoFit/>
          </a:bodyPr>
          <a:lstStyle/>
          <a:p>
            <a:pPr algn="ctr"/>
            <a:r>
              <a:rPr lang="en-US" sz="2800" dirty="0" smtClean="0">
                <a:latin typeface="Times New Roman" pitchFamily="18" charset="0"/>
                <a:ea typeface="Cambria Math"/>
                <a:cs typeface="Times New Roman" pitchFamily="18" charset="0"/>
              </a:rPr>
              <a:t>velocity, mm/s</a:t>
            </a:r>
            <a:endParaRPr lang="en-US" sz="2800" i="1" dirty="0">
              <a:latin typeface="Cambria Math" pitchFamily="18" charset="0"/>
              <a:ea typeface="Cambria Math" pitchFamily="18" charset="0"/>
            </a:endParaRPr>
          </a:p>
        </p:txBody>
      </p:sp>
      <p:sp>
        <p:nvSpPr>
          <p:cNvPr id="312" name="Rectangle 311"/>
          <p:cNvSpPr/>
          <p:nvPr/>
        </p:nvSpPr>
        <p:spPr>
          <a:xfrm>
            <a:off x="1384300" y="2824161"/>
            <a:ext cx="228600" cy="76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4" name="Freeform 313"/>
          <p:cNvSpPr/>
          <p:nvPr/>
        </p:nvSpPr>
        <p:spPr>
          <a:xfrm>
            <a:off x="1905000" y="1981200"/>
            <a:ext cx="6096000" cy="2159000"/>
          </a:xfrm>
          <a:custGeom>
            <a:avLst/>
            <a:gdLst>
              <a:gd name="connsiteX0" fmla="*/ 0 w 6019800"/>
              <a:gd name="connsiteY0" fmla="*/ 0 h 2222500"/>
              <a:gd name="connsiteX1" fmla="*/ 12700 w 6019800"/>
              <a:gd name="connsiteY1" fmla="*/ 2222500 h 2222500"/>
              <a:gd name="connsiteX2" fmla="*/ 6019800 w 6019800"/>
              <a:gd name="connsiteY2" fmla="*/ 2222500 h 2222500"/>
            </a:gdLst>
            <a:ahLst/>
            <a:cxnLst>
              <a:cxn ang="0">
                <a:pos x="connsiteX0" y="connsiteY0"/>
              </a:cxn>
              <a:cxn ang="0">
                <a:pos x="connsiteX1" y="connsiteY1"/>
              </a:cxn>
              <a:cxn ang="0">
                <a:pos x="connsiteX2" y="connsiteY2"/>
              </a:cxn>
            </a:cxnLst>
            <a:rect l="l" t="t" r="r" b="b"/>
            <a:pathLst>
              <a:path w="6019800" h="2222500">
                <a:moveTo>
                  <a:pt x="0" y="0"/>
                </a:moveTo>
                <a:cubicBezTo>
                  <a:pt x="4233" y="740833"/>
                  <a:pt x="8467" y="1481667"/>
                  <a:pt x="12700" y="2222500"/>
                </a:cubicBezTo>
                <a:lnTo>
                  <a:pt x="6019800" y="2222500"/>
                </a:lnTo>
              </a:path>
            </a:pathLst>
          </a:custGeom>
          <a:ln w="381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lang="en-US" dirty="0" smtClean="0"/>
              <a:t>xx</a:t>
            </a:r>
            <a:endParaRPr lang="en-US" dirty="0"/>
          </a:p>
        </p:txBody>
      </p:sp>
      <p:sp>
        <p:nvSpPr>
          <p:cNvPr id="315" name="Title 1"/>
          <p:cNvSpPr>
            <a:spLocks noGrp="1"/>
          </p:cNvSpPr>
          <p:nvPr>
            <p:ph type="title"/>
          </p:nvPr>
        </p:nvSpPr>
        <p:spPr>
          <a:xfrm>
            <a:off x="457200" y="304800"/>
            <a:ext cx="8229600" cy="1143000"/>
          </a:xfrm>
        </p:spPr>
        <p:txBody>
          <a:bodyPr>
            <a:normAutofit fontScale="90000"/>
          </a:bodyPr>
          <a:lstStyle/>
          <a:p>
            <a:r>
              <a:rPr lang="en-US" dirty="0" smtClean="0">
                <a:latin typeface="Times New Roman" pitchFamily="18" charset="0"/>
                <a:cs typeface="Times New Roman" pitchFamily="18" charset="0"/>
              </a:rPr>
              <a:t>typical spectrum consisting of overlapping peaks</a:t>
            </a:r>
            <a:endParaRPr lang="en-US" dirty="0">
              <a:latin typeface="Times New Roman" pitchFamily="18" charset="0"/>
              <a:cs typeface="Times New Roman" pitchFamily="18" charset="0"/>
            </a:endParaRPr>
          </a:p>
        </p:txBody>
      </p:sp>
      <p:sp>
        <p:nvSpPr>
          <p:cNvPr id="316" name="TextBox 315"/>
          <p:cNvSpPr txBox="1"/>
          <p:nvPr/>
        </p:nvSpPr>
        <p:spPr>
          <a:xfrm rot="16200000">
            <a:off x="337810" y="2824490"/>
            <a:ext cx="2057400" cy="523220"/>
          </a:xfrm>
          <a:prstGeom prst="rect">
            <a:avLst/>
          </a:prstGeom>
          <a:solidFill>
            <a:schemeClr val="bg1"/>
          </a:solidFill>
        </p:spPr>
        <p:txBody>
          <a:bodyPr wrap="square" rtlCol="0">
            <a:spAutoFit/>
          </a:bodyPr>
          <a:lstStyle/>
          <a:p>
            <a:pPr algn="ctr"/>
            <a:r>
              <a:rPr lang="en-US" sz="2800" dirty="0" smtClean="0">
                <a:latin typeface="Times New Roman" pitchFamily="18" charset="0"/>
                <a:ea typeface="Cambria Math"/>
                <a:cs typeface="Times New Roman" pitchFamily="18" charset="0"/>
              </a:rPr>
              <a:t>counts</a:t>
            </a:r>
            <a:endParaRPr lang="en-US" sz="2800" i="1" dirty="0">
              <a:latin typeface="Cambria Math" pitchFamily="18" charset="0"/>
              <a:ea typeface="Cambria Math" pitchFamily="18"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what shape are the peaks?</a:t>
            </a:r>
            <a:endParaRPr lang="en-US" dirty="0">
              <a:latin typeface="Times New Roman" pitchFamily="18" charset="0"/>
              <a:cs typeface="Times New Roman" pitchFamily="18" charset="0"/>
            </a:endParaRPr>
          </a:p>
        </p:txBody>
      </p:sp>
      <p:pic>
        <p:nvPicPr>
          <p:cNvPr id="4098" name="Picture 2"/>
          <p:cNvPicPr>
            <a:picLocks noChangeAspect="1" noChangeArrowheads="1"/>
          </p:cNvPicPr>
          <p:nvPr/>
        </p:nvPicPr>
        <p:blipFill>
          <a:blip r:embed="rId3" cstate="print"/>
          <a:srcRect l="11250" t="35325" r="28750" b="20000"/>
          <a:stretch>
            <a:fillRect/>
          </a:stretch>
        </p:blipFill>
        <p:spPr bwMode="auto">
          <a:xfrm>
            <a:off x="914400" y="1981200"/>
            <a:ext cx="7315200" cy="3276600"/>
          </a:xfrm>
          <a:prstGeom prst="rect">
            <a:avLst/>
          </a:prstGeom>
          <a:noFill/>
          <a:ln w="9525">
            <a:noFill/>
            <a:miter lim="800000"/>
            <a:headEnd/>
            <a:tailEnd/>
          </a:ln>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what shape are the peaks?</a:t>
            </a:r>
            <a:endParaRPr lang="en-US" dirty="0">
              <a:latin typeface="Times New Roman" pitchFamily="18" charset="0"/>
              <a:cs typeface="Times New Roman" pitchFamily="18" charset="0"/>
            </a:endParaRPr>
          </a:p>
        </p:txBody>
      </p:sp>
      <p:pic>
        <p:nvPicPr>
          <p:cNvPr id="4098" name="Picture 2"/>
          <p:cNvPicPr>
            <a:picLocks noChangeAspect="1" noChangeArrowheads="1"/>
          </p:cNvPicPr>
          <p:nvPr/>
        </p:nvPicPr>
        <p:blipFill>
          <a:blip r:embed="rId3" cstate="print"/>
          <a:srcRect l="11250" t="35325" r="28750" b="20000"/>
          <a:stretch>
            <a:fillRect/>
          </a:stretch>
        </p:blipFill>
        <p:spPr bwMode="auto">
          <a:xfrm>
            <a:off x="914400" y="1981200"/>
            <a:ext cx="7315200" cy="3276600"/>
          </a:xfrm>
          <a:prstGeom prst="rect">
            <a:avLst/>
          </a:prstGeom>
          <a:noFill/>
          <a:ln w="9525">
            <a:noFill/>
            <a:miter lim="800000"/>
            <a:headEnd/>
            <a:tailEnd/>
          </a:ln>
        </p:spPr>
      </p:pic>
      <p:sp>
        <p:nvSpPr>
          <p:cNvPr id="4" name="Title 1"/>
          <p:cNvSpPr txBox="1">
            <a:spLocks/>
          </p:cNvSpPr>
          <p:nvPr/>
        </p:nvSpPr>
        <p:spPr>
          <a:xfrm>
            <a:off x="762000" y="5410200"/>
            <a:ext cx="8229600" cy="1143000"/>
          </a:xfrm>
          <a:prstGeom prst="rect">
            <a:avLst/>
          </a:prstGeom>
        </p:spPr>
        <p:txBody>
          <a:bodyPr vert="horz" lIns="91440" tIns="45720" rIns="91440" bIns="45720" rtlCol="0" anchor="ctr">
            <a:normAutofit fontScale="6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try both</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noProof="0" dirty="0" smtClean="0">
                <a:solidFill>
                  <a:srgbClr val="FF0000"/>
                </a:solidFill>
                <a:latin typeface="Times New Roman" pitchFamily="18" charset="0"/>
                <a:ea typeface="+mj-ea"/>
                <a:cs typeface="Times New Roman" pitchFamily="18" charset="0"/>
              </a:rPr>
              <a:t>use </a:t>
            </a:r>
            <a:r>
              <a:rPr lang="en-US" sz="4400" i="1" noProof="0" dirty="0" smtClean="0">
                <a:solidFill>
                  <a:srgbClr val="FF0000"/>
                </a:solidFill>
                <a:latin typeface="Cambria Math" pitchFamily="18" charset="0"/>
                <a:ea typeface="Cambria Math" pitchFamily="18" charset="0"/>
                <a:cs typeface="Times New Roman" pitchFamily="18" charset="0"/>
              </a:rPr>
              <a:t>F</a:t>
            </a:r>
            <a:r>
              <a:rPr lang="en-US" sz="4400" noProof="0" dirty="0" smtClean="0">
                <a:solidFill>
                  <a:srgbClr val="FF0000"/>
                </a:solidFill>
                <a:latin typeface="Times New Roman" pitchFamily="18" charset="0"/>
                <a:ea typeface="+mj-ea"/>
                <a:cs typeface="Times New Roman" pitchFamily="18" charset="0"/>
              </a:rPr>
              <a:t> test to test whether one is better than the other</a:t>
            </a:r>
            <a:endParaRPr kumimoji="0" lang="en-US" sz="44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what shape are the peaks?</a:t>
            </a:r>
            <a:endParaRPr lang="en-US" dirty="0">
              <a:latin typeface="Times New Roman" pitchFamily="18" charset="0"/>
              <a:cs typeface="Times New Roman" pitchFamily="18" charset="0"/>
            </a:endParaRPr>
          </a:p>
        </p:txBody>
      </p:sp>
      <p:pic>
        <p:nvPicPr>
          <p:cNvPr id="4098" name="Picture 2"/>
          <p:cNvPicPr>
            <a:picLocks noChangeAspect="1" noChangeArrowheads="1"/>
          </p:cNvPicPr>
          <p:nvPr/>
        </p:nvPicPr>
        <p:blipFill>
          <a:blip r:embed="rId3" cstate="print"/>
          <a:srcRect l="11250" t="35325" r="28750" b="20000"/>
          <a:stretch>
            <a:fillRect/>
          </a:stretch>
        </p:blipFill>
        <p:spPr bwMode="auto">
          <a:xfrm>
            <a:off x="914400" y="1981200"/>
            <a:ext cx="7315200" cy="3276600"/>
          </a:xfrm>
          <a:prstGeom prst="rect">
            <a:avLst/>
          </a:prstGeom>
          <a:noFill/>
          <a:ln w="9525">
            <a:noFill/>
            <a:miter lim="800000"/>
            <a:headEnd/>
            <a:tailEnd/>
          </a:ln>
        </p:spPr>
      </p:pic>
      <p:sp>
        <p:nvSpPr>
          <p:cNvPr id="4" name="Title 1"/>
          <p:cNvSpPr txBox="1">
            <a:spLocks/>
          </p:cNvSpPr>
          <p:nvPr/>
        </p:nvSpPr>
        <p:spPr>
          <a:xfrm>
            <a:off x="1600200" y="1905000"/>
            <a:ext cx="1447800" cy="533400"/>
          </a:xfrm>
          <a:prstGeom prst="rect">
            <a:avLst/>
          </a:prstGeom>
        </p:spPr>
        <p:txBody>
          <a:bodyPr vert="horz" lIns="91440" tIns="45720" rIns="91440" bIns="45720" rtlCol="0" anchor="ctr">
            <a:normAutofit fontScale="77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data</a:t>
            </a:r>
            <a:endParaRPr kumimoji="0" lang="en-US" sz="44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
        <p:nvSpPr>
          <p:cNvPr id="5" name="Title 1"/>
          <p:cNvSpPr txBox="1">
            <a:spLocks/>
          </p:cNvSpPr>
          <p:nvPr/>
        </p:nvSpPr>
        <p:spPr>
          <a:xfrm>
            <a:off x="6705600" y="5105400"/>
            <a:ext cx="2133600" cy="1295400"/>
          </a:xfrm>
          <a:prstGeom prst="rect">
            <a:avLst/>
          </a:prstGeom>
        </p:spPr>
        <p:txBody>
          <a:bodyPr vert="horz" lIns="91440" tIns="45720" rIns="91440" bIns="45720" rtlCol="0" anchor="ctr">
            <a:normAutofit fontScale="7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3 unknowns</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per peak</a:t>
            </a:r>
            <a:endParaRPr kumimoji="0" lang="en-US" sz="44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
        <p:nvSpPr>
          <p:cNvPr id="6" name="Title 1"/>
          <p:cNvSpPr txBox="1">
            <a:spLocks/>
          </p:cNvSpPr>
          <p:nvPr/>
        </p:nvSpPr>
        <p:spPr>
          <a:xfrm>
            <a:off x="2565400" y="3530600"/>
            <a:ext cx="1447800" cy="533400"/>
          </a:xfrm>
          <a:prstGeom prst="rect">
            <a:avLst/>
          </a:prstGeom>
        </p:spPr>
        <p:txBody>
          <a:bodyPr vert="horz" lIns="91440" tIns="45720" rIns="91440" bIns="45720" rtlCol="0" anchor="ctr">
            <a:normAutofit fontScale="77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data</a:t>
            </a:r>
            <a:endParaRPr kumimoji="0" lang="en-US" sz="44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
        <p:nvSpPr>
          <p:cNvPr id="7" name="Freeform 6"/>
          <p:cNvSpPr/>
          <p:nvPr/>
        </p:nvSpPr>
        <p:spPr>
          <a:xfrm>
            <a:off x="2768600" y="2146300"/>
            <a:ext cx="298450" cy="419100"/>
          </a:xfrm>
          <a:custGeom>
            <a:avLst/>
            <a:gdLst>
              <a:gd name="connsiteX0" fmla="*/ 0 w 298450"/>
              <a:gd name="connsiteY0" fmla="*/ 0 h 419100"/>
              <a:gd name="connsiteX1" fmla="*/ 279400 w 298450"/>
              <a:gd name="connsiteY1" fmla="*/ 38100 h 419100"/>
              <a:gd name="connsiteX2" fmla="*/ 114300 w 298450"/>
              <a:gd name="connsiteY2" fmla="*/ 215900 h 419100"/>
              <a:gd name="connsiteX3" fmla="*/ 165100 w 298450"/>
              <a:gd name="connsiteY3" fmla="*/ 419100 h 419100"/>
            </a:gdLst>
            <a:ahLst/>
            <a:cxnLst>
              <a:cxn ang="0">
                <a:pos x="connsiteX0" y="connsiteY0"/>
              </a:cxn>
              <a:cxn ang="0">
                <a:pos x="connsiteX1" y="connsiteY1"/>
              </a:cxn>
              <a:cxn ang="0">
                <a:pos x="connsiteX2" y="connsiteY2"/>
              </a:cxn>
              <a:cxn ang="0">
                <a:pos x="connsiteX3" y="connsiteY3"/>
              </a:cxn>
            </a:cxnLst>
            <a:rect l="l" t="t" r="r" b="b"/>
            <a:pathLst>
              <a:path w="298450" h="419100">
                <a:moveTo>
                  <a:pt x="0" y="0"/>
                </a:moveTo>
                <a:cubicBezTo>
                  <a:pt x="130175" y="1058"/>
                  <a:pt x="260350" y="2117"/>
                  <a:pt x="279400" y="38100"/>
                </a:cubicBezTo>
                <a:cubicBezTo>
                  <a:pt x="298450" y="74083"/>
                  <a:pt x="133350" y="152400"/>
                  <a:pt x="114300" y="215900"/>
                </a:cubicBezTo>
                <a:cubicBezTo>
                  <a:pt x="95250" y="279400"/>
                  <a:pt x="130175" y="349250"/>
                  <a:pt x="165100" y="419100"/>
                </a:cubicBezTo>
              </a:path>
            </a:pathLst>
          </a:cu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Freeform 7"/>
          <p:cNvSpPr/>
          <p:nvPr/>
        </p:nvSpPr>
        <p:spPr>
          <a:xfrm>
            <a:off x="3733800" y="3810000"/>
            <a:ext cx="298450" cy="419100"/>
          </a:xfrm>
          <a:custGeom>
            <a:avLst/>
            <a:gdLst>
              <a:gd name="connsiteX0" fmla="*/ 0 w 298450"/>
              <a:gd name="connsiteY0" fmla="*/ 0 h 419100"/>
              <a:gd name="connsiteX1" fmla="*/ 279400 w 298450"/>
              <a:gd name="connsiteY1" fmla="*/ 38100 h 419100"/>
              <a:gd name="connsiteX2" fmla="*/ 114300 w 298450"/>
              <a:gd name="connsiteY2" fmla="*/ 215900 h 419100"/>
              <a:gd name="connsiteX3" fmla="*/ 165100 w 298450"/>
              <a:gd name="connsiteY3" fmla="*/ 419100 h 419100"/>
            </a:gdLst>
            <a:ahLst/>
            <a:cxnLst>
              <a:cxn ang="0">
                <a:pos x="connsiteX0" y="connsiteY0"/>
              </a:cxn>
              <a:cxn ang="0">
                <a:pos x="connsiteX1" y="connsiteY1"/>
              </a:cxn>
              <a:cxn ang="0">
                <a:pos x="connsiteX2" y="connsiteY2"/>
              </a:cxn>
              <a:cxn ang="0">
                <a:pos x="connsiteX3" y="connsiteY3"/>
              </a:cxn>
            </a:cxnLst>
            <a:rect l="l" t="t" r="r" b="b"/>
            <a:pathLst>
              <a:path w="298450" h="419100">
                <a:moveTo>
                  <a:pt x="0" y="0"/>
                </a:moveTo>
                <a:cubicBezTo>
                  <a:pt x="130175" y="1058"/>
                  <a:pt x="260350" y="2117"/>
                  <a:pt x="279400" y="38100"/>
                </a:cubicBezTo>
                <a:cubicBezTo>
                  <a:pt x="298450" y="74083"/>
                  <a:pt x="133350" y="152400"/>
                  <a:pt x="114300" y="215900"/>
                </a:cubicBezTo>
                <a:cubicBezTo>
                  <a:pt x="95250" y="279400"/>
                  <a:pt x="130175" y="349250"/>
                  <a:pt x="165100" y="419100"/>
                </a:cubicBezTo>
              </a:path>
            </a:pathLst>
          </a:cu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Oval 8"/>
          <p:cNvSpPr/>
          <p:nvPr/>
        </p:nvSpPr>
        <p:spPr>
          <a:xfrm>
            <a:off x="4495800" y="2209800"/>
            <a:ext cx="495300" cy="5207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4876800" y="2743200"/>
            <a:ext cx="495300" cy="5207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7239000" y="2209800"/>
            <a:ext cx="495300" cy="5207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5791200" y="3810000"/>
            <a:ext cx="495300" cy="5207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6172200" y="3810000"/>
            <a:ext cx="495300" cy="5207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5867400" y="4495800"/>
            <a:ext cx="495300" cy="5207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6858000" y="901700"/>
            <a:ext cx="2133600" cy="1295400"/>
          </a:xfrm>
          <a:prstGeom prst="rect">
            <a:avLst/>
          </a:prstGeom>
        </p:spPr>
        <p:txBody>
          <a:bodyPr vert="horz" lIns="91440" tIns="45720" rIns="91440" bIns="45720" rtlCol="0" anchor="ctr">
            <a:normAutofit fontScale="7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3 unknowns</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per peak</a:t>
            </a:r>
            <a:endParaRPr kumimoji="0" lang="en-US" sz="44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
        <p:nvSpPr>
          <p:cNvPr id="16" name="Freeform 15"/>
          <p:cNvSpPr/>
          <p:nvPr/>
        </p:nvSpPr>
        <p:spPr>
          <a:xfrm>
            <a:off x="5041900" y="1443567"/>
            <a:ext cx="1879600" cy="728133"/>
          </a:xfrm>
          <a:custGeom>
            <a:avLst/>
            <a:gdLst>
              <a:gd name="connsiteX0" fmla="*/ 0 w 1879600"/>
              <a:gd name="connsiteY0" fmla="*/ 728133 h 728133"/>
              <a:gd name="connsiteX1" fmla="*/ 1079500 w 1879600"/>
              <a:gd name="connsiteY1" fmla="*/ 80433 h 728133"/>
              <a:gd name="connsiteX2" fmla="*/ 1397000 w 1879600"/>
              <a:gd name="connsiteY2" fmla="*/ 245533 h 728133"/>
              <a:gd name="connsiteX3" fmla="*/ 1879600 w 1879600"/>
              <a:gd name="connsiteY3" fmla="*/ 29633 h 728133"/>
            </a:gdLst>
            <a:ahLst/>
            <a:cxnLst>
              <a:cxn ang="0">
                <a:pos x="connsiteX0" y="connsiteY0"/>
              </a:cxn>
              <a:cxn ang="0">
                <a:pos x="connsiteX1" y="connsiteY1"/>
              </a:cxn>
              <a:cxn ang="0">
                <a:pos x="connsiteX2" y="connsiteY2"/>
              </a:cxn>
              <a:cxn ang="0">
                <a:pos x="connsiteX3" y="connsiteY3"/>
              </a:cxn>
            </a:cxnLst>
            <a:rect l="l" t="t" r="r" b="b"/>
            <a:pathLst>
              <a:path w="1879600" h="728133">
                <a:moveTo>
                  <a:pt x="0" y="728133"/>
                </a:moveTo>
                <a:cubicBezTo>
                  <a:pt x="423333" y="444499"/>
                  <a:pt x="846667" y="160866"/>
                  <a:pt x="1079500" y="80433"/>
                </a:cubicBezTo>
                <a:cubicBezTo>
                  <a:pt x="1312333" y="0"/>
                  <a:pt x="1263650" y="254000"/>
                  <a:pt x="1397000" y="245533"/>
                </a:cubicBezTo>
                <a:cubicBezTo>
                  <a:pt x="1530350" y="237066"/>
                  <a:pt x="1704975" y="133349"/>
                  <a:pt x="1879600" y="29633"/>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Freeform 16"/>
          <p:cNvSpPr/>
          <p:nvPr/>
        </p:nvSpPr>
        <p:spPr>
          <a:xfrm>
            <a:off x="5232400" y="1536700"/>
            <a:ext cx="1714500" cy="1092200"/>
          </a:xfrm>
          <a:custGeom>
            <a:avLst/>
            <a:gdLst>
              <a:gd name="connsiteX0" fmla="*/ 0 w 1714500"/>
              <a:gd name="connsiteY0" fmla="*/ 1092200 h 1092200"/>
              <a:gd name="connsiteX1" fmla="*/ 749300 w 1714500"/>
              <a:gd name="connsiteY1" fmla="*/ 355600 h 1092200"/>
              <a:gd name="connsiteX2" fmla="*/ 1168400 w 1714500"/>
              <a:gd name="connsiteY2" fmla="*/ 381000 h 1092200"/>
              <a:gd name="connsiteX3" fmla="*/ 1714500 w 1714500"/>
              <a:gd name="connsiteY3" fmla="*/ 0 h 1092200"/>
              <a:gd name="connsiteX4" fmla="*/ 1714500 w 1714500"/>
              <a:gd name="connsiteY4" fmla="*/ 0 h 1092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14500" h="1092200">
                <a:moveTo>
                  <a:pt x="0" y="1092200"/>
                </a:moveTo>
                <a:cubicBezTo>
                  <a:pt x="277283" y="783166"/>
                  <a:pt x="554567" y="474133"/>
                  <a:pt x="749300" y="355600"/>
                </a:cubicBezTo>
                <a:cubicBezTo>
                  <a:pt x="944033" y="237067"/>
                  <a:pt x="1007533" y="440267"/>
                  <a:pt x="1168400" y="381000"/>
                </a:cubicBezTo>
                <a:cubicBezTo>
                  <a:pt x="1329267" y="321733"/>
                  <a:pt x="1714500" y="0"/>
                  <a:pt x="1714500" y="0"/>
                </a:cubicBezTo>
                <a:lnTo>
                  <a:pt x="1714500" y="0"/>
                </a:ln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Freeform 17"/>
          <p:cNvSpPr/>
          <p:nvPr/>
        </p:nvSpPr>
        <p:spPr>
          <a:xfrm>
            <a:off x="6879167" y="1587500"/>
            <a:ext cx="372533" cy="647700"/>
          </a:xfrm>
          <a:custGeom>
            <a:avLst/>
            <a:gdLst>
              <a:gd name="connsiteX0" fmla="*/ 372533 w 372533"/>
              <a:gd name="connsiteY0" fmla="*/ 647700 h 647700"/>
              <a:gd name="connsiteX1" fmla="*/ 42333 w 372533"/>
              <a:gd name="connsiteY1" fmla="*/ 381000 h 647700"/>
              <a:gd name="connsiteX2" fmla="*/ 118533 w 372533"/>
              <a:gd name="connsiteY2" fmla="*/ 0 h 647700"/>
            </a:gdLst>
            <a:ahLst/>
            <a:cxnLst>
              <a:cxn ang="0">
                <a:pos x="connsiteX0" y="connsiteY0"/>
              </a:cxn>
              <a:cxn ang="0">
                <a:pos x="connsiteX1" y="connsiteY1"/>
              </a:cxn>
              <a:cxn ang="0">
                <a:pos x="connsiteX2" y="connsiteY2"/>
              </a:cxn>
            </a:cxnLst>
            <a:rect l="l" t="t" r="r" b="b"/>
            <a:pathLst>
              <a:path w="372533" h="647700">
                <a:moveTo>
                  <a:pt x="372533" y="647700"/>
                </a:moveTo>
                <a:cubicBezTo>
                  <a:pt x="228599" y="568325"/>
                  <a:pt x="84666" y="488950"/>
                  <a:pt x="42333" y="381000"/>
                </a:cubicBezTo>
                <a:cubicBezTo>
                  <a:pt x="0" y="273050"/>
                  <a:pt x="59266" y="136525"/>
                  <a:pt x="118533" y="0"/>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Freeform 19"/>
          <p:cNvSpPr/>
          <p:nvPr/>
        </p:nvSpPr>
        <p:spPr>
          <a:xfrm>
            <a:off x="6197600" y="4368800"/>
            <a:ext cx="698500" cy="965200"/>
          </a:xfrm>
          <a:custGeom>
            <a:avLst/>
            <a:gdLst>
              <a:gd name="connsiteX0" fmla="*/ 0 w 698500"/>
              <a:gd name="connsiteY0" fmla="*/ 0 h 965200"/>
              <a:gd name="connsiteX1" fmla="*/ 520700 w 698500"/>
              <a:gd name="connsiteY1" fmla="*/ 622300 h 965200"/>
              <a:gd name="connsiteX2" fmla="*/ 698500 w 698500"/>
              <a:gd name="connsiteY2" fmla="*/ 965200 h 965200"/>
            </a:gdLst>
            <a:ahLst/>
            <a:cxnLst>
              <a:cxn ang="0">
                <a:pos x="connsiteX0" y="connsiteY0"/>
              </a:cxn>
              <a:cxn ang="0">
                <a:pos x="connsiteX1" y="connsiteY1"/>
              </a:cxn>
              <a:cxn ang="0">
                <a:pos x="connsiteX2" y="connsiteY2"/>
              </a:cxn>
            </a:cxnLst>
            <a:rect l="l" t="t" r="r" b="b"/>
            <a:pathLst>
              <a:path w="698500" h="965200">
                <a:moveTo>
                  <a:pt x="0" y="0"/>
                </a:moveTo>
                <a:cubicBezTo>
                  <a:pt x="202141" y="230716"/>
                  <a:pt x="404283" y="461433"/>
                  <a:pt x="520700" y="622300"/>
                </a:cubicBezTo>
                <a:cubicBezTo>
                  <a:pt x="637117" y="783167"/>
                  <a:pt x="667808" y="874183"/>
                  <a:pt x="698500" y="965200"/>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Freeform 20"/>
          <p:cNvSpPr/>
          <p:nvPr/>
        </p:nvSpPr>
        <p:spPr>
          <a:xfrm>
            <a:off x="6718300" y="4089400"/>
            <a:ext cx="281517" cy="1193800"/>
          </a:xfrm>
          <a:custGeom>
            <a:avLst/>
            <a:gdLst>
              <a:gd name="connsiteX0" fmla="*/ 0 w 281517"/>
              <a:gd name="connsiteY0" fmla="*/ 0 h 1193800"/>
              <a:gd name="connsiteX1" fmla="*/ 241300 w 281517"/>
              <a:gd name="connsiteY1" fmla="*/ 927100 h 1193800"/>
              <a:gd name="connsiteX2" fmla="*/ 241300 w 281517"/>
              <a:gd name="connsiteY2" fmla="*/ 1193800 h 1193800"/>
            </a:gdLst>
            <a:ahLst/>
            <a:cxnLst>
              <a:cxn ang="0">
                <a:pos x="connsiteX0" y="connsiteY0"/>
              </a:cxn>
              <a:cxn ang="0">
                <a:pos x="connsiteX1" y="connsiteY1"/>
              </a:cxn>
              <a:cxn ang="0">
                <a:pos x="connsiteX2" y="connsiteY2"/>
              </a:cxn>
            </a:cxnLst>
            <a:rect l="l" t="t" r="r" b="b"/>
            <a:pathLst>
              <a:path w="281517" h="1193800">
                <a:moveTo>
                  <a:pt x="0" y="0"/>
                </a:moveTo>
                <a:cubicBezTo>
                  <a:pt x="100541" y="364066"/>
                  <a:pt x="201083" y="728133"/>
                  <a:pt x="241300" y="927100"/>
                </a:cubicBezTo>
                <a:cubicBezTo>
                  <a:pt x="281517" y="1126067"/>
                  <a:pt x="261408" y="1159933"/>
                  <a:pt x="241300" y="1193800"/>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Freeform 21"/>
          <p:cNvSpPr/>
          <p:nvPr/>
        </p:nvSpPr>
        <p:spPr>
          <a:xfrm>
            <a:off x="6083300" y="5080000"/>
            <a:ext cx="698500" cy="266700"/>
          </a:xfrm>
          <a:custGeom>
            <a:avLst/>
            <a:gdLst>
              <a:gd name="connsiteX0" fmla="*/ 0 w 698500"/>
              <a:gd name="connsiteY0" fmla="*/ 0 h 266700"/>
              <a:gd name="connsiteX1" fmla="*/ 431800 w 698500"/>
              <a:gd name="connsiteY1" fmla="*/ 190500 h 266700"/>
              <a:gd name="connsiteX2" fmla="*/ 698500 w 698500"/>
              <a:gd name="connsiteY2" fmla="*/ 266700 h 266700"/>
            </a:gdLst>
            <a:ahLst/>
            <a:cxnLst>
              <a:cxn ang="0">
                <a:pos x="connsiteX0" y="connsiteY0"/>
              </a:cxn>
              <a:cxn ang="0">
                <a:pos x="connsiteX1" y="connsiteY1"/>
              </a:cxn>
              <a:cxn ang="0">
                <a:pos x="connsiteX2" y="connsiteY2"/>
              </a:cxn>
            </a:cxnLst>
            <a:rect l="l" t="t" r="r" b="b"/>
            <a:pathLst>
              <a:path w="698500" h="266700">
                <a:moveTo>
                  <a:pt x="0" y="0"/>
                </a:moveTo>
                <a:cubicBezTo>
                  <a:pt x="157691" y="73025"/>
                  <a:pt x="315383" y="146050"/>
                  <a:pt x="431800" y="190500"/>
                </a:cubicBezTo>
                <a:cubicBezTo>
                  <a:pt x="548217" y="234950"/>
                  <a:pt x="623358" y="250825"/>
                  <a:pt x="698500" y="266700"/>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Title 1"/>
          <p:cNvSpPr txBox="1">
            <a:spLocks/>
          </p:cNvSpPr>
          <p:nvPr/>
        </p:nvSpPr>
        <p:spPr>
          <a:xfrm>
            <a:off x="609600" y="5562600"/>
            <a:ext cx="5486400" cy="914400"/>
          </a:xfrm>
          <a:prstGeom prst="rect">
            <a:avLst/>
          </a:prstGeom>
        </p:spPr>
        <p:txBody>
          <a:bodyPr vert="horz" lIns="91440" tIns="45720" rIns="91440" bIns="45720" rtlCol="0" anchor="ctr">
            <a:normAutofit fontScale="7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both cases:</a:t>
            </a:r>
            <a:endParaRPr lang="en-US" sz="4400" dirty="0" smtClean="0">
              <a:solidFill>
                <a:srgbClr val="FF0000"/>
              </a:solidFill>
              <a:latin typeface="Times New Roman" pitchFamily="18" charset="0"/>
              <a:ea typeface="+mj-ea"/>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noProof="0" dirty="0" smtClean="0">
                <a:ln>
                  <a:noFill/>
                </a:ln>
                <a:solidFill>
                  <a:srgbClr val="FF0000"/>
                </a:solidFill>
                <a:effectLst/>
                <a:uLnTx/>
                <a:uFillTx/>
                <a:latin typeface="Times New Roman" pitchFamily="18" charset="0"/>
                <a:ea typeface="+mj-ea"/>
                <a:cs typeface="Times New Roman" pitchFamily="18" charset="0"/>
              </a:rPr>
              <a:t>explicit nonlinear problem</a:t>
            </a:r>
            <a:endParaRPr kumimoji="0" lang="en-US" sz="44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latin typeface="Times New Roman" pitchFamily="18" charset="0"/>
                <a:cs typeface="Times New Roman" pitchFamily="18" charset="0"/>
              </a:rPr>
              <a:t>linearize</a:t>
            </a:r>
            <a:r>
              <a:rPr lang="en-US" dirty="0" smtClean="0">
                <a:latin typeface="Times New Roman" pitchFamily="18" charset="0"/>
                <a:cs typeface="Times New Roman" pitchFamily="18" charset="0"/>
              </a:rPr>
              <a:t> using analytic gradient</a:t>
            </a:r>
            <a:endParaRPr lang="en-US" dirty="0">
              <a:latin typeface="Times New Roman" pitchFamily="18" charset="0"/>
              <a:cs typeface="Times New Roman" pitchFamily="18" charset="0"/>
            </a:endParaRPr>
          </a:p>
        </p:txBody>
      </p:sp>
      <p:pic>
        <p:nvPicPr>
          <p:cNvPr id="5122" name="Picture 2"/>
          <p:cNvPicPr>
            <a:picLocks noChangeAspect="1" noChangeArrowheads="1"/>
          </p:cNvPicPr>
          <p:nvPr/>
        </p:nvPicPr>
        <p:blipFill>
          <a:blip r:embed="rId3" cstate="print"/>
          <a:srcRect l="13125" t="24935" r="21875" b="33507"/>
          <a:stretch>
            <a:fillRect/>
          </a:stretch>
        </p:blipFill>
        <p:spPr bwMode="auto">
          <a:xfrm>
            <a:off x="304800" y="1905000"/>
            <a:ext cx="8717280" cy="3352800"/>
          </a:xfrm>
          <a:prstGeom prst="rect">
            <a:avLst/>
          </a:prstGeom>
          <a:noFill/>
          <a:ln w="9525">
            <a:noFill/>
            <a:miter lim="800000"/>
            <a:headEnd/>
            <a:tailEnd/>
          </a:ln>
        </p:spPr>
      </p:pic>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latin typeface="Times New Roman" pitchFamily="18" charset="0"/>
                <a:cs typeface="Times New Roman" pitchFamily="18" charset="0"/>
              </a:rPr>
              <a:t>linearize</a:t>
            </a:r>
            <a:r>
              <a:rPr lang="en-US" dirty="0" smtClean="0">
                <a:latin typeface="Times New Roman" pitchFamily="18" charset="0"/>
                <a:cs typeface="Times New Roman" pitchFamily="18" charset="0"/>
              </a:rPr>
              <a:t> using analytic gradient</a:t>
            </a:r>
            <a:endParaRPr lang="en-US" dirty="0">
              <a:latin typeface="Times New Roman" pitchFamily="18" charset="0"/>
              <a:cs typeface="Times New Roman" pitchFamily="18" charset="0"/>
            </a:endParaRPr>
          </a:p>
        </p:txBody>
      </p:sp>
      <p:pic>
        <p:nvPicPr>
          <p:cNvPr id="6146" name="Picture 2"/>
          <p:cNvPicPr>
            <a:picLocks noChangeAspect="1" noChangeArrowheads="1"/>
          </p:cNvPicPr>
          <p:nvPr/>
        </p:nvPicPr>
        <p:blipFill>
          <a:blip r:embed="rId3" cstate="print"/>
          <a:srcRect l="13125" t="35325" r="21250" b="26234"/>
          <a:stretch>
            <a:fillRect/>
          </a:stretch>
        </p:blipFill>
        <p:spPr bwMode="auto">
          <a:xfrm>
            <a:off x="215899" y="1981200"/>
            <a:ext cx="8865973" cy="3124200"/>
          </a:xfrm>
          <a:prstGeom prst="rect">
            <a:avLst/>
          </a:prstGeom>
          <a:noFill/>
          <a:ln w="9525">
            <a:noFill/>
            <a:miter lim="800000"/>
            <a:headEnd/>
            <a:tailEnd/>
          </a:ln>
        </p:spPr>
      </p:pic>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5029200"/>
          </a:xfrm>
        </p:spPr>
        <p:txBody>
          <a:bodyPr>
            <a:normAutofit/>
          </a:bodyPr>
          <a:lstStyle/>
          <a:p>
            <a:r>
              <a:rPr lang="en-US" dirty="0" smtClean="0">
                <a:latin typeface="Times New Roman" pitchFamily="18" charset="0"/>
                <a:cs typeface="Times New Roman" pitchFamily="18" charset="0"/>
              </a:rPr>
              <a:t>issues</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how to determine</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number </a:t>
            </a:r>
            <a:r>
              <a:rPr lang="en-US" i="1" dirty="0" smtClean="0">
                <a:latin typeface="Cambria Math" pitchFamily="18" charset="0"/>
                <a:ea typeface="Cambria Math" pitchFamily="18" charset="0"/>
                <a:cs typeface="Times New Roman" pitchFamily="18" charset="0"/>
              </a:rPr>
              <a:t>q</a:t>
            </a:r>
            <a:r>
              <a:rPr lang="en-US" dirty="0" smtClean="0">
                <a:latin typeface="Times New Roman" pitchFamily="18" charset="0"/>
                <a:cs typeface="Times New Roman" pitchFamily="18" charset="0"/>
              </a:rPr>
              <a:t> of peaks</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trial </a:t>
            </a:r>
            <a:r>
              <a:rPr lang="en-US" i="1" dirty="0" smtClean="0">
                <a:latin typeface="Cambria Math" pitchFamily="18" charset="0"/>
                <a:ea typeface="Cambria Math" pitchFamily="18" charset="0"/>
                <a:cs typeface="Times New Roman" pitchFamily="18" charset="0"/>
              </a:rPr>
              <a:t>A</a:t>
            </a:r>
            <a:r>
              <a:rPr lang="en-US" i="1" baseline="-25000" dirty="0" smtClean="0">
                <a:latin typeface="Cambria Math" pitchFamily="18" charset="0"/>
                <a:ea typeface="Cambria Math" pitchFamily="18" charset="0"/>
                <a:cs typeface="Times New Roman" pitchFamily="18" charset="0"/>
              </a:rPr>
              <a:t>i</a:t>
            </a:r>
            <a:r>
              <a:rPr lang="en-US" i="1" dirty="0" smtClean="0">
                <a:latin typeface="Cambria Math" pitchFamily="18" charset="0"/>
                <a:ea typeface="Cambria Math" pitchFamily="18" charset="0"/>
                <a:cs typeface="Times New Roman" pitchFamily="18" charset="0"/>
              </a:rPr>
              <a:t>  </a:t>
            </a:r>
            <a:r>
              <a:rPr lang="en-US" i="1" dirty="0" err="1" smtClean="0">
                <a:latin typeface="Cambria Math" pitchFamily="18" charset="0"/>
                <a:ea typeface="Cambria Math" pitchFamily="18" charset="0"/>
                <a:cs typeface="Times New Roman" pitchFamily="18" charset="0"/>
              </a:rPr>
              <a:t>c</a:t>
            </a:r>
            <a:r>
              <a:rPr lang="en-US" i="1" baseline="-25000" dirty="0" err="1" smtClean="0">
                <a:latin typeface="Cambria Math" pitchFamily="18" charset="0"/>
                <a:ea typeface="Cambria Math" pitchFamily="18" charset="0"/>
                <a:cs typeface="Times New Roman" pitchFamily="18" charset="0"/>
              </a:rPr>
              <a:t>i</a:t>
            </a:r>
            <a:r>
              <a:rPr lang="en-US" i="1" dirty="0" smtClean="0">
                <a:latin typeface="Cambria Math" pitchFamily="18" charset="0"/>
                <a:ea typeface="Cambria Math" pitchFamily="18" charset="0"/>
                <a:cs typeface="Times New Roman" pitchFamily="18" charset="0"/>
              </a:rPr>
              <a:t>  </a:t>
            </a:r>
            <a:r>
              <a:rPr lang="en-US" i="1" dirty="0" err="1" smtClean="0">
                <a:latin typeface="Cambria Math" pitchFamily="18" charset="0"/>
                <a:ea typeface="Cambria Math" pitchFamily="18" charset="0"/>
                <a:cs typeface="Times New Roman" pitchFamily="18" charset="0"/>
              </a:rPr>
              <a:t>f</a:t>
            </a:r>
            <a:r>
              <a:rPr lang="en-US" i="1" baseline="-25000" dirty="0" err="1" smtClean="0">
                <a:latin typeface="Cambria Math" pitchFamily="18" charset="0"/>
                <a:ea typeface="Cambria Math" pitchFamily="18" charset="0"/>
                <a:cs typeface="Times New Roman" pitchFamily="18" charset="0"/>
              </a:rPr>
              <a:t>i</a:t>
            </a:r>
            <a:r>
              <a:rPr lang="en-US" i="1" dirty="0" smtClean="0">
                <a:latin typeface="Cambria Math" pitchFamily="18" charset="0"/>
                <a:ea typeface="Cambria Math" pitchFamily="18" charset="0"/>
                <a:cs typeface="Times New Roman" pitchFamily="18" charset="0"/>
              </a:rPr>
              <a:t>  </a:t>
            </a:r>
            <a:r>
              <a:rPr lang="en-US" dirty="0" smtClean="0">
                <a:latin typeface="Times New Roman" pitchFamily="18" charset="0"/>
                <a:cs typeface="Times New Roman" pitchFamily="18" charset="0"/>
              </a:rPr>
              <a:t>of each peak</a:t>
            </a:r>
            <a:endParaRPr lang="en-US" dirty="0">
              <a:latin typeface="Times New Roman" pitchFamily="18" charset="0"/>
              <a:cs typeface="Times New Roman" pitchFamily="18"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5029200"/>
          </a:xfrm>
        </p:spPr>
        <p:txBody>
          <a:bodyPr>
            <a:normAutofit/>
          </a:bodyPr>
          <a:lstStyle/>
          <a:p>
            <a:r>
              <a:rPr lang="en-US" dirty="0" smtClean="0">
                <a:latin typeface="Times New Roman" pitchFamily="18" charset="0"/>
                <a:cs typeface="Times New Roman" pitchFamily="18" charset="0"/>
              </a:rPr>
              <a:t>our solution</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have operator click mouse computer screen</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to indicate position of each peak</a:t>
            </a:r>
            <a:endParaRPr lang="en-US"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Freeform 57"/>
          <p:cNvSpPr/>
          <p:nvPr/>
        </p:nvSpPr>
        <p:spPr>
          <a:xfrm>
            <a:off x="4990011" y="3570515"/>
            <a:ext cx="3487783" cy="2281645"/>
          </a:xfrm>
          <a:custGeom>
            <a:avLst/>
            <a:gdLst>
              <a:gd name="connsiteX0" fmla="*/ 0 w 3487783"/>
              <a:gd name="connsiteY0" fmla="*/ 2281645 h 2281645"/>
              <a:gd name="connsiteX1" fmla="*/ 457200 w 3487783"/>
              <a:gd name="connsiteY1" fmla="*/ 1288868 h 2281645"/>
              <a:gd name="connsiteX2" fmla="*/ 901338 w 3487783"/>
              <a:gd name="connsiteY2" fmla="*/ 570411 h 2281645"/>
              <a:gd name="connsiteX3" fmla="*/ 1306286 w 3487783"/>
              <a:gd name="connsiteY3" fmla="*/ 230776 h 2281645"/>
              <a:gd name="connsiteX4" fmla="*/ 1802675 w 3487783"/>
              <a:gd name="connsiteY4" fmla="*/ 60959 h 2281645"/>
              <a:gd name="connsiteX5" fmla="*/ 2299063 w 3487783"/>
              <a:gd name="connsiteY5" fmla="*/ 8708 h 2281645"/>
              <a:gd name="connsiteX6" fmla="*/ 3487783 w 3487783"/>
              <a:gd name="connsiteY6" fmla="*/ 8708 h 22816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87783" h="2281645">
                <a:moveTo>
                  <a:pt x="0" y="2281645"/>
                </a:moveTo>
                <a:cubicBezTo>
                  <a:pt x="153488" y="1927859"/>
                  <a:pt x="306977" y="1574074"/>
                  <a:pt x="457200" y="1288868"/>
                </a:cubicBezTo>
                <a:cubicBezTo>
                  <a:pt x="607423" y="1003662"/>
                  <a:pt x="759824" y="746760"/>
                  <a:pt x="901338" y="570411"/>
                </a:cubicBezTo>
                <a:cubicBezTo>
                  <a:pt x="1042852" y="394062"/>
                  <a:pt x="1156063" y="315685"/>
                  <a:pt x="1306286" y="230776"/>
                </a:cubicBezTo>
                <a:cubicBezTo>
                  <a:pt x="1456509" y="145867"/>
                  <a:pt x="1637212" y="97970"/>
                  <a:pt x="1802675" y="60959"/>
                </a:cubicBezTo>
                <a:cubicBezTo>
                  <a:pt x="1968138" y="23948"/>
                  <a:pt x="2018212" y="17416"/>
                  <a:pt x="2299063" y="8708"/>
                </a:cubicBezTo>
                <a:cubicBezTo>
                  <a:pt x="2579914" y="0"/>
                  <a:pt x="3033848" y="4354"/>
                  <a:pt x="3487783" y="8708"/>
                </a:cubicBezTo>
              </a:path>
            </a:pathLst>
          </a:custGeom>
          <a:ln w="57150">
            <a:solidFill>
              <a:srgbClr val="00B0F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28" name="Group 27"/>
          <p:cNvGrpSpPr>
            <a:grpSpLocks noChangeAspect="1"/>
          </p:cNvGrpSpPr>
          <p:nvPr/>
        </p:nvGrpSpPr>
        <p:grpSpPr>
          <a:xfrm>
            <a:off x="114300" y="3276600"/>
            <a:ext cx="3857625" cy="3014664"/>
            <a:chOff x="1704975" y="1447801"/>
            <a:chExt cx="2571750" cy="2009776"/>
          </a:xfrm>
        </p:grpSpPr>
        <p:sp>
          <p:nvSpPr>
            <p:cNvPr id="7" name="Freeform 6"/>
            <p:cNvSpPr/>
            <p:nvPr/>
          </p:nvSpPr>
          <p:spPr>
            <a:xfrm>
              <a:off x="2647536" y="1528351"/>
              <a:ext cx="293618" cy="1868556"/>
            </a:xfrm>
            <a:custGeom>
              <a:avLst/>
              <a:gdLst>
                <a:gd name="connsiteX0" fmla="*/ 0 w 291548"/>
                <a:gd name="connsiteY0" fmla="*/ 13252 h 1881808"/>
                <a:gd name="connsiteX1" fmla="*/ 26504 w 291548"/>
                <a:gd name="connsiteY1" fmla="*/ 1855304 h 1881808"/>
                <a:gd name="connsiteX2" fmla="*/ 106017 w 291548"/>
                <a:gd name="connsiteY2" fmla="*/ 1828800 h 1881808"/>
                <a:gd name="connsiteX3" fmla="*/ 132522 w 291548"/>
                <a:gd name="connsiteY3" fmla="*/ 1881808 h 1881808"/>
                <a:gd name="connsiteX4" fmla="*/ 159026 w 291548"/>
                <a:gd name="connsiteY4" fmla="*/ 1802295 h 1881808"/>
                <a:gd name="connsiteX5" fmla="*/ 212035 w 291548"/>
                <a:gd name="connsiteY5" fmla="*/ 1881808 h 1881808"/>
                <a:gd name="connsiteX6" fmla="*/ 238539 w 291548"/>
                <a:gd name="connsiteY6" fmla="*/ 1842052 h 1881808"/>
                <a:gd name="connsiteX7" fmla="*/ 291548 w 291548"/>
                <a:gd name="connsiteY7" fmla="*/ 1855304 h 1881808"/>
                <a:gd name="connsiteX8" fmla="*/ 251791 w 291548"/>
                <a:gd name="connsiteY8" fmla="*/ 0 h 1881808"/>
                <a:gd name="connsiteX9" fmla="*/ 198782 w 291548"/>
                <a:gd name="connsiteY9" fmla="*/ 39756 h 1881808"/>
                <a:gd name="connsiteX10" fmla="*/ 198782 w 291548"/>
                <a:gd name="connsiteY10" fmla="*/ 39756 h 1881808"/>
                <a:gd name="connsiteX11" fmla="*/ 119269 w 291548"/>
                <a:gd name="connsiteY11" fmla="*/ 53008 h 1881808"/>
                <a:gd name="connsiteX12" fmla="*/ 79513 w 291548"/>
                <a:gd name="connsiteY12" fmla="*/ 13252 h 1881808"/>
                <a:gd name="connsiteX13" fmla="*/ 79513 w 291548"/>
                <a:gd name="connsiteY13" fmla="*/ 13252 h 1881808"/>
                <a:gd name="connsiteX14" fmla="*/ 0 w 291548"/>
                <a:gd name="connsiteY14" fmla="*/ 13252 h 1881808"/>
                <a:gd name="connsiteX0" fmla="*/ 0 w 291548"/>
                <a:gd name="connsiteY0" fmla="*/ 3727 h 1872283"/>
                <a:gd name="connsiteX1" fmla="*/ 26504 w 291548"/>
                <a:gd name="connsiteY1" fmla="*/ 1845779 h 1872283"/>
                <a:gd name="connsiteX2" fmla="*/ 106017 w 291548"/>
                <a:gd name="connsiteY2" fmla="*/ 1819275 h 1872283"/>
                <a:gd name="connsiteX3" fmla="*/ 132522 w 291548"/>
                <a:gd name="connsiteY3" fmla="*/ 1872283 h 1872283"/>
                <a:gd name="connsiteX4" fmla="*/ 159026 w 291548"/>
                <a:gd name="connsiteY4" fmla="*/ 1792770 h 1872283"/>
                <a:gd name="connsiteX5" fmla="*/ 212035 w 291548"/>
                <a:gd name="connsiteY5" fmla="*/ 1872283 h 1872283"/>
                <a:gd name="connsiteX6" fmla="*/ 238539 w 291548"/>
                <a:gd name="connsiteY6" fmla="*/ 1832527 h 1872283"/>
                <a:gd name="connsiteX7" fmla="*/ 291548 w 291548"/>
                <a:gd name="connsiteY7" fmla="*/ 1845779 h 1872283"/>
                <a:gd name="connsiteX8" fmla="*/ 280366 w 291548"/>
                <a:gd name="connsiteY8" fmla="*/ 0 h 1872283"/>
                <a:gd name="connsiteX9" fmla="*/ 198782 w 291548"/>
                <a:gd name="connsiteY9" fmla="*/ 30231 h 1872283"/>
                <a:gd name="connsiteX10" fmla="*/ 198782 w 291548"/>
                <a:gd name="connsiteY10" fmla="*/ 30231 h 1872283"/>
                <a:gd name="connsiteX11" fmla="*/ 119269 w 291548"/>
                <a:gd name="connsiteY11" fmla="*/ 43483 h 1872283"/>
                <a:gd name="connsiteX12" fmla="*/ 79513 w 291548"/>
                <a:gd name="connsiteY12" fmla="*/ 3727 h 1872283"/>
                <a:gd name="connsiteX13" fmla="*/ 79513 w 291548"/>
                <a:gd name="connsiteY13" fmla="*/ 3727 h 1872283"/>
                <a:gd name="connsiteX14" fmla="*/ 0 w 291548"/>
                <a:gd name="connsiteY14" fmla="*/ 3727 h 1872283"/>
                <a:gd name="connsiteX0" fmla="*/ 0 w 291548"/>
                <a:gd name="connsiteY0" fmla="*/ 3727 h 1872283"/>
                <a:gd name="connsiteX1" fmla="*/ 26504 w 291548"/>
                <a:gd name="connsiteY1" fmla="*/ 1845779 h 1872283"/>
                <a:gd name="connsiteX2" fmla="*/ 106017 w 291548"/>
                <a:gd name="connsiteY2" fmla="*/ 1819275 h 1872283"/>
                <a:gd name="connsiteX3" fmla="*/ 132522 w 291548"/>
                <a:gd name="connsiteY3" fmla="*/ 1872283 h 1872283"/>
                <a:gd name="connsiteX4" fmla="*/ 159026 w 291548"/>
                <a:gd name="connsiteY4" fmla="*/ 1792770 h 1872283"/>
                <a:gd name="connsiteX5" fmla="*/ 212035 w 291548"/>
                <a:gd name="connsiteY5" fmla="*/ 1872283 h 1872283"/>
                <a:gd name="connsiteX6" fmla="*/ 238539 w 291548"/>
                <a:gd name="connsiteY6" fmla="*/ 1832527 h 1872283"/>
                <a:gd name="connsiteX7" fmla="*/ 291548 w 291548"/>
                <a:gd name="connsiteY7" fmla="*/ 1845779 h 1872283"/>
                <a:gd name="connsiteX8" fmla="*/ 266078 w 291548"/>
                <a:gd name="connsiteY8" fmla="*/ 0 h 1872283"/>
                <a:gd name="connsiteX9" fmla="*/ 198782 w 291548"/>
                <a:gd name="connsiteY9" fmla="*/ 30231 h 1872283"/>
                <a:gd name="connsiteX10" fmla="*/ 198782 w 291548"/>
                <a:gd name="connsiteY10" fmla="*/ 30231 h 1872283"/>
                <a:gd name="connsiteX11" fmla="*/ 119269 w 291548"/>
                <a:gd name="connsiteY11" fmla="*/ 43483 h 1872283"/>
                <a:gd name="connsiteX12" fmla="*/ 79513 w 291548"/>
                <a:gd name="connsiteY12" fmla="*/ 3727 h 1872283"/>
                <a:gd name="connsiteX13" fmla="*/ 79513 w 291548"/>
                <a:gd name="connsiteY13" fmla="*/ 3727 h 1872283"/>
                <a:gd name="connsiteX14" fmla="*/ 0 w 291548"/>
                <a:gd name="connsiteY14" fmla="*/ 3727 h 1872283"/>
                <a:gd name="connsiteX0" fmla="*/ 0 w 291548"/>
                <a:gd name="connsiteY0" fmla="*/ 0 h 1868556"/>
                <a:gd name="connsiteX1" fmla="*/ 26504 w 291548"/>
                <a:gd name="connsiteY1" fmla="*/ 1842052 h 1868556"/>
                <a:gd name="connsiteX2" fmla="*/ 106017 w 291548"/>
                <a:gd name="connsiteY2" fmla="*/ 1815548 h 1868556"/>
                <a:gd name="connsiteX3" fmla="*/ 132522 w 291548"/>
                <a:gd name="connsiteY3" fmla="*/ 1868556 h 1868556"/>
                <a:gd name="connsiteX4" fmla="*/ 159026 w 291548"/>
                <a:gd name="connsiteY4" fmla="*/ 1789043 h 1868556"/>
                <a:gd name="connsiteX5" fmla="*/ 212035 w 291548"/>
                <a:gd name="connsiteY5" fmla="*/ 1868556 h 1868556"/>
                <a:gd name="connsiteX6" fmla="*/ 238539 w 291548"/>
                <a:gd name="connsiteY6" fmla="*/ 1828800 h 1868556"/>
                <a:gd name="connsiteX7" fmla="*/ 291548 w 291548"/>
                <a:gd name="connsiteY7" fmla="*/ 1842052 h 1868556"/>
                <a:gd name="connsiteX8" fmla="*/ 280366 w 291548"/>
                <a:gd name="connsiteY8" fmla="*/ 5798 h 1868556"/>
                <a:gd name="connsiteX9" fmla="*/ 198782 w 291548"/>
                <a:gd name="connsiteY9" fmla="*/ 26504 h 1868556"/>
                <a:gd name="connsiteX10" fmla="*/ 198782 w 291548"/>
                <a:gd name="connsiteY10" fmla="*/ 26504 h 1868556"/>
                <a:gd name="connsiteX11" fmla="*/ 119269 w 291548"/>
                <a:gd name="connsiteY11" fmla="*/ 39756 h 1868556"/>
                <a:gd name="connsiteX12" fmla="*/ 79513 w 291548"/>
                <a:gd name="connsiteY12" fmla="*/ 0 h 1868556"/>
                <a:gd name="connsiteX13" fmla="*/ 79513 w 291548"/>
                <a:gd name="connsiteY13" fmla="*/ 0 h 1868556"/>
                <a:gd name="connsiteX14" fmla="*/ 0 w 291548"/>
                <a:gd name="connsiteY14" fmla="*/ 0 h 1868556"/>
                <a:gd name="connsiteX0" fmla="*/ 0 w 291548"/>
                <a:gd name="connsiteY0" fmla="*/ 0 h 1868556"/>
                <a:gd name="connsiteX1" fmla="*/ 26504 w 291548"/>
                <a:gd name="connsiteY1" fmla="*/ 1842052 h 1868556"/>
                <a:gd name="connsiteX2" fmla="*/ 106017 w 291548"/>
                <a:gd name="connsiteY2" fmla="*/ 1815548 h 1868556"/>
                <a:gd name="connsiteX3" fmla="*/ 132522 w 291548"/>
                <a:gd name="connsiteY3" fmla="*/ 1868556 h 1868556"/>
                <a:gd name="connsiteX4" fmla="*/ 159026 w 291548"/>
                <a:gd name="connsiteY4" fmla="*/ 1789043 h 1868556"/>
                <a:gd name="connsiteX5" fmla="*/ 212035 w 291548"/>
                <a:gd name="connsiteY5" fmla="*/ 1868556 h 1868556"/>
                <a:gd name="connsiteX6" fmla="*/ 238539 w 291548"/>
                <a:gd name="connsiteY6" fmla="*/ 1828800 h 1868556"/>
                <a:gd name="connsiteX7" fmla="*/ 291548 w 291548"/>
                <a:gd name="connsiteY7" fmla="*/ 1842052 h 1868556"/>
                <a:gd name="connsiteX8" fmla="*/ 270841 w 291548"/>
                <a:gd name="connsiteY8" fmla="*/ 20085 h 1868556"/>
                <a:gd name="connsiteX9" fmla="*/ 198782 w 291548"/>
                <a:gd name="connsiteY9" fmla="*/ 26504 h 1868556"/>
                <a:gd name="connsiteX10" fmla="*/ 198782 w 291548"/>
                <a:gd name="connsiteY10" fmla="*/ 26504 h 1868556"/>
                <a:gd name="connsiteX11" fmla="*/ 119269 w 291548"/>
                <a:gd name="connsiteY11" fmla="*/ 39756 h 1868556"/>
                <a:gd name="connsiteX12" fmla="*/ 79513 w 291548"/>
                <a:gd name="connsiteY12" fmla="*/ 0 h 1868556"/>
                <a:gd name="connsiteX13" fmla="*/ 79513 w 291548"/>
                <a:gd name="connsiteY13" fmla="*/ 0 h 1868556"/>
                <a:gd name="connsiteX14" fmla="*/ 0 w 291548"/>
                <a:gd name="connsiteY14" fmla="*/ 0 h 1868556"/>
                <a:gd name="connsiteX0" fmla="*/ 0 w 293618"/>
                <a:gd name="connsiteY0" fmla="*/ 0 h 1868556"/>
                <a:gd name="connsiteX1" fmla="*/ 26504 w 293618"/>
                <a:gd name="connsiteY1" fmla="*/ 1842052 h 1868556"/>
                <a:gd name="connsiteX2" fmla="*/ 106017 w 293618"/>
                <a:gd name="connsiteY2" fmla="*/ 1815548 h 1868556"/>
                <a:gd name="connsiteX3" fmla="*/ 132522 w 293618"/>
                <a:gd name="connsiteY3" fmla="*/ 1868556 h 1868556"/>
                <a:gd name="connsiteX4" fmla="*/ 159026 w 293618"/>
                <a:gd name="connsiteY4" fmla="*/ 1789043 h 1868556"/>
                <a:gd name="connsiteX5" fmla="*/ 212035 w 293618"/>
                <a:gd name="connsiteY5" fmla="*/ 1868556 h 1868556"/>
                <a:gd name="connsiteX6" fmla="*/ 238539 w 293618"/>
                <a:gd name="connsiteY6" fmla="*/ 1828800 h 1868556"/>
                <a:gd name="connsiteX7" fmla="*/ 291548 w 293618"/>
                <a:gd name="connsiteY7" fmla="*/ 1842052 h 1868556"/>
                <a:gd name="connsiteX8" fmla="*/ 289891 w 293618"/>
                <a:gd name="connsiteY8" fmla="*/ 5798 h 1868556"/>
                <a:gd name="connsiteX9" fmla="*/ 198782 w 293618"/>
                <a:gd name="connsiteY9" fmla="*/ 26504 h 1868556"/>
                <a:gd name="connsiteX10" fmla="*/ 198782 w 293618"/>
                <a:gd name="connsiteY10" fmla="*/ 26504 h 1868556"/>
                <a:gd name="connsiteX11" fmla="*/ 119269 w 293618"/>
                <a:gd name="connsiteY11" fmla="*/ 39756 h 1868556"/>
                <a:gd name="connsiteX12" fmla="*/ 79513 w 293618"/>
                <a:gd name="connsiteY12" fmla="*/ 0 h 1868556"/>
                <a:gd name="connsiteX13" fmla="*/ 79513 w 293618"/>
                <a:gd name="connsiteY13" fmla="*/ 0 h 1868556"/>
                <a:gd name="connsiteX14" fmla="*/ 0 w 293618"/>
                <a:gd name="connsiteY14" fmla="*/ 0 h 1868556"/>
                <a:gd name="connsiteX0" fmla="*/ 0 w 293618"/>
                <a:gd name="connsiteY0" fmla="*/ 0 h 1868556"/>
                <a:gd name="connsiteX1" fmla="*/ 16979 w 293618"/>
                <a:gd name="connsiteY1" fmla="*/ 1832527 h 1868556"/>
                <a:gd name="connsiteX2" fmla="*/ 106017 w 293618"/>
                <a:gd name="connsiteY2" fmla="*/ 1815548 h 1868556"/>
                <a:gd name="connsiteX3" fmla="*/ 132522 w 293618"/>
                <a:gd name="connsiteY3" fmla="*/ 1868556 h 1868556"/>
                <a:gd name="connsiteX4" fmla="*/ 159026 w 293618"/>
                <a:gd name="connsiteY4" fmla="*/ 1789043 h 1868556"/>
                <a:gd name="connsiteX5" fmla="*/ 212035 w 293618"/>
                <a:gd name="connsiteY5" fmla="*/ 1868556 h 1868556"/>
                <a:gd name="connsiteX6" fmla="*/ 238539 w 293618"/>
                <a:gd name="connsiteY6" fmla="*/ 1828800 h 1868556"/>
                <a:gd name="connsiteX7" fmla="*/ 291548 w 293618"/>
                <a:gd name="connsiteY7" fmla="*/ 1842052 h 1868556"/>
                <a:gd name="connsiteX8" fmla="*/ 289891 w 293618"/>
                <a:gd name="connsiteY8" fmla="*/ 5798 h 1868556"/>
                <a:gd name="connsiteX9" fmla="*/ 198782 w 293618"/>
                <a:gd name="connsiteY9" fmla="*/ 26504 h 1868556"/>
                <a:gd name="connsiteX10" fmla="*/ 198782 w 293618"/>
                <a:gd name="connsiteY10" fmla="*/ 26504 h 1868556"/>
                <a:gd name="connsiteX11" fmla="*/ 119269 w 293618"/>
                <a:gd name="connsiteY11" fmla="*/ 39756 h 1868556"/>
                <a:gd name="connsiteX12" fmla="*/ 79513 w 293618"/>
                <a:gd name="connsiteY12" fmla="*/ 0 h 1868556"/>
                <a:gd name="connsiteX13" fmla="*/ 79513 w 293618"/>
                <a:gd name="connsiteY13" fmla="*/ 0 h 1868556"/>
                <a:gd name="connsiteX14" fmla="*/ 0 w 293618"/>
                <a:gd name="connsiteY14" fmla="*/ 0 h 18685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93618" h="1868556">
                  <a:moveTo>
                    <a:pt x="0" y="0"/>
                  </a:moveTo>
                  <a:lnTo>
                    <a:pt x="16979" y="1832527"/>
                  </a:lnTo>
                  <a:lnTo>
                    <a:pt x="106017" y="1815548"/>
                  </a:lnTo>
                  <a:lnTo>
                    <a:pt x="132522" y="1868556"/>
                  </a:lnTo>
                  <a:lnTo>
                    <a:pt x="159026" y="1789043"/>
                  </a:lnTo>
                  <a:lnTo>
                    <a:pt x="212035" y="1868556"/>
                  </a:lnTo>
                  <a:lnTo>
                    <a:pt x="238539" y="1828800"/>
                  </a:lnTo>
                  <a:lnTo>
                    <a:pt x="291548" y="1842052"/>
                  </a:lnTo>
                  <a:cubicBezTo>
                    <a:pt x="287821" y="1226792"/>
                    <a:pt x="293618" y="621058"/>
                    <a:pt x="289891" y="5798"/>
                  </a:cubicBezTo>
                  <a:lnTo>
                    <a:pt x="198782" y="26504"/>
                  </a:lnTo>
                  <a:lnTo>
                    <a:pt x="198782" y="26504"/>
                  </a:lnTo>
                  <a:lnTo>
                    <a:pt x="119269" y="39756"/>
                  </a:lnTo>
                  <a:lnTo>
                    <a:pt x="79513" y="0"/>
                  </a:lnTo>
                  <a:lnTo>
                    <a:pt x="79513" y="0"/>
                  </a:lnTo>
                  <a:lnTo>
                    <a:pt x="0" y="0"/>
                  </a:lnTo>
                  <a:close/>
                </a:path>
              </a:pathLst>
            </a:cu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cxnSp>
          <p:nvCxnSpPr>
            <p:cNvPr id="11" name="Straight Connector 10"/>
            <p:cNvCxnSpPr/>
            <p:nvPr/>
          </p:nvCxnSpPr>
          <p:spPr>
            <a:xfrm rot="16200000" flipH="1">
              <a:off x="1938337" y="2457451"/>
              <a:ext cx="1995488" cy="476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1657349" y="2443163"/>
              <a:ext cx="1995488" cy="476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Freeform 12"/>
            <p:cNvSpPr/>
            <p:nvPr/>
          </p:nvSpPr>
          <p:spPr>
            <a:xfrm>
              <a:off x="2686050" y="2000252"/>
              <a:ext cx="219075" cy="671512"/>
            </a:xfrm>
            <a:custGeom>
              <a:avLst/>
              <a:gdLst>
                <a:gd name="connsiteX0" fmla="*/ 61913 w 219075"/>
                <a:gd name="connsiteY0" fmla="*/ 0 h 671512"/>
                <a:gd name="connsiteX1" fmla="*/ 0 w 219075"/>
                <a:gd name="connsiteY1" fmla="*/ 123825 h 671512"/>
                <a:gd name="connsiteX2" fmla="*/ 33338 w 219075"/>
                <a:gd name="connsiteY2" fmla="*/ 223837 h 671512"/>
                <a:gd name="connsiteX3" fmla="*/ 0 w 219075"/>
                <a:gd name="connsiteY3" fmla="*/ 300037 h 671512"/>
                <a:gd name="connsiteX4" fmla="*/ 38100 w 219075"/>
                <a:gd name="connsiteY4" fmla="*/ 395287 h 671512"/>
                <a:gd name="connsiteX5" fmla="*/ 4763 w 219075"/>
                <a:gd name="connsiteY5" fmla="*/ 504825 h 671512"/>
                <a:gd name="connsiteX6" fmla="*/ 42863 w 219075"/>
                <a:gd name="connsiteY6" fmla="*/ 614362 h 671512"/>
                <a:gd name="connsiteX7" fmla="*/ 128588 w 219075"/>
                <a:gd name="connsiteY7" fmla="*/ 671512 h 671512"/>
                <a:gd name="connsiteX8" fmla="*/ 176213 w 219075"/>
                <a:gd name="connsiteY8" fmla="*/ 576262 h 671512"/>
                <a:gd name="connsiteX9" fmla="*/ 209550 w 219075"/>
                <a:gd name="connsiteY9" fmla="*/ 471487 h 671512"/>
                <a:gd name="connsiteX10" fmla="*/ 195263 w 219075"/>
                <a:gd name="connsiteY10" fmla="*/ 376237 h 671512"/>
                <a:gd name="connsiteX11" fmla="*/ 219075 w 219075"/>
                <a:gd name="connsiteY11" fmla="*/ 252412 h 671512"/>
                <a:gd name="connsiteX12" fmla="*/ 166688 w 219075"/>
                <a:gd name="connsiteY12" fmla="*/ 157162 h 671512"/>
                <a:gd name="connsiteX13" fmla="*/ 195263 w 219075"/>
                <a:gd name="connsiteY13" fmla="*/ 47625 h 671512"/>
                <a:gd name="connsiteX14" fmla="*/ 61913 w 219075"/>
                <a:gd name="connsiteY14" fmla="*/ 0 h 671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19075" h="671512">
                  <a:moveTo>
                    <a:pt x="61913" y="0"/>
                  </a:moveTo>
                  <a:lnTo>
                    <a:pt x="0" y="123825"/>
                  </a:lnTo>
                  <a:lnTo>
                    <a:pt x="33338" y="223837"/>
                  </a:lnTo>
                  <a:lnTo>
                    <a:pt x="0" y="300037"/>
                  </a:lnTo>
                  <a:lnTo>
                    <a:pt x="38100" y="395287"/>
                  </a:lnTo>
                  <a:lnTo>
                    <a:pt x="4763" y="504825"/>
                  </a:lnTo>
                  <a:lnTo>
                    <a:pt x="42863" y="614362"/>
                  </a:lnTo>
                  <a:lnTo>
                    <a:pt x="128588" y="671512"/>
                  </a:lnTo>
                  <a:lnTo>
                    <a:pt x="176213" y="576262"/>
                  </a:lnTo>
                  <a:lnTo>
                    <a:pt x="209550" y="471487"/>
                  </a:lnTo>
                  <a:lnTo>
                    <a:pt x="195263" y="376237"/>
                  </a:lnTo>
                  <a:lnTo>
                    <a:pt x="219075" y="252412"/>
                  </a:lnTo>
                  <a:lnTo>
                    <a:pt x="166688" y="157162"/>
                  </a:lnTo>
                  <a:lnTo>
                    <a:pt x="195263" y="47625"/>
                  </a:lnTo>
                  <a:lnTo>
                    <a:pt x="61913"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cxnSp>
          <p:nvCxnSpPr>
            <p:cNvPr id="15" name="Straight Arrow Connector 14"/>
            <p:cNvCxnSpPr/>
            <p:nvPr/>
          </p:nvCxnSpPr>
          <p:spPr>
            <a:xfrm>
              <a:off x="1704975" y="2357438"/>
              <a:ext cx="2171700" cy="1588"/>
            </a:xfrm>
            <a:prstGeom prst="straightConnector1">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3819525" y="2205040"/>
              <a:ext cx="457200" cy="307777"/>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x</a:t>
              </a:r>
              <a:endParaRPr lang="en-US" sz="2400" i="1" dirty="0">
                <a:latin typeface="Cambria Math" pitchFamily="18" charset="0"/>
                <a:ea typeface="Cambria Math" pitchFamily="18" charset="0"/>
                <a:cs typeface="Times New Roman" pitchFamily="18" charset="0"/>
              </a:endParaRPr>
            </a:p>
          </p:txBody>
        </p:sp>
        <p:sp>
          <p:nvSpPr>
            <p:cNvPr id="19" name="TextBox 18"/>
            <p:cNvSpPr txBox="1"/>
            <p:nvPr/>
          </p:nvSpPr>
          <p:spPr>
            <a:xfrm>
              <a:off x="2650329" y="1952824"/>
              <a:ext cx="457200" cy="307777"/>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h</a:t>
              </a:r>
              <a:endParaRPr lang="en-US" sz="2400" i="1" dirty="0">
                <a:latin typeface="Cambria Math" pitchFamily="18" charset="0"/>
                <a:ea typeface="Cambria Math" pitchFamily="18" charset="0"/>
                <a:cs typeface="Times New Roman" pitchFamily="18" charset="0"/>
              </a:endParaRPr>
            </a:p>
          </p:txBody>
        </p:sp>
        <p:cxnSp>
          <p:nvCxnSpPr>
            <p:cNvPr id="21" name="Straight Arrow Connector 20"/>
            <p:cNvCxnSpPr/>
            <p:nvPr/>
          </p:nvCxnSpPr>
          <p:spPr>
            <a:xfrm flipV="1">
              <a:off x="2652713" y="2207420"/>
              <a:ext cx="285750" cy="2382"/>
            </a:xfrm>
            <a:prstGeom prst="straightConnector1">
              <a:avLst/>
            </a:prstGeom>
            <a:ln w="1905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2650332" y="2328869"/>
              <a:ext cx="457200" cy="307777"/>
            </a:xfrm>
            <a:prstGeom prst="rect">
              <a:avLst/>
            </a:prstGeom>
            <a:noFill/>
          </p:spPr>
          <p:txBody>
            <a:bodyPr wrap="square" rtlCol="0">
              <a:spAutoFit/>
            </a:bodyPr>
            <a:lstStyle/>
            <a:p>
              <a:r>
                <a:rPr lang="el-GR" sz="2400" i="1" dirty="0" smtClean="0">
                  <a:latin typeface="Cambria Math"/>
                  <a:ea typeface="Cambria Math"/>
                  <a:cs typeface="Times New Roman" pitchFamily="18" charset="0"/>
                </a:rPr>
                <a:t>ξ</a:t>
              </a:r>
              <a:endParaRPr lang="en-US" sz="2400" i="1" dirty="0">
                <a:latin typeface="Cambria Math" pitchFamily="18" charset="0"/>
                <a:ea typeface="Cambria Math" pitchFamily="18" charset="0"/>
                <a:cs typeface="Times New Roman" pitchFamily="18" charset="0"/>
              </a:endParaRPr>
            </a:p>
          </p:txBody>
        </p:sp>
        <p:sp>
          <p:nvSpPr>
            <p:cNvPr id="27" name="Oval 26"/>
            <p:cNvSpPr/>
            <p:nvPr/>
          </p:nvSpPr>
          <p:spPr>
            <a:xfrm>
              <a:off x="2774160" y="2336036"/>
              <a:ext cx="45719" cy="4571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pic>
        <p:nvPicPr>
          <p:cNvPr id="1026" name="Picture 2"/>
          <p:cNvPicPr>
            <a:picLocks noChangeAspect="1" noChangeArrowheads="1"/>
          </p:cNvPicPr>
          <p:nvPr/>
        </p:nvPicPr>
        <p:blipFill>
          <a:blip r:embed="rId3" cstate="print"/>
          <a:srcRect/>
          <a:stretch>
            <a:fillRect/>
          </a:stretch>
        </p:blipFill>
        <p:spPr bwMode="auto">
          <a:xfrm>
            <a:off x="0" y="1600200"/>
            <a:ext cx="8528050" cy="1295400"/>
          </a:xfrm>
          <a:prstGeom prst="rect">
            <a:avLst/>
          </a:prstGeom>
          <a:noFill/>
          <a:ln w="9525">
            <a:noFill/>
            <a:miter lim="800000"/>
            <a:headEnd/>
            <a:tailEnd/>
          </a:ln>
        </p:spPr>
      </p:pic>
      <p:sp>
        <p:nvSpPr>
          <p:cNvPr id="29" name="Title 1"/>
          <p:cNvSpPr>
            <a:spLocks noGrp="1"/>
          </p:cNvSpPr>
          <p:nvPr>
            <p:ph type="title"/>
          </p:nvPr>
        </p:nvSpPr>
        <p:spPr>
          <a:xfrm>
            <a:off x="4724400" y="5867400"/>
            <a:ext cx="609600" cy="533400"/>
          </a:xfrm>
        </p:spPr>
        <p:txBody>
          <a:bodyPr>
            <a:normAutofit/>
          </a:bodyPr>
          <a:lstStyle/>
          <a:p>
            <a:r>
              <a:rPr lang="en-US" sz="2800" dirty="0" smtClean="0">
                <a:latin typeface="Cambria Math" pitchFamily="18" charset="0"/>
                <a:ea typeface="Cambria Math" pitchFamily="18" charset="0"/>
                <a:cs typeface="Times New Roman" pitchFamily="18" charset="0"/>
              </a:rPr>
              <a:t>0</a:t>
            </a:r>
            <a:endParaRPr lang="en-US" sz="2800" dirty="0">
              <a:latin typeface="Cambria Math" pitchFamily="18" charset="0"/>
              <a:ea typeface="Cambria Math" pitchFamily="18" charset="0"/>
              <a:cs typeface="Times New Roman" pitchFamily="18" charset="0"/>
            </a:endParaRPr>
          </a:p>
        </p:txBody>
      </p:sp>
      <p:sp>
        <p:nvSpPr>
          <p:cNvPr id="32" name="Freeform 31"/>
          <p:cNvSpPr/>
          <p:nvPr/>
        </p:nvSpPr>
        <p:spPr>
          <a:xfrm>
            <a:off x="4976949" y="3069771"/>
            <a:ext cx="3892731" cy="2795452"/>
          </a:xfrm>
          <a:custGeom>
            <a:avLst/>
            <a:gdLst>
              <a:gd name="connsiteX0" fmla="*/ 0 w 3892731"/>
              <a:gd name="connsiteY0" fmla="*/ 0 h 2795452"/>
              <a:gd name="connsiteX1" fmla="*/ 26125 w 3892731"/>
              <a:gd name="connsiteY1" fmla="*/ 2795452 h 2795452"/>
              <a:gd name="connsiteX2" fmla="*/ 3892731 w 3892731"/>
              <a:gd name="connsiteY2" fmla="*/ 2795452 h 2795452"/>
            </a:gdLst>
            <a:ahLst/>
            <a:cxnLst>
              <a:cxn ang="0">
                <a:pos x="connsiteX0" y="connsiteY0"/>
              </a:cxn>
              <a:cxn ang="0">
                <a:pos x="connsiteX1" y="connsiteY1"/>
              </a:cxn>
              <a:cxn ang="0">
                <a:pos x="connsiteX2" y="connsiteY2"/>
              </a:cxn>
            </a:cxnLst>
            <a:rect l="l" t="t" r="r" b="b"/>
            <a:pathLst>
              <a:path w="3892731" h="2795452">
                <a:moveTo>
                  <a:pt x="0" y="0"/>
                </a:moveTo>
                <a:lnTo>
                  <a:pt x="26125" y="2795452"/>
                </a:lnTo>
                <a:lnTo>
                  <a:pt x="3892731" y="2795452"/>
                </a:lnTo>
              </a:path>
            </a:pathLst>
          </a:custGeom>
          <a:ln w="381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50" name="Straight Connector 49"/>
          <p:cNvCxnSpPr/>
          <p:nvPr/>
        </p:nvCxnSpPr>
        <p:spPr>
          <a:xfrm flipV="1">
            <a:off x="6146074" y="5638800"/>
            <a:ext cx="0" cy="2286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flipV="1">
            <a:off x="7265126" y="5638800"/>
            <a:ext cx="0" cy="2286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flipV="1">
            <a:off x="8421189" y="5638800"/>
            <a:ext cx="0" cy="2286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V="1">
            <a:off x="5119552" y="5171803"/>
            <a:ext cx="0" cy="2286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V="1">
            <a:off x="5106489" y="4581797"/>
            <a:ext cx="0" cy="2286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16200000" flipV="1">
            <a:off x="5104311" y="4011386"/>
            <a:ext cx="0" cy="2286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16200000" flipV="1">
            <a:off x="5104311" y="3469279"/>
            <a:ext cx="0" cy="2286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9" name="Title 1"/>
          <p:cNvSpPr txBox="1">
            <a:spLocks/>
          </p:cNvSpPr>
          <p:nvPr/>
        </p:nvSpPr>
        <p:spPr>
          <a:xfrm>
            <a:off x="609600" y="304800"/>
            <a:ext cx="8229600" cy="9144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temperature in a cooling slab</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60" name="Title 1"/>
          <p:cNvSpPr txBox="1">
            <a:spLocks/>
          </p:cNvSpPr>
          <p:nvPr/>
        </p:nvSpPr>
        <p:spPr>
          <a:xfrm>
            <a:off x="5854700" y="5867400"/>
            <a:ext cx="609600" cy="5334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1</a:t>
            </a:r>
            <a:endParaRPr kumimoji="0" lang="en-US" sz="2800" b="0" i="0"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61" name="Title 1"/>
          <p:cNvSpPr txBox="1">
            <a:spLocks/>
          </p:cNvSpPr>
          <p:nvPr/>
        </p:nvSpPr>
        <p:spPr>
          <a:xfrm>
            <a:off x="6959600" y="5867400"/>
            <a:ext cx="609600" cy="5334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2</a:t>
            </a:r>
            <a:endParaRPr kumimoji="0" lang="en-US" sz="2800" b="0" i="0"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62" name="Title 1"/>
          <p:cNvSpPr txBox="1">
            <a:spLocks/>
          </p:cNvSpPr>
          <p:nvPr/>
        </p:nvSpPr>
        <p:spPr>
          <a:xfrm>
            <a:off x="8128000" y="5867400"/>
            <a:ext cx="609600" cy="5334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3</a:t>
            </a:r>
            <a:endParaRPr kumimoji="0" lang="en-US" sz="2800" b="0" i="0"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63" name="Title 1"/>
          <p:cNvSpPr txBox="1">
            <a:spLocks/>
          </p:cNvSpPr>
          <p:nvPr/>
        </p:nvSpPr>
        <p:spPr>
          <a:xfrm>
            <a:off x="4292600" y="5486400"/>
            <a:ext cx="685800" cy="6096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0.0</a:t>
            </a:r>
            <a:endParaRPr kumimoji="0" lang="en-US" sz="2800" b="0" i="0"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64" name="Title 1"/>
          <p:cNvSpPr txBox="1">
            <a:spLocks/>
          </p:cNvSpPr>
          <p:nvPr/>
        </p:nvSpPr>
        <p:spPr>
          <a:xfrm>
            <a:off x="4292600" y="4394200"/>
            <a:ext cx="685800" cy="6096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0.5</a:t>
            </a:r>
            <a:endParaRPr kumimoji="0" lang="en-US" sz="2800" b="0" i="0"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65" name="Title 1"/>
          <p:cNvSpPr txBox="1">
            <a:spLocks/>
          </p:cNvSpPr>
          <p:nvPr/>
        </p:nvSpPr>
        <p:spPr>
          <a:xfrm>
            <a:off x="4292600" y="3276600"/>
            <a:ext cx="685800" cy="6096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1.0</a:t>
            </a:r>
            <a:endParaRPr kumimoji="0" lang="en-US" sz="2800" b="0" i="0"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69" name="Title 1"/>
          <p:cNvSpPr txBox="1">
            <a:spLocks/>
          </p:cNvSpPr>
          <p:nvPr/>
        </p:nvSpPr>
        <p:spPr>
          <a:xfrm rot="16200000">
            <a:off x="3543300" y="4305300"/>
            <a:ext cx="1143000" cy="6096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err="1" smtClean="0">
                <a:ln>
                  <a:noFill/>
                </a:ln>
                <a:solidFill>
                  <a:schemeClr val="tx1"/>
                </a:solidFill>
                <a:effectLst/>
                <a:uLnTx/>
                <a:uFillTx/>
                <a:latin typeface="Cambria Math" pitchFamily="18" charset="0"/>
                <a:ea typeface="Cambria Math" pitchFamily="18" charset="0"/>
                <a:cs typeface="Times New Roman" pitchFamily="18" charset="0"/>
              </a:rPr>
              <a:t>erf</a:t>
            </a:r>
            <a:r>
              <a:rPr kumimoji="0" lang="en-US" sz="28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a:t>
            </a:r>
            <a:r>
              <a:rPr kumimoji="0" lang="en-US" sz="28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x</a:t>
            </a:r>
            <a:r>
              <a:rPr kumimoji="0" lang="en-US" sz="28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a:t>
            </a:r>
            <a:endParaRPr kumimoji="0" lang="en-US" sz="2800" b="0" i="0"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70" name="Title 1"/>
          <p:cNvSpPr txBox="1">
            <a:spLocks/>
          </p:cNvSpPr>
          <p:nvPr/>
        </p:nvSpPr>
        <p:spPr>
          <a:xfrm>
            <a:off x="6121400" y="6096000"/>
            <a:ext cx="1143000" cy="6096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x</a:t>
            </a:r>
            <a:endParaRPr kumimoji="0" lang="en-US" sz="2800" b="0" i="1"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err="1" smtClean="0">
                <a:latin typeface="Times New Roman" pitchFamily="18" charset="0"/>
                <a:cs typeface="Times New Roman" pitchFamily="18" charset="0"/>
              </a:rPr>
              <a:t>MatLab</a:t>
            </a:r>
            <a:r>
              <a:rPr lang="en-US" dirty="0" smtClean="0">
                <a:latin typeface="Times New Roman" pitchFamily="18" charset="0"/>
                <a:cs typeface="Times New Roman" pitchFamily="18" charset="0"/>
              </a:rPr>
              <a:t> code for graphical input</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2743200" y="1676400"/>
            <a:ext cx="3810000" cy="4525963"/>
          </a:xfrm>
        </p:spPr>
        <p:txBody>
          <a:bodyPr>
            <a:normAutofit fontScale="77500" lnSpcReduction="20000"/>
          </a:bodyPr>
          <a:lstStyle/>
          <a:p>
            <a:pPr>
              <a:buNone/>
            </a:pPr>
            <a:r>
              <a:rPr lang="en-US" b="1" dirty="0" smtClean="0">
                <a:latin typeface="Courier New" pitchFamily="49" charset="0"/>
                <a:cs typeface="Courier New" pitchFamily="49" charset="0"/>
              </a:rPr>
              <a:t>K=0;</a:t>
            </a:r>
          </a:p>
          <a:p>
            <a:pPr>
              <a:buNone/>
            </a:pPr>
            <a:r>
              <a:rPr lang="en-US" b="1" dirty="0" smtClean="0">
                <a:latin typeface="Courier New" pitchFamily="49" charset="0"/>
                <a:cs typeface="Courier New" pitchFamily="49" charset="0"/>
              </a:rPr>
              <a:t>for k = [1:20]</a:t>
            </a:r>
          </a:p>
          <a:p>
            <a:pPr>
              <a:buNone/>
            </a:pPr>
            <a:r>
              <a:rPr lang="en-US" b="1" dirty="0" smtClean="0">
                <a:latin typeface="Courier New" pitchFamily="49" charset="0"/>
                <a:cs typeface="Courier New" pitchFamily="49" charset="0"/>
              </a:rPr>
              <a:t>    p = </a:t>
            </a:r>
            <a:r>
              <a:rPr lang="en-US" b="1" dirty="0" err="1" smtClean="0">
                <a:latin typeface="Courier New" pitchFamily="49" charset="0"/>
                <a:cs typeface="Courier New" pitchFamily="49" charset="0"/>
              </a:rPr>
              <a:t>ginput</a:t>
            </a:r>
            <a:r>
              <a:rPr lang="en-US" b="1" dirty="0" smtClean="0">
                <a:latin typeface="Courier New" pitchFamily="49" charset="0"/>
                <a:cs typeface="Courier New" pitchFamily="49" charset="0"/>
              </a:rPr>
              <a:t>(1);</a:t>
            </a:r>
          </a:p>
          <a:p>
            <a:pPr>
              <a:buNone/>
            </a:pPr>
            <a:r>
              <a:rPr lang="en-US" b="1" dirty="0" smtClean="0">
                <a:latin typeface="Courier New" pitchFamily="49" charset="0"/>
                <a:cs typeface="Courier New" pitchFamily="49" charset="0"/>
              </a:rPr>
              <a:t>    if( p(1) &lt; 0 )</a:t>
            </a:r>
          </a:p>
          <a:p>
            <a:pPr>
              <a:buNone/>
            </a:pPr>
            <a:r>
              <a:rPr lang="en-US" b="1" dirty="0" smtClean="0">
                <a:latin typeface="Courier New" pitchFamily="49" charset="0"/>
                <a:cs typeface="Courier New" pitchFamily="49" charset="0"/>
              </a:rPr>
              <a:t>        break;</a:t>
            </a:r>
          </a:p>
          <a:p>
            <a:pPr>
              <a:buNone/>
            </a:pPr>
            <a:r>
              <a:rPr lang="en-US" b="1" dirty="0" smtClean="0">
                <a:latin typeface="Courier New" pitchFamily="49" charset="0"/>
                <a:cs typeface="Courier New" pitchFamily="49" charset="0"/>
              </a:rPr>
              <a:t>    end</a:t>
            </a:r>
          </a:p>
          <a:p>
            <a:pPr>
              <a:buNone/>
            </a:pPr>
            <a:r>
              <a:rPr lang="en-US" b="1" dirty="0" smtClean="0">
                <a:latin typeface="Courier New" pitchFamily="49" charset="0"/>
                <a:cs typeface="Courier New" pitchFamily="49" charset="0"/>
              </a:rPr>
              <a:t>    K=K+1;</a:t>
            </a:r>
          </a:p>
          <a:p>
            <a:pPr>
              <a:buNone/>
            </a:pPr>
            <a:r>
              <a:rPr lang="en-US" b="1" dirty="0" smtClean="0">
                <a:latin typeface="Courier New" pitchFamily="49" charset="0"/>
                <a:cs typeface="Courier New" pitchFamily="49" charset="0"/>
              </a:rPr>
              <a:t>    a(K) = p(2)-A;</a:t>
            </a:r>
          </a:p>
          <a:p>
            <a:pPr>
              <a:buNone/>
            </a:pPr>
            <a:r>
              <a:rPr lang="en-US" b="1" dirty="0" smtClean="0">
                <a:latin typeface="Courier New" pitchFamily="49" charset="0"/>
                <a:cs typeface="Courier New" pitchFamily="49" charset="0"/>
              </a:rPr>
              <a:t>    v0(K)=p(1);</a:t>
            </a:r>
          </a:p>
          <a:p>
            <a:pPr>
              <a:buNone/>
            </a:pPr>
            <a:r>
              <a:rPr lang="en-US" b="1" dirty="0" smtClean="0">
                <a:latin typeface="Courier New" pitchFamily="49" charset="0"/>
                <a:cs typeface="Courier New" pitchFamily="49" charset="0"/>
              </a:rPr>
              <a:t>    c(K)=0.1;</a:t>
            </a:r>
          </a:p>
          <a:p>
            <a:pPr>
              <a:buNone/>
            </a:pPr>
            <a:r>
              <a:rPr lang="en-US" b="1" dirty="0" smtClean="0">
                <a:latin typeface="Courier New" pitchFamily="49" charset="0"/>
                <a:cs typeface="Courier New" pitchFamily="49" charset="0"/>
              </a:rPr>
              <a:t>end</a:t>
            </a:r>
            <a:endParaRPr lang="en-US" b="1" dirty="0">
              <a:latin typeface="Courier New" pitchFamily="49" charset="0"/>
              <a:cs typeface="Courier New" pitchFamily="49" charset="0"/>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Grp="1" noChangeAspect="1" noChangeArrowheads="1"/>
          </p:cNvPicPr>
          <p:nvPr>
            <p:ph idx="1"/>
          </p:nvPr>
        </p:nvPicPr>
        <p:blipFill>
          <a:blip r:embed="rId3" cstate="print"/>
          <a:srcRect l="8836" r="7438" b="7049"/>
          <a:stretch>
            <a:fillRect/>
          </a:stretch>
        </p:blipFill>
        <p:spPr bwMode="auto">
          <a:xfrm>
            <a:off x="1447800" y="1909761"/>
            <a:ext cx="6276975" cy="2317269"/>
          </a:xfrm>
          <a:prstGeom prst="rect">
            <a:avLst/>
          </a:prstGeom>
          <a:noFill/>
          <a:ln w="9525">
            <a:noFill/>
            <a:miter lim="800000"/>
            <a:headEnd/>
            <a:tailEnd/>
          </a:ln>
          <a:effectLst/>
        </p:spPr>
      </p:pic>
      <p:sp>
        <p:nvSpPr>
          <p:cNvPr id="5" name="TextBox 4"/>
          <p:cNvSpPr txBox="1"/>
          <p:nvPr/>
        </p:nvSpPr>
        <p:spPr>
          <a:xfrm>
            <a:off x="1447800" y="4195761"/>
            <a:ext cx="6400800" cy="523220"/>
          </a:xfrm>
          <a:prstGeom prst="rect">
            <a:avLst/>
          </a:prstGeom>
          <a:noFill/>
        </p:spPr>
        <p:txBody>
          <a:bodyPr wrap="square" rtlCol="0">
            <a:spAutoFit/>
          </a:bodyPr>
          <a:lstStyle/>
          <a:p>
            <a:pPr algn="ctr"/>
            <a:r>
              <a:rPr lang="en-US" sz="2800" dirty="0" smtClean="0">
                <a:latin typeface="Times New Roman" pitchFamily="18" charset="0"/>
                <a:ea typeface="Cambria Math"/>
                <a:cs typeface="Times New Roman" pitchFamily="18" charset="0"/>
              </a:rPr>
              <a:t>velocity, mm/s</a:t>
            </a:r>
            <a:endParaRPr lang="en-US" sz="2800" i="1" dirty="0">
              <a:latin typeface="Cambria Math" pitchFamily="18" charset="0"/>
              <a:ea typeface="Cambria Math" pitchFamily="18" charset="0"/>
            </a:endParaRPr>
          </a:p>
        </p:txBody>
      </p:sp>
      <p:sp>
        <p:nvSpPr>
          <p:cNvPr id="6" name="TextBox 5"/>
          <p:cNvSpPr txBox="1"/>
          <p:nvPr/>
        </p:nvSpPr>
        <p:spPr>
          <a:xfrm rot="16200000">
            <a:off x="252802" y="2829250"/>
            <a:ext cx="2057398" cy="523220"/>
          </a:xfrm>
          <a:prstGeom prst="rect">
            <a:avLst/>
          </a:prstGeom>
          <a:noFill/>
        </p:spPr>
        <p:txBody>
          <a:bodyPr wrap="square" rtlCol="0">
            <a:spAutoFit/>
          </a:bodyPr>
          <a:lstStyle/>
          <a:p>
            <a:pPr algn="ctr"/>
            <a:r>
              <a:rPr lang="en-US" sz="2800" dirty="0" smtClean="0">
                <a:latin typeface="Times New Roman" pitchFamily="18" charset="0"/>
                <a:ea typeface="Cambria Math"/>
                <a:cs typeface="Times New Roman" pitchFamily="18" charset="0"/>
              </a:rPr>
              <a:t>counts</a:t>
            </a:r>
            <a:endParaRPr lang="en-US" sz="2800" i="1" dirty="0">
              <a:latin typeface="Cambria Math" pitchFamily="18" charset="0"/>
              <a:ea typeface="Cambria Math" pitchFamily="18" charset="0"/>
            </a:endParaRPr>
          </a:p>
        </p:txBody>
      </p:sp>
      <p:sp>
        <p:nvSpPr>
          <p:cNvPr id="8" name="Freeform 7"/>
          <p:cNvSpPr/>
          <p:nvPr/>
        </p:nvSpPr>
        <p:spPr>
          <a:xfrm>
            <a:off x="1751764" y="1905000"/>
            <a:ext cx="6077784" cy="2144992"/>
          </a:xfrm>
          <a:custGeom>
            <a:avLst/>
            <a:gdLst>
              <a:gd name="connsiteX0" fmla="*/ 9525 w 6762750"/>
              <a:gd name="connsiteY0" fmla="*/ 0 h 733425"/>
              <a:gd name="connsiteX1" fmla="*/ 0 w 6762750"/>
              <a:gd name="connsiteY1" fmla="*/ 733425 h 733425"/>
              <a:gd name="connsiteX2" fmla="*/ 6762750 w 6762750"/>
              <a:gd name="connsiteY2" fmla="*/ 733425 h 733425"/>
              <a:gd name="connsiteX0" fmla="*/ 4709 w 6762750"/>
              <a:gd name="connsiteY0" fmla="*/ 0 h 736481"/>
              <a:gd name="connsiteX1" fmla="*/ 0 w 6762750"/>
              <a:gd name="connsiteY1" fmla="*/ 736481 h 736481"/>
              <a:gd name="connsiteX2" fmla="*/ 6762750 w 6762750"/>
              <a:gd name="connsiteY2" fmla="*/ 736481 h 736481"/>
            </a:gdLst>
            <a:ahLst/>
            <a:cxnLst>
              <a:cxn ang="0">
                <a:pos x="connsiteX0" y="connsiteY0"/>
              </a:cxn>
              <a:cxn ang="0">
                <a:pos x="connsiteX1" y="connsiteY1"/>
              </a:cxn>
              <a:cxn ang="0">
                <a:pos x="connsiteX2" y="connsiteY2"/>
              </a:cxn>
            </a:cxnLst>
            <a:rect l="l" t="t" r="r" b="b"/>
            <a:pathLst>
              <a:path w="6762750" h="736481">
                <a:moveTo>
                  <a:pt x="4709" y="0"/>
                </a:moveTo>
                <a:cubicBezTo>
                  <a:pt x="3139" y="245494"/>
                  <a:pt x="1570" y="490987"/>
                  <a:pt x="0" y="736481"/>
                </a:cubicBezTo>
                <a:lnTo>
                  <a:pt x="6762750" y="736481"/>
                </a:lnTo>
              </a:path>
            </a:pathLst>
          </a:custGeom>
          <a:ln w="381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cxnSp>
        <p:nvCxnSpPr>
          <p:cNvPr id="10" name="Straight Connector 9"/>
          <p:cNvCxnSpPr/>
          <p:nvPr/>
        </p:nvCxnSpPr>
        <p:spPr>
          <a:xfrm>
            <a:off x="1828800" y="5181600"/>
            <a:ext cx="1219200" cy="0"/>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1828800" y="5638800"/>
            <a:ext cx="1219200" cy="0"/>
          </a:xfrm>
          <a:prstGeom prst="line">
            <a:avLst/>
          </a:prstGeom>
          <a:ln w="38100">
            <a:solidFill>
              <a:srgbClr val="66FF33"/>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066800" y="4876800"/>
            <a:ext cx="6400800" cy="523220"/>
          </a:xfrm>
          <a:prstGeom prst="rect">
            <a:avLst/>
          </a:prstGeom>
          <a:noFill/>
        </p:spPr>
        <p:txBody>
          <a:bodyPr wrap="square" rtlCol="0">
            <a:spAutoFit/>
          </a:bodyPr>
          <a:lstStyle/>
          <a:p>
            <a:pPr algn="ctr"/>
            <a:r>
              <a:rPr lang="en-US" sz="2800" dirty="0" err="1" smtClean="0">
                <a:latin typeface="Times New Roman" pitchFamily="18" charset="0"/>
                <a:ea typeface="Cambria Math"/>
                <a:cs typeface="Times New Roman" pitchFamily="18" charset="0"/>
              </a:rPr>
              <a:t>Lorentzian</a:t>
            </a:r>
            <a:endParaRPr lang="en-US" sz="2800" i="1" dirty="0">
              <a:latin typeface="Cambria Math" pitchFamily="18" charset="0"/>
              <a:ea typeface="Cambria Math" pitchFamily="18" charset="0"/>
            </a:endParaRPr>
          </a:p>
        </p:txBody>
      </p:sp>
      <p:sp>
        <p:nvSpPr>
          <p:cNvPr id="13" name="TextBox 12"/>
          <p:cNvSpPr txBox="1"/>
          <p:nvPr/>
        </p:nvSpPr>
        <p:spPr>
          <a:xfrm>
            <a:off x="939800" y="5382280"/>
            <a:ext cx="6400800" cy="523220"/>
          </a:xfrm>
          <a:prstGeom prst="rect">
            <a:avLst/>
          </a:prstGeom>
          <a:noFill/>
        </p:spPr>
        <p:txBody>
          <a:bodyPr wrap="square" rtlCol="0">
            <a:spAutoFit/>
          </a:bodyPr>
          <a:lstStyle/>
          <a:p>
            <a:pPr algn="ctr"/>
            <a:r>
              <a:rPr lang="en-US" sz="2800" dirty="0" smtClean="0">
                <a:latin typeface="Times New Roman" pitchFamily="18" charset="0"/>
                <a:ea typeface="Cambria Math"/>
                <a:cs typeface="Times New Roman" pitchFamily="18" charset="0"/>
              </a:rPr>
              <a:t>Gaussian</a:t>
            </a:r>
            <a:endParaRPr lang="en-US" sz="2800" i="1" dirty="0">
              <a:latin typeface="Cambria Math" pitchFamily="18" charset="0"/>
              <a:ea typeface="Cambria Math" pitchFamily="18" charset="0"/>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Results of F test</a:t>
            </a:r>
            <a:endParaRPr lang="en-US" dirty="0">
              <a:latin typeface="Times New Roman" pitchFamily="18" charset="0"/>
              <a:cs typeface="Times New Roman" pitchFamily="18" charset="0"/>
            </a:endParaRPr>
          </a:p>
        </p:txBody>
      </p:sp>
      <p:sp>
        <p:nvSpPr>
          <p:cNvPr id="4" name="Rectangle 3"/>
          <p:cNvSpPr/>
          <p:nvPr/>
        </p:nvSpPr>
        <p:spPr>
          <a:xfrm>
            <a:off x="152400" y="2438400"/>
            <a:ext cx="8991600" cy="954107"/>
          </a:xfrm>
          <a:prstGeom prst="rect">
            <a:avLst/>
          </a:prstGeom>
        </p:spPr>
        <p:txBody>
          <a:bodyPr wrap="square">
            <a:spAutoFit/>
          </a:bodyPr>
          <a:lstStyle/>
          <a:p>
            <a:r>
              <a:rPr lang="de-DE" sz="2800" b="1" dirty="0" smtClean="0">
                <a:latin typeface="Courier New" pitchFamily="49" charset="0"/>
                <a:cs typeface="Courier New" pitchFamily="49" charset="0"/>
              </a:rPr>
              <a:t>Fest = E_normal/E_lorentzian: 4.230859</a:t>
            </a:r>
          </a:p>
          <a:p>
            <a:r>
              <a:rPr lang="de-DE" sz="2800" b="1" dirty="0" smtClean="0">
                <a:latin typeface="Courier New" pitchFamily="49" charset="0"/>
                <a:cs typeface="Courier New" pitchFamily="49" charset="0"/>
              </a:rPr>
              <a:t>P(F&lt;=1/Fest||F&gt;=Fest) = 0.000000</a:t>
            </a:r>
            <a:endParaRPr lang="en-US" sz="2800" b="1" dirty="0">
              <a:latin typeface="Courier New" pitchFamily="49" charset="0"/>
              <a:cs typeface="Courier New" pitchFamily="49" charset="0"/>
            </a:endParaRPr>
          </a:p>
        </p:txBody>
      </p:sp>
      <p:sp>
        <p:nvSpPr>
          <p:cNvPr id="5" name="Title 1"/>
          <p:cNvSpPr txBox="1">
            <a:spLocks/>
          </p:cNvSpPr>
          <p:nvPr/>
        </p:nvSpPr>
        <p:spPr>
          <a:xfrm>
            <a:off x="381000" y="4572000"/>
            <a:ext cx="8229600" cy="1143000"/>
          </a:xfrm>
          <a:prstGeom prst="rect">
            <a:avLst/>
          </a:prstGeom>
        </p:spPr>
        <p:txBody>
          <a:bodyPr vert="horz" lIns="91440" tIns="45720" rIns="91440" bIns="45720" rtlCol="0" anchor="ctr">
            <a:normAutofit fontScale="9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err="1" smtClean="0">
                <a:ln>
                  <a:noFill/>
                </a:ln>
                <a:solidFill>
                  <a:schemeClr val="tx1"/>
                </a:solidFill>
                <a:effectLst/>
                <a:uLnTx/>
                <a:uFillTx/>
                <a:latin typeface="Times New Roman" pitchFamily="18" charset="0"/>
                <a:ea typeface="+mj-ea"/>
                <a:cs typeface="Times New Roman" pitchFamily="18" charset="0"/>
              </a:rPr>
              <a:t>Lorentzian</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better</a:t>
            </a:r>
            <a:r>
              <a:rPr kumimoji="0" lang="en-US" sz="4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fit</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to </a:t>
            </a:r>
            <a:r>
              <a:rPr kumimoji="0" lang="en-US" sz="4400" b="0" i="0" u="none" strike="noStrike" kern="1200" cap="none" spc="0" normalizeH="0" noProof="0" dirty="0" smtClean="0">
                <a:ln>
                  <a:noFill/>
                </a:ln>
                <a:solidFill>
                  <a:schemeClr val="tx1"/>
                </a:solidFill>
                <a:effectLst/>
                <a:uLnTx/>
                <a:uFillTx/>
                <a:latin typeface="Cambria Math" pitchFamily="18" charset="0"/>
                <a:ea typeface="Cambria Math" pitchFamily="18" charset="0"/>
                <a:cs typeface="Times New Roman" pitchFamily="18" charset="0"/>
              </a:rPr>
              <a:t>99.9999%</a:t>
            </a:r>
            <a:r>
              <a:rPr kumimoji="0" lang="en-US" sz="4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certainty</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cstate="print"/>
          <a:srcRect/>
          <a:stretch>
            <a:fillRect/>
          </a:stretch>
        </p:blipFill>
        <p:spPr bwMode="auto">
          <a:xfrm>
            <a:off x="1752600" y="2667000"/>
            <a:ext cx="5390147" cy="1828800"/>
          </a:xfrm>
          <a:prstGeom prst="rect">
            <a:avLst/>
          </a:prstGeom>
          <a:noFill/>
          <a:ln w="9525">
            <a:noFill/>
            <a:miter lim="800000"/>
            <a:headEnd/>
            <a:tailEnd/>
          </a:ln>
        </p:spPr>
      </p:pic>
      <p:sp>
        <p:nvSpPr>
          <p:cNvPr id="5" name="Title 1"/>
          <p:cNvSpPr txBox="1">
            <a:spLocks/>
          </p:cNvSpPr>
          <p:nvPr/>
        </p:nvSpPr>
        <p:spPr>
          <a:xfrm>
            <a:off x="609600" y="609600"/>
            <a:ext cx="8229600" cy="1371600"/>
          </a:xfrm>
          <a:prstGeom prst="rect">
            <a:avLst/>
          </a:prstGeom>
        </p:spPr>
        <p:txBody>
          <a:bodyPr vert="horz" lIns="91440" tIns="45720" rIns="91440" bIns="45720" rtlCol="0" anchor="ctr">
            <a:normAutofit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temperature due to </a:t>
            </a:r>
            <a:r>
              <a:rPr kumimoji="0" lang="en-US" sz="44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M</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cooling slabs</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smtClean="0">
                <a:latin typeface="Times New Roman" pitchFamily="18" charset="0"/>
                <a:ea typeface="+mj-ea"/>
                <a:cs typeface="Times New Roman" pitchFamily="18" charset="0"/>
              </a:rPr>
              <a:t>(use linear superposition)</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cstate="print"/>
          <a:srcRect/>
          <a:stretch>
            <a:fillRect/>
          </a:stretch>
        </p:blipFill>
        <p:spPr bwMode="auto">
          <a:xfrm>
            <a:off x="1752600" y="2667000"/>
            <a:ext cx="5390147" cy="1828800"/>
          </a:xfrm>
          <a:prstGeom prst="rect">
            <a:avLst/>
          </a:prstGeom>
          <a:noFill/>
          <a:ln w="9525">
            <a:noFill/>
            <a:miter lim="800000"/>
            <a:headEnd/>
            <a:tailEnd/>
          </a:ln>
        </p:spPr>
      </p:pic>
      <p:sp>
        <p:nvSpPr>
          <p:cNvPr id="5" name="Title 1"/>
          <p:cNvSpPr txBox="1">
            <a:spLocks/>
          </p:cNvSpPr>
          <p:nvPr/>
        </p:nvSpPr>
        <p:spPr>
          <a:xfrm>
            <a:off x="609600" y="609600"/>
            <a:ext cx="8229600" cy="1371600"/>
          </a:xfrm>
          <a:prstGeom prst="rect">
            <a:avLst/>
          </a:prstGeom>
        </p:spPr>
        <p:txBody>
          <a:bodyPr vert="horz" lIns="91440" tIns="45720" rIns="91440" bIns="45720" rtlCol="0" anchor="ctr">
            <a:normAutofit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temperature due to </a:t>
            </a:r>
            <a:r>
              <a:rPr kumimoji="0" lang="en-US" sz="44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M</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slabs</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smtClean="0">
                <a:latin typeface="Times New Roman" pitchFamily="18" charset="0"/>
                <a:ea typeface="+mj-ea"/>
                <a:cs typeface="Times New Roman" pitchFamily="18" charset="0"/>
              </a:rPr>
              <a:t>each with initial temperature </a:t>
            </a:r>
            <a:r>
              <a:rPr lang="en-US" sz="4400" i="1" dirty="0" err="1" smtClean="0">
                <a:latin typeface="Cambria Math" pitchFamily="18" charset="0"/>
                <a:ea typeface="Cambria Math" pitchFamily="18" charset="0"/>
                <a:cs typeface="Times New Roman" pitchFamily="18" charset="0"/>
              </a:rPr>
              <a:t>m</a:t>
            </a:r>
            <a:r>
              <a:rPr lang="en-US" sz="4400" i="1" baseline="-25000" dirty="0" err="1" smtClean="0">
                <a:latin typeface="Cambria Math" pitchFamily="18" charset="0"/>
                <a:ea typeface="Cambria Math" pitchFamily="18" charset="0"/>
                <a:cs typeface="Times New Roman" pitchFamily="18" charset="0"/>
              </a:rPr>
              <a:t>j</a:t>
            </a:r>
            <a:endParaRPr kumimoji="0" lang="en-US" sz="4400" b="0" i="1" u="none" strike="noStrike" kern="1200" cap="none" spc="0" normalizeH="0" baseline="-25000" noProof="0" dirty="0" smtClean="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7" name="Title 1"/>
          <p:cNvSpPr txBox="1">
            <a:spLocks/>
          </p:cNvSpPr>
          <p:nvPr/>
        </p:nvSpPr>
        <p:spPr>
          <a:xfrm>
            <a:off x="0" y="4114800"/>
            <a:ext cx="2590800" cy="1295400"/>
          </a:xfrm>
          <a:prstGeom prst="rect">
            <a:avLst/>
          </a:prstGeom>
        </p:spPr>
        <p:txBody>
          <a:bodyPr vert="horz" lIns="91440" tIns="45720" rIns="91440" bIns="45720" rtlCol="0" anchor="ctr">
            <a:normAutofit fontScale="7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temperature measured at time </a:t>
            </a:r>
            <a:r>
              <a:rPr kumimoji="0" lang="en-US" sz="4400" b="0" i="1" u="none" strike="noStrike" kern="1200" cap="none" spc="0" normalizeH="0" baseline="0" noProof="0" dirty="0" smtClean="0">
                <a:ln>
                  <a:noFill/>
                </a:ln>
                <a:solidFill>
                  <a:srgbClr val="FF0000"/>
                </a:solidFill>
                <a:effectLst/>
                <a:uLnTx/>
                <a:uFillTx/>
                <a:latin typeface="Cambria Math" pitchFamily="18" charset="0"/>
                <a:ea typeface="Cambria Math" pitchFamily="18" charset="0"/>
                <a:cs typeface="Times New Roman" pitchFamily="18" charset="0"/>
              </a:rPr>
              <a:t>t&gt;0</a:t>
            </a:r>
            <a:endParaRPr kumimoji="0" lang="en-US" sz="4400" b="0" i="1" u="none" strike="noStrike" kern="1200" cap="none" spc="0" normalizeH="0" baseline="0" noProof="0" dirty="0">
              <a:ln>
                <a:noFill/>
              </a:ln>
              <a:solidFill>
                <a:srgbClr val="FF0000"/>
              </a:solidFill>
              <a:effectLst/>
              <a:uLnTx/>
              <a:uFillTx/>
              <a:latin typeface="Cambria Math" pitchFamily="18" charset="0"/>
              <a:ea typeface="Cambria Math" pitchFamily="18" charset="0"/>
              <a:cs typeface="Times New Roman" pitchFamily="18" charset="0"/>
            </a:endParaRPr>
          </a:p>
        </p:txBody>
      </p:sp>
      <p:sp>
        <p:nvSpPr>
          <p:cNvPr id="8" name="Freeform 7"/>
          <p:cNvSpPr/>
          <p:nvPr/>
        </p:nvSpPr>
        <p:spPr>
          <a:xfrm>
            <a:off x="1447800" y="3886200"/>
            <a:ext cx="508000" cy="254000"/>
          </a:xfrm>
          <a:custGeom>
            <a:avLst/>
            <a:gdLst>
              <a:gd name="connsiteX0" fmla="*/ 0 w 508000"/>
              <a:gd name="connsiteY0" fmla="*/ 254000 h 254000"/>
              <a:gd name="connsiteX1" fmla="*/ 292100 w 508000"/>
              <a:gd name="connsiteY1" fmla="*/ 114300 h 254000"/>
              <a:gd name="connsiteX2" fmla="*/ 406400 w 508000"/>
              <a:gd name="connsiteY2" fmla="*/ 228600 h 254000"/>
              <a:gd name="connsiteX3" fmla="*/ 508000 w 508000"/>
              <a:gd name="connsiteY3" fmla="*/ 0 h 254000"/>
            </a:gdLst>
            <a:ahLst/>
            <a:cxnLst>
              <a:cxn ang="0">
                <a:pos x="connsiteX0" y="connsiteY0"/>
              </a:cxn>
              <a:cxn ang="0">
                <a:pos x="connsiteX1" y="connsiteY1"/>
              </a:cxn>
              <a:cxn ang="0">
                <a:pos x="connsiteX2" y="connsiteY2"/>
              </a:cxn>
              <a:cxn ang="0">
                <a:pos x="connsiteX3" y="connsiteY3"/>
              </a:cxn>
            </a:cxnLst>
            <a:rect l="l" t="t" r="r" b="b"/>
            <a:pathLst>
              <a:path w="508000" h="254000">
                <a:moveTo>
                  <a:pt x="0" y="254000"/>
                </a:moveTo>
                <a:cubicBezTo>
                  <a:pt x="112183" y="186266"/>
                  <a:pt x="224367" y="118533"/>
                  <a:pt x="292100" y="114300"/>
                </a:cubicBezTo>
                <a:cubicBezTo>
                  <a:pt x="359833" y="110067"/>
                  <a:pt x="370417" y="247650"/>
                  <a:pt x="406400" y="228600"/>
                </a:cubicBezTo>
                <a:cubicBezTo>
                  <a:pt x="442383" y="209550"/>
                  <a:pt x="475191" y="104775"/>
                  <a:pt x="508000" y="0"/>
                </a:cubicBezTo>
              </a:path>
            </a:pathLst>
          </a:cu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Title 1"/>
          <p:cNvSpPr txBox="1">
            <a:spLocks/>
          </p:cNvSpPr>
          <p:nvPr/>
        </p:nvSpPr>
        <p:spPr>
          <a:xfrm>
            <a:off x="6172200" y="4419600"/>
            <a:ext cx="2590800" cy="1066800"/>
          </a:xfrm>
          <a:prstGeom prst="rect">
            <a:avLst/>
          </a:prstGeom>
        </p:spPr>
        <p:txBody>
          <a:bodyPr vert="horz" lIns="91440" tIns="45720" rIns="91440" bIns="45720" rtlCol="0" anchor="ctr">
            <a:normAutofit fontScale="8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initial</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temperature</a:t>
            </a:r>
            <a:endParaRPr kumimoji="0" lang="en-US" sz="44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
        <p:nvSpPr>
          <p:cNvPr id="10" name="Freeform 9"/>
          <p:cNvSpPr/>
          <p:nvPr/>
        </p:nvSpPr>
        <p:spPr>
          <a:xfrm rot="1384225" flipH="1">
            <a:off x="6735052" y="3975577"/>
            <a:ext cx="508000" cy="254000"/>
          </a:xfrm>
          <a:custGeom>
            <a:avLst/>
            <a:gdLst>
              <a:gd name="connsiteX0" fmla="*/ 0 w 508000"/>
              <a:gd name="connsiteY0" fmla="*/ 254000 h 254000"/>
              <a:gd name="connsiteX1" fmla="*/ 292100 w 508000"/>
              <a:gd name="connsiteY1" fmla="*/ 114300 h 254000"/>
              <a:gd name="connsiteX2" fmla="*/ 406400 w 508000"/>
              <a:gd name="connsiteY2" fmla="*/ 228600 h 254000"/>
              <a:gd name="connsiteX3" fmla="*/ 508000 w 508000"/>
              <a:gd name="connsiteY3" fmla="*/ 0 h 254000"/>
            </a:gdLst>
            <a:ahLst/>
            <a:cxnLst>
              <a:cxn ang="0">
                <a:pos x="connsiteX0" y="connsiteY0"/>
              </a:cxn>
              <a:cxn ang="0">
                <a:pos x="connsiteX1" y="connsiteY1"/>
              </a:cxn>
              <a:cxn ang="0">
                <a:pos x="connsiteX2" y="connsiteY2"/>
              </a:cxn>
              <a:cxn ang="0">
                <a:pos x="connsiteX3" y="connsiteY3"/>
              </a:cxn>
            </a:cxnLst>
            <a:rect l="l" t="t" r="r" b="b"/>
            <a:pathLst>
              <a:path w="508000" h="254000">
                <a:moveTo>
                  <a:pt x="0" y="254000"/>
                </a:moveTo>
                <a:cubicBezTo>
                  <a:pt x="112183" y="186266"/>
                  <a:pt x="224367" y="118533"/>
                  <a:pt x="292100" y="114300"/>
                </a:cubicBezTo>
                <a:cubicBezTo>
                  <a:pt x="359833" y="110067"/>
                  <a:pt x="370417" y="247650"/>
                  <a:pt x="406400" y="228600"/>
                </a:cubicBezTo>
                <a:cubicBezTo>
                  <a:pt x="442383" y="209550"/>
                  <a:pt x="475191" y="104775"/>
                  <a:pt x="508000" y="0"/>
                </a:cubicBezTo>
              </a:path>
            </a:pathLst>
          </a:cu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cstate="print"/>
          <a:srcRect/>
          <a:stretch>
            <a:fillRect/>
          </a:stretch>
        </p:blipFill>
        <p:spPr bwMode="auto">
          <a:xfrm>
            <a:off x="1752600" y="2667000"/>
            <a:ext cx="5390147" cy="1828800"/>
          </a:xfrm>
          <a:prstGeom prst="rect">
            <a:avLst/>
          </a:prstGeom>
          <a:noFill/>
          <a:ln w="9525">
            <a:noFill/>
            <a:miter lim="800000"/>
            <a:headEnd/>
            <a:tailEnd/>
          </a:ln>
        </p:spPr>
      </p:pic>
      <p:sp>
        <p:nvSpPr>
          <p:cNvPr id="5" name="Title 1"/>
          <p:cNvSpPr txBox="1">
            <a:spLocks/>
          </p:cNvSpPr>
          <p:nvPr/>
        </p:nvSpPr>
        <p:spPr>
          <a:xfrm>
            <a:off x="609600" y="609600"/>
            <a:ext cx="8229600" cy="2057400"/>
          </a:xfrm>
          <a:prstGeom prst="rect">
            <a:avLst/>
          </a:prstGeom>
        </p:spPr>
        <p:txBody>
          <a:bodyPr vert="horz" lIns="91440" tIns="45720" rIns="91440" bIns="45720" rtlCol="0" anchor="ctr">
            <a:normAutofit fontScale="77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inverse problem</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infer</a:t>
            </a:r>
            <a:r>
              <a:rPr lang="en-US" sz="4400" dirty="0" smtClean="0">
                <a:latin typeface="Times New Roman" pitchFamily="18" charset="0"/>
                <a:ea typeface="+mj-ea"/>
                <a:cs typeface="Times New Roman" pitchFamily="18" charset="0"/>
              </a:rPr>
              <a:t> initial temperature </a:t>
            </a:r>
            <a:r>
              <a:rPr lang="en-US" sz="4400" b="1" dirty="0" smtClean="0">
                <a:latin typeface="Cambria Math" pitchFamily="18" charset="0"/>
                <a:ea typeface="Cambria Math" pitchFamily="18" charset="0"/>
                <a:cs typeface="Times New Roman" pitchFamily="18" charset="0"/>
              </a:rPr>
              <a:t>m</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smtClean="0">
                <a:latin typeface="Times New Roman" pitchFamily="18" charset="0"/>
                <a:ea typeface="+mj-ea"/>
                <a:cs typeface="Times New Roman" pitchFamily="18" charset="0"/>
              </a:rPr>
              <a:t>using temperatures measures at a suite of </a:t>
            </a:r>
            <a:r>
              <a:rPr lang="en-US" sz="4400" i="1" dirty="0" err="1" smtClean="0">
                <a:latin typeface="Cambria Math" pitchFamily="18" charset="0"/>
                <a:ea typeface="Cambria Math" pitchFamily="18" charset="0"/>
                <a:cs typeface="Times New Roman" pitchFamily="18" charset="0"/>
              </a:rPr>
              <a:t>x</a:t>
            </a:r>
            <a:r>
              <a:rPr lang="en-US" sz="4400" dirty="0" err="1" smtClean="0">
                <a:latin typeface="Times New Roman" pitchFamily="18" charset="0"/>
                <a:ea typeface="+mj-ea"/>
                <a:cs typeface="Times New Roman" pitchFamily="18" charset="0"/>
              </a:rPr>
              <a:t>s</a:t>
            </a:r>
            <a:endParaRPr lang="en-US" sz="4400" dirty="0" smtClean="0">
              <a:latin typeface="Times New Roman" pitchFamily="18" charset="0"/>
              <a:ea typeface="+mj-ea"/>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smtClean="0">
                <a:latin typeface="Times New Roman" pitchFamily="18" charset="0"/>
                <a:ea typeface="+mj-ea"/>
                <a:cs typeface="Times New Roman" pitchFamily="18" charset="0"/>
              </a:rPr>
              <a:t>at some fixed later time </a:t>
            </a:r>
            <a:r>
              <a:rPr lang="en-US" sz="4400" i="1" dirty="0" smtClean="0">
                <a:latin typeface="Cambria Math" pitchFamily="18" charset="0"/>
                <a:ea typeface="Cambria Math" pitchFamily="18" charset="0"/>
                <a:cs typeface="Times New Roman" pitchFamily="18" charset="0"/>
              </a:rPr>
              <a:t>t</a:t>
            </a: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4400" b="0" i="1" u="none" strike="noStrike" kern="1200" cap="none" spc="0" normalizeH="0" baseline="-25000" noProof="0" dirty="0" smtClean="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6" name="Title 1"/>
          <p:cNvSpPr txBox="1">
            <a:spLocks/>
          </p:cNvSpPr>
          <p:nvPr/>
        </p:nvSpPr>
        <p:spPr>
          <a:xfrm>
            <a:off x="228600" y="5486400"/>
            <a:ext cx="8229600" cy="762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d</a:t>
            </a:r>
            <a:r>
              <a:rPr kumimoji="0" lang="en-US" sz="44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 = </a:t>
            </a:r>
            <a:r>
              <a:rPr kumimoji="0" lang="en-US" sz="4400" b="1"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G m</a:t>
            </a:r>
            <a:endParaRPr kumimoji="0" lang="en-US" sz="4400" b="1" i="0"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7" name="Title 1"/>
          <p:cNvSpPr txBox="1">
            <a:spLocks/>
          </p:cNvSpPr>
          <p:nvPr/>
        </p:nvSpPr>
        <p:spPr>
          <a:xfrm>
            <a:off x="0" y="3886200"/>
            <a:ext cx="2590800" cy="12954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data</a:t>
            </a:r>
            <a:endParaRPr kumimoji="0" lang="en-US" sz="3600" b="0" i="1" u="none" strike="noStrike" kern="1200" cap="none" spc="0" normalizeH="0" baseline="0" noProof="0" dirty="0">
              <a:ln>
                <a:noFill/>
              </a:ln>
              <a:solidFill>
                <a:srgbClr val="FF0000"/>
              </a:solidFill>
              <a:effectLst/>
              <a:uLnTx/>
              <a:uFillTx/>
              <a:latin typeface="Cambria Math" pitchFamily="18" charset="0"/>
              <a:ea typeface="Cambria Math" pitchFamily="18" charset="0"/>
              <a:cs typeface="Times New Roman" pitchFamily="18" charset="0"/>
            </a:endParaRPr>
          </a:p>
        </p:txBody>
      </p:sp>
      <p:sp>
        <p:nvSpPr>
          <p:cNvPr id="8" name="Freeform 7"/>
          <p:cNvSpPr/>
          <p:nvPr/>
        </p:nvSpPr>
        <p:spPr>
          <a:xfrm>
            <a:off x="1447800" y="3886200"/>
            <a:ext cx="508000" cy="254000"/>
          </a:xfrm>
          <a:custGeom>
            <a:avLst/>
            <a:gdLst>
              <a:gd name="connsiteX0" fmla="*/ 0 w 508000"/>
              <a:gd name="connsiteY0" fmla="*/ 254000 h 254000"/>
              <a:gd name="connsiteX1" fmla="*/ 292100 w 508000"/>
              <a:gd name="connsiteY1" fmla="*/ 114300 h 254000"/>
              <a:gd name="connsiteX2" fmla="*/ 406400 w 508000"/>
              <a:gd name="connsiteY2" fmla="*/ 228600 h 254000"/>
              <a:gd name="connsiteX3" fmla="*/ 508000 w 508000"/>
              <a:gd name="connsiteY3" fmla="*/ 0 h 254000"/>
            </a:gdLst>
            <a:ahLst/>
            <a:cxnLst>
              <a:cxn ang="0">
                <a:pos x="connsiteX0" y="connsiteY0"/>
              </a:cxn>
              <a:cxn ang="0">
                <a:pos x="connsiteX1" y="connsiteY1"/>
              </a:cxn>
              <a:cxn ang="0">
                <a:pos x="connsiteX2" y="connsiteY2"/>
              </a:cxn>
              <a:cxn ang="0">
                <a:pos x="connsiteX3" y="connsiteY3"/>
              </a:cxn>
            </a:cxnLst>
            <a:rect l="l" t="t" r="r" b="b"/>
            <a:pathLst>
              <a:path w="508000" h="254000">
                <a:moveTo>
                  <a:pt x="0" y="254000"/>
                </a:moveTo>
                <a:cubicBezTo>
                  <a:pt x="112183" y="186266"/>
                  <a:pt x="224367" y="118533"/>
                  <a:pt x="292100" y="114300"/>
                </a:cubicBezTo>
                <a:cubicBezTo>
                  <a:pt x="359833" y="110067"/>
                  <a:pt x="370417" y="247650"/>
                  <a:pt x="406400" y="228600"/>
                </a:cubicBezTo>
                <a:cubicBezTo>
                  <a:pt x="442383" y="209550"/>
                  <a:pt x="475191" y="104775"/>
                  <a:pt x="508000" y="0"/>
                </a:cubicBezTo>
              </a:path>
            </a:pathLst>
          </a:cu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Title 1"/>
          <p:cNvSpPr txBox="1">
            <a:spLocks/>
          </p:cNvSpPr>
          <p:nvPr/>
        </p:nvSpPr>
        <p:spPr>
          <a:xfrm>
            <a:off x="6172200" y="4419600"/>
            <a:ext cx="2590800" cy="10668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model parameters</a:t>
            </a:r>
            <a:endParaRPr kumimoji="0" lang="en-US" sz="36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
        <p:nvSpPr>
          <p:cNvPr id="10" name="Freeform 9"/>
          <p:cNvSpPr/>
          <p:nvPr/>
        </p:nvSpPr>
        <p:spPr>
          <a:xfrm rot="1384225" flipH="1">
            <a:off x="6735052" y="3975577"/>
            <a:ext cx="508000" cy="254000"/>
          </a:xfrm>
          <a:custGeom>
            <a:avLst/>
            <a:gdLst>
              <a:gd name="connsiteX0" fmla="*/ 0 w 508000"/>
              <a:gd name="connsiteY0" fmla="*/ 254000 h 254000"/>
              <a:gd name="connsiteX1" fmla="*/ 292100 w 508000"/>
              <a:gd name="connsiteY1" fmla="*/ 114300 h 254000"/>
              <a:gd name="connsiteX2" fmla="*/ 406400 w 508000"/>
              <a:gd name="connsiteY2" fmla="*/ 228600 h 254000"/>
              <a:gd name="connsiteX3" fmla="*/ 508000 w 508000"/>
              <a:gd name="connsiteY3" fmla="*/ 0 h 254000"/>
            </a:gdLst>
            <a:ahLst/>
            <a:cxnLst>
              <a:cxn ang="0">
                <a:pos x="connsiteX0" y="connsiteY0"/>
              </a:cxn>
              <a:cxn ang="0">
                <a:pos x="connsiteX1" y="connsiteY1"/>
              </a:cxn>
              <a:cxn ang="0">
                <a:pos x="connsiteX2" y="connsiteY2"/>
              </a:cxn>
              <a:cxn ang="0">
                <a:pos x="connsiteX3" y="connsiteY3"/>
              </a:cxn>
            </a:cxnLst>
            <a:rect l="l" t="t" r="r" b="b"/>
            <a:pathLst>
              <a:path w="508000" h="254000">
                <a:moveTo>
                  <a:pt x="0" y="254000"/>
                </a:moveTo>
                <a:cubicBezTo>
                  <a:pt x="112183" y="186266"/>
                  <a:pt x="224367" y="118533"/>
                  <a:pt x="292100" y="114300"/>
                </a:cubicBezTo>
                <a:cubicBezTo>
                  <a:pt x="359833" y="110067"/>
                  <a:pt x="370417" y="247650"/>
                  <a:pt x="406400" y="228600"/>
                </a:cubicBezTo>
                <a:cubicBezTo>
                  <a:pt x="442383" y="209550"/>
                  <a:pt x="475191" y="104775"/>
                  <a:pt x="508000" y="0"/>
                </a:cubicBezTo>
              </a:path>
            </a:pathLst>
          </a:cu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Down Arrow 10"/>
          <p:cNvSpPr/>
          <p:nvPr/>
        </p:nvSpPr>
        <p:spPr>
          <a:xfrm>
            <a:off x="3886200" y="4724400"/>
            <a:ext cx="533400" cy="609600"/>
          </a:xfrm>
          <a:prstGeom prst="downArrow">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 name="Group 27"/>
          <p:cNvGrpSpPr>
            <a:grpSpLocks noChangeAspect="1"/>
          </p:cNvGrpSpPr>
          <p:nvPr/>
        </p:nvGrpSpPr>
        <p:grpSpPr>
          <a:xfrm>
            <a:off x="609600" y="381000"/>
            <a:ext cx="7623456" cy="6175978"/>
            <a:chOff x="4233863" y="994586"/>
            <a:chExt cx="3176440" cy="2573324"/>
          </a:xfrm>
        </p:grpSpPr>
        <p:pic>
          <p:nvPicPr>
            <p:cNvPr id="5122" name="Picture 2"/>
            <p:cNvPicPr>
              <a:picLocks noChangeAspect="1" noChangeArrowheads="1"/>
            </p:cNvPicPr>
            <p:nvPr/>
          </p:nvPicPr>
          <p:blipFill>
            <a:blip r:embed="rId3" cstate="print"/>
            <a:srcRect l="13705" t="6834" r="12409" b="10953"/>
            <a:stretch>
              <a:fillRect/>
            </a:stretch>
          </p:blipFill>
          <p:spPr bwMode="auto">
            <a:xfrm>
              <a:off x="4786314" y="1393029"/>
              <a:ext cx="2358995" cy="2063258"/>
            </a:xfrm>
            <a:prstGeom prst="rect">
              <a:avLst/>
            </a:prstGeom>
            <a:noFill/>
            <a:ln w="9525">
              <a:noFill/>
              <a:miter lim="800000"/>
              <a:headEnd/>
              <a:tailEnd/>
            </a:ln>
            <a:effectLst/>
          </p:spPr>
        </p:pic>
        <p:cxnSp>
          <p:nvCxnSpPr>
            <p:cNvPr id="34" name="Straight Arrow Connector 33"/>
            <p:cNvCxnSpPr/>
            <p:nvPr/>
          </p:nvCxnSpPr>
          <p:spPr>
            <a:xfrm>
              <a:off x="4793457" y="1416847"/>
              <a:ext cx="2193131" cy="2378"/>
            </a:xfrm>
            <a:prstGeom prst="straightConnector1">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rot="5400000">
              <a:off x="3706808" y="2485235"/>
              <a:ext cx="2163762" cy="1588"/>
            </a:xfrm>
            <a:prstGeom prst="straightConnector1">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4809710" y="994586"/>
              <a:ext cx="2057400" cy="218008"/>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distance, </a:t>
              </a:r>
              <a:r>
                <a:rPr lang="en-US" sz="2800" i="1" dirty="0" smtClean="0">
                  <a:latin typeface="Cambria Math" pitchFamily="18" charset="0"/>
                  <a:ea typeface="Cambria Math" pitchFamily="18" charset="0"/>
                  <a:cs typeface="Times New Roman" pitchFamily="18" charset="0"/>
                </a:rPr>
                <a:t>x</a:t>
              </a:r>
              <a:endParaRPr lang="en-US" sz="2800" i="1" dirty="0">
                <a:latin typeface="Cambria Math" pitchFamily="18" charset="0"/>
                <a:ea typeface="Cambria Math" pitchFamily="18" charset="0"/>
                <a:cs typeface="Times New Roman" pitchFamily="18" charset="0"/>
              </a:endParaRPr>
            </a:p>
          </p:txBody>
        </p:sp>
        <p:sp>
          <p:nvSpPr>
            <p:cNvPr id="39" name="TextBox 38"/>
            <p:cNvSpPr txBox="1"/>
            <p:nvPr/>
          </p:nvSpPr>
          <p:spPr>
            <a:xfrm>
              <a:off x="4648200" y="1147763"/>
              <a:ext cx="533400" cy="218008"/>
            </a:xfrm>
            <a:prstGeom prst="rect">
              <a:avLst/>
            </a:prstGeom>
            <a:noFill/>
          </p:spPr>
          <p:txBody>
            <a:bodyPr wrap="square" rtlCol="0">
              <a:spAutoFit/>
            </a:bodyPr>
            <a:lstStyle/>
            <a:p>
              <a:r>
                <a:rPr lang="en-US" sz="2800" i="1" dirty="0" smtClean="0">
                  <a:latin typeface="Cambria Math" pitchFamily="18" charset="0"/>
                  <a:ea typeface="Cambria Math" pitchFamily="18" charset="0"/>
                  <a:cs typeface="Times New Roman" pitchFamily="18" charset="0"/>
                </a:rPr>
                <a:t>-100</a:t>
              </a:r>
              <a:endParaRPr lang="en-US" sz="2800" i="1" dirty="0">
                <a:latin typeface="Cambria Math" pitchFamily="18" charset="0"/>
                <a:ea typeface="Cambria Math" pitchFamily="18" charset="0"/>
                <a:cs typeface="Times New Roman" pitchFamily="18" charset="0"/>
              </a:endParaRPr>
            </a:p>
          </p:txBody>
        </p:sp>
        <p:sp>
          <p:nvSpPr>
            <p:cNvPr id="40" name="TextBox 39"/>
            <p:cNvSpPr txBox="1"/>
            <p:nvPr/>
          </p:nvSpPr>
          <p:spPr>
            <a:xfrm>
              <a:off x="6429364" y="1143000"/>
              <a:ext cx="533400" cy="218008"/>
            </a:xfrm>
            <a:prstGeom prst="rect">
              <a:avLst/>
            </a:prstGeom>
            <a:noFill/>
          </p:spPr>
          <p:txBody>
            <a:bodyPr wrap="square" rtlCol="0">
              <a:spAutoFit/>
            </a:bodyPr>
            <a:lstStyle/>
            <a:p>
              <a:pPr algn="r"/>
              <a:r>
                <a:rPr lang="en-US" sz="2800" i="1" dirty="0" smtClean="0">
                  <a:latin typeface="Cambria Math" pitchFamily="18" charset="0"/>
                  <a:ea typeface="Cambria Math" pitchFamily="18" charset="0"/>
                  <a:cs typeface="Times New Roman" pitchFamily="18" charset="0"/>
                </a:rPr>
                <a:t>100</a:t>
              </a:r>
              <a:endParaRPr lang="en-US" sz="2800" i="1" dirty="0">
                <a:latin typeface="Cambria Math" pitchFamily="18" charset="0"/>
                <a:ea typeface="Cambria Math" pitchFamily="18" charset="0"/>
                <a:cs typeface="Times New Roman" pitchFamily="18" charset="0"/>
              </a:endParaRPr>
            </a:p>
          </p:txBody>
        </p:sp>
        <p:sp>
          <p:nvSpPr>
            <p:cNvPr id="41" name="TextBox 40"/>
            <p:cNvSpPr txBox="1"/>
            <p:nvPr/>
          </p:nvSpPr>
          <p:spPr>
            <a:xfrm rot="16200000">
              <a:off x="3591308" y="2248433"/>
              <a:ext cx="1857375" cy="218008"/>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time, </a:t>
              </a:r>
              <a:r>
                <a:rPr lang="en-US" sz="2800" i="1" dirty="0" smtClean="0">
                  <a:latin typeface="Cambria Math" pitchFamily="18" charset="0"/>
                  <a:ea typeface="Cambria Math" pitchFamily="18" charset="0"/>
                  <a:cs typeface="Times New Roman" pitchFamily="18" charset="0"/>
                </a:rPr>
                <a:t>t</a:t>
              </a:r>
              <a:endParaRPr lang="en-US" sz="2800" i="1" dirty="0">
                <a:latin typeface="Cambria Math" pitchFamily="18" charset="0"/>
                <a:ea typeface="Cambria Math" pitchFamily="18" charset="0"/>
                <a:cs typeface="Times New Roman" pitchFamily="18" charset="0"/>
              </a:endParaRPr>
            </a:p>
          </p:txBody>
        </p:sp>
        <p:sp>
          <p:nvSpPr>
            <p:cNvPr id="42" name="TextBox 41"/>
            <p:cNvSpPr txBox="1"/>
            <p:nvPr/>
          </p:nvSpPr>
          <p:spPr>
            <a:xfrm>
              <a:off x="4386263" y="1409700"/>
              <a:ext cx="381000" cy="218008"/>
            </a:xfrm>
            <a:prstGeom prst="rect">
              <a:avLst/>
            </a:prstGeom>
            <a:noFill/>
          </p:spPr>
          <p:txBody>
            <a:bodyPr wrap="square" rtlCol="0">
              <a:spAutoFit/>
            </a:bodyPr>
            <a:lstStyle/>
            <a:p>
              <a:r>
                <a:rPr lang="en-US" sz="2800" i="1" dirty="0" smtClean="0">
                  <a:latin typeface="Cambria Math" pitchFamily="18" charset="0"/>
                  <a:ea typeface="Cambria Math" pitchFamily="18" charset="0"/>
                  <a:cs typeface="Times New Roman" pitchFamily="18" charset="0"/>
                </a:rPr>
                <a:t>0</a:t>
              </a:r>
              <a:endParaRPr lang="en-US" sz="2800" i="1" dirty="0">
                <a:latin typeface="Cambria Math" pitchFamily="18" charset="0"/>
                <a:ea typeface="Cambria Math" pitchFamily="18" charset="0"/>
                <a:cs typeface="Times New Roman" pitchFamily="18" charset="0"/>
              </a:endParaRPr>
            </a:p>
          </p:txBody>
        </p:sp>
        <p:sp>
          <p:nvSpPr>
            <p:cNvPr id="43" name="TextBox 42"/>
            <p:cNvSpPr txBox="1"/>
            <p:nvPr/>
          </p:nvSpPr>
          <p:spPr>
            <a:xfrm>
              <a:off x="4233863" y="3028950"/>
              <a:ext cx="533400" cy="218008"/>
            </a:xfrm>
            <a:prstGeom prst="rect">
              <a:avLst/>
            </a:prstGeom>
            <a:noFill/>
          </p:spPr>
          <p:txBody>
            <a:bodyPr wrap="square" rtlCol="0">
              <a:spAutoFit/>
            </a:bodyPr>
            <a:lstStyle/>
            <a:p>
              <a:pPr algn="r"/>
              <a:r>
                <a:rPr lang="en-US" sz="2800" i="1" dirty="0" smtClean="0">
                  <a:latin typeface="Cambria Math" pitchFamily="18" charset="0"/>
                  <a:ea typeface="Cambria Math" pitchFamily="18" charset="0"/>
                  <a:cs typeface="Times New Roman" pitchFamily="18" charset="0"/>
                </a:rPr>
                <a:t>200</a:t>
              </a:r>
              <a:endParaRPr lang="en-US" sz="2800" i="1" dirty="0">
                <a:latin typeface="Cambria Math" pitchFamily="18" charset="0"/>
                <a:ea typeface="Cambria Math" pitchFamily="18" charset="0"/>
                <a:cs typeface="Times New Roman" pitchFamily="18" charset="0"/>
              </a:endParaRPr>
            </a:p>
          </p:txBody>
        </p:sp>
        <p:sp>
          <p:nvSpPr>
            <p:cNvPr id="44" name="TextBox 43"/>
            <p:cNvSpPr txBox="1"/>
            <p:nvPr/>
          </p:nvSpPr>
          <p:spPr>
            <a:xfrm>
              <a:off x="5562600" y="1143000"/>
              <a:ext cx="507206" cy="218008"/>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0</a:t>
              </a:r>
              <a:endParaRPr lang="en-US" sz="2800" i="1" dirty="0">
                <a:latin typeface="Cambria Math" pitchFamily="18" charset="0"/>
                <a:ea typeface="Cambria Math" pitchFamily="18" charset="0"/>
                <a:cs typeface="Times New Roman" pitchFamily="18" charset="0"/>
              </a:endParaRPr>
            </a:p>
          </p:txBody>
        </p:sp>
        <p:cxnSp>
          <p:nvCxnSpPr>
            <p:cNvPr id="45" name="Straight Arrow Connector 44"/>
            <p:cNvCxnSpPr/>
            <p:nvPr/>
          </p:nvCxnSpPr>
          <p:spPr>
            <a:xfrm rot="5400000">
              <a:off x="5786817" y="1391038"/>
              <a:ext cx="56373" cy="1"/>
            </a:xfrm>
            <a:prstGeom prst="straightConnector1">
              <a:avLst/>
            </a:prstGeom>
            <a:ln w="285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52" name="TextBox 51"/>
            <p:cNvSpPr txBox="1"/>
            <p:nvPr/>
          </p:nvSpPr>
          <p:spPr>
            <a:xfrm rot="5400000">
              <a:off x="6272599" y="2291296"/>
              <a:ext cx="2057400" cy="218008"/>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temperature, </a:t>
              </a:r>
              <a:r>
                <a:rPr lang="en-US" sz="2800" i="1" dirty="0" smtClean="0">
                  <a:latin typeface="Cambria Math" pitchFamily="18" charset="0"/>
                  <a:ea typeface="Cambria Math" pitchFamily="18" charset="0"/>
                  <a:cs typeface="Times New Roman" pitchFamily="18" charset="0"/>
                </a:rPr>
                <a:t>T</a:t>
              </a:r>
              <a:endParaRPr lang="en-US" sz="2800" i="1" dirty="0">
                <a:latin typeface="Cambria Math" pitchFamily="18" charset="0"/>
                <a:ea typeface="Cambria Math" pitchFamily="18" charset="0"/>
                <a:cs typeface="Times New Roman" pitchFamily="18" charset="0"/>
              </a:endParaRPr>
            </a:p>
          </p:txBody>
        </p:sp>
      </p:gr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11001</TotalTime>
  <Words>5379</Words>
  <Application>Microsoft Office PowerPoint</Application>
  <PresentationFormat>On-screen Show (4:3)</PresentationFormat>
  <Paragraphs>706</Paragraphs>
  <Slides>52</Slides>
  <Notes>51</Notes>
  <HiddenSlides>0</HiddenSlides>
  <MMClips>0</MMClips>
  <ScaleCrop>false</ScaleCrop>
  <HeadingPairs>
    <vt:vector size="4" baseType="variant">
      <vt:variant>
        <vt:lpstr>Theme</vt:lpstr>
      </vt:variant>
      <vt:variant>
        <vt:i4>1</vt:i4>
      </vt:variant>
      <vt:variant>
        <vt:lpstr>Slide Titles</vt:lpstr>
      </vt:variant>
      <vt:variant>
        <vt:i4>52</vt:i4>
      </vt:variant>
    </vt:vector>
  </HeadingPairs>
  <TitlesOfParts>
    <vt:vector size="53" baseType="lpstr">
      <vt:lpstr>Office Theme</vt:lpstr>
      <vt:lpstr>Lecture 23   Exemplary Inverse Problems including Earthquake Location</vt:lpstr>
      <vt:lpstr>Syllabus</vt:lpstr>
      <vt:lpstr>Purpose of the Lecture</vt:lpstr>
      <vt:lpstr>Part 1</vt:lpstr>
      <vt:lpstr>0</vt:lpstr>
      <vt:lpstr>Slide 6</vt:lpstr>
      <vt:lpstr>Slide 7</vt:lpstr>
      <vt:lpstr>Slide 8</vt:lpstr>
      <vt:lpstr>Slide 9</vt:lpstr>
      <vt:lpstr>Slide 10</vt:lpstr>
      <vt:lpstr>Slide 11</vt:lpstr>
      <vt:lpstr>Slide 12</vt:lpstr>
      <vt:lpstr>What  Method ?</vt:lpstr>
      <vt:lpstr>What  Method ?</vt:lpstr>
      <vt:lpstr>What  Method ?</vt:lpstr>
      <vt:lpstr>Try both</vt:lpstr>
      <vt:lpstr>Solution Possibilities</vt:lpstr>
      <vt:lpstr>Solution Possibilities</vt:lpstr>
      <vt:lpstr>estimated initial temperature distribution as a function of the time of observation</vt:lpstr>
      <vt:lpstr>estimated initial temperature distribution as a function of the time of observation</vt:lpstr>
      <vt:lpstr>estimated initial temperature distribution as a function of the time of observation</vt:lpstr>
      <vt:lpstr>Slide 22</vt:lpstr>
      <vt:lpstr>Slide 23</vt:lpstr>
      <vt:lpstr>Slide 24</vt:lpstr>
      <vt:lpstr>Slide 25</vt:lpstr>
      <vt:lpstr>Part 2</vt:lpstr>
      <vt:lpstr>Slide 27</vt:lpstr>
      <vt:lpstr>Slide 28</vt:lpstr>
      <vt:lpstr>Slide 29</vt:lpstr>
      <vt:lpstr>arrival time = travel time along ray + origin time</vt:lpstr>
      <vt:lpstr>arrival time = travel time along ray + origin time</vt:lpstr>
      <vt:lpstr>arrival time = travel time along ray + origin time</vt:lpstr>
      <vt:lpstr>arrival time = travel time along ray + origin time</vt:lpstr>
      <vt:lpstr>Slide 34</vt:lpstr>
      <vt:lpstr>linearized equation</vt:lpstr>
      <vt:lpstr>Slide 36</vt:lpstr>
      <vt:lpstr>then, if only P wave data is available</vt:lpstr>
      <vt:lpstr>Slide 38</vt:lpstr>
      <vt:lpstr>Solution Possibilities</vt:lpstr>
      <vt:lpstr>Slide 40</vt:lpstr>
      <vt:lpstr>Part 3</vt:lpstr>
      <vt:lpstr>typical spectrum consisting of overlapping peaks</vt:lpstr>
      <vt:lpstr>what shape are the peaks?</vt:lpstr>
      <vt:lpstr>what shape are the peaks?</vt:lpstr>
      <vt:lpstr>what shape are the peaks?</vt:lpstr>
      <vt:lpstr>linearize using analytic gradient</vt:lpstr>
      <vt:lpstr>linearize using analytic gradient</vt:lpstr>
      <vt:lpstr>issues  how to determine  number q of peaks  trial Ai  ci  fi  of each peak</vt:lpstr>
      <vt:lpstr>our solution  have operator click mouse computer screen to indicate position of each peak</vt:lpstr>
      <vt:lpstr>MatLab code for graphical input</vt:lpstr>
      <vt:lpstr>Slide 51</vt:lpstr>
      <vt:lpstr>Results of F test</vt:lpstr>
    </vt:vector>
  </TitlesOfParts>
  <Company>Columbia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1  Describing Inverse Problems</dc:title>
  <dc:creator>Bill Menke</dc:creator>
  <cp:lastModifiedBy>Bill Menke</cp:lastModifiedBy>
  <cp:revision>958</cp:revision>
  <dcterms:created xsi:type="dcterms:W3CDTF">2011-08-18T12:44:59Z</dcterms:created>
  <dcterms:modified xsi:type="dcterms:W3CDTF">2011-12-01T01:14:08Z</dcterms:modified>
</cp:coreProperties>
</file>