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7" r:id="rId3"/>
    <p:sldId id="266" r:id="rId4"/>
    <p:sldId id="321" r:id="rId5"/>
    <p:sldId id="292" r:id="rId6"/>
    <p:sldId id="320" r:id="rId7"/>
    <p:sldId id="324" r:id="rId8"/>
    <p:sldId id="325" r:id="rId9"/>
    <p:sldId id="326" r:id="rId10"/>
    <p:sldId id="327" r:id="rId11"/>
    <p:sldId id="328" r:id="rId12"/>
    <p:sldId id="329" r:id="rId13"/>
    <p:sldId id="353" r:id="rId14"/>
    <p:sldId id="354" r:id="rId15"/>
    <p:sldId id="331" r:id="rId16"/>
    <p:sldId id="330" r:id="rId17"/>
    <p:sldId id="332" r:id="rId18"/>
    <p:sldId id="355" r:id="rId19"/>
    <p:sldId id="333" r:id="rId20"/>
    <p:sldId id="334" r:id="rId21"/>
    <p:sldId id="335" r:id="rId22"/>
    <p:sldId id="356" r:id="rId23"/>
    <p:sldId id="322" r:id="rId24"/>
    <p:sldId id="341" r:id="rId25"/>
    <p:sldId id="270" r:id="rId26"/>
    <p:sldId id="348" r:id="rId27"/>
    <p:sldId id="349" r:id="rId28"/>
    <p:sldId id="350" r:id="rId29"/>
    <p:sldId id="351" r:id="rId30"/>
    <p:sldId id="352" r:id="rId31"/>
    <p:sldId id="340" r:id="rId32"/>
    <p:sldId id="336" r:id="rId33"/>
    <p:sldId id="337" r:id="rId34"/>
    <p:sldId id="338" r:id="rId35"/>
    <p:sldId id="357" r:id="rId36"/>
    <p:sldId id="342" r:id="rId37"/>
    <p:sldId id="339" r:id="rId38"/>
    <p:sldId id="323" r:id="rId39"/>
    <p:sldId id="343" r:id="rId40"/>
    <p:sldId id="344" r:id="rId41"/>
    <p:sldId id="345" r:id="rId42"/>
    <p:sldId id="346" r:id="rId43"/>
    <p:sldId id="347"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49" autoAdjust="0"/>
  </p:normalViewPr>
  <p:slideViewPr>
    <p:cSldViewPr>
      <p:cViewPr varScale="1">
        <p:scale>
          <a:sx n="63" d="100"/>
          <a:sy n="63" d="100"/>
        </p:scale>
        <p:origin x="-13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10/31/2011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third of three lectures on solving non-linear problems.</a:t>
            </a:r>
          </a:p>
          <a:p>
            <a:r>
              <a:rPr lang="en-US" baseline="0" dirty="0" smtClean="0"/>
              <a:t>Today’s method, simulated annealing, is more conceptually subtle than previous methods,</a:t>
            </a:r>
          </a:p>
          <a:p>
            <a:r>
              <a:rPr lang="en-US" baseline="0" dirty="0" smtClean="0"/>
              <a:t>but is algebraically straightforward.</a:t>
            </a:r>
          </a:p>
          <a:p>
            <a:r>
              <a:rPr lang="en-US" baseline="0" dirty="0" smtClean="0"/>
              <a:t>We also discuss a </a:t>
            </a:r>
            <a:r>
              <a:rPr lang="en-US" baseline="0" dirty="0" err="1" smtClean="0"/>
              <a:t>technque</a:t>
            </a:r>
            <a:r>
              <a:rPr lang="en-US" baseline="0" dirty="0" smtClean="0"/>
              <a:t> for computing </a:t>
            </a:r>
            <a:r>
              <a:rPr lang="en-US" baseline="0" dirty="0" err="1" smtClean="0"/>
              <a:t>conficence</a:t>
            </a:r>
            <a:r>
              <a:rPr lang="en-US" baseline="0" dirty="0" smtClean="0"/>
              <a:t> intervals that works well for nonlinear problems.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now decide</a:t>
            </a:r>
            <a:r>
              <a:rPr lang="en-US" baseline="0" dirty="0" smtClean="0"/>
              <a:t> whether or not to accept this trial solution as the new “current” </a:t>
            </a:r>
            <a:r>
              <a:rPr lang="en-US" baseline="0" dirty="0" err="1" smtClean="0"/>
              <a:t>colution</a:t>
            </a:r>
            <a:r>
              <a:rPr lang="en-US" baseline="0" dirty="0" smtClean="0"/>
              <a:t>.</a:t>
            </a:r>
          </a:p>
          <a:p>
            <a:r>
              <a:rPr lang="en-US" baseline="0" dirty="0" smtClean="0"/>
              <a:t>If it has better error, we always accept it.</a:t>
            </a:r>
          </a:p>
          <a:p>
            <a:r>
              <a:rPr lang="en-US" baseline="0" dirty="0" smtClean="0"/>
              <a:t>If it has worse error, we SOMETIMES accept it.</a:t>
            </a:r>
          </a:p>
          <a:p>
            <a:r>
              <a:rPr lang="en-US" baseline="0" dirty="0" smtClean="0"/>
              <a:t>The probability of acceptance depends on how much worse the error is.</a:t>
            </a:r>
          </a:p>
          <a:p>
            <a:r>
              <a:rPr lang="en-US" baseline="0" dirty="0" smtClean="0"/>
              <a:t>We accept it more frequently if its just a little worse than if it’s a lot worse.</a:t>
            </a:r>
          </a:p>
          <a:p>
            <a:r>
              <a:rPr lang="en-US" baseline="0" dirty="0" smtClean="0"/>
              <a:t>But the rate of acceptance also depends on a parameter T.</a:t>
            </a:r>
            <a:br>
              <a:rPr lang="en-US" baseline="0" dirty="0" smtClean="0"/>
            </a:br>
            <a:r>
              <a:rPr lang="en-US" baseline="0" dirty="0" smtClean="0"/>
              <a:t>Does this acceptance formula look familiar?  We encountered it before.  Where?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Large</a:t>
            </a:r>
            <a:r>
              <a:rPr lang="en-US" baseline="0" dirty="0" smtClean="0"/>
              <a:t> T, we always accept a worse error solution.</a:t>
            </a:r>
          </a:p>
          <a:p>
            <a:r>
              <a:rPr lang="en-US" baseline="0" dirty="0" smtClean="0"/>
              <a:t>The error is never used.</a:t>
            </a:r>
          </a:p>
          <a:p>
            <a:r>
              <a:rPr lang="en-US" baseline="0" dirty="0" smtClean="0"/>
              <a:t>The solution wanders around (that’s the random walk),</a:t>
            </a:r>
          </a:p>
          <a:p>
            <a:r>
              <a:rPr lang="en-US" baseline="0" dirty="0" smtClean="0"/>
              <a:t>but nowhere in particular.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Small T, we almost never accept a worse error</a:t>
            </a:r>
            <a:r>
              <a:rPr lang="en-US" baseline="0" dirty="0" smtClean="0"/>
              <a:t> solution.</a:t>
            </a:r>
          </a:p>
          <a:p>
            <a:r>
              <a:rPr lang="en-US" baseline="0" dirty="0" smtClean="0"/>
              <a:t>In this case, the error tends to decrease.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intermediate T is  most interesting.</a:t>
            </a:r>
          </a:p>
          <a:p>
            <a:r>
              <a:rPr lang="en-US" dirty="0" smtClean="0"/>
              <a:t>The process is mostly</a:t>
            </a:r>
            <a:r>
              <a:rPr lang="en-US" baseline="0" dirty="0" smtClean="0"/>
              <a:t> directed,</a:t>
            </a:r>
            <a:endParaRPr lang="en-US" dirty="0" smtClean="0"/>
          </a:p>
          <a:p>
            <a:r>
              <a:rPr lang="en-US" dirty="0" smtClean="0"/>
              <a:t>but we</a:t>
            </a:r>
            <a:r>
              <a:rPr lang="en-US" baseline="0" dirty="0" smtClean="0"/>
              <a:t> occasionally allow some worse solutions.</a:t>
            </a:r>
          </a:p>
          <a:p>
            <a:r>
              <a:rPr lang="en-US" baseline="0" dirty="0" smtClean="0"/>
              <a:t>Why would we ever want to do that?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Random</a:t>
            </a:r>
            <a:r>
              <a:rPr lang="en-US" baseline="0" dirty="0" smtClean="0"/>
              <a:t> walk going nowhere in particular.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Directed random walk, always heading downhill, but not</a:t>
            </a:r>
            <a:r>
              <a:rPr lang="en-US" baseline="0" dirty="0" smtClean="0"/>
              <a:t> necessarily straight downhill.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on needs a schedule</a:t>
            </a:r>
            <a:r>
              <a:rPr lang="en-US" baseline="0" dirty="0" smtClean="0"/>
              <a:t> of how to change T from one iteration to another.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the beginning,</a:t>
            </a:r>
            <a:r>
              <a:rPr lang="en-US" baseline="0" dirty="0" smtClean="0"/>
              <a:t> you can jump out of deep local minima.</a:t>
            </a:r>
          </a:p>
          <a:p>
            <a:r>
              <a:rPr lang="en-US" baseline="0" dirty="0" smtClean="0"/>
              <a:t>Towards the end, you can jump out of little global minima.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metallurgy, annealing improves the texture of the metal, by allowing uniformly-sized</a:t>
            </a:r>
          </a:p>
          <a:p>
            <a:r>
              <a:rPr lang="en-US" baseline="0" dirty="0" smtClean="0"/>
              <a:t>crystals to grow.  The process is to heat the metal up very hot, and then slowly cool it.</a:t>
            </a:r>
          </a:p>
          <a:p>
            <a:r>
              <a:rPr lang="en-US" baseline="0" dirty="0" smtClean="0"/>
              <a:t>At first the atoms jiggle around randomly.</a:t>
            </a:r>
          </a:p>
          <a:p>
            <a:r>
              <a:rPr lang="en-US" baseline="0" dirty="0" smtClean="0"/>
              <a:t>But as the material becomes cooler, they tend to fall into a regular configuration</a:t>
            </a:r>
          </a:p>
          <a:p>
            <a:r>
              <a:rPr lang="en-US" baseline="0" dirty="0" smtClean="0"/>
              <a:t>that represents a minimum energy state.</a:t>
            </a:r>
          </a:p>
          <a:p>
            <a:r>
              <a:rPr lang="en-US" baseline="0" dirty="0" smtClean="0"/>
              <a:t>Thus they are naturally minimizing a function – the energy function.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“Temperature” is merely lingo.</a:t>
            </a:r>
            <a:endParaRPr lang="en-US" baseline="0" dirty="0" smtClean="0"/>
          </a:p>
          <a:p>
            <a:r>
              <a:rPr lang="en-US" baseline="0" dirty="0" smtClean="0"/>
              <a:t>T is just a parameter.  It has nothing to do with the “physical quantity” called “temperature”.</a:t>
            </a:r>
            <a:endParaRPr lang="en-US" dirty="0" smtClean="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a:t>
            </a:r>
            <a:r>
              <a:rPr lang="en-US" baseline="0" dirty="0" smtClean="0"/>
              <a:t> section introduces a new method for solving nonlinear problems is developed and applied.</a:t>
            </a:r>
          </a:p>
          <a:p>
            <a:r>
              <a:rPr lang="en-US" baseline="0" dirty="0" smtClean="0"/>
              <a:t>The second introduces a new way to compute confidence intervals.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recall</a:t>
            </a:r>
            <a:r>
              <a:rPr lang="en-US" baseline="0" dirty="0" smtClean="0"/>
              <a:t> that Metropolis-Hastings is an algorithms for producing realizations of an arbitrary </a:t>
            </a:r>
            <a:r>
              <a:rPr lang="en-US" baseline="0" dirty="0" err="1" smtClean="0"/>
              <a:t>p.d.f</a:t>
            </a:r>
            <a:r>
              <a:rPr lang="en-US" baseline="0" dirty="0" smtClean="0"/>
              <a:t>.</a:t>
            </a:r>
          </a:p>
          <a:p>
            <a:r>
              <a:rPr lang="en-US" baseline="0" dirty="0" smtClean="0"/>
              <a:t>We are merely applying it to produce realizations of this distribution (called the </a:t>
            </a:r>
            <a:r>
              <a:rPr lang="en-US" baseline="0" dirty="0" err="1" smtClean="0"/>
              <a:t>Boltzman</a:t>
            </a:r>
            <a:r>
              <a:rPr lang="en-US" baseline="0" dirty="0" smtClean="0"/>
              <a:t> distribution).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first, at</a:t>
            </a:r>
            <a:r>
              <a:rPr lang="en-US" baseline="0" dirty="0" smtClean="0"/>
              <a:t> high T, we are sampling a distribution that is very wide, but which</a:t>
            </a:r>
          </a:p>
          <a:p>
            <a:r>
              <a:rPr lang="en-US" baseline="0" dirty="0" smtClean="0"/>
              <a:t>   has the a maximum likelihood point at the point (in the space of m) where the error is minimized.</a:t>
            </a:r>
          </a:p>
          <a:p>
            <a:r>
              <a:rPr lang="en-US" baseline="0" dirty="0" smtClean="0"/>
              <a:t>But as T decreases, the distribution becomes narrower and narrower, but always with the same </a:t>
            </a:r>
          </a:p>
          <a:p>
            <a:r>
              <a:rPr lang="en-US" baseline="0" dirty="0" smtClean="0"/>
              <a:t>   maximum likelihood point.</a:t>
            </a:r>
          </a:p>
          <a:p>
            <a:r>
              <a:rPr lang="en-US" baseline="0" dirty="0" smtClean="0"/>
              <a:t>When the temperature is very low, the </a:t>
            </a:r>
            <a:r>
              <a:rPr lang="en-US" baseline="0" dirty="0" err="1" smtClean="0"/>
              <a:t>p.d.f</a:t>
            </a:r>
            <a:r>
              <a:rPr lang="en-US" baseline="0" dirty="0" smtClean="0"/>
              <a:t>. is </a:t>
            </a:r>
            <a:r>
              <a:rPr lang="en-US" baseline="0" dirty="0" err="1" smtClean="0"/>
              <a:t>negledibly</a:t>
            </a:r>
            <a:r>
              <a:rPr lang="en-US" baseline="0" dirty="0" smtClean="0"/>
              <a:t> wide.</a:t>
            </a:r>
          </a:p>
          <a:p>
            <a:r>
              <a:rPr lang="en-US" baseline="0" dirty="0" smtClean="0"/>
              <a:t>All m’s are essentially equal to the maximum likelihood point.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Note that the method successfully</a:t>
            </a:r>
            <a:r>
              <a:rPr lang="en-US" sz="1200" baseline="0" dirty="0" smtClean="0">
                <a:latin typeface="Times New Roman" pitchFamily="18" charset="0"/>
                <a:cs typeface="Times New Roman" pitchFamily="18" charset="0"/>
              </a:rPr>
              <a:t> jumped out of the local minimum.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This behavior is not guaranteed, but usually happens.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9.14. Simulated annealing  is used to solve the same non-linear curve fitting problem as in Figure 9.5. (A) The observed data (black circles) are computed from the true data (black curve) by adding random noise.  The predicted data (red curve) are based on the results of the method.  (B) Error surface (colors), showing true solution (green circle), and a series of solutions (white circles connected by red lines) determined by the method. (C) Plot of error,</a:t>
            </a:r>
            <a:r>
              <a:rPr lang="en-US" sz="1200" i="1" dirty="0" smtClean="0">
                <a:latin typeface="Cambria Math" pitchFamily="18" charset="0"/>
                <a:ea typeface="Cambria Math" pitchFamily="18" charset="0"/>
                <a:cs typeface="Times New Roman" pitchFamily="18" charset="0"/>
              </a:rPr>
              <a:t> E</a:t>
            </a:r>
            <a:r>
              <a:rPr lang="en-US" sz="1200" dirty="0" smtClean="0">
                <a:latin typeface="Times New Roman" pitchFamily="18" charset="0"/>
                <a:cs typeface="Times New Roman" pitchFamily="18" charset="0"/>
              </a:rPr>
              <a:t>, and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as a function of iteration number.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gda09_16.</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Three</a:t>
            </a:r>
            <a:r>
              <a:rPr lang="en-US" baseline="0" dirty="0" smtClean="0"/>
              <a:t> things happen in the loop.</a:t>
            </a:r>
          </a:p>
          <a:p>
            <a:r>
              <a:rPr lang="en-US" baseline="0" dirty="0" smtClean="0"/>
              <a:t>Temperature is calculated according to a decreasing schedule.</a:t>
            </a:r>
          </a:p>
          <a:p>
            <a:r>
              <a:rPr lang="en-US" baseline="0" dirty="0" smtClean="0"/>
              <a:t>A trial set of model parameters are computed, and its error is computed.</a:t>
            </a:r>
          </a:p>
          <a:p>
            <a:r>
              <a:rPr lang="en-US" baseline="0" dirty="0" smtClean="0"/>
              <a:t>and</a:t>
            </a:r>
          </a:p>
          <a:p>
            <a:r>
              <a:rPr lang="en-US" baseline="0" dirty="0" smtClean="0"/>
              <a:t>The trial solution is accept or not, according to the Metropolis-Hastings acceptance criterion.</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section we return to the matter of computing confidence intervals.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basic idea from probability theory</a:t>
            </a:r>
            <a:r>
              <a:rPr lang="en-US" baseline="0" dirty="0" smtClean="0"/>
              <a:t> is that</a:t>
            </a:r>
          </a:p>
          <a:p>
            <a:r>
              <a:rPr lang="en-US" baseline="0" dirty="0" smtClean="0"/>
              <a:t>noise in the data propagates to uncertainty in the estimate of the model parameters.</a:t>
            </a:r>
          </a:p>
          <a:p>
            <a:r>
              <a:rPr lang="en-US" baseline="0" dirty="0" smtClean="0"/>
              <a:t>Since an estimate of the model parameters is a function of the data,</a:t>
            </a:r>
          </a:p>
          <a:p>
            <a:r>
              <a:rPr lang="en-US" baseline="0" dirty="0" smtClean="0"/>
              <a:t>and functions of random variables are themselves random variables.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we could calculate the </a:t>
            </a:r>
            <a:r>
              <a:rPr lang="en-US" baseline="0" dirty="0" err="1" smtClean="0"/>
              <a:t>p.d.f</a:t>
            </a:r>
            <a:r>
              <a:rPr lang="en-US" baseline="0" dirty="0" smtClean="0"/>
              <a:t>. of the model parameters,</a:t>
            </a:r>
          </a:p>
          <a:p>
            <a:r>
              <a:rPr lang="en-US" baseline="0" dirty="0" smtClean="0"/>
              <a:t>we could easily work out confidence intervals,</a:t>
            </a:r>
          </a:p>
          <a:p>
            <a:r>
              <a:rPr lang="en-US" baseline="0" dirty="0" smtClean="0"/>
              <a:t>by defining the 2.5% tails of the </a:t>
            </a:r>
            <a:r>
              <a:rPr lang="en-US" baseline="0" dirty="0" err="1" smtClean="0"/>
              <a:t>p.d.f</a:t>
            </a:r>
            <a:r>
              <a:rPr lang="en-US" baseline="0" dirty="0" smtClean="0"/>
              <a:t>.</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 how to do this for</a:t>
            </a:r>
            <a:r>
              <a:rPr lang="en-US" baseline="0" dirty="0" smtClean="0"/>
              <a:t> a linear Gaussian theory.</a:t>
            </a:r>
          </a:p>
          <a:p>
            <a:r>
              <a:rPr lang="en-US" baseline="0" dirty="0" smtClean="0"/>
              <a:t>Because a linear function of a Gaussian-distributed random variable is another Gaussian-distributed random variable,</a:t>
            </a:r>
          </a:p>
          <a:p>
            <a:r>
              <a:rPr lang="en-US" baseline="0" dirty="0" smtClean="0"/>
              <a:t>with covariance that can be calculated via a simple rule.</a:t>
            </a:r>
          </a:p>
          <a:p>
            <a:r>
              <a:rPr lang="en-US" baseline="0" dirty="0" smtClean="0"/>
              <a:t>And we know that plus-minus two sigma encloses 95% of the probability,</a:t>
            </a:r>
          </a:p>
          <a:p>
            <a:r>
              <a:rPr lang="en-US" baseline="0" dirty="0" smtClean="0"/>
              <a:t>for a Gaussian-distributed variable.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the non-linear case,</a:t>
            </a:r>
          </a:p>
          <a:p>
            <a:r>
              <a:rPr lang="en-US" baseline="0" dirty="0" smtClean="0"/>
              <a:t>we could make an estimate based on the </a:t>
            </a:r>
            <a:r>
              <a:rPr lang="en-US" baseline="0" dirty="0" err="1" smtClean="0"/>
              <a:t>linearized</a:t>
            </a:r>
            <a:r>
              <a:rPr lang="en-US" baseline="0" dirty="0" smtClean="0"/>
              <a:t> data kernel.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However, the linearization</a:t>
            </a:r>
            <a:r>
              <a:rPr lang="en-US" baseline="0" dirty="0" smtClean="0"/>
              <a:t> is not valid far from the peak of the distribution,</a:t>
            </a:r>
          </a:p>
          <a:p>
            <a:r>
              <a:rPr lang="en-US" baseline="0" dirty="0" smtClean="0"/>
              <a:t>and its just that part – the tails – that are important to get right when dealing with confidence intervals.</a:t>
            </a:r>
          </a:p>
          <a:p>
            <a:r>
              <a:rPr lang="en-US" baseline="0" dirty="0" smtClean="0"/>
              <a:t>Furthermore, we need the </a:t>
            </a:r>
            <a:r>
              <a:rPr lang="en-US" baseline="0" dirty="0" err="1" smtClean="0"/>
              <a:t>linearized</a:t>
            </a:r>
            <a:r>
              <a:rPr lang="en-US" baseline="0" dirty="0" smtClean="0"/>
              <a:t> data kernel.  Thus may be tough to calculate, and would</a:t>
            </a:r>
          </a:p>
          <a:p>
            <a:r>
              <a:rPr lang="en-US" baseline="0" dirty="0" smtClean="0"/>
              <a:t>   not be available if we solved the problem by, say, a grid search.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Annealing:</a:t>
            </a:r>
            <a:r>
              <a:rPr lang="en-US" baseline="0" dirty="0" smtClean="0"/>
              <a:t> Metallurgical term for a type of heat treating of metals.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Hence an alternative method is needed.</a:t>
            </a:r>
          </a:p>
          <a:p>
            <a:r>
              <a:rPr lang="en-US" baseline="0" dirty="0" smtClean="0"/>
              <a:t>If we had a big set of “repeat datasets”</a:t>
            </a:r>
          </a:p>
          <a:p>
            <a:r>
              <a:rPr lang="en-US" baseline="0" dirty="0" smtClean="0"/>
              <a:t>we could approach the problem empirically.</a:t>
            </a:r>
          </a:p>
          <a:p>
            <a:r>
              <a:rPr lang="en-US" baseline="0" dirty="0" smtClean="0"/>
              <a:t>Of course, usually we don’t have repeat experiments, but rather only one.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bootstrap method creates approximate repeat datasets.</a:t>
            </a:r>
          </a:p>
          <a:p>
            <a:r>
              <a:rPr lang="en-US" baseline="0" dirty="0" smtClean="0"/>
              <a:t>The key is “random </a:t>
            </a:r>
            <a:r>
              <a:rPr lang="en-US" baseline="0" dirty="0" err="1" smtClean="0"/>
              <a:t>resampling</a:t>
            </a:r>
            <a:r>
              <a:rPr lang="en-US" baseline="0" dirty="0" smtClean="0"/>
              <a:t> with duplications”</a:t>
            </a:r>
          </a:p>
          <a:p>
            <a:r>
              <a:rPr lang="en-US" baseline="0" dirty="0" smtClean="0"/>
              <a:t>as described in the next few slides.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this data set consists of a single column of data with 6 rows.</a:t>
            </a:r>
          </a:p>
          <a:p>
            <a:r>
              <a:rPr lang="en-US" baseline="0" dirty="0" smtClean="0"/>
              <a:t>The </a:t>
            </a:r>
            <a:r>
              <a:rPr lang="en-US" baseline="0" dirty="0" err="1" smtClean="0"/>
              <a:t>resampled</a:t>
            </a:r>
            <a:r>
              <a:rPr lang="en-US" baseline="0" dirty="0" smtClean="0"/>
              <a:t> data set also has 6 rows.</a:t>
            </a:r>
          </a:p>
          <a:p>
            <a:r>
              <a:rPr lang="en-US" baseline="0" dirty="0" smtClean="0"/>
              <a:t>Each row of the </a:t>
            </a:r>
            <a:r>
              <a:rPr lang="en-US" baseline="0" dirty="0" err="1" smtClean="0"/>
              <a:t>resampled</a:t>
            </a:r>
            <a:r>
              <a:rPr lang="en-US" baseline="0" dirty="0" smtClean="0"/>
              <a:t> data set matches an entry somewhere in the original dataset.</a:t>
            </a:r>
          </a:p>
          <a:p>
            <a:r>
              <a:rPr lang="en-US" baseline="0" dirty="0" smtClean="0"/>
              <a:t>But the order is scrambled and there are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(red) randomly choose a row of the original dataset</a:t>
            </a:r>
          </a:p>
          <a:p>
            <a:r>
              <a:rPr lang="en-US" baseline="0" dirty="0" smtClean="0"/>
              <a:t>(blue) copy to the next available row of the </a:t>
            </a:r>
            <a:r>
              <a:rPr lang="en-US" baseline="0" dirty="0" err="1" smtClean="0"/>
              <a:t>resampled</a:t>
            </a:r>
            <a:r>
              <a:rPr lang="en-US" baseline="0" dirty="0" smtClean="0"/>
              <a:t> dataset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baseline="0" dirty="0" smtClean="0"/>
              <a:t> code for </a:t>
            </a:r>
            <a:r>
              <a:rPr lang="en-US" baseline="0" dirty="0" err="1" smtClean="0"/>
              <a:t>resampling</a:t>
            </a:r>
            <a:r>
              <a:rPr lang="en-US" baseline="0" dirty="0" smtClean="0"/>
              <a:t>.</a:t>
            </a:r>
          </a:p>
          <a:p>
            <a:r>
              <a:rPr lang="en-US" baseline="0" dirty="0" smtClean="0"/>
              <a:t>Pretty trivial.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graphical (and hand-waving)  interpretation</a:t>
            </a:r>
            <a:r>
              <a:rPr lang="en-US" sz="1200" baseline="0" dirty="0" smtClean="0">
                <a:latin typeface="Times New Roman" pitchFamily="18" charset="0"/>
                <a:cs typeface="Times New Roman" pitchFamily="18" charset="0"/>
              </a:rPr>
              <a:t> of </a:t>
            </a:r>
            <a:r>
              <a:rPr lang="en-US" sz="1200" baseline="0" dirty="0" err="1" smtClean="0">
                <a:latin typeface="Times New Roman" pitchFamily="18" charset="0"/>
                <a:cs typeface="Times New Roman" pitchFamily="18" charset="0"/>
              </a:rPr>
              <a:t>resampling</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is represented by the large urn at the left and a few of realizations of this function are represented by the small goblet.  The contents of the goblet are duplicated indefinitely many times, mixed together and poured into the large urn at the right, creating a new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Under some circumstances,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sym typeface="Symbol"/>
              </a:rPr>
              <a:t></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0"/>
          </p:nvPr>
        </p:nvSpPr>
        <p:spPr/>
        <p:txBody>
          <a:bodyPr/>
          <a:lstStyle/>
          <a:p>
            <a:fld id="{2DD217AE-0327-4D28-AE01-3B2F13C4F4CA}"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An example,</a:t>
            </a:r>
            <a:r>
              <a:rPr lang="en-US" sz="1200" baseline="0" dirty="0" smtClean="0">
                <a:latin typeface="Times New Roman" pitchFamily="18" charset="0"/>
                <a:cs typeface="Times New Roman" pitchFamily="18" charset="0"/>
              </a:rPr>
              <a:t> using the same nonlinear inverse problem we’ve used in previous problems.</a:t>
            </a:r>
          </a:p>
          <a:p>
            <a:pPr marL="228600" marR="0" indent="-228600" algn="l" defTabSz="914400" rtl="0" eaLnBrk="1" fontAlgn="auto" latinLnBrk="0" hangingPunct="1">
              <a:lnSpc>
                <a:spcPct val="100000"/>
              </a:lnSpc>
              <a:spcBef>
                <a:spcPts val="0"/>
              </a:spcBef>
              <a:spcAft>
                <a:spcPts val="0"/>
              </a:spcAft>
              <a:buClrTx/>
              <a:buSzTx/>
              <a:buFontTx/>
              <a:buAutoNum type="alphaUcParenBoth"/>
              <a:tabLst/>
              <a:defRPr/>
            </a:pPr>
            <a:r>
              <a:rPr lang="en-US" sz="1200" baseline="0" dirty="0" smtClean="0">
                <a:latin typeface="Times New Roman" pitchFamily="18" charset="0"/>
                <a:cs typeface="Times New Roman" pitchFamily="18" charset="0"/>
              </a:rPr>
              <a:t>each white dot is a solution of the inverse problem using a different repeat dataset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they scatter about the region of low error of the original dataset.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also that there are a lot of white dots.  The inverse problem has been solved numerous</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   times for numerous repeat datasets.</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(B) and (C) Histograms for m1 and m2.</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the empirical mean and 95% bounds (red ticks) calculated for each.</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9.15. Bootstrap confidence intervals for model parameters estimated using Newton’s Method for the same problem as in Figure 9.5. (A) Error surface (colors), showing true solution (green circle), estimated solution (green circle) and bootstrap solutions (white dots). (B) Empirically-derived probability density </a:t>
            </a:r>
            <a:r>
              <a:rPr lang="en-US" sz="1200" dirty="0" err="1" smtClean="0">
                <a:latin typeface="Times New Roman" pitchFamily="18" charset="0"/>
                <a:cs typeface="Times New Roman" pitchFamily="18" charset="0"/>
              </a:rPr>
              <a:t>fnction</a:t>
            </a:r>
            <a:r>
              <a:rPr lang="en-US" sz="1200" dirty="0" smtClean="0">
                <a:latin typeface="Times New Roman" pitchFamily="18" charset="0"/>
                <a:cs typeface="Times New Roman" pitchFamily="18" charset="0"/>
              </a:rPr>
              <a:t>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with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baseline="30000" dirty="0" smtClean="0">
                <a:latin typeface="Cambria Math" pitchFamily="18" charset="0"/>
                <a:ea typeface="Cambria Math" pitchFamily="18" charset="0"/>
                <a:cs typeface="Times New Roman" pitchFamily="18" charset="0"/>
              </a:rPr>
              <a:t>est</a:t>
            </a:r>
            <a:r>
              <a:rPr lang="en-US" sz="1200" dirty="0" smtClean="0">
                <a:latin typeface="Times New Roman" pitchFamily="18" charset="0"/>
                <a:cs typeface="Times New Roman" pitchFamily="18" charset="0"/>
              </a:rPr>
              <a:t> (large red tick) and 95% confidence limits (small red ticks). (C) Same as (B), but for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gda09_17.</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MatLab</a:t>
            </a:r>
            <a:r>
              <a:rPr lang="en-US" dirty="0" smtClean="0"/>
              <a:t> code for funding 95% confidence</a:t>
            </a:r>
            <a:r>
              <a:rPr lang="en-US" baseline="0" dirty="0" smtClean="0"/>
              <a:t> intervals from repeat estimates of the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call to histogram function.</a:t>
            </a:r>
          </a:p>
          <a:p>
            <a:r>
              <a:rPr lang="en-US" baseline="0" dirty="0" smtClean="0"/>
              <a:t>Everything before this line is just set up of the number of bins and bin size.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Two methods we have already studied.</a:t>
            </a:r>
          </a:p>
          <a:p>
            <a:r>
              <a:rPr lang="en-US" baseline="0" dirty="0" smtClean="0"/>
              <a:t>Monte Carlo, is that they are completely “undirected”,</a:t>
            </a:r>
          </a:p>
          <a:p>
            <a:r>
              <a:rPr lang="en-US" baseline="0" dirty="0" smtClean="0"/>
              <a:t>	no information is used to predict where in model space the solution might be located.</a:t>
            </a:r>
          </a:p>
          <a:p>
            <a:r>
              <a:rPr lang="en-US" baseline="0" dirty="0" smtClean="0"/>
              <a:t>Newton’s Method:  Completely directed; uses a quadratic prediction of the location of the minimum.</a:t>
            </a:r>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histogram</a:t>
            </a:r>
            <a:r>
              <a:rPr lang="en-US" baseline="0" dirty="0" smtClean="0"/>
              <a:t> is scaled to an empirical </a:t>
            </a:r>
            <a:r>
              <a:rPr lang="en-US" baseline="0" dirty="0" err="1" smtClean="0"/>
              <a:t>p.d.f</a:t>
            </a:r>
            <a:r>
              <a:rPr lang="en-US" baseline="0" dirty="0" smtClean="0"/>
              <a:t>. by ensuring that its area is unity.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p.d.f</a:t>
            </a:r>
            <a:r>
              <a:rPr lang="en-US" dirty="0" smtClean="0"/>
              <a:t>. is integrated</a:t>
            </a:r>
            <a:r>
              <a:rPr lang="en-US" baseline="0" dirty="0" smtClean="0"/>
              <a:t> into a cumulative </a:t>
            </a:r>
            <a:r>
              <a:rPr lang="en-US" baseline="0" dirty="0" err="1" smtClean="0"/>
              <a:t>probabiliy</a:t>
            </a:r>
            <a:r>
              <a:rPr lang="en-US" baseline="0" dirty="0" smtClean="0"/>
              <a:t> density function (</a:t>
            </a:r>
            <a:r>
              <a:rPr lang="en-US" baseline="0" dirty="0" err="1" smtClean="0"/>
              <a:t>c.d.f</a:t>
            </a:r>
            <a:r>
              <a:rPr lang="en-US" baseline="0" dirty="0" smtClean="0"/>
              <a:t>.)</a:t>
            </a:r>
          </a:p>
          <a:p>
            <a:r>
              <a:rPr lang="en-US" baseline="0" dirty="0" smtClean="0"/>
              <a:t>using the </a:t>
            </a:r>
            <a:r>
              <a:rPr lang="en-US" baseline="0" dirty="0" err="1" smtClean="0"/>
              <a:t>cumsum</a:t>
            </a:r>
            <a:r>
              <a:rPr lang="en-US" baseline="0" dirty="0" smtClean="0"/>
              <a:t>() function to approximate an indefinite integral.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2.5% and 97.5% probability</a:t>
            </a:r>
            <a:r>
              <a:rPr lang="en-US" baseline="0" dirty="0" smtClean="0"/>
              <a:t> points are found.</a:t>
            </a:r>
          </a:p>
          <a:p>
            <a:r>
              <a:rPr lang="en-US" baseline="0" dirty="0" smtClean="0"/>
              <a:t>They define the left and right ends of the region of 95% confidence.</a:t>
            </a:r>
          </a:p>
          <a:p>
            <a:r>
              <a:rPr lang="en-US" baseline="0" dirty="0" smtClean="0"/>
              <a:t>Note that this will work, even for non-Gaussian distributions,</a:t>
            </a:r>
          </a:p>
          <a:p>
            <a:r>
              <a:rPr lang="en-US" baseline="0" dirty="0" smtClean="0"/>
              <a:t>since it does not use variance.  Area </a:t>
            </a:r>
            <a:r>
              <a:rPr lang="en-US" baseline="0" smtClean="0"/>
              <a:t>is calculated directly.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will introduce a new method that is a compromise between the two.</a:t>
            </a:r>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explain</a:t>
            </a:r>
            <a:r>
              <a:rPr lang="en-US" baseline="0" dirty="0" smtClean="0"/>
              <a:t> this lingo in the next few slides.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curves represent contours of the error surface,</a:t>
            </a:r>
          </a:p>
          <a:p>
            <a:r>
              <a:rPr lang="en-US" baseline="0" dirty="0" smtClean="0"/>
              <a:t>going from high in the lower left to low in the upper right.</a:t>
            </a:r>
          </a:p>
          <a:p>
            <a:r>
              <a:rPr lang="en-US" baseline="0" dirty="0" smtClean="0"/>
              <a:t>The green circle represents the current estimate of the solution, m(p).</a:t>
            </a:r>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method</a:t>
            </a:r>
            <a:r>
              <a:rPr lang="en-US" baseline="0" dirty="0" smtClean="0"/>
              <a:t> preserves a weak form of the “localness” of Newton’s method.</a:t>
            </a:r>
          </a:p>
          <a:p>
            <a:r>
              <a:rPr lang="en-US" baseline="0" dirty="0" smtClean="0"/>
              <a:t>A trial solution is created that is in the neighborhood of m</a:t>
            </a:r>
            <a:r>
              <a:rPr lang="en-US" baseline="30000" dirty="0" smtClean="0"/>
              <a:t>(p)</a:t>
            </a:r>
            <a:r>
              <a:rPr lang="en-US" baseline="0" dirty="0" smtClean="0"/>
              <a:t>,</a:t>
            </a:r>
          </a:p>
          <a:p>
            <a:r>
              <a:rPr lang="en-US" baseline="0" dirty="0" smtClean="0"/>
              <a:t>where the sense of neighborhood is defined by a conditional </a:t>
            </a:r>
            <a:r>
              <a:rPr lang="en-US" baseline="0" dirty="0" err="1" smtClean="0"/>
              <a:t>p.d.f</a:t>
            </a:r>
            <a:r>
              <a:rPr lang="en-US" baseline="0" dirty="0" smtClean="0"/>
              <a:t>.</a:t>
            </a:r>
          </a:p>
          <a:p>
            <a:r>
              <a:rPr lang="en-US" baseline="0" dirty="0" smtClean="0"/>
              <a:t>p(m*|m</a:t>
            </a:r>
            <a:r>
              <a:rPr lang="en-US" baseline="30000" dirty="0" smtClean="0"/>
              <a:t>(p)</a:t>
            </a:r>
            <a:r>
              <a:rPr lang="en-US" baseline="0" dirty="0" smtClean="0"/>
              <a:t>).  In practice, we will use a Gaussian distribution centered</a:t>
            </a:r>
          </a:p>
          <a:p>
            <a:r>
              <a:rPr lang="en-US" baseline="0" dirty="0" smtClean="0"/>
              <a:t>on the current solution.  The variance of the </a:t>
            </a:r>
            <a:r>
              <a:rPr lang="en-US" baseline="0" dirty="0" err="1" smtClean="0"/>
              <a:t>p.d.f</a:t>
            </a:r>
            <a:r>
              <a:rPr lang="en-US" baseline="0" dirty="0" smtClean="0"/>
              <a:t>. defines the size of</a:t>
            </a:r>
          </a:p>
          <a:p>
            <a:r>
              <a:rPr lang="en-US" baseline="0" dirty="0" smtClean="0"/>
              <a:t>the neighborhood.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generate a realization of this </a:t>
            </a:r>
            <a:r>
              <a:rPr lang="en-US" dirty="0" err="1" smtClean="0"/>
              <a:t>p.d.f</a:t>
            </a:r>
            <a:r>
              <a:rPr lang="en-US" dirty="0" smtClean="0"/>
              <a:t>.</a:t>
            </a:r>
          </a:p>
          <a:p>
            <a:r>
              <a:rPr lang="en-US" dirty="0" smtClean="0"/>
              <a:t>It is a trial solution m*.</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10/31/2011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6.emf"/><Relationship Id="rId4" Type="http://schemas.openxmlformats.org/officeDocument/2006/relationships/image" Target="../media/image5.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4267200"/>
          </a:xfrm>
        </p:spPr>
        <p:txBody>
          <a:bodyPr>
            <a:normAutofit/>
          </a:bodyPr>
          <a:lstStyle/>
          <a:p>
            <a:r>
              <a:rPr lang="en-US" dirty="0" smtClean="0">
                <a:latin typeface="Times New Roman" pitchFamily="18" charset="0"/>
                <a:cs typeface="Times New Roman" pitchFamily="18" charset="0"/>
              </a:rPr>
              <a:t>Lecture 16</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Nonlinear Problems: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Simulated Annealing</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and Bootstrap Confidence Intervals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2849880" y="2222863"/>
            <a:ext cx="2209800" cy="2209800"/>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3810000" y="3200400"/>
            <a:ext cx="228600" cy="228600"/>
          </a:xfrm>
          <a:prstGeom prst="ellipse">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038600" y="3429000"/>
            <a:ext cx="679268" cy="822960"/>
          </a:xfrm>
          <a:custGeom>
            <a:avLst/>
            <a:gdLst>
              <a:gd name="connsiteX0" fmla="*/ 0 w 679268"/>
              <a:gd name="connsiteY0" fmla="*/ 0 h 822960"/>
              <a:gd name="connsiteX1" fmla="*/ 261257 w 679268"/>
              <a:gd name="connsiteY1" fmla="*/ 182880 h 822960"/>
              <a:gd name="connsiteX2" fmla="*/ 156754 w 679268"/>
              <a:gd name="connsiteY2" fmla="*/ 352697 h 822960"/>
              <a:gd name="connsiteX3" fmla="*/ 679268 w 679268"/>
              <a:gd name="connsiteY3" fmla="*/ 822960 h 822960"/>
            </a:gdLst>
            <a:ahLst/>
            <a:cxnLst>
              <a:cxn ang="0">
                <a:pos x="connsiteX0" y="connsiteY0"/>
              </a:cxn>
              <a:cxn ang="0">
                <a:pos x="connsiteX1" y="connsiteY1"/>
              </a:cxn>
              <a:cxn ang="0">
                <a:pos x="connsiteX2" y="connsiteY2"/>
              </a:cxn>
              <a:cxn ang="0">
                <a:pos x="connsiteX3" y="connsiteY3"/>
              </a:cxn>
            </a:cxnLst>
            <a:rect l="l" t="t" r="r" b="b"/>
            <a:pathLst>
              <a:path w="679268" h="822960">
                <a:moveTo>
                  <a:pt x="0" y="0"/>
                </a:moveTo>
                <a:cubicBezTo>
                  <a:pt x="117565" y="62048"/>
                  <a:pt x="235131" y="124097"/>
                  <a:pt x="261257" y="182880"/>
                </a:cubicBezTo>
                <a:cubicBezTo>
                  <a:pt x="287383" y="241663"/>
                  <a:pt x="87086" y="246017"/>
                  <a:pt x="156754" y="352697"/>
                </a:cubicBezTo>
                <a:cubicBezTo>
                  <a:pt x="226422" y="459377"/>
                  <a:pt x="452845" y="641168"/>
                  <a:pt x="679268" y="822960"/>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2286000" y="762000"/>
            <a:ext cx="5551714" cy="5133703"/>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04800" y="2438400"/>
            <a:ext cx="4648200" cy="3886200"/>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962400" y="152401"/>
            <a:ext cx="4648200" cy="4571999"/>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495800" y="4191000"/>
            <a:ext cx="1524000" cy="646331"/>
          </a:xfrm>
          <a:prstGeom prst="rect">
            <a:avLst/>
          </a:prstGeom>
          <a:noFill/>
        </p:spPr>
        <p:txBody>
          <a:bodyPr wrap="square" rtlCol="0">
            <a:spAutoFit/>
          </a:bodyPr>
          <a:lstStyle/>
          <a:p>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(p)</a:t>
            </a:r>
            <a:endParaRPr lang="en-US" sz="3600" baseline="30000" dirty="0">
              <a:latin typeface="Cambria Math" pitchFamily="18" charset="0"/>
              <a:ea typeface="Cambria Math" pitchFamily="18" charset="0"/>
            </a:endParaRPr>
          </a:p>
        </p:txBody>
      </p:sp>
      <p:sp>
        <p:nvSpPr>
          <p:cNvPr id="10" name="TextBox 9"/>
          <p:cNvSpPr txBox="1"/>
          <p:nvPr/>
        </p:nvSpPr>
        <p:spPr>
          <a:xfrm>
            <a:off x="4953000" y="6019800"/>
            <a:ext cx="12192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high</a:t>
            </a:r>
            <a:endParaRPr lang="en-US" sz="3600" i="1" baseline="-25000" dirty="0">
              <a:latin typeface="Cambria Math" pitchFamily="18" charset="0"/>
              <a:ea typeface="Cambria Math" pitchFamily="18" charset="0"/>
            </a:endParaRPr>
          </a:p>
        </p:txBody>
      </p:sp>
      <p:sp>
        <p:nvSpPr>
          <p:cNvPr id="11" name="TextBox 10"/>
          <p:cNvSpPr txBox="1"/>
          <p:nvPr/>
        </p:nvSpPr>
        <p:spPr>
          <a:xfrm>
            <a:off x="7467600" y="5867400"/>
            <a:ext cx="16764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medium</a:t>
            </a:r>
            <a:endParaRPr lang="en-US" sz="3600" i="1" baseline="-25000" dirty="0">
              <a:latin typeface="Cambria Math" pitchFamily="18" charset="0"/>
              <a:ea typeface="Cambria Math" pitchFamily="18" charset="0"/>
            </a:endParaRPr>
          </a:p>
        </p:txBody>
      </p:sp>
      <p:sp>
        <p:nvSpPr>
          <p:cNvPr id="12" name="TextBox 11"/>
          <p:cNvSpPr txBox="1"/>
          <p:nvPr/>
        </p:nvSpPr>
        <p:spPr>
          <a:xfrm>
            <a:off x="8153400" y="4800600"/>
            <a:ext cx="9906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low</a:t>
            </a:r>
            <a:endParaRPr lang="en-US" sz="3600" i="1" baseline="-25000" dirty="0">
              <a:latin typeface="Cambria Math" pitchFamily="18" charset="0"/>
              <a:ea typeface="Cambria Math" pitchFamily="18" charset="0"/>
            </a:endParaRPr>
          </a:p>
        </p:txBody>
      </p:sp>
      <p:sp>
        <p:nvSpPr>
          <p:cNvPr id="14" name="Oval 13"/>
          <p:cNvSpPr/>
          <p:nvPr/>
        </p:nvSpPr>
        <p:spPr>
          <a:xfrm>
            <a:off x="4038600" y="24384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rot="9594436">
            <a:off x="2883210" y="1664010"/>
            <a:ext cx="990600" cy="990600"/>
          </a:xfrm>
          <a:custGeom>
            <a:avLst/>
            <a:gdLst>
              <a:gd name="connsiteX0" fmla="*/ 0 w 679268"/>
              <a:gd name="connsiteY0" fmla="*/ 0 h 822960"/>
              <a:gd name="connsiteX1" fmla="*/ 261257 w 679268"/>
              <a:gd name="connsiteY1" fmla="*/ 182880 h 822960"/>
              <a:gd name="connsiteX2" fmla="*/ 156754 w 679268"/>
              <a:gd name="connsiteY2" fmla="*/ 352697 h 822960"/>
              <a:gd name="connsiteX3" fmla="*/ 679268 w 679268"/>
              <a:gd name="connsiteY3" fmla="*/ 822960 h 822960"/>
            </a:gdLst>
            <a:ahLst/>
            <a:cxnLst>
              <a:cxn ang="0">
                <a:pos x="connsiteX0" y="connsiteY0"/>
              </a:cxn>
              <a:cxn ang="0">
                <a:pos x="connsiteX1" y="connsiteY1"/>
              </a:cxn>
              <a:cxn ang="0">
                <a:pos x="connsiteX2" y="connsiteY2"/>
              </a:cxn>
              <a:cxn ang="0">
                <a:pos x="connsiteX3" y="connsiteY3"/>
              </a:cxn>
            </a:cxnLst>
            <a:rect l="l" t="t" r="r" b="b"/>
            <a:pathLst>
              <a:path w="679268" h="822960">
                <a:moveTo>
                  <a:pt x="0" y="0"/>
                </a:moveTo>
                <a:cubicBezTo>
                  <a:pt x="117565" y="62048"/>
                  <a:pt x="235131" y="124097"/>
                  <a:pt x="261257" y="182880"/>
                </a:cubicBezTo>
                <a:cubicBezTo>
                  <a:pt x="287383" y="241663"/>
                  <a:pt x="87086" y="246017"/>
                  <a:pt x="156754" y="352697"/>
                </a:cubicBezTo>
                <a:cubicBezTo>
                  <a:pt x="226422" y="459377"/>
                  <a:pt x="452845" y="641168"/>
                  <a:pt x="679268" y="822960"/>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1981200" y="1600200"/>
            <a:ext cx="838200" cy="646331"/>
          </a:xfrm>
          <a:prstGeom prst="rect">
            <a:avLst/>
          </a:prstGeom>
          <a:noFill/>
        </p:spPr>
        <p:txBody>
          <a:bodyPr wrap="square" rtlCol="0">
            <a:spAutoFit/>
          </a:bodyPr>
          <a:lstStyle/>
          <a:p>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a:t>
            </a:r>
            <a:endParaRPr lang="en-US" sz="3600" baseline="30000" dirty="0">
              <a:latin typeface="Cambria Math" pitchFamily="18" charset="0"/>
              <a:ea typeface="Cambria Math"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983162"/>
          </a:xfrm>
        </p:spPr>
        <p:txBody>
          <a:bodyPr>
            <a:normAutofit fontScale="90000"/>
          </a:bodyPr>
          <a:lstStyle/>
          <a:p>
            <a:r>
              <a:rPr lang="en-US" dirty="0" smtClean="0">
                <a:latin typeface="Times New Roman" pitchFamily="18" charset="0"/>
                <a:cs typeface="Times New Roman" pitchFamily="18" charset="0"/>
              </a:rPr>
              <a:t>acceptance of </a:t>
            </a:r>
            <a:r>
              <a:rPr lang="en-US" b="1" dirty="0" smtClean="0">
                <a:latin typeface="Cambria Math" pitchFamily="18" charset="0"/>
                <a:ea typeface="Cambria Math" pitchFamily="18" charset="0"/>
                <a:cs typeface="Times New Roman" pitchFamily="18" charset="0"/>
              </a:rPr>
              <a:t>m</a:t>
            </a:r>
            <a:r>
              <a:rPr lang="en-US" dirty="0" smtClean="0">
                <a:latin typeface="Times New Roman" pitchFamily="18" charset="0"/>
                <a:cs typeface="Times New Roman" pitchFamily="18" charset="0"/>
              </a:rPr>
              <a:t>* as </a:t>
            </a:r>
            <a:r>
              <a:rPr lang="en-US" b="1" dirty="0" smtClean="0">
                <a:latin typeface="Cambria Math" pitchFamily="18" charset="0"/>
                <a:ea typeface="Cambria Math" pitchFamily="18" charset="0"/>
                <a:cs typeface="Times New Roman" pitchFamily="18" charset="0"/>
              </a:rPr>
              <a:t>m</a:t>
            </a:r>
            <a:r>
              <a:rPr lang="en-US" baseline="30000" dirty="0" smtClean="0">
                <a:latin typeface="Cambria Math" pitchFamily="18" charset="0"/>
                <a:ea typeface="Cambria Math" pitchFamily="18" charset="0"/>
                <a:cs typeface="Times New Roman" pitchFamily="18" charset="0"/>
              </a:rPr>
              <a:t>(p+1)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always accept in error is smaller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accept with probability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T</a:t>
            </a:r>
            <a:r>
              <a:rPr lang="en-US" dirty="0" smtClean="0">
                <a:latin typeface="Times New Roman" pitchFamily="18" charset="0"/>
                <a:cs typeface="Times New Roman" pitchFamily="18" charset="0"/>
              </a:rPr>
              <a:t> is a parameter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if error is bigger</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2438400" y="3657600"/>
            <a:ext cx="3810000" cy="1066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1066800"/>
            <a:ext cx="82296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large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grpSp>
        <p:nvGrpSpPr>
          <p:cNvPr id="9" name="Group 8"/>
          <p:cNvGrpSpPr/>
          <p:nvPr/>
        </p:nvGrpSpPr>
        <p:grpSpPr>
          <a:xfrm>
            <a:off x="1828800" y="2209800"/>
            <a:ext cx="5288277" cy="1103811"/>
            <a:chOff x="1981200" y="2057400"/>
            <a:chExt cx="5288277" cy="1103811"/>
          </a:xfrm>
        </p:grpSpPr>
        <p:pic>
          <p:nvPicPr>
            <p:cNvPr id="2050" name="Picture 2"/>
            <p:cNvPicPr>
              <a:picLocks noChangeAspect="1" noChangeArrowheads="1"/>
            </p:cNvPicPr>
            <p:nvPr/>
          </p:nvPicPr>
          <p:blipFill>
            <a:blip r:embed="rId3" cstate="print"/>
            <a:srcRect/>
            <a:stretch>
              <a:fillRect/>
            </a:stretch>
          </p:blipFill>
          <p:spPr bwMode="auto">
            <a:xfrm>
              <a:off x="1981200" y="2057400"/>
              <a:ext cx="3810000" cy="1066800"/>
            </a:xfrm>
            <a:prstGeom prst="rect">
              <a:avLst/>
            </a:prstGeom>
            <a:noFill/>
            <a:ln w="9525">
              <a:noFill/>
              <a:miter lim="800000"/>
              <a:headEnd/>
              <a:tailEnd/>
            </a:ln>
          </p:spPr>
        </p:pic>
        <p:cxnSp>
          <p:nvCxnSpPr>
            <p:cNvPr id="5" name="Straight Arrow Connector 4"/>
            <p:cNvCxnSpPr/>
            <p:nvPr/>
          </p:nvCxnSpPr>
          <p:spPr>
            <a:xfrm>
              <a:off x="5867400" y="26670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6050277" y="2094411"/>
              <a:ext cx="12192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1</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grpSp>
      <p:sp>
        <p:nvSpPr>
          <p:cNvPr id="8" name="Title 1"/>
          <p:cNvSpPr txBox="1">
            <a:spLocks/>
          </p:cNvSpPr>
          <p:nvPr/>
        </p:nvSpPr>
        <p:spPr>
          <a:xfrm>
            <a:off x="228600" y="3657600"/>
            <a:ext cx="8229600" cy="1600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always</a:t>
            </a:r>
            <a:r>
              <a:rPr kumimoji="0" lang="en-US" sz="36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accept </a:t>
            </a:r>
            <a:r>
              <a:rPr kumimoji="0" lang="en-US" sz="3600" b="1"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6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aseline="0" dirty="0" smtClean="0">
                <a:latin typeface="Times New Roman" pitchFamily="18" charset="0"/>
                <a:ea typeface="+mj-ea"/>
                <a:cs typeface="Times New Roman" pitchFamily="18" charset="0"/>
              </a:rPr>
              <a:t>(undirected</a:t>
            </a:r>
            <a:r>
              <a:rPr lang="en-US" sz="3600" dirty="0" smtClean="0">
                <a:latin typeface="Times New Roman" pitchFamily="18" charset="0"/>
                <a:ea typeface="+mj-ea"/>
                <a:cs typeface="Times New Roman" pitchFamily="18" charset="0"/>
              </a:rPr>
              <a:t> random walk)</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dirty="0" smtClean="0">
                <a:latin typeface="Times New Roman" pitchFamily="18" charset="0"/>
                <a:ea typeface="+mj-ea"/>
                <a:cs typeface="Times New Roman" pitchFamily="18" charset="0"/>
              </a:rPr>
              <a:t>ignores the error completely</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381000" y="1066800"/>
            <a:ext cx="82296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small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grpSp>
        <p:nvGrpSpPr>
          <p:cNvPr id="3" name="Group 11"/>
          <p:cNvGrpSpPr/>
          <p:nvPr/>
        </p:nvGrpSpPr>
        <p:grpSpPr>
          <a:xfrm>
            <a:off x="1828800" y="2057400"/>
            <a:ext cx="5288277" cy="1103811"/>
            <a:chOff x="1981200" y="2057400"/>
            <a:chExt cx="5288277" cy="1103811"/>
          </a:xfrm>
        </p:grpSpPr>
        <p:pic>
          <p:nvPicPr>
            <p:cNvPr id="13" name="Picture 2"/>
            <p:cNvPicPr>
              <a:picLocks noChangeAspect="1" noChangeArrowheads="1"/>
            </p:cNvPicPr>
            <p:nvPr/>
          </p:nvPicPr>
          <p:blipFill>
            <a:blip r:embed="rId3" cstate="print"/>
            <a:srcRect/>
            <a:stretch>
              <a:fillRect/>
            </a:stretch>
          </p:blipFill>
          <p:spPr bwMode="auto">
            <a:xfrm>
              <a:off x="1981200" y="2057400"/>
              <a:ext cx="3810000" cy="1066800"/>
            </a:xfrm>
            <a:prstGeom prst="rect">
              <a:avLst/>
            </a:prstGeom>
            <a:noFill/>
            <a:ln w="9525">
              <a:noFill/>
              <a:miter lim="800000"/>
              <a:headEnd/>
              <a:tailEnd/>
            </a:ln>
          </p:spPr>
        </p:pic>
        <p:cxnSp>
          <p:nvCxnSpPr>
            <p:cNvPr id="14" name="Straight Arrow Connector 13"/>
            <p:cNvCxnSpPr/>
            <p:nvPr/>
          </p:nvCxnSpPr>
          <p:spPr>
            <a:xfrm>
              <a:off x="5867400" y="26670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itle 1"/>
            <p:cNvSpPr txBox="1">
              <a:spLocks/>
            </p:cNvSpPr>
            <p:nvPr/>
          </p:nvSpPr>
          <p:spPr>
            <a:xfrm>
              <a:off x="6050277" y="2094411"/>
              <a:ext cx="12192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0</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grpSp>
      <p:sp>
        <p:nvSpPr>
          <p:cNvPr id="16" name="Title 1"/>
          <p:cNvSpPr txBox="1">
            <a:spLocks/>
          </p:cNvSpPr>
          <p:nvPr/>
        </p:nvSpPr>
        <p:spPr>
          <a:xfrm>
            <a:off x="304800" y="3429000"/>
            <a:ext cx="8229600" cy="2209800"/>
          </a:xfrm>
          <a:prstGeom prst="rect">
            <a:avLst/>
          </a:prstGeom>
        </p:spPr>
        <p:txBody>
          <a:bodyPr vert="horz" lIns="91440" tIns="45720" rIns="91440" bIns="45720" rtlCol="0" anchor="ctr">
            <a:normAutofit/>
          </a:bodyPr>
          <a:lstStyle/>
          <a:p>
            <a:pPr lvl="0" algn="ctr">
              <a:spcBef>
                <a:spcPct val="0"/>
              </a:spcBef>
            </a:pPr>
            <a:r>
              <a:rPr kumimoji="0" lang="en-US" sz="36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accept </a:t>
            </a:r>
            <a:r>
              <a:rPr kumimoji="0" lang="en-US" sz="3600" b="1" i="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6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 only when error is smaller </a:t>
            </a:r>
            <a:endParaRPr kumimoji="0" lang="en-US" sz="36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aseline="0" dirty="0" smtClean="0">
                <a:latin typeface="Times New Roman" pitchFamily="18" charset="0"/>
                <a:ea typeface="+mj-ea"/>
                <a:cs typeface="Times New Roman" pitchFamily="18" charset="0"/>
              </a:rPr>
              <a:t>(directed</a:t>
            </a:r>
            <a:r>
              <a:rPr lang="en-US" sz="3600" dirty="0" smtClean="0">
                <a:latin typeface="Times New Roman" pitchFamily="18" charset="0"/>
                <a:ea typeface="+mj-ea"/>
                <a:cs typeface="Times New Roman" pitchFamily="18" charset="0"/>
              </a:rPr>
              <a:t> random walk)</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dirty="0" smtClean="0">
                <a:latin typeface="Times New Roman" pitchFamily="18" charset="0"/>
                <a:ea typeface="+mj-ea"/>
                <a:cs typeface="Times New Roman" pitchFamily="18" charset="0"/>
              </a:rPr>
              <a:t>strictly decreases the error</a:t>
            </a:r>
            <a:endPar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1752600"/>
            <a:ext cx="82296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intermediate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228600" y="3733800"/>
            <a:ext cx="8229600" cy="1066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most iterations</a:t>
            </a:r>
            <a:r>
              <a:rPr kumimoji="0" lang="en-US" sz="36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decrease the error</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dirty="0" smtClean="0">
                <a:latin typeface="Times New Roman" pitchFamily="18" charset="0"/>
                <a:ea typeface="+mj-ea"/>
                <a:cs typeface="Times New Roman" pitchFamily="18" charset="0"/>
              </a:rPr>
              <a:t>but occasionally allow an </a:t>
            </a:r>
            <a:r>
              <a:rPr lang="en-US" sz="3600" b="1" dirty="0" smtClean="0">
                <a:latin typeface="Cambria Math" pitchFamily="18" charset="0"/>
                <a:ea typeface="Cambria Math" pitchFamily="18" charset="0"/>
                <a:cs typeface="Times New Roman" pitchFamily="18" charset="0"/>
              </a:rPr>
              <a:t>m</a:t>
            </a:r>
            <a:r>
              <a:rPr lang="en-US" sz="3600" dirty="0" smtClean="0">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that increases it </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038600" y="3429000"/>
            <a:ext cx="679268" cy="822960"/>
          </a:xfrm>
          <a:custGeom>
            <a:avLst/>
            <a:gdLst>
              <a:gd name="connsiteX0" fmla="*/ 0 w 679268"/>
              <a:gd name="connsiteY0" fmla="*/ 0 h 822960"/>
              <a:gd name="connsiteX1" fmla="*/ 261257 w 679268"/>
              <a:gd name="connsiteY1" fmla="*/ 182880 h 822960"/>
              <a:gd name="connsiteX2" fmla="*/ 156754 w 679268"/>
              <a:gd name="connsiteY2" fmla="*/ 352697 h 822960"/>
              <a:gd name="connsiteX3" fmla="*/ 679268 w 679268"/>
              <a:gd name="connsiteY3" fmla="*/ 822960 h 822960"/>
            </a:gdLst>
            <a:ahLst/>
            <a:cxnLst>
              <a:cxn ang="0">
                <a:pos x="connsiteX0" y="connsiteY0"/>
              </a:cxn>
              <a:cxn ang="0">
                <a:pos x="connsiteX1" y="connsiteY1"/>
              </a:cxn>
              <a:cxn ang="0">
                <a:pos x="connsiteX2" y="connsiteY2"/>
              </a:cxn>
              <a:cxn ang="0">
                <a:pos x="connsiteX3" y="connsiteY3"/>
              </a:cxn>
            </a:cxnLst>
            <a:rect l="l" t="t" r="r" b="b"/>
            <a:pathLst>
              <a:path w="679268" h="822960">
                <a:moveTo>
                  <a:pt x="0" y="0"/>
                </a:moveTo>
                <a:cubicBezTo>
                  <a:pt x="117565" y="62048"/>
                  <a:pt x="235131" y="124097"/>
                  <a:pt x="261257" y="182880"/>
                </a:cubicBezTo>
                <a:cubicBezTo>
                  <a:pt x="287383" y="241663"/>
                  <a:pt x="87086" y="246017"/>
                  <a:pt x="156754" y="352697"/>
                </a:cubicBezTo>
                <a:cubicBezTo>
                  <a:pt x="226422" y="459377"/>
                  <a:pt x="452845" y="641168"/>
                  <a:pt x="679268" y="822960"/>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2286000" y="762000"/>
            <a:ext cx="5551714" cy="5133703"/>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04800" y="2438400"/>
            <a:ext cx="4648200" cy="3886200"/>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962400" y="152401"/>
            <a:ext cx="4648200" cy="4571999"/>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495800" y="4191000"/>
            <a:ext cx="1524000" cy="646331"/>
          </a:xfrm>
          <a:prstGeom prst="rect">
            <a:avLst/>
          </a:prstGeom>
          <a:noFill/>
        </p:spPr>
        <p:txBody>
          <a:bodyPr wrap="square" rtlCol="0">
            <a:spAutoFit/>
          </a:bodyPr>
          <a:lstStyle/>
          <a:p>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(p)</a:t>
            </a:r>
            <a:endParaRPr lang="en-US" sz="3600" baseline="30000" dirty="0">
              <a:latin typeface="Cambria Math" pitchFamily="18" charset="0"/>
              <a:ea typeface="Cambria Math" pitchFamily="18" charset="0"/>
            </a:endParaRPr>
          </a:p>
        </p:txBody>
      </p:sp>
      <p:sp>
        <p:nvSpPr>
          <p:cNvPr id="10" name="TextBox 9"/>
          <p:cNvSpPr txBox="1"/>
          <p:nvPr/>
        </p:nvSpPr>
        <p:spPr>
          <a:xfrm>
            <a:off x="4953000" y="6019800"/>
            <a:ext cx="12192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high</a:t>
            </a:r>
            <a:endParaRPr lang="en-US" sz="3600" i="1" baseline="-25000" dirty="0">
              <a:latin typeface="Cambria Math" pitchFamily="18" charset="0"/>
              <a:ea typeface="Cambria Math" pitchFamily="18" charset="0"/>
            </a:endParaRPr>
          </a:p>
        </p:txBody>
      </p:sp>
      <p:sp>
        <p:nvSpPr>
          <p:cNvPr id="11" name="TextBox 10"/>
          <p:cNvSpPr txBox="1"/>
          <p:nvPr/>
        </p:nvSpPr>
        <p:spPr>
          <a:xfrm>
            <a:off x="7467600" y="5867400"/>
            <a:ext cx="16764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medium</a:t>
            </a:r>
            <a:endParaRPr lang="en-US" sz="3600" i="1" baseline="-25000" dirty="0">
              <a:latin typeface="Cambria Math" pitchFamily="18" charset="0"/>
              <a:ea typeface="Cambria Math" pitchFamily="18" charset="0"/>
            </a:endParaRPr>
          </a:p>
        </p:txBody>
      </p:sp>
      <p:sp>
        <p:nvSpPr>
          <p:cNvPr id="12" name="TextBox 11"/>
          <p:cNvSpPr txBox="1"/>
          <p:nvPr/>
        </p:nvSpPr>
        <p:spPr>
          <a:xfrm>
            <a:off x="8153400" y="4800600"/>
            <a:ext cx="9906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low</a:t>
            </a:r>
            <a:endParaRPr lang="en-US" sz="3600" i="1" baseline="-25000" dirty="0">
              <a:latin typeface="Cambria Math" pitchFamily="18" charset="0"/>
              <a:ea typeface="Cambria Math" pitchFamily="18" charset="0"/>
            </a:endParaRPr>
          </a:p>
        </p:txBody>
      </p:sp>
      <p:cxnSp>
        <p:nvCxnSpPr>
          <p:cNvPr id="21" name="Straight Connector 20"/>
          <p:cNvCxnSpPr/>
          <p:nvPr/>
        </p:nvCxnSpPr>
        <p:spPr>
          <a:xfrm flipH="1">
            <a:off x="3931920" y="2534194"/>
            <a:ext cx="209006" cy="77070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3317966" y="2168434"/>
            <a:ext cx="796834" cy="37882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547257" y="2168434"/>
            <a:ext cx="744583" cy="483326"/>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521131" y="2638697"/>
            <a:ext cx="2638698" cy="6923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3810000" y="3200400"/>
            <a:ext cx="228600" cy="228600"/>
          </a:xfrm>
          <a:prstGeom prst="ellipse">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038600" y="24384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438400" y="25146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00400" y="20574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p:cNvCxnSpPr/>
          <p:nvPr/>
        </p:nvCxnSpPr>
        <p:spPr>
          <a:xfrm flipV="1">
            <a:off x="3827417" y="3304903"/>
            <a:ext cx="1306286" cy="58782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3226526" y="3918857"/>
            <a:ext cx="600891" cy="147610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3213463" y="4898571"/>
            <a:ext cx="1084217" cy="50945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5029200" y="32004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3733800" y="38100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4191000" y="48006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3124200" y="52578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1"/>
          <p:cNvSpPr txBox="1">
            <a:spLocks/>
          </p:cNvSpPr>
          <p:nvPr/>
        </p:nvSpPr>
        <p:spPr>
          <a:xfrm>
            <a:off x="5943600" y="152400"/>
            <a:ext cx="3200400" cy="13716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aseline="0" dirty="0" smtClean="0">
                <a:latin typeface="Times New Roman" pitchFamily="18" charset="0"/>
                <a:ea typeface="+mj-ea"/>
                <a:cs typeface="Times New Roman" pitchFamily="18" charset="0"/>
              </a:rPr>
              <a:t>large </a:t>
            </a:r>
            <a:r>
              <a:rPr lang="en-US" sz="4400" i="1" baseline="0" dirty="0" smtClean="0">
                <a:latin typeface="Cambria Math" pitchFamily="18" charset="0"/>
                <a:ea typeface="Cambria Math" pitchFamily="18" charset="0"/>
                <a:cs typeface="Times New Roman" pitchFamily="18" charset="0"/>
              </a:rPr>
              <a:t>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aseline="0" dirty="0" smtClean="0">
                <a:latin typeface="Times New Roman" pitchFamily="18" charset="0"/>
                <a:ea typeface="+mj-ea"/>
                <a:cs typeface="Times New Roman" pitchFamily="18" charset="0"/>
              </a:rPr>
              <a:t>undirected</a:t>
            </a:r>
            <a:r>
              <a:rPr lang="en-US" sz="4400" dirty="0" smtClean="0">
                <a:latin typeface="Times New Roman" pitchFamily="18" charset="0"/>
                <a:ea typeface="+mj-ea"/>
                <a:cs typeface="Times New Roman" pitchFamily="18" charset="0"/>
              </a:rPr>
              <a:t> random walk</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038600" y="3429000"/>
            <a:ext cx="679268" cy="822960"/>
          </a:xfrm>
          <a:custGeom>
            <a:avLst/>
            <a:gdLst>
              <a:gd name="connsiteX0" fmla="*/ 0 w 679268"/>
              <a:gd name="connsiteY0" fmla="*/ 0 h 822960"/>
              <a:gd name="connsiteX1" fmla="*/ 261257 w 679268"/>
              <a:gd name="connsiteY1" fmla="*/ 182880 h 822960"/>
              <a:gd name="connsiteX2" fmla="*/ 156754 w 679268"/>
              <a:gd name="connsiteY2" fmla="*/ 352697 h 822960"/>
              <a:gd name="connsiteX3" fmla="*/ 679268 w 679268"/>
              <a:gd name="connsiteY3" fmla="*/ 822960 h 822960"/>
            </a:gdLst>
            <a:ahLst/>
            <a:cxnLst>
              <a:cxn ang="0">
                <a:pos x="connsiteX0" y="connsiteY0"/>
              </a:cxn>
              <a:cxn ang="0">
                <a:pos x="connsiteX1" y="connsiteY1"/>
              </a:cxn>
              <a:cxn ang="0">
                <a:pos x="connsiteX2" y="connsiteY2"/>
              </a:cxn>
              <a:cxn ang="0">
                <a:pos x="connsiteX3" y="connsiteY3"/>
              </a:cxn>
            </a:cxnLst>
            <a:rect l="l" t="t" r="r" b="b"/>
            <a:pathLst>
              <a:path w="679268" h="822960">
                <a:moveTo>
                  <a:pt x="0" y="0"/>
                </a:moveTo>
                <a:cubicBezTo>
                  <a:pt x="117565" y="62048"/>
                  <a:pt x="235131" y="124097"/>
                  <a:pt x="261257" y="182880"/>
                </a:cubicBezTo>
                <a:cubicBezTo>
                  <a:pt x="287383" y="241663"/>
                  <a:pt x="87086" y="246017"/>
                  <a:pt x="156754" y="352697"/>
                </a:cubicBezTo>
                <a:cubicBezTo>
                  <a:pt x="226422" y="459377"/>
                  <a:pt x="452845" y="641168"/>
                  <a:pt x="679268" y="822960"/>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2286000" y="762000"/>
            <a:ext cx="5551714" cy="5133703"/>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04800" y="2438400"/>
            <a:ext cx="4648200" cy="3886200"/>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962400" y="152401"/>
            <a:ext cx="4648200" cy="4571999"/>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495800" y="4191000"/>
            <a:ext cx="1524000" cy="646331"/>
          </a:xfrm>
          <a:prstGeom prst="rect">
            <a:avLst/>
          </a:prstGeom>
          <a:noFill/>
        </p:spPr>
        <p:txBody>
          <a:bodyPr wrap="square" rtlCol="0">
            <a:spAutoFit/>
          </a:bodyPr>
          <a:lstStyle/>
          <a:p>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(p)</a:t>
            </a:r>
            <a:endParaRPr lang="en-US" sz="3600" baseline="30000" dirty="0">
              <a:latin typeface="Cambria Math" pitchFamily="18" charset="0"/>
              <a:ea typeface="Cambria Math" pitchFamily="18" charset="0"/>
            </a:endParaRPr>
          </a:p>
        </p:txBody>
      </p:sp>
      <p:sp>
        <p:nvSpPr>
          <p:cNvPr id="10" name="TextBox 9"/>
          <p:cNvSpPr txBox="1"/>
          <p:nvPr/>
        </p:nvSpPr>
        <p:spPr>
          <a:xfrm>
            <a:off x="4953000" y="6019800"/>
            <a:ext cx="12192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high</a:t>
            </a:r>
            <a:endParaRPr lang="en-US" sz="3600" i="1" baseline="-25000" dirty="0">
              <a:latin typeface="Cambria Math" pitchFamily="18" charset="0"/>
              <a:ea typeface="Cambria Math" pitchFamily="18" charset="0"/>
            </a:endParaRPr>
          </a:p>
        </p:txBody>
      </p:sp>
      <p:sp>
        <p:nvSpPr>
          <p:cNvPr id="11" name="TextBox 10"/>
          <p:cNvSpPr txBox="1"/>
          <p:nvPr/>
        </p:nvSpPr>
        <p:spPr>
          <a:xfrm>
            <a:off x="7467600" y="5867400"/>
            <a:ext cx="16764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medium</a:t>
            </a:r>
            <a:endParaRPr lang="en-US" sz="3600" i="1" baseline="-25000" dirty="0">
              <a:latin typeface="Cambria Math" pitchFamily="18" charset="0"/>
              <a:ea typeface="Cambria Math" pitchFamily="18" charset="0"/>
            </a:endParaRPr>
          </a:p>
        </p:txBody>
      </p:sp>
      <p:sp>
        <p:nvSpPr>
          <p:cNvPr id="12" name="TextBox 11"/>
          <p:cNvSpPr txBox="1"/>
          <p:nvPr/>
        </p:nvSpPr>
        <p:spPr>
          <a:xfrm>
            <a:off x="8153400" y="4800600"/>
            <a:ext cx="9906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low</a:t>
            </a:r>
            <a:endParaRPr lang="en-US" sz="3600" i="1" baseline="-25000" dirty="0">
              <a:latin typeface="Cambria Math" pitchFamily="18" charset="0"/>
              <a:ea typeface="Cambria Math" pitchFamily="18" charset="0"/>
            </a:endParaRPr>
          </a:p>
        </p:txBody>
      </p:sp>
      <p:cxnSp>
        <p:nvCxnSpPr>
          <p:cNvPr id="21" name="Straight Connector 20"/>
          <p:cNvCxnSpPr/>
          <p:nvPr/>
        </p:nvCxnSpPr>
        <p:spPr>
          <a:xfrm>
            <a:off x="3553097" y="2717074"/>
            <a:ext cx="378823" cy="587829"/>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512526" y="1058092"/>
            <a:ext cx="470263" cy="20900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3810000" y="3200400"/>
            <a:ext cx="228600" cy="228600"/>
          </a:xfrm>
          <a:prstGeom prst="ellipse">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p:cNvCxnSpPr/>
          <p:nvPr/>
        </p:nvCxnSpPr>
        <p:spPr>
          <a:xfrm flipV="1">
            <a:off x="4846320" y="1632857"/>
            <a:ext cx="979714" cy="108421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3526971" y="2547257"/>
            <a:ext cx="627018" cy="15675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5867400" y="9906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1"/>
          <p:cNvSpPr txBox="1">
            <a:spLocks/>
          </p:cNvSpPr>
          <p:nvPr/>
        </p:nvSpPr>
        <p:spPr>
          <a:xfrm>
            <a:off x="5943600" y="228600"/>
            <a:ext cx="3200400" cy="1447800"/>
          </a:xfrm>
          <a:prstGeom prst="rect">
            <a:avLst/>
          </a:prstGeom>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aseline="0" dirty="0" smtClean="0">
                <a:latin typeface="Times New Roman" pitchFamily="18" charset="0"/>
                <a:ea typeface="+mj-ea"/>
                <a:cs typeface="Times New Roman" pitchFamily="18" charset="0"/>
              </a:rPr>
              <a:t>small </a:t>
            </a:r>
            <a:r>
              <a:rPr lang="en-US" sz="4400" i="1" baseline="0" dirty="0" smtClean="0">
                <a:latin typeface="Cambria Math" pitchFamily="18" charset="0"/>
                <a:ea typeface="Cambria Math" pitchFamily="18" charset="0"/>
                <a:cs typeface="Times New Roman" pitchFamily="18" charset="0"/>
              </a:rPr>
              <a:t>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aseline="0" dirty="0" smtClean="0">
                <a:latin typeface="Times New Roman" pitchFamily="18" charset="0"/>
                <a:ea typeface="+mj-ea"/>
                <a:cs typeface="Times New Roman" pitchFamily="18" charset="0"/>
              </a:rPr>
              <a:t>directed</a:t>
            </a:r>
            <a:r>
              <a:rPr lang="en-US" sz="4400" dirty="0" smtClean="0">
                <a:latin typeface="Times New Roman" pitchFamily="18" charset="0"/>
                <a:ea typeface="+mj-ea"/>
                <a:cs typeface="Times New Roman" pitchFamily="18" charset="0"/>
              </a:rPr>
              <a:t> random walk</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61" name="Straight Connector 60"/>
          <p:cNvCxnSpPr/>
          <p:nvPr/>
        </p:nvCxnSpPr>
        <p:spPr>
          <a:xfrm flipH="1" flipV="1">
            <a:off x="4990011" y="1110343"/>
            <a:ext cx="522515" cy="13062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950823" y="1097280"/>
            <a:ext cx="875211" cy="56170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4140926" y="2547257"/>
            <a:ext cx="705394" cy="15675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3429000" y="25908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038600" y="24384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724400" y="25908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715000" y="15240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410200" y="11430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876800" y="990600"/>
            <a:ext cx="228600" cy="2286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strategy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3886199"/>
          </a:xfrm>
        </p:spPr>
        <p:txBody>
          <a:bodyPr>
            <a:normAutofit/>
          </a:bodyPr>
          <a:lstStyle/>
          <a:p>
            <a:pPr algn="ctr">
              <a:buNone/>
            </a:pPr>
            <a:r>
              <a:rPr lang="en-US" dirty="0" smtClean="0">
                <a:latin typeface="Times New Roman" pitchFamily="18" charset="0"/>
                <a:cs typeface="Times New Roman" pitchFamily="18" charset="0"/>
              </a:rPr>
              <a:t>start off with large T</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slowly decrease T during iterations</a:t>
            </a:r>
          </a:p>
          <a:p>
            <a:pPr>
              <a:buNone/>
            </a:pPr>
            <a:endParaRPr lang="en-US" dirty="0" smtClean="0"/>
          </a:p>
          <a:p>
            <a:pPr>
              <a:buNone/>
            </a:pPr>
            <a:endParaRPr lang="en-US" dirty="0" smtClean="0"/>
          </a:p>
        </p:txBody>
      </p:sp>
      <p:sp>
        <p:nvSpPr>
          <p:cNvPr id="4" name="Title 1"/>
          <p:cNvSpPr txBox="1">
            <a:spLocks/>
          </p:cNvSpPr>
          <p:nvPr/>
        </p:nvSpPr>
        <p:spPr>
          <a:xfrm>
            <a:off x="457200" y="2514600"/>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undirected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solidFill>
                  <a:srgbClr val="FF0000"/>
                </a:solidFill>
                <a:latin typeface="Times New Roman" pitchFamily="18" charset="0"/>
                <a:ea typeface="+mj-ea"/>
                <a:cs typeface="Times New Roman" pitchFamily="18" charset="0"/>
              </a:rPr>
              <a:t>similar to Monte Carlo method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dirty="0" smtClean="0">
                <a:ln>
                  <a:noFill/>
                </a:ln>
                <a:solidFill>
                  <a:srgbClr val="FF0000"/>
                </a:solidFill>
                <a:effectLst/>
                <a:uLnTx/>
                <a:uFillTx/>
                <a:latin typeface="Times New Roman" pitchFamily="18" charset="0"/>
                <a:ea typeface="+mj-ea"/>
                <a:cs typeface="Times New Roman" pitchFamily="18" charset="0"/>
              </a:rPr>
              <a:t>(except more “local”)</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609600" y="4800600"/>
            <a:ext cx="8229600" cy="1447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directed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solidFill>
                  <a:srgbClr val="FF0000"/>
                </a:solidFill>
                <a:latin typeface="Times New Roman" pitchFamily="18" charset="0"/>
                <a:ea typeface="+mj-ea"/>
                <a:cs typeface="Times New Roman" pitchFamily="18" charset="0"/>
              </a:rPr>
              <a:t>similar to Newton’s method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dirty="0" smtClean="0">
                <a:ln>
                  <a:noFill/>
                </a:ln>
                <a:solidFill>
                  <a:srgbClr val="FF0000"/>
                </a:solidFill>
                <a:effectLst/>
                <a:uLnTx/>
                <a:uFillTx/>
                <a:latin typeface="Times New Roman" pitchFamily="18" charset="0"/>
                <a:ea typeface="+mj-ea"/>
                <a:cs typeface="Times New Roman" pitchFamily="18" charset="0"/>
              </a:rPr>
              <a:t>(except</a:t>
            </a:r>
            <a:r>
              <a:rPr kumimoji="0" lang="en-US" sz="3200" b="0" i="0" u="none" strike="noStrike" kern="1200" cap="none" spc="0" normalizeH="0" dirty="0" smtClean="0">
                <a:ln>
                  <a:noFill/>
                </a:ln>
                <a:solidFill>
                  <a:srgbClr val="FF0000"/>
                </a:solidFill>
                <a:effectLst/>
                <a:uLnTx/>
                <a:uFillTx/>
                <a:latin typeface="Times New Roman" pitchFamily="18" charset="0"/>
                <a:ea typeface="+mj-ea"/>
                <a:cs typeface="Times New Roman" pitchFamily="18" charset="0"/>
              </a:rPr>
              <a:t> precise gradient direction not used)</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strategy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3886199"/>
          </a:xfrm>
        </p:spPr>
        <p:txBody>
          <a:bodyPr>
            <a:normAutofit/>
          </a:bodyPr>
          <a:lstStyle/>
          <a:p>
            <a:pPr algn="ctr">
              <a:buNone/>
            </a:pPr>
            <a:r>
              <a:rPr lang="en-US" dirty="0" smtClean="0">
                <a:latin typeface="Times New Roman" pitchFamily="18" charset="0"/>
                <a:cs typeface="Times New Roman" pitchFamily="18" charset="0"/>
              </a:rPr>
              <a:t>start off with large T</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slowly decrease T during iterations</a:t>
            </a:r>
          </a:p>
          <a:p>
            <a:pPr>
              <a:buNone/>
            </a:pPr>
            <a:endParaRPr lang="en-US" dirty="0" smtClean="0"/>
          </a:p>
          <a:p>
            <a:pPr>
              <a:buNone/>
            </a:pPr>
            <a:endParaRPr lang="en-US" dirty="0" smtClean="0"/>
          </a:p>
        </p:txBody>
      </p:sp>
      <p:sp>
        <p:nvSpPr>
          <p:cNvPr id="5" name="Title 1"/>
          <p:cNvSpPr txBox="1">
            <a:spLocks/>
          </p:cNvSpPr>
          <p:nvPr/>
        </p:nvSpPr>
        <p:spPr>
          <a:xfrm>
            <a:off x="609600" y="5105400"/>
            <a:ext cx="8229600" cy="1447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claim is that this strategy helps</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achieve the global minimum</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457200" y="2209800"/>
            <a:ext cx="82296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more random</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304800" y="4495800"/>
            <a:ext cx="82296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more directed</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latin typeface="Times New Roman" pitchFamily="18" charset="0"/>
                <a:cs typeface="Times New Roman" pitchFamily="18" charset="0"/>
              </a:rPr>
              <a:t>analogous to annealing of metals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2400" y="1477962"/>
            <a:ext cx="6096000" cy="4525963"/>
          </a:xfrm>
        </p:spPr>
        <p:txBody>
          <a:bodyPr>
            <a:normAutofit lnSpcReduction="10000"/>
          </a:bodyPr>
          <a:lstStyle/>
          <a:p>
            <a:pPr algn="ctr">
              <a:buNone/>
            </a:pPr>
            <a:r>
              <a:rPr lang="en-US" dirty="0" smtClean="0">
                <a:latin typeface="Times New Roman" pitchFamily="18" charset="0"/>
                <a:cs typeface="Times New Roman" pitchFamily="18" charset="0"/>
              </a:rPr>
              <a:t>high temperatures</a:t>
            </a:r>
          </a:p>
          <a:p>
            <a:pPr algn="ctr">
              <a:buNone/>
            </a:pPr>
            <a:r>
              <a:rPr lang="en-US" dirty="0" smtClean="0">
                <a:latin typeface="Times New Roman" pitchFamily="18" charset="0"/>
                <a:cs typeface="Times New Roman" pitchFamily="18" charset="0"/>
              </a:rPr>
              <a:t>atoms randomly moving</a:t>
            </a:r>
          </a:p>
          <a:p>
            <a:pPr algn="ctr">
              <a:buNone/>
            </a:pPr>
            <a:r>
              <a:rPr lang="en-US" dirty="0" smtClean="0">
                <a:latin typeface="Times New Roman" pitchFamily="18" charset="0"/>
                <a:cs typeface="Times New Roman" pitchFamily="18" charset="0"/>
              </a:rPr>
              <a:t>about due to thermal motions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as temperature decreases</a:t>
            </a:r>
          </a:p>
          <a:p>
            <a:pPr algn="ctr">
              <a:buNone/>
            </a:pPr>
            <a:r>
              <a:rPr lang="en-US" dirty="0" smtClean="0">
                <a:latin typeface="Times New Roman" pitchFamily="18" charset="0"/>
                <a:cs typeface="Times New Roman" pitchFamily="18" charset="0"/>
              </a:rPr>
              <a:t>atoms slowly find themselves in a</a:t>
            </a:r>
          </a:p>
          <a:p>
            <a:pPr algn="ctr">
              <a:buNone/>
            </a:pPr>
            <a:r>
              <a:rPr lang="en-US" dirty="0" smtClean="0">
                <a:latin typeface="Times New Roman" pitchFamily="18" charset="0"/>
                <a:cs typeface="Times New Roman" pitchFamily="18" charset="0"/>
              </a:rPr>
              <a:t>minimum energy configuration</a:t>
            </a:r>
          </a:p>
          <a:p>
            <a:pPr algn="ctr">
              <a:buNone/>
            </a:pPr>
            <a:r>
              <a:rPr lang="en-US" dirty="0" smtClean="0">
                <a:latin typeface="Times New Roman" pitchFamily="18" charset="0"/>
                <a:cs typeface="Times New Roman" pitchFamily="18" charset="0"/>
              </a:rPr>
              <a:t>orderly arrangement of a “crystal”</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6096000" y="1477962"/>
            <a:ext cx="2895600" cy="4184142"/>
          </a:xfrm>
          <a:prstGeom prst="rect">
            <a:avLst/>
          </a:prstGeom>
          <a:noFill/>
          <a:ln w="9525">
            <a:noFill/>
            <a:miter lim="800000"/>
            <a:headEnd/>
            <a:tailEnd/>
          </a:ln>
        </p:spPr>
      </p:pic>
      <p:sp>
        <p:nvSpPr>
          <p:cNvPr id="5" name="Rectangle 4"/>
          <p:cNvSpPr/>
          <p:nvPr/>
        </p:nvSpPr>
        <p:spPr>
          <a:xfrm>
            <a:off x="6096000" y="5821362"/>
            <a:ext cx="2743200" cy="230832"/>
          </a:xfrm>
          <a:prstGeom prst="rect">
            <a:avLst/>
          </a:prstGeom>
        </p:spPr>
        <p:txBody>
          <a:bodyPr wrap="square">
            <a:spAutoFit/>
          </a:bodyPr>
          <a:lstStyle/>
          <a:p>
            <a:r>
              <a:rPr lang="en-US" sz="900" dirty="0" smtClean="0"/>
              <a:t>www.sti-laser.com/technology/heat_treatments.html</a:t>
            </a:r>
            <a:endParaRPr lang="en-US" sz="9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9916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16	Nonlinear Problems:  Simulated Annealing and Bootstrap Confidence Intervals </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latin typeface="Times New Roman" pitchFamily="18" charset="0"/>
                <a:cs typeface="Times New Roman" pitchFamily="18" charset="0"/>
              </a:rPr>
              <a:t>analogous to annealing of metals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01762"/>
            <a:ext cx="8229600" cy="4525963"/>
          </a:xfrm>
        </p:spPr>
        <p:txBody>
          <a:bodyPr>
            <a:normAutofit lnSpcReduction="10000"/>
          </a:bodyPr>
          <a:lstStyle/>
          <a:p>
            <a:pPr algn="ctr">
              <a:buNone/>
            </a:pPr>
            <a:r>
              <a:rPr lang="en-US" dirty="0" smtClean="0">
                <a:latin typeface="Times New Roman" pitchFamily="18" charset="0"/>
                <a:cs typeface="Times New Roman" pitchFamily="18" charset="0"/>
              </a:rPr>
              <a:t>high temperatures</a:t>
            </a:r>
          </a:p>
          <a:p>
            <a:pPr algn="ctr">
              <a:buNone/>
            </a:pPr>
            <a:r>
              <a:rPr lang="en-US" dirty="0" smtClean="0">
                <a:latin typeface="Times New Roman" pitchFamily="18" charset="0"/>
                <a:cs typeface="Times New Roman" pitchFamily="18" charset="0"/>
              </a:rPr>
              <a:t>atoms randomly moving</a:t>
            </a:r>
          </a:p>
          <a:p>
            <a:pPr algn="ctr">
              <a:buNone/>
            </a:pPr>
            <a:r>
              <a:rPr lang="en-US" dirty="0" smtClean="0">
                <a:latin typeface="Times New Roman" pitchFamily="18" charset="0"/>
                <a:cs typeface="Times New Roman" pitchFamily="18" charset="0"/>
              </a:rPr>
              <a:t>about due to thermal motions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as temperature decreases</a:t>
            </a:r>
          </a:p>
          <a:p>
            <a:pPr algn="ctr">
              <a:buNone/>
            </a:pPr>
            <a:r>
              <a:rPr lang="en-US" dirty="0" smtClean="0">
                <a:latin typeface="Times New Roman" pitchFamily="18" charset="0"/>
                <a:cs typeface="Times New Roman" pitchFamily="18" charset="0"/>
              </a:rPr>
              <a:t>atoms slowly find themselves in a</a:t>
            </a:r>
          </a:p>
          <a:p>
            <a:pPr algn="ctr">
              <a:buNone/>
            </a:pPr>
            <a:r>
              <a:rPr lang="en-US" dirty="0" smtClean="0">
                <a:latin typeface="Times New Roman" pitchFamily="18" charset="0"/>
                <a:cs typeface="Times New Roman" pitchFamily="18" charset="0"/>
              </a:rPr>
              <a:t>minimum energy configuration</a:t>
            </a:r>
          </a:p>
          <a:p>
            <a:pPr algn="ctr">
              <a:buNone/>
            </a:pPr>
            <a:r>
              <a:rPr lang="en-US" dirty="0" smtClean="0">
                <a:latin typeface="Times New Roman" pitchFamily="18" charset="0"/>
                <a:cs typeface="Times New Roman" pitchFamily="18" charset="0"/>
              </a:rPr>
              <a:t>orderly arrangement of a “crystal”</a:t>
            </a:r>
            <a:endParaRPr lang="en-US" dirty="0">
              <a:latin typeface="Times New Roman" pitchFamily="18" charset="0"/>
              <a:cs typeface="Times New Roman" pitchFamily="18" charset="0"/>
            </a:endParaRPr>
          </a:p>
        </p:txBody>
      </p:sp>
      <p:sp>
        <p:nvSpPr>
          <p:cNvPr id="4" name="Title 1"/>
          <p:cNvSpPr txBox="1">
            <a:spLocks/>
          </p:cNvSpPr>
          <p:nvPr/>
        </p:nvSpPr>
        <p:spPr>
          <a:xfrm>
            <a:off x="0" y="5745162"/>
            <a:ext cx="8839200" cy="914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hence </a:t>
            </a:r>
            <a:r>
              <a:rPr lang="en-US" sz="3200" dirty="0" smtClean="0">
                <a:solidFill>
                  <a:srgbClr val="FF0000"/>
                </a:solidFill>
                <a:latin typeface="Times New Roman" pitchFamily="18" charset="0"/>
                <a:ea typeface="+mj-ea"/>
                <a:cs typeface="Times New Roman" pitchFamily="18" charset="0"/>
              </a:rPr>
              <a:t>“simulated annealing”</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solidFill>
                  <a:srgbClr val="FF0000"/>
                </a:solidFill>
                <a:latin typeface="Times New Roman" pitchFamily="18" charset="0"/>
                <a:ea typeface="+mj-ea"/>
                <a:cs typeface="Times New Roman" pitchFamily="18" charset="0"/>
              </a:rPr>
              <a:t>and </a:t>
            </a:r>
            <a:r>
              <a:rPr lang="en-US" sz="3200" i="1"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ea typeface="+mj-ea"/>
                <a:cs typeface="Times New Roman" pitchFamily="18" charset="0"/>
              </a:rPr>
              <a:t> called “temperature”</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this is just </a:t>
            </a:r>
            <a:r>
              <a:rPr lang="en-US" dirty="0" err="1" smtClean="0">
                <a:latin typeface="Times New Roman" pitchFamily="18" charset="0"/>
                <a:cs typeface="Times New Roman" pitchFamily="18" charset="0"/>
              </a:rPr>
              <a:t>Metroplois</a:t>
            </a:r>
            <a:r>
              <a:rPr lang="en-US" dirty="0" smtClean="0">
                <a:latin typeface="Times New Roman" pitchFamily="18" charset="0"/>
                <a:cs typeface="Times New Roman" pitchFamily="18" charset="0"/>
              </a:rPr>
              <a:t>-Hastings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4525963"/>
          </a:xfrm>
        </p:spPr>
        <p:txBody>
          <a:bodyPr>
            <a:normAutofit/>
          </a:bodyPr>
          <a:lstStyle/>
          <a:p>
            <a:pPr algn="ctr">
              <a:buNone/>
            </a:pPr>
            <a:r>
              <a:rPr lang="en-US" dirty="0" smtClean="0">
                <a:latin typeface="Times New Roman" pitchFamily="18" charset="0"/>
                <a:cs typeface="Times New Roman" pitchFamily="18" charset="0"/>
              </a:rPr>
              <a:t>(way of producing realizations of a random variable)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applied to the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a:stretch>
            <a:fillRect/>
          </a:stretch>
        </p:blipFill>
        <p:spPr bwMode="auto">
          <a:xfrm>
            <a:off x="2209800" y="3733800"/>
            <a:ext cx="4914900" cy="18288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this is just </a:t>
            </a:r>
            <a:r>
              <a:rPr lang="en-US" dirty="0" err="1" smtClean="0">
                <a:latin typeface="Times New Roman" pitchFamily="18" charset="0"/>
                <a:cs typeface="Times New Roman" pitchFamily="18" charset="0"/>
              </a:rPr>
              <a:t>Metroplois</a:t>
            </a:r>
            <a:r>
              <a:rPr lang="en-US" dirty="0" smtClean="0">
                <a:latin typeface="Times New Roman" pitchFamily="18" charset="0"/>
                <a:cs typeface="Times New Roman" pitchFamily="18" charset="0"/>
              </a:rPr>
              <a:t>-Hastings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600200"/>
            <a:ext cx="9144000" cy="4525963"/>
          </a:xfrm>
        </p:spPr>
        <p:txBody>
          <a:bodyPr>
            <a:normAutofit/>
          </a:bodyPr>
          <a:lstStyle/>
          <a:p>
            <a:pPr algn="ctr">
              <a:buNone/>
            </a:pPr>
            <a:r>
              <a:rPr lang="en-US" dirty="0" smtClean="0">
                <a:latin typeface="Times New Roman" pitchFamily="18" charset="0"/>
                <a:cs typeface="Times New Roman" pitchFamily="18" charset="0"/>
              </a:rPr>
              <a:t>(way of producing realizations of a random variable)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applied to the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a:stretch>
            <a:fillRect/>
          </a:stretch>
        </p:blipFill>
        <p:spPr bwMode="auto">
          <a:xfrm>
            <a:off x="2209800" y="3733800"/>
            <a:ext cx="4914900" cy="1828800"/>
          </a:xfrm>
          <a:prstGeom prst="rect">
            <a:avLst/>
          </a:prstGeom>
          <a:noFill/>
          <a:ln w="9525">
            <a:noFill/>
            <a:miter lim="800000"/>
            <a:headEnd/>
            <a:tailEnd/>
          </a:ln>
        </p:spPr>
      </p:pic>
      <p:sp>
        <p:nvSpPr>
          <p:cNvPr id="5" name="Title 1"/>
          <p:cNvSpPr txBox="1">
            <a:spLocks/>
          </p:cNvSpPr>
          <p:nvPr/>
        </p:nvSpPr>
        <p:spPr>
          <a:xfrm>
            <a:off x="0" y="5638800"/>
            <a:ext cx="9144000" cy="1066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solidFill>
                  <a:srgbClr val="FF0000"/>
                </a:solidFill>
                <a:latin typeface="Times New Roman" pitchFamily="18" charset="0"/>
                <a:ea typeface="+mj-ea"/>
                <a:cs typeface="Times New Roman" pitchFamily="18" charset="0"/>
              </a:rPr>
              <a:t>sampling a distribution that starts out wide and blurry</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dirty="0" smtClean="0">
                <a:ln>
                  <a:noFill/>
                </a:ln>
                <a:solidFill>
                  <a:srgbClr val="FF0000"/>
                </a:solidFill>
                <a:effectLst/>
                <a:uLnTx/>
                <a:uFillTx/>
                <a:latin typeface="Times New Roman" pitchFamily="18" charset="0"/>
                <a:ea typeface="+mj-ea"/>
                <a:cs typeface="Times New Roman" pitchFamily="18" charset="0"/>
              </a:rPr>
              <a:t>but</a:t>
            </a:r>
            <a:r>
              <a:rPr kumimoji="0" lang="en-US" sz="3200" b="0" i="0" u="none" strike="noStrike" kern="1200" cap="none" spc="0" normalizeH="0" dirty="0" smtClean="0">
                <a:ln>
                  <a:noFill/>
                </a:ln>
                <a:solidFill>
                  <a:srgbClr val="FF0000"/>
                </a:solidFill>
                <a:effectLst/>
                <a:uLnTx/>
                <a:uFillTx/>
                <a:latin typeface="Times New Roman" pitchFamily="18" charset="0"/>
                <a:ea typeface="+mj-ea"/>
                <a:cs typeface="Times New Roman" pitchFamily="18" charset="0"/>
              </a:rPr>
              <a:t> sharpens up as </a:t>
            </a:r>
            <a:r>
              <a:rPr kumimoji="0" lang="en-US" sz="3200" b="0" i="1" u="none" strike="noStrike" kern="1200" cap="none" spc="0" normalizeH="0" dirty="0" smtClean="0">
                <a:ln>
                  <a:noFill/>
                </a:ln>
                <a:solidFill>
                  <a:srgbClr val="FF0000"/>
                </a:solidFill>
                <a:effectLst/>
                <a:uLnTx/>
                <a:uFillTx/>
                <a:latin typeface="Cambria Math" pitchFamily="18" charset="0"/>
                <a:ea typeface="Cambria Math" pitchFamily="18" charset="0"/>
                <a:cs typeface="Times New Roman" pitchFamily="18" charset="0"/>
              </a:rPr>
              <a:t>T</a:t>
            </a:r>
            <a:r>
              <a:rPr kumimoji="0" lang="en-US" sz="3200" b="0" i="0" u="none" strike="noStrike" kern="1200" cap="none" spc="0" normalizeH="0" dirty="0" smtClean="0">
                <a:ln>
                  <a:noFill/>
                </a:ln>
                <a:solidFill>
                  <a:srgbClr val="FF0000"/>
                </a:solidFill>
                <a:effectLst/>
                <a:uLnTx/>
                <a:uFillTx/>
                <a:latin typeface="Times New Roman" pitchFamily="18" charset="0"/>
                <a:ea typeface="+mj-ea"/>
                <a:cs typeface="Times New Roman" pitchFamily="18" charset="0"/>
              </a:rPr>
              <a:t> is decreases</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57200" y="914400"/>
            <a:ext cx="8286750" cy="5295900"/>
            <a:chOff x="304800" y="304800"/>
            <a:chExt cx="8286750" cy="5295900"/>
          </a:xfrm>
        </p:grpSpPr>
        <p:pic>
          <p:nvPicPr>
            <p:cNvPr id="1030" name="Picture 6"/>
            <p:cNvPicPr>
              <a:picLocks noChangeAspect="1" noChangeArrowheads="1"/>
            </p:cNvPicPr>
            <p:nvPr/>
          </p:nvPicPr>
          <p:blipFill>
            <a:blip r:embed="rId3" cstate="print"/>
            <a:srcRect b="42390"/>
            <a:stretch>
              <a:fillRect/>
            </a:stretch>
          </p:blipFill>
          <p:spPr bwMode="auto">
            <a:xfrm>
              <a:off x="5181600" y="2133600"/>
              <a:ext cx="3409950" cy="3352800"/>
            </a:xfrm>
            <a:prstGeom prst="rect">
              <a:avLst/>
            </a:prstGeom>
            <a:noFill/>
            <a:ln w="9525">
              <a:noFill/>
              <a:miter lim="800000"/>
              <a:headEnd/>
              <a:tailEnd/>
            </a:ln>
            <a:effectLst/>
          </p:spPr>
        </p:pic>
        <p:pic>
          <p:nvPicPr>
            <p:cNvPr id="1031" name="Picture 7"/>
            <p:cNvPicPr>
              <a:picLocks noChangeAspect="1" noChangeArrowheads="1"/>
            </p:cNvPicPr>
            <p:nvPr/>
          </p:nvPicPr>
          <p:blipFill>
            <a:blip r:embed="rId4" cstate="print"/>
            <a:srcRect l="9366" r="8683"/>
            <a:stretch>
              <a:fillRect/>
            </a:stretch>
          </p:blipFill>
          <p:spPr bwMode="auto">
            <a:xfrm>
              <a:off x="457200" y="533400"/>
              <a:ext cx="8001000" cy="1352550"/>
            </a:xfrm>
            <a:prstGeom prst="rect">
              <a:avLst/>
            </a:prstGeom>
            <a:noFill/>
            <a:ln w="9525">
              <a:noFill/>
              <a:miter lim="800000"/>
              <a:headEnd/>
              <a:tailEnd/>
            </a:ln>
            <a:effectLst/>
          </p:spPr>
        </p:pic>
        <p:grpSp>
          <p:nvGrpSpPr>
            <p:cNvPr id="2" name="Group 9"/>
            <p:cNvGrpSpPr/>
            <p:nvPr/>
          </p:nvGrpSpPr>
          <p:grpSpPr>
            <a:xfrm>
              <a:off x="304800" y="1600200"/>
              <a:ext cx="4724400" cy="4000500"/>
              <a:chOff x="304800" y="1600200"/>
              <a:chExt cx="4724400" cy="4000500"/>
            </a:xfrm>
          </p:grpSpPr>
          <p:pic>
            <p:nvPicPr>
              <p:cNvPr id="1027" name="Picture 3"/>
              <p:cNvPicPr>
                <a:picLocks noChangeAspect="1" noChangeArrowheads="1"/>
              </p:cNvPicPr>
              <p:nvPr/>
            </p:nvPicPr>
            <p:blipFill>
              <a:blip r:embed="rId5" cstate="print"/>
              <a:srcRect l="2857" r="8571"/>
              <a:stretch>
                <a:fillRect/>
              </a:stretch>
            </p:blipFill>
            <p:spPr bwMode="auto">
              <a:xfrm>
                <a:off x="304800" y="1600200"/>
                <a:ext cx="4724400" cy="4000500"/>
              </a:xfrm>
              <a:prstGeom prst="rect">
                <a:avLst/>
              </a:prstGeom>
              <a:noFill/>
              <a:ln w="9525">
                <a:noFill/>
                <a:miter lim="800000"/>
                <a:headEnd/>
                <a:tailEnd/>
              </a:ln>
              <a:effectLst/>
            </p:spPr>
          </p:pic>
          <p:cxnSp>
            <p:nvCxnSpPr>
              <p:cNvPr id="7" name="Straight Connector 6"/>
              <p:cNvCxnSpPr/>
              <p:nvPr/>
            </p:nvCxnSpPr>
            <p:spPr>
              <a:xfrm rot="16200000" flipH="1">
                <a:off x="220268" y="3527823"/>
                <a:ext cx="2285996" cy="238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857250" y="304800"/>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(A)</a:t>
              </a:r>
              <a:endParaRPr lang="en-US" sz="1200" dirty="0">
                <a:latin typeface="Times New Roman" pitchFamily="18" charset="0"/>
                <a:ea typeface="Cambria Math" pitchFamily="18" charset="0"/>
                <a:cs typeface="Times New Roman" pitchFamily="18" charset="0"/>
              </a:endParaRPr>
            </a:p>
          </p:txBody>
        </p:sp>
        <p:sp>
          <p:nvSpPr>
            <p:cNvPr id="9" name="TextBox 8"/>
            <p:cNvSpPr txBox="1"/>
            <p:nvPr/>
          </p:nvSpPr>
          <p:spPr>
            <a:xfrm>
              <a:off x="838200" y="1600200"/>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(B)</a:t>
              </a:r>
              <a:endParaRPr lang="en-US" sz="1200" dirty="0">
                <a:latin typeface="Times New Roman" pitchFamily="18" charset="0"/>
                <a:ea typeface="Cambria Math" pitchFamily="18" charset="0"/>
                <a:cs typeface="Times New Roman" pitchFamily="18" charset="0"/>
              </a:endParaRPr>
            </a:p>
          </p:txBody>
        </p:sp>
        <p:sp>
          <p:nvSpPr>
            <p:cNvPr id="10" name="TextBox 9"/>
            <p:cNvSpPr txBox="1"/>
            <p:nvPr/>
          </p:nvSpPr>
          <p:spPr>
            <a:xfrm>
              <a:off x="5638800" y="1981200"/>
              <a:ext cx="609600" cy="276999"/>
            </a:xfrm>
            <a:prstGeom prst="rect">
              <a:avLst/>
            </a:prstGeom>
            <a:noFill/>
          </p:spPr>
          <p:txBody>
            <a:bodyPr wrap="square" rtlCol="0">
              <a:spAutoFit/>
            </a:bodyPr>
            <a:lstStyle/>
            <a:p>
              <a:r>
                <a:rPr lang="en-US" sz="1200" dirty="0" smtClean="0">
                  <a:latin typeface="Times New Roman" pitchFamily="18" charset="0"/>
                  <a:ea typeface="Cambria Math" pitchFamily="18" charset="0"/>
                  <a:cs typeface="Times New Roman" pitchFamily="18" charset="0"/>
                </a:rPr>
                <a:t>(C)</a:t>
              </a:r>
              <a:endParaRPr lang="en-US" sz="1200" dirty="0">
                <a:latin typeface="Times New Roman" pitchFamily="18" charset="0"/>
                <a:ea typeface="Cambria Math" pitchFamily="18" charset="0"/>
                <a:cs typeface="Times New Roman" pitchFamily="18"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705600"/>
          </a:xfrm>
        </p:spPr>
        <p:txBody>
          <a:bodyPr>
            <a:noAutofit/>
          </a:bodyPr>
          <a:lstStyle/>
          <a:p>
            <a:pPr>
              <a:buNone/>
            </a:pPr>
            <a:r>
              <a:rPr lang="en-US" sz="1800" b="1" dirty="0" smtClean="0">
                <a:latin typeface="Courier New" pitchFamily="49" charset="0"/>
                <a:cs typeface="Courier New" pitchFamily="49" charset="0"/>
              </a:rPr>
              <a:t>for k = [1:Niter]</a:t>
            </a:r>
          </a:p>
          <a:p>
            <a:pPr>
              <a:buNone/>
            </a:pPr>
            <a:r>
              <a:rPr lang="en-US" sz="1800" b="1" dirty="0" smtClean="0">
                <a:latin typeface="Courier New" pitchFamily="49" charset="0"/>
                <a:cs typeface="Courier New" pitchFamily="49" charset="0"/>
              </a:rPr>
              <a:t>    T = 0.1 * Eg0 * ((Niter-k+1)/Niter)^2;</a:t>
            </a:r>
          </a:p>
          <a:p>
            <a:pPr>
              <a:buNone/>
            </a:pPr>
            <a:r>
              <a:rPr lang="en-US" sz="1800" b="1" dirty="0" smtClean="0">
                <a:latin typeface="Courier New" pitchFamily="49" charset="0"/>
                <a:cs typeface="Courier New" pitchFamily="49" charset="0"/>
              </a:rPr>
              <a:t>    </a:t>
            </a:r>
          </a:p>
          <a:p>
            <a:pPr>
              <a:buNone/>
            </a:pPr>
            <a:r>
              <a:rPr lang="en-US" sz="1800" b="1" dirty="0" smtClean="0">
                <a:latin typeface="Courier New" pitchFamily="49" charset="0"/>
                <a:cs typeface="Courier New" pitchFamily="49" charset="0"/>
              </a:rPr>
              <a:t>    ma(1) = random('</a:t>
            </a:r>
            <a:r>
              <a:rPr lang="en-US" sz="1800" b="1" dirty="0" err="1" smtClean="0">
                <a:latin typeface="Courier New" pitchFamily="49" charset="0"/>
                <a:cs typeface="Courier New" pitchFamily="49" charset="0"/>
              </a:rPr>
              <a:t>Normal',mg</a:t>
            </a:r>
            <a:r>
              <a:rPr lang="en-US" sz="1800" b="1" dirty="0" smtClean="0">
                <a:latin typeface="Courier New" pitchFamily="49" charset="0"/>
                <a:cs typeface="Courier New" pitchFamily="49" charset="0"/>
              </a:rPr>
              <a:t>(1),Dm);</a:t>
            </a:r>
          </a:p>
          <a:p>
            <a:pPr>
              <a:buNone/>
            </a:pPr>
            <a:r>
              <a:rPr lang="en-US" sz="1800" b="1" dirty="0" smtClean="0">
                <a:latin typeface="Courier New" pitchFamily="49" charset="0"/>
                <a:cs typeface="Courier New" pitchFamily="49" charset="0"/>
              </a:rPr>
              <a:t>    ma(2) = random('</a:t>
            </a:r>
            <a:r>
              <a:rPr lang="en-US" sz="1800" b="1" dirty="0" err="1" smtClean="0">
                <a:latin typeface="Courier New" pitchFamily="49" charset="0"/>
                <a:cs typeface="Courier New" pitchFamily="49" charset="0"/>
              </a:rPr>
              <a:t>Normal',mg</a:t>
            </a:r>
            <a:r>
              <a:rPr lang="en-US" sz="1800" b="1" dirty="0" smtClean="0">
                <a:latin typeface="Courier New" pitchFamily="49" charset="0"/>
                <a:cs typeface="Courier New" pitchFamily="49" charset="0"/>
              </a:rPr>
              <a:t>(2),Dm);</a:t>
            </a:r>
          </a:p>
          <a:p>
            <a:pPr>
              <a:buNone/>
            </a:pP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da</a:t>
            </a:r>
            <a:r>
              <a:rPr lang="en-US" sz="1800" b="1" dirty="0" smtClean="0">
                <a:latin typeface="Courier New" pitchFamily="49" charset="0"/>
                <a:cs typeface="Courier New" pitchFamily="49" charset="0"/>
              </a:rPr>
              <a:t> = sin(w0*ma(1)*x) + ma(1)*ma(2);</a:t>
            </a:r>
          </a:p>
          <a:p>
            <a:pPr>
              <a:buNone/>
            </a:pPr>
            <a:r>
              <a:rPr lang="en-US" sz="1800" b="1" dirty="0" smtClean="0">
                <a:latin typeface="Courier New" pitchFamily="49" charset="0"/>
                <a:cs typeface="Courier New" pitchFamily="49" charset="0"/>
              </a:rPr>
              <a:t>    Ea = (dobs-</a:t>
            </a:r>
            <a:r>
              <a:rPr lang="en-US" sz="1800" b="1" dirty="0" err="1" smtClean="0">
                <a:latin typeface="Courier New" pitchFamily="49" charset="0"/>
                <a:cs typeface="Courier New" pitchFamily="49" charset="0"/>
              </a:rPr>
              <a:t>da</a:t>
            </a:r>
            <a:r>
              <a:rPr lang="en-US" sz="1800" b="1" dirty="0" smtClean="0">
                <a:latin typeface="Courier New" pitchFamily="49" charset="0"/>
                <a:cs typeface="Courier New" pitchFamily="49" charset="0"/>
              </a:rPr>
              <a:t>)'*(dobs-</a:t>
            </a:r>
            <a:r>
              <a:rPr lang="en-US" sz="1800" b="1" dirty="0" err="1" smtClean="0">
                <a:latin typeface="Courier New" pitchFamily="49" charset="0"/>
                <a:cs typeface="Courier New" pitchFamily="49" charset="0"/>
              </a:rPr>
              <a:t>da</a:t>
            </a:r>
            <a:r>
              <a:rPr lang="en-US" sz="1800" b="1" dirty="0" smtClean="0">
                <a:latin typeface="Courier New" pitchFamily="49" charset="0"/>
                <a:cs typeface="Courier New" pitchFamily="49" charset="0"/>
              </a:rPr>
              <a:t>);</a:t>
            </a:r>
          </a:p>
          <a:p>
            <a:pPr>
              <a:buNone/>
            </a:pPr>
            <a:r>
              <a:rPr lang="en-US" sz="1800" b="1" dirty="0" smtClean="0">
                <a:latin typeface="Courier New" pitchFamily="49" charset="0"/>
                <a:cs typeface="Courier New" pitchFamily="49" charset="0"/>
              </a:rPr>
              <a:t>    </a:t>
            </a:r>
          </a:p>
          <a:p>
            <a:pPr>
              <a:buNone/>
            </a:pPr>
            <a:r>
              <a:rPr lang="en-US" sz="1800" b="1" dirty="0" smtClean="0">
                <a:latin typeface="Courier New" pitchFamily="49" charset="0"/>
                <a:cs typeface="Courier New" pitchFamily="49" charset="0"/>
              </a:rPr>
              <a:t>    if( Ea &lt; </a:t>
            </a:r>
            <a:r>
              <a:rPr lang="en-US" sz="1800" b="1" dirty="0" err="1" smtClean="0">
                <a:latin typeface="Courier New" pitchFamily="49" charset="0"/>
                <a:cs typeface="Courier New" pitchFamily="49" charset="0"/>
              </a:rPr>
              <a:t>Eg</a:t>
            </a:r>
            <a:r>
              <a:rPr lang="en-US" sz="1800" b="1" dirty="0" smtClean="0">
                <a:latin typeface="Courier New" pitchFamily="49" charset="0"/>
                <a:cs typeface="Courier New" pitchFamily="49" charset="0"/>
              </a:rPr>
              <a:t> )</a:t>
            </a:r>
          </a:p>
          <a:p>
            <a:pPr>
              <a:buNone/>
            </a:pPr>
            <a:r>
              <a:rPr lang="en-US" sz="1800" b="1" dirty="0" smtClean="0">
                <a:latin typeface="Courier New" pitchFamily="49" charset="0"/>
                <a:cs typeface="Courier New" pitchFamily="49" charset="0"/>
              </a:rPr>
              <a:t>        mg=ma;</a:t>
            </a:r>
          </a:p>
          <a:p>
            <a:pPr>
              <a:buNone/>
            </a:pP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Eg</a:t>
            </a:r>
            <a:r>
              <a:rPr lang="en-US" sz="1800" b="1" dirty="0" smtClean="0">
                <a:latin typeface="Courier New" pitchFamily="49" charset="0"/>
                <a:cs typeface="Courier New" pitchFamily="49" charset="0"/>
              </a:rPr>
              <a:t>=Ea;</a:t>
            </a:r>
          </a:p>
          <a:p>
            <a:pPr>
              <a:buNone/>
            </a:pPr>
            <a:r>
              <a:rPr lang="en-US" sz="1800" b="1" dirty="0" smtClean="0">
                <a:latin typeface="Courier New" pitchFamily="49" charset="0"/>
                <a:cs typeface="Courier New" pitchFamily="49" charset="0"/>
              </a:rPr>
              <a:t>        p1his(k+1)=1;</a:t>
            </a:r>
          </a:p>
          <a:p>
            <a:pPr>
              <a:buNone/>
            </a:pPr>
            <a:r>
              <a:rPr lang="en-US" sz="1800" b="1" dirty="0" smtClean="0">
                <a:latin typeface="Courier New" pitchFamily="49" charset="0"/>
                <a:cs typeface="Courier New" pitchFamily="49" charset="0"/>
              </a:rPr>
              <a:t>    else</a:t>
            </a:r>
          </a:p>
          <a:p>
            <a:pPr>
              <a:buNone/>
            </a:pPr>
            <a:r>
              <a:rPr lang="en-US" sz="1800" b="1" dirty="0" smtClean="0">
                <a:latin typeface="Courier New" pitchFamily="49" charset="0"/>
                <a:cs typeface="Courier New" pitchFamily="49" charset="0"/>
              </a:rPr>
              <a:t>        p1 = exp( -(Ea-</a:t>
            </a:r>
            <a:r>
              <a:rPr lang="en-US" sz="1800" b="1" dirty="0" err="1" smtClean="0">
                <a:latin typeface="Courier New" pitchFamily="49" charset="0"/>
                <a:cs typeface="Courier New" pitchFamily="49" charset="0"/>
              </a:rPr>
              <a:t>Eg</a:t>
            </a:r>
            <a:r>
              <a:rPr lang="en-US" sz="1800" b="1" dirty="0" smtClean="0">
                <a:latin typeface="Courier New" pitchFamily="49" charset="0"/>
                <a:cs typeface="Courier New" pitchFamily="49" charset="0"/>
              </a:rPr>
              <a:t>)/T );</a:t>
            </a:r>
          </a:p>
          <a:p>
            <a:pPr>
              <a:buNone/>
            </a:pPr>
            <a:r>
              <a:rPr lang="en-US" sz="1800" b="1" dirty="0" smtClean="0">
                <a:latin typeface="Courier New" pitchFamily="49" charset="0"/>
                <a:cs typeface="Courier New" pitchFamily="49" charset="0"/>
              </a:rPr>
              <a:t>        p2 = random('unif',0,1);</a:t>
            </a:r>
          </a:p>
          <a:p>
            <a:pPr>
              <a:buNone/>
            </a:pPr>
            <a:r>
              <a:rPr lang="en-US" sz="1800" b="1" dirty="0" smtClean="0">
                <a:latin typeface="Courier New" pitchFamily="49" charset="0"/>
                <a:cs typeface="Courier New" pitchFamily="49" charset="0"/>
              </a:rPr>
              <a:t>        if( p1 &gt; p2 )</a:t>
            </a:r>
          </a:p>
          <a:p>
            <a:pPr>
              <a:buNone/>
            </a:pPr>
            <a:r>
              <a:rPr lang="en-US" sz="1800" b="1" dirty="0" smtClean="0">
                <a:latin typeface="Courier New" pitchFamily="49" charset="0"/>
                <a:cs typeface="Courier New" pitchFamily="49" charset="0"/>
              </a:rPr>
              <a:t>            mg=ma;</a:t>
            </a:r>
          </a:p>
          <a:p>
            <a:pPr>
              <a:buNone/>
            </a:pP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Eg</a:t>
            </a:r>
            <a:r>
              <a:rPr lang="en-US" sz="1800" b="1" dirty="0" smtClean="0">
                <a:latin typeface="Courier New" pitchFamily="49" charset="0"/>
                <a:cs typeface="Courier New" pitchFamily="49" charset="0"/>
              </a:rPr>
              <a:t>=Ea;</a:t>
            </a:r>
          </a:p>
          <a:p>
            <a:pPr>
              <a:buNone/>
            </a:pPr>
            <a:r>
              <a:rPr lang="en-US" sz="1800" b="1" dirty="0" smtClean="0">
                <a:latin typeface="Courier New" pitchFamily="49" charset="0"/>
                <a:cs typeface="Courier New" pitchFamily="49" charset="0"/>
              </a:rPr>
              <a:t>        end</a:t>
            </a:r>
          </a:p>
          <a:p>
            <a:pPr>
              <a:buNone/>
            </a:pPr>
            <a:r>
              <a:rPr lang="en-US" sz="1800" b="1" dirty="0" smtClean="0">
                <a:latin typeface="Courier New" pitchFamily="49" charset="0"/>
                <a:cs typeface="Courier New" pitchFamily="49" charset="0"/>
              </a:rPr>
              <a:t>    end</a:t>
            </a:r>
          </a:p>
          <a:p>
            <a:pPr>
              <a:buNone/>
            </a:pPr>
            <a:r>
              <a:rPr lang="en-US" sz="2000" b="1" dirty="0" smtClean="0">
                <a:latin typeface="Courier New" pitchFamily="49" charset="0"/>
                <a:cs typeface="Courier New" pitchFamily="49" charset="0"/>
              </a:rPr>
              <a:t>    </a:t>
            </a:r>
          </a:p>
          <a:p>
            <a:pPr>
              <a:buNone/>
            </a:pPr>
            <a:r>
              <a:rPr lang="en-US" sz="2000" b="1" dirty="0" smtClean="0">
                <a:latin typeface="Courier New" pitchFamily="49" charset="0"/>
                <a:cs typeface="Courier New" pitchFamily="49" charset="0"/>
              </a:rPr>
              <a:t>end</a:t>
            </a:r>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Bootstrap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Math" pitchFamily="18" charset="0"/>
                <a:ea typeface="Cambria Math" pitchFamily="18" charset="0"/>
              </a:rPr>
              <a:t>theory of confidence intervals</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457200" y="1600201"/>
            <a:ext cx="8229600" cy="1828800"/>
          </a:xfrm>
        </p:spPr>
        <p:txBody>
          <a:bodyPr/>
          <a:lstStyle/>
          <a:p>
            <a:pPr algn="ctr">
              <a:buNone/>
            </a:pPr>
            <a:r>
              <a:rPr lang="en-US" dirty="0" smtClean="0">
                <a:latin typeface="Times New Roman" pitchFamily="18" charset="0"/>
                <a:ea typeface="Cambria Math" pitchFamily="18" charset="0"/>
                <a:cs typeface="Times New Roman" pitchFamily="18" charset="0"/>
              </a:rPr>
              <a:t>error is the data</a:t>
            </a:r>
          </a:p>
          <a:p>
            <a:pPr algn="ctr">
              <a:buNone/>
            </a:pPr>
            <a:r>
              <a:rPr lang="en-US" dirty="0" smtClean="0">
                <a:latin typeface="Times New Roman" pitchFamily="18" charset="0"/>
                <a:ea typeface="Cambria Math" pitchFamily="18" charset="0"/>
                <a:cs typeface="Times New Roman" pitchFamily="18" charset="0"/>
              </a:rPr>
              <a:t>result in</a:t>
            </a:r>
          </a:p>
          <a:p>
            <a:pPr algn="ctr">
              <a:buNone/>
            </a:pPr>
            <a:r>
              <a:rPr lang="en-US" dirty="0" smtClean="0">
                <a:latin typeface="Times New Roman" pitchFamily="18" charset="0"/>
                <a:ea typeface="Cambria Math" pitchFamily="18" charset="0"/>
                <a:cs typeface="Times New Roman" pitchFamily="18" charset="0"/>
              </a:rPr>
              <a:t>errors in the estimated model parameters</a:t>
            </a:r>
            <a:endParaRPr lang="en-US" dirty="0">
              <a:latin typeface="Times New Roman" pitchFamily="18" charset="0"/>
              <a:ea typeface="Cambria Math" pitchFamily="18" charset="0"/>
              <a:cs typeface="Times New Roman" pitchFamily="18" charset="0"/>
            </a:endParaRPr>
          </a:p>
        </p:txBody>
      </p:sp>
      <p:grpSp>
        <p:nvGrpSpPr>
          <p:cNvPr id="13" name="Group 12"/>
          <p:cNvGrpSpPr/>
          <p:nvPr/>
        </p:nvGrpSpPr>
        <p:grpSpPr>
          <a:xfrm>
            <a:off x="228600" y="4343400"/>
            <a:ext cx="3733800" cy="2209800"/>
            <a:chOff x="0" y="4343400"/>
            <a:chExt cx="3733800" cy="2209800"/>
          </a:xfrm>
        </p:grpSpPr>
        <p:sp>
          <p:nvSpPr>
            <p:cNvPr id="5" name="Freeform 4"/>
            <p:cNvSpPr/>
            <p:nvPr/>
          </p:nvSpPr>
          <p:spPr>
            <a:xfrm>
              <a:off x="1066800" y="4343400"/>
              <a:ext cx="2194560" cy="1271452"/>
            </a:xfrm>
            <a:custGeom>
              <a:avLst/>
              <a:gdLst>
                <a:gd name="connsiteX0" fmla="*/ 0 w 2194560"/>
                <a:gd name="connsiteY0" fmla="*/ 0 h 1881052"/>
                <a:gd name="connsiteX1" fmla="*/ 26125 w 2194560"/>
                <a:gd name="connsiteY1" fmla="*/ 1881052 h 1881052"/>
                <a:gd name="connsiteX2" fmla="*/ 2194560 w 2194560"/>
                <a:gd name="connsiteY2" fmla="*/ 1881052 h 1881052"/>
                <a:gd name="connsiteX3" fmla="*/ 2194560 w 2194560"/>
                <a:gd name="connsiteY3" fmla="*/ 1881052 h 1881052"/>
              </a:gdLst>
              <a:ahLst/>
              <a:cxnLst>
                <a:cxn ang="0">
                  <a:pos x="connsiteX0" y="connsiteY0"/>
                </a:cxn>
                <a:cxn ang="0">
                  <a:pos x="connsiteX1" y="connsiteY1"/>
                </a:cxn>
                <a:cxn ang="0">
                  <a:pos x="connsiteX2" y="connsiteY2"/>
                </a:cxn>
                <a:cxn ang="0">
                  <a:pos x="connsiteX3" y="connsiteY3"/>
                </a:cxn>
              </a:cxnLst>
              <a:rect l="l" t="t" r="r" b="b"/>
              <a:pathLst>
                <a:path w="2194560" h="1881052">
                  <a:moveTo>
                    <a:pt x="0" y="0"/>
                  </a:moveTo>
                  <a:lnTo>
                    <a:pt x="26125" y="1881052"/>
                  </a:lnTo>
                  <a:lnTo>
                    <a:pt x="2194560" y="1881052"/>
                  </a:lnTo>
                  <a:lnTo>
                    <a:pt x="2194560" y="188105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1123406" y="4669971"/>
              <a:ext cx="1985554" cy="933995"/>
            </a:xfrm>
            <a:custGeom>
              <a:avLst/>
              <a:gdLst>
                <a:gd name="connsiteX0" fmla="*/ 0 w 1985554"/>
                <a:gd name="connsiteY0" fmla="*/ 933995 h 933995"/>
                <a:gd name="connsiteX1" fmla="*/ 248194 w 1985554"/>
                <a:gd name="connsiteY1" fmla="*/ 842555 h 933995"/>
                <a:gd name="connsiteX2" fmla="*/ 613954 w 1985554"/>
                <a:gd name="connsiteY2" fmla="*/ 450669 h 933995"/>
                <a:gd name="connsiteX3" fmla="*/ 822960 w 1985554"/>
                <a:gd name="connsiteY3" fmla="*/ 45720 h 933995"/>
                <a:gd name="connsiteX4" fmla="*/ 1058091 w 1985554"/>
                <a:gd name="connsiteY4" fmla="*/ 176349 h 933995"/>
                <a:gd name="connsiteX5" fmla="*/ 1319348 w 1985554"/>
                <a:gd name="connsiteY5" fmla="*/ 738052 h 933995"/>
                <a:gd name="connsiteX6" fmla="*/ 1985554 w 1985554"/>
                <a:gd name="connsiteY6" fmla="*/ 920932 h 93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5554" h="933995">
                  <a:moveTo>
                    <a:pt x="0" y="933995"/>
                  </a:moveTo>
                  <a:cubicBezTo>
                    <a:pt x="72934" y="928552"/>
                    <a:pt x="145868" y="923109"/>
                    <a:pt x="248194" y="842555"/>
                  </a:cubicBezTo>
                  <a:cubicBezTo>
                    <a:pt x="350520" y="762001"/>
                    <a:pt x="518160" y="583475"/>
                    <a:pt x="613954" y="450669"/>
                  </a:cubicBezTo>
                  <a:cubicBezTo>
                    <a:pt x="709748" y="317863"/>
                    <a:pt x="748937" y="91440"/>
                    <a:pt x="822960" y="45720"/>
                  </a:cubicBezTo>
                  <a:cubicBezTo>
                    <a:pt x="896983" y="0"/>
                    <a:pt x="975360" y="60960"/>
                    <a:pt x="1058091" y="176349"/>
                  </a:cubicBezTo>
                  <a:cubicBezTo>
                    <a:pt x="1140822" y="291738"/>
                    <a:pt x="1164771" y="613955"/>
                    <a:pt x="1319348" y="738052"/>
                  </a:cubicBezTo>
                  <a:cubicBezTo>
                    <a:pt x="1473925" y="862149"/>
                    <a:pt x="1729739" y="891540"/>
                    <a:pt x="1985554" y="920932"/>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4800600"/>
              <a:ext cx="11430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8" name="Content Placeholder 2"/>
            <p:cNvSpPr txBox="1">
              <a:spLocks/>
            </p:cNvSpPr>
            <p:nvPr/>
          </p:nvSpPr>
          <p:spPr>
            <a:xfrm>
              <a:off x="2819400" y="5486400"/>
              <a:ext cx="9144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0" name="Straight Connector 9"/>
            <p:cNvCxnSpPr/>
            <p:nvPr/>
          </p:nvCxnSpPr>
          <p:spPr>
            <a:xfrm>
              <a:off x="2020389" y="5638800"/>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Content Placeholder 2"/>
            <p:cNvSpPr txBox="1">
              <a:spLocks/>
            </p:cNvSpPr>
            <p:nvPr/>
          </p:nvSpPr>
          <p:spPr>
            <a:xfrm>
              <a:off x="1600200" y="5867400"/>
              <a:ext cx="9144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obs</a:t>
              </a:r>
              <a:endParaRPr kumimoji="0" lang="en-US" sz="3200"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grpSp>
      <p:grpSp>
        <p:nvGrpSpPr>
          <p:cNvPr id="14" name="Group 13"/>
          <p:cNvGrpSpPr/>
          <p:nvPr/>
        </p:nvGrpSpPr>
        <p:grpSpPr>
          <a:xfrm>
            <a:off x="4495800" y="4419600"/>
            <a:ext cx="3962400" cy="2209800"/>
            <a:chOff x="-228600" y="4343400"/>
            <a:chExt cx="3962400" cy="2209800"/>
          </a:xfrm>
        </p:grpSpPr>
        <p:sp>
          <p:nvSpPr>
            <p:cNvPr id="15" name="Freeform 14"/>
            <p:cNvSpPr/>
            <p:nvPr/>
          </p:nvSpPr>
          <p:spPr>
            <a:xfrm>
              <a:off x="1066800" y="4343400"/>
              <a:ext cx="2194560" cy="1271452"/>
            </a:xfrm>
            <a:custGeom>
              <a:avLst/>
              <a:gdLst>
                <a:gd name="connsiteX0" fmla="*/ 0 w 2194560"/>
                <a:gd name="connsiteY0" fmla="*/ 0 h 1881052"/>
                <a:gd name="connsiteX1" fmla="*/ 26125 w 2194560"/>
                <a:gd name="connsiteY1" fmla="*/ 1881052 h 1881052"/>
                <a:gd name="connsiteX2" fmla="*/ 2194560 w 2194560"/>
                <a:gd name="connsiteY2" fmla="*/ 1881052 h 1881052"/>
                <a:gd name="connsiteX3" fmla="*/ 2194560 w 2194560"/>
                <a:gd name="connsiteY3" fmla="*/ 1881052 h 1881052"/>
              </a:gdLst>
              <a:ahLst/>
              <a:cxnLst>
                <a:cxn ang="0">
                  <a:pos x="connsiteX0" y="connsiteY0"/>
                </a:cxn>
                <a:cxn ang="0">
                  <a:pos x="connsiteX1" y="connsiteY1"/>
                </a:cxn>
                <a:cxn ang="0">
                  <a:pos x="connsiteX2" y="connsiteY2"/>
                </a:cxn>
                <a:cxn ang="0">
                  <a:pos x="connsiteX3" y="connsiteY3"/>
                </a:cxn>
              </a:cxnLst>
              <a:rect l="l" t="t" r="r" b="b"/>
              <a:pathLst>
                <a:path w="2194560" h="1881052">
                  <a:moveTo>
                    <a:pt x="0" y="0"/>
                  </a:moveTo>
                  <a:lnTo>
                    <a:pt x="26125" y="1881052"/>
                  </a:lnTo>
                  <a:lnTo>
                    <a:pt x="2194560" y="1881052"/>
                  </a:lnTo>
                  <a:lnTo>
                    <a:pt x="2194560" y="188105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123406" y="4621711"/>
              <a:ext cx="1985554" cy="982255"/>
            </a:xfrm>
            <a:custGeom>
              <a:avLst/>
              <a:gdLst>
                <a:gd name="connsiteX0" fmla="*/ 0 w 1985554"/>
                <a:gd name="connsiteY0" fmla="*/ 933995 h 933995"/>
                <a:gd name="connsiteX1" fmla="*/ 248194 w 1985554"/>
                <a:gd name="connsiteY1" fmla="*/ 842555 h 933995"/>
                <a:gd name="connsiteX2" fmla="*/ 613954 w 1985554"/>
                <a:gd name="connsiteY2" fmla="*/ 450669 h 933995"/>
                <a:gd name="connsiteX3" fmla="*/ 822960 w 1985554"/>
                <a:gd name="connsiteY3" fmla="*/ 45720 h 933995"/>
                <a:gd name="connsiteX4" fmla="*/ 1058091 w 1985554"/>
                <a:gd name="connsiteY4" fmla="*/ 176349 h 933995"/>
                <a:gd name="connsiteX5" fmla="*/ 1319348 w 1985554"/>
                <a:gd name="connsiteY5" fmla="*/ 738052 h 933995"/>
                <a:gd name="connsiteX6" fmla="*/ 1985554 w 1985554"/>
                <a:gd name="connsiteY6" fmla="*/ 920932 h 933995"/>
                <a:gd name="connsiteX0" fmla="*/ 0 w 1985554"/>
                <a:gd name="connsiteY0" fmla="*/ 933995 h 933995"/>
                <a:gd name="connsiteX1" fmla="*/ 248194 w 1985554"/>
                <a:gd name="connsiteY1" fmla="*/ 842555 h 933995"/>
                <a:gd name="connsiteX2" fmla="*/ 613954 w 1985554"/>
                <a:gd name="connsiteY2" fmla="*/ 450669 h 933995"/>
                <a:gd name="connsiteX3" fmla="*/ 822960 w 1985554"/>
                <a:gd name="connsiteY3" fmla="*/ 45720 h 933995"/>
                <a:gd name="connsiteX4" fmla="*/ 1058091 w 1985554"/>
                <a:gd name="connsiteY4" fmla="*/ 176349 h 933995"/>
                <a:gd name="connsiteX5" fmla="*/ 1619794 w 1985554"/>
                <a:gd name="connsiteY5" fmla="*/ 587829 h 933995"/>
                <a:gd name="connsiteX6" fmla="*/ 1985554 w 1985554"/>
                <a:gd name="connsiteY6" fmla="*/ 920932 h 933995"/>
                <a:gd name="connsiteX0" fmla="*/ 0 w 1985554"/>
                <a:gd name="connsiteY0" fmla="*/ 982255 h 982255"/>
                <a:gd name="connsiteX1" fmla="*/ 248194 w 1985554"/>
                <a:gd name="connsiteY1" fmla="*/ 890815 h 982255"/>
                <a:gd name="connsiteX2" fmla="*/ 629194 w 1985554"/>
                <a:gd name="connsiteY2" fmla="*/ 788489 h 982255"/>
                <a:gd name="connsiteX3" fmla="*/ 822960 w 1985554"/>
                <a:gd name="connsiteY3" fmla="*/ 93980 h 982255"/>
                <a:gd name="connsiteX4" fmla="*/ 1058091 w 1985554"/>
                <a:gd name="connsiteY4" fmla="*/ 224609 h 982255"/>
                <a:gd name="connsiteX5" fmla="*/ 1619794 w 1985554"/>
                <a:gd name="connsiteY5" fmla="*/ 636089 h 982255"/>
                <a:gd name="connsiteX6" fmla="*/ 1985554 w 1985554"/>
                <a:gd name="connsiteY6" fmla="*/ 969192 h 98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5554" h="982255">
                  <a:moveTo>
                    <a:pt x="0" y="982255"/>
                  </a:moveTo>
                  <a:cubicBezTo>
                    <a:pt x="72934" y="976812"/>
                    <a:pt x="143328" y="923109"/>
                    <a:pt x="248194" y="890815"/>
                  </a:cubicBezTo>
                  <a:cubicBezTo>
                    <a:pt x="353060" y="858521"/>
                    <a:pt x="533400" y="921295"/>
                    <a:pt x="629194" y="788489"/>
                  </a:cubicBezTo>
                  <a:cubicBezTo>
                    <a:pt x="724988" y="655683"/>
                    <a:pt x="751477" y="187960"/>
                    <a:pt x="822960" y="93980"/>
                  </a:cubicBezTo>
                  <a:cubicBezTo>
                    <a:pt x="894443" y="0"/>
                    <a:pt x="925285" y="134258"/>
                    <a:pt x="1058091" y="224609"/>
                  </a:cubicBezTo>
                  <a:cubicBezTo>
                    <a:pt x="1190897" y="314961"/>
                    <a:pt x="1465217" y="511992"/>
                    <a:pt x="1619794" y="636089"/>
                  </a:cubicBezTo>
                  <a:cubicBezTo>
                    <a:pt x="1774371" y="760186"/>
                    <a:pt x="1729739" y="939800"/>
                    <a:pt x="1985554" y="969192"/>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Content Placeholder 2"/>
            <p:cNvSpPr txBox="1">
              <a:spLocks/>
            </p:cNvSpPr>
            <p:nvPr/>
          </p:nvSpPr>
          <p:spPr>
            <a:xfrm>
              <a:off x="-228600" y="4800600"/>
              <a:ext cx="14478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b="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Content Placeholder 2"/>
            <p:cNvSpPr txBox="1">
              <a:spLocks/>
            </p:cNvSpPr>
            <p:nvPr/>
          </p:nvSpPr>
          <p:spPr>
            <a:xfrm>
              <a:off x="2819400" y="5486400"/>
              <a:ext cx="9144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Content Placeholder 2"/>
            <p:cNvSpPr txBox="1">
              <a:spLocks/>
            </p:cNvSpPr>
            <p:nvPr/>
          </p:nvSpPr>
          <p:spPr>
            <a:xfrm>
              <a:off x="1600200" y="5867400"/>
              <a:ext cx="9144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Times New Roman" pitchFamily="18" charset="0"/>
                </a:rPr>
                <a:t>est</a:t>
              </a:r>
              <a:endParaRPr kumimoji="0" lang="en-US" sz="3200"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3" name="Straight Connector 22"/>
            <p:cNvCxnSpPr/>
            <p:nvPr/>
          </p:nvCxnSpPr>
          <p:spPr>
            <a:xfrm>
              <a:off x="2057400" y="5638800"/>
              <a:ext cx="0" cy="22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ight Arrow 20"/>
          <p:cNvSpPr/>
          <p:nvPr/>
        </p:nvSpPr>
        <p:spPr>
          <a:xfrm>
            <a:off x="3505200" y="4495800"/>
            <a:ext cx="1066800" cy="4572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2"/>
          <p:cNvSpPr txBox="1">
            <a:spLocks/>
          </p:cNvSpPr>
          <p:nvPr/>
        </p:nvSpPr>
        <p:spPr>
          <a:xfrm>
            <a:off x="3505200" y="4191000"/>
            <a:ext cx="914400" cy="381000"/>
          </a:xfrm>
          <a:prstGeom prst="rect">
            <a:avLst/>
          </a:prstGeom>
        </p:spPr>
        <p:txBody>
          <a:bodyPr vert="horz" lIns="91440" tIns="45720" rIns="91440" bIns="45720" rtlCol="0">
            <a:normAutofit fontScale="70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31"/>
          <p:cNvSpPr/>
          <p:nvPr/>
        </p:nvSpPr>
        <p:spPr>
          <a:xfrm>
            <a:off x="7639050" y="5591175"/>
            <a:ext cx="176213" cy="95250"/>
          </a:xfrm>
          <a:custGeom>
            <a:avLst/>
            <a:gdLst>
              <a:gd name="connsiteX0" fmla="*/ 0 w 176213"/>
              <a:gd name="connsiteY0" fmla="*/ 0 h 95250"/>
              <a:gd name="connsiteX1" fmla="*/ 0 w 176213"/>
              <a:gd name="connsiteY1" fmla="*/ 95250 h 95250"/>
              <a:gd name="connsiteX2" fmla="*/ 176213 w 176213"/>
              <a:gd name="connsiteY2" fmla="*/ 90488 h 95250"/>
              <a:gd name="connsiteX3" fmla="*/ 0 w 176213"/>
              <a:gd name="connsiteY3" fmla="*/ 0 h 95250"/>
            </a:gdLst>
            <a:ahLst/>
            <a:cxnLst>
              <a:cxn ang="0">
                <a:pos x="connsiteX0" y="connsiteY0"/>
              </a:cxn>
              <a:cxn ang="0">
                <a:pos x="connsiteX1" y="connsiteY1"/>
              </a:cxn>
              <a:cxn ang="0">
                <a:pos x="connsiteX2" y="connsiteY2"/>
              </a:cxn>
              <a:cxn ang="0">
                <a:pos x="connsiteX3" y="connsiteY3"/>
              </a:cxn>
            </a:cxnLst>
            <a:rect l="l" t="t" r="r" b="b"/>
            <a:pathLst>
              <a:path w="176213" h="95250">
                <a:moveTo>
                  <a:pt x="0" y="0"/>
                </a:moveTo>
                <a:lnTo>
                  <a:pt x="0" y="95250"/>
                </a:lnTo>
                <a:lnTo>
                  <a:pt x="176213" y="90488"/>
                </a:lnTo>
                <a:lnTo>
                  <a:pt x="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5895975" y="5600700"/>
            <a:ext cx="180975" cy="95250"/>
          </a:xfrm>
          <a:custGeom>
            <a:avLst/>
            <a:gdLst>
              <a:gd name="connsiteX0" fmla="*/ 0 w 180975"/>
              <a:gd name="connsiteY0" fmla="*/ 95250 h 95250"/>
              <a:gd name="connsiteX1" fmla="*/ 180975 w 180975"/>
              <a:gd name="connsiteY1" fmla="*/ 80963 h 95250"/>
              <a:gd name="connsiteX2" fmla="*/ 176213 w 180975"/>
              <a:gd name="connsiteY2" fmla="*/ 0 h 95250"/>
              <a:gd name="connsiteX3" fmla="*/ 0 w 180975"/>
              <a:gd name="connsiteY3" fmla="*/ 95250 h 95250"/>
            </a:gdLst>
            <a:ahLst/>
            <a:cxnLst>
              <a:cxn ang="0">
                <a:pos x="connsiteX0" y="connsiteY0"/>
              </a:cxn>
              <a:cxn ang="0">
                <a:pos x="connsiteX1" y="connsiteY1"/>
              </a:cxn>
              <a:cxn ang="0">
                <a:pos x="connsiteX2" y="connsiteY2"/>
              </a:cxn>
              <a:cxn ang="0">
                <a:pos x="connsiteX3" y="connsiteY3"/>
              </a:cxn>
            </a:cxnLst>
            <a:rect l="l" t="t" r="r" b="b"/>
            <a:pathLst>
              <a:path w="180975" h="95250">
                <a:moveTo>
                  <a:pt x="0" y="95250"/>
                </a:moveTo>
                <a:lnTo>
                  <a:pt x="180975" y="80963"/>
                </a:lnTo>
                <a:lnTo>
                  <a:pt x="176213" y="0"/>
                </a:lnTo>
                <a:lnTo>
                  <a:pt x="0" y="9525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1433513" y="5472113"/>
            <a:ext cx="219075" cy="147637"/>
          </a:xfrm>
          <a:custGeom>
            <a:avLst/>
            <a:gdLst>
              <a:gd name="connsiteX0" fmla="*/ 0 w 219075"/>
              <a:gd name="connsiteY0" fmla="*/ 147637 h 147637"/>
              <a:gd name="connsiteX1" fmla="*/ 219075 w 219075"/>
              <a:gd name="connsiteY1" fmla="*/ 142875 h 147637"/>
              <a:gd name="connsiteX2" fmla="*/ 214312 w 219075"/>
              <a:gd name="connsiteY2" fmla="*/ 0 h 147637"/>
              <a:gd name="connsiteX3" fmla="*/ 47625 w 219075"/>
              <a:gd name="connsiteY3" fmla="*/ 123825 h 147637"/>
            </a:gdLst>
            <a:ahLst/>
            <a:cxnLst>
              <a:cxn ang="0">
                <a:pos x="connsiteX0" y="connsiteY0"/>
              </a:cxn>
              <a:cxn ang="0">
                <a:pos x="connsiteX1" y="connsiteY1"/>
              </a:cxn>
              <a:cxn ang="0">
                <a:pos x="connsiteX2" y="connsiteY2"/>
              </a:cxn>
              <a:cxn ang="0">
                <a:pos x="connsiteX3" y="connsiteY3"/>
              </a:cxn>
            </a:cxnLst>
            <a:rect l="l" t="t" r="r" b="b"/>
            <a:pathLst>
              <a:path w="219075" h="147637">
                <a:moveTo>
                  <a:pt x="0" y="147637"/>
                </a:moveTo>
                <a:lnTo>
                  <a:pt x="219075" y="142875"/>
                </a:lnTo>
                <a:lnTo>
                  <a:pt x="214312" y="0"/>
                </a:lnTo>
                <a:lnTo>
                  <a:pt x="47625" y="123825"/>
                </a:lnTo>
              </a:path>
            </a:pathLst>
          </a:custGeom>
          <a:solidFill>
            <a:srgbClr val="FF0000"/>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2905125" y="5519738"/>
            <a:ext cx="333375" cy="95250"/>
          </a:xfrm>
          <a:custGeom>
            <a:avLst/>
            <a:gdLst>
              <a:gd name="connsiteX0" fmla="*/ 333375 w 333375"/>
              <a:gd name="connsiteY0" fmla="*/ 95250 h 95250"/>
              <a:gd name="connsiteX1" fmla="*/ 4763 w 333375"/>
              <a:gd name="connsiteY1" fmla="*/ 90487 h 95250"/>
              <a:gd name="connsiteX2" fmla="*/ 0 w 333375"/>
              <a:gd name="connsiteY2" fmla="*/ 0 h 95250"/>
              <a:gd name="connsiteX3" fmla="*/ 333375 w 333375"/>
              <a:gd name="connsiteY3" fmla="*/ 95250 h 95250"/>
            </a:gdLst>
            <a:ahLst/>
            <a:cxnLst>
              <a:cxn ang="0">
                <a:pos x="connsiteX0" y="connsiteY0"/>
              </a:cxn>
              <a:cxn ang="0">
                <a:pos x="connsiteX1" y="connsiteY1"/>
              </a:cxn>
              <a:cxn ang="0">
                <a:pos x="connsiteX2" y="connsiteY2"/>
              </a:cxn>
              <a:cxn ang="0">
                <a:pos x="connsiteX3" y="connsiteY3"/>
              </a:cxn>
            </a:cxnLst>
            <a:rect l="l" t="t" r="r" b="b"/>
            <a:pathLst>
              <a:path w="333375" h="95250">
                <a:moveTo>
                  <a:pt x="333375" y="95250"/>
                </a:moveTo>
                <a:lnTo>
                  <a:pt x="4763" y="90487"/>
                </a:lnTo>
                <a:lnTo>
                  <a:pt x="0" y="0"/>
                </a:lnTo>
                <a:lnTo>
                  <a:pt x="333375" y="9525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latin typeface="Cambria Math" pitchFamily="18" charset="0"/>
                <a:ea typeface="Cambria Math" pitchFamily="18" charset="0"/>
              </a:rPr>
              <a:t>theory of confidence intervals</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457200" y="1600201"/>
            <a:ext cx="8229600" cy="1828800"/>
          </a:xfrm>
        </p:spPr>
        <p:txBody>
          <a:bodyPr/>
          <a:lstStyle/>
          <a:p>
            <a:pPr algn="ctr">
              <a:buNone/>
            </a:pPr>
            <a:r>
              <a:rPr lang="en-US" dirty="0" smtClean="0">
                <a:latin typeface="Times New Roman" pitchFamily="18" charset="0"/>
                <a:ea typeface="Cambria Math" pitchFamily="18" charset="0"/>
                <a:cs typeface="Times New Roman" pitchFamily="18" charset="0"/>
              </a:rPr>
              <a:t>error is the data</a:t>
            </a:r>
          </a:p>
          <a:p>
            <a:pPr algn="ctr">
              <a:buNone/>
            </a:pPr>
            <a:r>
              <a:rPr lang="en-US" dirty="0" smtClean="0">
                <a:latin typeface="Times New Roman" pitchFamily="18" charset="0"/>
                <a:ea typeface="Cambria Math" pitchFamily="18" charset="0"/>
                <a:cs typeface="Times New Roman" pitchFamily="18" charset="0"/>
              </a:rPr>
              <a:t>result in</a:t>
            </a:r>
          </a:p>
          <a:p>
            <a:pPr algn="ctr">
              <a:buNone/>
            </a:pPr>
            <a:r>
              <a:rPr lang="en-US" dirty="0" smtClean="0">
                <a:latin typeface="Times New Roman" pitchFamily="18" charset="0"/>
                <a:ea typeface="Cambria Math" pitchFamily="18" charset="0"/>
                <a:cs typeface="Times New Roman" pitchFamily="18" charset="0"/>
              </a:rPr>
              <a:t>errors in the estimated model parameters</a:t>
            </a:r>
            <a:endParaRPr lang="en-US" dirty="0">
              <a:latin typeface="Times New Roman" pitchFamily="18" charset="0"/>
              <a:ea typeface="Cambria Math" pitchFamily="18" charset="0"/>
              <a:cs typeface="Times New Roman" pitchFamily="18" charset="0"/>
            </a:endParaRPr>
          </a:p>
        </p:txBody>
      </p:sp>
      <p:grpSp>
        <p:nvGrpSpPr>
          <p:cNvPr id="4" name="Group 12"/>
          <p:cNvGrpSpPr/>
          <p:nvPr/>
        </p:nvGrpSpPr>
        <p:grpSpPr>
          <a:xfrm>
            <a:off x="228600" y="4343400"/>
            <a:ext cx="3733800" cy="1828800"/>
            <a:chOff x="0" y="4343400"/>
            <a:chExt cx="3733800" cy="1828800"/>
          </a:xfrm>
        </p:grpSpPr>
        <p:sp>
          <p:nvSpPr>
            <p:cNvPr id="5" name="Freeform 4"/>
            <p:cNvSpPr/>
            <p:nvPr/>
          </p:nvSpPr>
          <p:spPr>
            <a:xfrm>
              <a:off x="1066800" y="4343400"/>
              <a:ext cx="2194560" cy="1271452"/>
            </a:xfrm>
            <a:custGeom>
              <a:avLst/>
              <a:gdLst>
                <a:gd name="connsiteX0" fmla="*/ 0 w 2194560"/>
                <a:gd name="connsiteY0" fmla="*/ 0 h 1881052"/>
                <a:gd name="connsiteX1" fmla="*/ 26125 w 2194560"/>
                <a:gd name="connsiteY1" fmla="*/ 1881052 h 1881052"/>
                <a:gd name="connsiteX2" fmla="*/ 2194560 w 2194560"/>
                <a:gd name="connsiteY2" fmla="*/ 1881052 h 1881052"/>
                <a:gd name="connsiteX3" fmla="*/ 2194560 w 2194560"/>
                <a:gd name="connsiteY3" fmla="*/ 1881052 h 1881052"/>
              </a:gdLst>
              <a:ahLst/>
              <a:cxnLst>
                <a:cxn ang="0">
                  <a:pos x="connsiteX0" y="connsiteY0"/>
                </a:cxn>
                <a:cxn ang="0">
                  <a:pos x="connsiteX1" y="connsiteY1"/>
                </a:cxn>
                <a:cxn ang="0">
                  <a:pos x="connsiteX2" y="connsiteY2"/>
                </a:cxn>
                <a:cxn ang="0">
                  <a:pos x="connsiteX3" y="connsiteY3"/>
                </a:cxn>
              </a:cxnLst>
              <a:rect l="l" t="t" r="r" b="b"/>
              <a:pathLst>
                <a:path w="2194560" h="1881052">
                  <a:moveTo>
                    <a:pt x="0" y="0"/>
                  </a:moveTo>
                  <a:lnTo>
                    <a:pt x="26125" y="1881052"/>
                  </a:lnTo>
                  <a:lnTo>
                    <a:pt x="2194560" y="1881052"/>
                  </a:lnTo>
                  <a:lnTo>
                    <a:pt x="2194560" y="188105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1123406" y="4669971"/>
              <a:ext cx="1985554" cy="933995"/>
            </a:xfrm>
            <a:custGeom>
              <a:avLst/>
              <a:gdLst>
                <a:gd name="connsiteX0" fmla="*/ 0 w 1985554"/>
                <a:gd name="connsiteY0" fmla="*/ 933995 h 933995"/>
                <a:gd name="connsiteX1" fmla="*/ 248194 w 1985554"/>
                <a:gd name="connsiteY1" fmla="*/ 842555 h 933995"/>
                <a:gd name="connsiteX2" fmla="*/ 613954 w 1985554"/>
                <a:gd name="connsiteY2" fmla="*/ 450669 h 933995"/>
                <a:gd name="connsiteX3" fmla="*/ 822960 w 1985554"/>
                <a:gd name="connsiteY3" fmla="*/ 45720 h 933995"/>
                <a:gd name="connsiteX4" fmla="*/ 1058091 w 1985554"/>
                <a:gd name="connsiteY4" fmla="*/ 176349 h 933995"/>
                <a:gd name="connsiteX5" fmla="*/ 1319348 w 1985554"/>
                <a:gd name="connsiteY5" fmla="*/ 738052 h 933995"/>
                <a:gd name="connsiteX6" fmla="*/ 1985554 w 1985554"/>
                <a:gd name="connsiteY6" fmla="*/ 920932 h 93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5554" h="933995">
                  <a:moveTo>
                    <a:pt x="0" y="933995"/>
                  </a:moveTo>
                  <a:cubicBezTo>
                    <a:pt x="72934" y="928552"/>
                    <a:pt x="145868" y="923109"/>
                    <a:pt x="248194" y="842555"/>
                  </a:cubicBezTo>
                  <a:cubicBezTo>
                    <a:pt x="350520" y="762001"/>
                    <a:pt x="518160" y="583475"/>
                    <a:pt x="613954" y="450669"/>
                  </a:cubicBezTo>
                  <a:cubicBezTo>
                    <a:pt x="709748" y="317863"/>
                    <a:pt x="748937" y="91440"/>
                    <a:pt x="822960" y="45720"/>
                  </a:cubicBezTo>
                  <a:cubicBezTo>
                    <a:pt x="896983" y="0"/>
                    <a:pt x="975360" y="60960"/>
                    <a:pt x="1058091" y="176349"/>
                  </a:cubicBezTo>
                  <a:cubicBezTo>
                    <a:pt x="1140822" y="291738"/>
                    <a:pt x="1164771" y="613955"/>
                    <a:pt x="1319348" y="738052"/>
                  </a:cubicBezTo>
                  <a:cubicBezTo>
                    <a:pt x="1473925" y="862149"/>
                    <a:pt x="1729739" y="891540"/>
                    <a:pt x="1985554" y="920932"/>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4800600"/>
              <a:ext cx="11430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8" name="Content Placeholder 2"/>
            <p:cNvSpPr txBox="1">
              <a:spLocks/>
            </p:cNvSpPr>
            <p:nvPr/>
          </p:nvSpPr>
          <p:spPr>
            <a:xfrm>
              <a:off x="2819400" y="5486400"/>
              <a:ext cx="9144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grpSp>
      <p:grpSp>
        <p:nvGrpSpPr>
          <p:cNvPr id="9" name="Group 13"/>
          <p:cNvGrpSpPr/>
          <p:nvPr/>
        </p:nvGrpSpPr>
        <p:grpSpPr>
          <a:xfrm>
            <a:off x="4495800" y="4419600"/>
            <a:ext cx="3962400" cy="2209800"/>
            <a:chOff x="-228600" y="4343400"/>
            <a:chExt cx="3962400" cy="2209800"/>
          </a:xfrm>
        </p:grpSpPr>
        <p:sp>
          <p:nvSpPr>
            <p:cNvPr id="15" name="Freeform 14"/>
            <p:cNvSpPr/>
            <p:nvPr/>
          </p:nvSpPr>
          <p:spPr>
            <a:xfrm>
              <a:off x="1066800" y="4343400"/>
              <a:ext cx="2194560" cy="1271452"/>
            </a:xfrm>
            <a:custGeom>
              <a:avLst/>
              <a:gdLst>
                <a:gd name="connsiteX0" fmla="*/ 0 w 2194560"/>
                <a:gd name="connsiteY0" fmla="*/ 0 h 1881052"/>
                <a:gd name="connsiteX1" fmla="*/ 26125 w 2194560"/>
                <a:gd name="connsiteY1" fmla="*/ 1881052 h 1881052"/>
                <a:gd name="connsiteX2" fmla="*/ 2194560 w 2194560"/>
                <a:gd name="connsiteY2" fmla="*/ 1881052 h 1881052"/>
                <a:gd name="connsiteX3" fmla="*/ 2194560 w 2194560"/>
                <a:gd name="connsiteY3" fmla="*/ 1881052 h 1881052"/>
              </a:gdLst>
              <a:ahLst/>
              <a:cxnLst>
                <a:cxn ang="0">
                  <a:pos x="connsiteX0" y="connsiteY0"/>
                </a:cxn>
                <a:cxn ang="0">
                  <a:pos x="connsiteX1" y="connsiteY1"/>
                </a:cxn>
                <a:cxn ang="0">
                  <a:pos x="connsiteX2" y="connsiteY2"/>
                </a:cxn>
                <a:cxn ang="0">
                  <a:pos x="connsiteX3" y="connsiteY3"/>
                </a:cxn>
              </a:cxnLst>
              <a:rect l="l" t="t" r="r" b="b"/>
              <a:pathLst>
                <a:path w="2194560" h="1881052">
                  <a:moveTo>
                    <a:pt x="0" y="0"/>
                  </a:moveTo>
                  <a:lnTo>
                    <a:pt x="26125" y="1881052"/>
                  </a:lnTo>
                  <a:lnTo>
                    <a:pt x="2194560" y="1881052"/>
                  </a:lnTo>
                  <a:lnTo>
                    <a:pt x="2194560" y="1881052"/>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123406" y="4621711"/>
              <a:ext cx="1985554" cy="982255"/>
            </a:xfrm>
            <a:custGeom>
              <a:avLst/>
              <a:gdLst>
                <a:gd name="connsiteX0" fmla="*/ 0 w 1985554"/>
                <a:gd name="connsiteY0" fmla="*/ 933995 h 933995"/>
                <a:gd name="connsiteX1" fmla="*/ 248194 w 1985554"/>
                <a:gd name="connsiteY1" fmla="*/ 842555 h 933995"/>
                <a:gd name="connsiteX2" fmla="*/ 613954 w 1985554"/>
                <a:gd name="connsiteY2" fmla="*/ 450669 h 933995"/>
                <a:gd name="connsiteX3" fmla="*/ 822960 w 1985554"/>
                <a:gd name="connsiteY3" fmla="*/ 45720 h 933995"/>
                <a:gd name="connsiteX4" fmla="*/ 1058091 w 1985554"/>
                <a:gd name="connsiteY4" fmla="*/ 176349 h 933995"/>
                <a:gd name="connsiteX5" fmla="*/ 1319348 w 1985554"/>
                <a:gd name="connsiteY5" fmla="*/ 738052 h 933995"/>
                <a:gd name="connsiteX6" fmla="*/ 1985554 w 1985554"/>
                <a:gd name="connsiteY6" fmla="*/ 920932 h 933995"/>
                <a:gd name="connsiteX0" fmla="*/ 0 w 1985554"/>
                <a:gd name="connsiteY0" fmla="*/ 933995 h 933995"/>
                <a:gd name="connsiteX1" fmla="*/ 248194 w 1985554"/>
                <a:gd name="connsiteY1" fmla="*/ 842555 h 933995"/>
                <a:gd name="connsiteX2" fmla="*/ 613954 w 1985554"/>
                <a:gd name="connsiteY2" fmla="*/ 450669 h 933995"/>
                <a:gd name="connsiteX3" fmla="*/ 822960 w 1985554"/>
                <a:gd name="connsiteY3" fmla="*/ 45720 h 933995"/>
                <a:gd name="connsiteX4" fmla="*/ 1058091 w 1985554"/>
                <a:gd name="connsiteY4" fmla="*/ 176349 h 933995"/>
                <a:gd name="connsiteX5" fmla="*/ 1619794 w 1985554"/>
                <a:gd name="connsiteY5" fmla="*/ 587829 h 933995"/>
                <a:gd name="connsiteX6" fmla="*/ 1985554 w 1985554"/>
                <a:gd name="connsiteY6" fmla="*/ 920932 h 933995"/>
                <a:gd name="connsiteX0" fmla="*/ 0 w 1985554"/>
                <a:gd name="connsiteY0" fmla="*/ 982255 h 982255"/>
                <a:gd name="connsiteX1" fmla="*/ 248194 w 1985554"/>
                <a:gd name="connsiteY1" fmla="*/ 890815 h 982255"/>
                <a:gd name="connsiteX2" fmla="*/ 629194 w 1985554"/>
                <a:gd name="connsiteY2" fmla="*/ 788489 h 982255"/>
                <a:gd name="connsiteX3" fmla="*/ 822960 w 1985554"/>
                <a:gd name="connsiteY3" fmla="*/ 93980 h 982255"/>
                <a:gd name="connsiteX4" fmla="*/ 1058091 w 1985554"/>
                <a:gd name="connsiteY4" fmla="*/ 224609 h 982255"/>
                <a:gd name="connsiteX5" fmla="*/ 1619794 w 1985554"/>
                <a:gd name="connsiteY5" fmla="*/ 636089 h 982255"/>
                <a:gd name="connsiteX6" fmla="*/ 1985554 w 1985554"/>
                <a:gd name="connsiteY6" fmla="*/ 969192 h 982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85554" h="982255">
                  <a:moveTo>
                    <a:pt x="0" y="982255"/>
                  </a:moveTo>
                  <a:cubicBezTo>
                    <a:pt x="72934" y="976812"/>
                    <a:pt x="143328" y="923109"/>
                    <a:pt x="248194" y="890815"/>
                  </a:cubicBezTo>
                  <a:cubicBezTo>
                    <a:pt x="353060" y="858521"/>
                    <a:pt x="533400" y="921295"/>
                    <a:pt x="629194" y="788489"/>
                  </a:cubicBezTo>
                  <a:cubicBezTo>
                    <a:pt x="724988" y="655683"/>
                    <a:pt x="751477" y="187960"/>
                    <a:pt x="822960" y="93980"/>
                  </a:cubicBezTo>
                  <a:cubicBezTo>
                    <a:pt x="894443" y="0"/>
                    <a:pt x="925285" y="134258"/>
                    <a:pt x="1058091" y="224609"/>
                  </a:cubicBezTo>
                  <a:cubicBezTo>
                    <a:pt x="1190897" y="314961"/>
                    <a:pt x="1465217" y="511992"/>
                    <a:pt x="1619794" y="636089"/>
                  </a:cubicBezTo>
                  <a:cubicBezTo>
                    <a:pt x="1774371" y="760186"/>
                    <a:pt x="1729739" y="939800"/>
                    <a:pt x="1985554" y="969192"/>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Content Placeholder 2"/>
            <p:cNvSpPr txBox="1">
              <a:spLocks/>
            </p:cNvSpPr>
            <p:nvPr/>
          </p:nvSpPr>
          <p:spPr>
            <a:xfrm>
              <a:off x="-228600" y="4800600"/>
              <a:ext cx="14478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Content Placeholder 2"/>
            <p:cNvSpPr txBox="1">
              <a:spLocks/>
            </p:cNvSpPr>
            <p:nvPr/>
          </p:nvSpPr>
          <p:spPr>
            <a:xfrm>
              <a:off x="2819400" y="5486400"/>
              <a:ext cx="9144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Content Placeholder 2"/>
            <p:cNvSpPr txBox="1">
              <a:spLocks/>
            </p:cNvSpPr>
            <p:nvPr/>
          </p:nvSpPr>
          <p:spPr>
            <a:xfrm>
              <a:off x="990600" y="5867400"/>
              <a:ext cx="22860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95% confidence</a:t>
              </a:r>
              <a:endParaRPr kumimoji="0" lang="en-US"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grpSp>
      <p:sp>
        <p:nvSpPr>
          <p:cNvPr id="21" name="Right Arrow 20"/>
          <p:cNvSpPr/>
          <p:nvPr/>
        </p:nvSpPr>
        <p:spPr>
          <a:xfrm>
            <a:off x="3505200" y="4495800"/>
            <a:ext cx="1066800" cy="4572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2"/>
          <p:cNvSpPr txBox="1">
            <a:spLocks/>
          </p:cNvSpPr>
          <p:nvPr/>
        </p:nvSpPr>
        <p:spPr>
          <a:xfrm>
            <a:off x="3124200" y="3962400"/>
            <a:ext cx="1676400" cy="3810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3" name="Freeform 32"/>
          <p:cNvSpPr/>
          <p:nvPr/>
        </p:nvSpPr>
        <p:spPr>
          <a:xfrm>
            <a:off x="1507331" y="5248275"/>
            <a:ext cx="69057" cy="228600"/>
          </a:xfrm>
          <a:custGeom>
            <a:avLst/>
            <a:gdLst>
              <a:gd name="connsiteX0" fmla="*/ 7144 w 69057"/>
              <a:gd name="connsiteY0" fmla="*/ 0 h 228600"/>
              <a:gd name="connsiteX1" fmla="*/ 69057 w 69057"/>
              <a:gd name="connsiteY1" fmla="*/ 109538 h 228600"/>
              <a:gd name="connsiteX2" fmla="*/ 7144 w 69057"/>
              <a:gd name="connsiteY2" fmla="*/ 123825 h 228600"/>
              <a:gd name="connsiteX3" fmla="*/ 26194 w 69057"/>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69057" h="228600">
                <a:moveTo>
                  <a:pt x="7144" y="0"/>
                </a:moveTo>
                <a:cubicBezTo>
                  <a:pt x="38100" y="44450"/>
                  <a:pt x="69057" y="88901"/>
                  <a:pt x="69057" y="109538"/>
                </a:cubicBezTo>
                <a:cubicBezTo>
                  <a:pt x="69057" y="130175"/>
                  <a:pt x="14288" y="103981"/>
                  <a:pt x="7144" y="123825"/>
                </a:cubicBezTo>
                <a:cubicBezTo>
                  <a:pt x="0" y="143669"/>
                  <a:pt x="13097" y="186134"/>
                  <a:pt x="26194" y="22860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Content Placeholder 2"/>
          <p:cNvSpPr txBox="1">
            <a:spLocks/>
          </p:cNvSpPr>
          <p:nvPr/>
        </p:nvSpPr>
        <p:spPr>
          <a:xfrm>
            <a:off x="914400" y="4876800"/>
            <a:ext cx="14478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20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½</a:t>
            </a: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20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5" name="Freeform 34"/>
          <p:cNvSpPr/>
          <p:nvPr/>
        </p:nvSpPr>
        <p:spPr>
          <a:xfrm>
            <a:off x="3031331" y="5248275"/>
            <a:ext cx="69057" cy="228600"/>
          </a:xfrm>
          <a:custGeom>
            <a:avLst/>
            <a:gdLst>
              <a:gd name="connsiteX0" fmla="*/ 7144 w 69057"/>
              <a:gd name="connsiteY0" fmla="*/ 0 h 228600"/>
              <a:gd name="connsiteX1" fmla="*/ 69057 w 69057"/>
              <a:gd name="connsiteY1" fmla="*/ 109538 h 228600"/>
              <a:gd name="connsiteX2" fmla="*/ 7144 w 69057"/>
              <a:gd name="connsiteY2" fmla="*/ 123825 h 228600"/>
              <a:gd name="connsiteX3" fmla="*/ 26194 w 69057"/>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69057" h="228600">
                <a:moveTo>
                  <a:pt x="7144" y="0"/>
                </a:moveTo>
                <a:cubicBezTo>
                  <a:pt x="38100" y="44450"/>
                  <a:pt x="69057" y="88901"/>
                  <a:pt x="69057" y="109538"/>
                </a:cubicBezTo>
                <a:cubicBezTo>
                  <a:pt x="69057" y="130175"/>
                  <a:pt x="14288" y="103981"/>
                  <a:pt x="7144" y="123825"/>
                </a:cubicBezTo>
                <a:cubicBezTo>
                  <a:pt x="0" y="143669"/>
                  <a:pt x="13097" y="186134"/>
                  <a:pt x="26194" y="22860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Content Placeholder 2"/>
          <p:cNvSpPr txBox="1">
            <a:spLocks/>
          </p:cNvSpPr>
          <p:nvPr/>
        </p:nvSpPr>
        <p:spPr>
          <a:xfrm>
            <a:off x="2438400" y="4876800"/>
            <a:ext cx="14478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20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½</a:t>
            </a: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20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7" name="Freeform 36"/>
          <p:cNvSpPr/>
          <p:nvPr/>
        </p:nvSpPr>
        <p:spPr>
          <a:xfrm>
            <a:off x="5955509" y="5367334"/>
            <a:ext cx="69057" cy="228600"/>
          </a:xfrm>
          <a:custGeom>
            <a:avLst/>
            <a:gdLst>
              <a:gd name="connsiteX0" fmla="*/ 7144 w 69057"/>
              <a:gd name="connsiteY0" fmla="*/ 0 h 228600"/>
              <a:gd name="connsiteX1" fmla="*/ 69057 w 69057"/>
              <a:gd name="connsiteY1" fmla="*/ 109538 h 228600"/>
              <a:gd name="connsiteX2" fmla="*/ 7144 w 69057"/>
              <a:gd name="connsiteY2" fmla="*/ 123825 h 228600"/>
              <a:gd name="connsiteX3" fmla="*/ 26194 w 69057"/>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69057" h="228600">
                <a:moveTo>
                  <a:pt x="7144" y="0"/>
                </a:moveTo>
                <a:cubicBezTo>
                  <a:pt x="38100" y="44450"/>
                  <a:pt x="69057" y="88901"/>
                  <a:pt x="69057" y="109538"/>
                </a:cubicBezTo>
                <a:cubicBezTo>
                  <a:pt x="69057" y="130175"/>
                  <a:pt x="14288" y="103981"/>
                  <a:pt x="7144" y="123825"/>
                </a:cubicBezTo>
                <a:cubicBezTo>
                  <a:pt x="0" y="143669"/>
                  <a:pt x="13097" y="186134"/>
                  <a:pt x="26194" y="22860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Content Placeholder 2"/>
          <p:cNvSpPr txBox="1">
            <a:spLocks/>
          </p:cNvSpPr>
          <p:nvPr/>
        </p:nvSpPr>
        <p:spPr>
          <a:xfrm>
            <a:off x="5486400" y="5029200"/>
            <a:ext cx="14478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20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½</a:t>
            </a: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20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9" name="Freeform 38"/>
          <p:cNvSpPr/>
          <p:nvPr/>
        </p:nvSpPr>
        <p:spPr>
          <a:xfrm>
            <a:off x="7755731" y="5376860"/>
            <a:ext cx="69057" cy="228600"/>
          </a:xfrm>
          <a:custGeom>
            <a:avLst/>
            <a:gdLst>
              <a:gd name="connsiteX0" fmla="*/ 7144 w 69057"/>
              <a:gd name="connsiteY0" fmla="*/ 0 h 228600"/>
              <a:gd name="connsiteX1" fmla="*/ 69057 w 69057"/>
              <a:gd name="connsiteY1" fmla="*/ 109538 h 228600"/>
              <a:gd name="connsiteX2" fmla="*/ 7144 w 69057"/>
              <a:gd name="connsiteY2" fmla="*/ 123825 h 228600"/>
              <a:gd name="connsiteX3" fmla="*/ 26194 w 69057"/>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69057" h="228600">
                <a:moveTo>
                  <a:pt x="7144" y="0"/>
                </a:moveTo>
                <a:cubicBezTo>
                  <a:pt x="38100" y="44450"/>
                  <a:pt x="69057" y="88901"/>
                  <a:pt x="69057" y="109538"/>
                </a:cubicBezTo>
                <a:cubicBezTo>
                  <a:pt x="69057" y="130175"/>
                  <a:pt x="14288" y="103981"/>
                  <a:pt x="7144" y="123825"/>
                </a:cubicBezTo>
                <a:cubicBezTo>
                  <a:pt x="0" y="143669"/>
                  <a:pt x="13097" y="186134"/>
                  <a:pt x="26194" y="22860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Content Placeholder 2"/>
          <p:cNvSpPr txBox="1">
            <a:spLocks/>
          </p:cNvSpPr>
          <p:nvPr/>
        </p:nvSpPr>
        <p:spPr>
          <a:xfrm>
            <a:off x="7162800" y="5005385"/>
            <a:ext cx="1447800" cy="6858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20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½</a:t>
            </a:r>
            <a:r>
              <a:rPr kumimoji="0" lang="en-US" sz="20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20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42" name="Straight Connector 41"/>
          <p:cNvCxnSpPr/>
          <p:nvPr/>
        </p:nvCxnSpPr>
        <p:spPr>
          <a:xfrm flipV="1">
            <a:off x="6096000" y="5853113"/>
            <a:ext cx="1533525" cy="14287"/>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Freeform 43"/>
          <p:cNvSpPr/>
          <p:nvPr/>
        </p:nvSpPr>
        <p:spPr>
          <a:xfrm>
            <a:off x="6107909" y="5519734"/>
            <a:ext cx="69057" cy="228600"/>
          </a:xfrm>
          <a:custGeom>
            <a:avLst/>
            <a:gdLst>
              <a:gd name="connsiteX0" fmla="*/ 7144 w 69057"/>
              <a:gd name="connsiteY0" fmla="*/ 0 h 228600"/>
              <a:gd name="connsiteX1" fmla="*/ 69057 w 69057"/>
              <a:gd name="connsiteY1" fmla="*/ 109538 h 228600"/>
              <a:gd name="connsiteX2" fmla="*/ 7144 w 69057"/>
              <a:gd name="connsiteY2" fmla="*/ 123825 h 228600"/>
              <a:gd name="connsiteX3" fmla="*/ 26194 w 69057"/>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69057" h="228600">
                <a:moveTo>
                  <a:pt x="7144" y="0"/>
                </a:moveTo>
                <a:cubicBezTo>
                  <a:pt x="38100" y="44450"/>
                  <a:pt x="69057" y="88901"/>
                  <a:pt x="69057" y="109538"/>
                </a:cubicBezTo>
                <a:cubicBezTo>
                  <a:pt x="69057" y="130175"/>
                  <a:pt x="14288" y="103981"/>
                  <a:pt x="7144" y="123825"/>
                </a:cubicBezTo>
                <a:cubicBezTo>
                  <a:pt x="0" y="143669"/>
                  <a:pt x="13097" y="186134"/>
                  <a:pt x="26194" y="228600"/>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6" name="Straight Connector 45"/>
          <p:cNvCxnSpPr/>
          <p:nvPr/>
        </p:nvCxnSpPr>
        <p:spPr>
          <a:xfrm>
            <a:off x="1676400" y="5805488"/>
            <a:ext cx="1262063" cy="0"/>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1219200" y="5867400"/>
            <a:ext cx="2286000" cy="685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95% confidence</a:t>
            </a:r>
            <a:endParaRPr kumimoji="0" lang="en-US" b="0" i="1"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562600"/>
          </a:xfrm>
        </p:spPr>
        <p:txBody>
          <a:bodyPr>
            <a:normAutofit fontScale="90000"/>
          </a:bodyPr>
          <a:lstStyle/>
          <a:p>
            <a:pPr lvl="0">
              <a:defRPr/>
            </a:pPr>
            <a:r>
              <a:rPr lang="en-US" dirty="0" smtClean="0">
                <a:latin typeface="Times New Roman" pitchFamily="18" charset="0"/>
                <a:cs typeface="Times New Roman" pitchFamily="18" charset="0"/>
              </a:rPr>
              <a:t>Gaussian linear theory</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a:t>
            </a:r>
            <a:r>
              <a:rPr lang="en-US" baseline="30000" dirty="0" err="1" smtClean="0">
                <a:latin typeface="Cambria Math" pitchFamily="18" charset="0"/>
                <a:ea typeface="Cambria Math" pitchFamily="18" charset="0"/>
                <a:cs typeface="Times New Roman" pitchFamily="18" charset="0"/>
              </a:rPr>
              <a:t>g</a:t>
            </a:r>
            <a:r>
              <a:rPr lang="en-US" b="1" dirty="0" err="1"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standard error propagation</a:t>
            </a:r>
            <a:br>
              <a:rPr lang="en-US" dirty="0" smtClean="0">
                <a:latin typeface="Times New Roman" pitchFamily="18" charset="0"/>
                <a:cs typeface="Times New Roman" pitchFamily="18" charset="0"/>
              </a:rPr>
            </a:b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a:t>
            </a:r>
            <a:r>
              <a:rPr lang="en-US" baseline="30000" dirty="0" err="1" smtClean="0">
                <a:latin typeface="Cambria Math" pitchFamily="18" charset="0"/>
                <a:ea typeface="Cambria Math" pitchFamily="18" charset="0"/>
                <a:cs typeface="Times New Roman" pitchFamily="18" charset="0"/>
              </a:rPr>
              <a:t>gT</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univariate</a:t>
            </a:r>
            <a:r>
              <a:rPr lang="en-US" dirty="0" smtClean="0">
                <a:latin typeface="Times New Roman" pitchFamily="18" charset="0"/>
                <a:cs typeface="Times New Roman" pitchFamily="18" charset="0"/>
              </a:rPr>
              <a:t> Gaussian distribution has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95% of error within two </a:t>
            </a:r>
            <a:r>
              <a:rPr lang="el-GR" i="1" dirty="0" smtClean="0">
                <a:latin typeface="Cambria Math"/>
                <a:ea typeface="Cambria Math"/>
                <a:cs typeface="Times New Roman" pitchFamily="18" charset="0"/>
              </a:rPr>
              <a:t>σ</a:t>
            </a:r>
            <a:r>
              <a:rPr lang="en-US" dirty="0" smtClean="0">
                <a:latin typeface="Times New Roman" pitchFamily="18" charset="0"/>
                <a:cs typeface="Times New Roman" pitchFamily="18" charset="0"/>
              </a:rPr>
              <a:t> of its mean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562600"/>
          </a:xfrm>
        </p:spPr>
        <p:txBody>
          <a:bodyPr>
            <a:normAutofit fontScale="90000"/>
          </a:bodyPr>
          <a:lstStyle/>
          <a:p>
            <a:pPr lvl="0">
              <a:defRPr/>
            </a:pPr>
            <a:r>
              <a:rPr lang="en-US" dirty="0" smtClean="0">
                <a:latin typeface="Times New Roman" pitchFamily="18" charset="0"/>
                <a:cs typeface="Times New Roman" pitchFamily="18" charset="0"/>
              </a:rPr>
              <a:t>What to do with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Gaussian nonlinear theory?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One possibility</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linearize</a:t>
            </a:r>
            <a:r>
              <a:rPr lang="en-US" dirty="0" smtClean="0">
                <a:latin typeface="Times New Roman" pitchFamily="18" charset="0"/>
                <a:cs typeface="Times New Roman" pitchFamily="18" charset="0"/>
              </a:rPr>
              <a:t> theory and use standard error propagation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 </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b="1" dirty="0" smtClean="0">
                <a:latin typeface="Cambria Math" pitchFamily="18" charset="0"/>
                <a:ea typeface="Cambria Math" pitchFamily="18" charset="0"/>
                <a:cs typeface="Times New Roman" pitchFamily="18" charset="0"/>
              </a:rPr>
              <a:t>m-m</a:t>
            </a:r>
            <a:r>
              <a:rPr lang="en-US" baseline="30000" dirty="0" smtClean="0">
                <a:latin typeface="Cambria Math" pitchFamily="18" charset="0"/>
                <a:ea typeface="Cambria Math" pitchFamily="18" charset="0"/>
                <a:cs typeface="Times New Roman" pitchFamily="18" charset="0"/>
              </a:rPr>
              <a:t>(p) </a:t>
            </a:r>
            <a:r>
              <a:rPr lang="en-US" dirty="0" smtClean="0">
                <a:latin typeface="Cambria Math"/>
                <a:ea typeface="Cambria Math"/>
                <a:cs typeface="Times New Roman" pitchFamily="18" charset="0"/>
              </a:rPr>
              <a:t>≈</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G</a:t>
            </a:r>
            <a:r>
              <a:rPr lang="en-US" baseline="-25000" dirty="0" smtClean="0">
                <a:latin typeface="Cambria Math" pitchFamily="18" charset="0"/>
                <a:ea typeface="Cambria Math" pitchFamily="18" charset="0"/>
                <a:cs typeface="Times New Roman" pitchFamily="18" charset="0"/>
              </a:rPr>
              <a:t>(p) </a:t>
            </a:r>
            <a:r>
              <a:rPr lang="en-US" baseline="30000"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g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 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baseline="30000" dirty="0" smtClean="0">
                <a:latin typeface="Cambria Math" pitchFamily="18" charset="0"/>
                <a:ea typeface="Cambria Math" pitchFamily="18" charset="0"/>
                <a:cs typeface="Times New Roman" pitchFamily="18" charset="0"/>
              </a:rPr>
              <a:t>(p</a:t>
            </a:r>
            <a:r>
              <a:rPr lang="en-US" baseline="30000" dirty="0" smtClean="0">
                <a:latin typeface="Cambria Math" pitchFamily="18" charset="0"/>
                <a:ea typeface="Cambria Math" pitchFamily="18" charset="0"/>
                <a:cs typeface="Times New Roman" pitchFamily="18" charset="0"/>
              </a:rPr>
              <a:t>)</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dirty="0" smtClean="0">
                <a:latin typeface="Cambria Math"/>
                <a:ea typeface="Cambria Math"/>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25000" dirty="0" smtClean="0">
                <a:latin typeface="Cambria Math" pitchFamily="18" charset="0"/>
                <a:ea typeface="Cambria Math" pitchFamily="18" charset="0"/>
                <a:cs typeface="Times New Roman" pitchFamily="18" charset="0"/>
              </a:rPr>
              <a:t>(p)</a:t>
            </a:r>
            <a:r>
              <a:rPr lang="en-US" baseline="30000"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G</a:t>
            </a:r>
            <a:r>
              <a:rPr lang="en-US" baseline="-25000" dirty="0" smtClean="0">
                <a:latin typeface="Cambria Math" pitchFamily="18" charset="0"/>
                <a:ea typeface="Cambria Math" pitchFamily="18" charset="0"/>
                <a:cs typeface="Times New Roman" pitchFamily="18" charset="0"/>
              </a:rPr>
              <a:t>(p)</a:t>
            </a:r>
            <a:r>
              <a:rPr lang="en-US" baseline="30000" dirty="0" smtClean="0">
                <a:latin typeface="Cambria Math" pitchFamily="18" charset="0"/>
                <a:ea typeface="Cambria Math" pitchFamily="18" charset="0"/>
                <a:cs typeface="Times New Roman" pitchFamily="18" charset="0"/>
              </a:rPr>
              <a:t>-g</a:t>
            </a: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1524000"/>
            <a:ext cx="9144000" cy="4724400"/>
          </a:xfrm>
          <a:prstGeom prst="rect">
            <a:avLst/>
          </a:prstGeom>
        </p:spPr>
        <p:txBody>
          <a:bodyPr vert="horz" lIns="91440" tIns="45720" rIns="91440" bIns="45720" rtlCol="0" anchor="ctr">
            <a:normAutofit/>
          </a:bodyPr>
          <a:lstStyle/>
          <a:p>
            <a:pPr lvl="0" algn="ctr">
              <a:spcBef>
                <a:spcPct val="0"/>
              </a:spcBef>
              <a:defRPr/>
            </a:pPr>
            <a:r>
              <a:rPr lang="en-US" sz="4000" dirty="0" smtClean="0">
                <a:latin typeface="Times New Roman" pitchFamily="18" charset="0"/>
                <a:ea typeface="+mj-ea"/>
                <a:cs typeface="Times New Roman" pitchFamily="18" charset="0"/>
              </a:rPr>
              <a:t>Introduce Simulated Annealing</a:t>
            </a:r>
          </a:p>
          <a:p>
            <a:pPr lvl="0" algn="ctr">
              <a:spcBef>
                <a:spcPct val="0"/>
              </a:spcBef>
              <a:defRPr/>
            </a:pPr>
            <a:endParaRPr lang="en-US" sz="4000" dirty="0" smtClean="0">
              <a:latin typeface="Times New Roman" pitchFamily="18" charset="0"/>
              <a:ea typeface="+mj-ea"/>
              <a:cs typeface="Times New Roman" pitchFamily="18" charset="0"/>
            </a:endParaRPr>
          </a:p>
          <a:p>
            <a:pPr lvl="0" algn="ctr">
              <a:spcBef>
                <a:spcPct val="0"/>
              </a:spcBef>
              <a:defRPr/>
            </a:pPr>
            <a:r>
              <a:rPr lang="en-US" sz="4000" dirty="0" smtClean="0">
                <a:latin typeface="Times New Roman" pitchFamily="18" charset="0"/>
                <a:ea typeface="+mj-ea"/>
                <a:cs typeface="Times New Roman" pitchFamily="18" charset="0"/>
              </a:rPr>
              <a:t>Introduce the Bootstrap Method</a:t>
            </a:r>
          </a:p>
          <a:p>
            <a:pPr lvl="0" algn="ctr">
              <a:spcBef>
                <a:spcPct val="0"/>
              </a:spcBef>
              <a:defRPr/>
            </a:pPr>
            <a:r>
              <a:rPr lang="en-US" sz="4000" dirty="0" smtClean="0">
                <a:latin typeface="Times New Roman" pitchFamily="18" charset="0"/>
                <a:ea typeface="+mj-ea"/>
                <a:cs typeface="Times New Roman" pitchFamily="18" charset="0"/>
              </a:rPr>
              <a:t>for computing Confidence Intervals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6019800"/>
          </a:xfrm>
        </p:spPr>
        <p:txBody>
          <a:bodyPr>
            <a:normAutofit fontScale="90000"/>
          </a:bodyPr>
          <a:lstStyle/>
          <a:p>
            <a:pPr lvl="0">
              <a:defRPr/>
            </a:pP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disadvantages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unknown accuracy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need to compute gradient of theory </a:t>
            </a:r>
            <a:r>
              <a:rPr lang="en-US" b="1" dirty="0" smtClean="0">
                <a:latin typeface="Cambria Math" pitchFamily="18" charset="0"/>
                <a:ea typeface="Cambria Math" pitchFamily="18" charset="0"/>
                <a:cs typeface="Times New Roman" pitchFamily="18" charset="0"/>
              </a:rPr>
              <a:t>G</a:t>
            </a:r>
            <a:r>
              <a:rPr lang="en-US" baseline="-25000" dirty="0" smtClean="0">
                <a:latin typeface="Cambria Math" pitchFamily="18" charset="0"/>
                <a:ea typeface="Cambria Math" pitchFamily="18" charset="0"/>
                <a:cs typeface="Times New Roman" pitchFamily="18" charset="0"/>
              </a:rPr>
              <a:t>(p)</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b="1" dirty="0" smtClean="0">
                <a:latin typeface="Cambria Math" pitchFamily="18" charset="0"/>
                <a:ea typeface="Cambria Math" pitchFamily="18" charset="0"/>
                <a:cs typeface="Times New Roman" pitchFamily="18" charset="0"/>
              </a:rPr>
              <a:t>G</a:t>
            </a:r>
            <a:r>
              <a:rPr lang="en-US" baseline="-25000" dirty="0" smtClean="0">
                <a:latin typeface="Cambria Math" pitchFamily="18" charset="0"/>
                <a:ea typeface="Cambria Math" pitchFamily="18" charset="0"/>
                <a:cs typeface="Times New Roman" pitchFamily="18" charset="0"/>
              </a:rPr>
              <a:t>(p) </a:t>
            </a:r>
            <a:r>
              <a:rPr lang="en-US" dirty="0" smtClean="0">
                <a:latin typeface="Times New Roman" pitchFamily="18" charset="0"/>
                <a:cs typeface="Times New Roman" pitchFamily="18" charset="0"/>
              </a:rPr>
              <a:t>not computed when using some solution methods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fontScale="90000"/>
          </a:bodyPr>
          <a:lstStyle/>
          <a:p>
            <a:r>
              <a:rPr lang="en-US" dirty="0" smtClean="0">
                <a:latin typeface="Times New Roman" pitchFamily="18" charset="0"/>
                <a:cs typeface="Times New Roman" pitchFamily="18" charset="0"/>
              </a:rPr>
              <a:t>alternative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confidence intervals with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repeat datasets</a:t>
            </a:r>
            <a:endParaRPr lang="en-US" dirty="0">
              <a:latin typeface="Times New Roman" pitchFamily="18" charset="0"/>
              <a:cs typeface="Times New Roman" pitchFamily="18" charset="0"/>
            </a:endParaRPr>
          </a:p>
        </p:txBody>
      </p:sp>
      <p:sp>
        <p:nvSpPr>
          <p:cNvPr id="3" name="Title 1"/>
          <p:cNvSpPr txBox="1">
            <a:spLocks/>
          </p:cNvSpPr>
          <p:nvPr/>
        </p:nvSpPr>
        <p:spPr>
          <a:xfrm>
            <a:off x="0" y="2667000"/>
            <a:ext cx="9144000" cy="35814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do the whole</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experiment many times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32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use results of each experiment to make compute </a:t>
            </a:r>
            <a:r>
              <a:rPr lang="en-US" sz="3200" b="1" dirty="0" err="1" smtClean="0">
                <a:latin typeface="Times New Roman" pitchFamily="18" charset="0"/>
                <a:ea typeface="+mj-ea"/>
                <a:cs typeface="Times New Roman" pitchFamily="18" charset="0"/>
              </a:rPr>
              <a:t>m</a:t>
            </a:r>
            <a:r>
              <a:rPr lang="en-US" sz="3200" baseline="30000" dirty="0" err="1" smtClean="0">
                <a:latin typeface="Times New Roman" pitchFamily="18" charset="0"/>
                <a:ea typeface="+mj-ea"/>
                <a:cs typeface="Times New Roman" pitchFamily="18" charset="0"/>
              </a:rPr>
              <a:t>est</a:t>
            </a:r>
            <a:endParaRPr lang="en-US" sz="3200" baseline="300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3200" baseline="30000" dirty="0" smtClean="0">
              <a:latin typeface="Times New Roman" pitchFamily="18" charset="0"/>
              <a:ea typeface="+mj-ea"/>
              <a:cs typeface="Times New Roman" pitchFamily="18" charset="0"/>
            </a:endParaRPr>
          </a:p>
          <a:p>
            <a:pPr lvl="0" algn="ctr">
              <a:spcBef>
                <a:spcPct val="0"/>
              </a:spcBef>
              <a:defRPr/>
            </a:pPr>
            <a:r>
              <a:rPr lang="en-US" sz="3200" dirty="0" smtClean="0">
                <a:latin typeface="Times New Roman" pitchFamily="18" charset="0"/>
                <a:ea typeface="+mj-ea"/>
                <a:cs typeface="Times New Roman" pitchFamily="18" charset="0"/>
              </a:rPr>
              <a:t>create histograms from many </a:t>
            </a:r>
            <a:r>
              <a:rPr lang="en-US" sz="3200" b="1" dirty="0" err="1" smtClean="0">
                <a:latin typeface="Times New Roman" pitchFamily="18" charset="0"/>
                <a:cs typeface="Times New Roman" pitchFamily="18" charset="0"/>
              </a:rPr>
              <a:t>m</a:t>
            </a:r>
            <a:r>
              <a:rPr lang="en-US" sz="3200" baseline="30000" dirty="0" err="1" smtClean="0">
                <a:latin typeface="Times New Roman" pitchFamily="18" charset="0"/>
                <a:cs typeface="Times New Roman" pitchFamily="18" charset="0"/>
              </a:rPr>
              <a:t>est</a:t>
            </a:r>
            <a:r>
              <a:rPr lang="en-US" sz="3200" dirty="0" err="1" smtClean="0">
                <a:latin typeface="Times New Roman" pitchFamily="18" charset="0"/>
                <a:ea typeface="+mj-ea"/>
                <a:cs typeface="Times New Roman" pitchFamily="18" charset="0"/>
              </a:rPr>
              <a:t>’s</a:t>
            </a:r>
            <a:endParaRPr lang="en-US" sz="3200" dirty="0" smtClean="0">
              <a:latin typeface="Times New Roman" pitchFamily="18" charset="0"/>
              <a:ea typeface="+mj-ea"/>
              <a:cs typeface="Times New Roman" pitchFamily="18" charset="0"/>
            </a:endParaRPr>
          </a:p>
          <a:p>
            <a:pPr lvl="0" algn="ctr">
              <a:spcBef>
                <a:spcPct val="0"/>
              </a:spcBef>
              <a:defRPr/>
            </a:pPr>
            <a:endParaRPr lang="en-US" sz="3200" dirty="0" smtClean="0">
              <a:latin typeface="Times New Roman" pitchFamily="18" charset="0"/>
              <a:ea typeface="+mj-ea"/>
              <a:cs typeface="Times New Roman" pitchFamily="18" charset="0"/>
            </a:endParaRPr>
          </a:p>
          <a:p>
            <a:pPr lvl="0" algn="ctr">
              <a:spcBef>
                <a:spcPct val="0"/>
              </a:spcBef>
              <a:defRPr/>
            </a:pPr>
            <a:r>
              <a:rPr lang="en-US" sz="3200" dirty="0" smtClean="0">
                <a:latin typeface="Times New Roman" pitchFamily="18" charset="0"/>
                <a:ea typeface="+mj-ea"/>
                <a:cs typeface="Times New Roman" pitchFamily="18" charset="0"/>
              </a:rPr>
              <a:t>derive empirical 95% confidence intervals</a:t>
            </a:r>
          </a:p>
          <a:p>
            <a:pPr lvl="0" algn="ctr">
              <a:spcBef>
                <a:spcPct val="0"/>
              </a:spcBef>
              <a:defRPr/>
            </a:pPr>
            <a:r>
              <a:rPr lang="en-US" sz="3200" dirty="0" smtClean="0">
                <a:latin typeface="Times New Roman" pitchFamily="18" charset="0"/>
                <a:ea typeface="+mj-ea"/>
                <a:cs typeface="Times New Roman" pitchFamily="18" charset="0"/>
              </a:rPr>
              <a:t>from histograms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a:bodyPr>
          <a:lstStyle/>
          <a:p>
            <a:r>
              <a:rPr lang="en-US" dirty="0" smtClean="0">
                <a:latin typeface="Times New Roman" pitchFamily="18" charset="0"/>
                <a:cs typeface="Times New Roman" pitchFamily="18" charset="0"/>
              </a:rPr>
              <a:t>Bootstrap Method</a:t>
            </a:r>
            <a:endParaRPr lang="en-US" dirty="0">
              <a:latin typeface="Times New Roman" pitchFamily="18" charset="0"/>
              <a:cs typeface="Times New Roman" pitchFamily="18" charset="0"/>
            </a:endParaRPr>
          </a:p>
        </p:txBody>
      </p:sp>
      <p:sp>
        <p:nvSpPr>
          <p:cNvPr id="3" name="Title 1"/>
          <p:cNvSpPr txBox="1">
            <a:spLocks/>
          </p:cNvSpPr>
          <p:nvPr/>
        </p:nvSpPr>
        <p:spPr>
          <a:xfrm>
            <a:off x="0" y="2590800"/>
            <a:ext cx="9144000" cy="2286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create approximate repeat datasets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by randomly </a:t>
            </a:r>
            <a:r>
              <a:rPr lang="en-US" sz="3200" dirty="0" err="1" smtClean="0">
                <a:latin typeface="Times New Roman" pitchFamily="18" charset="0"/>
                <a:ea typeface="+mj-ea"/>
                <a:cs typeface="Times New Roman" pitchFamily="18" charset="0"/>
              </a:rPr>
              <a:t>resampling</a:t>
            </a:r>
            <a:r>
              <a:rPr lang="en-US" sz="3200" dirty="0" smtClean="0">
                <a:latin typeface="Times New Roman" pitchFamily="18" charset="0"/>
                <a:ea typeface="+mj-ea"/>
                <a:cs typeface="Times New Roman" pitchFamily="18" charset="0"/>
              </a:rPr>
              <a:t> (with duplications)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the one existing data set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new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228600" y="3048000"/>
            <a:ext cx="762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914401" y="2423884"/>
            <a:ext cx="3033486" cy="624115"/>
          </a:xfrm>
          <a:custGeom>
            <a:avLst/>
            <a:gdLst>
              <a:gd name="connsiteX0" fmla="*/ 0 w 2148115"/>
              <a:gd name="connsiteY0" fmla="*/ 566058 h 566058"/>
              <a:gd name="connsiteX1" fmla="*/ 1175658 w 2148115"/>
              <a:gd name="connsiteY1" fmla="*/ 29029 h 566058"/>
              <a:gd name="connsiteX2" fmla="*/ 1175658 w 2148115"/>
              <a:gd name="connsiteY2" fmla="*/ 391886 h 566058"/>
              <a:gd name="connsiteX3" fmla="*/ 2148115 w 2148115"/>
              <a:gd name="connsiteY3" fmla="*/ 116115 h 566058"/>
            </a:gdLst>
            <a:ahLst/>
            <a:cxnLst>
              <a:cxn ang="0">
                <a:pos x="connsiteX0" y="connsiteY0"/>
              </a:cxn>
              <a:cxn ang="0">
                <a:pos x="connsiteX1" y="connsiteY1"/>
              </a:cxn>
              <a:cxn ang="0">
                <a:pos x="connsiteX2" y="connsiteY2"/>
              </a:cxn>
              <a:cxn ang="0">
                <a:pos x="connsiteX3" y="connsiteY3"/>
              </a:cxn>
            </a:cxnLst>
            <a:rect l="l" t="t" r="r" b="b"/>
            <a:pathLst>
              <a:path w="2148115" h="566058">
                <a:moveTo>
                  <a:pt x="0" y="566058"/>
                </a:moveTo>
                <a:cubicBezTo>
                  <a:pt x="489857" y="312058"/>
                  <a:pt x="979715" y="58058"/>
                  <a:pt x="1175658" y="29029"/>
                </a:cubicBezTo>
                <a:cubicBezTo>
                  <a:pt x="1371601" y="0"/>
                  <a:pt x="1013582" y="377372"/>
                  <a:pt x="1175658" y="391886"/>
                </a:cubicBezTo>
                <a:cubicBezTo>
                  <a:pt x="1337734" y="406400"/>
                  <a:pt x="1742924" y="261257"/>
                  <a:pt x="2148115" y="11611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828800" y="2514600"/>
            <a:ext cx="5631543" cy="2876247"/>
          </a:xfrm>
          <a:custGeom>
            <a:avLst/>
            <a:gdLst>
              <a:gd name="connsiteX0" fmla="*/ 0 w 5631543"/>
              <a:gd name="connsiteY0" fmla="*/ 870857 h 2876247"/>
              <a:gd name="connsiteX1" fmla="*/ 1306286 w 5631543"/>
              <a:gd name="connsiteY1" fmla="*/ 1262742 h 2876247"/>
              <a:gd name="connsiteX2" fmla="*/ 2032000 w 5631543"/>
              <a:gd name="connsiteY2" fmla="*/ 2685142 h 2876247"/>
              <a:gd name="connsiteX3" fmla="*/ 3396343 w 5631543"/>
              <a:gd name="connsiteY3" fmla="*/ 2409371 h 2876247"/>
              <a:gd name="connsiteX4" fmla="*/ 4325257 w 5631543"/>
              <a:gd name="connsiteY4" fmla="*/ 827314 h 2876247"/>
              <a:gd name="connsiteX5" fmla="*/ 5123543 w 5631543"/>
              <a:gd name="connsiteY5" fmla="*/ 203200 h 2876247"/>
              <a:gd name="connsiteX6" fmla="*/ 5631543 w 5631543"/>
              <a:gd name="connsiteY6" fmla="*/ 0 h 28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1543" h="2876247">
                <a:moveTo>
                  <a:pt x="0" y="870857"/>
                </a:moveTo>
                <a:cubicBezTo>
                  <a:pt x="483809" y="915609"/>
                  <a:pt x="967619" y="960361"/>
                  <a:pt x="1306286" y="1262742"/>
                </a:cubicBezTo>
                <a:cubicBezTo>
                  <a:pt x="1644953" y="1565123"/>
                  <a:pt x="1683657" y="2494037"/>
                  <a:pt x="2032000" y="2685142"/>
                </a:cubicBezTo>
                <a:cubicBezTo>
                  <a:pt x="2380343" y="2876247"/>
                  <a:pt x="3014134" y="2719009"/>
                  <a:pt x="3396343" y="2409371"/>
                </a:cubicBezTo>
                <a:cubicBezTo>
                  <a:pt x="3778552" y="2099733"/>
                  <a:pt x="4037390" y="1195009"/>
                  <a:pt x="4325257" y="827314"/>
                </a:cubicBezTo>
                <a:cubicBezTo>
                  <a:pt x="4613124" y="459619"/>
                  <a:pt x="4905829" y="341086"/>
                  <a:pt x="5123543" y="203200"/>
                </a:cubicBezTo>
                <a:cubicBezTo>
                  <a:pt x="5341257" y="65314"/>
                  <a:pt x="5486400" y="32657"/>
                  <a:pt x="5631543" y="0"/>
                </a:cubicBezTo>
              </a:path>
            </a:pathLst>
          </a:cu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990600" y="3048000"/>
            <a:ext cx="762000" cy="53340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7315200" y="4495800"/>
            <a:ext cx="914400" cy="4572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315200" y="2756263"/>
            <a:ext cx="914400" cy="4572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6096000" y="5334000"/>
            <a:ext cx="30480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note repeats</a:t>
            </a:r>
            <a:endParaRPr kumimoji="0" lang="en-US" sz="3200" b="0"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1905000"/>
          </a:xfrm>
        </p:spPr>
        <p:txBody>
          <a:bodyPr/>
          <a:lstStyle/>
          <a:p>
            <a:pPr>
              <a:buNone/>
            </a:pPr>
            <a:r>
              <a:rPr lang="en-US" b="1" dirty="0" err="1" smtClean="0">
                <a:latin typeface="Courier New" pitchFamily="49" charset="0"/>
                <a:cs typeface="Courier New" pitchFamily="49" charset="0"/>
              </a:rPr>
              <a:t>rowindex</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unidrnd</a:t>
            </a:r>
            <a:r>
              <a:rPr lang="en-US" b="1" dirty="0" smtClean="0">
                <a:latin typeface="Courier New" pitchFamily="49" charset="0"/>
                <a:cs typeface="Courier New" pitchFamily="49" charset="0"/>
              </a:rPr>
              <a:t>(N,N,1);</a:t>
            </a:r>
            <a:endParaRPr lang="en-US" dirty="0" smtClean="0">
              <a:latin typeface="Courier New" pitchFamily="49" charset="0"/>
              <a:cs typeface="Courier New" pitchFamily="49" charset="0"/>
            </a:endParaRPr>
          </a:p>
          <a:p>
            <a:pPr>
              <a:buNone/>
            </a:pPr>
            <a:r>
              <a:rPr lang="en-US" b="1" dirty="0" err="1" smtClean="0">
                <a:latin typeface="Courier New" pitchFamily="49" charset="0"/>
                <a:cs typeface="Courier New" pitchFamily="49" charset="0"/>
              </a:rPr>
              <a:t>xresampled</a:t>
            </a:r>
            <a:r>
              <a:rPr lang="en-US" b="1" dirty="0" smtClean="0">
                <a:latin typeface="Courier New" pitchFamily="49" charset="0"/>
                <a:cs typeface="Courier New" pitchFamily="49" charset="0"/>
              </a:rPr>
              <a:t> = x( </a:t>
            </a:r>
            <a:r>
              <a:rPr lang="en-US" b="1" dirty="0" err="1" smtClean="0">
                <a:latin typeface="Courier New" pitchFamily="49" charset="0"/>
                <a:cs typeface="Courier New" pitchFamily="49" charset="0"/>
              </a:rPr>
              <a:t>rowindex</a:t>
            </a:r>
            <a:r>
              <a:rPr lang="en-US" b="1" dirty="0" smtClean="0">
                <a:latin typeface="Courier New" pitchFamily="49" charset="0"/>
                <a:cs typeface="Courier New" pitchFamily="49" charset="0"/>
              </a:rPr>
              <a:t> );</a:t>
            </a:r>
            <a:endParaRPr lang="en-US" dirty="0" smtClean="0">
              <a:latin typeface="Courier New" pitchFamily="49" charset="0"/>
              <a:cs typeface="Courier New" pitchFamily="49" charset="0"/>
            </a:endParaRPr>
          </a:p>
          <a:p>
            <a:pPr>
              <a:buNone/>
            </a:pPr>
            <a:r>
              <a:rPr lang="en-US" b="1" dirty="0" err="1" smtClean="0">
                <a:latin typeface="Courier New" pitchFamily="49" charset="0"/>
                <a:cs typeface="Courier New" pitchFamily="49" charset="0"/>
              </a:rPr>
              <a:t>dresampled</a:t>
            </a:r>
            <a:r>
              <a:rPr lang="en-US" b="1" dirty="0" smtClean="0">
                <a:latin typeface="Courier New" pitchFamily="49" charset="0"/>
                <a:cs typeface="Courier New" pitchFamily="49" charset="0"/>
              </a:rPr>
              <a:t> = dobs( </a:t>
            </a:r>
            <a:r>
              <a:rPr lang="en-US" b="1" dirty="0" err="1" smtClean="0">
                <a:latin typeface="Courier New" pitchFamily="49" charset="0"/>
                <a:cs typeface="Courier New" pitchFamily="49" charset="0"/>
              </a:rPr>
              <a:t>rowindex</a:t>
            </a:r>
            <a:r>
              <a:rPr lang="en-US" b="1" dirty="0" smtClean="0">
                <a:latin typeface="Courier New" pitchFamily="49" charset="0"/>
                <a:cs typeface="Courier New" pitchFamily="49" charset="0"/>
              </a:rPr>
              <a:t> );</a:t>
            </a:r>
            <a:endParaRPr lang="en-US" dirty="0" smtClean="0">
              <a:latin typeface="Courier New" pitchFamily="49" charset="0"/>
              <a:cs typeface="Courier New" pitchFamily="49" charset="0"/>
            </a:endParaRPr>
          </a:p>
          <a:p>
            <a:pPr>
              <a:buNone/>
            </a:pP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20568"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328661"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304800"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208253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476014"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792045"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73175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7639844"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flipH="1">
            <a:off x="5615983"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flipH="1">
            <a:off x="7393714"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787197"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6103228"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48"/>
          <p:cNvGrpSpPr/>
          <p:nvPr/>
        </p:nvGrpSpPr>
        <p:grpSpPr>
          <a:xfrm>
            <a:off x="3048000" y="3172535"/>
            <a:ext cx="436563" cy="450056"/>
            <a:chOff x="3246439" y="2366963"/>
            <a:chExt cx="436563" cy="450056"/>
          </a:xfrm>
        </p:grpSpPr>
        <p:sp>
          <p:nvSpPr>
            <p:cNvPr id="35" name="Oval 3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3657600" y="2189079"/>
            <a:ext cx="436563" cy="450056"/>
            <a:chOff x="3246439" y="2366963"/>
            <a:chExt cx="436563" cy="450056"/>
          </a:xfrm>
        </p:grpSpPr>
        <p:sp>
          <p:nvSpPr>
            <p:cNvPr id="51" name="Oval 5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Oval 5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57"/>
          <p:cNvGrpSpPr/>
          <p:nvPr/>
        </p:nvGrpSpPr>
        <p:grpSpPr>
          <a:xfrm>
            <a:off x="4191000" y="2189079"/>
            <a:ext cx="436563" cy="450056"/>
            <a:chOff x="3246439" y="2366963"/>
            <a:chExt cx="436563" cy="450056"/>
          </a:xfrm>
        </p:grpSpPr>
        <p:sp>
          <p:nvSpPr>
            <p:cNvPr id="59" name="Oval 58"/>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65"/>
          <p:cNvGrpSpPr/>
          <p:nvPr/>
        </p:nvGrpSpPr>
        <p:grpSpPr>
          <a:xfrm>
            <a:off x="4724400" y="2189079"/>
            <a:ext cx="436563" cy="450056"/>
            <a:chOff x="3246439" y="2366963"/>
            <a:chExt cx="436563" cy="450056"/>
          </a:xfrm>
        </p:grpSpPr>
        <p:sp>
          <p:nvSpPr>
            <p:cNvPr id="67" name="Oval 66"/>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8" name="Freeform 67"/>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69" name="Freeform 68"/>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0" name="Oval 69"/>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1" name="Rectangle 70"/>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72" name="Straight Connector 7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73"/>
          <p:cNvGrpSpPr/>
          <p:nvPr/>
        </p:nvGrpSpPr>
        <p:grpSpPr>
          <a:xfrm>
            <a:off x="5257800" y="2189079"/>
            <a:ext cx="436563" cy="450056"/>
            <a:chOff x="3246439" y="2366963"/>
            <a:chExt cx="436563" cy="450056"/>
          </a:xfrm>
        </p:grpSpPr>
        <p:sp>
          <p:nvSpPr>
            <p:cNvPr id="75" name="Oval 7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6" name="Freeform 75"/>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7" name="Freeform 76"/>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8" name="Oval 77"/>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9" name="Rectangle 78"/>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0" name="Straight Connector 79"/>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5791200" y="2189079"/>
            <a:ext cx="436563" cy="450056"/>
            <a:chOff x="3246439" y="2366963"/>
            <a:chExt cx="436563" cy="450056"/>
          </a:xfrm>
        </p:grpSpPr>
        <p:sp>
          <p:nvSpPr>
            <p:cNvPr id="83" name="Oval 82"/>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4" name="Freeform 83"/>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5" name="Freeform 84"/>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6" name="Oval 85"/>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7" name="Rectangle 86"/>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8" name="Straight Connector 87"/>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89"/>
          <p:cNvGrpSpPr/>
          <p:nvPr/>
        </p:nvGrpSpPr>
        <p:grpSpPr>
          <a:xfrm>
            <a:off x="3124200" y="2189079"/>
            <a:ext cx="436563" cy="450056"/>
            <a:chOff x="3246439" y="2366963"/>
            <a:chExt cx="436563" cy="450056"/>
          </a:xfrm>
        </p:grpSpPr>
        <p:sp>
          <p:nvSpPr>
            <p:cNvPr id="91" name="Oval 9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eform 97"/>
          <p:cNvSpPr/>
          <p:nvPr/>
        </p:nvSpPr>
        <p:spPr>
          <a:xfrm>
            <a:off x="1597152" y="2906343"/>
            <a:ext cx="1255776" cy="656336"/>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776" h="656336">
                <a:moveTo>
                  <a:pt x="0" y="656336"/>
                </a:moveTo>
                <a:cubicBezTo>
                  <a:pt x="12192" y="489712"/>
                  <a:pt x="24384" y="323088"/>
                  <a:pt x="109728" y="217424"/>
                </a:cubicBezTo>
                <a:cubicBezTo>
                  <a:pt x="195072" y="111760"/>
                  <a:pt x="357632" y="44704"/>
                  <a:pt x="512064" y="22352"/>
                </a:cubicBezTo>
                <a:cubicBezTo>
                  <a:pt x="666496" y="0"/>
                  <a:pt x="912368" y="50800"/>
                  <a:pt x="1036320" y="83312"/>
                </a:cubicBezTo>
                <a:cubicBezTo>
                  <a:pt x="1160272" y="115824"/>
                  <a:pt x="1208024" y="166624"/>
                  <a:pt x="1255776" y="217424"/>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3645408" y="2843351"/>
            <a:ext cx="1280160" cy="1063244"/>
          </a:xfrm>
          <a:custGeom>
            <a:avLst/>
            <a:gdLst>
              <a:gd name="connsiteX0" fmla="*/ 0 w 1280160"/>
              <a:gd name="connsiteY0" fmla="*/ 694944 h 1064768"/>
              <a:gd name="connsiteX1" fmla="*/ 573024 w 1280160"/>
              <a:gd name="connsiteY1" fmla="*/ 1060704 h 1064768"/>
              <a:gd name="connsiteX2" fmla="*/ 1158240 w 1280160"/>
              <a:gd name="connsiteY2" fmla="*/ 670560 h 1064768"/>
              <a:gd name="connsiteX3" fmla="*/ 1280160 w 1280160"/>
              <a:gd name="connsiteY3" fmla="*/ 0 h 1064768"/>
              <a:gd name="connsiteX0" fmla="*/ 0 w 1280160"/>
              <a:gd name="connsiteY0" fmla="*/ 694944 h 1063244"/>
              <a:gd name="connsiteX1" fmla="*/ 573024 w 1280160"/>
              <a:gd name="connsiteY1" fmla="*/ 1060704 h 1063244"/>
              <a:gd name="connsiteX2" fmla="*/ 1155192 w 1280160"/>
              <a:gd name="connsiteY2" fmla="*/ 710184 h 1063244"/>
              <a:gd name="connsiteX3" fmla="*/ 1280160 w 1280160"/>
              <a:gd name="connsiteY3" fmla="*/ 0 h 1063244"/>
            </a:gdLst>
            <a:ahLst/>
            <a:cxnLst>
              <a:cxn ang="0">
                <a:pos x="connsiteX0" y="connsiteY0"/>
              </a:cxn>
              <a:cxn ang="0">
                <a:pos x="connsiteX1" y="connsiteY1"/>
              </a:cxn>
              <a:cxn ang="0">
                <a:pos x="connsiteX2" y="connsiteY2"/>
              </a:cxn>
              <a:cxn ang="0">
                <a:pos x="connsiteX3" y="connsiteY3"/>
              </a:cxn>
            </a:cxnLst>
            <a:rect l="l" t="t" r="r" b="b"/>
            <a:pathLst>
              <a:path w="1280160" h="1063244">
                <a:moveTo>
                  <a:pt x="0" y="694944"/>
                </a:moveTo>
                <a:cubicBezTo>
                  <a:pt x="189992" y="879856"/>
                  <a:pt x="380492" y="1058164"/>
                  <a:pt x="573024" y="1060704"/>
                </a:cubicBezTo>
                <a:cubicBezTo>
                  <a:pt x="765556" y="1063244"/>
                  <a:pt x="1037336" y="886968"/>
                  <a:pt x="1155192" y="710184"/>
                </a:cubicBezTo>
                <a:cubicBezTo>
                  <a:pt x="1273048" y="533400"/>
                  <a:pt x="1278128" y="246888"/>
                  <a:pt x="1280160" y="0"/>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rot="4925710">
            <a:off x="6047910" y="2640786"/>
            <a:ext cx="1150980" cy="597384"/>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 name="connsiteX0" fmla="*/ 0 w 1255776"/>
              <a:gd name="connsiteY0" fmla="*/ 684409 h 684409"/>
              <a:gd name="connsiteX1" fmla="*/ 109728 w 1255776"/>
              <a:gd name="connsiteY1" fmla="*/ 245497 h 684409"/>
              <a:gd name="connsiteX2" fmla="*/ 512064 w 1255776"/>
              <a:gd name="connsiteY2" fmla="*/ 50425 h 684409"/>
              <a:gd name="connsiteX3" fmla="*/ 845624 w 1255776"/>
              <a:gd name="connsiteY3" fmla="*/ 32512 h 684409"/>
              <a:gd name="connsiteX4" fmla="*/ 1255776 w 1255776"/>
              <a:gd name="connsiteY4" fmla="*/ 245497 h 684409"/>
              <a:gd name="connsiteX0" fmla="*/ 0 w 1255776"/>
              <a:gd name="connsiteY0" fmla="*/ 685295 h 685295"/>
              <a:gd name="connsiteX1" fmla="*/ 109728 w 1255776"/>
              <a:gd name="connsiteY1" fmla="*/ 246383 h 685295"/>
              <a:gd name="connsiteX2" fmla="*/ 382289 w 1255776"/>
              <a:gd name="connsiteY2" fmla="*/ 45996 h 685295"/>
              <a:gd name="connsiteX3" fmla="*/ 845624 w 1255776"/>
              <a:gd name="connsiteY3" fmla="*/ 33398 h 685295"/>
              <a:gd name="connsiteX4" fmla="*/ 1255776 w 1255776"/>
              <a:gd name="connsiteY4" fmla="*/ 246383 h 685295"/>
              <a:gd name="connsiteX0" fmla="*/ 0 w 1223004"/>
              <a:gd name="connsiteY0" fmla="*/ 674796 h 674796"/>
              <a:gd name="connsiteX1" fmla="*/ 109728 w 1223004"/>
              <a:gd name="connsiteY1" fmla="*/ 235884 h 674796"/>
              <a:gd name="connsiteX2" fmla="*/ 382289 w 1223004"/>
              <a:gd name="connsiteY2" fmla="*/ 35497 h 674796"/>
              <a:gd name="connsiteX3" fmla="*/ 845624 w 1223004"/>
              <a:gd name="connsiteY3" fmla="*/ 22899 h 674796"/>
              <a:gd name="connsiteX4" fmla="*/ 1223004 w 1223004"/>
              <a:gd name="connsiteY4" fmla="*/ 75297 h 674796"/>
              <a:gd name="connsiteX0" fmla="*/ 0 w 1147527"/>
              <a:gd name="connsiteY0" fmla="*/ 674796 h 674796"/>
              <a:gd name="connsiteX1" fmla="*/ 109728 w 1147527"/>
              <a:gd name="connsiteY1" fmla="*/ 235884 h 674796"/>
              <a:gd name="connsiteX2" fmla="*/ 382289 w 1147527"/>
              <a:gd name="connsiteY2" fmla="*/ 35497 h 674796"/>
              <a:gd name="connsiteX3" fmla="*/ 845624 w 1147527"/>
              <a:gd name="connsiteY3" fmla="*/ 22899 h 674796"/>
              <a:gd name="connsiteX4" fmla="*/ 1147527 w 1147527"/>
              <a:gd name="connsiteY4" fmla="*/ 64816 h 67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27" h="674796">
                <a:moveTo>
                  <a:pt x="0" y="674796"/>
                </a:moveTo>
                <a:cubicBezTo>
                  <a:pt x="12192" y="508172"/>
                  <a:pt x="46013" y="342434"/>
                  <a:pt x="109728" y="235884"/>
                </a:cubicBezTo>
                <a:cubicBezTo>
                  <a:pt x="173443" y="129334"/>
                  <a:pt x="259640" y="70994"/>
                  <a:pt x="382289" y="35497"/>
                </a:cubicBezTo>
                <a:cubicBezTo>
                  <a:pt x="504938" y="0"/>
                  <a:pt x="718084" y="18013"/>
                  <a:pt x="845624" y="22899"/>
                </a:cubicBezTo>
                <a:cubicBezTo>
                  <a:pt x="973164" y="27785"/>
                  <a:pt x="1099775" y="14016"/>
                  <a:pt x="1147527" y="64816"/>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p:cNvSpPr txBox="1"/>
          <p:nvPr/>
        </p:nvSpPr>
        <p:spPr>
          <a:xfrm>
            <a:off x="1179576"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6" name="TextBox 105"/>
          <p:cNvSpPr txBox="1"/>
          <p:nvPr/>
        </p:nvSpPr>
        <p:spPr>
          <a:xfrm>
            <a:off x="6400800"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7" name="TextBox 106"/>
          <p:cNvSpPr txBox="1"/>
          <p:nvPr/>
        </p:nvSpPr>
        <p:spPr>
          <a:xfrm>
            <a:off x="1676400" y="2438400"/>
            <a:ext cx="1524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sampling</a:t>
            </a:r>
            <a:endParaRPr lang="en-US" sz="2400" dirty="0">
              <a:latin typeface="Times New Roman" pitchFamily="18" charset="0"/>
              <a:cs typeface="Times New Roman" pitchFamily="18" charset="0"/>
            </a:endParaRPr>
          </a:p>
        </p:txBody>
      </p:sp>
      <p:sp>
        <p:nvSpPr>
          <p:cNvPr id="108" name="TextBox 107"/>
          <p:cNvSpPr txBox="1"/>
          <p:nvPr/>
        </p:nvSpPr>
        <p:spPr>
          <a:xfrm>
            <a:off x="3810000" y="38862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duplication</a:t>
            </a:r>
            <a:endParaRPr lang="en-US" sz="2800" dirty="0">
              <a:latin typeface="Times New Roman" pitchFamily="18" charset="0"/>
              <a:cs typeface="Times New Roman" pitchFamily="18" charset="0"/>
            </a:endParaRPr>
          </a:p>
        </p:txBody>
      </p:sp>
      <p:sp>
        <p:nvSpPr>
          <p:cNvPr id="109" name="TextBox 108"/>
          <p:cNvSpPr txBox="1"/>
          <p:nvPr/>
        </p:nvSpPr>
        <p:spPr>
          <a:xfrm>
            <a:off x="6705600" y="20574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mixing</a:t>
            </a:r>
            <a:endParaRPr lang="en-US" sz="2800" dirty="0">
              <a:latin typeface="Times New Roman" pitchFamily="18" charset="0"/>
              <a:cs typeface="Times New Roman" pitchFamily="18" charset="0"/>
            </a:endParaRPr>
          </a:p>
        </p:txBody>
      </p:sp>
      <p:sp>
        <p:nvSpPr>
          <p:cNvPr id="82" name="Title 1"/>
          <p:cNvSpPr txBox="1">
            <a:spLocks/>
          </p:cNvSpPr>
          <p:nvPr/>
        </p:nvSpPr>
        <p:spPr>
          <a:xfrm>
            <a:off x="0" y="304800"/>
            <a:ext cx="91440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interpretation of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81000" y="1295400"/>
            <a:ext cx="8420100" cy="4385965"/>
            <a:chOff x="266700" y="381000"/>
            <a:chExt cx="8420100" cy="4385965"/>
          </a:xfrm>
        </p:grpSpPr>
        <p:pic>
          <p:nvPicPr>
            <p:cNvPr id="1026" name="Picture 2"/>
            <p:cNvPicPr>
              <a:picLocks noChangeAspect="1" noChangeArrowheads="1"/>
            </p:cNvPicPr>
            <p:nvPr/>
          </p:nvPicPr>
          <p:blipFill>
            <a:blip r:embed="rId3" cstate="print"/>
            <a:srcRect l="8036" t="4524" r="7857" b="6190"/>
            <a:stretch>
              <a:fillRect/>
            </a:stretch>
          </p:blipFill>
          <p:spPr bwMode="auto">
            <a:xfrm>
              <a:off x="685800" y="762000"/>
              <a:ext cx="4486275" cy="357187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5410200" y="838200"/>
              <a:ext cx="3276600" cy="3495675"/>
            </a:xfrm>
            <a:prstGeom prst="rect">
              <a:avLst/>
            </a:prstGeom>
            <a:noFill/>
            <a:ln w="9525">
              <a:noFill/>
              <a:miter lim="800000"/>
              <a:headEnd/>
              <a:tailEnd/>
            </a:ln>
            <a:effectLst/>
          </p:spPr>
        </p:pic>
        <p:sp>
          <p:nvSpPr>
            <p:cNvPr id="7" name="TextBox 6"/>
            <p:cNvSpPr txBox="1"/>
            <p:nvPr/>
          </p:nvSpPr>
          <p:spPr>
            <a:xfrm>
              <a:off x="800100" y="381000"/>
              <a:ext cx="609600" cy="461665"/>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(A)</a:t>
              </a:r>
              <a:endParaRPr lang="en-US" sz="2400" dirty="0">
                <a:latin typeface="Times New Roman" pitchFamily="18" charset="0"/>
                <a:ea typeface="Cambria Math" pitchFamily="18" charset="0"/>
                <a:cs typeface="Times New Roman" pitchFamily="18" charset="0"/>
              </a:endParaRPr>
            </a:p>
          </p:txBody>
        </p:sp>
        <p:sp>
          <p:nvSpPr>
            <p:cNvPr id="8" name="TextBox 7"/>
            <p:cNvSpPr txBox="1"/>
            <p:nvPr/>
          </p:nvSpPr>
          <p:spPr>
            <a:xfrm>
              <a:off x="5638800" y="533400"/>
              <a:ext cx="609600" cy="461665"/>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(B)</a:t>
              </a:r>
              <a:endParaRPr lang="en-US" sz="2400" dirty="0">
                <a:latin typeface="Times New Roman" pitchFamily="18" charset="0"/>
                <a:ea typeface="Cambria Math" pitchFamily="18" charset="0"/>
                <a:cs typeface="Times New Roman" pitchFamily="18" charset="0"/>
              </a:endParaRPr>
            </a:p>
          </p:txBody>
        </p:sp>
        <p:sp>
          <p:nvSpPr>
            <p:cNvPr id="9" name="TextBox 8"/>
            <p:cNvSpPr txBox="1"/>
            <p:nvPr/>
          </p:nvSpPr>
          <p:spPr>
            <a:xfrm>
              <a:off x="266700" y="2362200"/>
              <a:ext cx="6096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0" name="TextBox 9"/>
            <p:cNvSpPr txBox="1"/>
            <p:nvPr/>
          </p:nvSpPr>
          <p:spPr>
            <a:xfrm>
              <a:off x="2543175" y="4305300"/>
              <a:ext cx="6096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1" name="TextBox 10"/>
            <p:cNvSpPr txBox="1"/>
            <p:nvPr/>
          </p:nvSpPr>
          <p:spPr>
            <a:xfrm>
              <a:off x="6896100" y="2362200"/>
              <a:ext cx="6096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2" name="TextBox 11"/>
            <p:cNvSpPr txBox="1"/>
            <p:nvPr/>
          </p:nvSpPr>
          <p:spPr>
            <a:xfrm>
              <a:off x="6819900" y="4038600"/>
              <a:ext cx="6096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rot="16200000">
              <a:off x="4917133" y="2969567"/>
              <a:ext cx="10668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p(m</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a:t>
              </a:r>
              <a:endParaRPr lang="en-US" sz="2400" i="1" baseline="-25000" dirty="0">
                <a:latin typeface="Cambria Math" pitchFamily="18" charset="0"/>
                <a:ea typeface="Cambria Math" pitchFamily="18" charset="0"/>
                <a:cs typeface="Times New Roman" pitchFamily="18" charset="0"/>
              </a:endParaRPr>
            </a:p>
          </p:txBody>
        </p:sp>
        <p:sp>
          <p:nvSpPr>
            <p:cNvPr id="14" name="TextBox 13"/>
            <p:cNvSpPr txBox="1"/>
            <p:nvPr/>
          </p:nvSpPr>
          <p:spPr>
            <a:xfrm rot="16200000">
              <a:off x="4802833" y="1407467"/>
              <a:ext cx="11430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p(m</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5600700" y="2362200"/>
              <a:ext cx="609600" cy="461665"/>
            </a:xfrm>
            <a:prstGeom prst="rect">
              <a:avLst/>
            </a:prstGeom>
            <a:noFill/>
          </p:spPr>
          <p:txBody>
            <a:bodyPr wrap="square" rtlCol="0">
              <a:spAutoFit/>
            </a:bodyPr>
            <a:lstStyle/>
            <a:p>
              <a:r>
                <a:rPr lang="en-US" sz="2400" dirty="0" smtClean="0">
                  <a:latin typeface="Times New Roman" pitchFamily="18" charset="0"/>
                  <a:ea typeface="Cambria Math" pitchFamily="18" charset="0"/>
                  <a:cs typeface="Times New Roman" pitchFamily="18" charset="0"/>
                </a:rPr>
                <a:t>(C)</a:t>
              </a:r>
              <a:endParaRPr lang="en-US" sz="2400" dirty="0">
                <a:latin typeface="Times New Roman" pitchFamily="18" charset="0"/>
                <a:ea typeface="Cambria Math" pitchFamily="18" charset="0"/>
                <a:cs typeface="Times New Roman" pitchFamily="18" charset="0"/>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err="1" smtClean="0">
                <a:latin typeface="Courier New" pitchFamily="49" charset="0"/>
                <a:cs typeface="Courier New" pitchFamily="49" charset="0"/>
              </a:rPr>
              <a:t>Nbins</a:t>
            </a:r>
            <a:r>
              <a:rPr lang="en-US" b="1" dirty="0" smtClean="0">
                <a:latin typeface="Courier New" pitchFamily="49" charset="0"/>
                <a:cs typeface="Courier New" pitchFamily="49" charset="0"/>
              </a:rPr>
              <a:t>=50;</a:t>
            </a:r>
          </a:p>
          <a:p>
            <a:pPr>
              <a:buNone/>
            </a:pPr>
            <a:r>
              <a:rPr lang="en-US" b="1" dirty="0" smtClean="0">
                <a:latin typeface="Courier New" pitchFamily="49" charset="0"/>
                <a:cs typeface="Courier New" pitchFamily="49" charset="0"/>
              </a:rPr>
              <a:t>m1hmin=min(m1save);</a:t>
            </a:r>
          </a:p>
          <a:p>
            <a:pPr>
              <a:buNone/>
            </a:pPr>
            <a:r>
              <a:rPr lang="en-US" b="1" dirty="0" smtClean="0">
                <a:latin typeface="Courier New" pitchFamily="49" charset="0"/>
                <a:cs typeface="Courier New" pitchFamily="49" charset="0"/>
              </a:rPr>
              <a:t>m1hmax=max(m1save);</a:t>
            </a:r>
          </a:p>
          <a:p>
            <a:pPr>
              <a:buNone/>
            </a:pPr>
            <a:r>
              <a:rPr lang="en-US" b="1" dirty="0" smtClean="0">
                <a:latin typeface="Courier New" pitchFamily="49" charset="0"/>
                <a:cs typeface="Courier New" pitchFamily="49" charset="0"/>
              </a:rPr>
              <a:t>Dm1bins = (m1hmax-m1hmin)/(Nbins-1);</a:t>
            </a:r>
          </a:p>
          <a:p>
            <a:pPr>
              <a:buNone/>
            </a:pPr>
            <a:r>
              <a:rPr lang="en-US" b="1" dirty="0" smtClean="0">
                <a:latin typeface="Courier New" pitchFamily="49" charset="0"/>
                <a:cs typeface="Courier New" pitchFamily="49" charset="0"/>
              </a:rPr>
              <a:t>m1bins=m1hmin+Dm1bins*[0:Nbins-1]';</a:t>
            </a:r>
          </a:p>
          <a:p>
            <a:pPr>
              <a:buNone/>
            </a:pPr>
            <a:r>
              <a:rPr lang="en-US" b="1" dirty="0" smtClean="0">
                <a:latin typeface="Courier New" pitchFamily="49" charset="0"/>
                <a:cs typeface="Courier New" pitchFamily="49" charset="0"/>
              </a:rPr>
              <a:t>m1hist = </a:t>
            </a:r>
            <a:r>
              <a:rPr lang="en-US" b="1" dirty="0" err="1" smtClean="0">
                <a:latin typeface="Courier New" pitchFamily="49" charset="0"/>
                <a:cs typeface="Courier New" pitchFamily="49" charset="0"/>
              </a:rPr>
              <a:t>hist</a:t>
            </a:r>
            <a:r>
              <a:rPr lang="en-US" b="1" dirty="0" smtClean="0">
                <a:latin typeface="Courier New" pitchFamily="49" charset="0"/>
                <a:cs typeface="Courier New" pitchFamily="49" charset="0"/>
              </a:rPr>
              <a:t>(m1save,m1bins);</a:t>
            </a:r>
          </a:p>
          <a:p>
            <a:pPr>
              <a:buNone/>
            </a:pPr>
            <a:r>
              <a:rPr lang="en-US" b="1" dirty="0" smtClean="0">
                <a:latin typeface="Courier New" pitchFamily="49" charset="0"/>
                <a:cs typeface="Courier New" pitchFamily="49" charset="0"/>
              </a:rPr>
              <a:t>pm1 = m1hist/(Dm1bins*sum(m1hist));</a:t>
            </a:r>
          </a:p>
          <a:p>
            <a:pPr>
              <a:buNone/>
            </a:pPr>
            <a:r>
              <a:rPr lang="en-US" b="1" dirty="0" smtClean="0">
                <a:latin typeface="Courier New" pitchFamily="49" charset="0"/>
                <a:cs typeface="Courier New" pitchFamily="49" charset="0"/>
              </a:rPr>
              <a:t>Pm1 = Dm1bins*</a:t>
            </a:r>
            <a:r>
              <a:rPr lang="en-US" b="1" dirty="0" err="1" smtClean="0">
                <a:latin typeface="Courier New" pitchFamily="49" charset="0"/>
                <a:cs typeface="Courier New" pitchFamily="49" charset="0"/>
              </a:rPr>
              <a:t>cumsum</a:t>
            </a:r>
            <a:r>
              <a:rPr lang="en-US" b="1" dirty="0" smtClean="0">
                <a:latin typeface="Courier New" pitchFamily="49" charset="0"/>
                <a:cs typeface="Courier New" pitchFamily="49" charset="0"/>
              </a:rPr>
              <a:t>(pm1);</a:t>
            </a:r>
          </a:p>
          <a:p>
            <a:pPr>
              <a:buNone/>
            </a:pPr>
            <a:r>
              <a:rPr lang="en-US" b="1" dirty="0" smtClean="0">
                <a:latin typeface="Courier New" pitchFamily="49" charset="0"/>
                <a:cs typeface="Courier New" pitchFamily="49" charset="0"/>
              </a:rPr>
              <a:t>m1low=m1bins(find(Pm1&gt;0.025,1));</a:t>
            </a:r>
          </a:p>
          <a:p>
            <a:pPr>
              <a:buNone/>
            </a:pPr>
            <a:r>
              <a:rPr lang="en-US" b="1" dirty="0" smtClean="0">
                <a:latin typeface="Courier New" pitchFamily="49" charset="0"/>
                <a:cs typeface="Courier New" pitchFamily="49" charset="0"/>
              </a:rPr>
              <a:t>m1high=m1bins(find(Pm1&gt;0.975,1));</a:t>
            </a:r>
          </a:p>
          <a:p>
            <a:pPr>
              <a:buNone/>
            </a:pPr>
            <a:endParaRPr lang="en-US" b="1" dirty="0">
              <a:latin typeface="Courier New" pitchFamily="49" charset="0"/>
              <a:cs typeface="Courier New" pitchFamily="49"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562600"/>
          </a:xfrm>
        </p:spPr>
        <p:txBody>
          <a:bodyPr>
            <a:normAutofit/>
          </a:bodyPr>
          <a:lstStyle/>
          <a:p>
            <a:pPr lvl="0">
              <a:defRPr/>
            </a:pPr>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Simulated Annealing</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err="1" smtClean="0">
                <a:latin typeface="Courier New" pitchFamily="49" charset="0"/>
                <a:cs typeface="Courier New" pitchFamily="49" charset="0"/>
              </a:rPr>
              <a:t>Nbins</a:t>
            </a:r>
            <a:r>
              <a:rPr lang="en-US" b="1" dirty="0" smtClean="0">
                <a:latin typeface="Courier New" pitchFamily="49" charset="0"/>
                <a:cs typeface="Courier New" pitchFamily="49" charset="0"/>
              </a:rPr>
              <a:t>=50;</a:t>
            </a:r>
          </a:p>
          <a:p>
            <a:pPr>
              <a:buNone/>
            </a:pPr>
            <a:r>
              <a:rPr lang="en-US" b="1" dirty="0" smtClean="0">
                <a:latin typeface="Courier New" pitchFamily="49" charset="0"/>
                <a:cs typeface="Courier New" pitchFamily="49" charset="0"/>
              </a:rPr>
              <a:t>m1hmin=min(m1save);</a:t>
            </a:r>
          </a:p>
          <a:p>
            <a:pPr>
              <a:buNone/>
            </a:pPr>
            <a:r>
              <a:rPr lang="en-US" b="1" dirty="0" smtClean="0">
                <a:latin typeface="Courier New" pitchFamily="49" charset="0"/>
                <a:cs typeface="Courier New" pitchFamily="49" charset="0"/>
              </a:rPr>
              <a:t>m1hmax=max(m1save);</a:t>
            </a:r>
          </a:p>
          <a:p>
            <a:pPr>
              <a:buNone/>
            </a:pPr>
            <a:r>
              <a:rPr lang="en-US" b="1" dirty="0" smtClean="0">
                <a:latin typeface="Courier New" pitchFamily="49" charset="0"/>
                <a:cs typeface="Courier New" pitchFamily="49" charset="0"/>
              </a:rPr>
              <a:t>Dm1bins = (m1hmax-m1hmin)/(Nbins-1);</a:t>
            </a:r>
          </a:p>
          <a:p>
            <a:pPr>
              <a:buNone/>
            </a:pPr>
            <a:r>
              <a:rPr lang="en-US" b="1" dirty="0" smtClean="0">
                <a:latin typeface="Courier New" pitchFamily="49" charset="0"/>
                <a:cs typeface="Courier New" pitchFamily="49" charset="0"/>
              </a:rPr>
              <a:t>m1bins=m1hmin+Dm1bins*[0:Nbins-1]';</a:t>
            </a:r>
          </a:p>
          <a:p>
            <a:pPr>
              <a:buNone/>
            </a:pPr>
            <a:r>
              <a:rPr lang="en-US" b="1" dirty="0" smtClean="0">
                <a:latin typeface="Courier New" pitchFamily="49" charset="0"/>
                <a:cs typeface="Courier New" pitchFamily="49" charset="0"/>
              </a:rPr>
              <a:t>m1hist = </a:t>
            </a:r>
            <a:r>
              <a:rPr lang="en-US" b="1" dirty="0" err="1" smtClean="0">
                <a:latin typeface="Courier New" pitchFamily="49" charset="0"/>
                <a:cs typeface="Courier New" pitchFamily="49" charset="0"/>
              </a:rPr>
              <a:t>hist</a:t>
            </a:r>
            <a:r>
              <a:rPr lang="en-US" b="1" dirty="0" smtClean="0">
                <a:latin typeface="Courier New" pitchFamily="49" charset="0"/>
                <a:cs typeface="Courier New" pitchFamily="49" charset="0"/>
              </a:rPr>
              <a:t>(m1save,m1bins);</a:t>
            </a:r>
          </a:p>
          <a:p>
            <a:pPr>
              <a:buNone/>
            </a:pPr>
            <a:r>
              <a:rPr lang="en-US" b="1" dirty="0" smtClean="0">
                <a:latin typeface="Courier New" pitchFamily="49" charset="0"/>
                <a:cs typeface="Courier New" pitchFamily="49" charset="0"/>
              </a:rPr>
              <a:t>pm1 = m1hist/(Dm1bins*sum(m1hist));</a:t>
            </a:r>
          </a:p>
          <a:p>
            <a:pPr>
              <a:buNone/>
            </a:pPr>
            <a:r>
              <a:rPr lang="en-US" b="1" dirty="0" smtClean="0">
                <a:latin typeface="Courier New" pitchFamily="49" charset="0"/>
                <a:cs typeface="Courier New" pitchFamily="49" charset="0"/>
              </a:rPr>
              <a:t>Pm1 = Dm1bins*</a:t>
            </a:r>
            <a:r>
              <a:rPr lang="en-US" b="1" dirty="0" err="1" smtClean="0">
                <a:latin typeface="Courier New" pitchFamily="49" charset="0"/>
                <a:cs typeface="Courier New" pitchFamily="49" charset="0"/>
              </a:rPr>
              <a:t>cumsum</a:t>
            </a:r>
            <a:r>
              <a:rPr lang="en-US" b="1" dirty="0" smtClean="0">
                <a:latin typeface="Courier New" pitchFamily="49" charset="0"/>
                <a:cs typeface="Courier New" pitchFamily="49" charset="0"/>
              </a:rPr>
              <a:t>(pm1);</a:t>
            </a:r>
          </a:p>
          <a:p>
            <a:pPr>
              <a:buNone/>
            </a:pPr>
            <a:r>
              <a:rPr lang="en-US" b="1" dirty="0" smtClean="0">
                <a:latin typeface="Courier New" pitchFamily="49" charset="0"/>
                <a:cs typeface="Courier New" pitchFamily="49" charset="0"/>
              </a:rPr>
              <a:t>m1low=m1bins(find(Pm1&gt;0.025,1));</a:t>
            </a:r>
          </a:p>
          <a:p>
            <a:pPr>
              <a:buNone/>
            </a:pPr>
            <a:r>
              <a:rPr lang="en-US" b="1" dirty="0" smtClean="0">
                <a:latin typeface="Courier New" pitchFamily="49" charset="0"/>
                <a:cs typeface="Courier New" pitchFamily="49" charset="0"/>
              </a:rPr>
              <a:t>m1high=m1bins(find(Pm1&gt;0.975,1));</a:t>
            </a:r>
          </a:p>
          <a:p>
            <a:pPr>
              <a:buNone/>
            </a:pPr>
            <a:endParaRPr lang="en-US" b="1" dirty="0">
              <a:latin typeface="Courier New" pitchFamily="49" charset="0"/>
              <a:cs typeface="Courier New" pitchFamily="49" charset="0"/>
            </a:endParaRPr>
          </a:p>
        </p:txBody>
      </p:sp>
      <p:sp>
        <p:nvSpPr>
          <p:cNvPr id="4" name="Oval 3"/>
          <p:cNvSpPr/>
          <p:nvPr/>
        </p:nvSpPr>
        <p:spPr>
          <a:xfrm>
            <a:off x="2209800" y="3505200"/>
            <a:ext cx="4495800" cy="6096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324600" y="3581400"/>
            <a:ext cx="28194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histogram</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err="1" smtClean="0">
                <a:latin typeface="Courier New" pitchFamily="49" charset="0"/>
                <a:cs typeface="Courier New" pitchFamily="49" charset="0"/>
              </a:rPr>
              <a:t>Nbins</a:t>
            </a:r>
            <a:r>
              <a:rPr lang="en-US" b="1" dirty="0" smtClean="0">
                <a:latin typeface="Courier New" pitchFamily="49" charset="0"/>
                <a:cs typeface="Courier New" pitchFamily="49" charset="0"/>
              </a:rPr>
              <a:t>=50;</a:t>
            </a:r>
          </a:p>
          <a:p>
            <a:pPr>
              <a:buNone/>
            </a:pPr>
            <a:r>
              <a:rPr lang="en-US" b="1" dirty="0" smtClean="0">
                <a:latin typeface="Courier New" pitchFamily="49" charset="0"/>
                <a:cs typeface="Courier New" pitchFamily="49" charset="0"/>
              </a:rPr>
              <a:t>m1hmin=min(m1save);</a:t>
            </a:r>
          </a:p>
          <a:p>
            <a:pPr>
              <a:buNone/>
            </a:pPr>
            <a:r>
              <a:rPr lang="en-US" b="1" dirty="0" smtClean="0">
                <a:latin typeface="Courier New" pitchFamily="49" charset="0"/>
                <a:cs typeface="Courier New" pitchFamily="49" charset="0"/>
              </a:rPr>
              <a:t>m1hmax=max(m1save);</a:t>
            </a:r>
          </a:p>
          <a:p>
            <a:pPr>
              <a:buNone/>
            </a:pPr>
            <a:r>
              <a:rPr lang="en-US" b="1" dirty="0" smtClean="0">
                <a:latin typeface="Courier New" pitchFamily="49" charset="0"/>
                <a:cs typeface="Courier New" pitchFamily="49" charset="0"/>
              </a:rPr>
              <a:t>Dm1bins = (m1hmax-m1hmin)/(Nbins-1);</a:t>
            </a:r>
          </a:p>
          <a:p>
            <a:pPr>
              <a:buNone/>
            </a:pPr>
            <a:r>
              <a:rPr lang="en-US" b="1" dirty="0" smtClean="0">
                <a:latin typeface="Courier New" pitchFamily="49" charset="0"/>
                <a:cs typeface="Courier New" pitchFamily="49" charset="0"/>
              </a:rPr>
              <a:t>m1bins=m1hmin+Dm1bins*[0:Nbins-1]';</a:t>
            </a:r>
          </a:p>
          <a:p>
            <a:pPr>
              <a:buNone/>
            </a:pPr>
            <a:r>
              <a:rPr lang="en-US" b="1" dirty="0" smtClean="0">
                <a:latin typeface="Courier New" pitchFamily="49" charset="0"/>
                <a:cs typeface="Courier New" pitchFamily="49" charset="0"/>
              </a:rPr>
              <a:t>m1hist = </a:t>
            </a:r>
            <a:r>
              <a:rPr lang="en-US" b="1" dirty="0" err="1" smtClean="0">
                <a:latin typeface="Courier New" pitchFamily="49" charset="0"/>
                <a:cs typeface="Courier New" pitchFamily="49" charset="0"/>
              </a:rPr>
              <a:t>hist</a:t>
            </a:r>
            <a:r>
              <a:rPr lang="en-US" b="1" dirty="0" smtClean="0">
                <a:latin typeface="Courier New" pitchFamily="49" charset="0"/>
                <a:cs typeface="Courier New" pitchFamily="49" charset="0"/>
              </a:rPr>
              <a:t>(m1save,m1bins);</a:t>
            </a:r>
          </a:p>
          <a:p>
            <a:pPr>
              <a:buNone/>
            </a:pPr>
            <a:r>
              <a:rPr lang="en-US" b="1" dirty="0" smtClean="0">
                <a:latin typeface="Courier New" pitchFamily="49" charset="0"/>
                <a:cs typeface="Courier New" pitchFamily="49" charset="0"/>
              </a:rPr>
              <a:t>pm1 = m1hist/(Dm1bins*sum(m1hist));</a:t>
            </a:r>
          </a:p>
          <a:p>
            <a:pPr>
              <a:buNone/>
            </a:pPr>
            <a:r>
              <a:rPr lang="en-US" b="1" dirty="0" smtClean="0">
                <a:latin typeface="Courier New" pitchFamily="49" charset="0"/>
                <a:cs typeface="Courier New" pitchFamily="49" charset="0"/>
              </a:rPr>
              <a:t>Pm1 = Dm1bins*</a:t>
            </a:r>
            <a:r>
              <a:rPr lang="en-US" b="1" dirty="0" err="1" smtClean="0">
                <a:latin typeface="Courier New" pitchFamily="49" charset="0"/>
                <a:cs typeface="Courier New" pitchFamily="49" charset="0"/>
              </a:rPr>
              <a:t>cumsum</a:t>
            </a:r>
            <a:r>
              <a:rPr lang="en-US" b="1" dirty="0" smtClean="0">
                <a:latin typeface="Courier New" pitchFamily="49" charset="0"/>
                <a:cs typeface="Courier New" pitchFamily="49" charset="0"/>
              </a:rPr>
              <a:t>(pm1);</a:t>
            </a:r>
          </a:p>
          <a:p>
            <a:pPr>
              <a:buNone/>
            </a:pPr>
            <a:r>
              <a:rPr lang="en-US" b="1" dirty="0" smtClean="0">
                <a:latin typeface="Courier New" pitchFamily="49" charset="0"/>
                <a:cs typeface="Courier New" pitchFamily="49" charset="0"/>
              </a:rPr>
              <a:t>m1low=m1bins(find(Pm1&gt;0.025,1));</a:t>
            </a:r>
          </a:p>
          <a:p>
            <a:pPr>
              <a:buNone/>
            </a:pPr>
            <a:r>
              <a:rPr lang="en-US" b="1" dirty="0" smtClean="0">
                <a:latin typeface="Courier New" pitchFamily="49" charset="0"/>
                <a:cs typeface="Courier New" pitchFamily="49" charset="0"/>
              </a:rPr>
              <a:t>m1high=m1bins(find(Pm1&gt;0.975,1));</a:t>
            </a:r>
          </a:p>
          <a:p>
            <a:pPr>
              <a:buNone/>
            </a:pPr>
            <a:endParaRPr lang="en-US" b="1" dirty="0">
              <a:latin typeface="Courier New" pitchFamily="49" charset="0"/>
              <a:cs typeface="Courier New" pitchFamily="49" charset="0"/>
            </a:endParaRPr>
          </a:p>
        </p:txBody>
      </p:sp>
      <p:sp>
        <p:nvSpPr>
          <p:cNvPr id="4" name="Oval 3"/>
          <p:cNvSpPr/>
          <p:nvPr/>
        </p:nvSpPr>
        <p:spPr>
          <a:xfrm>
            <a:off x="1676400" y="3962400"/>
            <a:ext cx="6324600" cy="6096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324600" y="4343400"/>
            <a:ext cx="28194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empirical </a:t>
            </a:r>
            <a:r>
              <a:rPr kumimoji="0" lang="en-US" sz="32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p.d.f</a:t>
            </a: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err="1" smtClean="0">
                <a:latin typeface="Courier New" pitchFamily="49" charset="0"/>
                <a:cs typeface="Courier New" pitchFamily="49" charset="0"/>
              </a:rPr>
              <a:t>Nbins</a:t>
            </a:r>
            <a:r>
              <a:rPr lang="en-US" b="1" dirty="0" smtClean="0">
                <a:latin typeface="Courier New" pitchFamily="49" charset="0"/>
                <a:cs typeface="Courier New" pitchFamily="49" charset="0"/>
              </a:rPr>
              <a:t>=50;</a:t>
            </a:r>
          </a:p>
          <a:p>
            <a:pPr>
              <a:buNone/>
            </a:pPr>
            <a:r>
              <a:rPr lang="en-US" b="1" dirty="0" smtClean="0">
                <a:latin typeface="Courier New" pitchFamily="49" charset="0"/>
                <a:cs typeface="Courier New" pitchFamily="49" charset="0"/>
              </a:rPr>
              <a:t>m1hmin=min(m1save);</a:t>
            </a:r>
          </a:p>
          <a:p>
            <a:pPr>
              <a:buNone/>
            </a:pPr>
            <a:r>
              <a:rPr lang="en-US" b="1" dirty="0" smtClean="0">
                <a:latin typeface="Courier New" pitchFamily="49" charset="0"/>
                <a:cs typeface="Courier New" pitchFamily="49" charset="0"/>
              </a:rPr>
              <a:t>m1hmax=max(m1save);</a:t>
            </a:r>
          </a:p>
          <a:p>
            <a:pPr>
              <a:buNone/>
            </a:pPr>
            <a:r>
              <a:rPr lang="en-US" b="1" dirty="0" smtClean="0">
                <a:latin typeface="Courier New" pitchFamily="49" charset="0"/>
                <a:cs typeface="Courier New" pitchFamily="49" charset="0"/>
              </a:rPr>
              <a:t>Dm1bins = (m1hmax-m1hmin)/(Nbins-1);</a:t>
            </a:r>
          </a:p>
          <a:p>
            <a:pPr>
              <a:buNone/>
            </a:pPr>
            <a:r>
              <a:rPr lang="en-US" b="1" dirty="0" smtClean="0">
                <a:latin typeface="Courier New" pitchFamily="49" charset="0"/>
                <a:cs typeface="Courier New" pitchFamily="49" charset="0"/>
              </a:rPr>
              <a:t>m1bins=m1hmin+Dm1bins*[0:Nbins-1]';</a:t>
            </a:r>
          </a:p>
          <a:p>
            <a:pPr>
              <a:buNone/>
            </a:pPr>
            <a:r>
              <a:rPr lang="en-US" b="1" dirty="0" smtClean="0">
                <a:latin typeface="Courier New" pitchFamily="49" charset="0"/>
                <a:cs typeface="Courier New" pitchFamily="49" charset="0"/>
              </a:rPr>
              <a:t>m1hist = </a:t>
            </a:r>
            <a:r>
              <a:rPr lang="en-US" b="1" dirty="0" err="1" smtClean="0">
                <a:latin typeface="Courier New" pitchFamily="49" charset="0"/>
                <a:cs typeface="Courier New" pitchFamily="49" charset="0"/>
              </a:rPr>
              <a:t>hist</a:t>
            </a:r>
            <a:r>
              <a:rPr lang="en-US" b="1" dirty="0" smtClean="0">
                <a:latin typeface="Courier New" pitchFamily="49" charset="0"/>
                <a:cs typeface="Courier New" pitchFamily="49" charset="0"/>
              </a:rPr>
              <a:t>(m1save,m1bins);</a:t>
            </a:r>
          </a:p>
          <a:p>
            <a:pPr>
              <a:buNone/>
            </a:pPr>
            <a:r>
              <a:rPr lang="en-US" b="1" dirty="0" smtClean="0">
                <a:latin typeface="Courier New" pitchFamily="49" charset="0"/>
                <a:cs typeface="Courier New" pitchFamily="49" charset="0"/>
              </a:rPr>
              <a:t>pm1 = m1hist/(Dm1bins*sum(m1hist));</a:t>
            </a:r>
          </a:p>
          <a:p>
            <a:pPr>
              <a:buNone/>
            </a:pPr>
            <a:r>
              <a:rPr lang="en-US" b="1" dirty="0" smtClean="0">
                <a:latin typeface="Courier New" pitchFamily="49" charset="0"/>
                <a:cs typeface="Courier New" pitchFamily="49" charset="0"/>
              </a:rPr>
              <a:t>Pm1 = Dm1bins*</a:t>
            </a:r>
            <a:r>
              <a:rPr lang="en-US" b="1" dirty="0" err="1" smtClean="0">
                <a:latin typeface="Courier New" pitchFamily="49" charset="0"/>
                <a:cs typeface="Courier New" pitchFamily="49" charset="0"/>
              </a:rPr>
              <a:t>cumsum</a:t>
            </a:r>
            <a:r>
              <a:rPr lang="en-US" b="1" dirty="0" smtClean="0">
                <a:latin typeface="Courier New" pitchFamily="49" charset="0"/>
                <a:cs typeface="Courier New" pitchFamily="49" charset="0"/>
              </a:rPr>
              <a:t>(pm1);</a:t>
            </a:r>
          </a:p>
          <a:p>
            <a:pPr>
              <a:buNone/>
            </a:pPr>
            <a:r>
              <a:rPr lang="en-US" b="1" dirty="0" smtClean="0">
                <a:latin typeface="Courier New" pitchFamily="49" charset="0"/>
                <a:cs typeface="Courier New" pitchFamily="49" charset="0"/>
              </a:rPr>
              <a:t>m1low=m1bins(find(Pm1&gt;0.025,1));</a:t>
            </a:r>
          </a:p>
          <a:p>
            <a:pPr>
              <a:buNone/>
            </a:pPr>
            <a:r>
              <a:rPr lang="en-US" b="1" dirty="0" smtClean="0">
                <a:latin typeface="Courier New" pitchFamily="49" charset="0"/>
                <a:cs typeface="Courier New" pitchFamily="49" charset="0"/>
              </a:rPr>
              <a:t>m1high=m1bins(find(Pm1&gt;0.975,1));</a:t>
            </a:r>
          </a:p>
          <a:p>
            <a:pPr>
              <a:buNone/>
            </a:pPr>
            <a:endParaRPr lang="en-US" b="1" dirty="0">
              <a:latin typeface="Courier New" pitchFamily="49" charset="0"/>
              <a:cs typeface="Courier New" pitchFamily="49" charset="0"/>
            </a:endParaRPr>
          </a:p>
        </p:txBody>
      </p:sp>
      <p:sp>
        <p:nvSpPr>
          <p:cNvPr id="4" name="Oval 3"/>
          <p:cNvSpPr/>
          <p:nvPr/>
        </p:nvSpPr>
        <p:spPr>
          <a:xfrm>
            <a:off x="1600200" y="4343400"/>
            <a:ext cx="4419600" cy="6096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324600" y="4343400"/>
            <a:ext cx="28194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empirical </a:t>
            </a:r>
            <a:r>
              <a:rPr kumimoji="0" lang="en-US" sz="32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c.d.f</a:t>
            </a: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err="1" smtClean="0">
                <a:latin typeface="Courier New" pitchFamily="49" charset="0"/>
                <a:cs typeface="Courier New" pitchFamily="49" charset="0"/>
              </a:rPr>
              <a:t>Nbins</a:t>
            </a:r>
            <a:r>
              <a:rPr lang="en-US" b="1" dirty="0" smtClean="0">
                <a:latin typeface="Courier New" pitchFamily="49" charset="0"/>
                <a:cs typeface="Courier New" pitchFamily="49" charset="0"/>
              </a:rPr>
              <a:t>=50;</a:t>
            </a:r>
          </a:p>
          <a:p>
            <a:pPr>
              <a:buNone/>
            </a:pPr>
            <a:r>
              <a:rPr lang="en-US" b="1" dirty="0" smtClean="0">
                <a:latin typeface="Courier New" pitchFamily="49" charset="0"/>
                <a:cs typeface="Courier New" pitchFamily="49" charset="0"/>
              </a:rPr>
              <a:t>m1hmin=min(m1save);</a:t>
            </a:r>
          </a:p>
          <a:p>
            <a:pPr>
              <a:buNone/>
            </a:pPr>
            <a:r>
              <a:rPr lang="en-US" b="1" dirty="0" smtClean="0">
                <a:latin typeface="Courier New" pitchFamily="49" charset="0"/>
                <a:cs typeface="Courier New" pitchFamily="49" charset="0"/>
              </a:rPr>
              <a:t>m1hmax=max(m1save);</a:t>
            </a:r>
          </a:p>
          <a:p>
            <a:pPr>
              <a:buNone/>
            </a:pPr>
            <a:r>
              <a:rPr lang="en-US" b="1" dirty="0" smtClean="0">
                <a:latin typeface="Courier New" pitchFamily="49" charset="0"/>
                <a:cs typeface="Courier New" pitchFamily="49" charset="0"/>
              </a:rPr>
              <a:t>Dm1bins = (m1hmax-m1hmin)/(Nbins-1);</a:t>
            </a:r>
          </a:p>
          <a:p>
            <a:pPr>
              <a:buNone/>
            </a:pPr>
            <a:r>
              <a:rPr lang="en-US" b="1" dirty="0" smtClean="0">
                <a:latin typeface="Courier New" pitchFamily="49" charset="0"/>
                <a:cs typeface="Courier New" pitchFamily="49" charset="0"/>
              </a:rPr>
              <a:t>m1bins=m1hmin+Dm1bins*[0:Nbins-1]';</a:t>
            </a:r>
          </a:p>
          <a:p>
            <a:pPr>
              <a:buNone/>
            </a:pPr>
            <a:r>
              <a:rPr lang="en-US" b="1" dirty="0" smtClean="0">
                <a:latin typeface="Courier New" pitchFamily="49" charset="0"/>
                <a:cs typeface="Courier New" pitchFamily="49" charset="0"/>
              </a:rPr>
              <a:t>m1hist = </a:t>
            </a:r>
            <a:r>
              <a:rPr lang="en-US" b="1" dirty="0" err="1" smtClean="0">
                <a:latin typeface="Courier New" pitchFamily="49" charset="0"/>
                <a:cs typeface="Courier New" pitchFamily="49" charset="0"/>
              </a:rPr>
              <a:t>hist</a:t>
            </a:r>
            <a:r>
              <a:rPr lang="en-US" b="1" dirty="0" smtClean="0">
                <a:latin typeface="Courier New" pitchFamily="49" charset="0"/>
                <a:cs typeface="Courier New" pitchFamily="49" charset="0"/>
              </a:rPr>
              <a:t>(m1save,m1bins);</a:t>
            </a:r>
          </a:p>
          <a:p>
            <a:pPr>
              <a:buNone/>
            </a:pPr>
            <a:r>
              <a:rPr lang="en-US" b="1" dirty="0" smtClean="0">
                <a:latin typeface="Courier New" pitchFamily="49" charset="0"/>
                <a:cs typeface="Courier New" pitchFamily="49" charset="0"/>
              </a:rPr>
              <a:t>pm1 = m1hist/(Dm1bins*sum(m1hist));</a:t>
            </a:r>
          </a:p>
          <a:p>
            <a:pPr>
              <a:buNone/>
            </a:pPr>
            <a:r>
              <a:rPr lang="en-US" b="1" dirty="0" smtClean="0">
                <a:latin typeface="Courier New" pitchFamily="49" charset="0"/>
                <a:cs typeface="Courier New" pitchFamily="49" charset="0"/>
              </a:rPr>
              <a:t>Pm1 = Dm1bins*</a:t>
            </a:r>
            <a:r>
              <a:rPr lang="en-US" b="1" dirty="0" err="1" smtClean="0">
                <a:latin typeface="Courier New" pitchFamily="49" charset="0"/>
                <a:cs typeface="Courier New" pitchFamily="49" charset="0"/>
              </a:rPr>
              <a:t>cumsum</a:t>
            </a:r>
            <a:r>
              <a:rPr lang="en-US" b="1" dirty="0" smtClean="0">
                <a:latin typeface="Courier New" pitchFamily="49" charset="0"/>
                <a:cs typeface="Courier New" pitchFamily="49" charset="0"/>
              </a:rPr>
              <a:t>(pm1);</a:t>
            </a:r>
          </a:p>
          <a:p>
            <a:pPr>
              <a:buNone/>
            </a:pPr>
            <a:r>
              <a:rPr lang="en-US" b="1" dirty="0" smtClean="0">
                <a:latin typeface="Courier New" pitchFamily="49" charset="0"/>
                <a:cs typeface="Courier New" pitchFamily="49" charset="0"/>
              </a:rPr>
              <a:t>m1low=m1bins(find(Pm1&gt;0.025,1));</a:t>
            </a:r>
          </a:p>
          <a:p>
            <a:pPr>
              <a:buNone/>
            </a:pPr>
            <a:r>
              <a:rPr lang="en-US" b="1" dirty="0" smtClean="0">
                <a:latin typeface="Courier New" pitchFamily="49" charset="0"/>
                <a:cs typeface="Courier New" pitchFamily="49" charset="0"/>
              </a:rPr>
              <a:t>m1high=m1bins(find(Pm1&gt;0.975,1));</a:t>
            </a:r>
          </a:p>
          <a:p>
            <a:pPr>
              <a:buNone/>
            </a:pPr>
            <a:endParaRPr lang="en-US" b="1" dirty="0">
              <a:latin typeface="Courier New" pitchFamily="49" charset="0"/>
              <a:cs typeface="Courier New" pitchFamily="49" charset="0"/>
            </a:endParaRPr>
          </a:p>
        </p:txBody>
      </p:sp>
      <p:sp>
        <p:nvSpPr>
          <p:cNvPr id="4" name="Oval 3"/>
          <p:cNvSpPr/>
          <p:nvPr/>
        </p:nvSpPr>
        <p:spPr>
          <a:xfrm>
            <a:off x="4572000" y="4800600"/>
            <a:ext cx="2286000" cy="9144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6172200" y="5791200"/>
            <a:ext cx="28194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95% confidence</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bounds</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54762"/>
          </a:xfrm>
        </p:spPr>
        <p:txBody>
          <a:bodyPr>
            <a:normAutofit/>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Monte Carlo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completely undirected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Newton’s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completely directed</a:t>
            </a:r>
            <a:endParaRPr lang="en-US"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54762"/>
          </a:xfrm>
        </p:spPr>
        <p:txBody>
          <a:bodyPr>
            <a:normAutofit/>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Monte Carlo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completely undirected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Newton’s Method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completely directed</a:t>
            </a:r>
            <a:endParaRPr lang="en-US" dirty="0">
              <a:latin typeface="Cambria Math" pitchFamily="18" charset="0"/>
              <a:ea typeface="Cambria Math" pitchFamily="18" charset="0"/>
            </a:endParaRPr>
          </a:p>
        </p:txBody>
      </p:sp>
      <p:sp>
        <p:nvSpPr>
          <p:cNvPr id="3" name="Title 1"/>
          <p:cNvSpPr txBox="1">
            <a:spLocks/>
          </p:cNvSpPr>
          <p:nvPr/>
        </p:nvSpPr>
        <p:spPr>
          <a:xfrm>
            <a:off x="3048000" y="3048000"/>
            <a:ext cx="3048000" cy="8382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slow, but foolproof</a:t>
            </a:r>
            <a:endParaRPr kumimoji="0" lang="en-US" sz="3200" b="0"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4" name="Title 1"/>
          <p:cNvSpPr txBox="1">
            <a:spLocks/>
          </p:cNvSpPr>
          <p:nvPr/>
        </p:nvSpPr>
        <p:spPr>
          <a:xfrm>
            <a:off x="3048000" y="5638800"/>
            <a:ext cx="3200400" cy="9144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fast, but can</a:t>
            </a:r>
            <a:r>
              <a:rPr kumimoji="0" lang="en-US" sz="32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fall into local minimum</a:t>
            </a:r>
            <a:endParaRPr kumimoji="0" lang="en-US" sz="3200" b="0" i="0"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compromise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3200400"/>
            <a:ext cx="8229600" cy="1219200"/>
          </a:xfrm>
        </p:spPr>
        <p:txBody>
          <a:bodyPr/>
          <a:lstStyle/>
          <a:p>
            <a:pPr algn="ctr">
              <a:buNone/>
            </a:pPr>
            <a:r>
              <a:rPr lang="en-US" dirty="0" smtClean="0">
                <a:latin typeface="Times New Roman" pitchFamily="18" charset="0"/>
                <a:cs typeface="Times New Roman" pitchFamily="18" charset="0"/>
              </a:rPr>
              <a:t>partially-directed random walk</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810000" y="3200400"/>
            <a:ext cx="228600" cy="228600"/>
          </a:xfrm>
          <a:prstGeom prst="ellipse">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038600" y="3429000"/>
            <a:ext cx="679268" cy="822960"/>
          </a:xfrm>
          <a:custGeom>
            <a:avLst/>
            <a:gdLst>
              <a:gd name="connsiteX0" fmla="*/ 0 w 679268"/>
              <a:gd name="connsiteY0" fmla="*/ 0 h 822960"/>
              <a:gd name="connsiteX1" fmla="*/ 261257 w 679268"/>
              <a:gd name="connsiteY1" fmla="*/ 182880 h 822960"/>
              <a:gd name="connsiteX2" fmla="*/ 156754 w 679268"/>
              <a:gd name="connsiteY2" fmla="*/ 352697 h 822960"/>
              <a:gd name="connsiteX3" fmla="*/ 679268 w 679268"/>
              <a:gd name="connsiteY3" fmla="*/ 822960 h 822960"/>
            </a:gdLst>
            <a:ahLst/>
            <a:cxnLst>
              <a:cxn ang="0">
                <a:pos x="connsiteX0" y="connsiteY0"/>
              </a:cxn>
              <a:cxn ang="0">
                <a:pos x="connsiteX1" y="connsiteY1"/>
              </a:cxn>
              <a:cxn ang="0">
                <a:pos x="connsiteX2" y="connsiteY2"/>
              </a:cxn>
              <a:cxn ang="0">
                <a:pos x="connsiteX3" y="connsiteY3"/>
              </a:cxn>
            </a:cxnLst>
            <a:rect l="l" t="t" r="r" b="b"/>
            <a:pathLst>
              <a:path w="679268" h="822960">
                <a:moveTo>
                  <a:pt x="0" y="0"/>
                </a:moveTo>
                <a:cubicBezTo>
                  <a:pt x="117565" y="62048"/>
                  <a:pt x="235131" y="124097"/>
                  <a:pt x="261257" y="182880"/>
                </a:cubicBezTo>
                <a:cubicBezTo>
                  <a:pt x="287383" y="241663"/>
                  <a:pt x="87086" y="246017"/>
                  <a:pt x="156754" y="352697"/>
                </a:cubicBezTo>
                <a:cubicBezTo>
                  <a:pt x="226422" y="459377"/>
                  <a:pt x="452845" y="641168"/>
                  <a:pt x="679268" y="822960"/>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2286000" y="762000"/>
            <a:ext cx="5551714" cy="5133703"/>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04800" y="2438400"/>
            <a:ext cx="4648200" cy="3886200"/>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962400" y="152401"/>
            <a:ext cx="4648200" cy="4571999"/>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495800" y="4191000"/>
            <a:ext cx="1524000" cy="646331"/>
          </a:xfrm>
          <a:prstGeom prst="rect">
            <a:avLst/>
          </a:prstGeom>
          <a:noFill/>
        </p:spPr>
        <p:txBody>
          <a:bodyPr wrap="square" rtlCol="0">
            <a:spAutoFit/>
          </a:bodyPr>
          <a:lstStyle/>
          <a:p>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(p)</a:t>
            </a:r>
            <a:endParaRPr lang="en-US" sz="3600" baseline="30000" dirty="0">
              <a:latin typeface="Cambria Math" pitchFamily="18" charset="0"/>
              <a:ea typeface="Cambria Math" pitchFamily="18" charset="0"/>
            </a:endParaRPr>
          </a:p>
        </p:txBody>
      </p:sp>
      <p:sp>
        <p:nvSpPr>
          <p:cNvPr id="10" name="TextBox 9"/>
          <p:cNvSpPr txBox="1"/>
          <p:nvPr/>
        </p:nvSpPr>
        <p:spPr>
          <a:xfrm>
            <a:off x="4953000" y="6019800"/>
            <a:ext cx="12192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high</a:t>
            </a:r>
            <a:endParaRPr lang="en-US" sz="3600" i="1" baseline="-25000" dirty="0">
              <a:latin typeface="Cambria Math" pitchFamily="18" charset="0"/>
              <a:ea typeface="Cambria Math" pitchFamily="18" charset="0"/>
            </a:endParaRPr>
          </a:p>
        </p:txBody>
      </p:sp>
      <p:sp>
        <p:nvSpPr>
          <p:cNvPr id="11" name="TextBox 10"/>
          <p:cNvSpPr txBox="1"/>
          <p:nvPr/>
        </p:nvSpPr>
        <p:spPr>
          <a:xfrm>
            <a:off x="7467600" y="5867400"/>
            <a:ext cx="16764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medium</a:t>
            </a:r>
            <a:endParaRPr lang="en-US" sz="3600" i="1" baseline="-25000" dirty="0">
              <a:latin typeface="Cambria Math" pitchFamily="18" charset="0"/>
              <a:ea typeface="Cambria Math" pitchFamily="18" charset="0"/>
            </a:endParaRPr>
          </a:p>
        </p:txBody>
      </p:sp>
      <p:sp>
        <p:nvSpPr>
          <p:cNvPr id="12" name="TextBox 11"/>
          <p:cNvSpPr txBox="1"/>
          <p:nvPr/>
        </p:nvSpPr>
        <p:spPr>
          <a:xfrm>
            <a:off x="8153400" y="4800600"/>
            <a:ext cx="9906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low</a:t>
            </a:r>
            <a:endParaRPr lang="en-US" sz="3600" i="1" baseline="-25000" dirty="0">
              <a:latin typeface="Cambria Math" pitchFamily="18" charset="0"/>
              <a:ea typeface="Cambria Math"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2849880" y="2222863"/>
            <a:ext cx="2209800" cy="2209800"/>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3810000" y="3200400"/>
            <a:ext cx="228600" cy="228600"/>
          </a:xfrm>
          <a:prstGeom prst="ellipse">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038600" y="3429000"/>
            <a:ext cx="679268" cy="822960"/>
          </a:xfrm>
          <a:custGeom>
            <a:avLst/>
            <a:gdLst>
              <a:gd name="connsiteX0" fmla="*/ 0 w 679268"/>
              <a:gd name="connsiteY0" fmla="*/ 0 h 822960"/>
              <a:gd name="connsiteX1" fmla="*/ 261257 w 679268"/>
              <a:gd name="connsiteY1" fmla="*/ 182880 h 822960"/>
              <a:gd name="connsiteX2" fmla="*/ 156754 w 679268"/>
              <a:gd name="connsiteY2" fmla="*/ 352697 h 822960"/>
              <a:gd name="connsiteX3" fmla="*/ 679268 w 679268"/>
              <a:gd name="connsiteY3" fmla="*/ 822960 h 822960"/>
            </a:gdLst>
            <a:ahLst/>
            <a:cxnLst>
              <a:cxn ang="0">
                <a:pos x="connsiteX0" y="connsiteY0"/>
              </a:cxn>
              <a:cxn ang="0">
                <a:pos x="connsiteX1" y="connsiteY1"/>
              </a:cxn>
              <a:cxn ang="0">
                <a:pos x="connsiteX2" y="connsiteY2"/>
              </a:cxn>
              <a:cxn ang="0">
                <a:pos x="connsiteX3" y="connsiteY3"/>
              </a:cxn>
            </a:cxnLst>
            <a:rect l="l" t="t" r="r" b="b"/>
            <a:pathLst>
              <a:path w="679268" h="822960">
                <a:moveTo>
                  <a:pt x="0" y="0"/>
                </a:moveTo>
                <a:cubicBezTo>
                  <a:pt x="117565" y="62048"/>
                  <a:pt x="235131" y="124097"/>
                  <a:pt x="261257" y="182880"/>
                </a:cubicBezTo>
                <a:cubicBezTo>
                  <a:pt x="287383" y="241663"/>
                  <a:pt x="87086" y="246017"/>
                  <a:pt x="156754" y="352697"/>
                </a:cubicBezTo>
                <a:cubicBezTo>
                  <a:pt x="226422" y="459377"/>
                  <a:pt x="452845" y="641168"/>
                  <a:pt x="679268" y="822960"/>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Freeform 5"/>
          <p:cNvSpPr/>
          <p:nvPr/>
        </p:nvSpPr>
        <p:spPr>
          <a:xfrm>
            <a:off x="2286000" y="762000"/>
            <a:ext cx="5551714" cy="5133703"/>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304800" y="2438400"/>
            <a:ext cx="4648200" cy="3886200"/>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962400" y="152401"/>
            <a:ext cx="4648200" cy="4571999"/>
          </a:xfrm>
          <a:custGeom>
            <a:avLst/>
            <a:gdLst>
              <a:gd name="connsiteX0" fmla="*/ 0 w 5551714"/>
              <a:gd name="connsiteY0" fmla="*/ 0 h 5133703"/>
              <a:gd name="connsiteX1" fmla="*/ 2207623 w 5551714"/>
              <a:gd name="connsiteY1" fmla="*/ 992777 h 5133703"/>
              <a:gd name="connsiteX2" fmla="*/ 3017520 w 5551714"/>
              <a:gd name="connsiteY2" fmla="*/ 2168434 h 5133703"/>
              <a:gd name="connsiteX3" fmla="*/ 4193177 w 5551714"/>
              <a:gd name="connsiteY3" fmla="*/ 4049486 h 5133703"/>
              <a:gd name="connsiteX4" fmla="*/ 5551714 w 5551714"/>
              <a:gd name="connsiteY4" fmla="*/ 5133703 h 5133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1714" h="5133703">
                <a:moveTo>
                  <a:pt x="0" y="0"/>
                </a:moveTo>
                <a:cubicBezTo>
                  <a:pt x="852351" y="315685"/>
                  <a:pt x="1704703" y="631371"/>
                  <a:pt x="2207623" y="992777"/>
                </a:cubicBezTo>
                <a:cubicBezTo>
                  <a:pt x="2710543" y="1354183"/>
                  <a:pt x="2686594" y="1658983"/>
                  <a:pt x="3017520" y="2168434"/>
                </a:cubicBezTo>
                <a:cubicBezTo>
                  <a:pt x="3348446" y="2677885"/>
                  <a:pt x="3770811" y="3555275"/>
                  <a:pt x="4193177" y="4049486"/>
                </a:cubicBezTo>
                <a:cubicBezTo>
                  <a:pt x="4615543" y="4543697"/>
                  <a:pt x="5083628" y="4838700"/>
                  <a:pt x="5551714" y="5133703"/>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495800" y="4191000"/>
            <a:ext cx="1524000" cy="646331"/>
          </a:xfrm>
          <a:prstGeom prst="rect">
            <a:avLst/>
          </a:prstGeom>
          <a:noFill/>
        </p:spPr>
        <p:txBody>
          <a:bodyPr wrap="square" rtlCol="0">
            <a:spAutoFit/>
          </a:bodyPr>
          <a:lstStyle/>
          <a:p>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(p)</a:t>
            </a:r>
            <a:endParaRPr lang="en-US" sz="3600" baseline="30000" dirty="0">
              <a:latin typeface="Cambria Math" pitchFamily="18" charset="0"/>
              <a:ea typeface="Cambria Math" pitchFamily="18" charset="0"/>
            </a:endParaRPr>
          </a:p>
        </p:txBody>
      </p:sp>
      <p:sp>
        <p:nvSpPr>
          <p:cNvPr id="10" name="TextBox 9"/>
          <p:cNvSpPr txBox="1"/>
          <p:nvPr/>
        </p:nvSpPr>
        <p:spPr>
          <a:xfrm>
            <a:off x="4953000" y="6019800"/>
            <a:ext cx="12192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high</a:t>
            </a:r>
            <a:endParaRPr lang="en-US" sz="3600" i="1" baseline="-25000" dirty="0">
              <a:latin typeface="Cambria Math" pitchFamily="18" charset="0"/>
              <a:ea typeface="Cambria Math" pitchFamily="18" charset="0"/>
            </a:endParaRPr>
          </a:p>
        </p:txBody>
      </p:sp>
      <p:sp>
        <p:nvSpPr>
          <p:cNvPr id="11" name="TextBox 10"/>
          <p:cNvSpPr txBox="1"/>
          <p:nvPr/>
        </p:nvSpPr>
        <p:spPr>
          <a:xfrm>
            <a:off x="7467600" y="5867400"/>
            <a:ext cx="16764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medium</a:t>
            </a:r>
            <a:endParaRPr lang="en-US" sz="3600" i="1" baseline="-25000" dirty="0">
              <a:latin typeface="Cambria Math" pitchFamily="18" charset="0"/>
              <a:ea typeface="Cambria Math" pitchFamily="18" charset="0"/>
            </a:endParaRPr>
          </a:p>
        </p:txBody>
      </p:sp>
      <p:sp>
        <p:nvSpPr>
          <p:cNvPr id="12" name="TextBox 11"/>
          <p:cNvSpPr txBox="1"/>
          <p:nvPr/>
        </p:nvSpPr>
        <p:spPr>
          <a:xfrm>
            <a:off x="8153400" y="4800600"/>
            <a:ext cx="990600" cy="646331"/>
          </a:xfrm>
          <a:prstGeom prst="rect">
            <a:avLst/>
          </a:prstGeom>
          <a:noFill/>
        </p:spPr>
        <p:txBody>
          <a:bodyPr wrap="square" rtlCol="0">
            <a:spAutoFit/>
          </a:bodyPr>
          <a:lstStyle/>
          <a:p>
            <a:r>
              <a:rPr lang="en-US" sz="3600" i="1" dirty="0" err="1" smtClean="0">
                <a:latin typeface="Cambria Math" pitchFamily="18" charset="0"/>
                <a:ea typeface="Cambria Math" pitchFamily="18" charset="0"/>
              </a:rPr>
              <a:t>E</a:t>
            </a:r>
            <a:r>
              <a:rPr lang="en-US" sz="3600" i="1" baseline="-25000" dirty="0" err="1" smtClean="0">
                <a:latin typeface="Cambria Math" pitchFamily="18" charset="0"/>
                <a:ea typeface="Cambria Math" pitchFamily="18" charset="0"/>
              </a:rPr>
              <a:t>low</a:t>
            </a:r>
            <a:endParaRPr lang="en-US" sz="3600" i="1" baseline="-25000" dirty="0">
              <a:latin typeface="Cambria Math" pitchFamily="18" charset="0"/>
              <a:ea typeface="Cambria Math" pitchFamily="18" charset="0"/>
            </a:endParaRPr>
          </a:p>
        </p:txBody>
      </p:sp>
      <p:sp>
        <p:nvSpPr>
          <p:cNvPr id="24" name="TextBox 23"/>
          <p:cNvSpPr txBox="1"/>
          <p:nvPr/>
        </p:nvSpPr>
        <p:spPr>
          <a:xfrm>
            <a:off x="838200" y="4572000"/>
            <a:ext cx="3429000" cy="1015663"/>
          </a:xfrm>
          <a:prstGeom prst="rect">
            <a:avLst/>
          </a:prstGeom>
          <a:noFill/>
        </p:spPr>
        <p:txBody>
          <a:bodyPr wrap="square" rtlCol="0">
            <a:spAutoFit/>
          </a:bodyPr>
          <a:lstStyle/>
          <a:p>
            <a:r>
              <a:rPr lang="en-US" sz="3600" i="1" dirty="0" smtClean="0">
                <a:latin typeface="Cambria Math" pitchFamily="18" charset="0"/>
                <a:ea typeface="Cambria Math" pitchFamily="18" charset="0"/>
              </a:rPr>
              <a:t>p</a:t>
            </a:r>
            <a:r>
              <a:rPr lang="en-US" sz="3600" dirty="0" smtClean="0">
                <a:latin typeface="Cambria Math" pitchFamily="18" charset="0"/>
                <a:ea typeface="Cambria Math" pitchFamily="18" charset="0"/>
              </a:rPr>
              <a:t>(</a:t>
            </a:r>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a:t>
            </a:r>
            <a:r>
              <a:rPr lang="en-US" sz="3600" dirty="0" smtClean="0">
                <a:latin typeface="Cambria Math" pitchFamily="18" charset="0"/>
                <a:ea typeface="Cambria Math" pitchFamily="18" charset="0"/>
              </a:rPr>
              <a:t>|</a:t>
            </a:r>
            <a:r>
              <a:rPr lang="en-US" sz="3600" b="1" dirty="0" smtClean="0">
                <a:latin typeface="Cambria Math" pitchFamily="18" charset="0"/>
                <a:ea typeface="Cambria Math" pitchFamily="18" charset="0"/>
              </a:rPr>
              <a:t>m</a:t>
            </a:r>
            <a:r>
              <a:rPr lang="en-US" sz="3600" baseline="30000" dirty="0" smtClean="0">
                <a:latin typeface="Cambria Math" pitchFamily="18" charset="0"/>
                <a:ea typeface="Cambria Math" pitchFamily="18" charset="0"/>
              </a:rPr>
              <a:t>(p)</a:t>
            </a:r>
            <a:r>
              <a:rPr lang="en-US" sz="3600" dirty="0" smtClean="0">
                <a:latin typeface="Cambria Math" pitchFamily="18" charset="0"/>
                <a:ea typeface="Cambria Math" pitchFamily="18" charset="0"/>
              </a:rPr>
              <a:t>)</a:t>
            </a:r>
            <a:endParaRPr lang="en-US" sz="3600" baseline="30000" dirty="0" smtClean="0">
              <a:latin typeface="Cambria Math" pitchFamily="18" charset="0"/>
              <a:ea typeface="Cambria Math" pitchFamily="18" charset="0"/>
            </a:endParaRPr>
          </a:p>
          <a:p>
            <a:endParaRPr lang="en-US" sz="3600" baseline="30000" dirty="0">
              <a:latin typeface="Cambria Math" pitchFamily="18" charset="0"/>
              <a:ea typeface="Cambria Math" pitchFamily="18" charset="0"/>
            </a:endParaRPr>
          </a:p>
        </p:txBody>
      </p:sp>
      <p:sp>
        <p:nvSpPr>
          <p:cNvPr id="25" name="Freeform 24"/>
          <p:cNvSpPr/>
          <p:nvPr/>
        </p:nvSpPr>
        <p:spPr>
          <a:xfrm>
            <a:off x="3043646" y="4441371"/>
            <a:ext cx="679268" cy="326572"/>
          </a:xfrm>
          <a:custGeom>
            <a:avLst/>
            <a:gdLst>
              <a:gd name="connsiteX0" fmla="*/ 0 w 679268"/>
              <a:gd name="connsiteY0" fmla="*/ 326572 h 326572"/>
              <a:gd name="connsiteX1" fmla="*/ 365760 w 679268"/>
              <a:gd name="connsiteY1" fmla="*/ 156755 h 326572"/>
              <a:gd name="connsiteX2" fmla="*/ 470263 w 679268"/>
              <a:gd name="connsiteY2" fmla="*/ 222069 h 326572"/>
              <a:gd name="connsiteX3" fmla="*/ 679268 w 679268"/>
              <a:gd name="connsiteY3" fmla="*/ 0 h 326572"/>
            </a:gdLst>
            <a:ahLst/>
            <a:cxnLst>
              <a:cxn ang="0">
                <a:pos x="connsiteX0" y="connsiteY0"/>
              </a:cxn>
              <a:cxn ang="0">
                <a:pos x="connsiteX1" y="connsiteY1"/>
              </a:cxn>
              <a:cxn ang="0">
                <a:pos x="connsiteX2" y="connsiteY2"/>
              </a:cxn>
              <a:cxn ang="0">
                <a:pos x="connsiteX3" y="connsiteY3"/>
              </a:cxn>
            </a:cxnLst>
            <a:rect l="l" t="t" r="r" b="b"/>
            <a:pathLst>
              <a:path w="679268" h="326572">
                <a:moveTo>
                  <a:pt x="0" y="326572"/>
                </a:moveTo>
                <a:cubicBezTo>
                  <a:pt x="143691" y="250372"/>
                  <a:pt x="287383" y="174172"/>
                  <a:pt x="365760" y="156755"/>
                </a:cubicBezTo>
                <a:cubicBezTo>
                  <a:pt x="444137" y="139338"/>
                  <a:pt x="418012" y="248195"/>
                  <a:pt x="470263" y="222069"/>
                </a:cubicBezTo>
                <a:cubicBezTo>
                  <a:pt x="522514" y="195943"/>
                  <a:pt x="600891" y="97971"/>
                  <a:pt x="679268" y="0"/>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8607</TotalTime>
  <Words>2694</Words>
  <Application>Microsoft Office PowerPoint</Application>
  <PresentationFormat>On-screen Show (4:3)</PresentationFormat>
  <Paragraphs>522</Paragraphs>
  <Slides>43</Slides>
  <Notes>42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Lecture 16   Nonlinear Problems:  Simulated Annealing  and Bootstrap Confidence Intervals </vt:lpstr>
      <vt:lpstr>Syllabus</vt:lpstr>
      <vt:lpstr>Purpose of the Lecture</vt:lpstr>
      <vt:lpstr>Part 1  Simulated Annealing   </vt:lpstr>
      <vt:lpstr> Monte Carlo Method completely undirected   Newton’s Method completely directed</vt:lpstr>
      <vt:lpstr> Monte Carlo Method completely undirected   Newton’s Method completely directed</vt:lpstr>
      <vt:lpstr>compromise</vt:lpstr>
      <vt:lpstr>Slide 8</vt:lpstr>
      <vt:lpstr>Slide 9</vt:lpstr>
      <vt:lpstr>Slide 10</vt:lpstr>
      <vt:lpstr>acceptance of m* as m(p+1)   always accept in error is smaller  accept with probability    where T is a parameter if error is bigger</vt:lpstr>
      <vt:lpstr>Slide 12</vt:lpstr>
      <vt:lpstr>Slide 13</vt:lpstr>
      <vt:lpstr>Slide 14</vt:lpstr>
      <vt:lpstr>Slide 15</vt:lpstr>
      <vt:lpstr>Slide 16</vt:lpstr>
      <vt:lpstr>strategy</vt:lpstr>
      <vt:lpstr>strategy</vt:lpstr>
      <vt:lpstr>analogous to annealing of metals</vt:lpstr>
      <vt:lpstr>analogous to annealing of metals</vt:lpstr>
      <vt:lpstr>this is just Metroplois-Hastings</vt:lpstr>
      <vt:lpstr>this is just Metroplois-Hastings</vt:lpstr>
      <vt:lpstr>Slide 23</vt:lpstr>
      <vt:lpstr>Slide 24</vt:lpstr>
      <vt:lpstr>Part 2  Bootstrap Method   </vt:lpstr>
      <vt:lpstr>theory of confidence intervals</vt:lpstr>
      <vt:lpstr>theory of confidence intervals</vt:lpstr>
      <vt:lpstr>Gaussian linear theory d = Gm m = G-gd  standard error propagation [cov m]=G-g [cov d] G-gT   univariate Gaussian distribution has 95% of error within two σ of its mean</vt:lpstr>
      <vt:lpstr>What to do with Gaussian nonlinear theory?  One possibility linearize theory and use standard error propagation  d = g(m)  m-m(p) ≈ G(p) –g [d- g(m(p)) ] [cov m]≈G(p)-g [cov d] G(p)-g</vt:lpstr>
      <vt:lpstr>  disadvantages unknown accuracy and need to compute gradient of theory G(p)    G(p) not computed when using some solution methods   </vt:lpstr>
      <vt:lpstr>alternative confidence intervals with repeat datasets</vt:lpstr>
      <vt:lpstr>Bootstrap Method</vt:lpstr>
      <vt:lpstr>example of resampling</vt:lpstr>
      <vt:lpstr>example of resampling</vt:lpstr>
      <vt:lpstr>example of resampling</vt:lpstr>
      <vt:lpstr>Slide 36</vt:lpstr>
      <vt:lpstr>Slide 37</vt:lpstr>
      <vt:lpstr>Slide 38</vt:lpstr>
      <vt:lpstr>Slide 39</vt:lpstr>
      <vt:lpstr>Slide 40</vt:lpstr>
      <vt:lpstr>Slide 41</vt:lpstr>
      <vt:lpstr>Slide 42</vt:lpstr>
      <vt:lpstr>Slide 43</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692</cp:revision>
  <dcterms:created xsi:type="dcterms:W3CDTF">2011-08-18T12:44:59Z</dcterms:created>
  <dcterms:modified xsi:type="dcterms:W3CDTF">2011-10-31T19:27:28Z</dcterms:modified>
</cp:coreProperties>
</file>