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67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slides/slide7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56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63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23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70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48.xml" ContentType="application/vnd.openxmlformats-officedocument.presentationml.slide+xml"/>
  <Override PartName="/ppt/slides/slide66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3.xml" ContentType="application/vnd.openxmlformats-officedocument.presentationml.notesSlide+xml"/>
  <Default Extension="png" ContentType="image/png"/>
  <Override PartName="/ppt/notesSlides/notesSlide68.xml" ContentType="application/vnd.openxmlformats-officedocument.presentationml.notes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55.xml" ContentType="application/vnd.openxmlformats-officedocument.presentationml.slide+xml"/>
  <Override PartName="/ppt/slides/slide73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notesSlides/notesSlide39.xml" ContentType="application/vnd.openxmlformats-officedocument.presentationml.notesSlide+xml"/>
  <Override PartName="/ppt/notesSlides/notesSlide57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33.xml" ContentType="application/vnd.openxmlformats-officedocument.presentationml.slide+xml"/>
  <Override PartName="/ppt/slides/slide44.xml" ContentType="application/vnd.openxmlformats-officedocument.presentationml.slide+xml"/>
  <Override PartName="/ppt/slides/slide62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Default Extension="emf" ContentType="image/x-emf"/>
  <Override PartName="/ppt/notesSlides/notesSlide46.xml" ContentType="application/vnd.openxmlformats-officedocument.presentationml.notesSlide+xml"/>
  <Override PartName="/ppt/notesSlides/notesSlide64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22.xml" ContentType="application/vnd.openxmlformats-officedocument.presentationml.slide+xml"/>
  <Override PartName="/ppt/slides/slide51.xml" ContentType="application/vnd.openxmlformats-officedocument.presentationml.slide+xml"/>
  <Override PartName="/ppt/notesSlides/notesSlide2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71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60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69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29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58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65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s/slide70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72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68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57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59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46.xml" ContentType="application/vnd.openxmlformats-officedocument.presentationml.slide+xml"/>
  <Override PartName="/ppt/slides/slide64.xml" ContentType="application/vnd.openxmlformats-officedocument.presentationml.slide+xml"/>
  <Override PartName="/ppt/slideLayouts/slideLayout5.xml" ContentType="application/vnd.openxmlformats-officedocument.presentationml.slideLayout+xml"/>
  <Override PartName="/ppt/notesSlides/notesSlide19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66.xml" ContentType="application/vnd.openxmlformats-officedocument.presentationml.notesSlide+xml"/>
  <Override PartName="/ppt/slides/slide24.xml" ContentType="application/vnd.openxmlformats-officedocument.presentationml.slide+xml"/>
  <Override PartName="/ppt/slides/slide35.xml" ContentType="application/vnd.openxmlformats-officedocument.presentationml.slide+xml"/>
  <Override PartName="/ppt/slides/slide53.xml" ContentType="application/vnd.openxmlformats-officedocument.presentationml.slide+xml"/>
  <Override PartName="/ppt/slides/slide71.xml" ContentType="application/vnd.openxmlformats-officedocument.presentationml.slide+xml"/>
  <Override PartName="/ppt/notesSlides/notesSlide37.xml" ContentType="application/vnd.openxmlformats-officedocument.presentationml.notesSlide+xml"/>
  <Override PartName="/ppt/notesSlides/notesSlide55.xml" ContentType="application/vnd.openxmlformats-officedocument.presentationml.notesSlide+xml"/>
  <Default Extension="jpeg" ContentType="image/jpeg"/>
  <Override PartName="/ppt/slides/slide13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62.xml" ContentType="application/vnd.openxmlformats-officedocument.presentationml.notesSlide+xml"/>
  <Override PartName="/ppt/slides/slide20.xml" ContentType="application/vnd.openxmlformats-officedocument.presentationml.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5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5"/>
  </p:notesMasterIdLst>
  <p:sldIdLst>
    <p:sldId id="256" r:id="rId2"/>
    <p:sldId id="257" r:id="rId3"/>
    <p:sldId id="266" r:id="rId4"/>
    <p:sldId id="421" r:id="rId5"/>
    <p:sldId id="422" r:id="rId6"/>
    <p:sldId id="423" r:id="rId7"/>
    <p:sldId id="427" r:id="rId8"/>
    <p:sldId id="428" r:id="rId9"/>
    <p:sldId id="424" r:id="rId10"/>
    <p:sldId id="425" r:id="rId11"/>
    <p:sldId id="426" r:id="rId12"/>
    <p:sldId id="429" r:id="rId13"/>
    <p:sldId id="430" r:id="rId14"/>
    <p:sldId id="431" r:id="rId15"/>
    <p:sldId id="432" r:id="rId16"/>
    <p:sldId id="433" r:id="rId17"/>
    <p:sldId id="434" r:id="rId18"/>
    <p:sldId id="435" r:id="rId19"/>
    <p:sldId id="436" r:id="rId20"/>
    <p:sldId id="438" r:id="rId21"/>
    <p:sldId id="439" r:id="rId22"/>
    <p:sldId id="440" r:id="rId23"/>
    <p:sldId id="490" r:id="rId24"/>
    <p:sldId id="491" r:id="rId25"/>
    <p:sldId id="492" r:id="rId26"/>
    <p:sldId id="493" r:id="rId27"/>
    <p:sldId id="444" r:id="rId28"/>
    <p:sldId id="445" r:id="rId29"/>
    <p:sldId id="449" r:id="rId30"/>
    <p:sldId id="448" r:id="rId31"/>
    <p:sldId id="446" r:id="rId32"/>
    <p:sldId id="447" r:id="rId33"/>
    <p:sldId id="450" r:id="rId34"/>
    <p:sldId id="451" r:id="rId35"/>
    <p:sldId id="452" r:id="rId36"/>
    <p:sldId id="453" r:id="rId37"/>
    <p:sldId id="454" r:id="rId38"/>
    <p:sldId id="455" r:id="rId39"/>
    <p:sldId id="456" r:id="rId40"/>
    <p:sldId id="457" r:id="rId41"/>
    <p:sldId id="462" r:id="rId42"/>
    <p:sldId id="461" r:id="rId43"/>
    <p:sldId id="463" r:id="rId44"/>
    <p:sldId id="458" r:id="rId45"/>
    <p:sldId id="464" r:id="rId46"/>
    <p:sldId id="465" r:id="rId47"/>
    <p:sldId id="466" r:id="rId48"/>
    <p:sldId id="468" r:id="rId49"/>
    <p:sldId id="467" r:id="rId50"/>
    <p:sldId id="469" r:id="rId51"/>
    <p:sldId id="471" r:id="rId52"/>
    <p:sldId id="472" r:id="rId53"/>
    <p:sldId id="489" r:id="rId54"/>
    <p:sldId id="473" r:id="rId55"/>
    <p:sldId id="474" r:id="rId56"/>
    <p:sldId id="475" r:id="rId57"/>
    <p:sldId id="470" r:id="rId58"/>
    <p:sldId id="476" r:id="rId59"/>
    <p:sldId id="481" r:id="rId60"/>
    <p:sldId id="483" r:id="rId61"/>
    <p:sldId id="477" r:id="rId62"/>
    <p:sldId id="478" r:id="rId63"/>
    <p:sldId id="479" r:id="rId64"/>
    <p:sldId id="480" r:id="rId65"/>
    <p:sldId id="482" r:id="rId66"/>
    <p:sldId id="460" r:id="rId67"/>
    <p:sldId id="459" r:id="rId68"/>
    <p:sldId id="484" r:id="rId69"/>
    <p:sldId id="485" r:id="rId70"/>
    <p:sldId id="486" r:id="rId71"/>
    <p:sldId id="487" r:id="rId72"/>
    <p:sldId id="494" r:id="rId73"/>
    <p:sldId id="488" r:id="rId7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66FF3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611" autoAdjust="0"/>
  </p:normalViewPr>
  <p:slideViewPr>
    <p:cSldViewPr>
      <p:cViewPr varScale="1">
        <p:scale>
          <a:sx n="75" d="100"/>
          <a:sy n="75" d="100"/>
        </p:scale>
        <p:origin x="-70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tableStyles" Target="tableStyle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153586-B8EA-4C3A-8DAE-D42D42A93AB4}" type="datetimeFigureOut">
              <a:rPr lang="en-US" smtClean="0"/>
              <a:pPr/>
              <a:t>11/21/2011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9C30AA-43CA-42E7-B15D-4F2AC4A1EFA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6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6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7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7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aseline="0" dirty="0" smtClean="0"/>
              <a:t>Over the past twenty years,</a:t>
            </a:r>
          </a:p>
          <a:p>
            <a:r>
              <a:rPr lang="en-US" baseline="0" dirty="0" smtClean="0"/>
              <a:t>important advanced have been made in inverse theory</a:t>
            </a:r>
          </a:p>
          <a:p>
            <a:r>
              <a:rPr lang="en-US" baseline="0" dirty="0" smtClean="0"/>
              <a:t>using tools drawn from functional analysis</a:t>
            </a:r>
          </a:p>
          <a:p>
            <a:r>
              <a:rPr lang="en-US" baseline="0" dirty="0" smtClean="0"/>
              <a:t>that are centered about the concept of ‘</a:t>
            </a:r>
            <a:r>
              <a:rPr lang="en-US" baseline="0" dirty="0" err="1" smtClean="0"/>
              <a:t>adjoint</a:t>
            </a:r>
            <a:r>
              <a:rPr lang="en-US" baseline="0" dirty="0" smtClean="0"/>
              <a:t> operators’.</a:t>
            </a:r>
          </a:p>
          <a:p>
            <a:r>
              <a:rPr lang="en-US" baseline="0" dirty="0" smtClean="0"/>
              <a:t>In oceanography and atmospheric science, the are associated with the</a:t>
            </a:r>
          </a:p>
          <a:p>
            <a:r>
              <a:rPr lang="en-US" baseline="0" dirty="0" smtClean="0"/>
              <a:t>   lingo ‘data assimilation’.</a:t>
            </a:r>
          </a:p>
          <a:p>
            <a:r>
              <a:rPr lang="en-US" baseline="0" dirty="0" smtClean="0"/>
              <a:t>And in seismology, with the waveform tomography.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that</a:t>
            </a:r>
            <a:r>
              <a:rPr lang="en-US" baseline="0" dirty="0" smtClean="0"/>
              <a:t> can be used to manipulate an inner product.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Here’s a table of the </a:t>
            </a:r>
            <a:r>
              <a:rPr lang="en-US" dirty="0" err="1" smtClean="0"/>
              <a:t>adjoints</a:t>
            </a:r>
            <a:r>
              <a:rPr lang="en-US" baseline="0" dirty="0" smtClean="0"/>
              <a:t> we just worked out.</a:t>
            </a:r>
          </a:p>
          <a:p>
            <a:r>
              <a:rPr lang="en-US" baseline="0" dirty="0" smtClean="0"/>
              <a:t>We’ll use them later in the lecture.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You</a:t>
            </a:r>
            <a:r>
              <a:rPr lang="en-US" baseline="0" dirty="0" smtClean="0"/>
              <a:t> here this word, </a:t>
            </a:r>
            <a:r>
              <a:rPr lang="en-US" baseline="0" dirty="0" err="1" smtClean="0"/>
              <a:t>Frechet</a:t>
            </a:r>
            <a:r>
              <a:rPr lang="en-US" baseline="0" dirty="0" smtClean="0"/>
              <a:t> derivative, a lot in inverse theory.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First, recognize that many inverse problems are nonlinear</a:t>
            </a:r>
          </a:p>
          <a:p>
            <a:r>
              <a:rPr lang="en-US" dirty="0" smtClean="0"/>
              <a:t>but have been </a:t>
            </a:r>
            <a:r>
              <a:rPr lang="en-US" dirty="0" err="1" smtClean="0"/>
              <a:t>linearized</a:t>
            </a:r>
            <a:r>
              <a:rPr lang="en-US" baseline="0" dirty="0" smtClean="0"/>
              <a:t> using Taylor’s Theorem or some related method.</a:t>
            </a:r>
          </a:p>
          <a:p>
            <a:r>
              <a:rPr lang="en-US" baseline="0" dirty="0" smtClean="0"/>
              <a:t>In these cases, the data kernel is approximate and really only relates</a:t>
            </a:r>
          </a:p>
          <a:p>
            <a:r>
              <a:rPr lang="en-US" baseline="0" dirty="0" smtClean="0"/>
              <a:t>  small changes in the model to small changes in the data.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But this form of the data kernel</a:t>
            </a:r>
            <a:r>
              <a:rPr lang="en-US" baseline="0" dirty="0" smtClean="0"/>
              <a:t> is very similar to</a:t>
            </a:r>
          </a:p>
          <a:p>
            <a:r>
              <a:rPr lang="en-US" baseline="0" dirty="0" smtClean="0"/>
              <a:t>the first term of Taylors Theorem</a:t>
            </a:r>
          </a:p>
          <a:p>
            <a:r>
              <a:rPr lang="en-US" baseline="0" dirty="0" smtClean="0"/>
              <a:t>relating a perturbation Delta-m in a discrete model parameter m</a:t>
            </a:r>
          </a:p>
          <a:p>
            <a:r>
              <a:rPr lang="en-US" baseline="0" dirty="0" smtClean="0"/>
              <a:t>to a corresponding perturbation Delta-d in the data d.</a:t>
            </a:r>
          </a:p>
          <a:p>
            <a:r>
              <a:rPr lang="en-US" baseline="0" dirty="0" smtClean="0"/>
              <a:t>Thus the data kernel is some sort of derivative.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 identify</a:t>
            </a:r>
            <a:r>
              <a:rPr lang="en-US" baseline="0" dirty="0" smtClean="0"/>
              <a:t> the data kernel as a new kind of derivative</a:t>
            </a:r>
          </a:p>
          <a:p>
            <a:r>
              <a:rPr lang="en-US" baseline="0" dirty="0" smtClean="0"/>
              <a:t>the </a:t>
            </a:r>
            <a:r>
              <a:rPr lang="en-US" baseline="0" dirty="0" err="1" smtClean="0"/>
              <a:t>Frechet</a:t>
            </a:r>
            <a:r>
              <a:rPr lang="en-US" baseline="0" dirty="0" smtClean="0"/>
              <a:t> derivative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 derivative relates delta-m</a:t>
            </a:r>
            <a:r>
              <a:rPr lang="en-US" baseline="0" dirty="0" smtClean="0"/>
              <a:t> to delta-d via an inner product.</a:t>
            </a:r>
          </a:p>
          <a:p>
            <a:r>
              <a:rPr lang="en-US" baseline="0" dirty="0" smtClean="0"/>
              <a:t>Keep in mind that delta-m is a function;</a:t>
            </a:r>
          </a:p>
          <a:p>
            <a:r>
              <a:rPr lang="en-US" baseline="0" dirty="0" smtClean="0"/>
              <a:t>it is defines for all x,</a:t>
            </a:r>
          </a:p>
          <a:p>
            <a:r>
              <a:rPr lang="en-US" baseline="0" dirty="0" smtClean="0"/>
              <a:t>hence computing its effect on the data requires an integral over all x.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Here</a:t>
            </a:r>
            <a:r>
              <a:rPr lang="en-US" baseline="0" dirty="0" smtClean="0"/>
              <a:t> we compute that derivative of Error with respect to the model.</a:t>
            </a:r>
          </a:p>
          <a:p>
            <a:r>
              <a:rPr lang="en-US" baseline="0" dirty="0" smtClean="0"/>
              <a:t>This allows us to use a gradient method to solve an inverse problem.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 is the standard definition of error,</a:t>
            </a:r>
            <a:endParaRPr lang="en-US" baseline="0" dirty="0" smtClean="0"/>
          </a:p>
          <a:p>
            <a:r>
              <a:rPr lang="en-US" baseline="0" dirty="0" smtClean="0"/>
              <a:t>but for a function d(x).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Step 1 is to say that the data is equal to a</a:t>
            </a:r>
            <a:r>
              <a:rPr lang="en-US" baseline="0" dirty="0" smtClean="0"/>
              <a:t> linear operator acting on the model function.</a:t>
            </a:r>
          </a:p>
          <a:p>
            <a:r>
              <a:rPr lang="en-US" baseline="0" dirty="0" smtClean="0"/>
              <a:t>Thus could be a data kernel integral, but could be something else, too.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 lecture applies</a:t>
            </a:r>
            <a:r>
              <a:rPr lang="en-US" baseline="0" dirty="0" smtClean="0"/>
              <a:t> the mathematical techniques that we developed</a:t>
            </a:r>
          </a:p>
          <a:p>
            <a:r>
              <a:rPr lang="en-US" baseline="0" dirty="0" smtClean="0"/>
              <a:t>during the last lecture to derive data kernels.  Keep in mind that knowing</a:t>
            </a:r>
          </a:p>
          <a:p>
            <a:r>
              <a:rPr lang="en-US" baseline="0" dirty="0" smtClean="0"/>
              <a:t>the data kernel is just the first step.  You then have to solve the inverse</a:t>
            </a:r>
          </a:p>
          <a:p>
            <a:r>
              <a:rPr lang="en-US" baseline="0" dirty="0" smtClean="0"/>
              <a:t>problem.  But we have already built up a </a:t>
            </a:r>
            <a:r>
              <a:rPr lang="en-US" baseline="0" dirty="0" err="1" smtClean="0"/>
              <a:t>repertoir</a:t>
            </a:r>
            <a:r>
              <a:rPr lang="en-US" baseline="0" dirty="0" smtClean="0"/>
              <a:t> of techniques for that.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</a:t>
            </a:r>
            <a:r>
              <a:rPr lang="en-US" dirty="0" err="1" smtClean="0"/>
              <a:t>Frechet</a:t>
            </a:r>
            <a:r>
              <a:rPr lang="en-US" dirty="0" smtClean="0"/>
              <a:t> derivative relates a perturbation</a:t>
            </a:r>
            <a:r>
              <a:rPr lang="en-US" baseline="0" dirty="0" smtClean="0"/>
              <a:t> in m to a perturbation in 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Start</a:t>
            </a:r>
            <a:r>
              <a:rPr lang="en-US" baseline="0" dirty="0" smtClean="0"/>
              <a:t> with a guess m(0) that gives data d(0) with error E(0).</a:t>
            </a:r>
          </a:p>
          <a:p>
            <a:r>
              <a:rPr lang="en-US" baseline="0" dirty="0" smtClean="0"/>
              <a:t>Now </a:t>
            </a:r>
            <a:r>
              <a:rPr lang="en-US" baseline="0" dirty="0" err="1" smtClean="0"/>
              <a:t>linearize</a:t>
            </a:r>
            <a:r>
              <a:rPr lang="en-US" baseline="0" dirty="0" smtClean="0"/>
              <a:t> around this guess to get a formula for delta-E.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First steps are just algebraic manipulation.</a:t>
            </a:r>
          </a:p>
          <a:p>
            <a:r>
              <a:rPr lang="en-US" dirty="0" smtClean="0"/>
              <a:t>Note</a:t>
            </a:r>
            <a:r>
              <a:rPr lang="en-US" baseline="0" dirty="0" smtClean="0"/>
              <a:t> in last step we ignore a 2</a:t>
            </a:r>
            <a:r>
              <a:rPr lang="en-US" baseline="30000" dirty="0" smtClean="0"/>
              <a:t>nd</a:t>
            </a:r>
            <a:r>
              <a:rPr lang="en-US" baseline="0" dirty="0" smtClean="0"/>
              <a:t> order term involving the square of a perturbation.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Now we employ</a:t>
            </a:r>
            <a:r>
              <a:rPr lang="en-US" baseline="0" dirty="0" smtClean="0"/>
              <a:t> the relationship between model and data.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Now</a:t>
            </a:r>
            <a:r>
              <a:rPr lang="en-US" baseline="0" dirty="0" smtClean="0"/>
              <a:t> we employ the </a:t>
            </a:r>
            <a:r>
              <a:rPr lang="en-US" baseline="0" dirty="0" err="1" smtClean="0"/>
              <a:t>adjoint</a:t>
            </a:r>
            <a:r>
              <a:rPr lang="en-US" baseline="0" dirty="0" smtClean="0"/>
              <a:t>.</a:t>
            </a:r>
          </a:p>
          <a:p>
            <a:r>
              <a:rPr lang="en-US" baseline="0" dirty="0" smtClean="0"/>
              <a:t>This is the critical step, because now the formula for delta-E is the same</a:t>
            </a:r>
          </a:p>
          <a:p>
            <a:r>
              <a:rPr lang="en-US" baseline="0" dirty="0" smtClean="0"/>
              <a:t>form as a </a:t>
            </a:r>
            <a:r>
              <a:rPr lang="en-US" baseline="0" dirty="0" err="1" smtClean="0"/>
              <a:t>Frechet</a:t>
            </a:r>
            <a:r>
              <a:rPr lang="en-US" baseline="0" dirty="0" smtClean="0"/>
              <a:t> derivative.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And</a:t>
            </a:r>
            <a:r>
              <a:rPr lang="en-US" baseline="0" dirty="0" smtClean="0"/>
              <a:t> we just read the </a:t>
            </a:r>
            <a:r>
              <a:rPr lang="en-US" baseline="0" dirty="0" err="1" smtClean="0"/>
              <a:t>Frechet</a:t>
            </a:r>
            <a:r>
              <a:rPr lang="en-US" baseline="0" dirty="0" smtClean="0"/>
              <a:t> derivative out of the inner product.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derivative</a:t>
            </a:r>
            <a:r>
              <a:rPr lang="en-US" baseline="0" dirty="0" smtClean="0"/>
              <a:t> of E can now be used in a gradient algorithm.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Example</a:t>
            </a:r>
            <a:r>
              <a:rPr lang="en-US" baseline="0" dirty="0" smtClean="0"/>
              <a:t> of a moderately complicated linear operator.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operator relates model function m(x) to data d(x)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Here’s its </a:t>
            </a:r>
            <a:r>
              <a:rPr lang="en-US" dirty="0" err="1" smtClean="0"/>
              <a:t>adjoint</a:t>
            </a:r>
            <a:r>
              <a:rPr lang="en-US" dirty="0" smtClean="0"/>
              <a:t>.</a:t>
            </a:r>
          </a:p>
          <a:p>
            <a:r>
              <a:rPr lang="en-US" dirty="0" smtClean="0"/>
              <a:t>Recall</a:t>
            </a:r>
            <a:r>
              <a:rPr lang="en-US" baseline="0" dirty="0" smtClean="0"/>
              <a:t> that the </a:t>
            </a:r>
            <a:r>
              <a:rPr lang="en-US" baseline="0" dirty="0" err="1" smtClean="0"/>
              <a:t>adjoint</a:t>
            </a:r>
            <a:r>
              <a:rPr lang="en-US" baseline="0" dirty="0" smtClean="0"/>
              <a:t> of d/</a:t>
            </a:r>
            <a:r>
              <a:rPr lang="en-US" baseline="0" dirty="0" err="1" smtClean="0"/>
              <a:t>dx</a:t>
            </a:r>
            <a:r>
              <a:rPr lang="en-US" baseline="0" dirty="0" smtClean="0"/>
              <a:t> is –d/</a:t>
            </a:r>
            <a:r>
              <a:rPr lang="en-US" baseline="0" dirty="0" err="1" smtClean="0"/>
              <a:t>dx</a:t>
            </a:r>
            <a:endParaRPr lang="en-US" baseline="0" dirty="0" smtClean="0"/>
          </a:p>
          <a:p>
            <a:r>
              <a:rPr lang="en-US" baseline="0" dirty="0" smtClean="0"/>
              <a:t>and the </a:t>
            </a:r>
            <a:r>
              <a:rPr lang="en-US" baseline="0" dirty="0" err="1" smtClean="0"/>
              <a:t>adjoint</a:t>
            </a:r>
            <a:r>
              <a:rPr lang="en-US" baseline="0" dirty="0" smtClean="0"/>
              <a:t> of the integral from minus infinity to x</a:t>
            </a:r>
          </a:p>
          <a:p>
            <a:r>
              <a:rPr lang="en-US" baseline="0" dirty="0" smtClean="0"/>
              <a:t>is the integral from x to infinity.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Here</a:t>
            </a:r>
            <a:r>
              <a:rPr lang="en-US" baseline="0" dirty="0" smtClean="0"/>
              <a:t> we review the results of last lecture.</a:t>
            </a:r>
          </a:p>
          <a:p>
            <a:r>
              <a:rPr lang="en-US" baseline="0" dirty="0" smtClean="0"/>
              <a:t>Again, we proceed by analogy with the discrete case.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 here’s the </a:t>
            </a:r>
            <a:r>
              <a:rPr lang="en-US" dirty="0" err="1" smtClean="0"/>
              <a:t>Frechet</a:t>
            </a:r>
            <a:r>
              <a:rPr lang="en-US" baseline="0" dirty="0" smtClean="0"/>
              <a:t> derivative of error.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sz="1200" baseline="0" dirty="0" smtClean="0">
                <a:latin typeface="Times New Roman" pitchFamily="18" charset="0"/>
                <a:cs typeface="Times New Roman" pitchFamily="18" charset="0"/>
              </a:rPr>
              <a:t> black curve in A is the true model function.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aseline="0" dirty="0" smtClean="0">
                <a:latin typeface="Times New Roman" pitchFamily="18" charset="0"/>
                <a:cs typeface="Times New Roman" pitchFamily="18" charset="0"/>
              </a:rPr>
              <a:t>The red curve in B is the true data.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aseline="0" dirty="0" smtClean="0">
                <a:latin typeface="Times New Roman" pitchFamily="18" charset="0"/>
                <a:cs typeface="Times New Roman" pitchFamily="18" charset="0"/>
              </a:rPr>
              <a:t>The dotted curve in A is the initial guess for the model.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aseline="0" dirty="0" smtClean="0">
                <a:latin typeface="Times New Roman" pitchFamily="18" charset="0"/>
                <a:cs typeface="Times New Roman" pitchFamily="18" charset="0"/>
              </a:rPr>
              <a:t>The solid curve in A is the final model, which is very close to the true model.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aseline="0" dirty="0" smtClean="0">
                <a:latin typeface="Times New Roman" pitchFamily="18" charset="0"/>
                <a:cs typeface="Times New Roman" pitchFamily="18" charset="0"/>
              </a:rPr>
              <a:t>The black curve in E is the error for the first 100 steps.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aseline="0" dirty="0" smtClean="0">
                <a:latin typeface="Times New Roman" pitchFamily="18" charset="0"/>
                <a:cs typeface="Times New Roman" pitchFamily="18" charset="0"/>
              </a:rPr>
              <a:t>The final result took 15000 iterations of the gradient method.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aseline="0" dirty="0" smtClean="0">
                <a:latin typeface="Times New Roman" pitchFamily="18" charset="0"/>
                <a:cs typeface="Times New Roman" pitchFamily="18" charset="0"/>
              </a:rPr>
              <a:t>But it recovered the model very well.</a:t>
            </a: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Fig. 11.5. Example of the solution of a continuous inverse problem using a gradient method to minimize the error 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E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, where an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adjoint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method is used to compute 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∇E</a:t>
            </a:r>
            <a:r>
              <a:rPr lang="en-US" sz="12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. (A) A test function, </a:t>
            </a:r>
            <a:r>
              <a:rPr lang="en-US" sz="1200" i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  <a:r>
              <a:rPr lang="en-US" sz="1200" i="1" baseline="30000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true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(x)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(black), trial function (dotted green) reconstructed function after 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40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iterations (dashed green) and final reconstructed function after 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15,890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iterations (green)</a:t>
            </a:r>
            <a:r>
              <a:rPr lang="en-US" sz="1200" dirty="0" smtClean="0">
                <a:latin typeface="Cambria Math"/>
                <a:ea typeface="Cambria Math"/>
                <a:cs typeface="Times New Roman" pitchFamily="18" charset="0"/>
              </a:rPr>
              <a:t>. </a:t>
            </a:r>
            <a:r>
              <a:rPr lang="en-US" sz="1200" dirty="0" smtClean="0">
                <a:latin typeface="Times New Roman" pitchFamily="18" charset="0"/>
                <a:ea typeface="Cambria Math"/>
                <a:cs typeface="Times New Roman" pitchFamily="18" charset="0"/>
              </a:rPr>
              <a:t>(B) The data, </a:t>
            </a:r>
            <a:r>
              <a:rPr lang="en-US" sz="1200" i="1" dirty="0" smtClean="0">
                <a:latin typeface="Cambria Math"/>
                <a:ea typeface="Cambria Math"/>
                <a:cs typeface="Times New Roman" pitchFamily="18" charset="0"/>
              </a:rPr>
              <a:t>d(t)</a:t>
            </a:r>
            <a:r>
              <a:rPr lang="en-US" sz="1200" dirty="0" smtClean="0">
                <a:latin typeface="Cambria Math"/>
                <a:ea typeface="Cambria Math"/>
                <a:cs typeface="Times New Roman" pitchFamily="18" charset="0"/>
              </a:rPr>
              <a:t> </a:t>
            </a:r>
            <a:r>
              <a:rPr lang="en-US" sz="1200" dirty="0" smtClean="0">
                <a:latin typeface="Times New Roman" pitchFamily="18" charset="0"/>
                <a:ea typeface="Cambria Math"/>
                <a:cs typeface="Times New Roman" pitchFamily="18" charset="0"/>
              </a:rPr>
              <a:t>satisfies </a:t>
            </a:r>
            <a:r>
              <a:rPr lang="en-US" sz="1200" i="1" dirty="0" smtClean="0">
                <a:latin typeface="Cambria Math"/>
                <a:ea typeface="Cambria Math"/>
                <a:cs typeface="Times New Roman" pitchFamily="18" charset="0"/>
              </a:rPr>
              <a:t>d(t)=</a:t>
            </a:r>
            <a:r>
              <a:rPr lang="en-US" sz="1200" i="1" dirty="0" err="1" smtClean="0">
                <a:latin typeface="Cambria Math"/>
                <a:ea typeface="Cambria Math"/>
                <a:cs typeface="Times New Roman" pitchFamily="18" charset="0"/>
              </a:rPr>
              <a:t>ℒm</a:t>
            </a:r>
            <a:r>
              <a:rPr lang="en-US" sz="1200" i="1" dirty="0" smtClean="0">
                <a:latin typeface="Cambria Math"/>
                <a:ea typeface="Cambria Math"/>
                <a:cs typeface="Times New Roman" pitchFamily="18" charset="0"/>
              </a:rPr>
              <a:t>(t), </a:t>
            </a:r>
            <a:r>
              <a:rPr lang="en-US" sz="1200" dirty="0" smtClean="0">
                <a:latin typeface="Cambria Math"/>
                <a:ea typeface="Cambria Math"/>
                <a:cs typeface="Times New Roman" pitchFamily="18" charset="0"/>
              </a:rPr>
              <a:t>where  </a:t>
            </a:r>
            <a:r>
              <a:rPr lang="en-US" sz="1200" dirty="0" smtClean="0">
                <a:latin typeface="Times New Roman" pitchFamily="18" charset="0"/>
                <a:ea typeface="Cambria Math"/>
                <a:cs typeface="Times New Roman" pitchFamily="18" charset="0"/>
              </a:rPr>
              <a:t>ℒ is the linear operator discussed in the text.  (C) Error 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E</a:t>
            </a:r>
            <a:r>
              <a:rPr lang="en-US" sz="1200" dirty="0" smtClean="0">
                <a:latin typeface="Times New Roman" pitchFamily="18" charset="0"/>
                <a:ea typeface="Cambria Math"/>
                <a:cs typeface="Times New Roman" pitchFamily="18" charset="0"/>
              </a:rPr>
              <a:t> as a function of iteration number, for the first </a:t>
            </a:r>
            <a:r>
              <a:rPr lang="en-US" sz="1200" i="1" dirty="0" smtClean="0">
                <a:latin typeface="Cambria Math"/>
                <a:ea typeface="Cambria Math"/>
                <a:cs typeface="Times New Roman" pitchFamily="18" charset="0"/>
              </a:rPr>
              <a:t>100</a:t>
            </a:r>
            <a:r>
              <a:rPr lang="en-US" sz="1200" dirty="0" smtClean="0">
                <a:latin typeface="Cambria Math"/>
                <a:ea typeface="Cambria Math"/>
                <a:cs typeface="Times New Roman" pitchFamily="18" charset="0"/>
              </a:rPr>
              <a:t> </a:t>
            </a:r>
            <a:r>
              <a:rPr lang="en-US" sz="1200" dirty="0" smtClean="0">
                <a:latin typeface="Times New Roman" pitchFamily="18" charset="0"/>
                <a:ea typeface="Cambria Math"/>
                <a:cs typeface="Times New Roman" pitchFamily="18" charset="0"/>
              </a:rPr>
              <a:t>iterations. </a:t>
            </a:r>
            <a:r>
              <a:rPr lang="en-US" sz="1200" i="1" dirty="0" err="1" smtClean="0">
                <a:latin typeface="Times New Roman" pitchFamily="18" charset="0"/>
                <a:cs typeface="Times New Roman" pitchFamily="18" charset="0"/>
              </a:rPr>
              <a:t>MatLab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script gda11_03.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 is an approximate way</a:t>
            </a:r>
            <a:r>
              <a:rPr lang="en-US" baseline="0" dirty="0" smtClean="0"/>
              <a:t> of solving inverse problems.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Note that if</a:t>
            </a:r>
            <a:r>
              <a:rPr lang="en-US" baseline="0" dirty="0" smtClean="0"/>
              <a:t> we set the </a:t>
            </a:r>
            <a:r>
              <a:rPr lang="en-US" baseline="0" dirty="0" err="1" smtClean="0"/>
              <a:t>Frechet</a:t>
            </a:r>
            <a:r>
              <a:rPr lang="en-US" baseline="0" dirty="0" smtClean="0"/>
              <a:t> derivative of error to zero, we get a formula that is</a:t>
            </a:r>
          </a:p>
          <a:p>
            <a:r>
              <a:rPr lang="en-US" baseline="0" dirty="0" smtClean="0"/>
              <a:t>very reminiscent of least squares.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Now</a:t>
            </a:r>
            <a:r>
              <a:rPr lang="en-US" baseline="0" dirty="0" smtClean="0"/>
              <a:t> here’s a trick.</a:t>
            </a:r>
          </a:p>
          <a:p>
            <a:r>
              <a:rPr lang="en-US" baseline="0" dirty="0" smtClean="0"/>
              <a:t>First define an ‘identity operator”, curly-I, that acts link an identity matrix.</a:t>
            </a:r>
          </a:p>
          <a:p>
            <a:r>
              <a:rPr lang="en-US" baseline="0" dirty="0" smtClean="0"/>
              <a:t>Now add and subtract it from the equation, and manipulate.</a:t>
            </a:r>
          </a:p>
          <a:p>
            <a:r>
              <a:rPr lang="en-US" baseline="0" dirty="0" smtClean="0"/>
              <a:t>What you get is true, but pretty useless.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Now view it as a recursion.</a:t>
            </a:r>
          </a:p>
          <a:p>
            <a:r>
              <a:rPr lang="en-US" dirty="0" smtClean="0"/>
              <a:t>The</a:t>
            </a:r>
            <a:r>
              <a:rPr lang="en-US" baseline="0" dirty="0" smtClean="0"/>
              <a:t> first iteration, with m(0) set to zero,</a:t>
            </a:r>
          </a:p>
          <a:p>
            <a:r>
              <a:rPr lang="en-US" baseline="0" dirty="0" smtClean="0"/>
              <a:t>gives a simple formula for m(1),</a:t>
            </a:r>
          </a:p>
          <a:p>
            <a:r>
              <a:rPr lang="en-US" baseline="0" dirty="0" smtClean="0"/>
              <a:t>in which ...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...</a:t>
            </a:r>
            <a:r>
              <a:rPr lang="en-US" baseline="0" dirty="0" smtClean="0"/>
              <a:t> in which the </a:t>
            </a:r>
            <a:r>
              <a:rPr lang="en-US" baseline="0" dirty="0" err="1" smtClean="0"/>
              <a:t>adjoint</a:t>
            </a:r>
            <a:r>
              <a:rPr lang="en-US" baseline="0" dirty="0" smtClean="0"/>
              <a:t> acts like an inverse.</a:t>
            </a:r>
          </a:p>
          <a:p>
            <a:r>
              <a:rPr lang="en-US" baseline="0" dirty="0" smtClean="0"/>
              <a:t>This approximation is called ‘</a:t>
            </a:r>
            <a:r>
              <a:rPr lang="en-US" baseline="0" dirty="0" err="1" smtClean="0"/>
              <a:t>backprojection</a:t>
            </a:r>
            <a:r>
              <a:rPr lang="en-US" baseline="0" dirty="0" smtClean="0"/>
              <a:t>’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Here’s an example.</a:t>
            </a:r>
          </a:p>
          <a:p>
            <a:r>
              <a:rPr lang="en-US" dirty="0" smtClean="0"/>
              <a:t>Curly-L is the indefinite</a:t>
            </a:r>
            <a:r>
              <a:rPr lang="en-US" baseline="0" dirty="0" smtClean="0"/>
              <a:t> integral.</a:t>
            </a:r>
          </a:p>
          <a:p>
            <a:r>
              <a:rPr lang="en-US" baseline="0" dirty="0" smtClean="0"/>
              <a:t>So the exact inverse is the first derivative.</a:t>
            </a:r>
          </a:p>
          <a:p>
            <a:r>
              <a:rPr lang="en-US" baseline="0" dirty="0" smtClean="0"/>
              <a:t>But the </a:t>
            </a:r>
            <a:r>
              <a:rPr lang="en-US" baseline="0" dirty="0" err="1" smtClean="0"/>
              <a:t>backprojection</a:t>
            </a:r>
            <a:r>
              <a:rPr lang="en-US" baseline="0" dirty="0" smtClean="0"/>
              <a:t>, based on the </a:t>
            </a:r>
            <a:r>
              <a:rPr lang="en-US" baseline="0" dirty="0" err="1" smtClean="0"/>
              <a:t>adjoint</a:t>
            </a:r>
            <a:r>
              <a:rPr lang="en-US" baseline="0" dirty="0" smtClean="0"/>
              <a:t>, is another integral.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Crazy!</a:t>
            </a:r>
          </a:p>
          <a:p>
            <a:r>
              <a:rPr lang="en-US" dirty="0" smtClean="0"/>
              <a:t>It</a:t>
            </a:r>
            <a:r>
              <a:rPr lang="en-US" baseline="0" dirty="0" smtClean="0"/>
              <a:t> couldn’t possibly work!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... or could it</a:t>
            </a:r>
            <a:r>
              <a:rPr lang="en-US" sz="1200" baseline="0" dirty="0" smtClean="0">
                <a:latin typeface="Times New Roman" pitchFamily="18" charset="0"/>
                <a:cs typeface="Times New Roman" pitchFamily="18" charset="0"/>
              </a:rPr>
              <a:t> ?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aseline="0" dirty="0" smtClean="0">
                <a:latin typeface="Times New Roman" pitchFamily="18" charset="0"/>
                <a:cs typeface="Times New Roman" pitchFamily="18" charset="0"/>
              </a:rPr>
              <a:t>(C) is the back projection.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aseline="0" dirty="0" smtClean="0">
                <a:latin typeface="Times New Roman" pitchFamily="18" charset="0"/>
                <a:cs typeface="Times New Roman" pitchFamily="18" charset="0"/>
              </a:rPr>
              <a:t>It isn’t perfect, but its surprisingly good.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Fig. 11.6. (A) True one-dimensional model </a:t>
            </a:r>
            <a:r>
              <a:rPr lang="en-US" sz="1200" i="1" dirty="0" err="1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1200" i="1" baseline="30000" dirty="0" err="1" smtClean="0">
                <a:latin typeface="Times New Roman" pitchFamily="18" charset="0"/>
                <a:cs typeface="Times New Roman" pitchFamily="18" charset="0"/>
              </a:rPr>
              <a:t>true</a:t>
            </a:r>
            <a:r>
              <a:rPr lang="en-US" sz="1200" i="1" dirty="0" smtClean="0">
                <a:latin typeface="Times New Roman" pitchFamily="18" charset="0"/>
                <a:cs typeface="Times New Roman" pitchFamily="18" charset="0"/>
              </a:rPr>
              <a:t>(x)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.  The data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satisfty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d</a:t>
            </a:r>
            <a:r>
              <a:rPr lang="en-US" sz="1200" i="1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obs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=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</a:rPr>
              <a:t> ℒ </a:t>
            </a:r>
            <a:r>
              <a:rPr lang="en-US" sz="1200" i="1" dirty="0" err="1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1200" i="1" baseline="30000" dirty="0" err="1" smtClean="0">
                <a:latin typeface="Times New Roman" pitchFamily="18" charset="0"/>
                <a:cs typeface="Times New Roman" pitchFamily="18" charset="0"/>
              </a:rPr>
              <a:t>true</a:t>
            </a:r>
            <a:r>
              <a:rPr lang="en-US" sz="1200" i="1" dirty="0" smtClean="0"/>
              <a:t>,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where</a:t>
            </a:r>
            <a:r>
              <a:rPr lang="en-US" sz="1200" i="1" dirty="0" smtClean="0"/>
              <a:t> 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</a:rPr>
              <a:t>ℒ</a:t>
            </a:r>
            <a:r>
              <a:rPr lang="en-US" sz="1200" i="1" dirty="0" smtClean="0"/>
              <a:t> 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is the indefinite integral. (B) Estimated model, using </a:t>
            </a:r>
            <a:r>
              <a:rPr lang="en-US" sz="1200" i="1" dirty="0" err="1" smtClean="0">
                <a:latin typeface="Cambria Math" pitchFamily="18" charset="0"/>
                <a:ea typeface="Cambria Math" pitchFamily="18" charset="0"/>
              </a:rPr>
              <a:t>m</a:t>
            </a:r>
            <a:r>
              <a:rPr lang="en-US" sz="1200" i="1" baseline="30000" dirty="0" err="1" smtClean="0">
                <a:latin typeface="Cambria Math" pitchFamily="18" charset="0"/>
                <a:ea typeface="Cambria Math" pitchFamily="18" charset="0"/>
              </a:rPr>
              <a:t>est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=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</a:rPr>
              <a:t> ℒ</a:t>
            </a:r>
            <a:r>
              <a:rPr lang="en-US" sz="1200" i="1" baseline="30000" dirty="0" smtClean="0">
                <a:latin typeface="Cambria Math" pitchFamily="18" charset="0"/>
                <a:ea typeface="Cambria Math" pitchFamily="18" charset="0"/>
              </a:rPr>
              <a:t>--1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d</a:t>
            </a:r>
            <a:r>
              <a:rPr lang="en-US" sz="1200" i="1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obs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where</a:t>
            </a:r>
            <a:r>
              <a:rPr lang="en-US" sz="1200" i="1" dirty="0" smtClean="0"/>
              <a:t> 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</a:rPr>
              <a:t>ℒ</a:t>
            </a:r>
            <a:r>
              <a:rPr lang="en-US" sz="1200" i="1" dirty="0" smtClean="0"/>
              <a:t> 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is the first derivative. Note that </a:t>
            </a:r>
            <a:r>
              <a:rPr lang="en-US" sz="1200" i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  <a:r>
              <a:rPr lang="en-US" sz="1200" i="1" baseline="30000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est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=</a:t>
            </a:r>
            <a:r>
              <a:rPr lang="en-US" sz="1200" i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  <a:r>
              <a:rPr lang="en-US" sz="1200" i="1" baseline="30000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true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. (C)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Backprojected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model 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</a:rPr>
              <a:t>m</a:t>
            </a:r>
            <a:r>
              <a:rPr lang="en-US" sz="1200" i="1" baseline="30000" dirty="0" smtClean="0">
                <a:latin typeface="Cambria Math" pitchFamily="18" charset="0"/>
                <a:ea typeface="Cambria Math" pitchFamily="18" charset="0"/>
              </a:rPr>
              <a:t>(1)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=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1200" dirty="0" smtClean="0"/>
              <a:t>ℒ</a:t>
            </a:r>
            <a:r>
              <a:rPr lang="en-US" sz="1200" baseline="30000" dirty="0" smtClean="0"/>
              <a:t>† 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d</a:t>
            </a:r>
            <a:r>
              <a:rPr lang="en-US" sz="1200" i="1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obs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, where </a:t>
            </a:r>
            <a:r>
              <a:rPr lang="en-US" sz="1200" dirty="0" smtClean="0"/>
              <a:t>ℒ</a:t>
            </a:r>
            <a:r>
              <a:rPr lang="en-US" sz="1200" baseline="30000" dirty="0" smtClean="0"/>
              <a:t>†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is the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adjoint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</a:rPr>
              <a:t>ℒ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. Note that, up to an overall multiplicative factor, 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  <a:r>
              <a:rPr lang="en-US" sz="1200" i="1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(1)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≈ </a:t>
            </a:r>
            <a:r>
              <a:rPr lang="en-US" sz="1200" i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  <a:r>
              <a:rPr lang="en-US" sz="1200" i="1" baseline="30000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true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1200" i="1" dirty="0" err="1" smtClean="0">
                <a:latin typeface="Times New Roman" pitchFamily="18" charset="0"/>
                <a:cs typeface="Times New Roman" pitchFamily="18" charset="0"/>
              </a:rPr>
              <a:t>MatLab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script gda11_04.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function is analogous to a vector.</a:t>
            </a:r>
          </a:p>
          <a:p>
            <a:r>
              <a:rPr lang="en-US" dirty="0" smtClean="0"/>
              <a:t>We’ve used this many times in the class,</a:t>
            </a:r>
          </a:p>
          <a:p>
            <a:r>
              <a:rPr lang="en-US" dirty="0" smtClean="0"/>
              <a:t>approximating a function as a vector of discrete values, with some</a:t>
            </a:r>
            <a:r>
              <a:rPr lang="en-US" baseline="0" dirty="0" smtClean="0"/>
              <a:t> sampling delta-x.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</a:t>
            </a:r>
            <a:r>
              <a:rPr lang="en-US" baseline="0" dirty="0" smtClean="0"/>
              <a:t> indefinite integral could be interpreted as an </a:t>
            </a:r>
            <a:r>
              <a:rPr lang="en-US" baseline="0" dirty="0" err="1" smtClean="0"/>
              <a:t>ultrasimplified</a:t>
            </a:r>
            <a:r>
              <a:rPr lang="en-US" baseline="0" dirty="0" smtClean="0"/>
              <a:t> tomography problem.</a:t>
            </a:r>
          </a:p>
          <a:p>
            <a:r>
              <a:rPr lang="en-US" dirty="0" smtClean="0"/>
              <a:t>The</a:t>
            </a:r>
            <a:r>
              <a:rPr lang="en-US" baseline="0" dirty="0" smtClean="0"/>
              <a:t> function m(x) is the acoustic slowness (reciprocal velocity)</a:t>
            </a:r>
          </a:p>
          <a:p>
            <a:r>
              <a:rPr lang="en-US" baseline="0" dirty="0" smtClean="0"/>
              <a:t>The function d(x) is the travel time along rays from minus infinity to x.</a:t>
            </a:r>
          </a:p>
          <a:p>
            <a:r>
              <a:rPr lang="en-US" baseline="0" dirty="0" smtClean="0"/>
              <a:t>The </a:t>
            </a:r>
            <a:r>
              <a:rPr lang="en-US" baseline="0" dirty="0" err="1" smtClean="0"/>
              <a:t>backprojection</a:t>
            </a:r>
            <a:r>
              <a:rPr lang="en-US" baseline="0" dirty="0" smtClean="0"/>
              <a:t> has the following interpretation:</a:t>
            </a:r>
          </a:p>
          <a:p>
            <a:r>
              <a:rPr lang="en-US" baseline="0" dirty="0" smtClean="0"/>
              <a:t>to get m(x),</a:t>
            </a:r>
          </a:p>
          <a:p>
            <a:r>
              <a:rPr lang="en-US" baseline="0" dirty="0" smtClean="0"/>
              <a:t>integrate (add together) </a:t>
            </a:r>
            <a:r>
              <a:rPr lang="en-US" baseline="0" dirty="0" err="1" smtClean="0"/>
              <a:t>traveltimes</a:t>
            </a:r>
            <a:r>
              <a:rPr lang="en-US" baseline="0" dirty="0" smtClean="0"/>
              <a:t> associated with only the rays that pass thru the point x.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Why does this work?</a:t>
            </a:r>
          </a:p>
          <a:p>
            <a:r>
              <a:rPr lang="en-US" dirty="0" smtClean="0"/>
              <a:t>We’ll</a:t>
            </a:r>
            <a:r>
              <a:rPr lang="en-US" baseline="0" dirty="0" smtClean="0"/>
              <a:t>, it works best when all the singular values have approximately the same size.</a:t>
            </a:r>
          </a:p>
          <a:p>
            <a:r>
              <a:rPr lang="en-US" baseline="0" dirty="0" smtClean="0"/>
              <a:t>Then the inverse is close to the transpose.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It also suggest that we perform scaling</a:t>
            </a:r>
            <a:r>
              <a:rPr lang="en-US" baseline="0" dirty="0" smtClean="0"/>
              <a:t> to try to make all the singular values about equal.</a:t>
            </a:r>
          </a:p>
          <a:p>
            <a:r>
              <a:rPr lang="en-US" baseline="0" dirty="0" smtClean="0"/>
              <a:t>In tomography, a reasonable scaling is by the reciprocal of the length of each ray.</a:t>
            </a:r>
          </a:p>
          <a:p>
            <a:r>
              <a:rPr lang="en-US" baseline="0" dirty="0" smtClean="0"/>
              <a:t>Then the data are the average slowness along the ray.</a:t>
            </a:r>
          </a:p>
          <a:p>
            <a:r>
              <a:rPr lang="en-US" baseline="0" dirty="0" smtClean="0"/>
              <a:t>And back projection sums the average slowness of all rays that intersect a given point.</a:t>
            </a:r>
          </a:p>
          <a:p>
            <a:r>
              <a:rPr lang="en-US" baseline="0" dirty="0" smtClean="0"/>
              <a:t>Sensible, but it’s still </a:t>
            </a:r>
            <a:r>
              <a:rPr lang="en-US" baseline="0" dirty="0" err="1" smtClean="0"/>
              <a:t>suprising</a:t>
            </a:r>
            <a:r>
              <a:rPr lang="en-US" baseline="0" dirty="0" smtClean="0"/>
              <a:t> that it works.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43</a:t>
            </a:fld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Here’s an</a:t>
            </a:r>
            <a:r>
              <a:rPr lang="en-US" sz="1200" baseline="0" dirty="0" smtClean="0">
                <a:latin typeface="Times New Roman" pitchFamily="18" charset="0"/>
                <a:cs typeface="Times New Roman" pitchFamily="18" charset="0"/>
              </a:rPr>
              <a:t> example in (C).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aseline="0" dirty="0" smtClean="0">
                <a:latin typeface="Times New Roman" pitchFamily="18" charset="0"/>
                <a:cs typeface="Times New Roman" pitchFamily="18" charset="0"/>
              </a:rPr>
              <a:t>It doesn’t work perfectly, but recovered some of the features.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aseline="0" dirty="0" smtClean="0">
                <a:latin typeface="Times New Roman" pitchFamily="18" charset="0"/>
                <a:cs typeface="Times New Roman" pitchFamily="18" charset="0"/>
              </a:rPr>
              <a:t>For it to work best, the ray coverage should be uniform.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aseline="0" dirty="0" smtClean="0">
                <a:latin typeface="Times New Roman" pitchFamily="18" charset="0"/>
                <a:cs typeface="Times New Roman" pitchFamily="18" charset="0"/>
              </a:rPr>
              <a:t>Here, we have too many rays around the edges of the box.</a:t>
            </a: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Fig. 11.7. Example of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backprojection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.  (A) True two-dimensional model, for which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traveltimes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associated with a dense and well-distributed set of  rays is measured. (B) Estimated model, using damped least squares. (C) Estimated model, using back projection. </a:t>
            </a:r>
            <a:r>
              <a:rPr lang="en-US" sz="1200" i="1" dirty="0" err="1" smtClean="0">
                <a:latin typeface="Times New Roman" pitchFamily="18" charset="0"/>
                <a:cs typeface="Times New Roman" pitchFamily="18" charset="0"/>
              </a:rPr>
              <a:t>MatLab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script gda11_05.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44</a:t>
            </a:fld>
            <a:endParaRPr 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</a:t>
            </a:r>
            <a:r>
              <a:rPr lang="en-US" baseline="0" dirty="0" smtClean="0"/>
              <a:t> is the most important part of the lecture,</a:t>
            </a:r>
          </a:p>
          <a:p>
            <a:r>
              <a:rPr lang="en-US" baseline="0" dirty="0" smtClean="0"/>
              <a:t>the part that it heavily utilized in seismology and oceanography/atmospheric science.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45</a:t>
            </a:fld>
            <a:endParaRPr 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Because</a:t>
            </a:r>
            <a:r>
              <a:rPr lang="en-US" baseline="0" dirty="0" smtClean="0"/>
              <a:t> these fields solve differential equations.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46</a:t>
            </a:fld>
            <a:endParaRPr lang="en-US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idea</a:t>
            </a:r>
            <a:r>
              <a:rPr lang="en-US" baseline="0" dirty="0" smtClean="0"/>
              <a:t> is that the model function is the “forcing m(x)” term of a differential equation.</a:t>
            </a:r>
          </a:p>
          <a:p>
            <a:r>
              <a:rPr lang="en-US" baseline="0" dirty="0" smtClean="0"/>
              <a:t>But the data are computed from the “field u(x)” part of the differential equation.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47</a:t>
            </a:fld>
            <a:endParaRPr lang="en-US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Write everything in terms of perturbations,</a:t>
            </a:r>
          </a:p>
          <a:p>
            <a:r>
              <a:rPr lang="en-US" dirty="0" smtClean="0"/>
              <a:t>to allow for the possibility that the problem is </a:t>
            </a:r>
            <a:r>
              <a:rPr lang="en-US" dirty="0" err="1" smtClean="0"/>
              <a:t>linearized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48</a:t>
            </a:fld>
            <a:endParaRPr lang="en-US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goal</a:t>
            </a:r>
            <a:r>
              <a:rPr lang="en-US" baseline="0" dirty="0" smtClean="0"/>
              <a:t> is the data kernel G.</a:t>
            </a:r>
          </a:p>
          <a:p>
            <a:r>
              <a:rPr lang="en-US" baseline="0" dirty="0" smtClean="0"/>
              <a:t>Or if you prefer, the </a:t>
            </a:r>
            <a:r>
              <a:rPr lang="en-US" baseline="0" dirty="0" err="1" smtClean="0"/>
              <a:t>Frechet</a:t>
            </a:r>
            <a:r>
              <a:rPr lang="en-US" baseline="0" dirty="0" smtClean="0"/>
              <a:t> derivative.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49</a:t>
            </a:fld>
            <a:endParaRPr lang="en-US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Derivation</a:t>
            </a:r>
            <a:r>
              <a:rPr lang="en-US" baseline="0" dirty="0" smtClean="0"/>
              <a:t> is very straightforward.</a:t>
            </a:r>
          </a:p>
          <a:p>
            <a:r>
              <a:rPr lang="en-US" baseline="0" dirty="0" smtClean="0"/>
              <a:t>Start with the data equation.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50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linear operator – a linear combination of derivatives</a:t>
            </a:r>
            <a:r>
              <a:rPr lang="en-US" baseline="0" dirty="0" smtClean="0"/>
              <a:t> and integrals - </a:t>
            </a:r>
            <a:r>
              <a:rPr lang="en-US" dirty="0" smtClean="0"/>
              <a:t> is analogous to a matrix.</a:t>
            </a:r>
          </a:p>
          <a:p>
            <a:r>
              <a:rPr lang="en-US" dirty="0" smtClean="0"/>
              <a:t>We’ve</a:t>
            </a:r>
            <a:r>
              <a:rPr lang="en-US" baseline="0" dirty="0" smtClean="0"/>
              <a:t> used this approximation</a:t>
            </a:r>
            <a:r>
              <a:rPr lang="en-US" dirty="0" smtClean="0"/>
              <a:t> in the class,</a:t>
            </a:r>
          </a:p>
          <a:p>
            <a:r>
              <a:rPr lang="en-US" dirty="0" smtClean="0"/>
              <a:t>when we approximated</a:t>
            </a:r>
            <a:r>
              <a:rPr lang="en-US" baseline="0" dirty="0" smtClean="0"/>
              <a:t> the second derivative so as to be able to quantify roughness.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Insert</a:t>
            </a:r>
            <a:r>
              <a:rPr lang="en-US" baseline="0" dirty="0" smtClean="0"/>
              <a:t> the solution of the differential equation.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51</a:t>
            </a:fld>
            <a:endParaRPr lang="en-US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Move the operator to the other side of the inner product.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52</a:t>
            </a:fld>
            <a:endParaRPr lang="en-US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Use the rule that the inverse of the </a:t>
            </a:r>
            <a:r>
              <a:rPr lang="en-US" dirty="0" err="1" smtClean="0"/>
              <a:t>adjoint</a:t>
            </a:r>
            <a:endParaRPr lang="en-US" dirty="0" smtClean="0"/>
          </a:p>
          <a:p>
            <a:r>
              <a:rPr lang="en-US" dirty="0" smtClean="0"/>
              <a:t>is</a:t>
            </a:r>
            <a:r>
              <a:rPr lang="en-US" baseline="0" dirty="0" smtClean="0"/>
              <a:t> the </a:t>
            </a:r>
            <a:r>
              <a:rPr lang="en-US" baseline="0" dirty="0" err="1" smtClean="0"/>
              <a:t>adjoint</a:t>
            </a:r>
            <a:r>
              <a:rPr lang="en-US" baseline="0" dirty="0" smtClean="0"/>
              <a:t> of the inverse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53</a:t>
            </a:fld>
            <a:endParaRPr lang="en-US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Identify the left function in the inner</a:t>
            </a:r>
            <a:r>
              <a:rPr lang="en-US" baseline="0" dirty="0" smtClean="0"/>
              <a:t> product as the data kernel.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54</a:t>
            </a:fld>
            <a:endParaRPr lang="en-US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rewrite</a:t>
            </a:r>
            <a:r>
              <a:rPr lang="en-US" baseline="0" dirty="0" smtClean="0"/>
              <a:t> result as a differential equation for the data kernel.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55</a:t>
            </a:fld>
            <a:endParaRPr lang="en-US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Why rewrite</a:t>
            </a:r>
            <a:r>
              <a:rPr lang="en-US" baseline="0" dirty="0" smtClean="0"/>
              <a:t> as a differential equation?</a:t>
            </a:r>
          </a:p>
          <a:p>
            <a:r>
              <a:rPr lang="en-US" baseline="0" dirty="0" smtClean="0"/>
              <a:t>In most cases, you need to solve the original equation numerically.</a:t>
            </a:r>
          </a:p>
          <a:p>
            <a:r>
              <a:rPr lang="en-US" baseline="0" dirty="0" smtClean="0"/>
              <a:t>So the computational tools are already in place to solve the adjunct differential equation.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56</a:t>
            </a:fld>
            <a:endParaRPr lang="en-US"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if you can do one numerical</a:t>
            </a:r>
            <a:r>
              <a:rPr lang="en-US" baseline="0" dirty="0" smtClean="0"/>
              <a:t> solution, you can do more ...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57</a:t>
            </a:fld>
            <a:endParaRPr lang="en-US"/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Example:</a:t>
            </a:r>
          </a:p>
          <a:p>
            <a:r>
              <a:rPr lang="en-US" dirty="0" smtClean="0"/>
              <a:t>We’ll use time instead of space.</a:t>
            </a:r>
          </a:p>
          <a:p>
            <a:r>
              <a:rPr lang="en-US" dirty="0" smtClean="0"/>
              <a:t>Differential</a:t>
            </a:r>
            <a:r>
              <a:rPr lang="en-US" baseline="0" dirty="0" smtClean="0"/>
              <a:t> equation, simple cooling of a hot object as a function of time.</a:t>
            </a:r>
          </a:p>
          <a:p>
            <a:r>
              <a:rPr lang="en-US" baseline="0" dirty="0" smtClean="0"/>
              <a:t>u(t) is temperature</a:t>
            </a:r>
          </a:p>
          <a:p>
            <a:r>
              <a:rPr lang="en-US" baseline="0" dirty="0" smtClean="0"/>
              <a:t>m(t) is heat source function (e.g. flame)</a:t>
            </a:r>
          </a:p>
          <a:p>
            <a:r>
              <a:rPr lang="en-US" baseline="0" dirty="0" smtClean="0"/>
              <a:t>Data</a:t>
            </a:r>
          </a:p>
          <a:p>
            <a:r>
              <a:rPr lang="en-US" baseline="0" dirty="0" smtClean="0"/>
              <a:t>suppose a chemical reaction occurs as a rate proportional to temperature.</a:t>
            </a:r>
          </a:p>
          <a:p>
            <a:r>
              <a:rPr lang="en-US" baseline="0" dirty="0" smtClean="0"/>
              <a:t>The data are the amount of the chemical at time t.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58</a:t>
            </a:fld>
            <a:endParaRPr lang="en-US"/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Note this implies</a:t>
            </a:r>
            <a:r>
              <a:rPr lang="en-US" baseline="0" dirty="0" smtClean="0"/>
              <a:t> a specific formula for h</a:t>
            </a:r>
            <a:r>
              <a:rPr lang="en-US" baseline="-25000" dirty="0" smtClean="0"/>
              <a:t>i</a:t>
            </a:r>
            <a:r>
              <a:rPr lang="en-US" baseline="0" dirty="0" smtClean="0"/>
              <a:t>,</a:t>
            </a:r>
          </a:p>
          <a:p>
            <a:r>
              <a:rPr lang="en-US" baseline="0" dirty="0" smtClean="0"/>
              <a:t>involving a step function.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59</a:t>
            </a:fld>
            <a:endParaRPr lang="en-US"/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reason we chose such a simple</a:t>
            </a:r>
            <a:r>
              <a:rPr lang="en-US" baseline="0" dirty="0" smtClean="0"/>
              <a:t> differential equation is that</a:t>
            </a:r>
          </a:p>
          <a:p>
            <a:r>
              <a:rPr lang="en-US" baseline="0" dirty="0" smtClean="0"/>
              <a:t>we can do most everything numerically.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60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inverse</a:t>
            </a:r>
            <a:r>
              <a:rPr lang="en-US" baseline="0" dirty="0" smtClean="0"/>
              <a:t> operator undoes the effect of the operator,</a:t>
            </a:r>
          </a:p>
          <a:p>
            <a:r>
              <a:rPr lang="en-US" baseline="0" dirty="0" smtClean="0"/>
              <a:t>just as a multiplication by the inverse matrix undoes the effect</a:t>
            </a:r>
          </a:p>
          <a:p>
            <a:r>
              <a:rPr lang="en-US" baseline="0" dirty="0" smtClean="0"/>
              <a:t> of multiplying by the original matrix.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Original</a:t>
            </a:r>
            <a:r>
              <a:rPr lang="en-US" baseline="0" dirty="0" smtClean="0"/>
              <a:t> e</a:t>
            </a:r>
            <a:r>
              <a:rPr lang="en-US" dirty="0" smtClean="0"/>
              <a:t>quation and its green function.</a:t>
            </a:r>
          </a:p>
          <a:p>
            <a:r>
              <a:rPr lang="en-US" dirty="0" smtClean="0"/>
              <a:t>Take my word for it being correct.</a:t>
            </a:r>
          </a:p>
          <a:p>
            <a:r>
              <a:rPr lang="en-US" dirty="0" smtClean="0"/>
              <a:t>The</a:t>
            </a:r>
            <a:r>
              <a:rPr lang="en-US" baseline="0" dirty="0" smtClean="0"/>
              <a:t> temperature is zero before the heat is applied at time tau</a:t>
            </a:r>
          </a:p>
          <a:p>
            <a:r>
              <a:rPr lang="en-US" baseline="0" dirty="0" smtClean="0"/>
              <a:t>and then jumps up to a maximum</a:t>
            </a:r>
          </a:p>
          <a:p>
            <a:r>
              <a:rPr lang="en-US" baseline="0" dirty="0" smtClean="0"/>
              <a:t>and immediately cools exponentially.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61</a:t>
            </a:fld>
            <a:endParaRPr lang="en-US"/>
          </a:p>
        </p:txBody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Adjunct equation.  Recall adjunct</a:t>
            </a:r>
            <a:r>
              <a:rPr lang="en-US" baseline="0" dirty="0" smtClean="0"/>
              <a:t> of d/</a:t>
            </a:r>
            <a:r>
              <a:rPr lang="en-US" baseline="0" dirty="0" err="1" smtClean="0"/>
              <a:t>dt</a:t>
            </a:r>
            <a:r>
              <a:rPr lang="en-US" baseline="0" dirty="0" smtClean="0"/>
              <a:t> is –d/d/</a:t>
            </a:r>
          </a:p>
          <a:p>
            <a:r>
              <a:rPr lang="en-US" baseline="0" dirty="0" smtClean="0"/>
              <a:t>and adjunct of constant is itself.</a:t>
            </a:r>
          </a:p>
          <a:p>
            <a:r>
              <a:rPr lang="en-US" baseline="0" dirty="0" smtClean="0"/>
              <a:t>Again, take my word on the green function.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62</a:t>
            </a:fld>
            <a:endParaRPr lang="en-US"/>
          </a:p>
        </p:txBody>
      </p:sp>
    </p:spTree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Note that the two green function differ</a:t>
            </a:r>
            <a:r>
              <a:rPr lang="en-US" baseline="0" dirty="0" smtClean="0"/>
              <a:t> only in the sense of time.</a:t>
            </a:r>
          </a:p>
          <a:p>
            <a:r>
              <a:rPr lang="en-US" baseline="0" dirty="0" smtClean="0"/>
              <a:t>That’s a common behavior we’ll explore in a homework problem.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63</a:t>
            </a:fld>
            <a:endParaRPr lang="en-US"/>
          </a:p>
        </p:txBody>
      </p:sp>
    </p:spTree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compute the data kernel</a:t>
            </a:r>
            <a:r>
              <a:rPr lang="en-US" baseline="0" dirty="0" smtClean="0"/>
              <a:t>.</a:t>
            </a:r>
          </a:p>
          <a:p>
            <a:r>
              <a:rPr lang="en-US" baseline="0" dirty="0" smtClean="0"/>
              <a:t>It is the solution to the adjunct differential equation.</a:t>
            </a:r>
          </a:p>
          <a:p>
            <a:r>
              <a:rPr lang="en-US" baseline="0" dirty="0" smtClean="0"/>
              <a:t>We know the green function for that equation,</a:t>
            </a:r>
          </a:p>
          <a:p>
            <a:r>
              <a:rPr lang="en-US" baseline="0" dirty="0" smtClean="0"/>
              <a:t>so we just need to do the green function integral.</a:t>
            </a:r>
          </a:p>
          <a:p>
            <a:r>
              <a:rPr lang="en-US" baseline="0" dirty="0" smtClean="0"/>
              <a:t>Note that the two step functions change the limits of integration.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64</a:t>
            </a:fld>
            <a:endParaRPr lang="en-US"/>
          </a:p>
        </p:txBody>
      </p:sp>
    </p:spTree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final</a:t>
            </a:r>
            <a:r>
              <a:rPr lang="en-US" baseline="0" dirty="0" smtClean="0"/>
              <a:t> result is as shown.</a:t>
            </a:r>
          </a:p>
          <a:p>
            <a:r>
              <a:rPr lang="en-US" baseline="0" dirty="0" smtClean="0"/>
              <a:t>Note that the data kernel is zero for times t &gt; </a:t>
            </a:r>
            <a:r>
              <a:rPr lang="en-US" baseline="0" dirty="0" err="1" smtClean="0"/>
              <a:t>ti</a:t>
            </a:r>
            <a:r>
              <a:rPr lang="en-US" baseline="0" dirty="0" smtClean="0"/>
              <a:t>.</a:t>
            </a:r>
          </a:p>
          <a:p>
            <a:r>
              <a:rPr lang="en-US" baseline="0" dirty="0" smtClean="0"/>
              <a:t>Ti represents the time of the data.</a:t>
            </a:r>
          </a:p>
          <a:p>
            <a:r>
              <a:rPr lang="en-US" baseline="0" dirty="0" smtClean="0"/>
              <a:t>A perturbation in heating after </a:t>
            </a:r>
            <a:r>
              <a:rPr lang="en-US" baseline="0" dirty="0" err="1" smtClean="0"/>
              <a:t>ti</a:t>
            </a:r>
            <a:r>
              <a:rPr lang="en-US" baseline="0" dirty="0" smtClean="0"/>
              <a:t> can have no effect on the temperature at </a:t>
            </a:r>
            <a:r>
              <a:rPr lang="en-US" baseline="0" dirty="0" err="1" smtClean="0"/>
              <a:t>ti</a:t>
            </a:r>
            <a:r>
              <a:rPr lang="en-US" baseline="0" dirty="0" smtClean="0"/>
              <a:t>.</a:t>
            </a:r>
          </a:p>
          <a:p>
            <a:r>
              <a:rPr lang="en-US" baseline="0" dirty="0" smtClean="0"/>
              <a:t>Hence the zero in this case.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65</a:t>
            </a:fld>
            <a:endParaRPr lang="en-US"/>
          </a:p>
        </p:txBody>
      </p:sp>
    </p:spTree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Here’s a depiction</a:t>
            </a:r>
            <a:r>
              <a:rPr lang="en-US" sz="1200" baseline="0" dirty="0" smtClean="0">
                <a:latin typeface="Times New Roman" pitchFamily="18" charset="0"/>
                <a:cs typeface="Times New Roman" pitchFamily="18" charset="0"/>
              </a:rPr>
              <a:t> of the data kernel.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Fig. 11.9. Data kernel </a:t>
            </a:r>
            <a:r>
              <a:rPr lang="en-US" sz="1200" i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g</a:t>
            </a:r>
            <a:r>
              <a:rPr lang="en-US" sz="1200" i="1" baseline="-25000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i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(t)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for the continuous inverse problem involving a differential equation. See text for further discussion. </a:t>
            </a:r>
            <a:r>
              <a:rPr lang="en-US" sz="1200" i="1" dirty="0" err="1" smtClean="0">
                <a:latin typeface="Times New Roman" pitchFamily="18" charset="0"/>
                <a:cs typeface="Times New Roman" pitchFamily="18" charset="0"/>
              </a:rPr>
              <a:t>MatLab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script gda11_06.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66</a:t>
            </a:fld>
            <a:endParaRPr lang="en-US"/>
          </a:p>
        </p:txBody>
      </p:sp>
    </p:spTree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Here’s an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exampe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lphaUcParenBoth"/>
              <a:tabLst/>
              <a:defRPr/>
            </a:pPr>
            <a:r>
              <a:rPr lang="en-US" sz="1200" baseline="0" dirty="0" smtClean="0">
                <a:latin typeface="Times New Roman" pitchFamily="18" charset="0"/>
                <a:cs typeface="Times New Roman" pitchFamily="18" charset="0"/>
              </a:rPr>
              <a:t>typical green function of the original differential equation.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aseline="0" dirty="0" smtClean="0">
                <a:latin typeface="Times New Roman" pitchFamily="18" charset="0"/>
                <a:cs typeface="Times New Roman" pitchFamily="18" charset="0"/>
              </a:rPr>
              <a:t>(B) (Black) True heating (model function)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aseline="0" dirty="0" smtClean="0">
                <a:latin typeface="Times New Roman" pitchFamily="18" charset="0"/>
                <a:cs typeface="Times New Roman" pitchFamily="18" charset="0"/>
              </a:rPr>
              <a:t>(C) True temperature</a:t>
            </a: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(D) True amount of chemical (the data)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(B) Red, estimated</a:t>
            </a:r>
            <a:r>
              <a:rPr lang="en-US" sz="1200" baseline="0" dirty="0" smtClean="0">
                <a:latin typeface="Times New Roman" pitchFamily="18" charset="0"/>
                <a:cs typeface="Times New Roman" pitchFamily="18" charset="0"/>
              </a:rPr>
              <a:t> heating (model function)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aseline="0" dirty="0" smtClean="0">
                <a:latin typeface="Times New Roman" pitchFamily="18" charset="0"/>
                <a:cs typeface="Times New Roman" pitchFamily="18" charset="0"/>
              </a:rPr>
              <a:t>Apart from the high-frequency noise, its not bad.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aseline="0" dirty="0" smtClean="0">
                <a:latin typeface="Times New Roman" pitchFamily="18" charset="0"/>
                <a:cs typeface="Times New Roman" pitchFamily="18" charset="0"/>
              </a:rPr>
              <a:t>The noise is due to the fact that the data don’t contain any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aseline="0" dirty="0" smtClean="0">
                <a:latin typeface="Times New Roman" pitchFamily="18" charset="0"/>
                <a:cs typeface="Times New Roman" pitchFamily="18" charset="0"/>
              </a:rPr>
              <a:t>sharp features.  They hide high-frequency fluctuation in the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aseline="0" dirty="0" smtClean="0">
                <a:latin typeface="Times New Roman" pitchFamily="18" charset="0"/>
                <a:cs typeface="Times New Roman" pitchFamily="18" charset="0"/>
              </a:rPr>
              <a:t>flame.  Thus the solution has </a:t>
            </a:r>
            <a:r>
              <a:rPr lang="en-US" sz="1200" baseline="0" dirty="0" err="1" smtClean="0">
                <a:latin typeface="Times New Roman" pitchFamily="18" charset="0"/>
                <a:cs typeface="Times New Roman" pitchFamily="18" charset="0"/>
              </a:rPr>
              <a:t>suprious</a:t>
            </a:r>
            <a:r>
              <a:rPr lang="en-US" sz="1200" baseline="0" dirty="0" smtClean="0">
                <a:latin typeface="Times New Roman" pitchFamily="18" charset="0"/>
                <a:cs typeface="Times New Roman" pitchFamily="18" charset="0"/>
              </a:rPr>
              <a:t> high frequency noise.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Fig. 11.8. Example of the solution of a continuous inverse problem involving a differential equation. (A)</a:t>
            </a:r>
            <a:r>
              <a:rPr lang="en-US" sz="1200" dirty="0" smtClean="0">
                <a:latin typeface="Times New Roman" pitchFamily="18" charset="0"/>
                <a:ea typeface="Cambria Math"/>
                <a:cs typeface="Times New Roman" pitchFamily="18" charset="0"/>
              </a:rPr>
              <a:t> Green function </a:t>
            </a:r>
            <a:r>
              <a:rPr lang="en-US" sz="1200" i="1" dirty="0" smtClean="0">
                <a:latin typeface="Cambria Math"/>
                <a:ea typeface="Cambria Math"/>
                <a:cs typeface="Times New Roman" pitchFamily="18" charset="0"/>
              </a:rPr>
              <a:t>H(t,</a:t>
            </a:r>
            <a:r>
              <a:rPr lang="el-GR" sz="1200" i="1" dirty="0" smtClean="0">
                <a:latin typeface="Cambria Math"/>
                <a:ea typeface="Cambria Math"/>
                <a:cs typeface="Times New Roman" pitchFamily="18" charset="0"/>
              </a:rPr>
              <a:t>τ</a:t>
            </a:r>
            <a:r>
              <a:rPr lang="en-US" sz="1200" i="1" dirty="0" smtClean="0">
                <a:latin typeface="Cambria Math"/>
                <a:ea typeface="Cambria Math"/>
                <a:cs typeface="Times New Roman" pitchFamily="18" charset="0"/>
              </a:rPr>
              <a:t>)</a:t>
            </a:r>
            <a:r>
              <a:rPr lang="en-US" sz="1200" dirty="0" smtClean="0">
                <a:latin typeface="Cambria Math"/>
                <a:ea typeface="Cambria Math"/>
                <a:cs typeface="Times New Roman" pitchFamily="18" charset="0"/>
              </a:rPr>
              <a:t> </a:t>
            </a:r>
            <a:r>
              <a:rPr lang="en-US" sz="1200" dirty="0" smtClean="0">
                <a:latin typeface="Times New Roman" pitchFamily="18" charset="0"/>
                <a:ea typeface="Cambria Math"/>
                <a:cs typeface="Times New Roman" pitchFamily="18" charset="0"/>
              </a:rPr>
              <a:t>for</a:t>
            </a:r>
            <a:r>
              <a:rPr lang="en-US" sz="1200" dirty="0" smtClean="0">
                <a:latin typeface="Cambria Math"/>
                <a:ea typeface="Cambria Math"/>
                <a:cs typeface="Times New Roman" pitchFamily="18" charset="0"/>
              </a:rPr>
              <a:t> </a:t>
            </a:r>
            <a:r>
              <a:rPr lang="el-GR" sz="1200" i="1" dirty="0" smtClean="0">
                <a:latin typeface="Cambria Math"/>
                <a:ea typeface="Cambria Math"/>
                <a:cs typeface="Times New Roman" pitchFamily="18" charset="0"/>
              </a:rPr>
              <a:t>τ</a:t>
            </a:r>
            <a:r>
              <a:rPr lang="en-US" sz="1200" i="1" dirty="0" smtClean="0">
                <a:latin typeface="Cambria Math"/>
                <a:ea typeface="Cambria Math"/>
                <a:cs typeface="Times New Roman" pitchFamily="18" charset="0"/>
              </a:rPr>
              <a:t>=30</a:t>
            </a:r>
            <a:r>
              <a:rPr lang="en-US" sz="1200" dirty="0" smtClean="0">
                <a:latin typeface="Cambria Math"/>
                <a:ea typeface="Cambria Math"/>
                <a:cs typeface="Times New Roman" pitchFamily="18" charset="0"/>
              </a:rPr>
              <a:t>. </a:t>
            </a:r>
            <a:r>
              <a:rPr lang="en-US" sz="1200" dirty="0" smtClean="0">
                <a:latin typeface="Times New Roman" pitchFamily="18" charset="0"/>
                <a:ea typeface="Cambria Math"/>
                <a:cs typeface="Times New Roman" pitchFamily="18" charset="0"/>
              </a:rPr>
              <a:t>(B) True (black) and estimated (red) heat production function 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m(t).  </a:t>
            </a:r>
            <a:r>
              <a:rPr lang="en-US" sz="1200" dirty="0" smtClean="0">
                <a:latin typeface="Times New Roman" pitchFamily="18" charset="0"/>
                <a:ea typeface="Cambria Math"/>
                <a:cs typeface="Times New Roman" pitchFamily="18" charset="0"/>
              </a:rPr>
              <a:t>(C) Temperature 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u(t)</a:t>
            </a:r>
            <a:r>
              <a:rPr lang="en-US" sz="1200" dirty="0" smtClean="0">
                <a:latin typeface="Times New Roman" pitchFamily="18" charset="0"/>
                <a:ea typeface="Cambria Math"/>
                <a:cs typeface="Times New Roman" pitchFamily="18" charset="0"/>
              </a:rPr>
              <a:t>, which solves </a:t>
            </a:r>
            <a:r>
              <a:rPr lang="en-US" sz="1200" i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ℒu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=m</a:t>
            </a:r>
            <a:r>
              <a:rPr lang="en-US" sz="1200" dirty="0" smtClean="0">
                <a:latin typeface="Times New Roman" pitchFamily="18" charset="0"/>
                <a:ea typeface="Cambria Math"/>
                <a:cs typeface="Times New Roman" pitchFamily="18" charset="0"/>
              </a:rPr>
              <a:t>. (D) Observed data 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d(t)</a:t>
            </a:r>
            <a:r>
              <a:rPr lang="en-US" sz="1200" dirty="0" smtClean="0">
                <a:latin typeface="Times New Roman" pitchFamily="18" charset="0"/>
                <a:ea typeface="Cambria Math"/>
                <a:cs typeface="Times New Roman" pitchFamily="18" charset="0"/>
              </a:rPr>
              <a:t>, which is proportional to the integral of 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u(t)</a:t>
            </a:r>
            <a:r>
              <a:rPr lang="en-US" sz="1200" dirty="0" smtClean="0">
                <a:latin typeface="Times New Roman" pitchFamily="18" charset="0"/>
                <a:ea typeface="Cambria Math"/>
                <a:cs typeface="Times New Roman" pitchFamily="18" charset="0"/>
              </a:rPr>
              <a:t>.  </a:t>
            </a:r>
            <a:r>
              <a:rPr lang="en-US" sz="1200" i="1" dirty="0" err="1" smtClean="0">
                <a:latin typeface="Times New Roman" pitchFamily="18" charset="0"/>
                <a:cs typeface="Times New Roman" pitchFamily="18" charset="0"/>
              </a:rPr>
              <a:t>MatLab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script gda11_06.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67</a:t>
            </a:fld>
            <a:endParaRPr lang="en-US"/>
          </a:p>
        </p:txBody>
      </p:sp>
    </p:spTree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aseline="0" dirty="0" smtClean="0"/>
              <a:t>This is especially relevant to seismological imaging,</a:t>
            </a:r>
          </a:p>
          <a:p>
            <a:r>
              <a:rPr lang="en-US" baseline="0" dirty="0" smtClean="0"/>
              <a:t>because seismic velocity is a parameter in the differential equation.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68</a:t>
            </a:fld>
            <a:endParaRPr lang="en-US"/>
          </a:p>
        </p:txBody>
      </p:sp>
    </p:spTree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</a:t>
            </a:r>
            <a:r>
              <a:rPr lang="en-US" baseline="0" dirty="0" smtClean="0"/>
              <a:t> lecture is all mathematic.</a:t>
            </a:r>
          </a:p>
          <a:p>
            <a:r>
              <a:rPr lang="en-US" baseline="0" dirty="0" smtClean="0"/>
              <a:t>Sorry, but there’s no way around it.</a:t>
            </a:r>
          </a:p>
          <a:p>
            <a:r>
              <a:rPr lang="en-US" baseline="0" dirty="0" smtClean="0"/>
              <a:t>We’re going to suppose that you have some familiarity with</a:t>
            </a:r>
          </a:p>
          <a:p>
            <a:r>
              <a:rPr lang="en-US" baseline="0" dirty="0" smtClean="0"/>
              <a:t>   differential equations,</a:t>
            </a:r>
          </a:p>
          <a:p>
            <a:r>
              <a:rPr lang="en-US" baseline="0" dirty="0" smtClean="0"/>
              <a:t>So here goes.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69</a:t>
            </a:fld>
            <a:endParaRPr lang="en-US"/>
          </a:p>
        </p:txBody>
      </p:sp>
    </p:spTree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Previously, assumed</a:t>
            </a:r>
            <a:r>
              <a:rPr lang="en-US" baseline="0" dirty="0" smtClean="0"/>
              <a:t> that the unknown was the “forcing” (source term).</a:t>
            </a:r>
          </a:p>
          <a:p>
            <a:r>
              <a:rPr lang="en-US" baseline="0" dirty="0" smtClean="0"/>
              <a:t>Now assume it is a parameter in the differential operator.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70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Inverse operators solve differential equations,</a:t>
            </a:r>
          </a:p>
          <a:p>
            <a:r>
              <a:rPr lang="en-US" dirty="0" smtClean="0"/>
              <a:t>just as a matrix inverse</a:t>
            </a:r>
            <a:r>
              <a:rPr lang="en-US" baseline="0" dirty="0" smtClean="0"/>
              <a:t> solves a matrix equation.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 </a:t>
            </a:r>
            <a:r>
              <a:rPr lang="en-US" dirty="0" err="1" smtClean="0"/>
              <a:t>linearize</a:t>
            </a:r>
            <a:r>
              <a:rPr lang="en-US" baseline="0" dirty="0" smtClean="0"/>
              <a:t> around a set of parameters for which we can</a:t>
            </a:r>
          </a:p>
          <a:p>
            <a:r>
              <a:rPr lang="en-US" baseline="0" dirty="0" smtClean="0"/>
              <a:t>solve the differential equation.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71</a:t>
            </a:fld>
            <a:endParaRPr lang="en-US"/>
          </a:p>
        </p:txBody>
      </p:sp>
    </p:spTree>
  </p:cSld>
  <p:clrMapOvr>
    <a:masterClrMapping/>
  </p:clrMapOvr>
</p:notes>
</file>

<file path=ppt/notesSlides/notesSlide7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perturbed</a:t>
            </a:r>
            <a:r>
              <a:rPr lang="en-US" baseline="0" dirty="0" smtClean="0"/>
              <a:t> equation can be written in terms of</a:t>
            </a:r>
          </a:p>
          <a:p>
            <a:r>
              <a:rPr lang="en-US" baseline="0" dirty="0" smtClean="0"/>
              <a:t>unperturbed parameters</a:t>
            </a:r>
          </a:p>
          <a:p>
            <a:r>
              <a:rPr lang="en-US" baseline="0" dirty="0" smtClean="0"/>
              <a:t>and</a:t>
            </a:r>
          </a:p>
          <a:p>
            <a:r>
              <a:rPr lang="en-US" baseline="0" dirty="0" smtClean="0"/>
              <a:t>perturbations.</a:t>
            </a:r>
          </a:p>
          <a:p>
            <a:r>
              <a:rPr lang="en-US" baseline="0" dirty="0" smtClean="0"/>
              <a:t>After a bit of algebra, we obtain ..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72</a:t>
            </a:fld>
            <a:endParaRPr lang="en-US"/>
          </a:p>
        </p:txBody>
      </p:sp>
    </p:spTree>
  </p:cSld>
  <p:clrMapOvr>
    <a:masterClrMapping/>
  </p:clrMapOvr>
</p:notes>
</file>

<file path=ppt/notesSlides/notesSlide7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 equation in which</a:t>
            </a:r>
            <a:r>
              <a:rPr lang="en-US" baseline="0" dirty="0" smtClean="0"/>
              <a:t> relates</a:t>
            </a:r>
          </a:p>
          <a:p>
            <a:r>
              <a:rPr lang="en-US" baseline="0" dirty="0" smtClean="0"/>
              <a:t>   the perturbation in the parameter, now in the form of a forcing</a:t>
            </a:r>
          </a:p>
          <a:p>
            <a:r>
              <a:rPr lang="en-US" baseline="0" dirty="0" smtClean="0"/>
              <a:t>to the perturbation in the field.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In wave theory, this approximation is known as the ‘Born approximation’</a:t>
            </a:r>
          </a:p>
          <a:p>
            <a:r>
              <a:rPr lang="en-US" baseline="0" dirty="0" smtClean="0"/>
              <a:t>We can now use the previous methods to work out the data kernel.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73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 inner</a:t>
            </a:r>
            <a:r>
              <a:rPr lang="en-US" baseline="0" dirty="0" smtClean="0"/>
              <a:t> product, an integral abbreviated (</a:t>
            </a:r>
            <a:r>
              <a:rPr lang="en-US" baseline="0" dirty="0" err="1" smtClean="0"/>
              <a:t>a,b</a:t>
            </a:r>
            <a:r>
              <a:rPr lang="en-US" baseline="0" dirty="0" smtClean="0"/>
              <a:t>),</a:t>
            </a:r>
          </a:p>
          <a:p>
            <a:r>
              <a:rPr lang="en-US" baseline="0" dirty="0" smtClean="0"/>
              <a:t>is </a:t>
            </a:r>
            <a:r>
              <a:rPr lang="en-US" baseline="0" dirty="0" err="1" smtClean="0"/>
              <a:t>analagous</a:t>
            </a:r>
            <a:r>
              <a:rPr lang="en-US" baseline="0" dirty="0" smtClean="0"/>
              <a:t> to a dot product.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</a:t>
            </a:r>
            <a:r>
              <a:rPr lang="en-US" dirty="0" err="1" smtClean="0"/>
              <a:t>adjoint</a:t>
            </a:r>
            <a:r>
              <a:rPr lang="en-US" dirty="0" smtClean="0"/>
              <a:t> of an operator</a:t>
            </a:r>
          </a:p>
          <a:p>
            <a:r>
              <a:rPr lang="en-US" dirty="0" smtClean="0"/>
              <a:t>is</a:t>
            </a:r>
            <a:r>
              <a:rPr lang="en-US" baseline="0" dirty="0" smtClean="0"/>
              <a:t> another operator ...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1B0D4-162B-4AAA-AA48-226D81917658}" type="datetimeFigureOut">
              <a:rPr lang="en-US" smtClean="0"/>
              <a:pPr/>
              <a:t>11/21/2011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66F49-AC3B-4A22-99A5-36C8CF7587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1B0D4-162B-4AAA-AA48-226D81917658}" type="datetimeFigureOut">
              <a:rPr lang="en-US" smtClean="0"/>
              <a:pPr/>
              <a:t>11/21/2011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66F49-AC3B-4A22-99A5-36C8CF7587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1B0D4-162B-4AAA-AA48-226D81917658}" type="datetimeFigureOut">
              <a:rPr lang="en-US" smtClean="0"/>
              <a:pPr/>
              <a:t>11/21/2011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66F49-AC3B-4A22-99A5-36C8CF7587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1B0D4-162B-4AAA-AA48-226D81917658}" type="datetimeFigureOut">
              <a:rPr lang="en-US" smtClean="0"/>
              <a:pPr/>
              <a:t>11/21/2011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66F49-AC3B-4A22-99A5-36C8CF7587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1B0D4-162B-4AAA-AA48-226D81917658}" type="datetimeFigureOut">
              <a:rPr lang="en-US" smtClean="0"/>
              <a:pPr/>
              <a:t>11/21/2011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66F49-AC3B-4A22-99A5-36C8CF7587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1B0D4-162B-4AAA-AA48-226D81917658}" type="datetimeFigureOut">
              <a:rPr lang="en-US" smtClean="0"/>
              <a:pPr/>
              <a:t>11/21/2011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66F49-AC3B-4A22-99A5-36C8CF7587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1B0D4-162B-4AAA-AA48-226D81917658}" type="datetimeFigureOut">
              <a:rPr lang="en-US" smtClean="0"/>
              <a:pPr/>
              <a:t>11/21/2011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66F49-AC3B-4A22-99A5-36C8CF7587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1B0D4-162B-4AAA-AA48-226D81917658}" type="datetimeFigureOut">
              <a:rPr lang="en-US" smtClean="0"/>
              <a:pPr/>
              <a:t>11/21/2011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66F49-AC3B-4A22-99A5-36C8CF7587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1B0D4-162B-4AAA-AA48-226D81917658}" type="datetimeFigureOut">
              <a:rPr lang="en-US" smtClean="0"/>
              <a:pPr/>
              <a:t>11/21/2011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66F49-AC3B-4A22-99A5-36C8CF7587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1B0D4-162B-4AAA-AA48-226D81917658}" type="datetimeFigureOut">
              <a:rPr lang="en-US" smtClean="0"/>
              <a:pPr/>
              <a:t>11/21/2011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66F49-AC3B-4A22-99A5-36C8CF7587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1B0D4-162B-4AAA-AA48-226D81917658}" type="datetimeFigureOut">
              <a:rPr lang="en-US" smtClean="0"/>
              <a:pPr/>
              <a:t>11/21/2011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66F49-AC3B-4A22-99A5-36C8CF7587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B1B0D4-162B-4AAA-AA48-226D81917658}" type="datetimeFigureOut">
              <a:rPr lang="en-US" smtClean="0"/>
              <a:pPr/>
              <a:t>11/21/2011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466F49-AC3B-4A22-99A5-36C8CF75877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3" Type="http://schemas.openxmlformats.org/officeDocument/2006/relationships/image" Target="../media/image17.png"/><Relationship Id="rId7" Type="http://schemas.openxmlformats.org/officeDocument/2006/relationships/image" Target="../media/image21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Relationship Id="rId9" Type="http://schemas.openxmlformats.org/officeDocument/2006/relationships/image" Target="../media/image23.png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3" Type="http://schemas.openxmlformats.org/officeDocument/2006/relationships/image" Target="../media/image17.png"/><Relationship Id="rId7" Type="http://schemas.openxmlformats.org/officeDocument/2006/relationships/image" Target="../media/image21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3" Type="http://schemas.openxmlformats.org/officeDocument/2006/relationships/image" Target="../media/image17.png"/><Relationship Id="rId7" Type="http://schemas.openxmlformats.org/officeDocument/2006/relationships/image" Target="../media/image21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Relationship Id="rId9" Type="http://schemas.openxmlformats.org/officeDocument/2006/relationships/image" Target="../media/image23.png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image" Target="../media/image24.png"/><Relationship Id="rId7" Type="http://schemas.openxmlformats.org/officeDocument/2006/relationships/image" Target="../media/image20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10" Type="http://schemas.openxmlformats.org/officeDocument/2006/relationships/image" Target="../media/image23.png"/><Relationship Id="rId4" Type="http://schemas.openxmlformats.org/officeDocument/2006/relationships/image" Target="../media/image17.png"/><Relationship Id="rId9" Type="http://schemas.openxmlformats.org/officeDocument/2006/relationships/image" Target="../media/image22.png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image" Target="../media/image24.png"/><Relationship Id="rId7" Type="http://schemas.openxmlformats.org/officeDocument/2006/relationships/image" Target="../media/image20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11" Type="http://schemas.openxmlformats.org/officeDocument/2006/relationships/image" Target="../media/image25.png"/><Relationship Id="rId5" Type="http://schemas.openxmlformats.org/officeDocument/2006/relationships/image" Target="../media/image18.png"/><Relationship Id="rId10" Type="http://schemas.openxmlformats.org/officeDocument/2006/relationships/image" Target="../media/image23.png"/><Relationship Id="rId4" Type="http://schemas.openxmlformats.org/officeDocument/2006/relationships/image" Target="../media/image17.png"/><Relationship Id="rId9" Type="http://schemas.openxmlformats.org/officeDocument/2006/relationships/image" Target="../media/image22.png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7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8.png"/><Relationship Id="rId4" Type="http://schemas.openxmlformats.org/officeDocument/2006/relationships/image" Target="../media/image27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emf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3.png"/><Relationship Id="rId4" Type="http://schemas.openxmlformats.org/officeDocument/2006/relationships/image" Target="../media/image32.pn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6.png"/><Relationship Id="rId4" Type="http://schemas.openxmlformats.org/officeDocument/2006/relationships/image" Target="../media/image35.pn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6.png"/><Relationship Id="rId4" Type="http://schemas.openxmlformats.org/officeDocument/2006/relationships/image" Target="../media/image35.pn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8.png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8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emf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3.png"/><Relationship Id="rId5" Type="http://schemas.openxmlformats.org/officeDocument/2006/relationships/image" Target="../media/image42.png"/><Relationship Id="rId4" Type="http://schemas.openxmlformats.org/officeDocument/2006/relationships/image" Target="../media/image41.png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emf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png"/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6.png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png"/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8.png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png"/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1.png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2.png"/><Relationship Id="rId4" Type="http://schemas.openxmlformats.org/officeDocument/2006/relationships/image" Target="../media/image51.png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3.png"/><Relationship Id="rId5" Type="http://schemas.openxmlformats.org/officeDocument/2006/relationships/image" Target="../media/image52.png"/><Relationship Id="rId4" Type="http://schemas.openxmlformats.org/officeDocument/2006/relationships/image" Target="../media/image51.png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7" Type="http://schemas.openxmlformats.org/officeDocument/2006/relationships/image" Target="../media/image54.png"/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3.png"/><Relationship Id="rId5" Type="http://schemas.openxmlformats.org/officeDocument/2006/relationships/image" Target="../media/image52.png"/><Relationship Id="rId4" Type="http://schemas.openxmlformats.org/officeDocument/2006/relationships/image" Target="../media/image51.png"/></Relationships>
</file>

<file path=ppt/slides/_rels/slide5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5.png"/><Relationship Id="rId3" Type="http://schemas.openxmlformats.org/officeDocument/2006/relationships/image" Target="../media/image50.png"/><Relationship Id="rId7" Type="http://schemas.openxmlformats.org/officeDocument/2006/relationships/image" Target="../media/image54.png"/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3.png"/><Relationship Id="rId5" Type="http://schemas.openxmlformats.org/officeDocument/2006/relationships/image" Target="../media/image52.png"/><Relationship Id="rId4" Type="http://schemas.openxmlformats.org/officeDocument/2006/relationships/image" Target="../media/image51.png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png"/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5.png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6.png"/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7.png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6.png"/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7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8.png"/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6.png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9.png"/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0.png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0.png"/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8.png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1.png"/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2.png"/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4.png"/><Relationship Id="rId4" Type="http://schemas.openxmlformats.org/officeDocument/2006/relationships/image" Target="../media/image63.png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5.emf"/><Relationship Id="rId2" Type="http://schemas.openxmlformats.org/officeDocument/2006/relationships/notesSlide" Target="../notesSlides/notesSlide65.xml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6.emf"/><Relationship Id="rId2" Type="http://schemas.openxmlformats.org/officeDocument/2006/relationships/notesSlide" Target="../notesSlides/notesSlide66.xml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7.xml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8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7.png"/><Relationship Id="rId2" Type="http://schemas.openxmlformats.org/officeDocument/2006/relationships/notesSlide" Target="../notesSlides/notesSlide6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8.png"/></Relationships>
</file>

<file path=ppt/slides/_rels/slide7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9.png"/><Relationship Id="rId2" Type="http://schemas.openxmlformats.org/officeDocument/2006/relationships/notesSlide" Target="../notesSlides/notesSlide7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1.png"/><Relationship Id="rId4" Type="http://schemas.openxmlformats.org/officeDocument/2006/relationships/image" Target="../media/image70.png"/></Relationships>
</file>

<file path=ppt/slides/_rels/slide7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2.png"/><Relationship Id="rId2" Type="http://schemas.openxmlformats.org/officeDocument/2006/relationships/notesSlide" Target="../notesSlides/notesSlide71.xml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3.png"/><Relationship Id="rId2" Type="http://schemas.openxmlformats.org/officeDocument/2006/relationships/notesSlide" Target="../notesSlides/notesSlide7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143000"/>
            <a:ext cx="9144000" cy="42672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Lecture 21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Continuous Problems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Fr</a:t>
            </a:r>
            <a:r>
              <a:rPr lang="en-US" dirty="0" err="1" smtClean="0">
                <a:latin typeface="Times New Roman"/>
                <a:cs typeface="Times New Roman"/>
              </a:rPr>
              <a:t>é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chet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Derivatives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62785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adjoint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of a linear operator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is the continuous analog of the transpose of a matrix 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L</a:t>
            </a:r>
            <a:r>
              <a:rPr lang="en-US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T</a:t>
            </a:r>
            <a: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/>
            </a:r>
            <a:b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</a:br>
            <a:endParaRPr lang="en-US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114800" y="1981200"/>
            <a:ext cx="12192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44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ℒ </a:t>
            </a:r>
            <a:r>
              <a:rPr lang="en-US" sz="4400" i="1" baseline="30000" dirty="0" smtClean="0">
                <a:latin typeface="Cambria Math"/>
                <a:ea typeface="Cambria Math"/>
                <a:cs typeface="Times New Roman" pitchFamily="18" charset="0"/>
              </a:rPr>
              <a:t>†</a:t>
            </a:r>
            <a:endParaRPr lang="en-US" sz="4400" i="1" baseline="30000" dirty="0" smtClean="0"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62785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adjoint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can be used to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manipulate an inner product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just as the transpose can be used to manipulate the dot product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(</a:t>
            </a:r>
            <a: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La)</a:t>
            </a:r>
            <a:r>
              <a:rPr lang="en-US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T</a:t>
            </a:r>
            <a: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b=</a:t>
            </a:r>
            <a:r>
              <a:rPr lang="en-US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a</a:t>
            </a:r>
            <a:r>
              <a:rPr lang="en-US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T</a:t>
            </a:r>
            <a:r>
              <a:rPr lang="en-US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(</a:t>
            </a:r>
            <a:r>
              <a:rPr lang="en-US" b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L</a:t>
            </a:r>
            <a:r>
              <a:rPr lang="en-US" baseline="30000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T</a:t>
            </a:r>
            <a:r>
              <a:rPr lang="en-US" b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b</a:t>
            </a:r>
            <a: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)</a:t>
            </a:r>
            <a:endParaRPr lang="en-US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143000" y="1981200"/>
            <a:ext cx="70866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ctr">
              <a:spcBef>
                <a:spcPct val="20000"/>
              </a:spcBef>
            </a:pPr>
            <a:r>
              <a:rPr lang="en-US" sz="44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(</a:t>
            </a:r>
            <a:r>
              <a:rPr lang="en-US" sz="4400" i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ℒa</a:t>
            </a:r>
            <a:r>
              <a:rPr lang="en-US" sz="44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, b) =(a, </a:t>
            </a:r>
            <a:r>
              <a:rPr lang="en-US" sz="4400" i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ℒ</a:t>
            </a:r>
            <a:r>
              <a:rPr lang="en-US" sz="4400" i="1" baseline="30000" dirty="0" err="1" smtClean="0">
                <a:latin typeface="Cambria Math"/>
                <a:ea typeface="Cambria Math"/>
                <a:cs typeface="Times New Roman" pitchFamily="18" charset="0"/>
              </a:rPr>
              <a:t>†</a:t>
            </a:r>
            <a:r>
              <a:rPr lang="en-US" sz="4400" i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b</a:t>
            </a:r>
            <a:r>
              <a:rPr lang="en-US" sz="44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table of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adjoints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638800" y="1371600"/>
            <a:ext cx="32004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c(x)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  <a:p>
            <a:pPr marL="342900" lvl="0" indent="-342900">
              <a:spcBef>
                <a:spcPct val="20000"/>
              </a:spcBef>
            </a:pPr>
            <a:r>
              <a:rPr lang="en-US" sz="3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-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d</a:t>
            </a:r>
            <a:r>
              <a:rPr lang="en-US" sz="3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/</a:t>
            </a:r>
            <a:r>
              <a:rPr lang="en-US" sz="3200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d</a:t>
            </a:r>
            <a:r>
              <a:rPr lang="en-US" sz="3200" i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x</a:t>
            </a:r>
            <a:endParaRPr lang="en-US" sz="3200" i="1" dirty="0" smtClean="0"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  <a:p>
            <a:pPr marL="342900" indent="-342900">
              <a:spcBef>
                <a:spcPct val="20000"/>
              </a:spcBef>
            </a:pPr>
            <a:endParaRPr lang="en-US" sz="3200" i="1" dirty="0" smtClean="0"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sz="3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d</a:t>
            </a:r>
            <a:r>
              <a:rPr lang="en-US" sz="3200" i="1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2</a:t>
            </a:r>
            <a:r>
              <a:rPr lang="en-US" sz="3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/dx</a:t>
            </a:r>
            <a:r>
              <a:rPr lang="en-US" sz="3200" i="1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2</a:t>
            </a:r>
          </a:p>
          <a:p>
            <a:pPr marL="342900" lvl="0" indent="-342900">
              <a:spcBef>
                <a:spcPct val="20000"/>
              </a:spcBef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066800" y="1371600"/>
            <a:ext cx="32004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c(x)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sz="32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d</a:t>
            </a:r>
            <a:r>
              <a:rPr lang="en-US" sz="3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/</a:t>
            </a:r>
            <a:r>
              <a:rPr lang="en-US" sz="3200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d</a:t>
            </a:r>
            <a:r>
              <a:rPr lang="en-US" sz="3200" i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x</a:t>
            </a:r>
            <a:endParaRPr lang="en-US" sz="3200" i="1" dirty="0" smtClean="0"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  <a:p>
            <a:pPr marL="342900" indent="-342900">
              <a:spcBef>
                <a:spcPct val="20000"/>
              </a:spcBef>
            </a:pPr>
            <a:endParaRPr kumimoji="0" lang="en-US" sz="3200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sz="3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d</a:t>
            </a:r>
            <a:r>
              <a:rPr lang="en-US" sz="3200" i="1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2</a:t>
            </a:r>
            <a:r>
              <a:rPr lang="en-US" sz="3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/dx</a:t>
            </a:r>
            <a:r>
              <a:rPr lang="en-US" sz="3200" i="1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2</a:t>
            </a:r>
          </a:p>
          <a:p>
            <a:pPr marL="342900" lvl="0" indent="-342900">
              <a:spcBef>
                <a:spcPct val="20000"/>
              </a:spcBef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24565" y="4648200"/>
            <a:ext cx="1143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20365" y="4876800"/>
            <a:ext cx="129003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Part 2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1676400"/>
            <a:ext cx="9144000" cy="472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4000" dirty="0" smtClean="0">
                <a:latin typeface="Times New Roman" pitchFamily="18" charset="0"/>
                <a:ea typeface="+mj-ea"/>
                <a:cs typeface="Times New Roman" pitchFamily="18" charset="0"/>
              </a:rPr>
              <a:t>definition of the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Fr</a:t>
            </a:r>
            <a:r>
              <a:rPr lang="en-US" sz="4000" dirty="0" err="1" smtClean="0">
                <a:latin typeface="Times New Roman"/>
                <a:cs typeface="Times New Roman"/>
              </a:rPr>
              <a:t>é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chet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derivatives</a:t>
            </a:r>
            <a:r>
              <a:rPr lang="en-US" sz="4000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</a:p>
          <a:p>
            <a:pPr lvl="0" algn="ctr">
              <a:spcBef>
                <a:spcPct val="0"/>
              </a:spcBef>
              <a:defRPr/>
            </a:pPr>
            <a:endParaRPr lang="en-US" sz="4000" dirty="0" smtClean="0"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27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first</a:t>
            </a:r>
            <a:b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rewrite the standard inverse theory equation in terms of perturbations</a:t>
            </a:r>
            <a:endParaRPr lang="en-US" dirty="0"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76400" y="2133600"/>
            <a:ext cx="5299364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47800" y="4038600"/>
            <a:ext cx="6005945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Down Arrow 5"/>
          <p:cNvSpPr/>
          <p:nvPr/>
        </p:nvSpPr>
        <p:spPr>
          <a:xfrm>
            <a:off x="4038600" y="3200400"/>
            <a:ext cx="762000" cy="914400"/>
          </a:xfrm>
          <a:prstGeom prst="downArrow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304800" y="5486400"/>
            <a:ext cx="8229600" cy="10969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a small change in the model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causes a small change in the data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71600" y="2362200"/>
            <a:ext cx="6005945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27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second</a:t>
            </a:r>
            <a:b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compare with the standard formula for a derivative</a:t>
            </a:r>
            <a:endParaRPr lang="en-US" dirty="0"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00200" y="4267200"/>
            <a:ext cx="56896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71600" y="2362200"/>
            <a:ext cx="6005945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27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third</a:t>
            </a:r>
            <a:b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identify the data kernel as</a:t>
            </a:r>
            <a:b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a kind of derivative</a:t>
            </a:r>
            <a:endParaRPr lang="en-US" dirty="0"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2971800" y="2590800"/>
            <a:ext cx="914400" cy="106680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62400" y="3733800"/>
            <a:ext cx="3463636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Freeform 6"/>
          <p:cNvSpPr/>
          <p:nvPr/>
        </p:nvSpPr>
        <p:spPr>
          <a:xfrm>
            <a:off x="3709115" y="3747752"/>
            <a:ext cx="641798" cy="811369"/>
          </a:xfrm>
          <a:custGeom>
            <a:avLst/>
            <a:gdLst>
              <a:gd name="connsiteX0" fmla="*/ 0 w 641798"/>
              <a:gd name="connsiteY0" fmla="*/ 0 h 811369"/>
              <a:gd name="connsiteX1" fmla="*/ 605308 w 641798"/>
              <a:gd name="connsiteY1" fmla="*/ 218941 h 811369"/>
              <a:gd name="connsiteX2" fmla="*/ 218941 w 641798"/>
              <a:gd name="connsiteY2" fmla="*/ 450761 h 811369"/>
              <a:gd name="connsiteX3" fmla="*/ 502277 w 641798"/>
              <a:gd name="connsiteY3" fmla="*/ 811369 h 8113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41798" h="811369">
                <a:moveTo>
                  <a:pt x="0" y="0"/>
                </a:moveTo>
                <a:cubicBezTo>
                  <a:pt x="284409" y="71907"/>
                  <a:pt x="568818" y="143814"/>
                  <a:pt x="605308" y="218941"/>
                </a:cubicBezTo>
                <a:cubicBezTo>
                  <a:pt x="641798" y="294068"/>
                  <a:pt x="236113" y="352023"/>
                  <a:pt x="218941" y="450761"/>
                </a:cubicBezTo>
                <a:cubicBezTo>
                  <a:pt x="201769" y="549499"/>
                  <a:pt x="502277" y="811369"/>
                  <a:pt x="502277" y="811369"/>
                </a:cubicBezTo>
              </a:path>
            </a:pathLst>
          </a:custGeom>
          <a:ln w="38100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7200" y="5075238"/>
            <a:ext cx="8229600" cy="17827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this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kind of derivative is called a</a:t>
            </a:r>
          </a:p>
          <a:p>
            <a:pPr lvl="0" algn="ctr">
              <a:spcBef>
                <a:spcPct val="0"/>
              </a:spcBef>
            </a:pP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Fr</a:t>
            </a:r>
            <a:r>
              <a:rPr lang="en-US" sz="3600" dirty="0" err="1" smtClean="0">
                <a:latin typeface="Times New Roman"/>
                <a:cs typeface="Times New Roman"/>
              </a:rPr>
              <a:t>é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chet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derivative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2762"/>
          </a:xfrm>
        </p:spPr>
        <p:txBody>
          <a:bodyPr>
            <a:normAutofit/>
          </a:bodyPr>
          <a:lstStyle/>
          <a:p>
            <a:pPr lvl="0"/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definition of a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Fr</a:t>
            </a:r>
            <a:r>
              <a:rPr lang="en-US" dirty="0" err="1" smtClean="0">
                <a:latin typeface="Times New Roman"/>
                <a:cs typeface="Times New Roman"/>
              </a:rPr>
              <a:t>é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chet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derivative</a:t>
            </a:r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</a:t>
            </a:r>
            <a:b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</a:t>
            </a:r>
            <a:endParaRPr lang="en-US" dirty="0"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7200" y="4419600"/>
            <a:ext cx="8229600" cy="17827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this is mostly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lingo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though perhaps it adds a little insight about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what the data kernel is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2209800" y="2362200"/>
            <a:ext cx="4267200" cy="1295400"/>
            <a:chOff x="1371600" y="2362200"/>
            <a:chExt cx="4267200" cy="1295400"/>
          </a:xfrm>
        </p:grpSpPr>
        <p:pic>
          <p:nvPicPr>
            <p:cNvPr id="9" name="Picture 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371600" y="2362200"/>
              <a:ext cx="1295400" cy="1295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2" name="Double Bracket 11"/>
            <p:cNvSpPr/>
            <p:nvPr/>
          </p:nvSpPr>
          <p:spPr>
            <a:xfrm>
              <a:off x="2895600" y="2438400"/>
              <a:ext cx="2743200" cy="1143000"/>
            </a:xfrm>
            <a:prstGeom prst="bracketPair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4" name="Picture 2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124200" y="2362200"/>
              <a:ext cx="1600200" cy="1295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5" name="Picture 3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4876800" y="2362200"/>
              <a:ext cx="528034" cy="1295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6" name="Title 1"/>
            <p:cNvSpPr txBox="1">
              <a:spLocks/>
            </p:cNvSpPr>
            <p:nvPr/>
          </p:nvSpPr>
          <p:spPr>
            <a:xfrm>
              <a:off x="4483995" y="2552163"/>
              <a:ext cx="533400" cy="609600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44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itchFamily="18" charset="0"/>
                  <a:ea typeface="Cambria Math" pitchFamily="18" charset="0"/>
                  <a:cs typeface="Times New Roman" pitchFamily="18" charset="0"/>
                </a:rPr>
                <a:t>,</a:t>
              </a:r>
              <a:endPara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Part 2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1676400"/>
            <a:ext cx="9144000" cy="472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Fr</a:t>
            </a:r>
            <a:r>
              <a:rPr lang="en-US" sz="4000" dirty="0" err="1" smtClean="0">
                <a:latin typeface="Times New Roman"/>
                <a:cs typeface="Times New Roman"/>
              </a:rPr>
              <a:t>é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chet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derivative of Error</a:t>
            </a:r>
            <a:r>
              <a:rPr lang="en-US" sz="4000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</a:p>
          <a:p>
            <a:pPr lvl="0" algn="ctr">
              <a:spcBef>
                <a:spcPct val="0"/>
              </a:spcBef>
              <a:defRPr/>
            </a:pPr>
            <a:endParaRPr lang="en-US" sz="4000" dirty="0" smtClean="0"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0" y="1676400"/>
            <a:ext cx="9144000" cy="1676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treat the data as a continuous function </a:t>
            </a:r>
            <a:r>
              <a:rPr lang="en-US" sz="40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d(x)</a:t>
            </a:r>
          </a:p>
          <a:p>
            <a:pPr lvl="0" algn="ctr">
              <a:spcBef>
                <a:spcPct val="0"/>
              </a:spcBef>
              <a:defRPr/>
            </a:pPr>
            <a:r>
              <a:rPr lang="en-US" sz="4000" dirty="0" smtClean="0">
                <a:latin typeface="Times New Roman" pitchFamily="18" charset="0"/>
                <a:ea typeface="+mj-ea"/>
                <a:cs typeface="Times New Roman" pitchFamily="18" charset="0"/>
              </a:rPr>
              <a:t>then the standard </a:t>
            </a:r>
            <a:r>
              <a:rPr lang="en-US" sz="40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L</a:t>
            </a:r>
            <a:r>
              <a:rPr lang="en-US" sz="4000" b="1" baseline="-25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2</a:t>
            </a:r>
            <a:r>
              <a:rPr lang="en-US" sz="4000" dirty="0" smtClean="0">
                <a:latin typeface="Times New Roman" pitchFamily="18" charset="0"/>
                <a:ea typeface="+mj-ea"/>
                <a:cs typeface="Times New Roman" pitchFamily="18" charset="0"/>
              </a:rPr>
              <a:t> norm error is </a:t>
            </a:r>
          </a:p>
          <a:p>
            <a:pPr lvl="0" algn="ctr">
              <a:spcBef>
                <a:spcPct val="0"/>
              </a:spcBef>
              <a:defRPr/>
            </a:pPr>
            <a:endParaRPr lang="en-US" sz="4000" dirty="0" smtClean="0"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00200" y="3657600"/>
            <a:ext cx="5867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Syllabus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2400" y="609600"/>
            <a:ext cx="8991600" cy="60272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00"/>
              </a:spcBef>
              <a:buFontTx/>
              <a:buNone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01		Describing Inverse Problems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02		Probability and Measurement Error, Part 1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03		Probability and Measurement Error, Part 2 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04		The L</a:t>
            </a:r>
            <a:r>
              <a:rPr lang="en-US" sz="16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Norm and Simple Least Squares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05		A Priori Information and Weighted Least Squared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06		Resolution and Generalized Inverses</a:t>
            </a:r>
          </a:p>
          <a:p>
            <a:pPr>
              <a:spcBef>
                <a:spcPts val="100"/>
              </a:spcBef>
              <a:buFontTx/>
              <a:buNone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07		Backus-Gilbert Inverse and the Trade Off of Resolution and Variance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08		The Principle of Maximum Likelihood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09		Inexact Theories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10		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Nonuniqueness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and Localized Averages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11		Vector Spaces and Singular Value Decomposition</a:t>
            </a:r>
          </a:p>
          <a:p>
            <a:pPr>
              <a:spcBef>
                <a:spcPts val="100"/>
              </a:spcBef>
              <a:buFontTx/>
              <a:buNone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12		Equality and Inequality Constraints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13		L</a:t>
            </a:r>
            <a:r>
              <a:rPr lang="en-US" sz="16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, L</a:t>
            </a:r>
            <a:r>
              <a:rPr lang="en-US" sz="1600" baseline="-25000" dirty="0" smtClean="0">
                <a:latin typeface="Cambria Math"/>
                <a:ea typeface="Cambria Math"/>
                <a:cs typeface="Times New Roman" pitchFamily="18" charset="0"/>
              </a:rPr>
              <a:t>∞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Norm Problems and Linear Programming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14		Nonlinear Problems: Grid and Monte Carlo Searches 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15		Nonlinear Problems: Newton’s Method 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16		Nonlinear Problems:  Simulated Annealing and Bootstrap Confidence Intervals 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17		Factor Analysis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18		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Varimax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Factors,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Empircal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Orthogonal Functions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19		Backus-Gilbert Theory for Continuous Problems; Radon’s Problem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20		Linear Operators and Their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Adjoints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Lecture 21	</a:t>
            </a:r>
            <a:r>
              <a:rPr lang="en-US" sz="1600" b="1" dirty="0" err="1" smtClean="0">
                <a:latin typeface="Times New Roman" pitchFamily="18" charset="0"/>
                <a:cs typeface="Times New Roman" pitchFamily="18" charset="0"/>
              </a:rPr>
              <a:t>Fr</a:t>
            </a:r>
            <a:r>
              <a:rPr lang="en-US" sz="1600" b="1" dirty="0" err="1" smtClean="0">
                <a:latin typeface="Times New Roman"/>
                <a:cs typeface="Times New Roman"/>
              </a:rPr>
              <a:t>é</a:t>
            </a:r>
            <a:r>
              <a:rPr lang="en-US" sz="1600" b="1" dirty="0" err="1" smtClean="0">
                <a:latin typeface="Times New Roman" pitchFamily="18" charset="0"/>
                <a:cs typeface="Times New Roman" pitchFamily="18" charset="0"/>
              </a:rPr>
              <a:t>chet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 Derivatives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22 	Exemplary Inverse Problems, incl. Filter Design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23 	Exemplary Inverse Problems, incl. Earthquake Location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24 	Exemplary Inverse Problems, incl.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Vibrational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Problems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0" y="838200"/>
            <a:ext cx="9144000" cy="1676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let the data </a:t>
            </a:r>
            <a:r>
              <a:rPr lang="en-US" sz="40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d(x) </a:t>
            </a:r>
            <a:r>
              <a:rPr lang="en-US" sz="40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be related to the model</a:t>
            </a:r>
            <a:r>
              <a:rPr lang="en-US" sz="40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m(x)</a:t>
            </a:r>
          </a:p>
          <a:p>
            <a:pPr lvl="0" algn="ctr">
              <a:spcBef>
                <a:spcPct val="0"/>
              </a:spcBef>
              <a:defRPr/>
            </a:pPr>
            <a:r>
              <a:rPr lang="en-US" sz="4000" dirty="0" smtClean="0">
                <a:latin typeface="Times New Roman" pitchFamily="18" charset="0"/>
                <a:ea typeface="+mj-ea"/>
                <a:cs typeface="Times New Roman" pitchFamily="18" charset="0"/>
              </a:rPr>
              <a:t>by </a:t>
            </a:r>
          </a:p>
          <a:p>
            <a:pPr lvl="0" algn="ctr">
              <a:spcBef>
                <a:spcPct val="0"/>
              </a:spcBef>
              <a:defRPr/>
            </a:pPr>
            <a:endParaRPr lang="en-US" sz="4000" dirty="0" smtClean="0"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33800" y="2133600"/>
            <a:ext cx="1524000" cy="6396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1676400" y="3048000"/>
            <a:ext cx="7620000" cy="1219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could be the data kernel integral</a:t>
            </a:r>
            <a:endParaRPr lang="en-US" sz="4000" dirty="0" smtClean="0"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81400" y="4267200"/>
            <a:ext cx="2667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438400" y="4419600"/>
            <a:ext cx="762000" cy="6396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3124200" y="4419600"/>
            <a:ext cx="762000" cy="5635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=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38200" y="3403242"/>
            <a:ext cx="762000" cy="6396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Title 1"/>
          <p:cNvSpPr txBox="1">
            <a:spLocks/>
          </p:cNvSpPr>
          <p:nvPr/>
        </p:nvSpPr>
        <p:spPr>
          <a:xfrm>
            <a:off x="0" y="4800600"/>
            <a:ext cx="9144000" cy="1219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because integrals are linear operators</a:t>
            </a:r>
            <a:endParaRPr lang="en-US" sz="4000" dirty="0" smtClean="0"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19341" y="2041301"/>
            <a:ext cx="838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itle 1"/>
          <p:cNvSpPr txBox="1">
            <a:spLocks/>
          </p:cNvSpPr>
          <p:nvPr/>
        </p:nvSpPr>
        <p:spPr>
          <a:xfrm>
            <a:off x="0" y="1981200"/>
            <a:ext cx="91440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to</a:t>
            </a:r>
            <a:endParaRPr lang="en-US" sz="4000" dirty="0" smtClean="0"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0" y="3657600"/>
            <a:ext cx="9144000" cy="2057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a perturbation in the model</a:t>
            </a:r>
          </a:p>
          <a:p>
            <a:pPr lvl="0" algn="ctr">
              <a:spcBef>
                <a:spcPct val="0"/>
              </a:spcBef>
              <a:defRPr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causes</a:t>
            </a:r>
          </a:p>
          <a:p>
            <a:pPr lvl="0" algn="ctr">
              <a:spcBef>
                <a:spcPct val="0"/>
              </a:spcBef>
              <a:defRPr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a perturbation in the error</a:t>
            </a:r>
            <a:endParaRPr lang="en-US" sz="4000" dirty="0" smtClean="0"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381000"/>
            <a:ext cx="9144000" cy="1676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now do a little algebra to relate</a:t>
            </a:r>
            <a:endParaRPr lang="en-US" sz="4000" dirty="0" smtClean="0"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53000" y="2133600"/>
            <a:ext cx="838200" cy="6546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if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i="1" baseline="30000" dirty="0" smtClean="0">
                <a:latin typeface="Times New Roman" pitchFamily="18" charset="0"/>
                <a:cs typeface="Times New Roman" pitchFamily="18" charset="0"/>
              </a:rPr>
              <a:t>(0)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implies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i="1" baseline="30000" dirty="0" smtClean="0">
                <a:latin typeface="Times New Roman" pitchFamily="18" charset="0"/>
                <a:cs typeface="Times New Roman" pitchFamily="18" charset="0"/>
              </a:rPr>
              <a:t>(0)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with error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i="1" baseline="30000" dirty="0" smtClean="0">
                <a:latin typeface="Times New Roman" pitchFamily="18" charset="0"/>
                <a:cs typeface="Times New Roman" pitchFamily="18" charset="0"/>
              </a:rPr>
              <a:t>(0)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then ...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1981200"/>
            <a:ext cx="1828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4" cstate="print"/>
          <a:srcRect b="-17237"/>
          <a:stretch>
            <a:fillRect/>
          </a:stretch>
        </p:blipFill>
        <p:spPr bwMode="auto">
          <a:xfrm>
            <a:off x="1219200" y="4800600"/>
            <a:ext cx="2667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95400" y="2514600"/>
            <a:ext cx="5715000" cy="4926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219200" y="3200400"/>
            <a:ext cx="6019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371600" y="3733800"/>
            <a:ext cx="5749344" cy="451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8" cstate="print"/>
          <a:srcRect r="-2085"/>
          <a:stretch>
            <a:fillRect/>
          </a:stretch>
        </p:blipFill>
        <p:spPr bwMode="auto">
          <a:xfrm>
            <a:off x="1447800" y="4343400"/>
            <a:ext cx="3733800" cy="359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9" cstate="print"/>
          <a:srcRect b="-18879"/>
          <a:stretch>
            <a:fillRect/>
          </a:stretch>
        </p:blipFill>
        <p:spPr bwMode="auto">
          <a:xfrm>
            <a:off x="1447800" y="5334000"/>
            <a:ext cx="2780763" cy="4636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if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i="1" baseline="30000" dirty="0" smtClean="0">
                <a:latin typeface="Times New Roman" pitchFamily="18" charset="0"/>
                <a:cs typeface="Times New Roman" pitchFamily="18" charset="0"/>
              </a:rPr>
              <a:t>(0)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implies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i="1" baseline="30000" dirty="0" smtClean="0">
                <a:latin typeface="Times New Roman" pitchFamily="18" charset="0"/>
                <a:cs typeface="Times New Roman" pitchFamily="18" charset="0"/>
              </a:rPr>
              <a:t>(0)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with error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i="1" baseline="30000" dirty="0" smtClean="0">
                <a:latin typeface="Times New Roman" pitchFamily="18" charset="0"/>
                <a:cs typeface="Times New Roman" pitchFamily="18" charset="0"/>
              </a:rPr>
              <a:t>(0)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then ...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1981200"/>
            <a:ext cx="1828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4" cstate="print"/>
          <a:srcRect b="-17237"/>
          <a:stretch>
            <a:fillRect/>
          </a:stretch>
        </p:blipFill>
        <p:spPr bwMode="auto">
          <a:xfrm>
            <a:off x="1219200" y="4800600"/>
            <a:ext cx="2667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95400" y="2514600"/>
            <a:ext cx="5715000" cy="4926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219200" y="3200400"/>
            <a:ext cx="6019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371600" y="3733800"/>
            <a:ext cx="5749344" cy="451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8" cstate="print"/>
          <a:srcRect r="-2085"/>
          <a:stretch>
            <a:fillRect/>
          </a:stretch>
        </p:blipFill>
        <p:spPr bwMode="auto">
          <a:xfrm>
            <a:off x="1447800" y="4343400"/>
            <a:ext cx="3733800" cy="359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ight Brace 9"/>
          <p:cNvSpPr/>
          <p:nvPr/>
        </p:nvSpPr>
        <p:spPr>
          <a:xfrm>
            <a:off x="7391400" y="1905000"/>
            <a:ext cx="304800" cy="3124200"/>
          </a:xfrm>
          <a:prstGeom prst="rightBrac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7543800" y="2590800"/>
            <a:ext cx="1600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all this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is just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algebra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if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i="1" baseline="30000" dirty="0" smtClean="0">
                <a:latin typeface="Times New Roman" pitchFamily="18" charset="0"/>
                <a:cs typeface="Times New Roman" pitchFamily="18" charset="0"/>
              </a:rPr>
              <a:t>(0)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implies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i="1" baseline="30000" dirty="0" smtClean="0">
                <a:latin typeface="Times New Roman" pitchFamily="18" charset="0"/>
                <a:cs typeface="Times New Roman" pitchFamily="18" charset="0"/>
              </a:rPr>
              <a:t>(0)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with error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i="1" baseline="30000" dirty="0" smtClean="0">
                <a:latin typeface="Times New Roman" pitchFamily="18" charset="0"/>
                <a:cs typeface="Times New Roman" pitchFamily="18" charset="0"/>
              </a:rPr>
              <a:t>(0)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then ...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1981200"/>
            <a:ext cx="1828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4" cstate="print"/>
          <a:srcRect b="-17237"/>
          <a:stretch>
            <a:fillRect/>
          </a:stretch>
        </p:blipFill>
        <p:spPr bwMode="auto">
          <a:xfrm>
            <a:off x="1219200" y="4800600"/>
            <a:ext cx="2667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95400" y="2514600"/>
            <a:ext cx="5715000" cy="4926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219200" y="3200400"/>
            <a:ext cx="6019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371600" y="3733800"/>
            <a:ext cx="5749344" cy="451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8" cstate="print"/>
          <a:srcRect r="-2085"/>
          <a:stretch>
            <a:fillRect/>
          </a:stretch>
        </p:blipFill>
        <p:spPr bwMode="auto">
          <a:xfrm>
            <a:off x="1447800" y="4343400"/>
            <a:ext cx="3733800" cy="359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9" cstate="print"/>
          <a:srcRect b="-18879"/>
          <a:stretch>
            <a:fillRect/>
          </a:stretch>
        </p:blipFill>
        <p:spPr bwMode="auto">
          <a:xfrm>
            <a:off x="1447800" y="5334000"/>
            <a:ext cx="2780763" cy="4636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itle 1"/>
          <p:cNvSpPr txBox="1">
            <a:spLocks/>
          </p:cNvSpPr>
          <p:nvPr/>
        </p:nvSpPr>
        <p:spPr>
          <a:xfrm>
            <a:off x="3962400" y="5486400"/>
            <a:ext cx="35052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lvl="0" algn="ctr">
              <a:spcBef>
                <a:spcPct val="0"/>
              </a:spcBef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use </a:t>
            </a:r>
            <a:r>
              <a:rPr kumimoji="0" lang="el-GR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mbria Math"/>
                <a:ea typeface="Cambria Math"/>
                <a:cs typeface="Times New Roman" pitchFamily="18" charset="0"/>
              </a:rPr>
              <a:t>δ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d =</a:t>
            </a:r>
            <a:r>
              <a:rPr lang="el-GR" sz="3200" dirty="0" smtClean="0">
                <a:solidFill>
                  <a:srgbClr val="FF0000"/>
                </a:solidFill>
                <a:latin typeface="Cambria Math"/>
                <a:ea typeface="Cambria Math"/>
                <a:cs typeface="Times New Roman" pitchFamily="18" charset="0"/>
              </a:rPr>
              <a:t> ℒδ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m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5" name="Freeform 14"/>
          <p:cNvSpPr/>
          <p:nvPr/>
        </p:nvSpPr>
        <p:spPr>
          <a:xfrm flipH="1" flipV="1">
            <a:off x="4191000" y="5562600"/>
            <a:ext cx="270456" cy="291921"/>
          </a:xfrm>
          <a:custGeom>
            <a:avLst/>
            <a:gdLst>
              <a:gd name="connsiteX0" fmla="*/ 0 w 270456"/>
              <a:gd name="connsiteY0" fmla="*/ 8586 h 291921"/>
              <a:gd name="connsiteX1" fmla="*/ 193183 w 270456"/>
              <a:gd name="connsiteY1" fmla="*/ 34344 h 291921"/>
              <a:gd name="connsiteX2" fmla="*/ 180304 w 270456"/>
              <a:gd name="connsiteY2" fmla="*/ 214648 h 291921"/>
              <a:gd name="connsiteX3" fmla="*/ 270456 w 270456"/>
              <a:gd name="connsiteY3" fmla="*/ 291921 h 2919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0456" h="291921">
                <a:moveTo>
                  <a:pt x="0" y="8586"/>
                </a:moveTo>
                <a:cubicBezTo>
                  <a:pt x="81566" y="4293"/>
                  <a:pt x="163132" y="0"/>
                  <a:pt x="193183" y="34344"/>
                </a:cubicBezTo>
                <a:cubicBezTo>
                  <a:pt x="223234" y="68688"/>
                  <a:pt x="167425" y="171719"/>
                  <a:pt x="180304" y="214648"/>
                </a:cubicBezTo>
                <a:cubicBezTo>
                  <a:pt x="193183" y="257578"/>
                  <a:pt x="231819" y="274749"/>
                  <a:pt x="270456" y="291921"/>
                </a:cubicBezTo>
              </a:path>
            </a:pathLst>
          </a:custGeom>
          <a:ln w="381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3404316" y="5219163"/>
            <a:ext cx="609600" cy="685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3" cstate="print"/>
          <a:srcRect t="-12500"/>
          <a:stretch>
            <a:fillRect/>
          </a:stretch>
        </p:blipFill>
        <p:spPr bwMode="auto">
          <a:xfrm>
            <a:off x="1371600" y="5791200"/>
            <a:ext cx="3276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if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i="1" baseline="30000" dirty="0" smtClean="0">
                <a:latin typeface="Times New Roman" pitchFamily="18" charset="0"/>
                <a:cs typeface="Times New Roman" pitchFamily="18" charset="0"/>
              </a:rPr>
              <a:t>(0)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implies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i="1" baseline="30000" dirty="0" smtClean="0">
                <a:latin typeface="Times New Roman" pitchFamily="18" charset="0"/>
                <a:cs typeface="Times New Roman" pitchFamily="18" charset="0"/>
              </a:rPr>
              <a:t>(0)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with error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i="1" baseline="30000" dirty="0" smtClean="0">
                <a:latin typeface="Times New Roman" pitchFamily="18" charset="0"/>
                <a:cs typeface="Times New Roman" pitchFamily="18" charset="0"/>
              </a:rPr>
              <a:t>(0)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then ...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14400" y="1981200"/>
            <a:ext cx="1828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5" cstate="print"/>
          <a:srcRect b="-17237"/>
          <a:stretch>
            <a:fillRect/>
          </a:stretch>
        </p:blipFill>
        <p:spPr bwMode="auto">
          <a:xfrm>
            <a:off x="1219200" y="4800600"/>
            <a:ext cx="2667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295400" y="2514600"/>
            <a:ext cx="5715000" cy="4926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219200" y="3200400"/>
            <a:ext cx="6019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371600" y="3733800"/>
            <a:ext cx="5749344" cy="451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9" cstate="print"/>
          <a:srcRect r="-2085"/>
          <a:stretch>
            <a:fillRect/>
          </a:stretch>
        </p:blipFill>
        <p:spPr bwMode="auto">
          <a:xfrm>
            <a:off x="1447800" y="4343400"/>
            <a:ext cx="3733800" cy="359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10" cstate="print"/>
          <a:srcRect b="-18879"/>
          <a:stretch>
            <a:fillRect/>
          </a:stretch>
        </p:blipFill>
        <p:spPr bwMode="auto">
          <a:xfrm>
            <a:off x="1447800" y="5334000"/>
            <a:ext cx="2780763" cy="4636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itle 1"/>
          <p:cNvSpPr txBox="1">
            <a:spLocks/>
          </p:cNvSpPr>
          <p:nvPr/>
        </p:nvSpPr>
        <p:spPr>
          <a:xfrm>
            <a:off x="2286000" y="6172200"/>
            <a:ext cx="35052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lvl="0" algn="ctr">
              <a:spcBef>
                <a:spcPct val="0"/>
              </a:spcBef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use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Cambria Math"/>
                <a:cs typeface="Times New Roman" pitchFamily="18" charset="0"/>
              </a:rPr>
              <a:t>adjoint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5" name="Freeform 14"/>
          <p:cNvSpPr/>
          <p:nvPr/>
        </p:nvSpPr>
        <p:spPr>
          <a:xfrm flipH="1" flipV="1">
            <a:off x="2743200" y="6324600"/>
            <a:ext cx="270456" cy="291921"/>
          </a:xfrm>
          <a:custGeom>
            <a:avLst/>
            <a:gdLst>
              <a:gd name="connsiteX0" fmla="*/ 0 w 270456"/>
              <a:gd name="connsiteY0" fmla="*/ 8586 h 291921"/>
              <a:gd name="connsiteX1" fmla="*/ 193183 w 270456"/>
              <a:gd name="connsiteY1" fmla="*/ 34344 h 291921"/>
              <a:gd name="connsiteX2" fmla="*/ 180304 w 270456"/>
              <a:gd name="connsiteY2" fmla="*/ 214648 h 291921"/>
              <a:gd name="connsiteX3" fmla="*/ 270456 w 270456"/>
              <a:gd name="connsiteY3" fmla="*/ 291921 h 2919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0456" h="291921">
                <a:moveTo>
                  <a:pt x="0" y="8586"/>
                </a:moveTo>
                <a:cubicBezTo>
                  <a:pt x="81566" y="4293"/>
                  <a:pt x="163132" y="0"/>
                  <a:pt x="193183" y="34344"/>
                </a:cubicBezTo>
                <a:cubicBezTo>
                  <a:pt x="223234" y="68688"/>
                  <a:pt x="167425" y="171719"/>
                  <a:pt x="180304" y="214648"/>
                </a:cubicBezTo>
                <a:cubicBezTo>
                  <a:pt x="193183" y="257578"/>
                  <a:pt x="231819" y="274749"/>
                  <a:pt x="270456" y="291921"/>
                </a:cubicBezTo>
              </a:path>
            </a:pathLst>
          </a:custGeom>
          <a:ln w="381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2069205" y="5791200"/>
            <a:ext cx="609600" cy="685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3" cstate="print"/>
          <a:srcRect t="-12500"/>
          <a:stretch>
            <a:fillRect/>
          </a:stretch>
        </p:blipFill>
        <p:spPr bwMode="auto">
          <a:xfrm>
            <a:off x="1371600" y="5791200"/>
            <a:ext cx="3276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if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i="1" baseline="30000" dirty="0" smtClean="0">
                <a:latin typeface="Times New Roman" pitchFamily="18" charset="0"/>
                <a:cs typeface="Times New Roman" pitchFamily="18" charset="0"/>
              </a:rPr>
              <a:t>(0)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implies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i="1" baseline="30000" dirty="0" smtClean="0">
                <a:latin typeface="Times New Roman" pitchFamily="18" charset="0"/>
                <a:cs typeface="Times New Roman" pitchFamily="18" charset="0"/>
              </a:rPr>
              <a:t>(0)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with error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i="1" baseline="30000" dirty="0" smtClean="0">
                <a:latin typeface="Times New Roman" pitchFamily="18" charset="0"/>
                <a:cs typeface="Times New Roman" pitchFamily="18" charset="0"/>
              </a:rPr>
              <a:t>(0)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then ...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14400" y="1981200"/>
            <a:ext cx="1828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5" cstate="print"/>
          <a:srcRect b="-17237"/>
          <a:stretch>
            <a:fillRect/>
          </a:stretch>
        </p:blipFill>
        <p:spPr bwMode="auto">
          <a:xfrm>
            <a:off x="1219200" y="4800600"/>
            <a:ext cx="2667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295400" y="2514600"/>
            <a:ext cx="5715000" cy="4926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219200" y="3200400"/>
            <a:ext cx="6019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371600" y="3733800"/>
            <a:ext cx="5749344" cy="451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9" cstate="print"/>
          <a:srcRect r="-2085"/>
          <a:stretch>
            <a:fillRect/>
          </a:stretch>
        </p:blipFill>
        <p:spPr bwMode="auto">
          <a:xfrm>
            <a:off x="1447800" y="4343400"/>
            <a:ext cx="3733800" cy="359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10" cstate="print"/>
          <a:srcRect b="-18879"/>
          <a:stretch>
            <a:fillRect/>
          </a:stretch>
        </p:blipFill>
        <p:spPr bwMode="auto">
          <a:xfrm>
            <a:off x="1447800" y="5334000"/>
            <a:ext cx="2780763" cy="4636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5562600" y="5105400"/>
            <a:ext cx="34290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Freeform 18"/>
          <p:cNvSpPr/>
          <p:nvPr/>
        </p:nvSpPr>
        <p:spPr>
          <a:xfrm rot="15575349">
            <a:off x="4164385" y="4392087"/>
            <a:ext cx="371810" cy="2610900"/>
          </a:xfrm>
          <a:custGeom>
            <a:avLst/>
            <a:gdLst>
              <a:gd name="connsiteX0" fmla="*/ 167425 w 386366"/>
              <a:gd name="connsiteY0" fmla="*/ 0 h 656823"/>
              <a:gd name="connsiteX1" fmla="*/ 373487 w 386366"/>
              <a:gd name="connsiteY1" fmla="*/ 244699 h 656823"/>
              <a:gd name="connsiteX2" fmla="*/ 90152 w 386366"/>
              <a:gd name="connsiteY2" fmla="*/ 283336 h 656823"/>
              <a:gd name="connsiteX3" fmla="*/ 283335 w 386366"/>
              <a:gd name="connsiteY3" fmla="*/ 515155 h 656823"/>
              <a:gd name="connsiteX4" fmla="*/ 0 w 386366"/>
              <a:gd name="connsiteY4" fmla="*/ 656823 h 656823"/>
              <a:gd name="connsiteX0" fmla="*/ 92298 w 311239"/>
              <a:gd name="connsiteY0" fmla="*/ 0 h 656823"/>
              <a:gd name="connsiteX1" fmla="*/ 298360 w 311239"/>
              <a:gd name="connsiteY1" fmla="*/ 244699 h 656823"/>
              <a:gd name="connsiteX2" fmla="*/ 15025 w 311239"/>
              <a:gd name="connsiteY2" fmla="*/ 283336 h 656823"/>
              <a:gd name="connsiteX3" fmla="*/ 208208 w 311239"/>
              <a:gd name="connsiteY3" fmla="*/ 515155 h 656823"/>
              <a:gd name="connsiteX4" fmla="*/ 112395 w 311239"/>
              <a:gd name="connsiteY4" fmla="*/ 656823 h 656823"/>
              <a:gd name="connsiteX0" fmla="*/ 82052 w 236304"/>
              <a:gd name="connsiteY0" fmla="*/ 0 h 656823"/>
              <a:gd name="connsiteX1" fmla="*/ 169287 w 236304"/>
              <a:gd name="connsiteY1" fmla="*/ 193935 h 656823"/>
              <a:gd name="connsiteX2" fmla="*/ 4779 w 236304"/>
              <a:gd name="connsiteY2" fmla="*/ 283336 h 656823"/>
              <a:gd name="connsiteX3" fmla="*/ 197962 w 236304"/>
              <a:gd name="connsiteY3" fmla="*/ 515155 h 656823"/>
              <a:gd name="connsiteX4" fmla="*/ 102149 w 236304"/>
              <a:gd name="connsiteY4" fmla="*/ 656823 h 6568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6304" h="656823">
                <a:moveTo>
                  <a:pt x="82052" y="0"/>
                </a:moveTo>
                <a:cubicBezTo>
                  <a:pt x="191522" y="98738"/>
                  <a:pt x="182166" y="146712"/>
                  <a:pt x="169287" y="193935"/>
                </a:cubicBezTo>
                <a:cubicBezTo>
                  <a:pt x="156408" y="241158"/>
                  <a:pt x="0" y="229799"/>
                  <a:pt x="4779" y="283336"/>
                </a:cubicBezTo>
                <a:cubicBezTo>
                  <a:pt x="9558" y="336873"/>
                  <a:pt x="181734" y="452907"/>
                  <a:pt x="197962" y="515155"/>
                </a:cubicBezTo>
                <a:cubicBezTo>
                  <a:pt x="214190" y="577403"/>
                  <a:pt x="236304" y="617113"/>
                  <a:pt x="102149" y="656823"/>
                </a:cubicBezTo>
              </a:path>
            </a:pathLst>
          </a:custGeom>
          <a:ln w="381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itle 1"/>
          <p:cNvSpPr txBox="1">
            <a:spLocks/>
          </p:cNvSpPr>
          <p:nvPr/>
        </p:nvSpPr>
        <p:spPr>
          <a:xfrm>
            <a:off x="5486400" y="5943600"/>
            <a:ext cx="3657600" cy="457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Fr</a:t>
            </a:r>
            <a:r>
              <a:rPr lang="en-US" sz="2400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é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chet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derivative of Error 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362200"/>
            <a:ext cx="8229600" cy="20113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you can use this derivative to solve and inverse problem using the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gradient method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7620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example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3000" y="990600"/>
            <a:ext cx="6539345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7620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example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3000" y="990600"/>
            <a:ext cx="6539345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itle 1"/>
          <p:cNvSpPr txBox="1">
            <a:spLocks/>
          </p:cNvSpPr>
          <p:nvPr/>
        </p:nvSpPr>
        <p:spPr>
          <a:xfrm>
            <a:off x="381000" y="2438400"/>
            <a:ext cx="5029200" cy="106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this is the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relationship between model and data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5" name="Title 1"/>
          <p:cNvSpPr txBox="1">
            <a:spLocks/>
          </p:cNvSpPr>
          <p:nvPr/>
        </p:nvSpPr>
        <p:spPr>
          <a:xfrm>
            <a:off x="76200" y="1371600"/>
            <a:ext cx="1219200" cy="533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d(x) =</a:t>
            </a:r>
            <a:endParaRPr kumimoji="0" lang="en-US" sz="2800" b="0" i="1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Purpose of the Lecture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1676400"/>
            <a:ext cx="9144000" cy="472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4000" dirty="0" smtClean="0">
                <a:latin typeface="Times New Roman" pitchFamily="18" charset="0"/>
                <a:ea typeface="+mj-ea"/>
                <a:cs typeface="Times New Roman" pitchFamily="18" charset="0"/>
              </a:rPr>
              <a:t>use </a:t>
            </a:r>
            <a:r>
              <a:rPr lang="en-US" sz="4000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adjoint</a:t>
            </a:r>
            <a:r>
              <a:rPr lang="en-US" sz="4000" dirty="0" smtClean="0">
                <a:latin typeface="Times New Roman" pitchFamily="18" charset="0"/>
                <a:ea typeface="+mj-ea"/>
                <a:cs typeface="Times New Roman" pitchFamily="18" charset="0"/>
              </a:rPr>
              <a:t> methods to compute </a:t>
            </a:r>
          </a:p>
          <a:p>
            <a:pPr lvl="0" algn="ctr">
              <a:spcBef>
                <a:spcPct val="0"/>
              </a:spcBef>
              <a:defRPr/>
            </a:pPr>
            <a:endParaRPr lang="en-US" sz="4000" dirty="0" smtClean="0"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lvl="0" algn="ctr">
              <a:spcBef>
                <a:spcPct val="0"/>
              </a:spcBef>
              <a:defRPr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data kernels</a:t>
            </a:r>
            <a:endParaRPr lang="en-US" sz="4000" dirty="0" smtClean="0"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lvl="0" algn="ctr">
              <a:spcBef>
                <a:spcPct val="0"/>
              </a:spcBef>
              <a:defRPr/>
            </a:pPr>
            <a:endParaRPr lang="en-US" sz="4000" dirty="0" smtClean="0"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7620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example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3000" y="990600"/>
            <a:ext cx="6539345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90600" y="3124200"/>
            <a:ext cx="7010400" cy="12942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Down Arrow 3"/>
          <p:cNvSpPr/>
          <p:nvPr/>
        </p:nvSpPr>
        <p:spPr>
          <a:xfrm>
            <a:off x="4038600" y="2438400"/>
            <a:ext cx="685800" cy="762000"/>
          </a:xfrm>
          <a:prstGeom prst="downArrow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4419600" y="2438400"/>
            <a:ext cx="38100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construct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adjoint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7620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example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3000" y="990600"/>
            <a:ext cx="6539345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90600" y="3124200"/>
            <a:ext cx="7010400" cy="12942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Down Arrow 3"/>
          <p:cNvSpPr/>
          <p:nvPr/>
        </p:nvSpPr>
        <p:spPr>
          <a:xfrm>
            <a:off x="4038600" y="2438400"/>
            <a:ext cx="685800" cy="762000"/>
          </a:xfrm>
          <a:prstGeom prst="downArrow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4800600" y="4572000"/>
            <a:ext cx="38100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Fr</a:t>
            </a:r>
            <a:r>
              <a:rPr lang="en-US" sz="2800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é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chet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derivative of Error </a:t>
            </a:r>
          </a:p>
        </p:txBody>
      </p:sp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5334000"/>
            <a:ext cx="9144000" cy="9489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Down Arrow 13"/>
          <p:cNvSpPr/>
          <p:nvPr/>
        </p:nvSpPr>
        <p:spPr>
          <a:xfrm>
            <a:off x="4038600" y="4495800"/>
            <a:ext cx="685800" cy="762000"/>
          </a:xfrm>
          <a:prstGeom prst="downArrow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/>
          <p:cNvGrpSpPr>
            <a:grpSpLocks noChangeAspect="1"/>
          </p:cNvGrpSpPr>
          <p:nvPr/>
        </p:nvGrpSpPr>
        <p:grpSpPr>
          <a:xfrm>
            <a:off x="112366" y="817899"/>
            <a:ext cx="8955434" cy="5049501"/>
            <a:chOff x="785789" y="419100"/>
            <a:chExt cx="7462862" cy="4207917"/>
          </a:xfrm>
        </p:grpSpPr>
        <p:pic>
          <p:nvPicPr>
            <p:cNvPr id="1030" name="Picture 6"/>
            <p:cNvPicPr>
              <a:picLocks noChangeAspect="1" noChangeArrowheads="1"/>
            </p:cNvPicPr>
            <p:nvPr/>
          </p:nvPicPr>
          <p:blipFill>
            <a:blip r:embed="rId3" cstate="print"/>
            <a:srcRect l="11607" t="4286" r="8036" b="10000"/>
            <a:stretch>
              <a:fillRect/>
            </a:stretch>
          </p:blipFill>
          <p:spPr bwMode="auto">
            <a:xfrm>
              <a:off x="1371600" y="838200"/>
              <a:ext cx="6858000" cy="3429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6" name="TextBox 5"/>
            <p:cNvSpPr txBox="1"/>
            <p:nvPr/>
          </p:nvSpPr>
          <p:spPr>
            <a:xfrm rot="16200000">
              <a:off x="546597" y="848792"/>
              <a:ext cx="914401" cy="43601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i="1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m(x)</a:t>
              </a:r>
              <a:endParaRPr lang="en-US" sz="2800" i="1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 rot="16200000">
              <a:off x="550204" y="2025538"/>
              <a:ext cx="923107" cy="43601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i="1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d(x)</a:t>
              </a:r>
              <a:endParaRPr lang="en-US" sz="2800" i="1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4638675" y="1866900"/>
              <a:ext cx="304800" cy="2286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4638675" y="1827711"/>
              <a:ext cx="685800" cy="43601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i="1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x</a:t>
              </a:r>
              <a:endParaRPr lang="en-US" sz="2800" i="1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397726" y="419100"/>
              <a:ext cx="1067874" cy="43601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(A)</a:t>
              </a:r>
              <a:endParaRPr lang="en-US" sz="28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417318" y="1689100"/>
              <a:ext cx="1067874" cy="43601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(B)</a:t>
              </a:r>
              <a:endParaRPr lang="en-US" sz="28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1408340" y="2895600"/>
              <a:ext cx="1067874" cy="43601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(C)</a:t>
              </a:r>
              <a:endParaRPr lang="en-US" sz="28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 rot="16200000">
              <a:off x="301828" y="3364662"/>
              <a:ext cx="1546859" cy="43601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i="1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log</a:t>
              </a:r>
              <a:r>
                <a:rPr lang="en-US" sz="2800" i="1" baseline="-25000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10</a:t>
              </a:r>
              <a:r>
                <a:rPr lang="en-US" sz="2800" i="1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 E/E</a:t>
              </a:r>
              <a:r>
                <a:rPr lang="en-US" sz="2800" i="1" baseline="-25000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1</a:t>
              </a:r>
              <a:endParaRPr lang="en-US" sz="2800" i="1" baseline="-25000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4648200" y="3048000"/>
              <a:ext cx="304800" cy="2286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4648200" y="2981325"/>
              <a:ext cx="685800" cy="43601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i="1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x</a:t>
              </a:r>
              <a:endParaRPr lang="en-US" sz="2800" i="1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3968749" y="4191000"/>
              <a:ext cx="1517651" cy="43601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i="1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iteration</a:t>
              </a:r>
              <a:endParaRPr lang="en-US" sz="2800" i="1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sp>
          <p:nvSpPr>
            <p:cNvPr id="15" name="Freeform 14"/>
            <p:cNvSpPr/>
            <p:nvPr/>
          </p:nvSpPr>
          <p:spPr>
            <a:xfrm>
              <a:off x="1485901" y="828676"/>
              <a:ext cx="6762750" cy="857250"/>
            </a:xfrm>
            <a:custGeom>
              <a:avLst/>
              <a:gdLst>
                <a:gd name="connsiteX0" fmla="*/ 9525 w 6762750"/>
                <a:gd name="connsiteY0" fmla="*/ 0 h 733425"/>
                <a:gd name="connsiteX1" fmla="*/ 0 w 6762750"/>
                <a:gd name="connsiteY1" fmla="*/ 733425 h 733425"/>
                <a:gd name="connsiteX2" fmla="*/ 6762750 w 6762750"/>
                <a:gd name="connsiteY2" fmla="*/ 733425 h 7334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762750" h="733425">
                  <a:moveTo>
                    <a:pt x="9525" y="0"/>
                  </a:moveTo>
                  <a:lnTo>
                    <a:pt x="0" y="733425"/>
                  </a:lnTo>
                  <a:lnTo>
                    <a:pt x="6762750" y="733425"/>
                  </a:lnTo>
                </a:path>
              </a:pathLst>
            </a:custGeom>
            <a:ln w="28575">
              <a:solidFill>
                <a:schemeClr val="tx1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16" name="Freeform 15"/>
            <p:cNvSpPr/>
            <p:nvPr/>
          </p:nvSpPr>
          <p:spPr>
            <a:xfrm>
              <a:off x="1481122" y="2024061"/>
              <a:ext cx="6762750" cy="857250"/>
            </a:xfrm>
            <a:custGeom>
              <a:avLst/>
              <a:gdLst>
                <a:gd name="connsiteX0" fmla="*/ 9525 w 6762750"/>
                <a:gd name="connsiteY0" fmla="*/ 0 h 733425"/>
                <a:gd name="connsiteX1" fmla="*/ 0 w 6762750"/>
                <a:gd name="connsiteY1" fmla="*/ 733425 h 733425"/>
                <a:gd name="connsiteX2" fmla="*/ 6762750 w 6762750"/>
                <a:gd name="connsiteY2" fmla="*/ 733425 h 7334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762750" h="733425">
                  <a:moveTo>
                    <a:pt x="9525" y="0"/>
                  </a:moveTo>
                  <a:lnTo>
                    <a:pt x="0" y="733425"/>
                  </a:lnTo>
                  <a:lnTo>
                    <a:pt x="6762750" y="733425"/>
                  </a:lnTo>
                </a:path>
              </a:pathLst>
            </a:custGeom>
            <a:ln w="28575">
              <a:solidFill>
                <a:schemeClr val="tx1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21" name="Freeform 20"/>
            <p:cNvSpPr/>
            <p:nvPr/>
          </p:nvSpPr>
          <p:spPr>
            <a:xfrm>
              <a:off x="1485869" y="3224193"/>
              <a:ext cx="6762750" cy="857250"/>
            </a:xfrm>
            <a:custGeom>
              <a:avLst/>
              <a:gdLst>
                <a:gd name="connsiteX0" fmla="*/ 9525 w 6762750"/>
                <a:gd name="connsiteY0" fmla="*/ 0 h 733425"/>
                <a:gd name="connsiteX1" fmla="*/ 0 w 6762750"/>
                <a:gd name="connsiteY1" fmla="*/ 733425 h 733425"/>
                <a:gd name="connsiteX2" fmla="*/ 6762750 w 6762750"/>
                <a:gd name="connsiteY2" fmla="*/ 733425 h 7334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762750" h="733425">
                  <a:moveTo>
                    <a:pt x="9525" y="0"/>
                  </a:moveTo>
                  <a:lnTo>
                    <a:pt x="0" y="733425"/>
                  </a:lnTo>
                  <a:lnTo>
                    <a:pt x="6762750" y="733425"/>
                  </a:lnTo>
                </a:path>
              </a:pathLst>
            </a:custGeom>
            <a:ln w="28575">
              <a:solidFill>
                <a:schemeClr val="tx1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</p:grp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Part 3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1676400"/>
            <a:ext cx="9144000" cy="472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Backprojection</a:t>
            </a:r>
            <a:endParaRPr lang="en-US" sz="4000" dirty="0" smtClean="0"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lvl="0" algn="ctr">
              <a:spcBef>
                <a:spcPct val="0"/>
              </a:spcBef>
              <a:defRPr/>
            </a:pPr>
            <a:endParaRPr lang="en-US" sz="4000" dirty="0" smtClean="0"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continuous analog of least squares</a:t>
            </a:r>
            <a:endParaRPr lang="en-US" dirty="0"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2438400"/>
            <a:ext cx="7873785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now define the identity operator </a:t>
            </a:r>
            <a:r>
              <a:rPr lang="en-US" dirty="0" smtClean="0">
                <a:latin typeface="Cambria Math"/>
                <a:ea typeface="Cambria Math"/>
                <a:cs typeface="Times New Roman" pitchFamily="18" charset="0"/>
              </a:rPr>
              <a:t>ℐ</a:t>
            </a:r>
            <a:endParaRPr lang="en-US" dirty="0"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19400" y="2743200"/>
            <a:ext cx="3526971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itle 1"/>
          <p:cNvSpPr txBox="1">
            <a:spLocks/>
          </p:cNvSpPr>
          <p:nvPr/>
        </p:nvSpPr>
        <p:spPr>
          <a:xfrm>
            <a:off x="457200" y="11430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m(x) = ℐ m(x)</a:t>
            </a:r>
            <a:endParaRPr kumimoji="0" lang="en-US" sz="4400" b="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33600" y="3886200"/>
            <a:ext cx="52387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143000" y="5105400"/>
            <a:ext cx="6862374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view as a recursion</a:t>
            </a:r>
            <a:endParaRPr lang="en-US" dirty="0"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9200" y="1905000"/>
            <a:ext cx="6885709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95800" y="3581400"/>
            <a:ext cx="1588657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362200" y="4800600"/>
            <a:ext cx="3918852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Down Arrow 10"/>
          <p:cNvSpPr/>
          <p:nvPr/>
        </p:nvSpPr>
        <p:spPr>
          <a:xfrm>
            <a:off x="3962400" y="3276600"/>
            <a:ext cx="457200" cy="1600200"/>
          </a:xfrm>
          <a:prstGeom prst="downArrow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14600" y="4953000"/>
            <a:ext cx="3918852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view as a recursion</a:t>
            </a:r>
            <a:endParaRPr lang="en-US" dirty="0"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9200" y="1905000"/>
            <a:ext cx="6885709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95800" y="3581400"/>
            <a:ext cx="1588657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362200" y="4800600"/>
            <a:ext cx="3918852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Down Arrow 10"/>
          <p:cNvSpPr/>
          <p:nvPr/>
        </p:nvSpPr>
        <p:spPr>
          <a:xfrm>
            <a:off x="3962400" y="3276600"/>
            <a:ext cx="457200" cy="1600200"/>
          </a:xfrm>
          <a:prstGeom prst="downArrow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14600" y="4953000"/>
            <a:ext cx="3918852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Oval 7"/>
          <p:cNvSpPr/>
          <p:nvPr/>
        </p:nvSpPr>
        <p:spPr>
          <a:xfrm>
            <a:off x="4419600" y="5105400"/>
            <a:ext cx="838200" cy="10668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5293217" y="5975797"/>
            <a:ext cx="1648496" cy="412124"/>
          </a:xfrm>
          <a:custGeom>
            <a:avLst/>
            <a:gdLst>
              <a:gd name="connsiteX0" fmla="*/ 0 w 1648496"/>
              <a:gd name="connsiteY0" fmla="*/ 0 h 412124"/>
              <a:gd name="connsiteX1" fmla="*/ 837127 w 1648496"/>
              <a:gd name="connsiteY1" fmla="*/ 25758 h 412124"/>
              <a:gd name="connsiteX2" fmla="*/ 824248 w 1648496"/>
              <a:gd name="connsiteY2" fmla="*/ 244699 h 412124"/>
              <a:gd name="connsiteX3" fmla="*/ 1648496 w 1648496"/>
              <a:gd name="connsiteY3" fmla="*/ 412124 h 4121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48496" h="412124">
                <a:moveTo>
                  <a:pt x="0" y="0"/>
                </a:moveTo>
                <a:lnTo>
                  <a:pt x="837127" y="25758"/>
                </a:lnTo>
                <a:cubicBezTo>
                  <a:pt x="974502" y="66541"/>
                  <a:pt x="689020" y="180305"/>
                  <a:pt x="824248" y="244699"/>
                </a:cubicBezTo>
                <a:cubicBezTo>
                  <a:pt x="959476" y="309093"/>
                  <a:pt x="1303986" y="360608"/>
                  <a:pt x="1648496" y="412124"/>
                </a:cubicBezTo>
              </a:path>
            </a:pathLst>
          </a:custGeom>
          <a:ln w="38100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6324600" y="4800600"/>
            <a:ext cx="2819400" cy="2057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using the </a:t>
            </a: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adjoint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as if it were the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inverse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1066800"/>
            <a:ext cx="54864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example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47800" y="5334000"/>
            <a:ext cx="6248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533400" y="4541838"/>
            <a:ext cx="8229600" cy="8683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backprojection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533400" y="2514600"/>
            <a:ext cx="8229600" cy="8683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exact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609600" y="3276600"/>
            <a:ext cx="8229600" cy="8683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m(x)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=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/>
                <a:ea typeface="Cambria Math"/>
                <a:cs typeface="Times New Roman" pitchFamily="18" charset="0"/>
              </a:rPr>
              <a:t>ℒ</a:t>
            </a:r>
            <a:r>
              <a:rPr kumimoji="0" lang="en-US" sz="32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/>
                <a:ea typeface="Cambria Math"/>
                <a:cs typeface="Times New Roman" pitchFamily="18" charset="0"/>
              </a:rPr>
              <a:t>-1</a:t>
            </a:r>
            <a:r>
              <a:rPr lang="en-US" sz="3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d</a:t>
            </a:r>
            <a:r>
              <a:rPr lang="en-US" sz="3200" i="1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obs </a:t>
            </a:r>
            <a:r>
              <a:rPr lang="en-US" sz="3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=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d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</a:t>
            </a:r>
            <a:r>
              <a:rPr kumimoji="0" lang="en-US" sz="3200" b="0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d</a:t>
            </a:r>
            <a:r>
              <a:rPr kumimoji="0" lang="en-US" sz="3200" b="0" i="1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obs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/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dx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1066800"/>
            <a:ext cx="54864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example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47800" y="5334000"/>
            <a:ext cx="6248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533400" y="4534437"/>
            <a:ext cx="8229600" cy="8683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backprojection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533400" y="2514600"/>
            <a:ext cx="8229600" cy="8683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exact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609600" y="3272196"/>
            <a:ext cx="8229600" cy="8683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m(x)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=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/>
                <a:ea typeface="Cambria Math"/>
                <a:cs typeface="Times New Roman" pitchFamily="18" charset="0"/>
              </a:rPr>
              <a:t>ℒ</a:t>
            </a:r>
            <a:r>
              <a:rPr kumimoji="0" lang="en-US" sz="32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/>
                <a:ea typeface="Cambria Math"/>
                <a:cs typeface="Times New Roman" pitchFamily="18" charset="0"/>
              </a:rPr>
              <a:t>-1</a:t>
            </a:r>
            <a:r>
              <a:rPr lang="en-US" sz="3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d</a:t>
            </a:r>
            <a:r>
              <a:rPr lang="en-US" sz="3200" i="1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obs </a:t>
            </a:r>
            <a:r>
              <a:rPr lang="en-US" sz="3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=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d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</a:t>
            </a:r>
            <a:r>
              <a:rPr kumimoji="0" lang="en-US" sz="3200" b="0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d</a:t>
            </a:r>
            <a:r>
              <a:rPr kumimoji="0" lang="en-US" sz="3200" b="0" i="1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obs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/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dx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10" name="Freeform 9"/>
          <p:cNvSpPr/>
          <p:nvPr/>
        </p:nvSpPr>
        <p:spPr>
          <a:xfrm>
            <a:off x="6156101" y="6078828"/>
            <a:ext cx="978795" cy="476518"/>
          </a:xfrm>
          <a:custGeom>
            <a:avLst/>
            <a:gdLst>
              <a:gd name="connsiteX0" fmla="*/ 0 w 978795"/>
              <a:gd name="connsiteY0" fmla="*/ 0 h 476518"/>
              <a:gd name="connsiteX1" fmla="*/ 425003 w 978795"/>
              <a:gd name="connsiteY1" fmla="*/ 141668 h 476518"/>
              <a:gd name="connsiteX2" fmla="*/ 412124 w 978795"/>
              <a:gd name="connsiteY2" fmla="*/ 296214 h 476518"/>
              <a:gd name="connsiteX3" fmla="*/ 978795 w 978795"/>
              <a:gd name="connsiteY3" fmla="*/ 476518 h 4765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78795" h="476518">
                <a:moveTo>
                  <a:pt x="0" y="0"/>
                </a:moveTo>
                <a:cubicBezTo>
                  <a:pt x="178158" y="46149"/>
                  <a:pt x="356316" y="92299"/>
                  <a:pt x="425003" y="141668"/>
                </a:cubicBezTo>
                <a:cubicBezTo>
                  <a:pt x="493690" y="191037"/>
                  <a:pt x="319825" y="240406"/>
                  <a:pt x="412124" y="296214"/>
                </a:cubicBezTo>
                <a:cubicBezTo>
                  <a:pt x="504423" y="352022"/>
                  <a:pt x="741609" y="414270"/>
                  <a:pt x="978795" y="476518"/>
                </a:cubicBezTo>
              </a:path>
            </a:pathLst>
          </a:custGeom>
          <a:ln w="38100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7086600" y="6019800"/>
            <a:ext cx="1600200" cy="83820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crazy!</a:t>
            </a:r>
            <a:endParaRPr lang="en-US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Part 1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1676400"/>
            <a:ext cx="9144000" cy="472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4000" dirty="0" smtClean="0">
                <a:latin typeface="Times New Roman" pitchFamily="18" charset="0"/>
                <a:ea typeface="+mj-ea"/>
                <a:cs typeface="Times New Roman" pitchFamily="18" charset="0"/>
              </a:rPr>
              <a:t>Review of Last Lecture</a:t>
            </a:r>
          </a:p>
          <a:p>
            <a:pPr lvl="0" algn="ctr">
              <a:spcBef>
                <a:spcPct val="0"/>
              </a:spcBef>
              <a:defRPr/>
            </a:pPr>
            <a:endParaRPr lang="en-US" sz="4000" dirty="0" smtClean="0"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>
            <a:grpSpLocks noChangeAspect="1"/>
          </p:cNvGrpSpPr>
          <p:nvPr/>
        </p:nvGrpSpPr>
        <p:grpSpPr>
          <a:xfrm>
            <a:off x="223238" y="891721"/>
            <a:ext cx="8600721" cy="4747079"/>
            <a:chOff x="1156461" y="389426"/>
            <a:chExt cx="6615939" cy="3651601"/>
          </a:xfrm>
        </p:grpSpPr>
        <p:pic>
          <p:nvPicPr>
            <p:cNvPr id="2050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 l="9596" r="7576" b="10302"/>
            <a:stretch>
              <a:fillRect/>
            </a:stretch>
          </p:blipFill>
          <p:spPr bwMode="auto">
            <a:xfrm>
              <a:off x="1524000" y="623888"/>
              <a:ext cx="6248400" cy="31099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5" name="TextBox 4"/>
            <p:cNvSpPr txBox="1"/>
            <p:nvPr/>
          </p:nvSpPr>
          <p:spPr>
            <a:xfrm>
              <a:off x="1746739" y="506657"/>
              <a:ext cx="1067874" cy="4024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(A)</a:t>
              </a:r>
              <a:endParaRPr lang="en-US" sz="28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1746739" y="1561734"/>
              <a:ext cx="1067874" cy="4024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(B)</a:t>
              </a:r>
              <a:endParaRPr lang="en-US" sz="28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746739" y="2616811"/>
              <a:ext cx="1067874" cy="4024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(C)</a:t>
              </a:r>
              <a:endParaRPr lang="en-US" sz="28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4572000" y="1676400"/>
              <a:ext cx="228600" cy="152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4610100" y="2705100"/>
              <a:ext cx="228600" cy="152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10" name="TextBox 9"/>
            <p:cNvSpPr txBox="1"/>
            <p:nvPr/>
          </p:nvSpPr>
          <p:spPr>
            <a:xfrm rot="16200000">
              <a:off x="797094" y="748793"/>
              <a:ext cx="1121212" cy="4024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i="1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m(x)</a:t>
              </a:r>
              <a:r>
                <a:rPr lang="en-US" sz="2800" i="1" baseline="30000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true</a:t>
              </a:r>
              <a:endParaRPr lang="en-US" sz="2800" i="1" baseline="30000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 rot="16200000">
              <a:off x="883281" y="1956270"/>
              <a:ext cx="957087" cy="4024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i="1" dirty="0" err="1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m</a:t>
              </a:r>
              <a:r>
                <a:rPr lang="en-US" sz="2800" i="1" baseline="30000" dirty="0" err="1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est</a:t>
              </a:r>
              <a:r>
                <a:rPr lang="en-US" sz="2800" i="1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(x)</a:t>
              </a:r>
              <a:endParaRPr lang="en-US" sz="2800" i="1" baseline="30000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 rot="16200000">
              <a:off x="773290" y="3121340"/>
              <a:ext cx="1177070" cy="4024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i="1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m</a:t>
              </a:r>
              <a:r>
                <a:rPr lang="en-US" sz="2800" i="1" baseline="30000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(1)</a:t>
              </a:r>
              <a:r>
                <a:rPr lang="en-US" sz="2800" i="1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(x)</a:t>
              </a:r>
              <a:endParaRPr lang="en-US" sz="2800" i="1" baseline="30000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4533900" y="3638550"/>
              <a:ext cx="672436" cy="4024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i="1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x</a:t>
              </a:r>
              <a:endParaRPr lang="en-US" sz="2800" i="1" baseline="30000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4524375" y="2590800"/>
              <a:ext cx="672436" cy="4024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i="1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x</a:t>
              </a:r>
              <a:endParaRPr lang="en-US" sz="2800" i="1" baseline="30000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4524375" y="1532751"/>
              <a:ext cx="672436" cy="4024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i="1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x</a:t>
              </a:r>
              <a:endParaRPr lang="en-US" sz="2800" i="1" baseline="30000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43400" y="1066800"/>
            <a:ext cx="25908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interpretation as tomography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62400" y="3962400"/>
            <a:ext cx="2895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533400" y="3352800"/>
            <a:ext cx="8229600" cy="8683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backprojection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533400" y="2362200"/>
            <a:ext cx="8229600" cy="8683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i="1" noProof="0" dirty="0" smtClean="0">
                <a:latin typeface="Times New Roman" pitchFamily="18" charset="0"/>
                <a:ea typeface="+mj-ea"/>
                <a:cs typeface="Times New Roman" pitchFamily="18" charset="0"/>
              </a:rPr>
              <a:t>m</a:t>
            </a:r>
            <a:r>
              <a:rPr lang="en-US" sz="4400" noProof="0" dirty="0" smtClean="0">
                <a:latin typeface="Times New Roman" pitchFamily="18" charset="0"/>
                <a:ea typeface="+mj-ea"/>
                <a:cs typeface="Times New Roman" pitchFamily="18" charset="0"/>
              </a:rPr>
              <a:t> is slowness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1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d</a:t>
            </a:r>
            <a:r>
              <a:rPr kumimoji="0" lang="en-US" sz="4400" b="0" i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is travel time of a ray from –</a:t>
            </a:r>
            <a:r>
              <a:rPr kumimoji="0" lang="en-US" sz="4400" b="0" i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/>
                <a:ea typeface="Cambria Math"/>
                <a:cs typeface="Times New Roman" pitchFamily="18" charset="0"/>
              </a:rPr>
              <a:t>∞</a:t>
            </a:r>
            <a:r>
              <a:rPr kumimoji="0" lang="en-US" sz="4400" b="0" i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to x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971800" y="1066800"/>
            <a:ext cx="1371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590800" y="3962400"/>
            <a:ext cx="1371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itle 1"/>
          <p:cNvSpPr txBox="1">
            <a:spLocks/>
          </p:cNvSpPr>
          <p:nvPr/>
        </p:nvSpPr>
        <p:spPr>
          <a:xfrm>
            <a:off x="381000" y="53340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dirty="0" smtClean="0">
                <a:latin typeface="Times New Roman" pitchFamily="18" charset="0"/>
                <a:ea typeface="+mj-ea"/>
                <a:cs typeface="Times New Roman" pitchFamily="18" charset="0"/>
              </a:rPr>
              <a:t>integrate (=add together) the travel times of all rays that pass through the point x</a:t>
            </a:r>
            <a:endParaRPr kumimoji="0" lang="en-US" sz="3600" b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9812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discrete analysis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Gm</a:t>
            </a:r>
            <a:r>
              <a:rPr lang="en-US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=</a:t>
            </a:r>
            <a: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d</a:t>
            </a:r>
            <a:endParaRPr lang="en-US" b="1" dirty="0"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2819400"/>
            <a:ext cx="7010400" cy="19812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G</a:t>
            </a:r>
            <a:r>
              <a:rPr lang="en-US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=</a:t>
            </a:r>
            <a: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U</a:t>
            </a:r>
            <a:r>
              <a:rPr lang="el-GR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Λ</a:t>
            </a:r>
            <a: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V</a:t>
            </a:r>
            <a:r>
              <a:rPr lang="en-US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T</a:t>
            </a:r>
            <a:r>
              <a:rPr lang="en-US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      </a:t>
            </a:r>
            <a: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G</a:t>
            </a:r>
            <a:r>
              <a:rPr lang="en-US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-g</a:t>
            </a:r>
            <a:r>
              <a:rPr lang="en-US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=</a:t>
            </a:r>
            <a: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V</a:t>
            </a:r>
            <a:r>
              <a:rPr lang="el-GR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Λ</a:t>
            </a:r>
            <a:r>
              <a:rPr lang="en-US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-1</a:t>
            </a:r>
            <a: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U</a:t>
            </a:r>
            <a:r>
              <a:rPr lang="en-US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T      </a:t>
            </a:r>
            <a: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 G</a:t>
            </a:r>
            <a:r>
              <a:rPr lang="en-US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T</a:t>
            </a:r>
            <a:r>
              <a:rPr lang="en-US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=</a:t>
            </a:r>
            <a: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V</a:t>
            </a:r>
            <a:r>
              <a:rPr lang="el-GR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Λ</a:t>
            </a:r>
            <a: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U</a:t>
            </a:r>
            <a:r>
              <a:rPr lang="en-US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T</a:t>
            </a:r>
            <a:endParaRPr lang="en-US" baseline="30000" dirty="0" smtClean="0"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en-US" baseline="30000" dirty="0" smtClean="0"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sz="40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if</a:t>
            </a:r>
            <a:r>
              <a:rPr lang="en-US" sz="4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 </a:t>
            </a:r>
            <a:r>
              <a:rPr lang="el-GR" sz="40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Λ</a:t>
            </a:r>
            <a:r>
              <a:rPr lang="en-US" sz="4000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-1</a:t>
            </a:r>
            <a:r>
              <a:rPr lang="en-US" sz="4000" dirty="0" smtClean="0">
                <a:latin typeface="Cambria Math"/>
                <a:ea typeface="Cambria Math"/>
                <a:cs typeface="Times New Roman" pitchFamily="18" charset="0"/>
              </a:rPr>
              <a:t>≈</a:t>
            </a:r>
            <a:r>
              <a:rPr lang="el-GR" sz="40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Λ</a:t>
            </a:r>
            <a:r>
              <a:rPr lang="en-US" sz="4000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</a:t>
            </a:r>
            <a:r>
              <a:rPr lang="en-US" sz="4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</a:t>
            </a:r>
            <a:r>
              <a:rPr lang="en-US" sz="40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then</a:t>
            </a:r>
            <a:r>
              <a:rPr lang="en-US" sz="4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 </a:t>
            </a:r>
            <a:r>
              <a:rPr lang="en-US" sz="40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G</a:t>
            </a:r>
            <a:r>
              <a:rPr lang="en-US" sz="4000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-g</a:t>
            </a:r>
            <a:r>
              <a:rPr lang="en-US" sz="4000" dirty="0" smtClean="0">
                <a:latin typeface="Cambria Math"/>
                <a:ea typeface="Cambria Math"/>
                <a:cs typeface="Times New Roman" pitchFamily="18" charset="0"/>
              </a:rPr>
              <a:t>≈</a:t>
            </a:r>
            <a:r>
              <a:rPr lang="el-GR" sz="40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</a:t>
            </a:r>
            <a:r>
              <a:rPr lang="en-US" sz="40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G</a:t>
            </a:r>
            <a:r>
              <a:rPr lang="en-US" sz="4000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T</a:t>
            </a:r>
            <a:r>
              <a:rPr lang="en-US" sz="4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</a:t>
            </a:r>
          </a:p>
          <a:p>
            <a:pPr algn="ctr">
              <a:buNone/>
            </a:pPr>
            <a:endParaRPr lang="en-US" sz="4000" dirty="0" smtClean="0"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en-US" sz="4000" dirty="0" smtClean="0"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28600" y="4876800"/>
            <a:ext cx="8229600" cy="1981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backprojection</a:t>
            </a:r>
            <a:r>
              <a:rPr lang="en-US" sz="4000" dirty="0" smtClean="0">
                <a:latin typeface="Times New Roman" pitchFamily="18" charset="0"/>
                <a:ea typeface="+mj-ea"/>
                <a:cs typeface="Times New Roman" pitchFamily="18" charset="0"/>
              </a:rPr>
              <a:t> works when the singular values are all roughly the same size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81000"/>
            <a:ext cx="9144000" cy="594360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endParaRPr lang="en-US" sz="4000" dirty="0" smtClean="0"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4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suggests scaling</a:t>
            </a:r>
          </a:p>
          <a:p>
            <a:pPr>
              <a:buNone/>
            </a:pPr>
            <a:r>
              <a:rPr lang="en-US" sz="40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Gm</a:t>
            </a:r>
            <a:r>
              <a:rPr lang="en-US" sz="4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=</a:t>
            </a:r>
            <a:r>
              <a:rPr lang="en-US" sz="40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d   </a:t>
            </a:r>
            <a:r>
              <a:rPr lang="en-US" sz="4000" b="1" dirty="0" smtClean="0">
                <a:latin typeface="Cambria Math"/>
                <a:ea typeface="Cambria Math"/>
                <a:cs typeface="Times New Roman" pitchFamily="18" charset="0"/>
              </a:rPr>
              <a:t>→ </a:t>
            </a:r>
            <a:r>
              <a:rPr lang="en-US" sz="4000" b="1" dirty="0" err="1" smtClean="0">
                <a:latin typeface="Cambria Math"/>
                <a:ea typeface="Cambria Math"/>
                <a:cs typeface="Times New Roman" pitchFamily="18" charset="0"/>
              </a:rPr>
              <a:t>W</a:t>
            </a:r>
            <a:r>
              <a:rPr lang="en-US" sz="4000" b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Gm</a:t>
            </a:r>
            <a:r>
              <a:rPr lang="en-US" sz="4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=</a:t>
            </a:r>
            <a:r>
              <a:rPr lang="en-US" sz="40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Wd</a:t>
            </a:r>
          </a:p>
          <a:p>
            <a:pPr>
              <a:buNone/>
            </a:pPr>
            <a:r>
              <a:rPr lang="en-US" sz="40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	</a:t>
            </a:r>
            <a:r>
              <a:rPr lang="en-US" sz="40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where </a:t>
            </a:r>
            <a:r>
              <a:rPr lang="en-US" sz="40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W</a:t>
            </a:r>
            <a:r>
              <a:rPr lang="en-US" sz="40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is a diagonal matrix chosen to make the singular values more equal in overall size</a:t>
            </a:r>
          </a:p>
          <a:p>
            <a:pPr>
              <a:buNone/>
            </a:pPr>
            <a:endParaRPr lang="en-US" sz="4000" dirty="0" smtClean="0"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4000" dirty="0" err="1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Traveltime</a:t>
            </a:r>
            <a:r>
              <a:rPr lang="en-US" sz="40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tomography:</a:t>
            </a:r>
          </a:p>
          <a:p>
            <a:pPr>
              <a:buNone/>
            </a:pPr>
            <a:r>
              <a:rPr lang="en-US" sz="40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		</a:t>
            </a:r>
            <a:r>
              <a:rPr lang="en-US" sz="4000" i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W</a:t>
            </a:r>
            <a:r>
              <a:rPr lang="en-US" sz="4000" i="1" baseline="-25000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ii</a:t>
            </a:r>
            <a:r>
              <a:rPr lang="en-US" sz="4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=  (length of </a:t>
            </a:r>
            <a:r>
              <a:rPr lang="en-US" sz="4000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ith</a:t>
            </a:r>
            <a:r>
              <a:rPr lang="en-US" sz="4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ray)</a:t>
            </a:r>
            <a:r>
              <a:rPr lang="en-US" sz="4000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-1 </a:t>
            </a:r>
          </a:p>
          <a:p>
            <a:pPr>
              <a:buNone/>
            </a:pPr>
            <a:endParaRPr lang="en-US" sz="4000" dirty="0" smtClean="0"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40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so</a:t>
            </a:r>
            <a:r>
              <a:rPr lang="en-US" sz="4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[</a:t>
            </a:r>
            <a:r>
              <a:rPr lang="en-US" sz="40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Wd</a:t>
            </a:r>
            <a:r>
              <a:rPr lang="en-US" sz="4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]</a:t>
            </a:r>
            <a:r>
              <a:rPr lang="en-US" sz="4000" baseline="-25000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i</a:t>
            </a:r>
            <a:r>
              <a:rPr lang="en-US" sz="4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</a:t>
            </a:r>
            <a:r>
              <a:rPr lang="en-US" sz="40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has interpretation of the average slowness</a:t>
            </a:r>
          </a:p>
          <a:p>
            <a:pPr>
              <a:buNone/>
            </a:pPr>
            <a:r>
              <a:rPr lang="en-US" sz="40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			along the ray </a:t>
            </a:r>
            <a:r>
              <a:rPr lang="en-US" sz="4000" i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i</a:t>
            </a:r>
            <a:r>
              <a:rPr lang="en-US" sz="40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en-US" sz="4000" dirty="0" smtClean="0"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4000" dirty="0" err="1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Backprojection</a:t>
            </a:r>
            <a:r>
              <a:rPr lang="en-US" sz="40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now adds together the average slowness of all rays that interact with the point </a:t>
            </a:r>
            <a:r>
              <a:rPr lang="en-US" sz="40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x</a:t>
            </a:r>
            <a:r>
              <a:rPr lang="en-US" sz="40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en-US" sz="4000" dirty="0" smtClean="0"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>
            <a:grpSpLocks noChangeAspect="1"/>
          </p:cNvGrpSpPr>
          <p:nvPr/>
        </p:nvGrpSpPr>
        <p:grpSpPr>
          <a:xfrm>
            <a:off x="-152400" y="1143000"/>
            <a:ext cx="9172513" cy="3642563"/>
            <a:chOff x="362439" y="1102822"/>
            <a:chExt cx="8338649" cy="3311422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 l="10039" t="5977" r="8586" b="7967"/>
            <a:stretch>
              <a:fillRect/>
            </a:stretch>
          </p:blipFill>
          <p:spPr bwMode="auto">
            <a:xfrm>
              <a:off x="770709" y="1600200"/>
              <a:ext cx="7840440" cy="24884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5" name="TextBox 4"/>
            <p:cNvSpPr txBox="1"/>
            <p:nvPr/>
          </p:nvSpPr>
          <p:spPr>
            <a:xfrm>
              <a:off x="988423" y="1102822"/>
              <a:ext cx="1067874" cy="4756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(A)</a:t>
              </a:r>
              <a:endParaRPr lang="en-US" sz="28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3720737" y="1102822"/>
              <a:ext cx="1067874" cy="4756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(B)</a:t>
              </a:r>
              <a:endParaRPr lang="en-US" sz="28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6423674" y="1102822"/>
              <a:ext cx="1067874" cy="4756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(C)</a:t>
              </a:r>
              <a:endParaRPr lang="en-US" sz="28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" name="Freeform 8"/>
            <p:cNvSpPr/>
            <p:nvPr/>
          </p:nvSpPr>
          <p:spPr>
            <a:xfrm>
              <a:off x="1050068" y="1528763"/>
              <a:ext cx="2226532" cy="2317567"/>
            </a:xfrm>
            <a:custGeom>
              <a:avLst/>
              <a:gdLst>
                <a:gd name="connsiteX0" fmla="*/ 4762 w 2090737"/>
                <a:gd name="connsiteY0" fmla="*/ 0 h 2095500"/>
                <a:gd name="connsiteX1" fmla="*/ 0 w 2090737"/>
                <a:gd name="connsiteY1" fmla="*/ 2095500 h 2095500"/>
                <a:gd name="connsiteX2" fmla="*/ 2090737 w 2090737"/>
                <a:gd name="connsiteY2" fmla="*/ 2095500 h 2095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090737" h="2095500">
                  <a:moveTo>
                    <a:pt x="4762" y="0"/>
                  </a:moveTo>
                  <a:cubicBezTo>
                    <a:pt x="3175" y="698500"/>
                    <a:pt x="1587" y="1397000"/>
                    <a:pt x="0" y="2095500"/>
                  </a:cubicBezTo>
                  <a:lnTo>
                    <a:pt x="2090737" y="2095500"/>
                  </a:lnTo>
                </a:path>
              </a:pathLst>
            </a:custGeom>
            <a:ln w="38100">
              <a:solidFill>
                <a:schemeClr val="tx1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873976" y="3932055"/>
              <a:ext cx="1067874" cy="4756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i="1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y</a:t>
              </a:r>
              <a:endParaRPr lang="en-US" sz="2800" i="1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 rot="16200000">
              <a:off x="419292" y="2500697"/>
              <a:ext cx="361950" cy="4756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i="1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x</a:t>
              </a:r>
              <a:endParaRPr lang="en-US" sz="2800" i="1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3200400" y="2590800"/>
              <a:ext cx="304800" cy="4572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5856223" y="2521129"/>
              <a:ext cx="304800" cy="4572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3763600" y="1519238"/>
              <a:ext cx="2222863" cy="2333626"/>
            </a:xfrm>
            <a:custGeom>
              <a:avLst/>
              <a:gdLst>
                <a:gd name="connsiteX0" fmla="*/ 4762 w 2090737"/>
                <a:gd name="connsiteY0" fmla="*/ 0 h 2095500"/>
                <a:gd name="connsiteX1" fmla="*/ 0 w 2090737"/>
                <a:gd name="connsiteY1" fmla="*/ 2095500 h 2095500"/>
                <a:gd name="connsiteX2" fmla="*/ 2090737 w 2090737"/>
                <a:gd name="connsiteY2" fmla="*/ 2095500 h 2095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090737" h="2095500">
                  <a:moveTo>
                    <a:pt x="4762" y="0"/>
                  </a:moveTo>
                  <a:cubicBezTo>
                    <a:pt x="3175" y="698500"/>
                    <a:pt x="1587" y="1397000"/>
                    <a:pt x="0" y="2095500"/>
                  </a:cubicBezTo>
                  <a:lnTo>
                    <a:pt x="2090737" y="2095500"/>
                  </a:lnTo>
                </a:path>
              </a:pathLst>
            </a:custGeom>
            <a:ln w="38100">
              <a:solidFill>
                <a:schemeClr val="tx1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4620849" y="3938589"/>
              <a:ext cx="1067874" cy="4756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i="1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y</a:t>
              </a:r>
              <a:endParaRPr lang="en-US" sz="2800" i="1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 rot="16200000">
              <a:off x="3205383" y="2578994"/>
              <a:ext cx="361950" cy="4756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i="1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x</a:t>
              </a:r>
              <a:endParaRPr lang="en-US" sz="2800" i="1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sp>
          <p:nvSpPr>
            <p:cNvPr id="17" name="Freeform 16"/>
            <p:cNvSpPr/>
            <p:nvPr/>
          </p:nvSpPr>
          <p:spPr>
            <a:xfrm>
              <a:off x="6468568" y="1519238"/>
              <a:ext cx="2232520" cy="2333626"/>
            </a:xfrm>
            <a:custGeom>
              <a:avLst/>
              <a:gdLst>
                <a:gd name="connsiteX0" fmla="*/ 4762 w 2090737"/>
                <a:gd name="connsiteY0" fmla="*/ 0 h 2095500"/>
                <a:gd name="connsiteX1" fmla="*/ 0 w 2090737"/>
                <a:gd name="connsiteY1" fmla="*/ 2095500 h 2095500"/>
                <a:gd name="connsiteX2" fmla="*/ 2090737 w 2090737"/>
                <a:gd name="connsiteY2" fmla="*/ 2095500 h 2095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090737" h="2095500">
                  <a:moveTo>
                    <a:pt x="4762" y="0"/>
                  </a:moveTo>
                  <a:cubicBezTo>
                    <a:pt x="3175" y="698500"/>
                    <a:pt x="1587" y="1397000"/>
                    <a:pt x="0" y="2095500"/>
                  </a:cubicBezTo>
                  <a:lnTo>
                    <a:pt x="2090737" y="2095500"/>
                  </a:lnTo>
                </a:path>
              </a:pathLst>
            </a:custGeom>
            <a:ln w="38100">
              <a:solidFill>
                <a:schemeClr val="tx1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7297239" y="3938589"/>
              <a:ext cx="1067874" cy="4756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i="1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y</a:t>
              </a:r>
              <a:endParaRPr lang="en-US" sz="2800" i="1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 rot="16200000">
              <a:off x="5940314" y="2567287"/>
              <a:ext cx="361950" cy="4756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i="1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x</a:t>
              </a:r>
              <a:endParaRPr lang="en-US" sz="2800" i="1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Part 4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1676400"/>
            <a:ext cx="9144000" cy="472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Fr</a:t>
            </a:r>
            <a:r>
              <a:rPr lang="en-US" sz="4000" dirty="0" err="1" smtClean="0">
                <a:latin typeface="Times New Roman"/>
                <a:cs typeface="Times New Roman"/>
              </a:rPr>
              <a:t>é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chet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Derivative</a:t>
            </a:r>
          </a:p>
          <a:p>
            <a:pPr lvl="0" algn="ctr">
              <a:spcBef>
                <a:spcPct val="0"/>
              </a:spcBef>
              <a:defRPr/>
            </a:pPr>
            <a:endParaRPr lang="en-US" sz="40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ctr">
              <a:spcBef>
                <a:spcPct val="0"/>
              </a:spcBef>
              <a:defRPr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involving a differential equation</a:t>
            </a:r>
            <a:endParaRPr lang="en-US" sz="4000" dirty="0" smtClean="0"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lvl="0" algn="ctr">
              <a:spcBef>
                <a:spcPct val="0"/>
              </a:spcBef>
              <a:defRPr/>
            </a:pPr>
            <a:endParaRPr lang="en-US" sz="4000" dirty="0" smtClean="0"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Part 4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1676400"/>
            <a:ext cx="9144000" cy="472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Fr</a:t>
            </a:r>
            <a:r>
              <a:rPr lang="en-US" sz="4000" dirty="0" err="1" smtClean="0">
                <a:latin typeface="Times New Roman"/>
                <a:cs typeface="Times New Roman"/>
              </a:rPr>
              <a:t>é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chet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Derivative</a:t>
            </a:r>
          </a:p>
          <a:p>
            <a:pPr lvl="0" algn="ctr">
              <a:spcBef>
                <a:spcPct val="0"/>
              </a:spcBef>
              <a:defRPr/>
            </a:pPr>
            <a:endParaRPr lang="en-US" sz="40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ctr">
              <a:spcBef>
                <a:spcPct val="0"/>
              </a:spcBef>
              <a:defRPr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involving a differential equation</a:t>
            </a:r>
            <a:endParaRPr lang="en-US" sz="4000" dirty="0" smtClean="0"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lvl="0" algn="ctr">
              <a:spcBef>
                <a:spcPct val="0"/>
              </a:spcBef>
              <a:defRPr/>
            </a:pPr>
            <a:endParaRPr lang="en-US" sz="4000" dirty="0" smtClean="0"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04800" y="5105400"/>
            <a:ext cx="82296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seismic wave equation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dirty="0" err="1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Navier</a:t>
            </a:r>
            <a:r>
              <a:rPr lang="en-US" sz="4400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-Stokes equation of fluid flow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noProof="0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etc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62200" y="4267200"/>
            <a:ext cx="4114800" cy="1126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124200"/>
            <a:ext cx="9144000" cy="9144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data </a:t>
            </a:r>
            <a:r>
              <a:rPr lang="en-US" sz="36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d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is related to field </a:t>
            </a:r>
            <a:r>
              <a:rPr lang="en-US" sz="36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u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via an inner product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43200" y="1752600"/>
            <a:ext cx="3429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381000" y="457200"/>
            <a:ext cx="82296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field </a:t>
            </a:r>
            <a:r>
              <a:rPr kumimoji="0" lang="en-US" sz="3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u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is related to model parameters </a:t>
            </a:r>
            <a:r>
              <a:rPr kumimoji="0" lang="en-US" sz="3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via a differential equation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038600"/>
            <a:ext cx="9144000" cy="914400"/>
          </a:xfrm>
        </p:spPr>
        <p:txBody>
          <a:bodyPr>
            <a:normAutofit fontScale="90000"/>
          </a:bodyPr>
          <a:lstStyle/>
          <a:p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pertrubation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3600" i="1" dirty="0" smtClean="0">
                <a:latin typeface="Cambria Math"/>
                <a:ea typeface="Cambria Math"/>
                <a:cs typeface="Times New Roman" pitchFamily="18" charset="0"/>
              </a:rPr>
              <a:t>δ</a:t>
            </a:r>
            <a:r>
              <a:rPr lang="en-US" sz="36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d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is related to perturbation </a:t>
            </a:r>
            <a:r>
              <a:rPr lang="el-GR" sz="3600" i="1" dirty="0" smtClean="0">
                <a:latin typeface="Cambria Math"/>
                <a:ea typeface="Cambria Math"/>
                <a:cs typeface="Times New Roman" pitchFamily="18" charset="0"/>
              </a:rPr>
              <a:t>δ</a:t>
            </a:r>
            <a:r>
              <a:rPr lang="en-US" sz="3600" i="1" dirty="0" smtClean="0">
                <a:latin typeface="Cambria Math"/>
                <a:ea typeface="Cambria Math"/>
                <a:cs typeface="Times New Roman" pitchFamily="18" charset="0"/>
              </a:rPr>
              <a:t>u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via an inner product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81000" y="762000"/>
            <a:ext cx="8229600" cy="2133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write in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terms of perturbations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3600" baseline="0" dirty="0" smtClean="0"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algn="ctr">
              <a:spcBef>
                <a:spcPct val="0"/>
              </a:spcBef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perturbation </a:t>
            </a:r>
            <a:r>
              <a:rPr lang="el-GR" sz="3600" i="1" dirty="0" smtClean="0">
                <a:latin typeface="Cambria Math"/>
                <a:ea typeface="Cambria Math"/>
                <a:cs typeface="Times New Roman" pitchFamily="18" charset="0"/>
              </a:rPr>
              <a:t>δ</a:t>
            </a:r>
            <a:r>
              <a:rPr lang="en-US" sz="36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u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is related to perturbation </a:t>
            </a:r>
            <a:r>
              <a:rPr lang="el-GR" sz="3600" i="1" dirty="0" smtClean="0">
                <a:latin typeface="Cambria Math"/>
                <a:ea typeface="Cambria Math"/>
                <a:cs typeface="Times New Roman" pitchFamily="18" charset="0"/>
              </a:rPr>
              <a:t>δ</a:t>
            </a:r>
            <a:r>
              <a:rPr lang="en-US" sz="36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via a differential equation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71800" y="2743200"/>
            <a:ext cx="3124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43200" y="5257800"/>
            <a:ext cx="31242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09600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what’s the data kernel ?</a:t>
            </a:r>
            <a:endParaRPr lang="en-US" dirty="0"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2286000"/>
            <a:ext cx="7347857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6278562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 function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m(x) </a:t>
            </a:r>
            <a:br>
              <a:rPr lang="en-US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is the continuous analog of a vector 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  <a:endParaRPr lang="en-US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easy using </a:t>
            </a:r>
            <a:r>
              <a:rPr lang="en-US" dirty="0" err="1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adjoints</a:t>
            </a:r>
            <a:endParaRPr lang="en-US" dirty="0"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1524000"/>
            <a:ext cx="2209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2819400" y="1524000"/>
            <a:ext cx="38862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data inner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product with field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easy using </a:t>
            </a:r>
            <a:r>
              <a:rPr lang="en-US" dirty="0" err="1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adjoints</a:t>
            </a:r>
            <a:endParaRPr lang="en-US" dirty="0"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1524000"/>
            <a:ext cx="2209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2895600" y="1447800"/>
            <a:ext cx="48006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data is inner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product with field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90600" y="2209800"/>
            <a:ext cx="2362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3429000" y="2133600"/>
            <a:ext cx="42672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field satisfies </a:t>
            </a:r>
            <a:r>
              <a:rPr lang="en-US" sz="2800" dirty="0" smtClean="0">
                <a:solidFill>
                  <a:srgbClr val="FF0000"/>
                </a:solidFill>
                <a:latin typeface="Cambria Math"/>
                <a:ea typeface="Cambria Math"/>
                <a:cs typeface="Times New Roman" pitchFamily="18" charset="0"/>
              </a:rPr>
              <a:t>ℒ</a:t>
            </a:r>
            <a:r>
              <a:rPr lang="el-GR" sz="2800" dirty="0" smtClean="0">
                <a:solidFill>
                  <a:srgbClr val="FF0000"/>
                </a:solidFill>
                <a:latin typeface="Cambria Math"/>
                <a:ea typeface="Cambria Math"/>
                <a:cs typeface="Times New Roman" pitchFamily="18" charset="0"/>
              </a:rPr>
              <a:t>δ</a:t>
            </a:r>
            <a:r>
              <a:rPr lang="en-US" sz="2800" dirty="0" smtClean="0">
                <a:solidFill>
                  <a:srgbClr val="FF0000"/>
                </a:solidFill>
                <a:latin typeface="Cambria Math"/>
                <a:ea typeface="Cambria Math"/>
                <a:cs typeface="Times New Roman" pitchFamily="18" charset="0"/>
              </a:rPr>
              <a:t>u=</a:t>
            </a:r>
            <a:r>
              <a:rPr lang="el-GR" sz="2800" dirty="0" smtClean="0">
                <a:solidFill>
                  <a:srgbClr val="FF0000"/>
                </a:solidFill>
                <a:latin typeface="Cambria Math"/>
                <a:ea typeface="Cambria Math"/>
                <a:cs typeface="Times New Roman" pitchFamily="18" charset="0"/>
              </a:rPr>
              <a:t> δ</a:t>
            </a:r>
            <a:r>
              <a:rPr lang="en-US" sz="2800" dirty="0" smtClean="0">
                <a:solidFill>
                  <a:srgbClr val="FF0000"/>
                </a:solidFill>
                <a:latin typeface="Cambria Math"/>
                <a:ea typeface="Cambria Math"/>
                <a:cs typeface="Times New Roman" pitchFamily="18" charset="0"/>
              </a:rPr>
              <a:t>m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  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easy using </a:t>
            </a:r>
            <a:r>
              <a:rPr lang="en-US" dirty="0" err="1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adjoints</a:t>
            </a:r>
            <a:endParaRPr lang="en-US" dirty="0"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1524000"/>
            <a:ext cx="2209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2895600" y="1447800"/>
            <a:ext cx="48006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data is inner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product with field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90600" y="2209800"/>
            <a:ext cx="2362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3429000" y="2133600"/>
            <a:ext cx="42672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field satisfies </a:t>
            </a:r>
            <a:r>
              <a:rPr lang="en-US" sz="2800" dirty="0" smtClean="0">
                <a:solidFill>
                  <a:srgbClr val="FF0000"/>
                </a:solidFill>
                <a:latin typeface="Cambria Math"/>
                <a:ea typeface="Cambria Math"/>
                <a:cs typeface="Times New Roman" pitchFamily="18" charset="0"/>
              </a:rPr>
              <a:t>ℒ</a:t>
            </a:r>
            <a:r>
              <a:rPr lang="el-GR" sz="2800" dirty="0" smtClean="0">
                <a:solidFill>
                  <a:srgbClr val="FF0000"/>
                </a:solidFill>
                <a:latin typeface="Cambria Math"/>
                <a:ea typeface="Cambria Math"/>
                <a:cs typeface="Times New Roman" pitchFamily="18" charset="0"/>
              </a:rPr>
              <a:t>δ</a:t>
            </a:r>
            <a:r>
              <a:rPr lang="en-US" sz="2800" dirty="0" smtClean="0">
                <a:solidFill>
                  <a:srgbClr val="FF0000"/>
                </a:solidFill>
                <a:latin typeface="Cambria Math"/>
                <a:ea typeface="Cambria Math"/>
                <a:cs typeface="Times New Roman" pitchFamily="18" charset="0"/>
              </a:rPr>
              <a:t>u=</a:t>
            </a:r>
            <a:r>
              <a:rPr lang="el-GR" sz="2800" dirty="0" smtClean="0">
                <a:solidFill>
                  <a:srgbClr val="FF0000"/>
                </a:solidFill>
                <a:latin typeface="Cambria Math"/>
                <a:ea typeface="Cambria Math"/>
                <a:cs typeface="Times New Roman" pitchFamily="18" charset="0"/>
              </a:rPr>
              <a:t> δ</a:t>
            </a:r>
            <a:r>
              <a:rPr lang="en-US" sz="2800" dirty="0" smtClean="0">
                <a:solidFill>
                  <a:srgbClr val="FF0000"/>
                </a:solidFill>
                <a:latin typeface="Cambria Math"/>
                <a:ea typeface="Cambria Math"/>
                <a:cs typeface="Times New Roman" pitchFamily="18" charset="0"/>
              </a:rPr>
              <a:t>m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  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14400" y="2895600"/>
            <a:ext cx="2819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itle 1"/>
          <p:cNvSpPr txBox="1">
            <a:spLocks/>
          </p:cNvSpPr>
          <p:nvPr/>
        </p:nvSpPr>
        <p:spPr>
          <a:xfrm>
            <a:off x="3810000" y="2819400"/>
            <a:ext cx="30480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</a:pP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employ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adjoint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 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easy using </a:t>
            </a:r>
            <a:r>
              <a:rPr lang="en-US" dirty="0" err="1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adjoints</a:t>
            </a:r>
            <a:endParaRPr lang="en-US" dirty="0"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1524000"/>
            <a:ext cx="2209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2895600" y="1447800"/>
            <a:ext cx="48006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data is inner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product with field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90600" y="2209800"/>
            <a:ext cx="2362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3429000" y="2133600"/>
            <a:ext cx="42672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field satisfies </a:t>
            </a:r>
            <a:r>
              <a:rPr lang="en-US" sz="2800" dirty="0" smtClean="0">
                <a:solidFill>
                  <a:srgbClr val="FF0000"/>
                </a:solidFill>
                <a:latin typeface="Cambria Math"/>
                <a:ea typeface="Cambria Math"/>
                <a:cs typeface="Times New Roman" pitchFamily="18" charset="0"/>
              </a:rPr>
              <a:t>ℒ</a:t>
            </a:r>
            <a:r>
              <a:rPr lang="el-GR" sz="2800" dirty="0" smtClean="0">
                <a:solidFill>
                  <a:srgbClr val="FF0000"/>
                </a:solidFill>
                <a:latin typeface="Cambria Math"/>
                <a:ea typeface="Cambria Math"/>
                <a:cs typeface="Times New Roman" pitchFamily="18" charset="0"/>
              </a:rPr>
              <a:t>δ</a:t>
            </a:r>
            <a:r>
              <a:rPr lang="en-US" sz="2800" dirty="0" smtClean="0">
                <a:solidFill>
                  <a:srgbClr val="FF0000"/>
                </a:solidFill>
                <a:latin typeface="Cambria Math"/>
                <a:ea typeface="Cambria Math"/>
                <a:cs typeface="Times New Roman" pitchFamily="18" charset="0"/>
              </a:rPr>
              <a:t>u=</a:t>
            </a:r>
            <a:r>
              <a:rPr lang="el-GR" sz="2800" dirty="0" smtClean="0">
                <a:solidFill>
                  <a:srgbClr val="FF0000"/>
                </a:solidFill>
                <a:latin typeface="Cambria Math"/>
                <a:ea typeface="Cambria Math"/>
                <a:cs typeface="Times New Roman" pitchFamily="18" charset="0"/>
              </a:rPr>
              <a:t> δ</a:t>
            </a:r>
            <a:r>
              <a:rPr lang="en-US" sz="2800" dirty="0" smtClean="0">
                <a:solidFill>
                  <a:srgbClr val="FF0000"/>
                </a:solidFill>
                <a:latin typeface="Cambria Math"/>
                <a:ea typeface="Cambria Math"/>
                <a:cs typeface="Times New Roman" pitchFamily="18" charset="0"/>
              </a:rPr>
              <a:t>m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  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14400" y="2895600"/>
            <a:ext cx="2819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itle 1"/>
          <p:cNvSpPr txBox="1">
            <a:spLocks/>
          </p:cNvSpPr>
          <p:nvPr/>
        </p:nvSpPr>
        <p:spPr>
          <a:xfrm>
            <a:off x="3810000" y="2819400"/>
            <a:ext cx="30480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</a:pP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employ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adjoint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 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914400" y="3505200"/>
            <a:ext cx="2895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itle 1"/>
          <p:cNvSpPr txBox="1">
            <a:spLocks/>
          </p:cNvSpPr>
          <p:nvPr/>
        </p:nvSpPr>
        <p:spPr>
          <a:xfrm>
            <a:off x="3886200" y="3429000"/>
            <a:ext cx="52578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</a:pP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inverse of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adjoint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is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adjoint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of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7391400" y="3785316"/>
            <a:ext cx="15240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</a:pP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inverse  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easy using </a:t>
            </a:r>
            <a:r>
              <a:rPr lang="en-US" dirty="0" err="1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adjoints</a:t>
            </a:r>
            <a:endParaRPr lang="en-US" dirty="0"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1524000"/>
            <a:ext cx="2209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2895600" y="1447800"/>
            <a:ext cx="48006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data is inner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product with field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90600" y="2209800"/>
            <a:ext cx="2362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3429000" y="2133600"/>
            <a:ext cx="42672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field satisfies </a:t>
            </a:r>
            <a:r>
              <a:rPr lang="en-US" sz="2800" dirty="0" smtClean="0">
                <a:solidFill>
                  <a:srgbClr val="FF0000"/>
                </a:solidFill>
                <a:latin typeface="Cambria Math"/>
                <a:ea typeface="Cambria Math"/>
                <a:cs typeface="Times New Roman" pitchFamily="18" charset="0"/>
              </a:rPr>
              <a:t>ℒ</a:t>
            </a:r>
            <a:r>
              <a:rPr lang="el-GR" sz="2800" dirty="0" smtClean="0">
                <a:solidFill>
                  <a:srgbClr val="FF0000"/>
                </a:solidFill>
                <a:latin typeface="Cambria Math"/>
                <a:ea typeface="Cambria Math"/>
                <a:cs typeface="Times New Roman" pitchFamily="18" charset="0"/>
              </a:rPr>
              <a:t>δ</a:t>
            </a:r>
            <a:r>
              <a:rPr lang="en-US" sz="2800" dirty="0" smtClean="0">
                <a:solidFill>
                  <a:srgbClr val="FF0000"/>
                </a:solidFill>
                <a:latin typeface="Cambria Math"/>
                <a:ea typeface="Cambria Math"/>
                <a:cs typeface="Times New Roman" pitchFamily="18" charset="0"/>
              </a:rPr>
              <a:t>u=</a:t>
            </a:r>
            <a:r>
              <a:rPr lang="el-GR" sz="2800" dirty="0" smtClean="0">
                <a:solidFill>
                  <a:srgbClr val="FF0000"/>
                </a:solidFill>
                <a:latin typeface="Cambria Math"/>
                <a:ea typeface="Cambria Math"/>
                <a:cs typeface="Times New Roman" pitchFamily="18" charset="0"/>
              </a:rPr>
              <a:t> δ</a:t>
            </a:r>
            <a:r>
              <a:rPr lang="en-US" sz="2800" dirty="0" smtClean="0">
                <a:solidFill>
                  <a:srgbClr val="FF0000"/>
                </a:solidFill>
                <a:latin typeface="Cambria Math"/>
                <a:ea typeface="Cambria Math"/>
                <a:cs typeface="Times New Roman" pitchFamily="18" charset="0"/>
              </a:rPr>
              <a:t>m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  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14400" y="2895600"/>
            <a:ext cx="2819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itle 1"/>
          <p:cNvSpPr txBox="1">
            <a:spLocks/>
          </p:cNvSpPr>
          <p:nvPr/>
        </p:nvSpPr>
        <p:spPr>
          <a:xfrm>
            <a:off x="3810000" y="2819400"/>
            <a:ext cx="30480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</a:pP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employ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adjoint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 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914400" y="3505200"/>
            <a:ext cx="2895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itle 1"/>
          <p:cNvSpPr txBox="1">
            <a:spLocks/>
          </p:cNvSpPr>
          <p:nvPr/>
        </p:nvSpPr>
        <p:spPr>
          <a:xfrm>
            <a:off x="3886200" y="3429000"/>
            <a:ext cx="52578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</a:pP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inverse of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adjoint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is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adjoint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of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7391400" y="3785316"/>
            <a:ext cx="15240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</a:pP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inverse  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1524000" y="3505200"/>
            <a:ext cx="1447800" cy="685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2667000" y="4114800"/>
            <a:ext cx="940158" cy="1081825"/>
          </a:xfrm>
          <a:custGeom>
            <a:avLst/>
            <a:gdLst>
              <a:gd name="connsiteX0" fmla="*/ 0 w 940158"/>
              <a:gd name="connsiteY0" fmla="*/ 0 h 1081825"/>
              <a:gd name="connsiteX1" fmla="*/ 515155 w 940158"/>
              <a:gd name="connsiteY1" fmla="*/ 360608 h 1081825"/>
              <a:gd name="connsiteX2" fmla="*/ 476518 w 940158"/>
              <a:gd name="connsiteY2" fmla="*/ 656822 h 1081825"/>
              <a:gd name="connsiteX3" fmla="*/ 940158 w 940158"/>
              <a:gd name="connsiteY3" fmla="*/ 1081825 h 1081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40158" h="1081825">
                <a:moveTo>
                  <a:pt x="0" y="0"/>
                </a:moveTo>
                <a:cubicBezTo>
                  <a:pt x="217867" y="125569"/>
                  <a:pt x="435735" y="251138"/>
                  <a:pt x="515155" y="360608"/>
                </a:cubicBezTo>
                <a:cubicBezTo>
                  <a:pt x="594575" y="470078"/>
                  <a:pt x="405684" y="536619"/>
                  <a:pt x="476518" y="656822"/>
                </a:cubicBezTo>
                <a:cubicBezTo>
                  <a:pt x="547352" y="777025"/>
                  <a:pt x="743755" y="929425"/>
                  <a:pt x="940158" y="1081825"/>
                </a:cubicBezTo>
              </a:path>
            </a:pathLst>
          </a:custGeom>
          <a:ln w="38100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3352800" y="4267200"/>
            <a:ext cx="18288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</a:pP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data kernel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733800" y="4953000"/>
            <a:ext cx="3352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easy using </a:t>
            </a:r>
            <a:r>
              <a:rPr lang="en-US" dirty="0" err="1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adjoints</a:t>
            </a:r>
            <a:endParaRPr lang="en-US" dirty="0"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1524000"/>
            <a:ext cx="2209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2895600" y="1447800"/>
            <a:ext cx="48006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data is inner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product with field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90600" y="2209800"/>
            <a:ext cx="2362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3429000" y="2133600"/>
            <a:ext cx="42672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field satisfies </a:t>
            </a:r>
            <a:r>
              <a:rPr lang="en-US" sz="2800" dirty="0" smtClean="0">
                <a:solidFill>
                  <a:srgbClr val="FF0000"/>
                </a:solidFill>
                <a:latin typeface="Cambria Math"/>
                <a:ea typeface="Cambria Math"/>
                <a:cs typeface="Times New Roman" pitchFamily="18" charset="0"/>
              </a:rPr>
              <a:t>ℒ</a:t>
            </a:r>
            <a:r>
              <a:rPr lang="el-GR" sz="2800" dirty="0" smtClean="0">
                <a:solidFill>
                  <a:srgbClr val="FF0000"/>
                </a:solidFill>
                <a:latin typeface="Cambria Math"/>
                <a:ea typeface="Cambria Math"/>
                <a:cs typeface="Times New Roman" pitchFamily="18" charset="0"/>
              </a:rPr>
              <a:t>δ</a:t>
            </a:r>
            <a:r>
              <a:rPr lang="en-US" sz="2800" dirty="0" smtClean="0">
                <a:solidFill>
                  <a:srgbClr val="FF0000"/>
                </a:solidFill>
                <a:latin typeface="Cambria Math"/>
                <a:ea typeface="Cambria Math"/>
                <a:cs typeface="Times New Roman" pitchFamily="18" charset="0"/>
              </a:rPr>
              <a:t>u=</a:t>
            </a:r>
            <a:r>
              <a:rPr lang="el-GR" sz="2800" dirty="0" smtClean="0">
                <a:solidFill>
                  <a:srgbClr val="FF0000"/>
                </a:solidFill>
                <a:latin typeface="Cambria Math"/>
                <a:ea typeface="Cambria Math"/>
                <a:cs typeface="Times New Roman" pitchFamily="18" charset="0"/>
              </a:rPr>
              <a:t> δ</a:t>
            </a:r>
            <a:r>
              <a:rPr lang="en-US" sz="2800" dirty="0" smtClean="0">
                <a:solidFill>
                  <a:srgbClr val="FF0000"/>
                </a:solidFill>
                <a:latin typeface="Cambria Math"/>
                <a:ea typeface="Cambria Math"/>
                <a:cs typeface="Times New Roman" pitchFamily="18" charset="0"/>
              </a:rPr>
              <a:t>m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  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14400" y="2895600"/>
            <a:ext cx="2819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itle 1"/>
          <p:cNvSpPr txBox="1">
            <a:spLocks/>
          </p:cNvSpPr>
          <p:nvPr/>
        </p:nvSpPr>
        <p:spPr>
          <a:xfrm>
            <a:off x="3810000" y="2819400"/>
            <a:ext cx="30480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</a:pP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employ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adjoint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 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914400" y="3505200"/>
            <a:ext cx="2895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itle 1"/>
          <p:cNvSpPr txBox="1">
            <a:spLocks/>
          </p:cNvSpPr>
          <p:nvPr/>
        </p:nvSpPr>
        <p:spPr>
          <a:xfrm>
            <a:off x="3886200" y="3429000"/>
            <a:ext cx="52578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</a:pP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inverse of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adjoint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is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adjoint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of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7391400" y="3785316"/>
            <a:ext cx="15240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</a:pP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inverse  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1524000" y="3505200"/>
            <a:ext cx="1447800" cy="685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2743200" y="4191000"/>
            <a:ext cx="940158" cy="1081825"/>
          </a:xfrm>
          <a:custGeom>
            <a:avLst/>
            <a:gdLst>
              <a:gd name="connsiteX0" fmla="*/ 0 w 940158"/>
              <a:gd name="connsiteY0" fmla="*/ 0 h 1081825"/>
              <a:gd name="connsiteX1" fmla="*/ 515155 w 940158"/>
              <a:gd name="connsiteY1" fmla="*/ 360608 h 1081825"/>
              <a:gd name="connsiteX2" fmla="*/ 476518 w 940158"/>
              <a:gd name="connsiteY2" fmla="*/ 656822 h 1081825"/>
              <a:gd name="connsiteX3" fmla="*/ 940158 w 940158"/>
              <a:gd name="connsiteY3" fmla="*/ 1081825 h 1081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40158" h="1081825">
                <a:moveTo>
                  <a:pt x="0" y="0"/>
                </a:moveTo>
                <a:cubicBezTo>
                  <a:pt x="217867" y="125569"/>
                  <a:pt x="435735" y="251138"/>
                  <a:pt x="515155" y="360608"/>
                </a:cubicBezTo>
                <a:cubicBezTo>
                  <a:pt x="594575" y="470078"/>
                  <a:pt x="405684" y="536619"/>
                  <a:pt x="476518" y="656822"/>
                </a:cubicBezTo>
                <a:cubicBezTo>
                  <a:pt x="547352" y="777025"/>
                  <a:pt x="743755" y="929425"/>
                  <a:pt x="940158" y="1081825"/>
                </a:cubicBezTo>
              </a:path>
            </a:pathLst>
          </a:custGeom>
          <a:ln w="38100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3352800" y="4267200"/>
            <a:ext cx="18288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</a:pP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data kernel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733800" y="4953000"/>
            <a:ext cx="3352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029200" y="6019800"/>
            <a:ext cx="2667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Freeform 16"/>
          <p:cNvSpPr/>
          <p:nvPr/>
        </p:nvSpPr>
        <p:spPr>
          <a:xfrm rot="10800000">
            <a:off x="3962400" y="5562600"/>
            <a:ext cx="1066800" cy="685800"/>
          </a:xfrm>
          <a:custGeom>
            <a:avLst/>
            <a:gdLst>
              <a:gd name="connsiteX0" fmla="*/ 0 w 940158"/>
              <a:gd name="connsiteY0" fmla="*/ 0 h 1081825"/>
              <a:gd name="connsiteX1" fmla="*/ 515155 w 940158"/>
              <a:gd name="connsiteY1" fmla="*/ 360608 h 1081825"/>
              <a:gd name="connsiteX2" fmla="*/ 476518 w 940158"/>
              <a:gd name="connsiteY2" fmla="*/ 656822 h 1081825"/>
              <a:gd name="connsiteX3" fmla="*/ 940158 w 940158"/>
              <a:gd name="connsiteY3" fmla="*/ 1081825 h 1081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40158" h="1081825">
                <a:moveTo>
                  <a:pt x="0" y="0"/>
                </a:moveTo>
                <a:cubicBezTo>
                  <a:pt x="217867" y="125569"/>
                  <a:pt x="435735" y="251138"/>
                  <a:pt x="515155" y="360608"/>
                </a:cubicBezTo>
                <a:cubicBezTo>
                  <a:pt x="594575" y="470078"/>
                  <a:pt x="405684" y="536619"/>
                  <a:pt x="476518" y="656822"/>
                </a:cubicBezTo>
                <a:cubicBezTo>
                  <a:pt x="547352" y="777025"/>
                  <a:pt x="743755" y="929425"/>
                  <a:pt x="940158" y="1081825"/>
                </a:cubicBezTo>
              </a:path>
            </a:pathLst>
          </a:custGeom>
          <a:ln w="38100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itle 1"/>
          <p:cNvSpPr txBox="1">
            <a:spLocks/>
          </p:cNvSpPr>
          <p:nvPr/>
        </p:nvSpPr>
        <p:spPr>
          <a:xfrm>
            <a:off x="228600" y="5486400"/>
            <a:ext cx="48006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</a:pP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data kernel satisfies “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adjoint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differential equation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229600" cy="4572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most problem involving differential equations are solved numerically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so instead of just solving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you must solve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0" y="3048000"/>
            <a:ext cx="3124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9200" y="5715000"/>
            <a:ext cx="3124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81600" y="5791200"/>
            <a:ext cx="2667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3429000" y="5791200"/>
            <a:ext cx="2209800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and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28800"/>
            <a:ext cx="8229600" cy="28194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so there’s more work</a:t>
            </a:r>
            <a:b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but the same sort of work</a:t>
            </a:r>
            <a:endParaRPr lang="en-US" dirty="0"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09800" y="2895600"/>
            <a:ext cx="4572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144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example</a:t>
            </a:r>
            <a:b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</a:br>
            <a:r>
              <a:rPr lang="en-US" sz="36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time </a:t>
            </a:r>
            <a:r>
              <a:rPr lang="en-US" sz="36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t</a:t>
            </a:r>
            <a:r>
              <a:rPr lang="en-US" sz="36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instead of position </a:t>
            </a:r>
            <a:r>
              <a:rPr lang="en-US" sz="36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x</a:t>
            </a:r>
            <a:endParaRPr lang="en-US" sz="3600" i="1" dirty="0"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457200" y="2057400"/>
            <a:ext cx="82296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533400" y="1981200"/>
            <a:ext cx="8229600" cy="1219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field solves a Newtonian-type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heat flow equation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aseline="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where </a:t>
            </a:r>
            <a:r>
              <a:rPr lang="en-US" sz="3200" i="1" baseline="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u</a:t>
            </a:r>
            <a:r>
              <a:rPr lang="en-US" sz="3200" baseline="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is temperature and m is heating</a:t>
            </a:r>
            <a:endParaRPr kumimoji="0" lang="en-US" sz="3200" b="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533400" y="4267200"/>
            <a:ext cx="8229600" cy="1219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data is concentration of chemical whose production rate is proportional to temperature</a:t>
            </a:r>
            <a:endParaRPr kumimoji="0" lang="en-US" sz="3200" b="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4600" y="5486400"/>
            <a:ext cx="39624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09800" y="2895600"/>
            <a:ext cx="4572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144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example</a:t>
            </a:r>
            <a:b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</a:br>
            <a:r>
              <a:rPr lang="en-US" sz="36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time </a:t>
            </a:r>
            <a:r>
              <a:rPr lang="en-US" sz="36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t</a:t>
            </a:r>
            <a:r>
              <a:rPr lang="en-US" sz="36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instead of position </a:t>
            </a:r>
            <a:r>
              <a:rPr lang="en-US" sz="36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x</a:t>
            </a:r>
            <a:endParaRPr lang="en-US" sz="3600" i="1" dirty="0"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457200" y="2057400"/>
            <a:ext cx="82296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533400" y="1981200"/>
            <a:ext cx="8229600" cy="1219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field solves a Newtonian-type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heat flow equation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aseline="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where </a:t>
            </a:r>
            <a:r>
              <a:rPr lang="en-US" sz="3200" i="1" baseline="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u</a:t>
            </a:r>
            <a:r>
              <a:rPr lang="en-US" sz="3200" baseline="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is temperature</a:t>
            </a:r>
            <a:endParaRPr kumimoji="0" lang="en-US" sz="3200" b="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533400" y="4267200"/>
            <a:ext cx="8229600" cy="1219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data is concentration of chemical whose production rate is proportional to temperature</a:t>
            </a:r>
            <a:endParaRPr kumimoji="0" lang="en-US" sz="3200" b="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4600" y="5486400"/>
            <a:ext cx="39624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6044484" y="5498205"/>
            <a:ext cx="30480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lvl="0" algn="ctr">
              <a:spcBef>
                <a:spcPct val="0"/>
              </a:spcBef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= </a:t>
            </a:r>
            <a:r>
              <a:rPr lang="en-US" sz="2800" i="1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(</a:t>
            </a:r>
            <a:r>
              <a:rPr lang="en-US" sz="2800" i="1" dirty="0" err="1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bH</a:t>
            </a:r>
            <a:r>
              <a:rPr lang="en-US" sz="2800" i="1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(</a:t>
            </a:r>
            <a:r>
              <a:rPr lang="en-US" sz="2800" i="1" dirty="0" err="1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t</a:t>
            </a:r>
            <a:r>
              <a:rPr lang="en-US" sz="2800" i="1" baseline="-25000" dirty="0" err="1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i</a:t>
            </a:r>
            <a:r>
              <a:rPr lang="en-US" sz="2800" i="1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-t), </a:t>
            </a:r>
            <a:r>
              <a:rPr kumimoji="0" lang="en-US" sz="2800" b="0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u)</a:t>
            </a:r>
          </a:p>
          <a:p>
            <a:pPr lvl="0" algn="ctr">
              <a:spcBef>
                <a:spcPct val="0"/>
              </a:spcBef>
            </a:pP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so </a:t>
            </a:r>
            <a:r>
              <a:rPr lang="en-US" sz="2800" i="1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h</a:t>
            </a:r>
            <a:r>
              <a:rPr lang="en-US" sz="2800" i="1" baseline="-25000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i</a:t>
            </a:r>
            <a:r>
              <a:rPr lang="en-US" sz="2800" i="1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= </a:t>
            </a:r>
            <a:r>
              <a:rPr lang="en-US" sz="2800" i="1" dirty="0" err="1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bH</a:t>
            </a:r>
            <a:r>
              <a:rPr lang="en-US" sz="2800" i="1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(</a:t>
            </a:r>
            <a:r>
              <a:rPr lang="en-US" sz="2800" i="1" dirty="0" err="1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t</a:t>
            </a:r>
            <a:r>
              <a:rPr lang="en-US" sz="2800" i="1" baseline="-25000" dirty="0" err="1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i</a:t>
            </a:r>
            <a:r>
              <a:rPr lang="en-US" sz="2800" i="1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-t) </a:t>
            </a:r>
            <a:endParaRPr kumimoji="0" lang="en-US" sz="2800" b="0" i="1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6278562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 linear operator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Cambria Math"/>
                <a:ea typeface="Cambria Math"/>
                <a:cs typeface="Times New Roman" pitchFamily="18" charset="0"/>
              </a:rPr>
              <a:t>ℒ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is the continuous analog of a matrix 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L</a:t>
            </a:r>
            <a:endParaRPr lang="en-US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60438"/>
            <a:ext cx="8229600" cy="45259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we will solve this problem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analytically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using Green functions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 more complicated cases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differential equation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must be solved numerically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Newtonian equation</a:t>
            </a:r>
            <a:endParaRPr lang="en-US" dirty="0"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3581400"/>
            <a:ext cx="5410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533400" y="26670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its Green</a:t>
            </a:r>
            <a:r>
              <a:rPr kumimoji="0" lang="en-US" sz="4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function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00" y="1295400"/>
            <a:ext cx="4572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adjoint</a:t>
            </a:r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equation</a:t>
            </a:r>
            <a:endParaRPr lang="en-US" dirty="0"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533400" y="26670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its Green</a:t>
            </a:r>
            <a:r>
              <a:rPr kumimoji="0" lang="en-US" sz="4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function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52600" y="1295400"/>
            <a:ext cx="5410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828800" y="3657600"/>
            <a:ext cx="5562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note that the </a:t>
            </a:r>
            <a:r>
              <a:rPr lang="en-US" dirty="0" err="1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adjoint</a:t>
            </a:r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Green function</a:t>
            </a:r>
            <a:endParaRPr lang="en-US" dirty="0"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533400" y="26670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is the original Green</a:t>
            </a:r>
            <a:r>
              <a:rPr kumimoji="0" lang="en-US" sz="4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function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76400" y="1295400"/>
            <a:ext cx="5562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05000" y="3505200"/>
            <a:ext cx="5410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533400" y="45720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backward in time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533400" y="5650605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that’s a fairly common pattern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whose significance will be pursued in a homework problem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we must perform a Green function integral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to compute the data kernel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1828800"/>
            <a:ext cx="73152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62200" y="1752600"/>
            <a:ext cx="56896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19200" y="685800"/>
            <a:ext cx="9144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209800" y="762000"/>
            <a:ext cx="4191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5"/>
          <p:cNvGrpSpPr>
            <a:grpSpLocks noChangeAspect="1"/>
          </p:cNvGrpSpPr>
          <p:nvPr/>
        </p:nvGrpSpPr>
        <p:grpSpPr>
          <a:xfrm>
            <a:off x="1386990" y="304800"/>
            <a:ext cx="6616186" cy="6215014"/>
            <a:chOff x="2753073" y="1820093"/>
            <a:chExt cx="3308093" cy="3107507"/>
          </a:xfrm>
        </p:grpSpPr>
        <p:pic>
          <p:nvPicPr>
            <p:cNvPr id="2050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 l="30000" t="34568" r="27143" b="29630"/>
            <a:stretch>
              <a:fillRect/>
            </a:stretch>
          </p:blipFill>
          <p:spPr bwMode="auto">
            <a:xfrm>
              <a:off x="2895600" y="1981200"/>
              <a:ext cx="3048000" cy="2946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cxnSp>
          <p:nvCxnSpPr>
            <p:cNvPr id="7" name="Straight Arrow Connector 6"/>
            <p:cNvCxnSpPr/>
            <p:nvPr/>
          </p:nvCxnSpPr>
          <p:spPr>
            <a:xfrm flipV="1">
              <a:off x="3057529" y="2090057"/>
              <a:ext cx="3003637" cy="5443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/>
            <p:nvPr/>
          </p:nvCxnSpPr>
          <p:spPr>
            <a:xfrm rot="16200000" flipH="1">
              <a:off x="1666876" y="3514723"/>
              <a:ext cx="2819401" cy="3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4124611" y="1820093"/>
              <a:ext cx="1067874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time, </a:t>
              </a:r>
              <a:r>
                <a:rPr lang="en-US" sz="2800" i="1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t</a:t>
              </a:r>
              <a:endParaRPr lang="en-US" sz="2800" i="1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 rot="16200000">
              <a:off x="2349941" y="3155039"/>
              <a:ext cx="1067874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row, </a:t>
              </a:r>
              <a:r>
                <a:rPr lang="en-US" sz="2800" i="1" dirty="0" err="1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i</a:t>
              </a:r>
              <a:endParaRPr lang="en-US" sz="2800" i="1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" name="Group 31"/>
          <p:cNvGrpSpPr>
            <a:grpSpLocks noChangeAspect="1"/>
          </p:cNvGrpSpPr>
          <p:nvPr/>
        </p:nvGrpSpPr>
        <p:grpSpPr>
          <a:xfrm>
            <a:off x="228600" y="0"/>
            <a:ext cx="8225753" cy="6543020"/>
            <a:chOff x="850900" y="142604"/>
            <a:chExt cx="6854794" cy="5452517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 l="5057" t="4089" r="7965" b="5963"/>
            <a:stretch>
              <a:fillRect/>
            </a:stretch>
          </p:blipFill>
          <p:spPr bwMode="auto">
            <a:xfrm>
              <a:off x="1066800" y="457200"/>
              <a:ext cx="6553200" cy="5029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6" name="TextBox 5"/>
            <p:cNvSpPr txBox="1"/>
            <p:nvPr/>
          </p:nvSpPr>
          <p:spPr>
            <a:xfrm>
              <a:off x="1600200" y="333104"/>
              <a:ext cx="1067874" cy="43601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(A)</a:t>
              </a:r>
              <a:endParaRPr lang="en-US" sz="28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626326" y="1590990"/>
              <a:ext cx="1067874" cy="43601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(B)</a:t>
              </a:r>
              <a:endParaRPr lang="en-US" sz="28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626326" y="2847201"/>
              <a:ext cx="1067874" cy="43601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(C)</a:t>
              </a:r>
              <a:endParaRPr lang="en-US" sz="28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626326" y="4038600"/>
              <a:ext cx="1067874" cy="43601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(D)</a:t>
              </a:r>
              <a:endParaRPr lang="en-US" sz="28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4419600" y="1600200"/>
              <a:ext cx="381000" cy="152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343400" y="2819400"/>
              <a:ext cx="381000" cy="152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343400" y="3997233"/>
              <a:ext cx="381000" cy="152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4430485" y="5257800"/>
              <a:ext cx="381000" cy="152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4025900" y="5159104"/>
              <a:ext cx="1067874" cy="43601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time, </a:t>
              </a:r>
              <a:r>
                <a:rPr lang="en-US" sz="2800" i="1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t</a:t>
              </a:r>
              <a:endParaRPr lang="en-US" sz="2800" i="1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4025900" y="3952604"/>
              <a:ext cx="1067874" cy="43601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time, </a:t>
              </a:r>
              <a:r>
                <a:rPr lang="en-US" sz="2800" i="1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t</a:t>
              </a:r>
              <a:endParaRPr lang="en-US" sz="2800" i="1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898900" y="2746104"/>
              <a:ext cx="1067874" cy="43601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time, </a:t>
              </a:r>
              <a:r>
                <a:rPr lang="en-US" sz="2800" i="1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t</a:t>
              </a:r>
              <a:endParaRPr lang="en-US" sz="2800" i="1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3898900" y="1603104"/>
              <a:ext cx="1067874" cy="43601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time, </a:t>
              </a:r>
              <a:r>
                <a:rPr lang="en-US" sz="2800" i="1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t</a:t>
              </a:r>
              <a:endParaRPr lang="en-US" sz="2800" i="1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1066800" y="685800"/>
              <a:ext cx="381000" cy="6858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1143000" y="2057400"/>
              <a:ext cx="381000" cy="6858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1066800" y="3200400"/>
              <a:ext cx="381000" cy="6858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914400" y="4343400"/>
              <a:ext cx="381000" cy="6858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23" name="TextBox 22"/>
            <p:cNvSpPr txBox="1"/>
            <p:nvPr/>
          </p:nvSpPr>
          <p:spPr>
            <a:xfrm rot="16200000">
              <a:off x="433908" y="686595"/>
              <a:ext cx="1524000" cy="43601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i="1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F(t,</a:t>
              </a:r>
              <a:r>
                <a:rPr lang="el-GR" sz="2800" i="1" dirty="0" smtClean="0">
                  <a:latin typeface="Cambria Math"/>
                  <a:ea typeface="Cambria Math"/>
                  <a:cs typeface="Times New Roman" pitchFamily="18" charset="0"/>
                </a:rPr>
                <a:t>τ</a:t>
              </a:r>
              <a:r>
                <a:rPr lang="en-US" sz="2800" i="1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=30)</a:t>
              </a:r>
              <a:endParaRPr lang="en-US" sz="2800" i="1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 rot="16200000">
              <a:off x="693723" y="1950781"/>
              <a:ext cx="877370" cy="43601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i="1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m(t)</a:t>
              </a:r>
              <a:endParaRPr lang="en-US" sz="2800" i="1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 rot="16200000">
              <a:off x="788972" y="3252532"/>
              <a:ext cx="686872" cy="43601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i="1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u(t)</a:t>
              </a:r>
              <a:endParaRPr lang="en-US" sz="2800" i="1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 rot="16200000">
              <a:off x="725473" y="4395532"/>
              <a:ext cx="686872" cy="43601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i="1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d(t)</a:t>
              </a:r>
              <a:endParaRPr lang="en-US" sz="2800" i="1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sp>
          <p:nvSpPr>
            <p:cNvPr id="28" name="Freeform 27"/>
            <p:cNvSpPr/>
            <p:nvPr/>
          </p:nvSpPr>
          <p:spPr>
            <a:xfrm>
              <a:off x="1657369" y="533400"/>
              <a:ext cx="6038831" cy="857250"/>
            </a:xfrm>
            <a:custGeom>
              <a:avLst/>
              <a:gdLst>
                <a:gd name="connsiteX0" fmla="*/ 9525 w 6762750"/>
                <a:gd name="connsiteY0" fmla="*/ 0 h 733425"/>
                <a:gd name="connsiteX1" fmla="*/ 0 w 6762750"/>
                <a:gd name="connsiteY1" fmla="*/ 733425 h 733425"/>
                <a:gd name="connsiteX2" fmla="*/ 6762750 w 6762750"/>
                <a:gd name="connsiteY2" fmla="*/ 733425 h 7334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762750" h="733425">
                  <a:moveTo>
                    <a:pt x="9525" y="0"/>
                  </a:moveTo>
                  <a:lnTo>
                    <a:pt x="0" y="733425"/>
                  </a:lnTo>
                  <a:lnTo>
                    <a:pt x="6762750" y="733425"/>
                  </a:lnTo>
                </a:path>
              </a:pathLst>
            </a:custGeom>
            <a:ln w="28575">
              <a:solidFill>
                <a:schemeClr val="tx1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29" name="Freeform 28"/>
            <p:cNvSpPr/>
            <p:nvPr/>
          </p:nvSpPr>
          <p:spPr>
            <a:xfrm>
              <a:off x="1662116" y="1752600"/>
              <a:ext cx="6038831" cy="857250"/>
            </a:xfrm>
            <a:custGeom>
              <a:avLst/>
              <a:gdLst>
                <a:gd name="connsiteX0" fmla="*/ 9525 w 6762750"/>
                <a:gd name="connsiteY0" fmla="*/ 0 h 733425"/>
                <a:gd name="connsiteX1" fmla="*/ 0 w 6762750"/>
                <a:gd name="connsiteY1" fmla="*/ 733425 h 733425"/>
                <a:gd name="connsiteX2" fmla="*/ 6762750 w 6762750"/>
                <a:gd name="connsiteY2" fmla="*/ 733425 h 7334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762750" h="733425">
                  <a:moveTo>
                    <a:pt x="9525" y="0"/>
                  </a:moveTo>
                  <a:lnTo>
                    <a:pt x="0" y="733425"/>
                  </a:lnTo>
                  <a:lnTo>
                    <a:pt x="6762750" y="733425"/>
                  </a:lnTo>
                </a:path>
              </a:pathLst>
            </a:custGeom>
            <a:ln w="28575">
              <a:solidFill>
                <a:schemeClr val="tx1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30" name="Freeform 29"/>
            <p:cNvSpPr/>
            <p:nvPr/>
          </p:nvSpPr>
          <p:spPr>
            <a:xfrm>
              <a:off x="1666863" y="2976573"/>
              <a:ext cx="6038831" cy="857250"/>
            </a:xfrm>
            <a:custGeom>
              <a:avLst/>
              <a:gdLst>
                <a:gd name="connsiteX0" fmla="*/ 9525 w 6762750"/>
                <a:gd name="connsiteY0" fmla="*/ 0 h 733425"/>
                <a:gd name="connsiteX1" fmla="*/ 0 w 6762750"/>
                <a:gd name="connsiteY1" fmla="*/ 733425 h 733425"/>
                <a:gd name="connsiteX2" fmla="*/ 6762750 w 6762750"/>
                <a:gd name="connsiteY2" fmla="*/ 733425 h 7334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762750" h="733425">
                  <a:moveTo>
                    <a:pt x="9525" y="0"/>
                  </a:moveTo>
                  <a:lnTo>
                    <a:pt x="0" y="733425"/>
                  </a:lnTo>
                  <a:lnTo>
                    <a:pt x="6762750" y="733425"/>
                  </a:lnTo>
                </a:path>
              </a:pathLst>
            </a:custGeom>
            <a:ln w="28575">
              <a:solidFill>
                <a:schemeClr val="tx1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31" name="Freeform 30"/>
            <p:cNvSpPr/>
            <p:nvPr/>
          </p:nvSpPr>
          <p:spPr>
            <a:xfrm>
              <a:off x="1666847" y="4214809"/>
              <a:ext cx="6038831" cy="857250"/>
            </a:xfrm>
            <a:custGeom>
              <a:avLst/>
              <a:gdLst>
                <a:gd name="connsiteX0" fmla="*/ 9525 w 6762750"/>
                <a:gd name="connsiteY0" fmla="*/ 0 h 733425"/>
                <a:gd name="connsiteX1" fmla="*/ 0 w 6762750"/>
                <a:gd name="connsiteY1" fmla="*/ 733425 h 733425"/>
                <a:gd name="connsiteX2" fmla="*/ 6762750 w 6762750"/>
                <a:gd name="connsiteY2" fmla="*/ 733425 h 7334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762750" h="733425">
                  <a:moveTo>
                    <a:pt x="9525" y="0"/>
                  </a:moveTo>
                  <a:lnTo>
                    <a:pt x="0" y="733425"/>
                  </a:lnTo>
                  <a:lnTo>
                    <a:pt x="6762750" y="733425"/>
                  </a:lnTo>
                </a:path>
              </a:pathLst>
            </a:custGeom>
            <a:ln w="28575">
              <a:solidFill>
                <a:schemeClr val="tx1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</p:grp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Part 4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1676400"/>
            <a:ext cx="9144000" cy="472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Fr</a:t>
            </a:r>
            <a:r>
              <a:rPr lang="en-US" sz="4000" dirty="0" err="1" smtClean="0">
                <a:latin typeface="Times New Roman"/>
                <a:cs typeface="Times New Roman"/>
              </a:rPr>
              <a:t>é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chet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Derivative</a:t>
            </a:r>
          </a:p>
          <a:p>
            <a:pPr lvl="0" algn="ctr">
              <a:spcBef>
                <a:spcPct val="0"/>
              </a:spcBef>
              <a:defRPr/>
            </a:pPr>
            <a:endParaRPr lang="en-US" sz="40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ctr">
              <a:spcBef>
                <a:spcPct val="0"/>
              </a:spcBef>
              <a:defRPr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involving a parameter in</a:t>
            </a:r>
          </a:p>
          <a:p>
            <a:pPr lvl="0" algn="ctr">
              <a:spcBef>
                <a:spcPct val="0"/>
              </a:spcBef>
              <a:defRPr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differential equation</a:t>
            </a:r>
            <a:endParaRPr lang="en-US" sz="4000" dirty="0" smtClean="0"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lvl="0" algn="ctr">
              <a:spcBef>
                <a:spcPct val="0"/>
              </a:spcBef>
              <a:defRPr/>
            </a:pPr>
            <a:endParaRPr lang="en-US" sz="4000" dirty="0" smtClean="0"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Part 4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1676400"/>
            <a:ext cx="9144000" cy="472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Fr</a:t>
            </a:r>
            <a:r>
              <a:rPr lang="en-US" sz="4000" dirty="0" err="1" smtClean="0">
                <a:latin typeface="Times New Roman"/>
                <a:cs typeface="Times New Roman"/>
              </a:rPr>
              <a:t>é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chet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Derivative</a:t>
            </a:r>
          </a:p>
          <a:p>
            <a:pPr lvl="0" algn="ctr">
              <a:spcBef>
                <a:spcPct val="0"/>
              </a:spcBef>
              <a:defRPr/>
            </a:pPr>
            <a:endParaRPr lang="en-US" sz="40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ctr">
              <a:spcBef>
                <a:spcPct val="0"/>
              </a:spcBef>
              <a:defRPr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involving a parameter in</a:t>
            </a:r>
          </a:p>
          <a:p>
            <a:pPr lvl="0" algn="ctr">
              <a:spcBef>
                <a:spcPct val="0"/>
              </a:spcBef>
              <a:defRPr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differential equation</a:t>
            </a:r>
            <a:endParaRPr lang="en-US" sz="4000" dirty="0" smtClean="0"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lvl="0" algn="ctr">
              <a:spcBef>
                <a:spcPct val="0"/>
              </a:spcBef>
              <a:defRPr/>
            </a:pPr>
            <a:endParaRPr lang="en-US" sz="4000" dirty="0" smtClean="0"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6278562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 inverse of a linear operator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Cambria Math"/>
                <a:ea typeface="Cambria Math"/>
                <a:cs typeface="Times New Roman" pitchFamily="18" charset="0"/>
              </a:rPr>
              <a:t>ℒ</a:t>
            </a:r>
            <a:r>
              <a:rPr lang="en-US" baseline="30000" dirty="0" smtClean="0">
                <a:latin typeface="Cambria Math"/>
                <a:ea typeface="Cambria Math"/>
                <a:cs typeface="Times New Roman" pitchFamily="18" charset="0"/>
              </a:rPr>
              <a:t>-1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is the continuous analog of the inverse of a matrix 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L</a:t>
            </a:r>
            <a:r>
              <a:rPr lang="en-US" baseline="30000" dirty="0" smtClean="0">
                <a:latin typeface="Cambria Math"/>
                <a:ea typeface="Cambria Math"/>
                <a:cs typeface="Times New Roman" pitchFamily="18" charset="0"/>
              </a:rPr>
              <a:t>-1</a:t>
            </a:r>
            <a:endParaRPr lang="en-US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previous example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81200" y="1295400"/>
            <a:ext cx="4572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Freeform 4"/>
          <p:cNvSpPr/>
          <p:nvPr/>
        </p:nvSpPr>
        <p:spPr>
          <a:xfrm>
            <a:off x="6003701" y="2116428"/>
            <a:ext cx="978795" cy="476518"/>
          </a:xfrm>
          <a:custGeom>
            <a:avLst/>
            <a:gdLst>
              <a:gd name="connsiteX0" fmla="*/ 0 w 978795"/>
              <a:gd name="connsiteY0" fmla="*/ 0 h 476518"/>
              <a:gd name="connsiteX1" fmla="*/ 425003 w 978795"/>
              <a:gd name="connsiteY1" fmla="*/ 141668 h 476518"/>
              <a:gd name="connsiteX2" fmla="*/ 412124 w 978795"/>
              <a:gd name="connsiteY2" fmla="*/ 296214 h 476518"/>
              <a:gd name="connsiteX3" fmla="*/ 978795 w 978795"/>
              <a:gd name="connsiteY3" fmla="*/ 476518 h 4765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78795" h="476518">
                <a:moveTo>
                  <a:pt x="0" y="0"/>
                </a:moveTo>
                <a:cubicBezTo>
                  <a:pt x="178158" y="46149"/>
                  <a:pt x="356316" y="92299"/>
                  <a:pt x="425003" y="141668"/>
                </a:cubicBezTo>
                <a:cubicBezTo>
                  <a:pt x="493690" y="191037"/>
                  <a:pt x="319825" y="240406"/>
                  <a:pt x="412124" y="296214"/>
                </a:cubicBezTo>
                <a:cubicBezTo>
                  <a:pt x="504423" y="352022"/>
                  <a:pt x="741609" y="414270"/>
                  <a:pt x="978795" y="476518"/>
                </a:cubicBezTo>
              </a:path>
            </a:pathLst>
          </a:custGeom>
          <a:ln w="38100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7010400" y="1981200"/>
            <a:ext cx="1752600" cy="114300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 fontScale="7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unknown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functi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on is “forcing”</a:t>
            </a:r>
            <a:endParaRPr lang="en-US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57200" y="33528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dirty="0" smtClean="0">
                <a:latin typeface="Times New Roman" pitchFamily="18" charset="0"/>
                <a:ea typeface="+mj-ea"/>
                <a:cs typeface="Times New Roman" pitchFamily="18" charset="0"/>
              </a:rPr>
              <a:t>another possibility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43200" y="4495800"/>
            <a:ext cx="3657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Freeform 8"/>
          <p:cNvSpPr/>
          <p:nvPr/>
        </p:nvSpPr>
        <p:spPr>
          <a:xfrm>
            <a:off x="6156101" y="5393028"/>
            <a:ext cx="978795" cy="476518"/>
          </a:xfrm>
          <a:custGeom>
            <a:avLst/>
            <a:gdLst>
              <a:gd name="connsiteX0" fmla="*/ 0 w 978795"/>
              <a:gd name="connsiteY0" fmla="*/ 0 h 476518"/>
              <a:gd name="connsiteX1" fmla="*/ 425003 w 978795"/>
              <a:gd name="connsiteY1" fmla="*/ 141668 h 476518"/>
              <a:gd name="connsiteX2" fmla="*/ 412124 w 978795"/>
              <a:gd name="connsiteY2" fmla="*/ 296214 h 476518"/>
              <a:gd name="connsiteX3" fmla="*/ 978795 w 978795"/>
              <a:gd name="connsiteY3" fmla="*/ 476518 h 4765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78795" h="476518">
                <a:moveTo>
                  <a:pt x="0" y="0"/>
                </a:moveTo>
                <a:cubicBezTo>
                  <a:pt x="178158" y="46149"/>
                  <a:pt x="356316" y="92299"/>
                  <a:pt x="425003" y="141668"/>
                </a:cubicBezTo>
                <a:cubicBezTo>
                  <a:pt x="493690" y="191037"/>
                  <a:pt x="319825" y="240406"/>
                  <a:pt x="412124" y="296214"/>
                </a:cubicBezTo>
                <a:cubicBezTo>
                  <a:pt x="504423" y="352022"/>
                  <a:pt x="741609" y="414270"/>
                  <a:pt x="978795" y="476518"/>
                </a:cubicBezTo>
              </a:path>
            </a:pathLst>
          </a:custGeom>
          <a:ln w="38100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7162800" y="5257800"/>
            <a:ext cx="1752600" cy="114300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 fontScale="92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forcing is known</a:t>
            </a:r>
            <a:endParaRPr lang="en-US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Freeform 10"/>
          <p:cNvSpPr/>
          <p:nvPr/>
        </p:nvSpPr>
        <p:spPr>
          <a:xfrm flipH="1">
            <a:off x="3276600" y="5393028"/>
            <a:ext cx="685801" cy="550572"/>
          </a:xfrm>
          <a:custGeom>
            <a:avLst/>
            <a:gdLst>
              <a:gd name="connsiteX0" fmla="*/ 0 w 978795"/>
              <a:gd name="connsiteY0" fmla="*/ 0 h 476518"/>
              <a:gd name="connsiteX1" fmla="*/ 425003 w 978795"/>
              <a:gd name="connsiteY1" fmla="*/ 141668 h 476518"/>
              <a:gd name="connsiteX2" fmla="*/ 412124 w 978795"/>
              <a:gd name="connsiteY2" fmla="*/ 296214 h 476518"/>
              <a:gd name="connsiteX3" fmla="*/ 978795 w 978795"/>
              <a:gd name="connsiteY3" fmla="*/ 476518 h 4765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78795" h="476518">
                <a:moveTo>
                  <a:pt x="0" y="0"/>
                </a:moveTo>
                <a:cubicBezTo>
                  <a:pt x="178158" y="46149"/>
                  <a:pt x="356316" y="92299"/>
                  <a:pt x="425003" y="141668"/>
                </a:cubicBezTo>
                <a:cubicBezTo>
                  <a:pt x="493690" y="191037"/>
                  <a:pt x="319825" y="240406"/>
                  <a:pt x="412124" y="296214"/>
                </a:cubicBezTo>
                <a:cubicBezTo>
                  <a:pt x="504423" y="352022"/>
                  <a:pt x="741609" y="414270"/>
                  <a:pt x="978795" y="476518"/>
                </a:cubicBezTo>
              </a:path>
            </a:pathLst>
          </a:custGeom>
          <a:ln w="38100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1270716" y="5586210"/>
            <a:ext cx="1981200" cy="114300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parameter is unknown</a:t>
            </a:r>
            <a:endParaRPr lang="en-US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linearize</a:t>
            </a:r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around a simpler equation</a:t>
            </a:r>
            <a:endParaRPr lang="en-US" dirty="0"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81200" y="4800600"/>
            <a:ext cx="4904014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457200" y="3962400"/>
            <a:ext cx="8229600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dirty="0" smtClean="0">
                <a:latin typeface="Times New Roman" pitchFamily="18" charset="0"/>
                <a:ea typeface="+mj-ea"/>
                <a:cs typeface="Times New Roman" pitchFamily="18" charset="0"/>
              </a:rPr>
              <a:t>and assume you can solve this equation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pic>
        <p:nvPicPr>
          <p:cNvPr id="1638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90800" y="1447800"/>
            <a:ext cx="3581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209800" y="2438400"/>
            <a:ext cx="4343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perturbed equation is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057400"/>
            <a:ext cx="9067800" cy="163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228600" y="43434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subtracting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out the unperturbed equation,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dirty="0" smtClean="0">
                <a:latin typeface="Times New Roman" pitchFamily="18" charset="0"/>
                <a:ea typeface="+mj-ea"/>
                <a:cs typeface="Times New Roman" pitchFamily="18" charset="0"/>
              </a:rPr>
              <a:t>ignoring second order terms, 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and rearranging gives ...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1524000"/>
            <a:ext cx="5105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304800" y="457200"/>
            <a:ext cx="8229600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dirty="0" smtClean="0">
                <a:latin typeface="Times New Roman" pitchFamily="18" charset="0"/>
                <a:ea typeface="+mj-ea"/>
                <a:cs typeface="Times New Roman" pitchFamily="18" charset="0"/>
              </a:rPr>
              <a:t>then approximately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5410200" y="2438400"/>
            <a:ext cx="978795" cy="476518"/>
          </a:xfrm>
          <a:custGeom>
            <a:avLst/>
            <a:gdLst>
              <a:gd name="connsiteX0" fmla="*/ 0 w 978795"/>
              <a:gd name="connsiteY0" fmla="*/ 0 h 476518"/>
              <a:gd name="connsiteX1" fmla="*/ 425003 w 978795"/>
              <a:gd name="connsiteY1" fmla="*/ 141668 h 476518"/>
              <a:gd name="connsiteX2" fmla="*/ 412124 w 978795"/>
              <a:gd name="connsiteY2" fmla="*/ 296214 h 476518"/>
              <a:gd name="connsiteX3" fmla="*/ 978795 w 978795"/>
              <a:gd name="connsiteY3" fmla="*/ 476518 h 4765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78795" h="476518">
                <a:moveTo>
                  <a:pt x="0" y="0"/>
                </a:moveTo>
                <a:cubicBezTo>
                  <a:pt x="178158" y="46149"/>
                  <a:pt x="356316" y="92299"/>
                  <a:pt x="425003" y="141668"/>
                </a:cubicBezTo>
                <a:cubicBezTo>
                  <a:pt x="493690" y="191037"/>
                  <a:pt x="319825" y="240406"/>
                  <a:pt x="412124" y="296214"/>
                </a:cubicBezTo>
                <a:cubicBezTo>
                  <a:pt x="504423" y="352022"/>
                  <a:pt x="741609" y="414270"/>
                  <a:pt x="978795" y="476518"/>
                </a:cubicBezTo>
              </a:path>
            </a:pathLst>
          </a:custGeom>
          <a:ln w="38100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6416898" y="2303172"/>
            <a:ext cx="2422302" cy="1583028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pertubation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to parameter acts as an unknown forcing</a:t>
            </a:r>
            <a:endParaRPr lang="en-US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457200" y="4267200"/>
            <a:ext cx="8229600" cy="1219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dirty="0" smtClean="0">
                <a:latin typeface="Times New Roman" pitchFamily="18" charset="0"/>
                <a:ea typeface="+mj-ea"/>
                <a:cs typeface="Times New Roman" pitchFamily="18" charset="0"/>
              </a:rPr>
              <a:t>so it is back to the form of a forcing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and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the previous methodology can be applied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62785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 inverse of a linear operator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can be used to solve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 differential equation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if </a:t>
            </a:r>
            <a:r>
              <a:rPr lang="en-US" dirty="0" err="1" smtClean="0">
                <a:latin typeface="Cambria Math"/>
                <a:ea typeface="Cambria Math"/>
                <a:cs typeface="Times New Roman" pitchFamily="18" charset="0"/>
              </a:rPr>
              <a:t>ℒ</a:t>
            </a:r>
            <a:r>
              <a:rPr lang="en-US" i="1" dirty="0" err="1" smtClean="0">
                <a:latin typeface="Cambria Math"/>
                <a:ea typeface="Cambria Math"/>
                <a:cs typeface="Times New Roman" pitchFamily="18" charset="0"/>
              </a:rPr>
              <a:t>m</a:t>
            </a:r>
            <a:r>
              <a:rPr lang="en-US" i="1" dirty="0" smtClean="0">
                <a:latin typeface="Cambria Math"/>
                <a:ea typeface="Cambria Math"/>
                <a:cs typeface="Times New Roman" pitchFamily="18" charset="0"/>
              </a:rPr>
              <a:t>=f</a:t>
            </a:r>
            <a:r>
              <a:rPr lang="en-US" dirty="0" smtClean="0">
                <a:latin typeface="Cambria Math"/>
                <a:ea typeface="Cambria Math"/>
                <a:cs typeface="Times New Roman" pitchFamily="18" charset="0"/>
              </a:rPr>
              <a:t>    then  </a:t>
            </a:r>
            <a:r>
              <a:rPr lang="en-US" i="1" dirty="0" smtClean="0">
                <a:latin typeface="Cambria Math"/>
                <a:ea typeface="Cambria Math"/>
                <a:cs typeface="Times New Roman" pitchFamily="18" charset="0"/>
              </a:rPr>
              <a:t>m=</a:t>
            </a:r>
            <a:r>
              <a:rPr lang="en-US" dirty="0" smtClean="0">
                <a:latin typeface="Cambria Math"/>
                <a:ea typeface="Cambria Math"/>
                <a:cs typeface="Times New Roman" pitchFamily="18" charset="0"/>
              </a:rPr>
              <a:t>ℒ</a:t>
            </a:r>
            <a:r>
              <a:rPr lang="en-US" baseline="30000" dirty="0" smtClean="0">
                <a:latin typeface="Cambria Math"/>
                <a:ea typeface="Cambria Math"/>
                <a:cs typeface="Times New Roman" pitchFamily="18" charset="0"/>
              </a:rPr>
              <a:t>-1</a:t>
            </a:r>
            <a:r>
              <a:rPr lang="en-US" i="1" dirty="0" smtClean="0">
                <a:latin typeface="Cambria Math"/>
                <a:ea typeface="Cambria Math"/>
                <a:cs typeface="Times New Roman" pitchFamily="18" charset="0"/>
              </a:rPr>
              <a:t>f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just as the inverse of a matrix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can be used to solve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 matrix equation 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if </a:t>
            </a:r>
            <a: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Lm</a:t>
            </a:r>
            <a:r>
              <a:rPr lang="en-US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=</a:t>
            </a:r>
            <a: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f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then </a:t>
            </a:r>
            <a: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  <a:r>
              <a:rPr lang="en-US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=</a:t>
            </a:r>
            <a: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L</a:t>
            </a:r>
            <a:r>
              <a:rPr lang="en-US" baseline="30000" dirty="0" smtClean="0">
                <a:latin typeface="Cambria Math"/>
                <a:ea typeface="Cambria Math"/>
                <a:cs typeface="Times New Roman" pitchFamily="18" charset="0"/>
              </a:rPr>
              <a:t>-1</a:t>
            </a:r>
            <a: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f</a:t>
            </a:r>
            <a:endParaRPr lang="en-US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6278562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inner product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is the continuous analog of dot product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s= </a:t>
            </a:r>
            <a:r>
              <a:rPr lang="en-US" b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a</a:t>
            </a:r>
            <a:r>
              <a:rPr lang="en-US" baseline="30000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T</a:t>
            </a:r>
            <a:r>
              <a:rPr lang="en-US" b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b</a:t>
            </a:r>
            <a:endParaRPr lang="en-US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00200" y="2057400"/>
            <a:ext cx="588772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10061</TotalTime>
  <Words>3364</Words>
  <Application>Microsoft Office PowerPoint</Application>
  <PresentationFormat>On-screen Show (4:3)</PresentationFormat>
  <Paragraphs>542</Paragraphs>
  <Slides>73</Slides>
  <Notes>72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73</vt:i4>
      </vt:variant>
    </vt:vector>
  </HeadingPairs>
  <TitlesOfParts>
    <vt:vector size="74" baseType="lpstr">
      <vt:lpstr>Office Theme</vt:lpstr>
      <vt:lpstr>Lecture 21   Continuous Problems   Fréchet Derivatives</vt:lpstr>
      <vt:lpstr>Syllabus</vt:lpstr>
      <vt:lpstr>Purpose of the Lecture</vt:lpstr>
      <vt:lpstr>Part 1</vt:lpstr>
      <vt:lpstr>a function  m(x)    is the continuous analog of a vector   m</vt:lpstr>
      <vt:lpstr>a linear operator  ℒ   is the continuous analog of a matrix   L</vt:lpstr>
      <vt:lpstr>a inverse of a linear operator  ℒ-1   is the continuous analog of the inverse of a matrix   L-1</vt:lpstr>
      <vt:lpstr>a inverse of a linear operator can be used to solve a differential equation  if ℒm=f    then  m=ℒ-1f  just as the inverse of a matrix can be used to solve a matrix equation   if Lm=f    then m=L-1f</vt:lpstr>
      <vt:lpstr>the inner product     is the continuous analog of dot product  s= aTb</vt:lpstr>
      <vt:lpstr>the adjoint of a linear operator     is the continuous analog of the transpose of a matrix   LT </vt:lpstr>
      <vt:lpstr>the adjoint can be used to manipulate an inner product     just as the transpose can be used to manipulate the dot product  (La) Tb= a T(LTb)</vt:lpstr>
      <vt:lpstr>table of adjoints</vt:lpstr>
      <vt:lpstr>Part 2</vt:lpstr>
      <vt:lpstr>first  rewrite the standard inverse theory equation in terms of perturbations</vt:lpstr>
      <vt:lpstr>second  compare with the standard formula for a derivative</vt:lpstr>
      <vt:lpstr>third  identify the data kernel as a kind of derivative</vt:lpstr>
      <vt:lpstr>definition of a Fréchet derivative   </vt:lpstr>
      <vt:lpstr>Part 2</vt:lpstr>
      <vt:lpstr>Slide 19</vt:lpstr>
      <vt:lpstr>=</vt:lpstr>
      <vt:lpstr>Slide 21</vt:lpstr>
      <vt:lpstr>if m(0) implies d(0) with error E(0) then ...</vt:lpstr>
      <vt:lpstr>if m(0) implies d(0) with error E(0) then ...</vt:lpstr>
      <vt:lpstr>if m(0) implies d(0) with error E(0) then ...</vt:lpstr>
      <vt:lpstr>if m(0) implies d(0) with error E(0) then ...</vt:lpstr>
      <vt:lpstr>if m(0) implies d(0) with error E(0) then ...</vt:lpstr>
      <vt:lpstr>you can use this derivative to solve and inverse problem using the gradient method</vt:lpstr>
      <vt:lpstr>example</vt:lpstr>
      <vt:lpstr>example</vt:lpstr>
      <vt:lpstr>example</vt:lpstr>
      <vt:lpstr>example</vt:lpstr>
      <vt:lpstr>Slide 32</vt:lpstr>
      <vt:lpstr>Part 3</vt:lpstr>
      <vt:lpstr>continuous analog of least squares</vt:lpstr>
      <vt:lpstr>now define the identity operator ℐ</vt:lpstr>
      <vt:lpstr>view as a recursion</vt:lpstr>
      <vt:lpstr>view as a recursion</vt:lpstr>
      <vt:lpstr>example</vt:lpstr>
      <vt:lpstr>example</vt:lpstr>
      <vt:lpstr>Slide 40</vt:lpstr>
      <vt:lpstr>interpretation as tomography</vt:lpstr>
      <vt:lpstr>discrete analysis  Gm=d</vt:lpstr>
      <vt:lpstr>Slide 43</vt:lpstr>
      <vt:lpstr>Slide 44</vt:lpstr>
      <vt:lpstr>Part 4</vt:lpstr>
      <vt:lpstr>Part 4</vt:lpstr>
      <vt:lpstr>data d is related to field u via an inner product</vt:lpstr>
      <vt:lpstr>pertrubation δd is related to perturbation δu via an inner product</vt:lpstr>
      <vt:lpstr>what’s the data kernel ?</vt:lpstr>
      <vt:lpstr>easy using adjoints</vt:lpstr>
      <vt:lpstr>easy using adjoints</vt:lpstr>
      <vt:lpstr>easy using adjoints</vt:lpstr>
      <vt:lpstr>easy using adjoints</vt:lpstr>
      <vt:lpstr>easy using adjoints</vt:lpstr>
      <vt:lpstr>easy using adjoints</vt:lpstr>
      <vt:lpstr>most problem involving differential equations are solved numerically  so instead of just solving    you must solve</vt:lpstr>
      <vt:lpstr>so there’s more work  but the same sort of work</vt:lpstr>
      <vt:lpstr>example time t instead of position x</vt:lpstr>
      <vt:lpstr>example time t instead of position x</vt:lpstr>
      <vt:lpstr>we will solve this problem analytically using Green functions  in more complicated cases the differential equation must be solved numerically</vt:lpstr>
      <vt:lpstr>Newtonian equation</vt:lpstr>
      <vt:lpstr>adjoint equation</vt:lpstr>
      <vt:lpstr>note that the adjoint Green function</vt:lpstr>
      <vt:lpstr>we must perform a Green function integral  to compute the data kernel</vt:lpstr>
      <vt:lpstr>Slide 65</vt:lpstr>
      <vt:lpstr>Slide 66</vt:lpstr>
      <vt:lpstr>Slide 67</vt:lpstr>
      <vt:lpstr>Part 4</vt:lpstr>
      <vt:lpstr>Part 4</vt:lpstr>
      <vt:lpstr>previous example</vt:lpstr>
      <vt:lpstr>linearize around a simpler equation</vt:lpstr>
      <vt:lpstr>the perturbed equation is</vt:lpstr>
      <vt:lpstr>Slide 73</vt:lpstr>
    </vt:vector>
  </TitlesOfParts>
  <Company>Columbia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  Describing Inverse Problems</dc:title>
  <dc:creator>Bill Menke</dc:creator>
  <cp:lastModifiedBy>Bill Menke</cp:lastModifiedBy>
  <cp:revision>856</cp:revision>
  <dcterms:created xsi:type="dcterms:W3CDTF">2011-08-18T12:44:59Z</dcterms:created>
  <dcterms:modified xsi:type="dcterms:W3CDTF">2011-11-21T19:38:19Z</dcterms:modified>
</cp:coreProperties>
</file>