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67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63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Override PartName="/ppt/notesSlides/notesSlide68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emf" ContentType="image/x-emf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71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72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5"/>
  </p:notesMasterIdLst>
  <p:sldIdLst>
    <p:sldId id="256" r:id="rId2"/>
    <p:sldId id="257" r:id="rId3"/>
    <p:sldId id="266" r:id="rId4"/>
    <p:sldId id="421" r:id="rId5"/>
    <p:sldId id="422" r:id="rId6"/>
    <p:sldId id="423" r:id="rId7"/>
    <p:sldId id="427" r:id="rId8"/>
    <p:sldId id="428" r:id="rId9"/>
    <p:sldId id="424" r:id="rId10"/>
    <p:sldId id="425" r:id="rId11"/>
    <p:sldId id="426" r:id="rId12"/>
    <p:sldId id="429" r:id="rId13"/>
    <p:sldId id="430" r:id="rId14"/>
    <p:sldId id="431" r:id="rId15"/>
    <p:sldId id="432" r:id="rId16"/>
    <p:sldId id="433" r:id="rId17"/>
    <p:sldId id="434" r:id="rId18"/>
    <p:sldId id="435" r:id="rId19"/>
    <p:sldId id="436" r:id="rId20"/>
    <p:sldId id="438" r:id="rId21"/>
    <p:sldId id="439" r:id="rId22"/>
    <p:sldId id="440" r:id="rId23"/>
    <p:sldId id="490" r:id="rId24"/>
    <p:sldId id="491" r:id="rId25"/>
    <p:sldId id="492" r:id="rId26"/>
    <p:sldId id="493" r:id="rId27"/>
    <p:sldId id="444" r:id="rId28"/>
    <p:sldId id="445" r:id="rId29"/>
    <p:sldId id="449" r:id="rId30"/>
    <p:sldId id="448" r:id="rId31"/>
    <p:sldId id="446" r:id="rId32"/>
    <p:sldId id="447" r:id="rId33"/>
    <p:sldId id="450" r:id="rId34"/>
    <p:sldId id="451" r:id="rId35"/>
    <p:sldId id="452" r:id="rId36"/>
    <p:sldId id="453" r:id="rId37"/>
    <p:sldId id="454" r:id="rId38"/>
    <p:sldId id="455" r:id="rId39"/>
    <p:sldId id="456" r:id="rId40"/>
    <p:sldId id="457" r:id="rId41"/>
    <p:sldId id="462" r:id="rId42"/>
    <p:sldId id="461" r:id="rId43"/>
    <p:sldId id="463" r:id="rId44"/>
    <p:sldId id="458" r:id="rId45"/>
    <p:sldId id="464" r:id="rId46"/>
    <p:sldId id="465" r:id="rId47"/>
    <p:sldId id="466" r:id="rId48"/>
    <p:sldId id="468" r:id="rId49"/>
    <p:sldId id="467" r:id="rId50"/>
    <p:sldId id="469" r:id="rId51"/>
    <p:sldId id="471" r:id="rId52"/>
    <p:sldId id="472" r:id="rId53"/>
    <p:sldId id="489" r:id="rId54"/>
    <p:sldId id="473" r:id="rId55"/>
    <p:sldId id="474" r:id="rId56"/>
    <p:sldId id="475" r:id="rId57"/>
    <p:sldId id="470" r:id="rId58"/>
    <p:sldId id="476" r:id="rId59"/>
    <p:sldId id="481" r:id="rId60"/>
    <p:sldId id="483" r:id="rId61"/>
    <p:sldId id="477" r:id="rId62"/>
    <p:sldId id="478" r:id="rId63"/>
    <p:sldId id="479" r:id="rId64"/>
    <p:sldId id="480" r:id="rId65"/>
    <p:sldId id="482" r:id="rId66"/>
    <p:sldId id="460" r:id="rId67"/>
    <p:sldId id="459" r:id="rId68"/>
    <p:sldId id="484" r:id="rId69"/>
    <p:sldId id="485" r:id="rId70"/>
    <p:sldId id="486" r:id="rId71"/>
    <p:sldId id="487" r:id="rId72"/>
    <p:sldId id="494" r:id="rId73"/>
    <p:sldId id="488" r:id="rId7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66FF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611" autoAdjust="0"/>
  </p:normalViewPr>
  <p:slideViewPr>
    <p:cSldViewPr>
      <p:cViewPr varScale="1">
        <p:scale>
          <a:sx n="75" d="100"/>
          <a:sy n="75" d="100"/>
        </p:scale>
        <p:origin x="-7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53586-B8EA-4C3A-8DAE-D42D42A93AB4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9C30AA-43CA-42E7-B15D-4F2AC4A1EF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Over the past twenty years,</a:t>
            </a:r>
          </a:p>
          <a:p>
            <a:r>
              <a:rPr lang="en-US" baseline="0" dirty="0" smtClean="0"/>
              <a:t>important advanced have been made in inverse theory</a:t>
            </a:r>
          </a:p>
          <a:p>
            <a:r>
              <a:rPr lang="en-US" baseline="0" dirty="0" smtClean="0"/>
              <a:t>using tools drawn from functional analysis</a:t>
            </a:r>
          </a:p>
          <a:p>
            <a:r>
              <a:rPr lang="en-US" baseline="0" dirty="0" smtClean="0"/>
              <a:t>that are centered about the concept of ‘</a:t>
            </a:r>
            <a:r>
              <a:rPr lang="en-US" baseline="0" dirty="0" err="1" smtClean="0"/>
              <a:t>adjoint</a:t>
            </a:r>
            <a:r>
              <a:rPr lang="en-US" baseline="0" dirty="0" smtClean="0"/>
              <a:t> operators’.</a:t>
            </a:r>
          </a:p>
          <a:p>
            <a:r>
              <a:rPr lang="en-US" baseline="0" dirty="0" smtClean="0"/>
              <a:t>In oceanography and atmospheric science, the are associated with the</a:t>
            </a:r>
          </a:p>
          <a:p>
            <a:r>
              <a:rPr lang="en-US" baseline="0" dirty="0" smtClean="0"/>
              <a:t>   lingo ‘data assimilation’.</a:t>
            </a:r>
          </a:p>
          <a:p>
            <a:r>
              <a:rPr lang="en-US" baseline="0" dirty="0" smtClean="0"/>
              <a:t>And in seismology, with the waveform tomography.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that</a:t>
            </a:r>
            <a:r>
              <a:rPr lang="en-US" baseline="0" dirty="0" smtClean="0"/>
              <a:t> can be used to manipulate an inner product.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Here’s a table of the </a:t>
            </a:r>
            <a:r>
              <a:rPr lang="en-US" dirty="0" err="1" smtClean="0"/>
              <a:t>adjoints</a:t>
            </a:r>
            <a:r>
              <a:rPr lang="en-US" baseline="0" dirty="0" smtClean="0"/>
              <a:t> we just worked out.</a:t>
            </a:r>
          </a:p>
          <a:p>
            <a:r>
              <a:rPr lang="en-US" baseline="0" dirty="0" smtClean="0"/>
              <a:t>We’ll use them later in the lecture.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</a:t>
            </a:r>
            <a:r>
              <a:rPr lang="en-US" baseline="0" dirty="0" smtClean="0"/>
              <a:t> here this word, </a:t>
            </a:r>
            <a:r>
              <a:rPr lang="en-US" baseline="0" dirty="0" err="1" smtClean="0"/>
              <a:t>Frechet</a:t>
            </a:r>
            <a:r>
              <a:rPr lang="en-US" baseline="0" dirty="0" smtClean="0"/>
              <a:t> derivative, a lot in inverse theory.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First, recognize that many inverse problems are nonlinear</a:t>
            </a:r>
          </a:p>
          <a:p>
            <a:r>
              <a:rPr lang="en-US" dirty="0" smtClean="0"/>
              <a:t>but have been </a:t>
            </a:r>
            <a:r>
              <a:rPr lang="en-US" dirty="0" err="1" smtClean="0"/>
              <a:t>linearized</a:t>
            </a:r>
            <a:r>
              <a:rPr lang="en-US" baseline="0" dirty="0" smtClean="0"/>
              <a:t> using Taylor’s Theorem or some related method.</a:t>
            </a:r>
          </a:p>
          <a:p>
            <a:r>
              <a:rPr lang="en-US" baseline="0" dirty="0" smtClean="0"/>
              <a:t>In these cases, the data kernel is approximate and really only relates</a:t>
            </a:r>
          </a:p>
          <a:p>
            <a:r>
              <a:rPr lang="en-US" baseline="0" dirty="0" smtClean="0"/>
              <a:t>  small changes in the model to small changes in the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But this form of the data kernel</a:t>
            </a:r>
            <a:r>
              <a:rPr lang="en-US" baseline="0" dirty="0" smtClean="0"/>
              <a:t> is very similar to</a:t>
            </a:r>
          </a:p>
          <a:p>
            <a:r>
              <a:rPr lang="en-US" baseline="0" dirty="0" smtClean="0"/>
              <a:t>the first term of Taylors Theorem</a:t>
            </a:r>
          </a:p>
          <a:p>
            <a:r>
              <a:rPr lang="en-US" baseline="0" dirty="0" smtClean="0"/>
              <a:t>relating a perturbation Delta-m in a discrete model parameter m</a:t>
            </a:r>
          </a:p>
          <a:p>
            <a:r>
              <a:rPr lang="en-US" baseline="0" dirty="0" smtClean="0"/>
              <a:t>to a corresponding perturbation Delta-d in the data d.</a:t>
            </a:r>
          </a:p>
          <a:p>
            <a:r>
              <a:rPr lang="en-US" baseline="0" dirty="0" smtClean="0"/>
              <a:t>Thus the data kernel is some sort of derivative.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identify</a:t>
            </a:r>
            <a:r>
              <a:rPr lang="en-US" baseline="0" dirty="0" smtClean="0"/>
              <a:t> the data kernel as a new kind of derivative</a:t>
            </a:r>
          </a:p>
          <a:p>
            <a:r>
              <a:rPr lang="en-US" baseline="0" dirty="0" smtClean="0"/>
              <a:t>the </a:t>
            </a:r>
            <a:r>
              <a:rPr lang="en-US" baseline="0" dirty="0" err="1" smtClean="0"/>
              <a:t>Frechet</a:t>
            </a:r>
            <a:r>
              <a:rPr lang="en-US" baseline="0" dirty="0" smtClean="0"/>
              <a:t> derivative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derivative relates delta-m</a:t>
            </a:r>
            <a:r>
              <a:rPr lang="en-US" baseline="0" dirty="0" smtClean="0"/>
              <a:t> to delta-d via an inner product.</a:t>
            </a:r>
          </a:p>
          <a:p>
            <a:r>
              <a:rPr lang="en-US" baseline="0" dirty="0" smtClean="0"/>
              <a:t>Keep in mind that delta-m is a function;</a:t>
            </a:r>
          </a:p>
          <a:p>
            <a:r>
              <a:rPr lang="en-US" baseline="0" dirty="0" smtClean="0"/>
              <a:t>it is defines for all x,</a:t>
            </a:r>
          </a:p>
          <a:p>
            <a:r>
              <a:rPr lang="en-US" baseline="0" dirty="0" smtClean="0"/>
              <a:t>hence computing its effect on the data requires an integral over all x.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</a:t>
            </a:r>
            <a:r>
              <a:rPr lang="en-US" baseline="0" dirty="0" smtClean="0"/>
              <a:t> we compute that derivative of Error with respect to the model.</a:t>
            </a:r>
          </a:p>
          <a:p>
            <a:r>
              <a:rPr lang="en-US" baseline="0" dirty="0" smtClean="0"/>
              <a:t>This allows us to use a gradient method to solve an inverse problem.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the standard definition of error,</a:t>
            </a:r>
            <a:endParaRPr lang="en-US" baseline="0" dirty="0" smtClean="0"/>
          </a:p>
          <a:p>
            <a:r>
              <a:rPr lang="en-US" baseline="0" dirty="0" smtClean="0"/>
              <a:t>but for a function d(x).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1 is to say that the data is equal to a</a:t>
            </a:r>
            <a:r>
              <a:rPr lang="en-US" baseline="0" dirty="0" smtClean="0"/>
              <a:t> linear operator acting on the model function.</a:t>
            </a:r>
          </a:p>
          <a:p>
            <a:r>
              <a:rPr lang="en-US" baseline="0" dirty="0" smtClean="0"/>
              <a:t>Thus could be a data kernel integral, but could be something else, too.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lecture applies</a:t>
            </a:r>
            <a:r>
              <a:rPr lang="en-US" baseline="0" dirty="0" smtClean="0"/>
              <a:t> the mathematical techniques that we developed</a:t>
            </a:r>
          </a:p>
          <a:p>
            <a:r>
              <a:rPr lang="en-US" baseline="0" dirty="0" smtClean="0"/>
              <a:t>during the last lecture to derive data kernels.  Keep in mind that knowing</a:t>
            </a:r>
          </a:p>
          <a:p>
            <a:r>
              <a:rPr lang="en-US" baseline="0" dirty="0" smtClean="0"/>
              <a:t>the data kernel is just the first step.  You then have to solve the inverse</a:t>
            </a:r>
          </a:p>
          <a:p>
            <a:r>
              <a:rPr lang="en-US" baseline="0" dirty="0" smtClean="0"/>
              <a:t>problem.  But we have already built up a </a:t>
            </a:r>
            <a:r>
              <a:rPr lang="en-US" baseline="0" dirty="0" err="1" smtClean="0"/>
              <a:t>repertoir</a:t>
            </a:r>
            <a:r>
              <a:rPr lang="en-US" baseline="0" dirty="0" smtClean="0"/>
              <a:t> of techniques for that.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Frechet</a:t>
            </a:r>
            <a:r>
              <a:rPr lang="en-US" dirty="0" smtClean="0"/>
              <a:t> derivative relates a perturbation</a:t>
            </a:r>
            <a:r>
              <a:rPr lang="en-US" baseline="0" dirty="0" smtClean="0"/>
              <a:t> in m to a perturbation in 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Start</a:t>
            </a:r>
            <a:r>
              <a:rPr lang="en-US" baseline="0" dirty="0" smtClean="0"/>
              <a:t> with a guess m(0) that gives data d(0) with error E(0).</a:t>
            </a:r>
          </a:p>
          <a:p>
            <a:r>
              <a:rPr lang="en-US" baseline="0" dirty="0" smtClean="0"/>
              <a:t>Now </a:t>
            </a:r>
            <a:r>
              <a:rPr lang="en-US" baseline="0" dirty="0" err="1" smtClean="0"/>
              <a:t>linearize</a:t>
            </a:r>
            <a:r>
              <a:rPr lang="en-US" baseline="0" dirty="0" smtClean="0"/>
              <a:t> around this guess to get a formula for delta-E.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steps are just algebraic manipulation.</a:t>
            </a:r>
          </a:p>
          <a:p>
            <a:r>
              <a:rPr lang="en-US" dirty="0" smtClean="0"/>
              <a:t>Note</a:t>
            </a:r>
            <a:r>
              <a:rPr lang="en-US" baseline="0" dirty="0" smtClean="0"/>
              <a:t> in last step we ignore a 2</a:t>
            </a:r>
            <a:r>
              <a:rPr lang="en-US" baseline="30000" dirty="0" smtClean="0"/>
              <a:t>nd</a:t>
            </a:r>
            <a:r>
              <a:rPr lang="en-US" baseline="0" dirty="0" smtClean="0"/>
              <a:t> order term involving the square of a perturbation.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Now we employ</a:t>
            </a:r>
            <a:r>
              <a:rPr lang="en-US" baseline="0" dirty="0" smtClean="0"/>
              <a:t> the relationship between model and data.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Now</a:t>
            </a:r>
            <a:r>
              <a:rPr lang="en-US" baseline="0" dirty="0" smtClean="0"/>
              <a:t> we employ the </a:t>
            </a:r>
            <a:r>
              <a:rPr lang="en-US" baseline="0" dirty="0" err="1" smtClean="0"/>
              <a:t>adjoint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This is the critical step, because now the formula for delta-E is the same</a:t>
            </a:r>
          </a:p>
          <a:p>
            <a:r>
              <a:rPr lang="en-US" baseline="0" dirty="0" smtClean="0"/>
              <a:t>form as a </a:t>
            </a:r>
            <a:r>
              <a:rPr lang="en-US" baseline="0" dirty="0" err="1" smtClean="0"/>
              <a:t>Frechet</a:t>
            </a:r>
            <a:r>
              <a:rPr lang="en-US" baseline="0" dirty="0" smtClean="0"/>
              <a:t> derivative.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And</a:t>
            </a:r>
            <a:r>
              <a:rPr lang="en-US" baseline="0" dirty="0" smtClean="0"/>
              <a:t> we just read the </a:t>
            </a:r>
            <a:r>
              <a:rPr lang="en-US" baseline="0" dirty="0" err="1" smtClean="0"/>
              <a:t>Frechet</a:t>
            </a:r>
            <a:r>
              <a:rPr lang="en-US" baseline="0" dirty="0" smtClean="0"/>
              <a:t> derivative out of the inner product.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derivative</a:t>
            </a:r>
            <a:r>
              <a:rPr lang="en-US" baseline="0" dirty="0" smtClean="0"/>
              <a:t> of E can now be used in a gradient algorithm.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</a:t>
            </a:r>
            <a:r>
              <a:rPr lang="en-US" baseline="0" dirty="0" smtClean="0"/>
              <a:t> of a moderately complicated linear operator.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operator relates model function m(x) to data d(x)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Here’s its </a:t>
            </a:r>
            <a:r>
              <a:rPr lang="en-US" dirty="0" err="1" smtClean="0"/>
              <a:t>adjoint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Recall</a:t>
            </a:r>
            <a:r>
              <a:rPr lang="en-US" baseline="0" dirty="0" smtClean="0"/>
              <a:t> that the </a:t>
            </a:r>
            <a:r>
              <a:rPr lang="en-US" baseline="0" dirty="0" err="1" smtClean="0"/>
              <a:t>adjoint</a:t>
            </a:r>
            <a:r>
              <a:rPr lang="en-US" baseline="0" dirty="0" smtClean="0"/>
              <a:t> of d/</a:t>
            </a:r>
            <a:r>
              <a:rPr lang="en-US" baseline="0" dirty="0" err="1" smtClean="0"/>
              <a:t>dx</a:t>
            </a:r>
            <a:r>
              <a:rPr lang="en-US" baseline="0" dirty="0" smtClean="0"/>
              <a:t> is –d/</a:t>
            </a:r>
            <a:r>
              <a:rPr lang="en-US" baseline="0" dirty="0" err="1" smtClean="0"/>
              <a:t>dx</a:t>
            </a:r>
            <a:endParaRPr lang="en-US" baseline="0" dirty="0" smtClean="0"/>
          </a:p>
          <a:p>
            <a:r>
              <a:rPr lang="en-US" baseline="0" dirty="0" smtClean="0"/>
              <a:t>and the </a:t>
            </a:r>
            <a:r>
              <a:rPr lang="en-US" baseline="0" dirty="0" err="1" smtClean="0"/>
              <a:t>adjoint</a:t>
            </a:r>
            <a:r>
              <a:rPr lang="en-US" baseline="0" dirty="0" smtClean="0"/>
              <a:t> of the integral from minus infinity to x</a:t>
            </a:r>
          </a:p>
          <a:p>
            <a:r>
              <a:rPr lang="en-US" baseline="0" dirty="0" smtClean="0"/>
              <a:t>is the integral from x to infinity.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</a:t>
            </a:r>
            <a:r>
              <a:rPr lang="en-US" baseline="0" dirty="0" smtClean="0"/>
              <a:t> we review the results of last lecture.</a:t>
            </a:r>
          </a:p>
          <a:p>
            <a:r>
              <a:rPr lang="en-US" baseline="0" dirty="0" smtClean="0"/>
              <a:t>Again, we proceed by analogy with the discrete case.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 here’s the </a:t>
            </a:r>
            <a:r>
              <a:rPr lang="en-US" dirty="0" err="1" smtClean="0"/>
              <a:t>Frechet</a:t>
            </a:r>
            <a:r>
              <a:rPr lang="en-US" baseline="0" dirty="0" smtClean="0"/>
              <a:t> derivative of error.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black curve in A is the true model function.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The red curve in B is the true data.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The dotted curve in A is the initial guess for the model.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The solid curve in A is the final model, which is very close to the true model.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The black curve in E is the error for the first 100 steps.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The final result took 15000 iterations of the gradient method.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But it recovered the model very well.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Fig. 11.5. Example of the solution of a continuous inverse problem using a gradient method to minimize the error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where an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adjoint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method is used to compute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∇E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(A) A test function,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true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(x)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(black), trial function (dotted green) reconstructed function after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40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iterations (dashed green) and final reconstructed function after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15,890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iterations (green)</a:t>
            </a:r>
            <a:r>
              <a:rPr lang="en-US" sz="1200" dirty="0" smtClean="0">
                <a:latin typeface="Cambria Math"/>
                <a:ea typeface="Cambria Math"/>
                <a:cs typeface="Times New Roman" pitchFamily="18" charset="0"/>
              </a:rPr>
              <a:t>. </a:t>
            </a:r>
            <a:r>
              <a:rPr lang="en-US" sz="1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(B) The data, </a:t>
            </a:r>
            <a:r>
              <a:rPr lang="en-US" sz="1200" i="1" dirty="0" smtClean="0">
                <a:latin typeface="Cambria Math"/>
                <a:ea typeface="Cambria Math"/>
                <a:cs typeface="Times New Roman" pitchFamily="18" charset="0"/>
              </a:rPr>
              <a:t>d(t)</a:t>
            </a:r>
            <a:r>
              <a:rPr lang="en-US" sz="1200" dirty="0" smtClean="0">
                <a:latin typeface="Cambria Math"/>
                <a:ea typeface="Cambria Math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satisfies </a:t>
            </a:r>
            <a:r>
              <a:rPr lang="en-US" sz="1200" i="1" dirty="0" smtClean="0">
                <a:latin typeface="Cambria Math"/>
                <a:ea typeface="Cambria Math"/>
                <a:cs typeface="Times New Roman" pitchFamily="18" charset="0"/>
              </a:rPr>
              <a:t>d(t)=</a:t>
            </a:r>
            <a:r>
              <a:rPr lang="en-US" sz="1200" i="1" dirty="0" err="1" smtClean="0">
                <a:latin typeface="Cambria Math"/>
                <a:ea typeface="Cambria Math"/>
                <a:cs typeface="Times New Roman" pitchFamily="18" charset="0"/>
              </a:rPr>
              <a:t>ℒm</a:t>
            </a:r>
            <a:r>
              <a:rPr lang="en-US" sz="1200" i="1" dirty="0" smtClean="0">
                <a:latin typeface="Cambria Math"/>
                <a:ea typeface="Cambria Math"/>
                <a:cs typeface="Times New Roman" pitchFamily="18" charset="0"/>
              </a:rPr>
              <a:t>(t), </a:t>
            </a:r>
            <a:r>
              <a:rPr lang="en-US" sz="1200" dirty="0" smtClean="0">
                <a:latin typeface="Cambria Math"/>
                <a:ea typeface="Cambria Math"/>
                <a:cs typeface="Times New Roman" pitchFamily="18" charset="0"/>
              </a:rPr>
              <a:t>where  </a:t>
            </a:r>
            <a:r>
              <a:rPr lang="en-US" sz="1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ℒ is the linear operator discussed in the text.  (C) Error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1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 as a function of iteration number, for the first </a:t>
            </a:r>
            <a:r>
              <a:rPr lang="en-US" sz="1200" i="1" dirty="0" smtClean="0">
                <a:latin typeface="Cambria Math"/>
                <a:ea typeface="Cambria Math"/>
                <a:cs typeface="Times New Roman" pitchFamily="18" charset="0"/>
              </a:rPr>
              <a:t>100</a:t>
            </a:r>
            <a:r>
              <a:rPr lang="en-US" sz="1200" dirty="0" smtClean="0">
                <a:latin typeface="Cambria Math"/>
                <a:ea typeface="Cambria Math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iterations.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gda11_03.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an approximate way</a:t>
            </a:r>
            <a:r>
              <a:rPr lang="en-US" baseline="0" dirty="0" smtClean="0"/>
              <a:t> of solving inverse problems.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that if</a:t>
            </a:r>
            <a:r>
              <a:rPr lang="en-US" baseline="0" dirty="0" smtClean="0"/>
              <a:t> we set the </a:t>
            </a:r>
            <a:r>
              <a:rPr lang="en-US" baseline="0" dirty="0" err="1" smtClean="0"/>
              <a:t>Frechet</a:t>
            </a:r>
            <a:r>
              <a:rPr lang="en-US" baseline="0" dirty="0" smtClean="0"/>
              <a:t> derivative of error to zero, we get a formula that is</a:t>
            </a:r>
          </a:p>
          <a:p>
            <a:r>
              <a:rPr lang="en-US" baseline="0" dirty="0" smtClean="0"/>
              <a:t>very reminiscent of least squares.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Now</a:t>
            </a:r>
            <a:r>
              <a:rPr lang="en-US" baseline="0" dirty="0" smtClean="0"/>
              <a:t> here’s a trick.</a:t>
            </a:r>
          </a:p>
          <a:p>
            <a:r>
              <a:rPr lang="en-US" baseline="0" dirty="0" smtClean="0"/>
              <a:t>First define an ‘identity operator”, curly-I, that acts link an identity matrix.</a:t>
            </a:r>
          </a:p>
          <a:p>
            <a:r>
              <a:rPr lang="en-US" baseline="0" dirty="0" smtClean="0"/>
              <a:t>Now add and subtract it from the equation, and manipulate.</a:t>
            </a:r>
          </a:p>
          <a:p>
            <a:r>
              <a:rPr lang="en-US" baseline="0" dirty="0" smtClean="0"/>
              <a:t>What you get is true, but pretty useless.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Now view it as a recursion.</a:t>
            </a:r>
          </a:p>
          <a:p>
            <a:r>
              <a:rPr lang="en-US" dirty="0" smtClean="0"/>
              <a:t>The</a:t>
            </a:r>
            <a:r>
              <a:rPr lang="en-US" baseline="0" dirty="0" smtClean="0"/>
              <a:t> first iteration, with m(0) set to zero,</a:t>
            </a:r>
          </a:p>
          <a:p>
            <a:r>
              <a:rPr lang="en-US" baseline="0" dirty="0" smtClean="0"/>
              <a:t>gives a simple formula for m(1),</a:t>
            </a:r>
          </a:p>
          <a:p>
            <a:r>
              <a:rPr lang="en-US" baseline="0" dirty="0" smtClean="0"/>
              <a:t>in which 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...</a:t>
            </a:r>
            <a:r>
              <a:rPr lang="en-US" baseline="0" dirty="0" smtClean="0"/>
              <a:t> in which the </a:t>
            </a:r>
            <a:r>
              <a:rPr lang="en-US" baseline="0" dirty="0" err="1" smtClean="0"/>
              <a:t>adjoint</a:t>
            </a:r>
            <a:r>
              <a:rPr lang="en-US" baseline="0" dirty="0" smtClean="0"/>
              <a:t> acts like an inverse.</a:t>
            </a:r>
          </a:p>
          <a:p>
            <a:r>
              <a:rPr lang="en-US" baseline="0" dirty="0" smtClean="0"/>
              <a:t>This approximation is called ‘</a:t>
            </a:r>
            <a:r>
              <a:rPr lang="en-US" baseline="0" dirty="0" err="1" smtClean="0"/>
              <a:t>backprojection</a:t>
            </a:r>
            <a:r>
              <a:rPr lang="en-US" baseline="0" dirty="0" smtClean="0"/>
              <a:t>’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Here’s an example.</a:t>
            </a:r>
          </a:p>
          <a:p>
            <a:r>
              <a:rPr lang="en-US" dirty="0" smtClean="0"/>
              <a:t>Curly-L is the indefinite</a:t>
            </a:r>
            <a:r>
              <a:rPr lang="en-US" baseline="0" dirty="0" smtClean="0"/>
              <a:t> integral.</a:t>
            </a:r>
          </a:p>
          <a:p>
            <a:r>
              <a:rPr lang="en-US" baseline="0" dirty="0" smtClean="0"/>
              <a:t>So the exact inverse is the first derivative.</a:t>
            </a:r>
          </a:p>
          <a:p>
            <a:r>
              <a:rPr lang="en-US" baseline="0" dirty="0" smtClean="0"/>
              <a:t>But the </a:t>
            </a:r>
            <a:r>
              <a:rPr lang="en-US" baseline="0" dirty="0" err="1" smtClean="0"/>
              <a:t>backprojection</a:t>
            </a:r>
            <a:r>
              <a:rPr lang="en-US" baseline="0" dirty="0" smtClean="0"/>
              <a:t>, based on the </a:t>
            </a:r>
            <a:r>
              <a:rPr lang="en-US" baseline="0" dirty="0" err="1" smtClean="0"/>
              <a:t>adjoint</a:t>
            </a:r>
            <a:r>
              <a:rPr lang="en-US" baseline="0" dirty="0" smtClean="0"/>
              <a:t>, is another integral.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Crazy!</a:t>
            </a:r>
          </a:p>
          <a:p>
            <a:r>
              <a:rPr lang="en-US" dirty="0" smtClean="0"/>
              <a:t>It</a:t>
            </a:r>
            <a:r>
              <a:rPr lang="en-US" baseline="0" dirty="0" smtClean="0"/>
              <a:t> couldn’t possibly work!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... or could it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(C) is the back projection.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It isn’t perfect, but its surprisingly good.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Fig. 11.6. (A) True one-dimensional model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1200" i="1" baseline="30000" dirty="0" err="1" smtClean="0">
                <a:latin typeface="Times New Roman" pitchFamily="18" charset="0"/>
                <a:cs typeface="Times New Roman" pitchFamily="18" charset="0"/>
              </a:rPr>
              <a:t>true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(x)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 The data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satisfty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 ℒ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1200" i="1" baseline="30000" dirty="0" err="1" smtClean="0">
                <a:latin typeface="Times New Roman" pitchFamily="18" charset="0"/>
                <a:cs typeface="Times New Roman" pitchFamily="18" charset="0"/>
              </a:rPr>
              <a:t>true</a:t>
            </a:r>
            <a:r>
              <a:rPr lang="en-US" sz="1200" i="1" dirty="0" smtClean="0"/>
              <a:t>,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where</a:t>
            </a:r>
            <a:r>
              <a:rPr lang="en-US" sz="1200" i="1" dirty="0" smtClean="0"/>
              <a:t>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ℒ</a:t>
            </a:r>
            <a:r>
              <a:rPr lang="en-US" sz="1200" i="1" dirty="0" smtClean="0"/>
              <a:t>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is the indefinite integral. (B) Estimated model, using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</a:rPr>
              <a:t>est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 ℒ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</a:rPr>
              <a:t>--1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where</a:t>
            </a:r>
            <a:r>
              <a:rPr lang="en-US" sz="1200" i="1" dirty="0" smtClean="0"/>
              <a:t>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ℒ</a:t>
            </a:r>
            <a:r>
              <a:rPr lang="en-US" sz="1200" i="1" dirty="0" smtClean="0"/>
              <a:t>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is the first derivative. Note that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true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(C)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Backprojected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model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</a:rPr>
              <a:t>(1)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200" dirty="0" smtClean="0"/>
              <a:t>ℒ</a:t>
            </a:r>
            <a:r>
              <a:rPr lang="en-US" sz="1200" baseline="30000" dirty="0" smtClean="0"/>
              <a:t>†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, where </a:t>
            </a:r>
            <a:r>
              <a:rPr lang="en-US" sz="1200" dirty="0" smtClean="0"/>
              <a:t>ℒ</a:t>
            </a:r>
            <a:r>
              <a:rPr lang="en-US" sz="1200" baseline="30000" dirty="0" smtClean="0"/>
              <a:t>†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is the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adjoint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ℒ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Note that, up to an overall multiplicative factor,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(1)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≈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true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gda11_04.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function is analogous to a vector.</a:t>
            </a:r>
          </a:p>
          <a:p>
            <a:r>
              <a:rPr lang="en-US" dirty="0" smtClean="0"/>
              <a:t>We’ve used this many times in the class,</a:t>
            </a:r>
          </a:p>
          <a:p>
            <a:r>
              <a:rPr lang="en-US" dirty="0" smtClean="0"/>
              <a:t>approximating a function as a vector of discrete values, with some</a:t>
            </a:r>
            <a:r>
              <a:rPr lang="en-US" baseline="0" dirty="0" smtClean="0"/>
              <a:t> sampling delta-x.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indefinite integral could be interpreted as an </a:t>
            </a:r>
            <a:r>
              <a:rPr lang="en-US" baseline="0" dirty="0" err="1" smtClean="0"/>
              <a:t>ultrasimplified</a:t>
            </a:r>
            <a:r>
              <a:rPr lang="en-US" baseline="0" dirty="0" smtClean="0"/>
              <a:t> tomography problem.</a:t>
            </a:r>
          </a:p>
          <a:p>
            <a:r>
              <a:rPr lang="en-US" dirty="0" smtClean="0"/>
              <a:t>The</a:t>
            </a:r>
            <a:r>
              <a:rPr lang="en-US" baseline="0" dirty="0" smtClean="0"/>
              <a:t> function m(x) is the acoustic slowness (reciprocal velocity)</a:t>
            </a:r>
          </a:p>
          <a:p>
            <a:r>
              <a:rPr lang="en-US" baseline="0" dirty="0" smtClean="0"/>
              <a:t>The function d(x) is the travel time along rays from minus infinity to x.</a:t>
            </a:r>
          </a:p>
          <a:p>
            <a:r>
              <a:rPr lang="en-US" baseline="0" dirty="0" smtClean="0"/>
              <a:t>The </a:t>
            </a:r>
            <a:r>
              <a:rPr lang="en-US" baseline="0" dirty="0" err="1" smtClean="0"/>
              <a:t>backprojection</a:t>
            </a:r>
            <a:r>
              <a:rPr lang="en-US" baseline="0" dirty="0" smtClean="0"/>
              <a:t> has the following interpretation:</a:t>
            </a:r>
          </a:p>
          <a:p>
            <a:r>
              <a:rPr lang="en-US" baseline="0" dirty="0" smtClean="0"/>
              <a:t>to get m(x),</a:t>
            </a:r>
          </a:p>
          <a:p>
            <a:r>
              <a:rPr lang="en-US" baseline="0" dirty="0" smtClean="0"/>
              <a:t>integrate (add together) </a:t>
            </a:r>
            <a:r>
              <a:rPr lang="en-US" baseline="0" dirty="0" err="1" smtClean="0"/>
              <a:t>traveltimes</a:t>
            </a:r>
            <a:r>
              <a:rPr lang="en-US" baseline="0" dirty="0" smtClean="0"/>
              <a:t> associated with only the rays that pass thru the point x.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does this work?</a:t>
            </a:r>
          </a:p>
          <a:p>
            <a:r>
              <a:rPr lang="en-US" dirty="0" smtClean="0"/>
              <a:t>We’ll</a:t>
            </a:r>
            <a:r>
              <a:rPr lang="en-US" baseline="0" dirty="0" smtClean="0"/>
              <a:t>, it works best when all the singular values have approximately the same size.</a:t>
            </a:r>
          </a:p>
          <a:p>
            <a:r>
              <a:rPr lang="en-US" baseline="0" dirty="0" smtClean="0"/>
              <a:t>Then the inverse is close to the transpose.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also suggest that we perform scaling</a:t>
            </a:r>
            <a:r>
              <a:rPr lang="en-US" baseline="0" dirty="0" smtClean="0"/>
              <a:t> to try to make all the singular values about equal.</a:t>
            </a:r>
          </a:p>
          <a:p>
            <a:r>
              <a:rPr lang="en-US" baseline="0" dirty="0" smtClean="0"/>
              <a:t>In tomography, a reasonable scaling is by the reciprocal of the length of each ray.</a:t>
            </a:r>
          </a:p>
          <a:p>
            <a:r>
              <a:rPr lang="en-US" baseline="0" dirty="0" smtClean="0"/>
              <a:t>Then the data are the average slowness along the ray.</a:t>
            </a:r>
          </a:p>
          <a:p>
            <a:r>
              <a:rPr lang="en-US" baseline="0" dirty="0" smtClean="0"/>
              <a:t>And back projection sums the average slowness of all rays that intersect a given point.</a:t>
            </a:r>
          </a:p>
          <a:p>
            <a:r>
              <a:rPr lang="en-US" baseline="0" dirty="0" smtClean="0"/>
              <a:t>Sensible, but it’s still </a:t>
            </a:r>
            <a:r>
              <a:rPr lang="en-US" baseline="0" dirty="0" err="1" smtClean="0"/>
              <a:t>suprising</a:t>
            </a:r>
            <a:r>
              <a:rPr lang="en-US" baseline="0" dirty="0" smtClean="0"/>
              <a:t> that it works.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Here’s an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example in (C).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It doesn’t work perfectly, but recovered some of the features.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For it to work best, the ray coverage should be uniform.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Here, we have too many rays around the edges of the box.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Fig. 11.7. Example of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backprojection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 (A) True two-dimensional model, for which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traveltimes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associated with a dense and well-distributed set of  rays is measured. (B) Estimated model, using damped least squares. (C) Estimated model, using back projection.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gda11_05.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</a:t>
            </a:r>
            <a:r>
              <a:rPr lang="en-US" baseline="0" dirty="0" smtClean="0"/>
              <a:t> is the most important part of the lecture,</a:t>
            </a:r>
          </a:p>
          <a:p>
            <a:r>
              <a:rPr lang="en-US" baseline="0" dirty="0" smtClean="0"/>
              <a:t>the part that it heavily utilized in seismology and oceanography/atmospheric science.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Because</a:t>
            </a:r>
            <a:r>
              <a:rPr lang="en-US" baseline="0" dirty="0" smtClean="0"/>
              <a:t> these fields solve differential equations.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idea</a:t>
            </a:r>
            <a:r>
              <a:rPr lang="en-US" baseline="0" dirty="0" smtClean="0"/>
              <a:t> is that the model function is the “forcing m(x)” term of a differential equation.</a:t>
            </a:r>
          </a:p>
          <a:p>
            <a:r>
              <a:rPr lang="en-US" baseline="0" dirty="0" smtClean="0"/>
              <a:t>But the data are computed from the “field u(x)” part of the differential equation.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Write everything in terms of perturbations,</a:t>
            </a:r>
          </a:p>
          <a:p>
            <a:r>
              <a:rPr lang="en-US" dirty="0" smtClean="0"/>
              <a:t>to allow for the possibility that the problem is </a:t>
            </a:r>
            <a:r>
              <a:rPr lang="en-US" dirty="0" err="1" smtClean="0"/>
              <a:t>linearized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goal</a:t>
            </a:r>
            <a:r>
              <a:rPr lang="en-US" baseline="0" dirty="0" smtClean="0"/>
              <a:t> is the data kernel G.</a:t>
            </a:r>
          </a:p>
          <a:p>
            <a:r>
              <a:rPr lang="en-US" baseline="0" dirty="0" smtClean="0"/>
              <a:t>Or if you prefer, the </a:t>
            </a:r>
            <a:r>
              <a:rPr lang="en-US" baseline="0" dirty="0" err="1" smtClean="0"/>
              <a:t>Frechet</a:t>
            </a:r>
            <a:r>
              <a:rPr lang="en-US" baseline="0" dirty="0" smtClean="0"/>
              <a:t> derivative.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Derivation</a:t>
            </a:r>
            <a:r>
              <a:rPr lang="en-US" baseline="0" dirty="0" smtClean="0"/>
              <a:t> is very straightforward.</a:t>
            </a:r>
          </a:p>
          <a:p>
            <a:r>
              <a:rPr lang="en-US" baseline="0" dirty="0" smtClean="0"/>
              <a:t>Start with the data equation.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linear operator – a linear combination of derivatives</a:t>
            </a:r>
            <a:r>
              <a:rPr lang="en-US" baseline="0" dirty="0" smtClean="0"/>
              <a:t> and integrals - </a:t>
            </a:r>
            <a:r>
              <a:rPr lang="en-US" dirty="0" smtClean="0"/>
              <a:t> is analogous to a matrix.</a:t>
            </a:r>
          </a:p>
          <a:p>
            <a:r>
              <a:rPr lang="en-US" dirty="0" smtClean="0"/>
              <a:t>We’ve</a:t>
            </a:r>
            <a:r>
              <a:rPr lang="en-US" baseline="0" dirty="0" smtClean="0"/>
              <a:t> used this approximation</a:t>
            </a:r>
            <a:r>
              <a:rPr lang="en-US" dirty="0" smtClean="0"/>
              <a:t> in the class,</a:t>
            </a:r>
          </a:p>
          <a:p>
            <a:r>
              <a:rPr lang="en-US" dirty="0" smtClean="0"/>
              <a:t>when we approximated</a:t>
            </a:r>
            <a:r>
              <a:rPr lang="en-US" baseline="0" dirty="0" smtClean="0"/>
              <a:t> the second derivative so as to be able to quantify roughness.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Insert</a:t>
            </a:r>
            <a:r>
              <a:rPr lang="en-US" baseline="0" dirty="0" smtClean="0"/>
              <a:t> the solution of the differential equation.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Move the operator to the other side of the inner product.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the rule that the inverse of the </a:t>
            </a:r>
            <a:r>
              <a:rPr lang="en-US" dirty="0" err="1" smtClean="0"/>
              <a:t>adjoint</a:t>
            </a:r>
            <a:endParaRPr lang="en-US" dirty="0" smtClean="0"/>
          </a:p>
          <a:p>
            <a:r>
              <a:rPr lang="en-US" dirty="0" smtClean="0"/>
              <a:t>is</a:t>
            </a:r>
            <a:r>
              <a:rPr lang="en-US" baseline="0" dirty="0" smtClean="0"/>
              <a:t> the </a:t>
            </a:r>
            <a:r>
              <a:rPr lang="en-US" baseline="0" dirty="0" err="1" smtClean="0"/>
              <a:t>adjoint</a:t>
            </a:r>
            <a:r>
              <a:rPr lang="en-US" baseline="0" dirty="0" smtClean="0"/>
              <a:t> of the inverse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Identify the left function in the inner</a:t>
            </a:r>
            <a:r>
              <a:rPr lang="en-US" baseline="0" dirty="0" smtClean="0"/>
              <a:t> product as the data kernel.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rewrite</a:t>
            </a:r>
            <a:r>
              <a:rPr lang="en-US" baseline="0" dirty="0" smtClean="0"/>
              <a:t> result as a differential equation for the data kernel.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rewrite</a:t>
            </a:r>
            <a:r>
              <a:rPr lang="en-US" baseline="0" dirty="0" smtClean="0"/>
              <a:t> as a differential equation?</a:t>
            </a:r>
          </a:p>
          <a:p>
            <a:r>
              <a:rPr lang="en-US" baseline="0" dirty="0" smtClean="0"/>
              <a:t>In most cases, you need to solve the original equation numerically.</a:t>
            </a:r>
          </a:p>
          <a:p>
            <a:r>
              <a:rPr lang="en-US" baseline="0" dirty="0" smtClean="0"/>
              <a:t>So the computational tools are already in place to solve the adjunct differential equation.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you can do one numerical</a:t>
            </a:r>
            <a:r>
              <a:rPr lang="en-US" baseline="0" dirty="0" smtClean="0"/>
              <a:t> solution, you can do more 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</a:t>
            </a:r>
          </a:p>
          <a:p>
            <a:r>
              <a:rPr lang="en-US" dirty="0" smtClean="0"/>
              <a:t>We’ll use time instead of space.</a:t>
            </a:r>
          </a:p>
          <a:p>
            <a:r>
              <a:rPr lang="en-US" dirty="0" smtClean="0"/>
              <a:t>Differential</a:t>
            </a:r>
            <a:r>
              <a:rPr lang="en-US" baseline="0" dirty="0" smtClean="0"/>
              <a:t> equation, simple cooling of a hot object as a function of time.</a:t>
            </a:r>
          </a:p>
          <a:p>
            <a:r>
              <a:rPr lang="en-US" baseline="0" dirty="0" smtClean="0"/>
              <a:t>u(t) is temperature</a:t>
            </a:r>
          </a:p>
          <a:p>
            <a:r>
              <a:rPr lang="en-US" baseline="0" dirty="0" smtClean="0"/>
              <a:t>m(t) is heat source function (e.g. flame)</a:t>
            </a:r>
          </a:p>
          <a:p>
            <a:r>
              <a:rPr lang="en-US" baseline="0" dirty="0" smtClean="0"/>
              <a:t>Data</a:t>
            </a:r>
          </a:p>
          <a:p>
            <a:r>
              <a:rPr lang="en-US" baseline="0" dirty="0" smtClean="0"/>
              <a:t>suppose a chemical reaction occurs as a rate proportional to temperature.</a:t>
            </a:r>
          </a:p>
          <a:p>
            <a:r>
              <a:rPr lang="en-US" baseline="0" dirty="0" smtClean="0"/>
              <a:t>The data are the amount of the chemical at time 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this implies</a:t>
            </a:r>
            <a:r>
              <a:rPr lang="en-US" baseline="0" dirty="0" smtClean="0"/>
              <a:t> a specific formula for h</a:t>
            </a:r>
            <a:r>
              <a:rPr lang="en-US" baseline="-25000" dirty="0" smtClean="0"/>
              <a:t>i</a:t>
            </a:r>
            <a:r>
              <a:rPr lang="en-US" baseline="0" dirty="0" smtClean="0"/>
              <a:t>,</a:t>
            </a:r>
          </a:p>
          <a:p>
            <a:r>
              <a:rPr lang="en-US" baseline="0" dirty="0" smtClean="0"/>
              <a:t>involving a step function.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reason we chose such a simple</a:t>
            </a:r>
            <a:r>
              <a:rPr lang="en-US" baseline="0" dirty="0" smtClean="0"/>
              <a:t> differential equation is that</a:t>
            </a:r>
          </a:p>
          <a:p>
            <a:r>
              <a:rPr lang="en-US" baseline="0" dirty="0" smtClean="0"/>
              <a:t>we can do most everything numerically.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inverse</a:t>
            </a:r>
            <a:r>
              <a:rPr lang="en-US" baseline="0" dirty="0" smtClean="0"/>
              <a:t> operator undoes the effect of the operator,</a:t>
            </a:r>
          </a:p>
          <a:p>
            <a:r>
              <a:rPr lang="en-US" baseline="0" dirty="0" smtClean="0"/>
              <a:t>just as a multiplication by the inverse matrix undoes the effect</a:t>
            </a:r>
          </a:p>
          <a:p>
            <a:r>
              <a:rPr lang="en-US" baseline="0" dirty="0" smtClean="0"/>
              <a:t> of multiplying by the original matrix.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Original</a:t>
            </a:r>
            <a:r>
              <a:rPr lang="en-US" baseline="0" dirty="0" smtClean="0"/>
              <a:t> e</a:t>
            </a:r>
            <a:r>
              <a:rPr lang="en-US" dirty="0" smtClean="0"/>
              <a:t>quation and its green function.</a:t>
            </a:r>
          </a:p>
          <a:p>
            <a:r>
              <a:rPr lang="en-US" dirty="0" smtClean="0"/>
              <a:t>Take my word for it being correct.</a:t>
            </a:r>
          </a:p>
          <a:p>
            <a:r>
              <a:rPr lang="en-US" dirty="0" smtClean="0"/>
              <a:t>The</a:t>
            </a:r>
            <a:r>
              <a:rPr lang="en-US" baseline="0" dirty="0" smtClean="0"/>
              <a:t> temperature is zero before the heat is applied at time tau</a:t>
            </a:r>
          </a:p>
          <a:p>
            <a:r>
              <a:rPr lang="en-US" baseline="0" dirty="0" smtClean="0"/>
              <a:t>and then jumps up to a maximum</a:t>
            </a:r>
          </a:p>
          <a:p>
            <a:r>
              <a:rPr lang="en-US" baseline="0" dirty="0" smtClean="0"/>
              <a:t>and immediately cools exponentially.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Adjunct equation.  Recall adjunct</a:t>
            </a:r>
            <a:r>
              <a:rPr lang="en-US" baseline="0" dirty="0" smtClean="0"/>
              <a:t> of d/</a:t>
            </a:r>
            <a:r>
              <a:rPr lang="en-US" baseline="0" dirty="0" err="1" smtClean="0"/>
              <a:t>dt</a:t>
            </a:r>
            <a:r>
              <a:rPr lang="en-US" baseline="0" dirty="0" smtClean="0"/>
              <a:t> is –d/d/</a:t>
            </a:r>
          </a:p>
          <a:p>
            <a:r>
              <a:rPr lang="en-US" baseline="0" dirty="0" smtClean="0"/>
              <a:t>and adjunct of constant is itself.</a:t>
            </a:r>
          </a:p>
          <a:p>
            <a:r>
              <a:rPr lang="en-US" baseline="0" dirty="0" smtClean="0"/>
              <a:t>Again, take my word on the green function.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that the two green function differ</a:t>
            </a:r>
            <a:r>
              <a:rPr lang="en-US" baseline="0" dirty="0" smtClean="0"/>
              <a:t> only in the sense of time.</a:t>
            </a:r>
          </a:p>
          <a:p>
            <a:r>
              <a:rPr lang="en-US" baseline="0" dirty="0" smtClean="0"/>
              <a:t>That’s a common behavior we’ll explore in a homework problem.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compute the data kernel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It is the solution to the adjunct differential equation.</a:t>
            </a:r>
          </a:p>
          <a:p>
            <a:r>
              <a:rPr lang="en-US" baseline="0" dirty="0" smtClean="0"/>
              <a:t>We know the green function for that equation,</a:t>
            </a:r>
          </a:p>
          <a:p>
            <a:r>
              <a:rPr lang="en-US" baseline="0" dirty="0" smtClean="0"/>
              <a:t>so we just need to do the green function integral.</a:t>
            </a:r>
          </a:p>
          <a:p>
            <a:r>
              <a:rPr lang="en-US" baseline="0" dirty="0" smtClean="0"/>
              <a:t>Note that the two step functions change the limits of integration.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64</a:t>
            </a:fld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final</a:t>
            </a:r>
            <a:r>
              <a:rPr lang="en-US" baseline="0" dirty="0" smtClean="0"/>
              <a:t> result is as shown.</a:t>
            </a:r>
          </a:p>
          <a:p>
            <a:r>
              <a:rPr lang="en-US" baseline="0" dirty="0" smtClean="0"/>
              <a:t>Note that the data kernel is zero for times t &gt; </a:t>
            </a:r>
            <a:r>
              <a:rPr lang="en-US" baseline="0" dirty="0" err="1" smtClean="0"/>
              <a:t>ti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Ti represents the time of the data.</a:t>
            </a:r>
          </a:p>
          <a:p>
            <a:r>
              <a:rPr lang="en-US" baseline="0" dirty="0" smtClean="0"/>
              <a:t>A perturbation in heating after </a:t>
            </a:r>
            <a:r>
              <a:rPr lang="en-US" baseline="0" dirty="0" err="1" smtClean="0"/>
              <a:t>ti</a:t>
            </a:r>
            <a:r>
              <a:rPr lang="en-US" baseline="0" dirty="0" smtClean="0"/>
              <a:t> can have no effect on the temperature at </a:t>
            </a:r>
            <a:r>
              <a:rPr lang="en-US" baseline="0" dirty="0" err="1" smtClean="0"/>
              <a:t>ti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Hence the zero in this case.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65</a:t>
            </a:fld>
            <a:endParaRPr 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Here’s a depiction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of the data kernel.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Fig. 11.9. Data kernel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(t)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for the continuous inverse problem involving a differential equation. See text for further discussion.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gda11_06.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66</a:t>
            </a:fld>
            <a:endParaRPr 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Here’s an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exampe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UcParenBoth"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typical green function of the original differential equation.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(B) (Black) True heating (model function)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(C) True temperature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(D) True amount of chemical (the data)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(B) Red, estimated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heating (model function)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Apart from the high-frequency noise, its not bad.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The noise is due to the fact that the data don’t contain any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sharp features.  They hide high-frequency fluctuation in the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flame.  Thus the solution has 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suprious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high frequency noise.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Fig. 11.8. Example of the solution of a continuous inverse problem involving a differential equation. (A)</a:t>
            </a:r>
            <a:r>
              <a:rPr lang="en-US" sz="1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 Green function </a:t>
            </a:r>
            <a:r>
              <a:rPr lang="en-US" sz="1200" i="1" dirty="0" smtClean="0">
                <a:latin typeface="Cambria Math"/>
                <a:ea typeface="Cambria Math"/>
                <a:cs typeface="Times New Roman" pitchFamily="18" charset="0"/>
              </a:rPr>
              <a:t>H(t,</a:t>
            </a:r>
            <a:r>
              <a:rPr lang="el-GR" sz="1200" i="1" dirty="0" smtClean="0">
                <a:latin typeface="Cambria Math"/>
                <a:ea typeface="Cambria Math"/>
                <a:cs typeface="Times New Roman" pitchFamily="18" charset="0"/>
              </a:rPr>
              <a:t>τ</a:t>
            </a:r>
            <a:r>
              <a:rPr lang="en-US" sz="1200" i="1" dirty="0" smtClean="0">
                <a:latin typeface="Cambria Math"/>
                <a:ea typeface="Cambria Math"/>
                <a:cs typeface="Times New Roman" pitchFamily="18" charset="0"/>
              </a:rPr>
              <a:t>)</a:t>
            </a:r>
            <a:r>
              <a:rPr lang="en-US" sz="1200" dirty="0" smtClean="0">
                <a:latin typeface="Cambria Math"/>
                <a:ea typeface="Cambria Math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for</a:t>
            </a:r>
            <a:r>
              <a:rPr lang="en-US" sz="1200" dirty="0" smtClean="0">
                <a:latin typeface="Cambria Math"/>
                <a:ea typeface="Cambria Math"/>
                <a:cs typeface="Times New Roman" pitchFamily="18" charset="0"/>
              </a:rPr>
              <a:t> </a:t>
            </a:r>
            <a:r>
              <a:rPr lang="el-GR" sz="1200" i="1" dirty="0" smtClean="0">
                <a:latin typeface="Cambria Math"/>
                <a:ea typeface="Cambria Math"/>
                <a:cs typeface="Times New Roman" pitchFamily="18" charset="0"/>
              </a:rPr>
              <a:t>τ</a:t>
            </a:r>
            <a:r>
              <a:rPr lang="en-US" sz="1200" i="1" dirty="0" smtClean="0">
                <a:latin typeface="Cambria Math"/>
                <a:ea typeface="Cambria Math"/>
                <a:cs typeface="Times New Roman" pitchFamily="18" charset="0"/>
              </a:rPr>
              <a:t>=30</a:t>
            </a:r>
            <a:r>
              <a:rPr lang="en-US" sz="1200" dirty="0" smtClean="0">
                <a:latin typeface="Cambria Math"/>
                <a:ea typeface="Cambria Math"/>
                <a:cs typeface="Times New Roman" pitchFamily="18" charset="0"/>
              </a:rPr>
              <a:t>. </a:t>
            </a:r>
            <a:r>
              <a:rPr lang="en-US" sz="1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(B) True (black) and estimated (red) heat production function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m(t).  </a:t>
            </a:r>
            <a:r>
              <a:rPr lang="en-US" sz="1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(C) Temperature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u(t)</a:t>
            </a:r>
            <a:r>
              <a:rPr lang="en-US" sz="1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, which solves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ℒu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=m</a:t>
            </a:r>
            <a:r>
              <a:rPr lang="en-US" sz="1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. (D) Observed data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d(t)</a:t>
            </a:r>
            <a:r>
              <a:rPr lang="en-US" sz="1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, which is proportional to the integral of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u(t)</a:t>
            </a:r>
            <a:r>
              <a:rPr lang="en-US" sz="1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. 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gda11_06.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67</a:t>
            </a:fld>
            <a:endParaRPr 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This is especially relevant to seismological imaging,</a:t>
            </a:r>
          </a:p>
          <a:p>
            <a:r>
              <a:rPr lang="en-US" baseline="0" dirty="0" smtClean="0"/>
              <a:t>because seismic velocity is a parameter in the differential equation.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68</a:t>
            </a:fld>
            <a:endParaRPr 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</a:t>
            </a:r>
            <a:r>
              <a:rPr lang="en-US" baseline="0" dirty="0" smtClean="0"/>
              <a:t> lecture is all mathematic.</a:t>
            </a:r>
          </a:p>
          <a:p>
            <a:r>
              <a:rPr lang="en-US" baseline="0" dirty="0" smtClean="0"/>
              <a:t>Sorry, but there’s no way around it.</a:t>
            </a:r>
          </a:p>
          <a:p>
            <a:r>
              <a:rPr lang="en-US" baseline="0" dirty="0" smtClean="0"/>
              <a:t>We’re going to suppose that you have some familiarity with</a:t>
            </a:r>
          </a:p>
          <a:p>
            <a:r>
              <a:rPr lang="en-US" baseline="0" dirty="0" smtClean="0"/>
              <a:t>   differential equations,</a:t>
            </a:r>
          </a:p>
          <a:p>
            <a:r>
              <a:rPr lang="en-US" baseline="0" dirty="0" smtClean="0"/>
              <a:t>So here goes.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69</a:t>
            </a:fld>
            <a:endParaRPr 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Previously, assumed</a:t>
            </a:r>
            <a:r>
              <a:rPr lang="en-US" baseline="0" dirty="0" smtClean="0"/>
              <a:t> that the unknown was the “forcing” (source term).</a:t>
            </a:r>
          </a:p>
          <a:p>
            <a:r>
              <a:rPr lang="en-US" baseline="0" dirty="0" smtClean="0"/>
              <a:t>Now assume it is a parameter in the differential operator.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70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Inverse operators solve differential equations,</a:t>
            </a:r>
          </a:p>
          <a:p>
            <a:r>
              <a:rPr lang="en-US" dirty="0" smtClean="0"/>
              <a:t>just as a matrix inverse</a:t>
            </a:r>
            <a:r>
              <a:rPr lang="en-US" baseline="0" dirty="0" smtClean="0"/>
              <a:t> solves a matrix equation.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</a:t>
            </a:r>
            <a:r>
              <a:rPr lang="en-US" dirty="0" err="1" smtClean="0"/>
              <a:t>linearize</a:t>
            </a:r>
            <a:r>
              <a:rPr lang="en-US" baseline="0" dirty="0" smtClean="0"/>
              <a:t> around a set of parameters for which we can</a:t>
            </a:r>
          </a:p>
          <a:p>
            <a:r>
              <a:rPr lang="en-US" baseline="0" dirty="0" smtClean="0"/>
              <a:t>solve the differential equation.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71</a:t>
            </a:fld>
            <a:endParaRPr lang="en-US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perturbed</a:t>
            </a:r>
            <a:r>
              <a:rPr lang="en-US" baseline="0" dirty="0" smtClean="0"/>
              <a:t> equation can be written in terms of</a:t>
            </a:r>
          </a:p>
          <a:p>
            <a:r>
              <a:rPr lang="en-US" baseline="0" dirty="0" smtClean="0"/>
              <a:t>unperturbed parameters</a:t>
            </a:r>
          </a:p>
          <a:p>
            <a:r>
              <a:rPr lang="en-US" baseline="0" dirty="0" smtClean="0"/>
              <a:t>and</a:t>
            </a:r>
          </a:p>
          <a:p>
            <a:r>
              <a:rPr lang="en-US" baseline="0" dirty="0" smtClean="0"/>
              <a:t>perturbations.</a:t>
            </a:r>
          </a:p>
          <a:p>
            <a:r>
              <a:rPr lang="en-US" baseline="0" dirty="0" smtClean="0"/>
              <a:t>After a bit of algebra, we obtain 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72</a:t>
            </a:fld>
            <a:endParaRPr lang="en-US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equation in which</a:t>
            </a:r>
            <a:r>
              <a:rPr lang="en-US" baseline="0" dirty="0" smtClean="0"/>
              <a:t> relates</a:t>
            </a:r>
          </a:p>
          <a:p>
            <a:r>
              <a:rPr lang="en-US" baseline="0" dirty="0" smtClean="0"/>
              <a:t>   the perturbation in the parameter, now in the form of a forcing</a:t>
            </a:r>
          </a:p>
          <a:p>
            <a:r>
              <a:rPr lang="en-US" baseline="0" dirty="0" smtClean="0"/>
              <a:t>to the perturbation in the field.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In wave theory, this approximation is known as the ‘Born approximation’</a:t>
            </a:r>
          </a:p>
          <a:p>
            <a:r>
              <a:rPr lang="en-US" baseline="0" dirty="0" smtClean="0"/>
              <a:t>We can now use the previous methods to work out the data kernel.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73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inner</a:t>
            </a:r>
            <a:r>
              <a:rPr lang="en-US" baseline="0" dirty="0" smtClean="0"/>
              <a:t> product, an integral abbreviated (</a:t>
            </a:r>
            <a:r>
              <a:rPr lang="en-US" baseline="0" dirty="0" err="1" smtClean="0"/>
              <a:t>a,b</a:t>
            </a:r>
            <a:r>
              <a:rPr lang="en-US" baseline="0" dirty="0" smtClean="0"/>
              <a:t>),</a:t>
            </a:r>
          </a:p>
          <a:p>
            <a:r>
              <a:rPr lang="en-US" baseline="0" dirty="0" smtClean="0"/>
              <a:t>is </a:t>
            </a:r>
            <a:r>
              <a:rPr lang="en-US" baseline="0" dirty="0" err="1" smtClean="0"/>
              <a:t>analagous</a:t>
            </a:r>
            <a:r>
              <a:rPr lang="en-US" baseline="0" dirty="0" smtClean="0"/>
              <a:t> to a dot product.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adjoint</a:t>
            </a:r>
            <a:r>
              <a:rPr lang="en-US" dirty="0" smtClean="0"/>
              <a:t> of an operator</a:t>
            </a:r>
          </a:p>
          <a:p>
            <a:r>
              <a:rPr lang="en-US" dirty="0" smtClean="0"/>
              <a:t>is</a:t>
            </a:r>
            <a:r>
              <a:rPr lang="en-US" baseline="0" dirty="0" smtClean="0"/>
              <a:t> another operator 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1B0D4-162B-4AAA-AA48-226D81917658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24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24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5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e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emf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6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8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1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7" Type="http://schemas.openxmlformats.org/officeDocument/2006/relationships/image" Target="../media/image54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image" Target="../media/image50.png"/><Relationship Id="rId7" Type="http://schemas.openxmlformats.org/officeDocument/2006/relationships/image" Target="../media/image54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5.png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7.pn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6.pn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0.png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8.png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4.png"/><Relationship Id="rId4" Type="http://schemas.openxmlformats.org/officeDocument/2006/relationships/image" Target="../media/image63.png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emf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emf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8.png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1.png"/><Relationship Id="rId4" Type="http://schemas.openxmlformats.org/officeDocument/2006/relationships/image" Target="../media/image70.png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png"/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43000"/>
            <a:ext cx="9144000" cy="4267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Lecture 21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Continuous Problems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dirty="0" err="1" smtClean="0">
                <a:latin typeface="Times New Roman"/>
                <a:cs typeface="Times New Roman"/>
              </a:rPr>
              <a:t>é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Derivatives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278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adjoint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of a linear operator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the continuous analog of the transpose of a matrix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14800" y="1981200"/>
            <a:ext cx="1219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 </a:t>
            </a:r>
            <a:r>
              <a:rPr lang="en-US" sz="4400" i="1" baseline="30000" dirty="0" smtClean="0">
                <a:latin typeface="Cambria Math"/>
                <a:ea typeface="Cambria Math"/>
                <a:cs typeface="Times New Roman" pitchFamily="18" charset="0"/>
              </a:rPr>
              <a:t>†</a:t>
            </a:r>
            <a:endParaRPr lang="en-US" sz="4400" i="1" baseline="300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278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adjoint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can be used to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manipulate an inner product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just as the transpose can be used to manipulate the dot product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La)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T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b=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T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43000" y="1981200"/>
            <a:ext cx="7086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44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ℒa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 b) =(a, </a:t>
            </a:r>
            <a:r>
              <a:rPr lang="en-US" sz="44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r>
              <a:rPr lang="en-US" sz="4400" i="1" baseline="30000" dirty="0" err="1" smtClean="0">
                <a:latin typeface="Cambria Math"/>
                <a:ea typeface="Cambria Math"/>
                <a:cs typeface="Times New Roman" pitchFamily="18" charset="0"/>
              </a:rPr>
              <a:t>†</a:t>
            </a:r>
            <a:r>
              <a:rPr lang="en-US" sz="44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table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adjoints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638800" y="1371600"/>
            <a:ext cx="32004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c(x)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/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endParaRPr lang="en-US" sz="3200" i="1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3200" i="1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/dx</a:t>
            </a:r>
            <a:r>
              <a:rPr lang="en-US" sz="3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</a:p>
          <a:p>
            <a:pPr marL="342900" lvl="0" indent="-342900">
              <a:spcBef>
                <a:spcPct val="20000"/>
              </a:spcBef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66800" y="1371600"/>
            <a:ext cx="32004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c(x)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3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/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endParaRPr lang="en-US" sz="3200" i="1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/dx</a:t>
            </a:r>
            <a:r>
              <a:rPr lang="en-US" sz="3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</a:p>
          <a:p>
            <a:pPr marL="342900" lvl="0" indent="-342900">
              <a:spcBef>
                <a:spcPct val="20000"/>
              </a:spcBef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4565" y="4648200"/>
            <a:ext cx="1143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0365" y="4876800"/>
            <a:ext cx="129003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676400"/>
            <a:ext cx="9144000" cy="472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definition of the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sz="4000" dirty="0" err="1" smtClean="0">
                <a:latin typeface="Times New Roman"/>
                <a:cs typeface="Times New Roman"/>
              </a:rPr>
              <a:t>é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derivatives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first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rewrite the standard inverse theory equation in terms of perturbations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2133600"/>
            <a:ext cx="5299364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7800" y="4038600"/>
            <a:ext cx="600594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own Arrow 5"/>
          <p:cNvSpPr/>
          <p:nvPr/>
        </p:nvSpPr>
        <p:spPr>
          <a:xfrm>
            <a:off x="4038600" y="3200400"/>
            <a:ext cx="762000" cy="914400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4800" y="5486400"/>
            <a:ext cx="8229600" cy="1096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 small change in the model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causes a small change in the data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2362200"/>
            <a:ext cx="600594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second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compare with the standard formula for a derivative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4267200"/>
            <a:ext cx="5689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2362200"/>
            <a:ext cx="600594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third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identify the data kernel as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 kind of derivative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971800" y="2590800"/>
            <a:ext cx="914400" cy="10668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2400" y="3733800"/>
            <a:ext cx="3463636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reeform 6"/>
          <p:cNvSpPr/>
          <p:nvPr/>
        </p:nvSpPr>
        <p:spPr>
          <a:xfrm>
            <a:off x="3709115" y="3747752"/>
            <a:ext cx="641798" cy="811369"/>
          </a:xfrm>
          <a:custGeom>
            <a:avLst/>
            <a:gdLst>
              <a:gd name="connsiteX0" fmla="*/ 0 w 641798"/>
              <a:gd name="connsiteY0" fmla="*/ 0 h 811369"/>
              <a:gd name="connsiteX1" fmla="*/ 605308 w 641798"/>
              <a:gd name="connsiteY1" fmla="*/ 218941 h 811369"/>
              <a:gd name="connsiteX2" fmla="*/ 218941 w 641798"/>
              <a:gd name="connsiteY2" fmla="*/ 450761 h 811369"/>
              <a:gd name="connsiteX3" fmla="*/ 502277 w 641798"/>
              <a:gd name="connsiteY3" fmla="*/ 811369 h 811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1798" h="811369">
                <a:moveTo>
                  <a:pt x="0" y="0"/>
                </a:moveTo>
                <a:cubicBezTo>
                  <a:pt x="284409" y="71907"/>
                  <a:pt x="568818" y="143814"/>
                  <a:pt x="605308" y="218941"/>
                </a:cubicBezTo>
                <a:cubicBezTo>
                  <a:pt x="641798" y="294068"/>
                  <a:pt x="236113" y="352023"/>
                  <a:pt x="218941" y="450761"/>
                </a:cubicBezTo>
                <a:cubicBezTo>
                  <a:pt x="201769" y="549499"/>
                  <a:pt x="502277" y="811369"/>
                  <a:pt x="502277" y="811369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5075238"/>
            <a:ext cx="8229600" cy="1782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this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kind of derivative is called a</a:t>
            </a:r>
          </a:p>
          <a:p>
            <a:pPr lvl="0" algn="ctr">
              <a:spcBef>
                <a:spcPct val="0"/>
              </a:spcBef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sz="3600" dirty="0" err="1" smtClean="0">
                <a:latin typeface="Times New Roman"/>
                <a:cs typeface="Times New Roman"/>
              </a:rPr>
              <a:t>é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derivative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/>
          </a:bodyPr>
          <a:lstStyle/>
          <a:p>
            <a:pPr lvl="0"/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definition of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dirty="0" err="1" smtClean="0">
                <a:latin typeface="Times New Roman"/>
                <a:cs typeface="Times New Roman"/>
              </a:rPr>
              <a:t>é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derivative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4419600"/>
            <a:ext cx="8229600" cy="1782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this is mostly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lingo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though perhaps it adds a little insight about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what the data kernel is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209800" y="2362200"/>
            <a:ext cx="4267200" cy="1295400"/>
            <a:chOff x="1371600" y="2362200"/>
            <a:chExt cx="4267200" cy="1295400"/>
          </a:xfrm>
        </p:grpSpPr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371600" y="2362200"/>
              <a:ext cx="1295400" cy="1295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Double Bracket 11"/>
            <p:cNvSpPr/>
            <p:nvPr/>
          </p:nvSpPr>
          <p:spPr>
            <a:xfrm>
              <a:off x="2895600" y="2438400"/>
              <a:ext cx="2743200" cy="1143000"/>
            </a:xfrm>
            <a:prstGeom prst="bracketPair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124200" y="2362200"/>
              <a:ext cx="1600200" cy="1295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876800" y="2362200"/>
              <a:ext cx="528034" cy="1295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Title 1"/>
            <p:cNvSpPr txBox="1">
              <a:spLocks/>
            </p:cNvSpPr>
            <p:nvPr/>
          </p:nvSpPr>
          <p:spPr>
            <a:xfrm>
              <a:off x="4483995" y="2552163"/>
              <a:ext cx="533400" cy="6096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,</a:t>
              </a:r>
              <a:endPara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676400"/>
            <a:ext cx="9144000" cy="472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sz="4000" dirty="0" err="1" smtClean="0">
                <a:latin typeface="Times New Roman"/>
                <a:cs typeface="Times New Roman"/>
              </a:rPr>
              <a:t>é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derivative of Error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1676400"/>
            <a:ext cx="914400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treat the data as a continuous function </a:t>
            </a:r>
            <a:r>
              <a:rPr lang="en-US" sz="40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d(x)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then the standard </a:t>
            </a:r>
            <a:r>
              <a:rPr lang="en-US" sz="40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sz="4000" b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 norm error is </a:t>
            </a: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3657600"/>
            <a:ext cx="5867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Syllabus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609600"/>
            <a:ext cx="8991600" cy="6027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01		Describing Inverse Problems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02		Probability and Measurement Error, Part 1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03		Probability and Measurement Error, Part 2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04		The 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and Simple Least Squares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05		A Priori Information and Weighted Least Squared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06		Resolution and Generalized Inverses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07		Backus-Gilbert Inverse and the Trade Off of Resolution and Variance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08		The Principle of Maximum Likelihood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09		Inexact Theories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10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Nonuniqueness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and Localized Averages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11		Vector Spaces and Singular Value Decomposition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12		Equality and Inequality Constraints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13		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, L</a:t>
            </a:r>
            <a:r>
              <a:rPr lang="en-US" sz="1600" baseline="-25000" dirty="0" smtClean="0">
                <a:latin typeface="Cambria Math"/>
                <a:ea typeface="Cambria Math"/>
                <a:cs typeface="Times New Roman" pitchFamily="18" charset="0"/>
              </a:rPr>
              <a:t>∞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Problems and Linear Programming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14		Nonlinear Problems: Grid and Monte Carlo Searches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15		Nonlinear Problems: Newton’s Method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16		Nonlinear Problems:  Simulated Annealing and Bootstrap Confidence Intervals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17		Factor Analysis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18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Varimax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Factors,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Empircal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Orthogonal Functions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19		Backus-Gilbert Theory for Continuous Problems; Radon’s Problem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20		Linear Operators and Their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Adjoints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Lecture 21	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sz="1600" b="1" dirty="0" err="1" smtClean="0">
                <a:latin typeface="Times New Roman"/>
                <a:cs typeface="Times New Roman"/>
              </a:rPr>
              <a:t>é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Derivatives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22 	Exemplary Inverse Problems, incl. Filter Design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23 	Exemplary Inverse Problems, incl. Earthquake Location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24 	Exemplary Inverse Problems, incl.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Vibrational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Problems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838200"/>
            <a:ext cx="914400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let the data </a:t>
            </a:r>
            <a:r>
              <a:rPr lang="en-US" sz="40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d(x) </a:t>
            </a:r>
            <a:r>
              <a:rPr lang="en-US" sz="40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be related to the model</a:t>
            </a:r>
            <a:r>
              <a:rPr lang="en-US" sz="40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m(x)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by </a:t>
            </a: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2133600"/>
            <a:ext cx="1524000" cy="639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676400" y="3048000"/>
            <a:ext cx="76200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could be the data kernel integral</a:t>
            </a: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1400" y="4267200"/>
            <a:ext cx="2667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38400" y="4419600"/>
            <a:ext cx="762000" cy="639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124200" y="4419600"/>
            <a:ext cx="762000" cy="563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200" y="3403242"/>
            <a:ext cx="762000" cy="639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itle 1"/>
          <p:cNvSpPr txBox="1">
            <a:spLocks/>
          </p:cNvSpPr>
          <p:nvPr/>
        </p:nvSpPr>
        <p:spPr>
          <a:xfrm>
            <a:off x="0" y="4800600"/>
            <a:ext cx="91440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because integrals are linear operators</a:t>
            </a: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341" y="2041301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0" y="1981200"/>
            <a:ext cx="91440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to</a:t>
            </a: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0" y="3657600"/>
            <a:ext cx="9144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 perturbation in the model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causes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 perturbation in the error</a:t>
            </a: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381000"/>
            <a:ext cx="914400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now do a little algebra to relate</a:t>
            </a: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2133600"/>
            <a:ext cx="838200" cy="654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(0)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implies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(0)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 error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(0)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 ...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981200"/>
            <a:ext cx="1828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/>
          <a:srcRect b="-17237"/>
          <a:stretch>
            <a:fillRect/>
          </a:stretch>
        </p:blipFill>
        <p:spPr bwMode="auto">
          <a:xfrm>
            <a:off x="1219200" y="48006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95400" y="2514600"/>
            <a:ext cx="5715000" cy="492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19200" y="3200400"/>
            <a:ext cx="6019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71600" y="3733800"/>
            <a:ext cx="5749344" cy="45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8" cstate="print"/>
          <a:srcRect r="-2085"/>
          <a:stretch>
            <a:fillRect/>
          </a:stretch>
        </p:blipFill>
        <p:spPr bwMode="auto">
          <a:xfrm>
            <a:off x="1447800" y="4343400"/>
            <a:ext cx="3733800" cy="359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9" cstate="print"/>
          <a:srcRect b="-18879"/>
          <a:stretch>
            <a:fillRect/>
          </a:stretch>
        </p:blipFill>
        <p:spPr bwMode="auto">
          <a:xfrm>
            <a:off x="1447800" y="5334000"/>
            <a:ext cx="2780763" cy="463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(0)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implies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(0)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 error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(0)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 ...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981200"/>
            <a:ext cx="1828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/>
          <a:srcRect b="-17237"/>
          <a:stretch>
            <a:fillRect/>
          </a:stretch>
        </p:blipFill>
        <p:spPr bwMode="auto">
          <a:xfrm>
            <a:off x="1219200" y="48006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95400" y="2514600"/>
            <a:ext cx="5715000" cy="492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19200" y="3200400"/>
            <a:ext cx="6019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71600" y="3733800"/>
            <a:ext cx="5749344" cy="45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8" cstate="print"/>
          <a:srcRect r="-2085"/>
          <a:stretch>
            <a:fillRect/>
          </a:stretch>
        </p:blipFill>
        <p:spPr bwMode="auto">
          <a:xfrm>
            <a:off x="1447800" y="4343400"/>
            <a:ext cx="3733800" cy="359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ight Brace 9"/>
          <p:cNvSpPr/>
          <p:nvPr/>
        </p:nvSpPr>
        <p:spPr>
          <a:xfrm>
            <a:off x="7391400" y="1905000"/>
            <a:ext cx="304800" cy="3124200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7543800" y="2590800"/>
            <a:ext cx="1600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all this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is just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algebra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(0)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implies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(0)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 error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(0)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 ...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981200"/>
            <a:ext cx="1828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/>
          <a:srcRect b="-17237"/>
          <a:stretch>
            <a:fillRect/>
          </a:stretch>
        </p:blipFill>
        <p:spPr bwMode="auto">
          <a:xfrm>
            <a:off x="1219200" y="48006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95400" y="2514600"/>
            <a:ext cx="5715000" cy="492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19200" y="3200400"/>
            <a:ext cx="6019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71600" y="3733800"/>
            <a:ext cx="5749344" cy="45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8" cstate="print"/>
          <a:srcRect r="-2085"/>
          <a:stretch>
            <a:fillRect/>
          </a:stretch>
        </p:blipFill>
        <p:spPr bwMode="auto">
          <a:xfrm>
            <a:off x="1447800" y="4343400"/>
            <a:ext cx="3733800" cy="359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9" cstate="print"/>
          <a:srcRect b="-18879"/>
          <a:stretch>
            <a:fillRect/>
          </a:stretch>
        </p:blipFill>
        <p:spPr bwMode="auto">
          <a:xfrm>
            <a:off x="1447800" y="5334000"/>
            <a:ext cx="2780763" cy="463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/>
          <p:cNvSpPr txBox="1">
            <a:spLocks/>
          </p:cNvSpPr>
          <p:nvPr/>
        </p:nvSpPr>
        <p:spPr>
          <a:xfrm>
            <a:off x="3962400" y="5486400"/>
            <a:ext cx="3505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use </a:t>
            </a: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δ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 =</a:t>
            </a:r>
            <a:r>
              <a:rPr lang="el-GR" sz="32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 ℒδ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5" name="Freeform 14"/>
          <p:cNvSpPr/>
          <p:nvPr/>
        </p:nvSpPr>
        <p:spPr>
          <a:xfrm flipH="1" flipV="1">
            <a:off x="4191000" y="5562600"/>
            <a:ext cx="270456" cy="291921"/>
          </a:xfrm>
          <a:custGeom>
            <a:avLst/>
            <a:gdLst>
              <a:gd name="connsiteX0" fmla="*/ 0 w 270456"/>
              <a:gd name="connsiteY0" fmla="*/ 8586 h 291921"/>
              <a:gd name="connsiteX1" fmla="*/ 193183 w 270456"/>
              <a:gd name="connsiteY1" fmla="*/ 34344 h 291921"/>
              <a:gd name="connsiteX2" fmla="*/ 180304 w 270456"/>
              <a:gd name="connsiteY2" fmla="*/ 214648 h 291921"/>
              <a:gd name="connsiteX3" fmla="*/ 270456 w 270456"/>
              <a:gd name="connsiteY3" fmla="*/ 291921 h 291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0456" h="291921">
                <a:moveTo>
                  <a:pt x="0" y="8586"/>
                </a:moveTo>
                <a:cubicBezTo>
                  <a:pt x="81566" y="4293"/>
                  <a:pt x="163132" y="0"/>
                  <a:pt x="193183" y="34344"/>
                </a:cubicBezTo>
                <a:cubicBezTo>
                  <a:pt x="223234" y="68688"/>
                  <a:pt x="167425" y="171719"/>
                  <a:pt x="180304" y="214648"/>
                </a:cubicBezTo>
                <a:cubicBezTo>
                  <a:pt x="193183" y="257578"/>
                  <a:pt x="231819" y="274749"/>
                  <a:pt x="270456" y="291921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404316" y="5219163"/>
            <a:ext cx="609600" cy="685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 cstate="print"/>
          <a:srcRect t="-12500"/>
          <a:stretch>
            <a:fillRect/>
          </a:stretch>
        </p:blipFill>
        <p:spPr bwMode="auto">
          <a:xfrm>
            <a:off x="1371600" y="5791200"/>
            <a:ext cx="3276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(0)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implies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(0)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 error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(0)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 ...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1981200"/>
            <a:ext cx="1828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 cstate="print"/>
          <a:srcRect b="-17237"/>
          <a:stretch>
            <a:fillRect/>
          </a:stretch>
        </p:blipFill>
        <p:spPr bwMode="auto">
          <a:xfrm>
            <a:off x="1219200" y="48006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95400" y="2514600"/>
            <a:ext cx="5715000" cy="492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19200" y="3200400"/>
            <a:ext cx="6019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371600" y="3733800"/>
            <a:ext cx="5749344" cy="45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9" cstate="print"/>
          <a:srcRect r="-2085"/>
          <a:stretch>
            <a:fillRect/>
          </a:stretch>
        </p:blipFill>
        <p:spPr bwMode="auto">
          <a:xfrm>
            <a:off x="1447800" y="4343400"/>
            <a:ext cx="3733800" cy="359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10" cstate="print"/>
          <a:srcRect b="-18879"/>
          <a:stretch>
            <a:fillRect/>
          </a:stretch>
        </p:blipFill>
        <p:spPr bwMode="auto">
          <a:xfrm>
            <a:off x="1447800" y="5334000"/>
            <a:ext cx="2780763" cy="463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/>
          <p:cNvSpPr txBox="1">
            <a:spLocks/>
          </p:cNvSpPr>
          <p:nvPr/>
        </p:nvSpPr>
        <p:spPr>
          <a:xfrm>
            <a:off x="2286000" y="6172200"/>
            <a:ext cx="3505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use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/>
                <a:cs typeface="Times New Roman" pitchFamily="18" charset="0"/>
              </a:rPr>
              <a:t>adjoint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5" name="Freeform 14"/>
          <p:cNvSpPr/>
          <p:nvPr/>
        </p:nvSpPr>
        <p:spPr>
          <a:xfrm flipH="1" flipV="1">
            <a:off x="2743200" y="6324600"/>
            <a:ext cx="270456" cy="291921"/>
          </a:xfrm>
          <a:custGeom>
            <a:avLst/>
            <a:gdLst>
              <a:gd name="connsiteX0" fmla="*/ 0 w 270456"/>
              <a:gd name="connsiteY0" fmla="*/ 8586 h 291921"/>
              <a:gd name="connsiteX1" fmla="*/ 193183 w 270456"/>
              <a:gd name="connsiteY1" fmla="*/ 34344 h 291921"/>
              <a:gd name="connsiteX2" fmla="*/ 180304 w 270456"/>
              <a:gd name="connsiteY2" fmla="*/ 214648 h 291921"/>
              <a:gd name="connsiteX3" fmla="*/ 270456 w 270456"/>
              <a:gd name="connsiteY3" fmla="*/ 291921 h 291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0456" h="291921">
                <a:moveTo>
                  <a:pt x="0" y="8586"/>
                </a:moveTo>
                <a:cubicBezTo>
                  <a:pt x="81566" y="4293"/>
                  <a:pt x="163132" y="0"/>
                  <a:pt x="193183" y="34344"/>
                </a:cubicBezTo>
                <a:cubicBezTo>
                  <a:pt x="223234" y="68688"/>
                  <a:pt x="167425" y="171719"/>
                  <a:pt x="180304" y="214648"/>
                </a:cubicBezTo>
                <a:cubicBezTo>
                  <a:pt x="193183" y="257578"/>
                  <a:pt x="231819" y="274749"/>
                  <a:pt x="270456" y="291921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069205" y="5791200"/>
            <a:ext cx="609600" cy="685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 cstate="print"/>
          <a:srcRect t="-12500"/>
          <a:stretch>
            <a:fillRect/>
          </a:stretch>
        </p:blipFill>
        <p:spPr bwMode="auto">
          <a:xfrm>
            <a:off x="1371600" y="5791200"/>
            <a:ext cx="3276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(0)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implies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(0)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 error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(0)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 ...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1981200"/>
            <a:ext cx="1828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 cstate="print"/>
          <a:srcRect b="-17237"/>
          <a:stretch>
            <a:fillRect/>
          </a:stretch>
        </p:blipFill>
        <p:spPr bwMode="auto">
          <a:xfrm>
            <a:off x="1219200" y="48006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95400" y="2514600"/>
            <a:ext cx="5715000" cy="492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19200" y="3200400"/>
            <a:ext cx="6019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371600" y="3733800"/>
            <a:ext cx="5749344" cy="45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9" cstate="print"/>
          <a:srcRect r="-2085"/>
          <a:stretch>
            <a:fillRect/>
          </a:stretch>
        </p:blipFill>
        <p:spPr bwMode="auto">
          <a:xfrm>
            <a:off x="1447800" y="4343400"/>
            <a:ext cx="3733800" cy="359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10" cstate="print"/>
          <a:srcRect b="-18879"/>
          <a:stretch>
            <a:fillRect/>
          </a:stretch>
        </p:blipFill>
        <p:spPr bwMode="auto">
          <a:xfrm>
            <a:off x="1447800" y="5334000"/>
            <a:ext cx="2780763" cy="463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562600" y="5105400"/>
            <a:ext cx="3429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Freeform 18"/>
          <p:cNvSpPr/>
          <p:nvPr/>
        </p:nvSpPr>
        <p:spPr>
          <a:xfrm rot="15575349">
            <a:off x="4164385" y="4392087"/>
            <a:ext cx="371810" cy="2610900"/>
          </a:xfrm>
          <a:custGeom>
            <a:avLst/>
            <a:gdLst>
              <a:gd name="connsiteX0" fmla="*/ 167425 w 386366"/>
              <a:gd name="connsiteY0" fmla="*/ 0 h 656823"/>
              <a:gd name="connsiteX1" fmla="*/ 373487 w 386366"/>
              <a:gd name="connsiteY1" fmla="*/ 244699 h 656823"/>
              <a:gd name="connsiteX2" fmla="*/ 90152 w 386366"/>
              <a:gd name="connsiteY2" fmla="*/ 283336 h 656823"/>
              <a:gd name="connsiteX3" fmla="*/ 283335 w 386366"/>
              <a:gd name="connsiteY3" fmla="*/ 515155 h 656823"/>
              <a:gd name="connsiteX4" fmla="*/ 0 w 386366"/>
              <a:gd name="connsiteY4" fmla="*/ 656823 h 656823"/>
              <a:gd name="connsiteX0" fmla="*/ 92298 w 311239"/>
              <a:gd name="connsiteY0" fmla="*/ 0 h 656823"/>
              <a:gd name="connsiteX1" fmla="*/ 298360 w 311239"/>
              <a:gd name="connsiteY1" fmla="*/ 244699 h 656823"/>
              <a:gd name="connsiteX2" fmla="*/ 15025 w 311239"/>
              <a:gd name="connsiteY2" fmla="*/ 283336 h 656823"/>
              <a:gd name="connsiteX3" fmla="*/ 208208 w 311239"/>
              <a:gd name="connsiteY3" fmla="*/ 515155 h 656823"/>
              <a:gd name="connsiteX4" fmla="*/ 112395 w 311239"/>
              <a:gd name="connsiteY4" fmla="*/ 656823 h 656823"/>
              <a:gd name="connsiteX0" fmla="*/ 82052 w 236304"/>
              <a:gd name="connsiteY0" fmla="*/ 0 h 656823"/>
              <a:gd name="connsiteX1" fmla="*/ 169287 w 236304"/>
              <a:gd name="connsiteY1" fmla="*/ 193935 h 656823"/>
              <a:gd name="connsiteX2" fmla="*/ 4779 w 236304"/>
              <a:gd name="connsiteY2" fmla="*/ 283336 h 656823"/>
              <a:gd name="connsiteX3" fmla="*/ 197962 w 236304"/>
              <a:gd name="connsiteY3" fmla="*/ 515155 h 656823"/>
              <a:gd name="connsiteX4" fmla="*/ 102149 w 236304"/>
              <a:gd name="connsiteY4" fmla="*/ 656823 h 656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6304" h="656823">
                <a:moveTo>
                  <a:pt x="82052" y="0"/>
                </a:moveTo>
                <a:cubicBezTo>
                  <a:pt x="191522" y="98738"/>
                  <a:pt x="182166" y="146712"/>
                  <a:pt x="169287" y="193935"/>
                </a:cubicBezTo>
                <a:cubicBezTo>
                  <a:pt x="156408" y="241158"/>
                  <a:pt x="0" y="229799"/>
                  <a:pt x="4779" y="283336"/>
                </a:cubicBezTo>
                <a:cubicBezTo>
                  <a:pt x="9558" y="336873"/>
                  <a:pt x="181734" y="452907"/>
                  <a:pt x="197962" y="515155"/>
                </a:cubicBezTo>
                <a:cubicBezTo>
                  <a:pt x="214190" y="577403"/>
                  <a:pt x="236304" y="617113"/>
                  <a:pt x="102149" y="656823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5486400" y="5943600"/>
            <a:ext cx="36576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sz="240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é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derivative of Error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362200"/>
            <a:ext cx="8229600" cy="2011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you can use this derivative to solve and inverse problem using the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gradient method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990600"/>
            <a:ext cx="653934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990600"/>
            <a:ext cx="653934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381000" y="2438400"/>
            <a:ext cx="50292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this is the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relationship between model and data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76200" y="1371600"/>
            <a:ext cx="12192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d(x) =</a:t>
            </a: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Purpose of the Lecture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676400"/>
            <a:ext cx="9144000" cy="472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use </a:t>
            </a:r>
            <a:r>
              <a:rPr lang="en-US" sz="4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adjoint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 methods to compute </a:t>
            </a: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data kernels</a:t>
            </a: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990600"/>
            <a:ext cx="653934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3124200"/>
            <a:ext cx="7010400" cy="1294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own Arrow 3"/>
          <p:cNvSpPr/>
          <p:nvPr/>
        </p:nvSpPr>
        <p:spPr>
          <a:xfrm>
            <a:off x="4038600" y="2438400"/>
            <a:ext cx="685800" cy="762000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419600" y="2438400"/>
            <a:ext cx="38100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construct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adjoint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990600"/>
            <a:ext cx="653934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3124200"/>
            <a:ext cx="7010400" cy="1294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own Arrow 3"/>
          <p:cNvSpPr/>
          <p:nvPr/>
        </p:nvSpPr>
        <p:spPr>
          <a:xfrm>
            <a:off x="4038600" y="2438400"/>
            <a:ext cx="685800" cy="762000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800600" y="4572000"/>
            <a:ext cx="38100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sz="280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é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derivative of Error </a:t>
            </a: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334000"/>
            <a:ext cx="9144000" cy="948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Down Arrow 13"/>
          <p:cNvSpPr/>
          <p:nvPr/>
        </p:nvSpPr>
        <p:spPr>
          <a:xfrm>
            <a:off x="4038600" y="4495800"/>
            <a:ext cx="685800" cy="762000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>
            <a:grpSpLocks noChangeAspect="1"/>
          </p:cNvGrpSpPr>
          <p:nvPr/>
        </p:nvGrpSpPr>
        <p:grpSpPr>
          <a:xfrm>
            <a:off x="112366" y="817899"/>
            <a:ext cx="8955434" cy="5049501"/>
            <a:chOff x="785789" y="419100"/>
            <a:chExt cx="7462862" cy="4207917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 l="11607" t="4286" r="8036" b="10000"/>
            <a:stretch>
              <a:fillRect/>
            </a:stretch>
          </p:blipFill>
          <p:spPr bwMode="auto">
            <a:xfrm>
              <a:off x="1371600" y="838200"/>
              <a:ext cx="6858000" cy="3429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" name="TextBox 5"/>
            <p:cNvSpPr txBox="1"/>
            <p:nvPr/>
          </p:nvSpPr>
          <p:spPr>
            <a:xfrm rot="16200000">
              <a:off x="546597" y="848792"/>
              <a:ext cx="914401" cy="43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m(x)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 rot="16200000">
              <a:off x="550204" y="2025538"/>
              <a:ext cx="923107" cy="43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d(x)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4638675" y="1866900"/>
              <a:ext cx="3048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638675" y="1827711"/>
              <a:ext cx="685800" cy="43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x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397726" y="419100"/>
              <a:ext cx="1067874" cy="43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(A)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417318" y="1689100"/>
              <a:ext cx="1067874" cy="43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(B)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408340" y="2895600"/>
              <a:ext cx="1067874" cy="43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(C)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 rot="16200000">
              <a:off x="301828" y="3364662"/>
              <a:ext cx="1546859" cy="43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log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10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 E/E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648200" y="3048000"/>
              <a:ext cx="3048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648200" y="2981325"/>
              <a:ext cx="685800" cy="43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x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968749" y="4191000"/>
              <a:ext cx="1517651" cy="43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iteration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1485901" y="828676"/>
              <a:ext cx="6762750" cy="857250"/>
            </a:xfrm>
            <a:custGeom>
              <a:avLst/>
              <a:gdLst>
                <a:gd name="connsiteX0" fmla="*/ 9525 w 6762750"/>
                <a:gd name="connsiteY0" fmla="*/ 0 h 733425"/>
                <a:gd name="connsiteX1" fmla="*/ 0 w 6762750"/>
                <a:gd name="connsiteY1" fmla="*/ 733425 h 733425"/>
                <a:gd name="connsiteX2" fmla="*/ 6762750 w 6762750"/>
                <a:gd name="connsiteY2" fmla="*/ 733425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62750" h="733425">
                  <a:moveTo>
                    <a:pt x="9525" y="0"/>
                  </a:moveTo>
                  <a:lnTo>
                    <a:pt x="0" y="733425"/>
                  </a:lnTo>
                  <a:lnTo>
                    <a:pt x="6762750" y="733425"/>
                  </a:lnTo>
                </a:path>
              </a:pathLst>
            </a:custGeom>
            <a:ln w="28575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6" name="Freeform 15"/>
            <p:cNvSpPr/>
            <p:nvPr/>
          </p:nvSpPr>
          <p:spPr>
            <a:xfrm>
              <a:off x="1481122" y="2024061"/>
              <a:ext cx="6762750" cy="857250"/>
            </a:xfrm>
            <a:custGeom>
              <a:avLst/>
              <a:gdLst>
                <a:gd name="connsiteX0" fmla="*/ 9525 w 6762750"/>
                <a:gd name="connsiteY0" fmla="*/ 0 h 733425"/>
                <a:gd name="connsiteX1" fmla="*/ 0 w 6762750"/>
                <a:gd name="connsiteY1" fmla="*/ 733425 h 733425"/>
                <a:gd name="connsiteX2" fmla="*/ 6762750 w 6762750"/>
                <a:gd name="connsiteY2" fmla="*/ 733425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62750" h="733425">
                  <a:moveTo>
                    <a:pt x="9525" y="0"/>
                  </a:moveTo>
                  <a:lnTo>
                    <a:pt x="0" y="733425"/>
                  </a:lnTo>
                  <a:lnTo>
                    <a:pt x="6762750" y="733425"/>
                  </a:lnTo>
                </a:path>
              </a:pathLst>
            </a:custGeom>
            <a:ln w="28575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1485869" y="3224193"/>
              <a:ext cx="6762750" cy="857250"/>
            </a:xfrm>
            <a:custGeom>
              <a:avLst/>
              <a:gdLst>
                <a:gd name="connsiteX0" fmla="*/ 9525 w 6762750"/>
                <a:gd name="connsiteY0" fmla="*/ 0 h 733425"/>
                <a:gd name="connsiteX1" fmla="*/ 0 w 6762750"/>
                <a:gd name="connsiteY1" fmla="*/ 733425 h 733425"/>
                <a:gd name="connsiteX2" fmla="*/ 6762750 w 6762750"/>
                <a:gd name="connsiteY2" fmla="*/ 733425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62750" h="733425">
                  <a:moveTo>
                    <a:pt x="9525" y="0"/>
                  </a:moveTo>
                  <a:lnTo>
                    <a:pt x="0" y="733425"/>
                  </a:lnTo>
                  <a:lnTo>
                    <a:pt x="6762750" y="733425"/>
                  </a:lnTo>
                </a:path>
              </a:pathLst>
            </a:custGeom>
            <a:ln w="28575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3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676400"/>
            <a:ext cx="9144000" cy="472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Backprojection</a:t>
            </a: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continuous analog of least squares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438400"/>
            <a:ext cx="787378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now define the identity operator </a:t>
            </a:r>
            <a:r>
              <a:rPr lang="en-US" dirty="0" smtClean="0">
                <a:latin typeface="Cambria Math"/>
                <a:ea typeface="Cambria Math"/>
                <a:cs typeface="Times New Roman" pitchFamily="18" charset="0"/>
              </a:rPr>
              <a:t>ℐ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2743200"/>
            <a:ext cx="3526971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457200" y="1143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m(x) = ℐ m(x)</a:t>
            </a: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33600" y="3886200"/>
            <a:ext cx="52387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5105400"/>
            <a:ext cx="6862374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view as a recursion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905000"/>
            <a:ext cx="6885709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5800" y="3581400"/>
            <a:ext cx="158865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62200" y="4800600"/>
            <a:ext cx="391885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Down Arrow 10"/>
          <p:cNvSpPr/>
          <p:nvPr/>
        </p:nvSpPr>
        <p:spPr>
          <a:xfrm>
            <a:off x="3962400" y="3276600"/>
            <a:ext cx="457200" cy="1600200"/>
          </a:xfrm>
          <a:prstGeom prst="down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4600" y="4953000"/>
            <a:ext cx="391885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view as a recursion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905000"/>
            <a:ext cx="6885709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5800" y="3581400"/>
            <a:ext cx="158865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62200" y="4800600"/>
            <a:ext cx="391885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Down Arrow 10"/>
          <p:cNvSpPr/>
          <p:nvPr/>
        </p:nvSpPr>
        <p:spPr>
          <a:xfrm>
            <a:off x="3962400" y="3276600"/>
            <a:ext cx="457200" cy="1600200"/>
          </a:xfrm>
          <a:prstGeom prst="down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4600" y="4953000"/>
            <a:ext cx="391885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7"/>
          <p:cNvSpPr/>
          <p:nvPr/>
        </p:nvSpPr>
        <p:spPr>
          <a:xfrm>
            <a:off x="4419600" y="5105400"/>
            <a:ext cx="838200" cy="10668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293217" y="5975797"/>
            <a:ext cx="1648496" cy="412124"/>
          </a:xfrm>
          <a:custGeom>
            <a:avLst/>
            <a:gdLst>
              <a:gd name="connsiteX0" fmla="*/ 0 w 1648496"/>
              <a:gd name="connsiteY0" fmla="*/ 0 h 412124"/>
              <a:gd name="connsiteX1" fmla="*/ 837127 w 1648496"/>
              <a:gd name="connsiteY1" fmla="*/ 25758 h 412124"/>
              <a:gd name="connsiteX2" fmla="*/ 824248 w 1648496"/>
              <a:gd name="connsiteY2" fmla="*/ 244699 h 412124"/>
              <a:gd name="connsiteX3" fmla="*/ 1648496 w 1648496"/>
              <a:gd name="connsiteY3" fmla="*/ 412124 h 412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48496" h="412124">
                <a:moveTo>
                  <a:pt x="0" y="0"/>
                </a:moveTo>
                <a:lnTo>
                  <a:pt x="837127" y="25758"/>
                </a:lnTo>
                <a:cubicBezTo>
                  <a:pt x="974502" y="66541"/>
                  <a:pt x="689020" y="180305"/>
                  <a:pt x="824248" y="244699"/>
                </a:cubicBezTo>
                <a:cubicBezTo>
                  <a:pt x="959476" y="309093"/>
                  <a:pt x="1303986" y="360608"/>
                  <a:pt x="1648496" y="412124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324600" y="4800600"/>
            <a:ext cx="28194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using the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as if it were the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inverse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066800"/>
            <a:ext cx="5486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7800" y="5334000"/>
            <a:ext cx="6248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533400" y="45418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backprojection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33400" y="2514600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exact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09600" y="3276600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m(x)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ℒ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-1</a:t>
            </a: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d</a:t>
            </a:r>
            <a:r>
              <a:rPr lang="en-US" sz="3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 </a:t>
            </a: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d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32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/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dx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066800"/>
            <a:ext cx="5486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7800" y="5334000"/>
            <a:ext cx="6248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533400" y="4534437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backprojection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33400" y="2514600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exact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09600" y="3272196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m(x)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ℒ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-1</a:t>
            </a: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d</a:t>
            </a:r>
            <a:r>
              <a:rPr lang="en-US" sz="3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 </a:t>
            </a: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d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32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/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dx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6156101" y="6078828"/>
            <a:ext cx="978795" cy="476518"/>
          </a:xfrm>
          <a:custGeom>
            <a:avLst/>
            <a:gdLst>
              <a:gd name="connsiteX0" fmla="*/ 0 w 978795"/>
              <a:gd name="connsiteY0" fmla="*/ 0 h 476518"/>
              <a:gd name="connsiteX1" fmla="*/ 425003 w 978795"/>
              <a:gd name="connsiteY1" fmla="*/ 141668 h 476518"/>
              <a:gd name="connsiteX2" fmla="*/ 412124 w 978795"/>
              <a:gd name="connsiteY2" fmla="*/ 296214 h 476518"/>
              <a:gd name="connsiteX3" fmla="*/ 978795 w 978795"/>
              <a:gd name="connsiteY3" fmla="*/ 476518 h 476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8795" h="476518">
                <a:moveTo>
                  <a:pt x="0" y="0"/>
                </a:moveTo>
                <a:cubicBezTo>
                  <a:pt x="178158" y="46149"/>
                  <a:pt x="356316" y="92299"/>
                  <a:pt x="425003" y="141668"/>
                </a:cubicBezTo>
                <a:cubicBezTo>
                  <a:pt x="493690" y="191037"/>
                  <a:pt x="319825" y="240406"/>
                  <a:pt x="412124" y="296214"/>
                </a:cubicBezTo>
                <a:cubicBezTo>
                  <a:pt x="504423" y="352022"/>
                  <a:pt x="741609" y="414270"/>
                  <a:pt x="978795" y="476518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7086600" y="6019800"/>
            <a:ext cx="1600200" cy="8382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crazy!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676400"/>
            <a:ext cx="9144000" cy="472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Review of Last Lecture</a:t>
            </a: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>
            <a:grpSpLocks noChangeAspect="1"/>
          </p:cNvGrpSpPr>
          <p:nvPr/>
        </p:nvGrpSpPr>
        <p:grpSpPr>
          <a:xfrm>
            <a:off x="223238" y="891721"/>
            <a:ext cx="8600721" cy="4747079"/>
            <a:chOff x="1156461" y="389426"/>
            <a:chExt cx="6615939" cy="3651601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9596" r="7576" b="10302"/>
            <a:stretch>
              <a:fillRect/>
            </a:stretch>
          </p:blipFill>
          <p:spPr bwMode="auto">
            <a:xfrm>
              <a:off x="1524000" y="623888"/>
              <a:ext cx="6248400" cy="3109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" name="TextBox 4"/>
            <p:cNvSpPr txBox="1"/>
            <p:nvPr/>
          </p:nvSpPr>
          <p:spPr>
            <a:xfrm>
              <a:off x="1746739" y="506657"/>
              <a:ext cx="1067874" cy="4024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(A)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746739" y="1561734"/>
              <a:ext cx="1067874" cy="4024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(B)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746739" y="2616811"/>
              <a:ext cx="1067874" cy="4024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(C)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4572000" y="1676400"/>
              <a:ext cx="2286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610100" y="2705100"/>
              <a:ext cx="2286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0" name="TextBox 9"/>
            <p:cNvSpPr txBox="1"/>
            <p:nvPr/>
          </p:nvSpPr>
          <p:spPr>
            <a:xfrm rot="16200000">
              <a:off x="797094" y="748793"/>
              <a:ext cx="1121212" cy="4024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m(x)</a:t>
              </a:r>
              <a:r>
                <a:rPr lang="en-US" sz="2800" i="1" baseline="30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true</a:t>
              </a:r>
              <a:endParaRPr lang="en-US" sz="2800" i="1" baseline="30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 rot="16200000">
              <a:off x="883281" y="1956270"/>
              <a:ext cx="957087" cy="4024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</a:t>
              </a:r>
              <a:r>
                <a:rPr lang="en-US" sz="2800" i="1" baseline="30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est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(x)</a:t>
              </a:r>
              <a:endParaRPr lang="en-US" sz="2800" i="1" baseline="30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 rot="16200000">
              <a:off x="773290" y="3121340"/>
              <a:ext cx="1177070" cy="4024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</a:t>
              </a:r>
              <a:r>
                <a:rPr lang="en-US" sz="2800" i="1" baseline="30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(1)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(x)</a:t>
              </a:r>
              <a:endParaRPr lang="en-US" sz="2800" i="1" baseline="30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533900" y="3638550"/>
              <a:ext cx="672436" cy="4024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x</a:t>
              </a:r>
              <a:endParaRPr lang="en-US" sz="2800" i="1" baseline="30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524375" y="2590800"/>
              <a:ext cx="672436" cy="4024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x</a:t>
              </a:r>
              <a:endParaRPr lang="en-US" sz="2800" i="1" baseline="30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524375" y="1532751"/>
              <a:ext cx="672436" cy="4024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x</a:t>
              </a:r>
              <a:endParaRPr lang="en-US" sz="2800" i="1" baseline="30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1066800"/>
            <a:ext cx="2590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interpretation as tomography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2400" y="3962400"/>
            <a:ext cx="2895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533400" y="3352800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backprojection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33400" y="2362200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i="1" noProof="0" dirty="0" smtClean="0">
                <a:latin typeface="Times New Roman" pitchFamily="18" charset="0"/>
                <a:ea typeface="+mj-ea"/>
                <a:cs typeface="Times New Roman" pitchFamily="18" charset="0"/>
              </a:rPr>
              <a:t>m</a:t>
            </a:r>
            <a:r>
              <a:rPr lang="en-US" sz="4400" noProof="0" dirty="0" smtClean="0">
                <a:latin typeface="Times New Roman" pitchFamily="18" charset="0"/>
                <a:ea typeface="+mj-ea"/>
                <a:cs typeface="Times New Roman" pitchFamily="18" charset="0"/>
              </a:rPr>
              <a:t> is slowness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1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</a:t>
            </a:r>
            <a:r>
              <a:rPr kumimoji="0" lang="en-US" sz="44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is travel time of a ray from –</a:t>
            </a:r>
            <a:r>
              <a:rPr kumimoji="0" lang="en-US" sz="44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∞</a:t>
            </a:r>
            <a:r>
              <a:rPr kumimoji="0" lang="en-US" sz="44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to x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71800" y="10668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90800" y="3962400"/>
            <a:ext cx="1371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/>
          <p:cNvSpPr txBox="1">
            <a:spLocks/>
          </p:cNvSpPr>
          <p:nvPr/>
        </p:nvSpPr>
        <p:spPr>
          <a:xfrm>
            <a:off x="381000" y="5334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integrate (=add together) the travel times of all rays that pass through the point x</a:t>
            </a:r>
            <a:endParaRPr kumimoji="0" lang="en-US" sz="36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981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discrete analysis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819400"/>
            <a:ext cx="7010400" cy="1981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U</a:t>
            </a:r>
            <a:r>
              <a:rPr lang="el-GR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Λ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     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V</a:t>
            </a:r>
            <a:r>
              <a:rPr lang="el-GR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Λ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     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 G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lang="el-GR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Λ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endParaRPr lang="en-US" baseline="300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baseline="300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0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</a:t>
            </a:r>
            <a:r>
              <a:rPr lang="en-US" sz="4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 </a:t>
            </a:r>
            <a:r>
              <a:rPr lang="el-GR" sz="40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Λ</a:t>
            </a:r>
            <a:r>
              <a:rPr lang="en-US" sz="40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r>
              <a:rPr lang="en-US" sz="4000" dirty="0" smtClean="0">
                <a:latin typeface="Cambria Math"/>
                <a:ea typeface="Cambria Math"/>
                <a:cs typeface="Times New Roman" pitchFamily="18" charset="0"/>
              </a:rPr>
              <a:t>≈</a:t>
            </a:r>
            <a:r>
              <a:rPr lang="el-GR" sz="40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Λ</a:t>
            </a:r>
            <a:r>
              <a:rPr lang="en-US" sz="40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then</a:t>
            </a:r>
            <a:r>
              <a:rPr lang="en-US" sz="4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 </a:t>
            </a:r>
            <a:r>
              <a:rPr lang="en-US" sz="40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0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lang="en-US" sz="4000" dirty="0" smtClean="0">
                <a:latin typeface="Cambria Math"/>
                <a:ea typeface="Cambria Math"/>
                <a:cs typeface="Times New Roman" pitchFamily="18" charset="0"/>
              </a:rPr>
              <a:t>≈</a:t>
            </a:r>
            <a:r>
              <a:rPr lang="el-GR" sz="40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0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endParaRPr lang="en-US" sz="40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40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4876800"/>
            <a:ext cx="8229600" cy="1981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backprojection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 works when the singular values are all roughly the same size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9144000" cy="59436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sz="40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suggests scaling</a:t>
            </a:r>
          </a:p>
          <a:p>
            <a:pPr>
              <a:buNone/>
            </a:pPr>
            <a:r>
              <a:rPr lang="en-US" sz="40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sz="4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0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   </a:t>
            </a:r>
            <a:r>
              <a:rPr lang="en-US" sz="4000" b="1" dirty="0" smtClean="0">
                <a:latin typeface="Cambria Math"/>
                <a:ea typeface="Cambria Math"/>
                <a:cs typeface="Times New Roman" pitchFamily="18" charset="0"/>
              </a:rPr>
              <a:t>→ </a:t>
            </a:r>
            <a:r>
              <a:rPr lang="en-US" sz="4000" b="1" dirty="0" err="1" smtClean="0">
                <a:latin typeface="Cambria Math"/>
                <a:ea typeface="Cambria Math"/>
                <a:cs typeface="Times New Roman" pitchFamily="18" charset="0"/>
              </a:rPr>
              <a:t>W</a:t>
            </a:r>
            <a:r>
              <a:rPr lang="en-US" sz="40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sz="4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0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Wd</a:t>
            </a:r>
          </a:p>
          <a:p>
            <a:pPr>
              <a:buNone/>
            </a:pPr>
            <a:r>
              <a:rPr lang="en-US" sz="40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	</a:t>
            </a:r>
            <a:r>
              <a:rPr lang="en-US" sz="40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where </a:t>
            </a:r>
            <a:r>
              <a:rPr lang="en-US" sz="40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sz="40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is a diagonal matrix chosen to make the singular values more equal in overall size</a:t>
            </a:r>
          </a:p>
          <a:p>
            <a:pPr>
              <a:buNone/>
            </a:pPr>
            <a:endParaRPr lang="en-US" sz="40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Traveltime</a:t>
            </a:r>
            <a:r>
              <a:rPr lang="en-US" sz="40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tomography:</a:t>
            </a: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		</a:t>
            </a:r>
            <a:r>
              <a:rPr lang="en-US" sz="40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sz="40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ii</a:t>
            </a:r>
            <a:r>
              <a:rPr lang="en-US" sz="4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 (length of </a:t>
            </a:r>
            <a:r>
              <a:rPr lang="en-US" sz="4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ith</a:t>
            </a:r>
            <a:r>
              <a:rPr lang="en-US" sz="4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ray)</a:t>
            </a:r>
            <a:r>
              <a:rPr lang="en-US" sz="40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 </a:t>
            </a:r>
          </a:p>
          <a:p>
            <a:pPr>
              <a:buNone/>
            </a:pPr>
            <a:endParaRPr lang="en-US" sz="40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so</a:t>
            </a:r>
            <a:r>
              <a:rPr lang="en-US" sz="4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[</a:t>
            </a:r>
            <a:r>
              <a:rPr lang="en-US" sz="40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Wd</a:t>
            </a:r>
            <a:r>
              <a:rPr lang="en-US" sz="4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</a:t>
            </a:r>
            <a:r>
              <a:rPr lang="en-US" sz="4000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has interpretation of the average slowness</a:t>
            </a: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			along the ray </a:t>
            </a:r>
            <a:r>
              <a:rPr lang="en-US" sz="40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0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sz="40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Backprojection</a:t>
            </a:r>
            <a:r>
              <a:rPr lang="en-US" sz="40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now adds together the average slowness of all rays that interact with the point </a:t>
            </a:r>
            <a:r>
              <a:rPr lang="en-US" sz="40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sz="40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sz="40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>
            <a:grpSpLocks noChangeAspect="1"/>
          </p:cNvGrpSpPr>
          <p:nvPr/>
        </p:nvGrpSpPr>
        <p:grpSpPr>
          <a:xfrm>
            <a:off x="-152400" y="1143000"/>
            <a:ext cx="9172513" cy="3642563"/>
            <a:chOff x="362439" y="1102822"/>
            <a:chExt cx="8338649" cy="3311422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10039" t="5977" r="8586" b="7967"/>
            <a:stretch>
              <a:fillRect/>
            </a:stretch>
          </p:blipFill>
          <p:spPr bwMode="auto">
            <a:xfrm>
              <a:off x="770709" y="1600200"/>
              <a:ext cx="7840440" cy="24884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" name="TextBox 4"/>
            <p:cNvSpPr txBox="1"/>
            <p:nvPr/>
          </p:nvSpPr>
          <p:spPr>
            <a:xfrm>
              <a:off x="988423" y="1102822"/>
              <a:ext cx="1067874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(A)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720737" y="1102822"/>
              <a:ext cx="1067874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(B)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423674" y="1102822"/>
              <a:ext cx="1067874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(C)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Freeform 8"/>
            <p:cNvSpPr/>
            <p:nvPr/>
          </p:nvSpPr>
          <p:spPr>
            <a:xfrm>
              <a:off x="1050068" y="1528763"/>
              <a:ext cx="2226532" cy="2317567"/>
            </a:xfrm>
            <a:custGeom>
              <a:avLst/>
              <a:gdLst>
                <a:gd name="connsiteX0" fmla="*/ 4762 w 2090737"/>
                <a:gd name="connsiteY0" fmla="*/ 0 h 2095500"/>
                <a:gd name="connsiteX1" fmla="*/ 0 w 2090737"/>
                <a:gd name="connsiteY1" fmla="*/ 2095500 h 2095500"/>
                <a:gd name="connsiteX2" fmla="*/ 2090737 w 2090737"/>
                <a:gd name="connsiteY2" fmla="*/ 2095500 h 2095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90737" h="2095500">
                  <a:moveTo>
                    <a:pt x="4762" y="0"/>
                  </a:moveTo>
                  <a:cubicBezTo>
                    <a:pt x="3175" y="698500"/>
                    <a:pt x="1587" y="1397000"/>
                    <a:pt x="0" y="2095500"/>
                  </a:cubicBezTo>
                  <a:lnTo>
                    <a:pt x="2090737" y="2095500"/>
                  </a:lnTo>
                </a:path>
              </a:pathLst>
            </a:custGeom>
            <a:ln w="381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873976" y="3932055"/>
              <a:ext cx="1067874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y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 rot="16200000">
              <a:off x="419292" y="2500697"/>
              <a:ext cx="361950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x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200400" y="2590800"/>
              <a:ext cx="3048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856223" y="2521129"/>
              <a:ext cx="3048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3763600" y="1519238"/>
              <a:ext cx="2222863" cy="2333626"/>
            </a:xfrm>
            <a:custGeom>
              <a:avLst/>
              <a:gdLst>
                <a:gd name="connsiteX0" fmla="*/ 4762 w 2090737"/>
                <a:gd name="connsiteY0" fmla="*/ 0 h 2095500"/>
                <a:gd name="connsiteX1" fmla="*/ 0 w 2090737"/>
                <a:gd name="connsiteY1" fmla="*/ 2095500 h 2095500"/>
                <a:gd name="connsiteX2" fmla="*/ 2090737 w 2090737"/>
                <a:gd name="connsiteY2" fmla="*/ 2095500 h 2095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90737" h="2095500">
                  <a:moveTo>
                    <a:pt x="4762" y="0"/>
                  </a:moveTo>
                  <a:cubicBezTo>
                    <a:pt x="3175" y="698500"/>
                    <a:pt x="1587" y="1397000"/>
                    <a:pt x="0" y="2095500"/>
                  </a:cubicBezTo>
                  <a:lnTo>
                    <a:pt x="2090737" y="2095500"/>
                  </a:lnTo>
                </a:path>
              </a:pathLst>
            </a:custGeom>
            <a:ln w="381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620849" y="3938589"/>
              <a:ext cx="1067874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y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 rot="16200000">
              <a:off x="3205383" y="2578994"/>
              <a:ext cx="361950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x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>
              <a:off x="6468568" y="1519238"/>
              <a:ext cx="2232520" cy="2333626"/>
            </a:xfrm>
            <a:custGeom>
              <a:avLst/>
              <a:gdLst>
                <a:gd name="connsiteX0" fmla="*/ 4762 w 2090737"/>
                <a:gd name="connsiteY0" fmla="*/ 0 h 2095500"/>
                <a:gd name="connsiteX1" fmla="*/ 0 w 2090737"/>
                <a:gd name="connsiteY1" fmla="*/ 2095500 h 2095500"/>
                <a:gd name="connsiteX2" fmla="*/ 2090737 w 2090737"/>
                <a:gd name="connsiteY2" fmla="*/ 2095500 h 2095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90737" h="2095500">
                  <a:moveTo>
                    <a:pt x="4762" y="0"/>
                  </a:moveTo>
                  <a:cubicBezTo>
                    <a:pt x="3175" y="698500"/>
                    <a:pt x="1587" y="1397000"/>
                    <a:pt x="0" y="2095500"/>
                  </a:cubicBezTo>
                  <a:lnTo>
                    <a:pt x="2090737" y="2095500"/>
                  </a:lnTo>
                </a:path>
              </a:pathLst>
            </a:custGeom>
            <a:ln w="381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297239" y="3938589"/>
              <a:ext cx="1067874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y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 rot="16200000">
              <a:off x="5940314" y="2567287"/>
              <a:ext cx="361950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x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4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676400"/>
            <a:ext cx="9144000" cy="472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sz="4000" dirty="0" err="1" smtClean="0">
                <a:latin typeface="Times New Roman"/>
                <a:cs typeface="Times New Roman"/>
              </a:rPr>
              <a:t>é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Derivative</a:t>
            </a: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involving a differential equation</a:t>
            </a: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4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676400"/>
            <a:ext cx="9144000" cy="472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sz="4000" dirty="0" err="1" smtClean="0">
                <a:latin typeface="Times New Roman"/>
                <a:cs typeface="Times New Roman"/>
              </a:rPr>
              <a:t>é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Derivative</a:t>
            </a: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involving a differential equation</a:t>
            </a: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4800" y="5105400"/>
            <a:ext cx="82296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seismic wave equation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Navier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-Stokes equation of fluid flow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etc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4267200"/>
            <a:ext cx="4114800" cy="1126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124200"/>
            <a:ext cx="9144000" cy="9144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data </a:t>
            </a:r>
            <a:r>
              <a:rPr lang="en-US" sz="36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is related to field </a:t>
            </a:r>
            <a:r>
              <a:rPr lang="en-US" sz="36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via an inner product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43200" y="1752600"/>
            <a:ext cx="3429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81000" y="4572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field </a:t>
            </a:r>
            <a:r>
              <a:rPr kumimoji="0" lang="en-US" sz="3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is related to model parameters </a:t>
            </a:r>
            <a:r>
              <a:rPr kumimoji="0" lang="en-US" sz="3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via a differential equation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38600"/>
            <a:ext cx="9144000" cy="914400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pertrubation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3600" i="1" dirty="0" smtClean="0">
                <a:latin typeface="Cambria Math"/>
                <a:ea typeface="Cambria Math"/>
                <a:cs typeface="Times New Roman" pitchFamily="18" charset="0"/>
              </a:rPr>
              <a:t>δ</a:t>
            </a:r>
            <a:r>
              <a:rPr lang="en-US" sz="36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is related to perturbation </a:t>
            </a:r>
            <a:r>
              <a:rPr lang="el-GR" sz="3600" i="1" dirty="0" smtClean="0">
                <a:latin typeface="Cambria Math"/>
                <a:ea typeface="Cambria Math"/>
                <a:cs typeface="Times New Roman" pitchFamily="18" charset="0"/>
              </a:rPr>
              <a:t>δ</a:t>
            </a:r>
            <a:r>
              <a:rPr lang="en-US" sz="3600" i="1" dirty="0" smtClean="0">
                <a:latin typeface="Cambria Math"/>
                <a:ea typeface="Cambria Math"/>
                <a:cs typeface="Times New Roman" pitchFamily="18" charset="0"/>
              </a:rPr>
              <a:t>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via an inner product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762000"/>
            <a:ext cx="8229600" cy="2133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write in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terms of perturbations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baseline="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perturbation </a:t>
            </a:r>
            <a:r>
              <a:rPr lang="el-GR" sz="3600" i="1" dirty="0" smtClean="0">
                <a:latin typeface="Cambria Math"/>
                <a:ea typeface="Cambria Math"/>
                <a:cs typeface="Times New Roman" pitchFamily="18" charset="0"/>
              </a:rPr>
              <a:t>δ</a:t>
            </a:r>
            <a:r>
              <a:rPr lang="en-US" sz="36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is related to perturbation </a:t>
            </a:r>
            <a:r>
              <a:rPr lang="el-GR" sz="3600" i="1" dirty="0" smtClean="0">
                <a:latin typeface="Cambria Math"/>
                <a:ea typeface="Cambria Math"/>
                <a:cs typeface="Times New Roman" pitchFamily="18" charset="0"/>
              </a:rPr>
              <a:t>δ</a:t>
            </a:r>
            <a:r>
              <a:rPr lang="en-US" sz="36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via a differential equation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2743200"/>
            <a:ext cx="3124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43200" y="5257800"/>
            <a:ext cx="3124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what’s the data kernel ?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2286000"/>
            <a:ext cx="7347857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2785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function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m(x) </a:t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the continuous analog of a vector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easy using </a:t>
            </a:r>
            <a:r>
              <a:rPr lang="en-US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adjoints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524000"/>
            <a:ext cx="2209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819400" y="1524000"/>
            <a:ext cx="38862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data inner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product with field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easy using </a:t>
            </a:r>
            <a:r>
              <a:rPr lang="en-US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adjoints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524000"/>
            <a:ext cx="2209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895600" y="1447800"/>
            <a:ext cx="4800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data is inner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product with field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2209800"/>
            <a:ext cx="2362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3429000" y="2133600"/>
            <a:ext cx="4267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field satisfies </a:t>
            </a:r>
            <a:r>
              <a:rPr lang="en-US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ℒ</a:t>
            </a:r>
            <a:r>
              <a:rPr lang="el-GR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δ</a:t>
            </a:r>
            <a:r>
              <a:rPr lang="en-US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u=</a:t>
            </a:r>
            <a:r>
              <a:rPr lang="el-GR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 δ</a:t>
            </a:r>
            <a:r>
              <a:rPr lang="en-US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 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easy using </a:t>
            </a:r>
            <a:r>
              <a:rPr lang="en-US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adjoints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524000"/>
            <a:ext cx="2209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895600" y="1447800"/>
            <a:ext cx="4800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data is inner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product with field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2209800"/>
            <a:ext cx="2362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3429000" y="2133600"/>
            <a:ext cx="4267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field satisfies </a:t>
            </a:r>
            <a:r>
              <a:rPr lang="en-US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ℒ</a:t>
            </a:r>
            <a:r>
              <a:rPr lang="el-GR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δ</a:t>
            </a:r>
            <a:r>
              <a:rPr lang="en-US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u=</a:t>
            </a:r>
            <a:r>
              <a:rPr lang="el-GR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 δ</a:t>
            </a:r>
            <a:r>
              <a:rPr lang="en-US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 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2895600"/>
            <a:ext cx="2819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3810000" y="2819400"/>
            <a:ext cx="3048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employ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easy using </a:t>
            </a:r>
            <a:r>
              <a:rPr lang="en-US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adjoints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524000"/>
            <a:ext cx="2209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895600" y="1447800"/>
            <a:ext cx="4800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data is inner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product with field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2209800"/>
            <a:ext cx="2362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3429000" y="2133600"/>
            <a:ext cx="4267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field satisfies </a:t>
            </a:r>
            <a:r>
              <a:rPr lang="en-US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ℒ</a:t>
            </a:r>
            <a:r>
              <a:rPr lang="el-GR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δ</a:t>
            </a:r>
            <a:r>
              <a:rPr lang="en-US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u=</a:t>
            </a:r>
            <a:r>
              <a:rPr lang="el-GR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 δ</a:t>
            </a:r>
            <a:r>
              <a:rPr lang="en-US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 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2895600"/>
            <a:ext cx="2819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3810000" y="2819400"/>
            <a:ext cx="3048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employ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14400" y="3505200"/>
            <a:ext cx="2895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3886200" y="3429000"/>
            <a:ext cx="52578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inverse of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is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of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7391400" y="3785316"/>
            <a:ext cx="1524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inverse 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easy using </a:t>
            </a:r>
            <a:r>
              <a:rPr lang="en-US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adjoints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524000"/>
            <a:ext cx="2209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895600" y="1447800"/>
            <a:ext cx="4800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data is inner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product with field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2209800"/>
            <a:ext cx="2362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3429000" y="2133600"/>
            <a:ext cx="4267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field satisfies </a:t>
            </a:r>
            <a:r>
              <a:rPr lang="en-US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ℒ</a:t>
            </a:r>
            <a:r>
              <a:rPr lang="el-GR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δ</a:t>
            </a:r>
            <a:r>
              <a:rPr lang="en-US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u=</a:t>
            </a:r>
            <a:r>
              <a:rPr lang="el-GR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 δ</a:t>
            </a:r>
            <a:r>
              <a:rPr lang="en-US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 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2895600"/>
            <a:ext cx="2819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3810000" y="2819400"/>
            <a:ext cx="3048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employ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14400" y="3505200"/>
            <a:ext cx="2895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3886200" y="3429000"/>
            <a:ext cx="52578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inverse of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is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of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7391400" y="3785316"/>
            <a:ext cx="1524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inverse 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524000" y="3505200"/>
            <a:ext cx="1447800" cy="685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2667000" y="4114800"/>
            <a:ext cx="940158" cy="1081825"/>
          </a:xfrm>
          <a:custGeom>
            <a:avLst/>
            <a:gdLst>
              <a:gd name="connsiteX0" fmla="*/ 0 w 940158"/>
              <a:gd name="connsiteY0" fmla="*/ 0 h 1081825"/>
              <a:gd name="connsiteX1" fmla="*/ 515155 w 940158"/>
              <a:gd name="connsiteY1" fmla="*/ 360608 h 1081825"/>
              <a:gd name="connsiteX2" fmla="*/ 476518 w 940158"/>
              <a:gd name="connsiteY2" fmla="*/ 656822 h 1081825"/>
              <a:gd name="connsiteX3" fmla="*/ 940158 w 940158"/>
              <a:gd name="connsiteY3" fmla="*/ 1081825 h 1081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0158" h="1081825">
                <a:moveTo>
                  <a:pt x="0" y="0"/>
                </a:moveTo>
                <a:cubicBezTo>
                  <a:pt x="217867" y="125569"/>
                  <a:pt x="435735" y="251138"/>
                  <a:pt x="515155" y="360608"/>
                </a:cubicBezTo>
                <a:cubicBezTo>
                  <a:pt x="594575" y="470078"/>
                  <a:pt x="405684" y="536619"/>
                  <a:pt x="476518" y="656822"/>
                </a:cubicBezTo>
                <a:cubicBezTo>
                  <a:pt x="547352" y="777025"/>
                  <a:pt x="743755" y="929425"/>
                  <a:pt x="940158" y="1081825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352800" y="4267200"/>
            <a:ext cx="1828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data kernel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33800" y="4953000"/>
            <a:ext cx="3352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easy using </a:t>
            </a:r>
            <a:r>
              <a:rPr lang="en-US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adjoints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524000"/>
            <a:ext cx="2209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895600" y="1447800"/>
            <a:ext cx="4800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data is inner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product with field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2209800"/>
            <a:ext cx="2362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3429000" y="2133600"/>
            <a:ext cx="4267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field satisfies </a:t>
            </a:r>
            <a:r>
              <a:rPr lang="en-US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ℒ</a:t>
            </a:r>
            <a:r>
              <a:rPr lang="el-GR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δ</a:t>
            </a:r>
            <a:r>
              <a:rPr lang="en-US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u=</a:t>
            </a:r>
            <a:r>
              <a:rPr lang="el-GR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 δ</a:t>
            </a:r>
            <a:r>
              <a:rPr lang="en-US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 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2895600"/>
            <a:ext cx="2819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3810000" y="2819400"/>
            <a:ext cx="3048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employ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14400" y="3505200"/>
            <a:ext cx="2895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3886200" y="3429000"/>
            <a:ext cx="52578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inverse of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is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of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7391400" y="3785316"/>
            <a:ext cx="1524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inverse 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524000" y="3505200"/>
            <a:ext cx="1447800" cy="685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2743200" y="4191000"/>
            <a:ext cx="940158" cy="1081825"/>
          </a:xfrm>
          <a:custGeom>
            <a:avLst/>
            <a:gdLst>
              <a:gd name="connsiteX0" fmla="*/ 0 w 940158"/>
              <a:gd name="connsiteY0" fmla="*/ 0 h 1081825"/>
              <a:gd name="connsiteX1" fmla="*/ 515155 w 940158"/>
              <a:gd name="connsiteY1" fmla="*/ 360608 h 1081825"/>
              <a:gd name="connsiteX2" fmla="*/ 476518 w 940158"/>
              <a:gd name="connsiteY2" fmla="*/ 656822 h 1081825"/>
              <a:gd name="connsiteX3" fmla="*/ 940158 w 940158"/>
              <a:gd name="connsiteY3" fmla="*/ 1081825 h 1081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0158" h="1081825">
                <a:moveTo>
                  <a:pt x="0" y="0"/>
                </a:moveTo>
                <a:cubicBezTo>
                  <a:pt x="217867" y="125569"/>
                  <a:pt x="435735" y="251138"/>
                  <a:pt x="515155" y="360608"/>
                </a:cubicBezTo>
                <a:cubicBezTo>
                  <a:pt x="594575" y="470078"/>
                  <a:pt x="405684" y="536619"/>
                  <a:pt x="476518" y="656822"/>
                </a:cubicBezTo>
                <a:cubicBezTo>
                  <a:pt x="547352" y="777025"/>
                  <a:pt x="743755" y="929425"/>
                  <a:pt x="940158" y="1081825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352800" y="4267200"/>
            <a:ext cx="1828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data kernel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33800" y="4953000"/>
            <a:ext cx="3352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29200" y="6019800"/>
            <a:ext cx="2667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Freeform 16"/>
          <p:cNvSpPr/>
          <p:nvPr/>
        </p:nvSpPr>
        <p:spPr>
          <a:xfrm rot="10800000">
            <a:off x="3962400" y="5562600"/>
            <a:ext cx="1066800" cy="685800"/>
          </a:xfrm>
          <a:custGeom>
            <a:avLst/>
            <a:gdLst>
              <a:gd name="connsiteX0" fmla="*/ 0 w 940158"/>
              <a:gd name="connsiteY0" fmla="*/ 0 h 1081825"/>
              <a:gd name="connsiteX1" fmla="*/ 515155 w 940158"/>
              <a:gd name="connsiteY1" fmla="*/ 360608 h 1081825"/>
              <a:gd name="connsiteX2" fmla="*/ 476518 w 940158"/>
              <a:gd name="connsiteY2" fmla="*/ 656822 h 1081825"/>
              <a:gd name="connsiteX3" fmla="*/ 940158 w 940158"/>
              <a:gd name="connsiteY3" fmla="*/ 1081825 h 1081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0158" h="1081825">
                <a:moveTo>
                  <a:pt x="0" y="0"/>
                </a:moveTo>
                <a:cubicBezTo>
                  <a:pt x="217867" y="125569"/>
                  <a:pt x="435735" y="251138"/>
                  <a:pt x="515155" y="360608"/>
                </a:cubicBezTo>
                <a:cubicBezTo>
                  <a:pt x="594575" y="470078"/>
                  <a:pt x="405684" y="536619"/>
                  <a:pt x="476518" y="656822"/>
                </a:cubicBezTo>
                <a:cubicBezTo>
                  <a:pt x="547352" y="777025"/>
                  <a:pt x="743755" y="929425"/>
                  <a:pt x="940158" y="1081825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228600" y="5486400"/>
            <a:ext cx="48006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data kernel satisfies “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differential equation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4572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most problem involving differential equations are solved numerically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 instead of just solving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you must solve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3048000"/>
            <a:ext cx="3124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5715000"/>
            <a:ext cx="3124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5791200"/>
            <a:ext cx="2667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3429000" y="5791200"/>
            <a:ext cx="22098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and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229600" cy="2819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so there’s more work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but the same sort of work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2895600"/>
            <a:ext cx="4572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example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time </a:t>
            </a:r>
            <a:r>
              <a:rPr lang="en-US" sz="36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instead of position </a:t>
            </a:r>
            <a:r>
              <a:rPr lang="en-US" sz="36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endParaRPr lang="en-US" sz="3600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0574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3400" y="19812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field solves a Newtonian-type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heat flow equation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where </a:t>
            </a:r>
            <a:r>
              <a:rPr lang="en-US" sz="3200" i="1" baseline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r>
              <a:rPr lang="en-US" sz="3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is temperature and m is heating</a:t>
            </a:r>
            <a:endParaRPr kumimoji="0" lang="en-US" sz="3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3400" y="42672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data is concentration of chemical whose production rate is proportional to temperature</a:t>
            </a:r>
            <a:endParaRPr kumimoji="0" lang="en-US" sz="3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5486400"/>
            <a:ext cx="396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2895600"/>
            <a:ext cx="4572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example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time </a:t>
            </a:r>
            <a:r>
              <a:rPr lang="en-US" sz="36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instead of position </a:t>
            </a:r>
            <a:r>
              <a:rPr lang="en-US" sz="36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endParaRPr lang="en-US" sz="3600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0574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3400" y="19812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field solves a Newtonian-type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heat flow equation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where </a:t>
            </a:r>
            <a:r>
              <a:rPr lang="en-US" sz="3200" i="1" baseline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r>
              <a:rPr lang="en-US" sz="3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is temperature</a:t>
            </a:r>
            <a:endParaRPr kumimoji="0" lang="en-US" sz="3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3400" y="42672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data is concentration of chemical whose production rate is proportional to temperature</a:t>
            </a:r>
            <a:endParaRPr kumimoji="0" lang="en-US" sz="3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5486400"/>
            <a:ext cx="396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6044484" y="5498205"/>
            <a:ext cx="304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= </a:t>
            </a:r>
            <a:r>
              <a:rPr lang="en-US" sz="28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2800" i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bH</a:t>
            </a:r>
            <a:r>
              <a:rPr lang="en-US" sz="28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2800" i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2800" i="1" baseline="-25000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28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-t),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u)</a:t>
            </a:r>
          </a:p>
          <a:p>
            <a:pPr lvl="0" algn="ctr">
              <a:spcBef>
                <a:spcPct val="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so </a:t>
            </a:r>
            <a:r>
              <a:rPr lang="en-US" sz="28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h</a:t>
            </a:r>
            <a:r>
              <a:rPr lang="en-US" sz="2800" i="1" baseline="-25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28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 </a:t>
            </a:r>
            <a:r>
              <a:rPr lang="en-US" sz="2800" i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bH</a:t>
            </a:r>
            <a:r>
              <a:rPr lang="en-US" sz="28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2800" i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2800" i="1" baseline="-25000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28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-t) </a:t>
            </a: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2785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linear operator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Cambria Math"/>
                <a:ea typeface="Cambria Math"/>
                <a:cs typeface="Times New Roman" pitchFamily="18" charset="0"/>
              </a:rPr>
              <a:t>ℒ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the continuous analog of a matrix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60438"/>
            <a:ext cx="8229600" cy="4525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will solve this problem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analytically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using Green functions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more complicated cases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differential equation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must be solved numerically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Newtonian equation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581400"/>
            <a:ext cx="5410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33400" y="2667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its Green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function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1295400"/>
            <a:ext cx="4572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equation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3400" y="2667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its Green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function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1295400"/>
            <a:ext cx="5410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8800" y="3657600"/>
            <a:ext cx="5562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note that the </a:t>
            </a:r>
            <a:r>
              <a:rPr lang="en-US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Green function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3400" y="2667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is the original Green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function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295400"/>
            <a:ext cx="5562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5000" y="3505200"/>
            <a:ext cx="5410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533400" y="4572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backward in time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33400" y="565060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that’s a fairly common pattern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whose significance will be pursued in a homework problem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must perform a Green function integral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compute the data kernel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828800"/>
            <a:ext cx="73152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1752600"/>
            <a:ext cx="5689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685800"/>
            <a:ext cx="914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09800" y="762000"/>
            <a:ext cx="419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"/>
          <p:cNvGrpSpPr>
            <a:grpSpLocks noChangeAspect="1"/>
          </p:cNvGrpSpPr>
          <p:nvPr/>
        </p:nvGrpSpPr>
        <p:grpSpPr>
          <a:xfrm>
            <a:off x="1386990" y="304800"/>
            <a:ext cx="6616186" cy="6215014"/>
            <a:chOff x="2753073" y="1820093"/>
            <a:chExt cx="3308093" cy="3107507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30000" t="34568" r="27143" b="29630"/>
            <a:stretch>
              <a:fillRect/>
            </a:stretch>
          </p:blipFill>
          <p:spPr bwMode="auto">
            <a:xfrm>
              <a:off x="2895600" y="1981200"/>
              <a:ext cx="3048000" cy="2946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7" name="Straight Arrow Connector 6"/>
            <p:cNvCxnSpPr/>
            <p:nvPr/>
          </p:nvCxnSpPr>
          <p:spPr>
            <a:xfrm flipV="1">
              <a:off x="3057529" y="2090057"/>
              <a:ext cx="3003637" cy="5443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16200000" flipH="1">
              <a:off x="1666876" y="3514723"/>
              <a:ext cx="2819401" cy="3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4124611" y="1820093"/>
              <a:ext cx="106787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time, 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t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 rot="16200000">
              <a:off x="2349941" y="3155039"/>
              <a:ext cx="106787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row, </a:t>
              </a:r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>
            <a:grpSpLocks noChangeAspect="1"/>
          </p:cNvGrpSpPr>
          <p:nvPr/>
        </p:nvGrpSpPr>
        <p:grpSpPr>
          <a:xfrm>
            <a:off x="228600" y="0"/>
            <a:ext cx="8225753" cy="6543020"/>
            <a:chOff x="850900" y="142604"/>
            <a:chExt cx="6854794" cy="5452517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5057" t="4089" r="7965" b="5963"/>
            <a:stretch>
              <a:fillRect/>
            </a:stretch>
          </p:blipFill>
          <p:spPr bwMode="auto">
            <a:xfrm>
              <a:off x="1066800" y="457200"/>
              <a:ext cx="6553200" cy="5029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" name="TextBox 5"/>
            <p:cNvSpPr txBox="1"/>
            <p:nvPr/>
          </p:nvSpPr>
          <p:spPr>
            <a:xfrm>
              <a:off x="1600200" y="333104"/>
              <a:ext cx="1067874" cy="43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(A)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626326" y="1590990"/>
              <a:ext cx="1067874" cy="43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(B)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626326" y="2847201"/>
              <a:ext cx="1067874" cy="43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(C)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626326" y="4038600"/>
              <a:ext cx="1067874" cy="43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(D)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419600" y="1600200"/>
              <a:ext cx="3810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343400" y="2819400"/>
              <a:ext cx="3810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343400" y="3997233"/>
              <a:ext cx="3810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430485" y="5257800"/>
              <a:ext cx="3810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025900" y="5159104"/>
              <a:ext cx="1067874" cy="43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time, 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t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025900" y="3952604"/>
              <a:ext cx="1067874" cy="43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time, 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t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898900" y="2746104"/>
              <a:ext cx="1067874" cy="43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time, 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t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898900" y="1603104"/>
              <a:ext cx="1067874" cy="43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time, 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t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066800" y="685800"/>
              <a:ext cx="381000" cy="685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143000" y="2057400"/>
              <a:ext cx="381000" cy="685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066800" y="3200400"/>
              <a:ext cx="381000" cy="685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914400" y="4343400"/>
              <a:ext cx="381000" cy="685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3" name="TextBox 22"/>
            <p:cNvSpPr txBox="1"/>
            <p:nvPr/>
          </p:nvSpPr>
          <p:spPr>
            <a:xfrm rot="16200000">
              <a:off x="433908" y="686595"/>
              <a:ext cx="1524000" cy="43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F(t,</a:t>
              </a:r>
              <a:r>
                <a:rPr lang="el-GR" sz="2800" i="1" dirty="0" smtClean="0">
                  <a:latin typeface="Cambria Math"/>
                  <a:ea typeface="Cambria Math"/>
                  <a:cs typeface="Times New Roman" pitchFamily="18" charset="0"/>
                </a:rPr>
                <a:t>τ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=30)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 rot="16200000">
              <a:off x="693723" y="1950781"/>
              <a:ext cx="877370" cy="43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m(t)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 rot="16200000">
              <a:off x="788972" y="3252532"/>
              <a:ext cx="686872" cy="43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u(t)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 rot="16200000">
              <a:off x="725473" y="4395532"/>
              <a:ext cx="686872" cy="43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d(t)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8" name="Freeform 27"/>
            <p:cNvSpPr/>
            <p:nvPr/>
          </p:nvSpPr>
          <p:spPr>
            <a:xfrm>
              <a:off x="1657369" y="533400"/>
              <a:ext cx="6038831" cy="857250"/>
            </a:xfrm>
            <a:custGeom>
              <a:avLst/>
              <a:gdLst>
                <a:gd name="connsiteX0" fmla="*/ 9525 w 6762750"/>
                <a:gd name="connsiteY0" fmla="*/ 0 h 733425"/>
                <a:gd name="connsiteX1" fmla="*/ 0 w 6762750"/>
                <a:gd name="connsiteY1" fmla="*/ 733425 h 733425"/>
                <a:gd name="connsiteX2" fmla="*/ 6762750 w 6762750"/>
                <a:gd name="connsiteY2" fmla="*/ 733425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62750" h="733425">
                  <a:moveTo>
                    <a:pt x="9525" y="0"/>
                  </a:moveTo>
                  <a:lnTo>
                    <a:pt x="0" y="733425"/>
                  </a:lnTo>
                  <a:lnTo>
                    <a:pt x="6762750" y="733425"/>
                  </a:lnTo>
                </a:path>
              </a:pathLst>
            </a:custGeom>
            <a:ln w="28575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9" name="Freeform 28"/>
            <p:cNvSpPr/>
            <p:nvPr/>
          </p:nvSpPr>
          <p:spPr>
            <a:xfrm>
              <a:off x="1662116" y="1752600"/>
              <a:ext cx="6038831" cy="857250"/>
            </a:xfrm>
            <a:custGeom>
              <a:avLst/>
              <a:gdLst>
                <a:gd name="connsiteX0" fmla="*/ 9525 w 6762750"/>
                <a:gd name="connsiteY0" fmla="*/ 0 h 733425"/>
                <a:gd name="connsiteX1" fmla="*/ 0 w 6762750"/>
                <a:gd name="connsiteY1" fmla="*/ 733425 h 733425"/>
                <a:gd name="connsiteX2" fmla="*/ 6762750 w 6762750"/>
                <a:gd name="connsiteY2" fmla="*/ 733425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62750" h="733425">
                  <a:moveTo>
                    <a:pt x="9525" y="0"/>
                  </a:moveTo>
                  <a:lnTo>
                    <a:pt x="0" y="733425"/>
                  </a:lnTo>
                  <a:lnTo>
                    <a:pt x="6762750" y="733425"/>
                  </a:lnTo>
                </a:path>
              </a:pathLst>
            </a:custGeom>
            <a:ln w="28575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1666863" y="2976573"/>
              <a:ext cx="6038831" cy="857250"/>
            </a:xfrm>
            <a:custGeom>
              <a:avLst/>
              <a:gdLst>
                <a:gd name="connsiteX0" fmla="*/ 9525 w 6762750"/>
                <a:gd name="connsiteY0" fmla="*/ 0 h 733425"/>
                <a:gd name="connsiteX1" fmla="*/ 0 w 6762750"/>
                <a:gd name="connsiteY1" fmla="*/ 733425 h 733425"/>
                <a:gd name="connsiteX2" fmla="*/ 6762750 w 6762750"/>
                <a:gd name="connsiteY2" fmla="*/ 733425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62750" h="733425">
                  <a:moveTo>
                    <a:pt x="9525" y="0"/>
                  </a:moveTo>
                  <a:lnTo>
                    <a:pt x="0" y="733425"/>
                  </a:lnTo>
                  <a:lnTo>
                    <a:pt x="6762750" y="733425"/>
                  </a:lnTo>
                </a:path>
              </a:pathLst>
            </a:custGeom>
            <a:ln w="28575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1" name="Freeform 30"/>
            <p:cNvSpPr/>
            <p:nvPr/>
          </p:nvSpPr>
          <p:spPr>
            <a:xfrm>
              <a:off x="1666847" y="4214809"/>
              <a:ext cx="6038831" cy="857250"/>
            </a:xfrm>
            <a:custGeom>
              <a:avLst/>
              <a:gdLst>
                <a:gd name="connsiteX0" fmla="*/ 9525 w 6762750"/>
                <a:gd name="connsiteY0" fmla="*/ 0 h 733425"/>
                <a:gd name="connsiteX1" fmla="*/ 0 w 6762750"/>
                <a:gd name="connsiteY1" fmla="*/ 733425 h 733425"/>
                <a:gd name="connsiteX2" fmla="*/ 6762750 w 6762750"/>
                <a:gd name="connsiteY2" fmla="*/ 733425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62750" h="733425">
                  <a:moveTo>
                    <a:pt x="9525" y="0"/>
                  </a:moveTo>
                  <a:lnTo>
                    <a:pt x="0" y="733425"/>
                  </a:lnTo>
                  <a:lnTo>
                    <a:pt x="6762750" y="733425"/>
                  </a:lnTo>
                </a:path>
              </a:pathLst>
            </a:custGeom>
            <a:ln w="28575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4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676400"/>
            <a:ext cx="9144000" cy="472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sz="4000" dirty="0" err="1" smtClean="0">
                <a:latin typeface="Times New Roman"/>
                <a:cs typeface="Times New Roman"/>
              </a:rPr>
              <a:t>é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Derivative</a:t>
            </a: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involving a parameter in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differential equation</a:t>
            </a: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4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676400"/>
            <a:ext cx="9144000" cy="472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sz="4000" dirty="0" err="1" smtClean="0">
                <a:latin typeface="Times New Roman"/>
                <a:cs typeface="Times New Roman"/>
              </a:rPr>
              <a:t>é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Derivative</a:t>
            </a: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involving a parameter in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differential equation</a:t>
            </a: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2785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inverse of a linear operator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Cambria Math"/>
                <a:ea typeface="Cambria Math"/>
                <a:cs typeface="Times New Roman" pitchFamily="18" charset="0"/>
              </a:rPr>
              <a:t>ℒ</a:t>
            </a:r>
            <a:r>
              <a:rPr lang="en-US" baseline="30000" dirty="0" smtClean="0">
                <a:latin typeface="Cambria Math"/>
                <a:ea typeface="Cambria Math"/>
                <a:cs typeface="Times New Roman" pitchFamily="18" charset="0"/>
              </a:rPr>
              <a:t>-1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the continuous analog of the inverse of a matrix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baseline="30000" dirty="0" smtClean="0">
                <a:latin typeface="Cambria Math"/>
                <a:ea typeface="Cambria Math"/>
                <a:cs typeface="Times New Roman" pitchFamily="18" charset="0"/>
              </a:rPr>
              <a:t>-1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previous example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1295400"/>
            <a:ext cx="4572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reeform 4"/>
          <p:cNvSpPr/>
          <p:nvPr/>
        </p:nvSpPr>
        <p:spPr>
          <a:xfrm>
            <a:off x="6003701" y="2116428"/>
            <a:ext cx="978795" cy="476518"/>
          </a:xfrm>
          <a:custGeom>
            <a:avLst/>
            <a:gdLst>
              <a:gd name="connsiteX0" fmla="*/ 0 w 978795"/>
              <a:gd name="connsiteY0" fmla="*/ 0 h 476518"/>
              <a:gd name="connsiteX1" fmla="*/ 425003 w 978795"/>
              <a:gd name="connsiteY1" fmla="*/ 141668 h 476518"/>
              <a:gd name="connsiteX2" fmla="*/ 412124 w 978795"/>
              <a:gd name="connsiteY2" fmla="*/ 296214 h 476518"/>
              <a:gd name="connsiteX3" fmla="*/ 978795 w 978795"/>
              <a:gd name="connsiteY3" fmla="*/ 476518 h 476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8795" h="476518">
                <a:moveTo>
                  <a:pt x="0" y="0"/>
                </a:moveTo>
                <a:cubicBezTo>
                  <a:pt x="178158" y="46149"/>
                  <a:pt x="356316" y="92299"/>
                  <a:pt x="425003" y="141668"/>
                </a:cubicBezTo>
                <a:cubicBezTo>
                  <a:pt x="493690" y="191037"/>
                  <a:pt x="319825" y="240406"/>
                  <a:pt x="412124" y="296214"/>
                </a:cubicBezTo>
                <a:cubicBezTo>
                  <a:pt x="504423" y="352022"/>
                  <a:pt x="741609" y="414270"/>
                  <a:pt x="978795" y="476518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010400" y="1981200"/>
            <a:ext cx="175260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unknown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functi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on is “forcing”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3352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another possibility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43200" y="4495800"/>
            <a:ext cx="365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reeform 8"/>
          <p:cNvSpPr/>
          <p:nvPr/>
        </p:nvSpPr>
        <p:spPr>
          <a:xfrm>
            <a:off x="6156101" y="5393028"/>
            <a:ext cx="978795" cy="476518"/>
          </a:xfrm>
          <a:custGeom>
            <a:avLst/>
            <a:gdLst>
              <a:gd name="connsiteX0" fmla="*/ 0 w 978795"/>
              <a:gd name="connsiteY0" fmla="*/ 0 h 476518"/>
              <a:gd name="connsiteX1" fmla="*/ 425003 w 978795"/>
              <a:gd name="connsiteY1" fmla="*/ 141668 h 476518"/>
              <a:gd name="connsiteX2" fmla="*/ 412124 w 978795"/>
              <a:gd name="connsiteY2" fmla="*/ 296214 h 476518"/>
              <a:gd name="connsiteX3" fmla="*/ 978795 w 978795"/>
              <a:gd name="connsiteY3" fmla="*/ 476518 h 476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8795" h="476518">
                <a:moveTo>
                  <a:pt x="0" y="0"/>
                </a:moveTo>
                <a:cubicBezTo>
                  <a:pt x="178158" y="46149"/>
                  <a:pt x="356316" y="92299"/>
                  <a:pt x="425003" y="141668"/>
                </a:cubicBezTo>
                <a:cubicBezTo>
                  <a:pt x="493690" y="191037"/>
                  <a:pt x="319825" y="240406"/>
                  <a:pt x="412124" y="296214"/>
                </a:cubicBezTo>
                <a:cubicBezTo>
                  <a:pt x="504423" y="352022"/>
                  <a:pt x="741609" y="414270"/>
                  <a:pt x="978795" y="476518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7162800" y="5257800"/>
            <a:ext cx="175260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forcing is known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reeform 10"/>
          <p:cNvSpPr/>
          <p:nvPr/>
        </p:nvSpPr>
        <p:spPr>
          <a:xfrm flipH="1">
            <a:off x="3276600" y="5393028"/>
            <a:ext cx="685801" cy="550572"/>
          </a:xfrm>
          <a:custGeom>
            <a:avLst/>
            <a:gdLst>
              <a:gd name="connsiteX0" fmla="*/ 0 w 978795"/>
              <a:gd name="connsiteY0" fmla="*/ 0 h 476518"/>
              <a:gd name="connsiteX1" fmla="*/ 425003 w 978795"/>
              <a:gd name="connsiteY1" fmla="*/ 141668 h 476518"/>
              <a:gd name="connsiteX2" fmla="*/ 412124 w 978795"/>
              <a:gd name="connsiteY2" fmla="*/ 296214 h 476518"/>
              <a:gd name="connsiteX3" fmla="*/ 978795 w 978795"/>
              <a:gd name="connsiteY3" fmla="*/ 476518 h 476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8795" h="476518">
                <a:moveTo>
                  <a:pt x="0" y="0"/>
                </a:moveTo>
                <a:cubicBezTo>
                  <a:pt x="178158" y="46149"/>
                  <a:pt x="356316" y="92299"/>
                  <a:pt x="425003" y="141668"/>
                </a:cubicBezTo>
                <a:cubicBezTo>
                  <a:pt x="493690" y="191037"/>
                  <a:pt x="319825" y="240406"/>
                  <a:pt x="412124" y="296214"/>
                </a:cubicBezTo>
                <a:cubicBezTo>
                  <a:pt x="504423" y="352022"/>
                  <a:pt x="741609" y="414270"/>
                  <a:pt x="978795" y="476518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270716" y="5586210"/>
            <a:ext cx="198120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parameter is unknown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linearize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around a simpler equation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4800600"/>
            <a:ext cx="4904014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39624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and assume you can solve this equation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90800" y="1447800"/>
            <a:ext cx="3581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09800" y="2438400"/>
            <a:ext cx="4343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perturbed equation is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057400"/>
            <a:ext cx="9067800" cy="163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228600" y="4343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subtracting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out the unperturbed equation,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ignoring second order terms, 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and rearranging gives ...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524000"/>
            <a:ext cx="5105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304800" y="4572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then approximately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5410200" y="2438400"/>
            <a:ext cx="978795" cy="476518"/>
          </a:xfrm>
          <a:custGeom>
            <a:avLst/>
            <a:gdLst>
              <a:gd name="connsiteX0" fmla="*/ 0 w 978795"/>
              <a:gd name="connsiteY0" fmla="*/ 0 h 476518"/>
              <a:gd name="connsiteX1" fmla="*/ 425003 w 978795"/>
              <a:gd name="connsiteY1" fmla="*/ 141668 h 476518"/>
              <a:gd name="connsiteX2" fmla="*/ 412124 w 978795"/>
              <a:gd name="connsiteY2" fmla="*/ 296214 h 476518"/>
              <a:gd name="connsiteX3" fmla="*/ 978795 w 978795"/>
              <a:gd name="connsiteY3" fmla="*/ 476518 h 476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8795" h="476518">
                <a:moveTo>
                  <a:pt x="0" y="0"/>
                </a:moveTo>
                <a:cubicBezTo>
                  <a:pt x="178158" y="46149"/>
                  <a:pt x="356316" y="92299"/>
                  <a:pt x="425003" y="141668"/>
                </a:cubicBezTo>
                <a:cubicBezTo>
                  <a:pt x="493690" y="191037"/>
                  <a:pt x="319825" y="240406"/>
                  <a:pt x="412124" y="296214"/>
                </a:cubicBezTo>
                <a:cubicBezTo>
                  <a:pt x="504423" y="352022"/>
                  <a:pt x="741609" y="414270"/>
                  <a:pt x="978795" y="476518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416898" y="2303172"/>
            <a:ext cx="2422302" cy="158302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pertubation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to parameter acts as an unknown forcing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" y="42672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so it is back to the form of a forcing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and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the previous methodology can be applied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278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inverse of a linear operator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can be used to solve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differential equation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dirty="0" err="1" smtClean="0">
                <a:latin typeface="Cambria Math"/>
                <a:ea typeface="Cambria Math"/>
                <a:cs typeface="Times New Roman" pitchFamily="18" charset="0"/>
              </a:rPr>
              <a:t>ℒ</a:t>
            </a:r>
            <a:r>
              <a:rPr lang="en-US" i="1" dirty="0" err="1" smtClean="0">
                <a:latin typeface="Cambria Math"/>
                <a:ea typeface="Cambria Math"/>
                <a:cs typeface="Times New Roman" pitchFamily="18" charset="0"/>
              </a:rPr>
              <a:t>m</a:t>
            </a:r>
            <a:r>
              <a:rPr lang="en-US" i="1" dirty="0" smtClean="0">
                <a:latin typeface="Cambria Math"/>
                <a:ea typeface="Cambria Math"/>
                <a:cs typeface="Times New Roman" pitchFamily="18" charset="0"/>
              </a:rPr>
              <a:t>=f</a:t>
            </a:r>
            <a:r>
              <a:rPr lang="en-US" dirty="0" smtClean="0">
                <a:latin typeface="Cambria Math"/>
                <a:ea typeface="Cambria Math"/>
                <a:cs typeface="Times New Roman" pitchFamily="18" charset="0"/>
              </a:rPr>
              <a:t>    then  </a:t>
            </a:r>
            <a:r>
              <a:rPr lang="en-US" i="1" dirty="0" smtClean="0">
                <a:latin typeface="Cambria Math"/>
                <a:ea typeface="Cambria Math"/>
                <a:cs typeface="Times New Roman" pitchFamily="18" charset="0"/>
              </a:rPr>
              <a:t>m=</a:t>
            </a:r>
            <a:r>
              <a:rPr lang="en-US" dirty="0" smtClean="0">
                <a:latin typeface="Cambria Math"/>
                <a:ea typeface="Cambria Math"/>
                <a:cs typeface="Times New Roman" pitchFamily="18" charset="0"/>
              </a:rPr>
              <a:t>ℒ</a:t>
            </a:r>
            <a:r>
              <a:rPr lang="en-US" baseline="30000" dirty="0" smtClean="0">
                <a:latin typeface="Cambria Math"/>
                <a:ea typeface="Cambria Math"/>
                <a:cs typeface="Times New Roman" pitchFamily="18" charset="0"/>
              </a:rPr>
              <a:t>-1</a:t>
            </a:r>
            <a:r>
              <a:rPr lang="en-US" i="1" dirty="0" smtClean="0">
                <a:latin typeface="Cambria Math"/>
                <a:ea typeface="Cambria Math"/>
                <a:cs typeface="Times New Roman" pitchFamily="18" charset="0"/>
              </a:rPr>
              <a:t>f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just as the inverse of a matrix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can be used to solve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matrix equation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then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baseline="30000" dirty="0" smtClean="0">
                <a:latin typeface="Cambria Math"/>
                <a:ea typeface="Cambria Math"/>
                <a:cs typeface="Times New Roman" pitchFamily="18" charset="0"/>
              </a:rPr>
              <a:t>-1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2785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inner product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the continuous analog of dot product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s=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2057400"/>
            <a:ext cx="588772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10061</TotalTime>
  <Words>3364</Words>
  <Application>Microsoft Office PowerPoint</Application>
  <PresentationFormat>On-screen Show (4:3)</PresentationFormat>
  <Paragraphs>542</Paragraphs>
  <Slides>73</Slides>
  <Notes>72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73</vt:i4>
      </vt:variant>
    </vt:vector>
  </HeadingPairs>
  <TitlesOfParts>
    <vt:vector size="74" baseType="lpstr">
      <vt:lpstr>Office Theme</vt:lpstr>
      <vt:lpstr>Lecture 21   Continuous Problems   Fréchet Derivatives</vt:lpstr>
      <vt:lpstr>Syllabus</vt:lpstr>
      <vt:lpstr>Purpose of the Lecture</vt:lpstr>
      <vt:lpstr>Part 1</vt:lpstr>
      <vt:lpstr>a function  m(x)    is the continuous analog of a vector   m</vt:lpstr>
      <vt:lpstr>a linear operator  ℒ   is the continuous analog of a matrix   L</vt:lpstr>
      <vt:lpstr>a inverse of a linear operator  ℒ-1   is the continuous analog of the inverse of a matrix   L-1</vt:lpstr>
      <vt:lpstr>a inverse of a linear operator can be used to solve a differential equation  if ℒm=f    then  m=ℒ-1f  just as the inverse of a matrix can be used to solve a matrix equation   if Lm=f    then m=L-1f</vt:lpstr>
      <vt:lpstr>the inner product     is the continuous analog of dot product  s= aTb</vt:lpstr>
      <vt:lpstr>the adjoint of a linear operator     is the continuous analog of the transpose of a matrix   LT </vt:lpstr>
      <vt:lpstr>the adjoint can be used to manipulate an inner product     just as the transpose can be used to manipulate the dot product  (La) Tb= a T(LTb)</vt:lpstr>
      <vt:lpstr>table of adjoints</vt:lpstr>
      <vt:lpstr>Part 2</vt:lpstr>
      <vt:lpstr>first  rewrite the standard inverse theory equation in terms of perturbations</vt:lpstr>
      <vt:lpstr>second  compare with the standard formula for a derivative</vt:lpstr>
      <vt:lpstr>third  identify the data kernel as a kind of derivative</vt:lpstr>
      <vt:lpstr>definition of a Fréchet derivative   </vt:lpstr>
      <vt:lpstr>Part 2</vt:lpstr>
      <vt:lpstr>Slide 19</vt:lpstr>
      <vt:lpstr>=</vt:lpstr>
      <vt:lpstr>Slide 21</vt:lpstr>
      <vt:lpstr>if m(0) implies d(0) with error E(0) then ...</vt:lpstr>
      <vt:lpstr>if m(0) implies d(0) with error E(0) then ...</vt:lpstr>
      <vt:lpstr>if m(0) implies d(0) with error E(0) then ...</vt:lpstr>
      <vt:lpstr>if m(0) implies d(0) with error E(0) then ...</vt:lpstr>
      <vt:lpstr>if m(0) implies d(0) with error E(0) then ...</vt:lpstr>
      <vt:lpstr>you can use this derivative to solve and inverse problem using the gradient method</vt:lpstr>
      <vt:lpstr>example</vt:lpstr>
      <vt:lpstr>example</vt:lpstr>
      <vt:lpstr>example</vt:lpstr>
      <vt:lpstr>example</vt:lpstr>
      <vt:lpstr>Slide 32</vt:lpstr>
      <vt:lpstr>Part 3</vt:lpstr>
      <vt:lpstr>continuous analog of least squares</vt:lpstr>
      <vt:lpstr>now define the identity operator ℐ</vt:lpstr>
      <vt:lpstr>view as a recursion</vt:lpstr>
      <vt:lpstr>view as a recursion</vt:lpstr>
      <vt:lpstr>example</vt:lpstr>
      <vt:lpstr>example</vt:lpstr>
      <vt:lpstr>Slide 40</vt:lpstr>
      <vt:lpstr>interpretation as tomography</vt:lpstr>
      <vt:lpstr>discrete analysis  Gm=d</vt:lpstr>
      <vt:lpstr>Slide 43</vt:lpstr>
      <vt:lpstr>Slide 44</vt:lpstr>
      <vt:lpstr>Part 4</vt:lpstr>
      <vt:lpstr>Part 4</vt:lpstr>
      <vt:lpstr>data d is related to field u via an inner product</vt:lpstr>
      <vt:lpstr>pertrubation δd is related to perturbation δu via an inner product</vt:lpstr>
      <vt:lpstr>what’s the data kernel ?</vt:lpstr>
      <vt:lpstr>easy using adjoints</vt:lpstr>
      <vt:lpstr>easy using adjoints</vt:lpstr>
      <vt:lpstr>easy using adjoints</vt:lpstr>
      <vt:lpstr>easy using adjoints</vt:lpstr>
      <vt:lpstr>easy using adjoints</vt:lpstr>
      <vt:lpstr>easy using adjoints</vt:lpstr>
      <vt:lpstr>most problem involving differential equations are solved numerically  so instead of just solving    you must solve</vt:lpstr>
      <vt:lpstr>so there’s more work  but the same sort of work</vt:lpstr>
      <vt:lpstr>example time t instead of position x</vt:lpstr>
      <vt:lpstr>example time t instead of position x</vt:lpstr>
      <vt:lpstr>we will solve this problem analytically using Green functions  in more complicated cases the differential equation must be solved numerically</vt:lpstr>
      <vt:lpstr>Newtonian equation</vt:lpstr>
      <vt:lpstr>adjoint equation</vt:lpstr>
      <vt:lpstr>note that the adjoint Green function</vt:lpstr>
      <vt:lpstr>we must perform a Green function integral  to compute the data kernel</vt:lpstr>
      <vt:lpstr>Slide 65</vt:lpstr>
      <vt:lpstr>Slide 66</vt:lpstr>
      <vt:lpstr>Slide 67</vt:lpstr>
      <vt:lpstr>Part 4</vt:lpstr>
      <vt:lpstr>Part 4</vt:lpstr>
      <vt:lpstr>previous example</vt:lpstr>
      <vt:lpstr>linearize around a simpler equation</vt:lpstr>
      <vt:lpstr>the perturbed equation is</vt:lpstr>
      <vt:lpstr>Slide 73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  Describing Inverse Problems</dc:title>
  <dc:creator>Bill Menke</dc:creator>
  <cp:lastModifiedBy>Bill Menke</cp:lastModifiedBy>
  <cp:revision>856</cp:revision>
  <dcterms:created xsi:type="dcterms:W3CDTF">2011-08-18T12:44:59Z</dcterms:created>
  <dcterms:modified xsi:type="dcterms:W3CDTF">2011-11-21T19:38:19Z</dcterms:modified>
</cp:coreProperties>
</file>