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9"/>
  </p:notesMasterIdLst>
  <p:sldIdLst>
    <p:sldId id="256" r:id="rId2"/>
    <p:sldId id="427" r:id="rId3"/>
    <p:sldId id="266" r:id="rId4"/>
    <p:sldId id="270" r:id="rId5"/>
    <p:sldId id="365" r:id="rId6"/>
    <p:sldId id="334" r:id="rId7"/>
    <p:sldId id="367" r:id="rId8"/>
    <p:sldId id="368" r:id="rId9"/>
    <p:sldId id="369" r:id="rId10"/>
    <p:sldId id="339" r:id="rId11"/>
    <p:sldId id="303" r:id="rId12"/>
    <p:sldId id="346" r:id="rId13"/>
    <p:sldId id="345" r:id="rId14"/>
    <p:sldId id="371" r:id="rId15"/>
    <p:sldId id="370" r:id="rId16"/>
    <p:sldId id="372" r:id="rId17"/>
    <p:sldId id="373" r:id="rId18"/>
    <p:sldId id="376" r:id="rId19"/>
    <p:sldId id="425" r:id="rId20"/>
    <p:sldId id="374" r:id="rId21"/>
    <p:sldId id="375" r:id="rId22"/>
    <p:sldId id="377" r:id="rId23"/>
    <p:sldId id="378" r:id="rId24"/>
    <p:sldId id="379" r:id="rId25"/>
    <p:sldId id="380" r:id="rId26"/>
    <p:sldId id="382" r:id="rId27"/>
    <p:sldId id="383" r:id="rId28"/>
    <p:sldId id="386" r:id="rId29"/>
    <p:sldId id="389" r:id="rId30"/>
    <p:sldId id="387" r:id="rId31"/>
    <p:sldId id="388" r:id="rId32"/>
    <p:sldId id="390" r:id="rId33"/>
    <p:sldId id="391" r:id="rId34"/>
    <p:sldId id="393" r:id="rId35"/>
    <p:sldId id="394" r:id="rId36"/>
    <p:sldId id="395" r:id="rId37"/>
    <p:sldId id="396" r:id="rId38"/>
    <p:sldId id="398" r:id="rId39"/>
    <p:sldId id="399" r:id="rId40"/>
    <p:sldId id="400" r:id="rId41"/>
    <p:sldId id="401" r:id="rId42"/>
    <p:sldId id="402" r:id="rId43"/>
    <p:sldId id="403" r:id="rId44"/>
    <p:sldId id="404" r:id="rId45"/>
    <p:sldId id="405" r:id="rId46"/>
    <p:sldId id="406" r:id="rId47"/>
    <p:sldId id="407" r:id="rId48"/>
    <p:sldId id="408" r:id="rId49"/>
    <p:sldId id="409" r:id="rId50"/>
    <p:sldId id="412" r:id="rId51"/>
    <p:sldId id="411" r:id="rId52"/>
    <p:sldId id="410" r:id="rId53"/>
    <p:sldId id="413" r:id="rId54"/>
    <p:sldId id="426" r:id="rId55"/>
    <p:sldId id="414" r:id="rId56"/>
    <p:sldId id="415" r:id="rId57"/>
    <p:sldId id="416" r:id="rId58"/>
    <p:sldId id="417" r:id="rId59"/>
    <p:sldId id="418" r:id="rId60"/>
    <p:sldId id="419" r:id="rId61"/>
    <p:sldId id="420" r:id="rId62"/>
    <p:sldId id="429" r:id="rId63"/>
    <p:sldId id="428" r:id="rId64"/>
    <p:sldId id="421" r:id="rId65"/>
    <p:sldId id="422" r:id="rId66"/>
    <p:sldId id="424" r:id="rId67"/>
    <p:sldId id="423" r:id="rId6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9753" autoAdjust="0"/>
  </p:normalViewPr>
  <p:slideViewPr>
    <p:cSldViewPr>
      <p:cViewPr varScale="1">
        <p:scale>
          <a:sx n="58" d="100"/>
          <a:sy n="58" d="100"/>
        </p:scale>
        <p:origin x="1504" y="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153586-B8EA-4C3A-8DAE-D42D42A93AB4}" type="datetimeFigureOut">
              <a:rPr lang="en-US" smtClean="0"/>
              <a:pPr/>
              <a:t>5/18/2023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9C30AA-43CA-42E7-B15D-4F2AC4A1EFA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Probability</a:t>
            </a:r>
            <a:r>
              <a:rPr lang="en-US" baseline="0" dirty="0" smtClean="0"/>
              <a:t> is relevant to data analysis because all data contains noise, and noise can be understood using concepts drawn from probability.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is one of the</a:t>
            </a:r>
            <a:r>
              <a:rPr lang="en-US" baseline="0" dirty="0" smtClean="0"/>
              <a:t> </a:t>
            </a:r>
            <a:r>
              <a:rPr lang="en-US" dirty="0" smtClean="0"/>
              <a:t>most important concepts of the lecture.</a:t>
            </a:r>
            <a:r>
              <a:rPr lang="en-US" baseline="0" dirty="0" smtClean="0"/>
              <a:t>  Be sure to emphasize it.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Mathematically, we</a:t>
            </a:r>
            <a:r>
              <a:rPr lang="en-US" baseline="0" dirty="0" smtClean="0"/>
              <a:t> need to know how to transform a </a:t>
            </a:r>
            <a:r>
              <a:rPr lang="en-US" baseline="0" dirty="0" err="1" smtClean="0"/>
              <a:t>p.d.f</a:t>
            </a:r>
            <a:r>
              <a:rPr lang="en-US" baseline="0" dirty="0" smtClean="0"/>
              <a:t>. under a change of variables.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rule</a:t>
            </a:r>
            <a:r>
              <a:rPr lang="en-US" baseline="0" dirty="0" smtClean="0"/>
              <a:t> for a multivariate distribution the so-called </a:t>
            </a:r>
            <a:r>
              <a:rPr lang="en-US" baseline="0" dirty="0" err="1" smtClean="0"/>
              <a:t>Jabobian</a:t>
            </a:r>
            <a:r>
              <a:rPr lang="en-US" baseline="0" dirty="0" smtClean="0"/>
              <a:t> determinant, which is related to the way that the volume element changes shape.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</a:t>
            </a:r>
            <a:r>
              <a:rPr lang="en-US" baseline="0" dirty="0" smtClean="0"/>
              <a:t> case, Gaussian data with a linear relationship, is very important.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(Top)</a:t>
            </a:r>
            <a:r>
              <a:rPr lang="en-US" baseline="0" dirty="0" smtClean="0"/>
              <a:t> </a:t>
            </a:r>
            <a:r>
              <a:rPr lang="en-US" dirty="0" smtClean="0"/>
              <a:t>Here’s the formula</a:t>
            </a:r>
            <a:r>
              <a:rPr lang="en-US" baseline="0" dirty="0" smtClean="0"/>
              <a:t> for a multivariate </a:t>
            </a:r>
            <a:r>
              <a:rPr lang="en-US" baseline="0" dirty="0" smtClean="0"/>
              <a:t>Normal </a:t>
            </a:r>
            <a:r>
              <a:rPr lang="en-US" baseline="0" dirty="0" smtClean="0"/>
              <a:t>distribution.  The formula has been chosen so that it has A) Unit area, B) Mean &lt;d&gt; and C) Covariance [</a:t>
            </a:r>
            <a:r>
              <a:rPr lang="en-US" baseline="0" dirty="0" err="1" smtClean="0"/>
              <a:t>cov</a:t>
            </a:r>
            <a:r>
              <a:rPr lang="en-US" baseline="0" dirty="0" smtClean="0"/>
              <a:t> d] and so that it reduces to the product of </a:t>
            </a:r>
            <a:r>
              <a:rPr lang="en-US" baseline="0" dirty="0" err="1" smtClean="0"/>
              <a:t>univariate</a:t>
            </a:r>
            <a:r>
              <a:rPr lang="en-US" baseline="0" dirty="0" smtClean="0"/>
              <a:t> Gaussian distributions in the uncorrelated case.</a:t>
            </a:r>
          </a:p>
          <a:p>
            <a:endParaRPr lang="en-US" baseline="0" dirty="0" smtClean="0"/>
          </a:p>
          <a:p>
            <a:r>
              <a:rPr lang="en-US" baseline="0" dirty="0" smtClean="0"/>
              <a:t>(Bottom) The general linear formula allows for a multiplicative matrix M and add additive vector v.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 err="1" smtClean="0"/>
              <a:t>p.d.f</a:t>
            </a:r>
            <a:r>
              <a:rPr lang="en-US" dirty="0" smtClean="0"/>
              <a:t>.</a:t>
            </a:r>
            <a:r>
              <a:rPr lang="en-US" baseline="0" dirty="0" smtClean="0"/>
              <a:t> of the model parameters is also </a:t>
            </a:r>
            <a:r>
              <a:rPr lang="en-US" baseline="0" dirty="0" smtClean="0"/>
              <a:t>Normal </a:t>
            </a:r>
            <a:r>
              <a:rPr lang="en-US" baseline="0" dirty="0" smtClean="0"/>
              <a:t>with mean and covariance as shown.  Note that the mean is just the linear formula evaluated at the mean of the data.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Here’s the formula</a:t>
            </a:r>
            <a:r>
              <a:rPr lang="en-US" baseline="0" dirty="0" smtClean="0"/>
              <a:t> for a multivariate </a:t>
            </a:r>
            <a:r>
              <a:rPr lang="en-US" baseline="0" dirty="0" smtClean="0"/>
              <a:t>Normal </a:t>
            </a:r>
            <a:r>
              <a:rPr lang="en-US" baseline="0" dirty="0" smtClean="0"/>
              <a:t>distribution.  The formula has been chosen so that it has A) Unit area, B) Mean &lt;d&gt; and C) Covariance [</a:t>
            </a:r>
            <a:r>
              <a:rPr lang="en-US" baseline="0" dirty="0" err="1" smtClean="0"/>
              <a:t>cov</a:t>
            </a:r>
            <a:r>
              <a:rPr lang="en-US" baseline="0" dirty="0" smtClean="0"/>
              <a:t> d] and so that it reduces to the product of </a:t>
            </a:r>
            <a:r>
              <a:rPr lang="en-US" baseline="0" dirty="0" err="1" smtClean="0"/>
              <a:t>univariate</a:t>
            </a:r>
            <a:r>
              <a:rPr lang="en-US" baseline="0" dirty="0" smtClean="0"/>
              <a:t> Gaussian distributions in the uncorrelated case.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Here’s the formula</a:t>
            </a:r>
            <a:r>
              <a:rPr lang="en-US" baseline="0" dirty="0" smtClean="0"/>
              <a:t> for a multivariate Gaussian distribution.  The formula has been chosen so that it has A) Unit area, B) Mean &lt;d&gt; and C) Covariance [</a:t>
            </a:r>
            <a:r>
              <a:rPr lang="en-US" baseline="0" dirty="0" err="1" smtClean="0"/>
              <a:t>cov</a:t>
            </a:r>
            <a:r>
              <a:rPr lang="en-US" baseline="0" dirty="0" smtClean="0"/>
              <a:t> d] and so that it reduces to the product of </a:t>
            </a:r>
            <a:r>
              <a:rPr lang="en-US" baseline="0" dirty="0" err="1" smtClean="0"/>
              <a:t>univariate</a:t>
            </a:r>
            <a:r>
              <a:rPr lang="en-US" baseline="0" dirty="0" smtClean="0"/>
              <a:t> Gaussian distributions in the uncorrelated case.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Here’s the formula</a:t>
            </a:r>
            <a:r>
              <a:rPr lang="en-US" baseline="0" dirty="0" smtClean="0"/>
              <a:t> for a multivariate Gaussian distribution.  The formula has been chosen so that it has A) Unit area, B) Mean &lt;d&gt; and C) Covariance [</a:t>
            </a:r>
            <a:r>
              <a:rPr lang="en-US" baseline="0" dirty="0" err="1" smtClean="0"/>
              <a:t>cov</a:t>
            </a:r>
            <a:r>
              <a:rPr lang="en-US" baseline="0" dirty="0" smtClean="0"/>
              <a:t> d] and so that it reduces to the product of </a:t>
            </a:r>
            <a:r>
              <a:rPr lang="en-US" baseline="0" dirty="0" err="1" smtClean="0"/>
              <a:t>univariate</a:t>
            </a:r>
            <a:r>
              <a:rPr lang="en-US" baseline="0" dirty="0" smtClean="0"/>
              <a:t> Gaussian distributions in the uncorrelated case.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this example, the</a:t>
            </a:r>
            <a:r>
              <a:rPr lang="en-US" baseline="0" dirty="0" smtClean="0"/>
              <a:t> sample mean is declared to be a “model parameter” without any justification.  In fact, as we will show in a subsequent lecture, it is the least squares estimate of the problem </a:t>
            </a:r>
            <a:r>
              <a:rPr lang="en-US" baseline="0" dirty="0" err="1" smtClean="0"/>
              <a:t>di</a:t>
            </a:r>
            <a:r>
              <a:rPr lang="en-US" baseline="0" dirty="0" smtClean="0"/>
              <a:t>=m1; that is, all the model that assumes that all the data are the same.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</a:t>
            </a:r>
            <a:r>
              <a:rPr lang="en-US" baseline="0" dirty="0" smtClean="0"/>
              <a:t> material in this lecture is both more abstract and more algebraically complicated than last lecture’s.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data are</a:t>
            </a:r>
            <a:r>
              <a:rPr lang="en-US" baseline="0" dirty="0" smtClean="0"/>
              <a:t> assumed to be uncorrelated and with equal variance.  You might do the matrix multiplication MM</a:t>
            </a:r>
            <a:r>
              <a:rPr lang="en-US" baseline="30000" dirty="0" smtClean="0"/>
              <a:t>T</a:t>
            </a:r>
            <a:r>
              <a:rPr lang="en-US" baseline="0" dirty="0" smtClean="0"/>
              <a:t> on the board.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Explain the problem with the root-N decline.</a:t>
            </a:r>
            <a:r>
              <a:rPr lang="en-US" baseline="0" dirty="0" smtClean="0"/>
              <a:t>  Decreasing the variance by a factor of ten requires a hundred data (not bad). </a:t>
            </a:r>
            <a:r>
              <a:rPr lang="en-US" baseline="0" smtClean="0"/>
              <a:t>But decreasing </a:t>
            </a:r>
            <a:r>
              <a:rPr lang="en-US" baseline="0" dirty="0" smtClean="0"/>
              <a:t>the variance by a factor of a thousand takes a million observations (impractical).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Bayes</a:t>
            </a:r>
            <a:r>
              <a:rPr lang="en-US" baseline="0" dirty="0" smtClean="0"/>
              <a:t> was an </a:t>
            </a:r>
            <a:r>
              <a:rPr lang="en-US" baseline="0" dirty="0" err="1" smtClean="0"/>
              <a:t>eightteenth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centuty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mathemetician</a:t>
            </a:r>
            <a:r>
              <a:rPr lang="en-US" baseline="0" dirty="0" smtClean="0"/>
              <a:t> who did early work in the theory of probability.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</a:t>
            </a:r>
            <a:r>
              <a:rPr lang="en-US" baseline="0" dirty="0" smtClean="0"/>
              <a:t> key idea is the random variable.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This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is a joint distribution with negative correlation.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</a:t>
            </a:r>
            <a:r>
              <a:rPr lang="en-US" baseline="0" dirty="0" smtClean="0"/>
              <a:t> we know that d2 is small, then d1 will scatter about a large value.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</a:t>
            </a:r>
            <a:r>
              <a:rPr lang="en-US" baseline="0" dirty="0" smtClean="0"/>
              <a:t> we know that d2 is large, then d1 will scatter about a small value.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</a:t>
            </a:r>
            <a:r>
              <a:rPr lang="en-US" baseline="0" dirty="0" smtClean="0"/>
              <a:t> normalization assures that the total probability that d1 is something remains unity, regardless of the value of d2.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is</a:t>
            </a:r>
            <a:r>
              <a:rPr lang="en-US" baseline="0" dirty="0" smtClean="0"/>
              <a:t> the joint distribution divided by its area.  The area under p(d1|d2) is thus assured to be unity.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 that the integral of a </a:t>
            </a:r>
            <a:r>
              <a:rPr lang="en-US" dirty="0" err="1" smtClean="0"/>
              <a:t>bivariate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p.d.f</a:t>
            </a:r>
            <a:r>
              <a:rPr lang="en-US" baseline="0" dirty="0" smtClean="0"/>
              <a:t>. p(d1,d2) with respect to d1 is just the </a:t>
            </a:r>
            <a:r>
              <a:rPr lang="en-US" baseline="0" dirty="0" err="1" smtClean="0"/>
              <a:t>univariate</a:t>
            </a:r>
            <a:r>
              <a:rPr lang="en-US" baseline="0" dirty="0" smtClean="0"/>
              <a:t> distribution p(d2)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</a:t>
            </a:r>
            <a:r>
              <a:rPr lang="en-US" baseline="0" dirty="0" smtClean="0"/>
              <a:t> key idea is the random variable.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Here we have just reversed the roles</a:t>
            </a:r>
            <a:r>
              <a:rPr lang="en-US" baseline="0" dirty="0" smtClean="0"/>
              <a:t> of d1 and d2.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You might flash back to two</a:t>
            </a:r>
            <a:r>
              <a:rPr lang="en-US" baseline="0" dirty="0" smtClean="0"/>
              <a:t> slides with the component formulas.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third</a:t>
            </a:r>
            <a:r>
              <a:rPr lang="en-US" baseline="0" dirty="0" smtClean="0"/>
              <a:t> denominator might need explanation.  Point out that it follows from the second using rule</a:t>
            </a:r>
          </a:p>
          <a:p>
            <a:r>
              <a:rPr lang="en-US" baseline="0" dirty="0" smtClean="0"/>
              <a:t>p(d1,d2)=p(d2|d1)p(d2).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Confusing</a:t>
            </a:r>
            <a:r>
              <a:rPr lang="en-US" baseline="0" dirty="0" smtClean="0"/>
              <a:t> these two conditional </a:t>
            </a:r>
            <a:r>
              <a:rPr lang="en-US" baseline="0" dirty="0" err="1" smtClean="0"/>
              <a:t>p.d.f.’s</a:t>
            </a:r>
            <a:r>
              <a:rPr lang="en-US" baseline="0" dirty="0" smtClean="0"/>
              <a:t> is very common both in science and in popular culture.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</a:t>
            </a:r>
            <a:r>
              <a:rPr lang="en-US" baseline="0" dirty="0" smtClean="0"/>
              <a:t> idea is to imagine a bucket of sand.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Compute the </a:t>
            </a:r>
            <a:r>
              <a:rPr lang="en-US" dirty="0" err="1" smtClean="0"/>
              <a:t>univariate</a:t>
            </a:r>
            <a:r>
              <a:rPr lang="en-US" dirty="0" smtClean="0"/>
              <a:t> </a:t>
            </a:r>
            <a:r>
              <a:rPr lang="en-US" dirty="0" err="1" smtClean="0"/>
              <a:t>p.d.f.’s</a:t>
            </a:r>
            <a:r>
              <a:rPr lang="en-US" dirty="0" smtClean="0"/>
              <a:t> by summing along columns</a:t>
            </a:r>
            <a:r>
              <a:rPr lang="en-US" baseline="0" dirty="0" smtClean="0"/>
              <a:t> and rows.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</a:t>
            </a:r>
            <a:r>
              <a:rPr lang="en-US" baseline="0" dirty="0" smtClean="0"/>
              <a:t> bucket has mostly small, light grains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Point</a:t>
            </a:r>
            <a:r>
              <a:rPr lang="en-US" baseline="0" dirty="0" smtClean="0"/>
              <a:t> out the P(d1|d2) is the probability of size given weight,</a:t>
            </a:r>
          </a:p>
          <a:p>
            <a:r>
              <a:rPr lang="en-US" baseline="0" dirty="0" smtClean="0"/>
              <a:t>and that P(d2,d1) is the probability of </a:t>
            </a:r>
            <a:r>
              <a:rPr lang="en-US" baseline="0" dirty="0" err="1" smtClean="0"/>
              <a:t>weigt</a:t>
            </a:r>
            <a:r>
              <a:rPr lang="en-US" baseline="0" dirty="0" smtClean="0"/>
              <a:t> given size.</a:t>
            </a:r>
          </a:p>
          <a:p>
            <a:r>
              <a:rPr lang="en-US" baseline="0" dirty="0" smtClean="0"/>
              <a:t>The 0.8888 mean that if a </a:t>
            </a:r>
            <a:r>
              <a:rPr lang="en-US" baseline="0" dirty="0" err="1" smtClean="0"/>
              <a:t>graib</a:t>
            </a:r>
            <a:r>
              <a:rPr lang="en-US" baseline="0" dirty="0" smtClean="0"/>
              <a:t> is light, it has an 88.88% chance of being small.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 the grain is heavy, it has a 99% chance of being</a:t>
            </a:r>
            <a:r>
              <a:rPr lang="en-US" baseline="0" dirty="0" smtClean="0"/>
              <a:t> big.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 a grain is small,</a:t>
            </a:r>
            <a:r>
              <a:rPr lang="en-US" baseline="0" dirty="0" smtClean="0"/>
              <a:t> it has a 99.86% probability of being light.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</a:t>
            </a:r>
            <a:r>
              <a:rPr lang="en-US" baseline="0" dirty="0" smtClean="0"/>
              <a:t> inverse theory, we will consider both the data and the estimated model parameters as random variables.  Whether the true model parameters are best considered </a:t>
            </a:r>
            <a:r>
              <a:rPr lang="en-US" baseline="0" dirty="0" err="1" smtClean="0"/>
              <a:t>determininstic</a:t>
            </a:r>
            <a:r>
              <a:rPr lang="en-US" baseline="0" dirty="0" smtClean="0"/>
              <a:t> or random will depend of circumstances.  But the estimates are always random variables.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But if a grain</a:t>
            </a:r>
            <a:r>
              <a:rPr lang="en-US" baseline="0" dirty="0" smtClean="0"/>
              <a:t> is big, it has only a 49.74% percent change of being heavy.</a:t>
            </a:r>
          </a:p>
          <a:p>
            <a:r>
              <a:rPr lang="en-US" baseline="0" dirty="0" smtClean="0"/>
              <a:t>This result is counterintuitive, since the bucket contains mostly small, light grains.</a:t>
            </a:r>
          </a:p>
          <a:p>
            <a:r>
              <a:rPr lang="en-US" baseline="0" dirty="0" smtClean="0"/>
              <a:t>Shouldn’t most big grains be heavy?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is a discrete version of the last form of </a:t>
            </a:r>
            <a:r>
              <a:rPr lang="en-US" dirty="0" err="1" smtClean="0"/>
              <a:t>Bayes</a:t>
            </a:r>
            <a:r>
              <a:rPr lang="en-US" dirty="0" smtClean="0"/>
              <a:t> Theorem;</a:t>
            </a:r>
            <a:r>
              <a:rPr lang="en-US" baseline="0" dirty="0" smtClean="0"/>
              <a:t> that is, the integral has been converted into a sum, since there are only two possible values of each of the two variables.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key</a:t>
            </a:r>
            <a:r>
              <a:rPr lang="en-US" baseline="0" dirty="0" smtClean="0"/>
              <a:t> is understanding the paradox is to remember that the bucket is dominated by light grains.  Although 88.88% of light grains are small, the 11.11% of them that are big turns out to be about equal to the number of big heavy grains.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You might mention that this effect if really important in medical screening.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47</a:t>
            </a:fld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Even though we</a:t>
            </a:r>
            <a:r>
              <a:rPr lang="en-US" baseline="0" dirty="0" smtClean="0"/>
              <a:t> still do not know for sure whether the grain is big, </a:t>
            </a:r>
            <a:r>
              <a:rPr lang="en-US" dirty="0" smtClean="0"/>
              <a:t>the</a:t>
            </a:r>
            <a:r>
              <a:rPr lang="en-US" baseline="0" dirty="0" smtClean="0"/>
              <a:t> observation greatly improved our certainty that is </a:t>
            </a:r>
            <a:r>
              <a:rPr lang="en-US" baseline="0" dirty="0" err="1" smtClean="0"/>
              <a:t>is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48</a:t>
            </a:fld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</a:t>
            </a:r>
            <a:r>
              <a:rPr lang="en-US" baseline="0" dirty="0" smtClean="0"/>
              <a:t> key idea is the random variable.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49</a:t>
            </a:fld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see confidence intervals</a:t>
            </a:r>
            <a:r>
              <a:rPr lang="en-US" baseline="0" dirty="0" smtClean="0"/>
              <a:t> like these all the time in the literature.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50</a:t>
            </a:fld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</a:t>
            </a:r>
            <a:r>
              <a:rPr lang="en-US" baseline="0" dirty="0" smtClean="0"/>
              <a:t> point is that a confidence interval for a model parameter is normally a statement of the properties of that model parameter alone, irrespective of other model parameters.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51</a:t>
            </a:fld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Highlight</a:t>
            </a:r>
            <a:r>
              <a:rPr lang="en-US" baseline="0" dirty="0" smtClean="0"/>
              <a:t> the word ‘irrespective’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52</a:t>
            </a:fld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Probability</a:t>
            </a:r>
            <a:r>
              <a:rPr lang="en-US" baseline="0" dirty="0" smtClean="0"/>
              <a:t> of both things being true is less than probability that one of them is true.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53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</a:t>
            </a:r>
            <a:r>
              <a:rPr lang="en-US" baseline="0" dirty="0" smtClean="0"/>
              <a:t> hypothetical joint distribution.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Graphical interpretation</a:t>
            </a:r>
            <a:r>
              <a:rPr lang="en-US" baseline="0" dirty="0" smtClean="0"/>
              <a:t> of the previous slide.  Note that the probability within box in the third frame is less that the probability within either the slices in the first and second frames.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54</a:t>
            </a:fld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answer is (0.95) raised to the 100 power,</a:t>
            </a:r>
            <a:r>
              <a:rPr lang="en-US" baseline="0" dirty="0" smtClean="0"/>
              <a:t> which is pretty close to zero.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55</a:t>
            </a:fld>
            <a:endParaRPr 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That</a:t>
            </a:r>
            <a:r>
              <a:rPr lang="en-US" baseline="0" dirty="0" smtClean="0"/>
              <a:t> is, a list of numbers that follow a given distribution.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56</a:t>
            </a:fld>
            <a:endParaRPr 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Synthetic data</a:t>
            </a:r>
            <a:r>
              <a:rPr lang="en-US" baseline="0" dirty="0" smtClean="0"/>
              <a:t> - fake data with known properties - important in testing data processing software.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57</a:t>
            </a:fld>
            <a:endParaRPr 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Here’s code that creates</a:t>
            </a:r>
            <a:r>
              <a:rPr lang="en-US" baseline="0" dirty="0" smtClean="0"/>
              <a:t> a vector of </a:t>
            </a:r>
            <a:r>
              <a:rPr lang="en-US" baseline="0" dirty="0" err="1" smtClean="0"/>
              <a:t>Nr</a:t>
            </a:r>
            <a:r>
              <a:rPr lang="en-US" baseline="0" dirty="0" smtClean="0"/>
              <a:t> realizations of a Normally-distributed random variable with a given mean and variance.</a:t>
            </a:r>
          </a:p>
          <a:p>
            <a:r>
              <a:rPr lang="en-US" dirty="0" smtClean="0"/>
              <a:t>MATLAB or Python can do man</a:t>
            </a:r>
            <a:r>
              <a:rPr lang="en-US" baseline="0" dirty="0" smtClean="0"/>
              <a:t> other pdf’s as well.</a:t>
            </a:r>
            <a:endParaRPr lang="en-US" dirty="0" smtClean="0"/>
          </a:p>
          <a:p>
            <a:r>
              <a:rPr lang="en-US" dirty="0" smtClean="0"/>
              <a:t>If they have</a:t>
            </a:r>
            <a:r>
              <a:rPr lang="en-US" baseline="0" dirty="0" smtClean="0"/>
              <a:t> the one </a:t>
            </a:r>
            <a:r>
              <a:rPr lang="en-US" baseline="0" dirty="0" smtClean="0"/>
              <a:t>you want, use it!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58</a:t>
            </a:fld>
            <a:endParaRPr 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There</a:t>
            </a:r>
            <a:r>
              <a:rPr lang="en-US" baseline="0" dirty="0" smtClean="0"/>
              <a:t> are many hundreds of well-studies pdf’s., and no coding environment will have them all.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59</a:t>
            </a:fld>
            <a:endParaRPr lang="en-US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Both MATLAB® and Python</a:t>
            </a:r>
            <a:r>
              <a:rPr lang="en-US" baseline="0" dirty="0" smtClean="0"/>
              <a:t> </a:t>
            </a:r>
            <a:r>
              <a:rPr lang="en-US" baseline="0" dirty="0" smtClean="0"/>
              <a:t>can </a:t>
            </a:r>
            <a:r>
              <a:rPr lang="en-US" baseline="0" dirty="0" smtClean="0"/>
              <a:t>sample Normal </a:t>
            </a:r>
            <a:r>
              <a:rPr lang="en-US" baseline="0" dirty="0" smtClean="0"/>
              <a:t>and </a:t>
            </a:r>
            <a:r>
              <a:rPr lang="en-US" baseline="0" dirty="0" smtClean="0"/>
              <a:t>uniform pdf’s, </a:t>
            </a:r>
            <a:r>
              <a:rPr lang="en-US" baseline="0" dirty="0" smtClean="0"/>
              <a:t>so you’re in luck.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60</a:t>
            </a:fld>
            <a:endParaRPr lang="en-US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goal is to make a bunch or realizations drawn from a given pdf.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630036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Metropolis-Hastings builds a vector</a:t>
                </a:r>
                <a:r>
                  <a:rPr lang="en-US" baseline="0" dirty="0" smtClean="0"/>
                  <a:t> of elements one element at a time.</a:t>
                </a:r>
              </a:p>
              <a:p>
                <a:r>
                  <a:rPr lang="en-US" baseline="0" dirty="0" smtClean="0"/>
                  <a:t>Each element depends only upon the immediately-preceding element, and random chance.</a:t>
                </a:r>
              </a:p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baseline="0" dirty="0" smtClean="0"/>
                  <a:t>The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  <a:ea typeface="Cambria Math" pitchFamily="18" charset="0"/>
                      </a:rPr>
                      <m:t>𝑞</m:t>
                    </m:r>
                    <m:r>
                      <a:rPr lang="en-US" i="1" dirty="0" smtClean="0">
                        <a:latin typeface="Cambria Math" panose="02040503050406030204" pitchFamily="18" charset="0"/>
                        <a:ea typeface="Cambria Math" pitchFamily="18" charset="0"/>
                      </a:rPr>
                      <m:t>(</m:t>
                    </m:r>
                    <m:r>
                      <a:rPr lang="en-US" i="1" dirty="0" smtClean="0">
                        <a:latin typeface="Cambria Math" panose="02040503050406030204" pitchFamily="18" charset="0"/>
                        <a:ea typeface="Cambria Math" pitchFamily="18" charset="0"/>
                      </a:rPr>
                      <m:t>𝑑</m:t>
                    </m:r>
                    <m:r>
                      <a:rPr lang="en-US" i="1" dirty="0" smtClean="0">
                        <a:latin typeface="Cambria Math" panose="02040503050406030204" pitchFamily="18" charset="0"/>
                        <a:ea typeface="Cambria Math" pitchFamily="18" charset="0"/>
                      </a:rPr>
                      <m:t>′|</m:t>
                    </m:r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  <a:ea typeface="Cambria Math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  <a:ea typeface="Cambria Math" pitchFamily="18" charset="0"/>
                          </a:rPr>
                          <m:t>𝑑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  <a:ea typeface="Cambria Math" pitchFamily="18" charset="0"/>
                          </a:rPr>
                          <m:t>𝑖</m:t>
                        </m:r>
                      </m:sub>
                    </m:sSub>
                    <m:r>
                      <a:rPr lang="en-US" i="1" dirty="0">
                        <a:latin typeface="Cambria Math" panose="02040503050406030204" pitchFamily="18" charset="0"/>
                        <a:ea typeface="Cambria Math" pitchFamily="18" charset="0"/>
                      </a:rPr>
                      <m:t>)</m:t>
                    </m:r>
                  </m:oMath>
                </a14:m>
                <a:r>
                  <a:rPr lang="en-US" i="1" dirty="0" smtClean="0">
                    <a:latin typeface="Cambria Math" pitchFamily="18" charset="0"/>
                    <a:ea typeface="Cambria Math" pitchFamily="18" charset="0"/>
                    <a:cs typeface="Times New Roman" pitchFamily="18" charset="0"/>
                  </a:rPr>
                  <a:t> </a:t>
                </a:r>
                <a:r>
                  <a:rPr lang="en-US" i="0" dirty="0" smtClean="0">
                    <a:latin typeface="Cambria Math" pitchFamily="18" charset="0"/>
                    <a:ea typeface="Cambria Math" pitchFamily="18" charset="0"/>
                    <a:cs typeface="Times New Roman" pitchFamily="18" charset="0"/>
                  </a:rPr>
                  <a:t>provides the random</a:t>
                </a:r>
                <a:r>
                  <a:rPr lang="en-US" i="0" baseline="0" dirty="0" smtClean="0">
                    <a:latin typeface="Cambria Math" pitchFamily="18" charset="0"/>
                    <a:ea typeface="Cambria Math" pitchFamily="18" charset="0"/>
                    <a:cs typeface="Times New Roman" pitchFamily="18" charset="0"/>
                  </a:rPr>
                  <a:t> chance.  Given the current element di, it creates a “proposed” next element.</a:t>
                </a:r>
                <a:endParaRPr lang="en-US" i="0" dirty="0">
                  <a:latin typeface="Cambria Math" pitchFamily="18" charset="0"/>
                  <a:ea typeface="Cambria Math" pitchFamily="18" charset="0"/>
                  <a:cs typeface="Times New Roman" pitchFamily="18" charset="0"/>
                </a:endParaRPr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Metropolis-Hastings builds a vector</a:t>
                </a:r>
                <a:r>
                  <a:rPr lang="en-US" baseline="0" dirty="0" smtClean="0"/>
                  <a:t> of elements one element at a time.</a:t>
                </a:r>
              </a:p>
              <a:p>
                <a:r>
                  <a:rPr lang="en-US" baseline="0" dirty="0" smtClean="0"/>
                  <a:t>Each element depends only upon the immediately-preceding element, and random chance.</a:t>
                </a:r>
              </a:p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baseline="0" dirty="0" smtClean="0"/>
                  <a:t>The </a:t>
                </a:r>
                <a:r>
                  <a:rPr lang="en-US" i="0" dirty="0" smtClean="0">
                    <a:latin typeface="Cambria Math" panose="02040503050406030204" pitchFamily="18" charset="0"/>
                    <a:ea typeface="Cambria Math" pitchFamily="18" charset="0"/>
                  </a:rPr>
                  <a:t>𝑞(𝑑′|</a:t>
                </a:r>
                <a:r>
                  <a:rPr lang="en-US" i="0" dirty="0">
                    <a:latin typeface="Cambria Math" panose="02040503050406030204" pitchFamily="18" charset="0"/>
                    <a:ea typeface="Cambria Math" pitchFamily="18" charset="0"/>
                  </a:rPr>
                  <a:t>𝑑_𝑖)</a:t>
                </a:r>
                <a:r>
                  <a:rPr lang="en-US" i="1" dirty="0" smtClean="0">
                    <a:latin typeface="Cambria Math" pitchFamily="18" charset="0"/>
                    <a:ea typeface="Cambria Math" pitchFamily="18" charset="0"/>
                    <a:cs typeface="Times New Roman" pitchFamily="18" charset="0"/>
                  </a:rPr>
                  <a:t> </a:t>
                </a:r>
                <a:r>
                  <a:rPr lang="en-US" i="0" dirty="0" smtClean="0">
                    <a:latin typeface="Cambria Math" pitchFamily="18" charset="0"/>
                    <a:ea typeface="Cambria Math" pitchFamily="18" charset="0"/>
                    <a:cs typeface="Times New Roman" pitchFamily="18" charset="0"/>
                  </a:rPr>
                  <a:t>provides the random</a:t>
                </a:r>
                <a:r>
                  <a:rPr lang="en-US" i="0" baseline="0" dirty="0" smtClean="0">
                    <a:latin typeface="Cambria Math" pitchFamily="18" charset="0"/>
                    <a:ea typeface="Cambria Math" pitchFamily="18" charset="0"/>
                    <a:cs typeface="Times New Roman" pitchFamily="18" charset="0"/>
                  </a:rPr>
                  <a:t> chance.  Given the current element di, it creates a “proposed” next element.</a:t>
                </a:r>
                <a:endParaRPr lang="en-US" i="0" dirty="0">
                  <a:latin typeface="Cambria Math" pitchFamily="18" charset="0"/>
                  <a:ea typeface="Cambria Math" pitchFamily="18" charset="0"/>
                  <a:cs typeface="Times New Roman" pitchFamily="18" charset="0"/>
                </a:endParaRPr>
              </a:p>
              <a:p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840729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A new proposed </a:t>
            </a:r>
            <a:r>
              <a:rPr lang="en-US" baseline="0" dirty="0" smtClean="0"/>
              <a:t>element (call it d’) </a:t>
            </a:r>
            <a:r>
              <a:rPr lang="en-US" baseline="0" dirty="0" smtClean="0"/>
              <a:t>is created that is in the neighborhood of </a:t>
            </a:r>
            <a:r>
              <a:rPr lang="en-US" baseline="0" dirty="0" smtClean="0"/>
              <a:t>di.</a:t>
            </a:r>
            <a:endParaRPr lang="en-US" baseline="0" dirty="0" smtClean="0"/>
          </a:p>
          <a:p>
            <a:r>
              <a:rPr lang="en-US" baseline="0" dirty="0" smtClean="0"/>
              <a:t>where the sense of neighborhood is defined by a conditional </a:t>
            </a:r>
            <a:r>
              <a:rPr lang="en-US" baseline="0" dirty="0" err="1" smtClean="0"/>
              <a:t>p.d.f</a:t>
            </a:r>
            <a:r>
              <a:rPr lang="en-US" baseline="0" dirty="0" smtClean="0"/>
              <a:t>.</a:t>
            </a:r>
          </a:p>
          <a:p>
            <a:r>
              <a:rPr lang="en-US" baseline="0" dirty="0" smtClean="0"/>
              <a:t>p(</a:t>
            </a:r>
            <a:r>
              <a:rPr lang="en-US" baseline="0" dirty="0" err="1" smtClean="0"/>
              <a:t>d’|di</a:t>
            </a:r>
            <a:r>
              <a:rPr lang="en-US" baseline="0" dirty="0" smtClean="0"/>
              <a:t>).  </a:t>
            </a:r>
            <a:r>
              <a:rPr lang="en-US" baseline="0" dirty="0" smtClean="0"/>
              <a:t>In practice, we will use a </a:t>
            </a:r>
            <a:r>
              <a:rPr lang="en-US" baseline="0" dirty="0" smtClean="0"/>
              <a:t>Normal pdf </a:t>
            </a:r>
            <a:r>
              <a:rPr lang="en-US" baseline="0" dirty="0" smtClean="0"/>
              <a:t>centered</a:t>
            </a:r>
          </a:p>
          <a:p>
            <a:r>
              <a:rPr lang="en-US" baseline="0" dirty="0" smtClean="0"/>
              <a:t>on the current </a:t>
            </a:r>
            <a:r>
              <a:rPr lang="en-US" baseline="0" dirty="0" smtClean="0"/>
              <a:t>element di.  </a:t>
            </a:r>
            <a:r>
              <a:rPr lang="en-US" baseline="0" dirty="0" smtClean="0"/>
              <a:t>The variance of the </a:t>
            </a:r>
            <a:r>
              <a:rPr lang="en-US" baseline="0" dirty="0" err="1" smtClean="0"/>
              <a:t>p.d.f</a:t>
            </a:r>
            <a:r>
              <a:rPr lang="en-US" baseline="0" dirty="0" smtClean="0"/>
              <a:t>. defines the size of</a:t>
            </a:r>
          </a:p>
          <a:p>
            <a:r>
              <a:rPr lang="en-US" baseline="0" dirty="0" smtClean="0"/>
              <a:t>the neighborhood.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7657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means are at the balancing point of the distribution, which is usually near the center.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 through the </a:t>
            </a:r>
            <a:r>
              <a:rPr lang="en-US" dirty="0" err="1" smtClean="0"/>
              <a:t>algorithn</a:t>
            </a:r>
            <a:r>
              <a:rPr lang="en-US" dirty="0" smtClean="0"/>
              <a:t> step</a:t>
            </a:r>
            <a:r>
              <a:rPr lang="en-US" baseline="0" dirty="0" smtClean="0"/>
              <a:t>-by-step.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64</a:t>
            </a:fld>
            <a:endParaRPr lang="en-US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Note</a:t>
            </a:r>
            <a:r>
              <a:rPr lang="en-US" baseline="0" dirty="0" smtClean="0"/>
              <a:t> that the mean  is at di, the current realization.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639740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MATLAB®</a:t>
            </a:r>
            <a:r>
              <a:rPr lang="en-US" baseline="0" dirty="0" smtClean="0"/>
              <a:t> and Python do </a:t>
            </a:r>
            <a:r>
              <a:rPr lang="en-US" baseline="0" dirty="0" smtClean="0"/>
              <a:t>not do this </a:t>
            </a:r>
            <a:r>
              <a:rPr lang="en-US" baseline="0" dirty="0" smtClean="0"/>
              <a:t>pdf </a:t>
            </a:r>
            <a:r>
              <a:rPr lang="en-US" baseline="0" dirty="0" smtClean="0"/>
              <a:t>(though </a:t>
            </a:r>
            <a:r>
              <a:rPr lang="en-US" baseline="0" dirty="0" smtClean="0"/>
              <a:t>they do have </a:t>
            </a:r>
            <a:r>
              <a:rPr lang="en-US" baseline="0" dirty="0" smtClean="0"/>
              <a:t>a one-sized exponential </a:t>
            </a:r>
            <a:r>
              <a:rPr lang="en-US" baseline="0" dirty="0" smtClean="0"/>
              <a:t>pdf (that is, one requiring d&gt;0.)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66</a:t>
            </a:fld>
            <a:endParaRPr lang="en-US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Histograms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(blue curves) of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5000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 realizations of a random variable,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,  for the probability density function (red curves),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p(d)=</a:t>
            </a:r>
            <a:r>
              <a:rPr lang="en-US" sz="1200" i="1" dirty="0" smtClean="0">
                <a:latin typeface="Cambria Math"/>
                <a:ea typeface="Cambria Math"/>
                <a:cs typeface="Times New Roman" pitchFamily="18" charset="0"/>
              </a:rPr>
              <a:t>½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c exp(-|d|/c),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with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c=2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.  A) Realizations computed by transforming data drawn from a uniform distribution, and B) Realizations computed using the Metropolis algorithm.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67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Variance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measures the width of the distribution along the two coordinate axes.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To describe correlation, you must somehow quantify the “tilt” or “theta” of the </a:t>
            </a:r>
            <a:r>
              <a:rPr lang="en-US" sz="1200" baseline="0" dirty="0" err="1" smtClean="0">
                <a:latin typeface="Times New Roman" pitchFamily="18" charset="0"/>
                <a:cs typeface="Times New Roman" pitchFamily="18" charset="0"/>
              </a:rPr>
              <a:t>p.d.f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</a:t>
            </a:r>
            <a:r>
              <a:rPr lang="en-US" baseline="0" dirty="0" smtClean="0"/>
              <a:t> a higher dimensional </a:t>
            </a:r>
            <a:r>
              <a:rPr lang="en-US" baseline="0" dirty="0" err="1" smtClean="0"/>
              <a:t>p.d.f</a:t>
            </a:r>
            <a:r>
              <a:rPr lang="en-US" baseline="0" dirty="0" smtClean="0"/>
              <a:t>., a very powerful idea is to group the means into a vector and the variances/</a:t>
            </a:r>
            <a:r>
              <a:rPr lang="en-US" baseline="0" dirty="0" err="1" smtClean="0"/>
              <a:t>covariances</a:t>
            </a:r>
            <a:r>
              <a:rPr lang="en-US" baseline="0" dirty="0" smtClean="0"/>
              <a:t> into a matrix.  This arrangement substantially simplifies calculations.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B1B0D4-162B-4AAA-AA48-226D81917658}" type="datetimeFigureOut">
              <a:rPr lang="en-US" smtClean="0"/>
              <a:pPr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png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emf"/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447800"/>
            <a:ext cx="9144000" cy="3429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Lecture 3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Probability and Measurement Error, Part 2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968294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summarizing a joint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p.d.f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mean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is a vector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covariance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is a symmetric matrix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8236" y="2474836"/>
            <a:ext cx="86868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1752600" y="4889706"/>
            <a:ext cx="5181600" cy="19682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diagonal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elements: variances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aseline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off-diagonal elements: </a:t>
            </a:r>
            <a:r>
              <a:rPr lang="en-US" sz="2800" baseline="0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covariances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1073426" y="4969565"/>
            <a:ext cx="662609" cy="848139"/>
          </a:xfrm>
          <a:custGeom>
            <a:avLst/>
            <a:gdLst>
              <a:gd name="connsiteX0" fmla="*/ 0 w 662609"/>
              <a:gd name="connsiteY0" fmla="*/ 0 h 848139"/>
              <a:gd name="connsiteX1" fmla="*/ 556591 w 662609"/>
              <a:gd name="connsiteY1" fmla="*/ 397565 h 848139"/>
              <a:gd name="connsiteX2" fmla="*/ 318052 w 662609"/>
              <a:gd name="connsiteY2" fmla="*/ 463826 h 848139"/>
              <a:gd name="connsiteX3" fmla="*/ 662609 w 662609"/>
              <a:gd name="connsiteY3" fmla="*/ 848139 h 8481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62609" h="848139">
                <a:moveTo>
                  <a:pt x="0" y="0"/>
                </a:moveTo>
                <a:cubicBezTo>
                  <a:pt x="251791" y="160130"/>
                  <a:pt x="503582" y="320261"/>
                  <a:pt x="556591" y="397565"/>
                </a:cubicBezTo>
                <a:cubicBezTo>
                  <a:pt x="609600" y="474869"/>
                  <a:pt x="300382" y="388730"/>
                  <a:pt x="318052" y="463826"/>
                </a:cubicBezTo>
                <a:cubicBezTo>
                  <a:pt x="335722" y="538922"/>
                  <a:pt x="499165" y="693530"/>
                  <a:pt x="662609" y="848139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3486152" y="4110032"/>
            <a:ext cx="22860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6400800" y="3881432"/>
            <a:ext cx="2590800" cy="16764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228600" y="3881432"/>
            <a:ext cx="2590800" cy="16764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881432"/>
            <a:ext cx="2438400" cy="1752600"/>
          </a:xfrm>
        </p:spPr>
        <p:txBody>
          <a:bodyPr/>
          <a:lstStyle/>
          <a:p>
            <a:pPr marL="0"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data with measurement error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2924176" y="4338632"/>
            <a:ext cx="381000" cy="609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3409952" y="4038600"/>
            <a:ext cx="24384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data analysis process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6529400" y="3848096"/>
            <a:ext cx="24384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inferences with uncertainty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5919792" y="4319584"/>
            <a:ext cx="381000" cy="609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381000" y="503238"/>
            <a:ext cx="8229600" cy="19351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error in measurement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implies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uncertainty in inferences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functions of random variables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838200" y="2971800"/>
            <a:ext cx="2438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given </a:t>
            </a:r>
            <a:r>
              <a:rPr kumimoji="0" lang="en-US" sz="32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</a:t>
            </a:r>
            <a:r>
              <a:rPr kumimoji="0" lang="en-US" sz="3200" b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</a:t>
            </a:r>
            <a:r>
              <a:rPr kumimoji="0" lang="en-US" sz="3200" b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Courier New" pitchFamily="49" charset="0"/>
              </a:rPr>
              <a:t>d</a:t>
            </a:r>
            <a:r>
              <a:rPr kumimoji="0" lang="en-US" sz="3200" b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Courier New" pitchFamily="49" charset="0"/>
              </a:rPr>
              <a:t>)</a:t>
            </a:r>
          </a:p>
        </p:txBody>
      </p:sp>
      <p:sp>
        <p:nvSpPr>
          <p:cNvPr id="15" name="Content Placeholder 2"/>
          <p:cNvSpPr txBox="1">
            <a:spLocks/>
          </p:cNvSpPr>
          <p:nvPr/>
        </p:nvSpPr>
        <p:spPr bwMode="auto">
          <a:xfrm>
            <a:off x="3048000" y="3733800"/>
            <a:ext cx="2438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with </a:t>
            </a:r>
            <a:r>
              <a:rPr kumimoji="0" lang="en-US" sz="3200" b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kumimoji="0" lang="en-US" sz="3200" b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r>
              <a:rPr kumimoji="0" lang="en-US" sz="3200" b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f</a:t>
            </a:r>
            <a:r>
              <a:rPr kumimoji="0" lang="en-US" sz="320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</a:t>
            </a:r>
            <a:r>
              <a:rPr kumimoji="0" lang="en-US" sz="3200" b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kumimoji="0" lang="en-US" sz="320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  <a:endParaRPr kumimoji="0" lang="en-US" sz="3200" u="none" strike="noStrike" kern="0" cap="none" spc="0" normalizeH="0" baseline="3000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Courier New" pitchFamily="49" charset="0"/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 bwMode="auto">
          <a:xfrm>
            <a:off x="5334000" y="4572000"/>
            <a:ext cx="2895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what is </a:t>
            </a:r>
            <a:r>
              <a:rPr kumimoji="0" lang="en-US" sz="32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</a:t>
            </a:r>
            <a:r>
              <a:rPr kumimoji="0" lang="en-US" sz="320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</a:t>
            </a:r>
            <a:r>
              <a:rPr kumimoji="0" lang="en-US" sz="3200" b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kumimoji="0" lang="en-US" sz="320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  <a:r>
              <a:rPr kumimoji="0" lang="en-US" sz="320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?</a:t>
            </a:r>
            <a:endParaRPr kumimoji="0" lang="en-US" sz="3200" b="0" i="1" u="none" strike="noStrike" kern="0" cap="none" spc="0" normalizeH="0" baseline="3000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given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2133600"/>
            <a:ext cx="77216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Double Bracket 12"/>
          <p:cNvSpPr/>
          <p:nvPr/>
        </p:nvSpPr>
        <p:spPr>
          <a:xfrm>
            <a:off x="2743200" y="4267200"/>
            <a:ext cx="4648200" cy="2286000"/>
          </a:xfrm>
          <a:prstGeom prst="bracketPair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1752600" y="4876800"/>
            <a:ext cx="914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det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2743200" y="4495800"/>
            <a:ext cx="16002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ctr">
              <a:spcBef>
                <a:spcPct val="0"/>
              </a:spcBef>
            </a:pPr>
            <a:r>
              <a:rPr lang="en-US" sz="28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∂d</a:t>
            </a:r>
            <a:r>
              <a:rPr lang="en-US" sz="28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</a:t>
            </a:r>
            <a:r>
              <a:rPr lang="en-US" sz="28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/∂m</a:t>
            </a:r>
            <a:r>
              <a:rPr lang="en-US" sz="28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</a:t>
            </a:r>
            <a:endParaRPr kumimoji="0" lang="en-US" sz="28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4343400" y="4495800"/>
            <a:ext cx="16002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ctr">
              <a:spcBef>
                <a:spcPct val="0"/>
              </a:spcBef>
            </a:pPr>
            <a:r>
              <a:rPr lang="en-US" sz="28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∂d</a:t>
            </a:r>
            <a:r>
              <a:rPr lang="en-US" sz="28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</a:t>
            </a:r>
            <a:r>
              <a:rPr lang="en-US" sz="28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/∂m</a:t>
            </a:r>
            <a:r>
              <a:rPr lang="en-US" sz="28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endParaRPr kumimoji="0" lang="en-US" sz="28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5791200" y="4495800"/>
            <a:ext cx="16002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ctr">
              <a:spcBef>
                <a:spcPct val="0"/>
              </a:spcBef>
            </a:pPr>
            <a:r>
              <a:rPr lang="en-US" sz="28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…</a:t>
            </a:r>
            <a:endParaRPr kumimoji="0" lang="en-US" sz="28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2743200" y="5105400"/>
            <a:ext cx="16002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ctr">
              <a:spcBef>
                <a:spcPct val="0"/>
              </a:spcBef>
            </a:pPr>
            <a:r>
              <a:rPr lang="en-US" sz="28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∂d</a:t>
            </a:r>
            <a:r>
              <a:rPr lang="en-US" sz="28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r>
              <a:rPr lang="en-US" sz="28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/∂m</a:t>
            </a:r>
            <a:r>
              <a:rPr lang="en-US" sz="28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</a:t>
            </a:r>
            <a:endParaRPr kumimoji="0" lang="en-US" sz="28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4343400" y="5105400"/>
            <a:ext cx="16002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ctr">
              <a:spcBef>
                <a:spcPct val="0"/>
              </a:spcBef>
            </a:pPr>
            <a:r>
              <a:rPr lang="en-US" sz="28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∂d</a:t>
            </a:r>
            <a:r>
              <a:rPr lang="en-US" sz="28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r>
              <a:rPr lang="en-US" sz="28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/∂m</a:t>
            </a:r>
            <a:r>
              <a:rPr lang="en-US" sz="28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endParaRPr kumimoji="0" lang="en-US" sz="28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5791200" y="5105400"/>
            <a:ext cx="16002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ctr">
              <a:spcBef>
                <a:spcPct val="0"/>
              </a:spcBef>
            </a:pPr>
            <a:r>
              <a:rPr lang="en-US" sz="28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…</a:t>
            </a:r>
            <a:endParaRPr kumimoji="0" lang="en-US" sz="28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24" name="Title 1"/>
          <p:cNvSpPr txBox="1">
            <a:spLocks/>
          </p:cNvSpPr>
          <p:nvPr/>
        </p:nvSpPr>
        <p:spPr>
          <a:xfrm>
            <a:off x="5791200" y="5562600"/>
            <a:ext cx="16002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ctr">
              <a:spcBef>
                <a:spcPct val="0"/>
              </a:spcBef>
            </a:pPr>
            <a:r>
              <a:rPr lang="en-US" sz="28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…</a:t>
            </a:r>
            <a:endParaRPr kumimoji="0" lang="en-US" sz="28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25" name="Title 1"/>
          <p:cNvSpPr txBox="1">
            <a:spLocks/>
          </p:cNvSpPr>
          <p:nvPr/>
        </p:nvSpPr>
        <p:spPr>
          <a:xfrm>
            <a:off x="4267200" y="5562600"/>
            <a:ext cx="16002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ctr">
              <a:spcBef>
                <a:spcPct val="0"/>
              </a:spcBef>
            </a:pPr>
            <a:r>
              <a:rPr lang="en-US" sz="28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…</a:t>
            </a:r>
            <a:endParaRPr kumimoji="0" lang="en-US" sz="28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26" name="Title 1"/>
          <p:cNvSpPr txBox="1">
            <a:spLocks/>
          </p:cNvSpPr>
          <p:nvPr/>
        </p:nvSpPr>
        <p:spPr>
          <a:xfrm>
            <a:off x="2667000" y="5562600"/>
            <a:ext cx="16002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ctr">
              <a:spcBef>
                <a:spcPct val="0"/>
              </a:spcBef>
            </a:pPr>
            <a:r>
              <a:rPr lang="en-US" sz="28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…</a:t>
            </a:r>
            <a:endParaRPr kumimoji="0" lang="en-US" sz="28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27" name="Freeform 26"/>
          <p:cNvSpPr/>
          <p:nvPr/>
        </p:nvSpPr>
        <p:spPr>
          <a:xfrm>
            <a:off x="4648200" y="3429000"/>
            <a:ext cx="662609" cy="848139"/>
          </a:xfrm>
          <a:custGeom>
            <a:avLst/>
            <a:gdLst>
              <a:gd name="connsiteX0" fmla="*/ 0 w 662609"/>
              <a:gd name="connsiteY0" fmla="*/ 0 h 848139"/>
              <a:gd name="connsiteX1" fmla="*/ 556591 w 662609"/>
              <a:gd name="connsiteY1" fmla="*/ 397565 h 848139"/>
              <a:gd name="connsiteX2" fmla="*/ 318052 w 662609"/>
              <a:gd name="connsiteY2" fmla="*/ 463826 h 848139"/>
              <a:gd name="connsiteX3" fmla="*/ 662609 w 662609"/>
              <a:gd name="connsiteY3" fmla="*/ 848139 h 8481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62609" h="848139">
                <a:moveTo>
                  <a:pt x="0" y="0"/>
                </a:moveTo>
                <a:cubicBezTo>
                  <a:pt x="251791" y="160130"/>
                  <a:pt x="503582" y="320261"/>
                  <a:pt x="556591" y="397565"/>
                </a:cubicBezTo>
                <a:cubicBezTo>
                  <a:pt x="609600" y="474869"/>
                  <a:pt x="300382" y="388730"/>
                  <a:pt x="318052" y="463826"/>
                </a:cubicBezTo>
                <a:cubicBezTo>
                  <a:pt x="335722" y="538922"/>
                  <a:pt x="499165" y="693530"/>
                  <a:pt x="662609" y="848139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itle 1"/>
          <p:cNvSpPr txBox="1">
            <a:spLocks/>
          </p:cNvSpPr>
          <p:nvPr/>
        </p:nvSpPr>
        <p:spPr>
          <a:xfrm>
            <a:off x="5791200" y="3276600"/>
            <a:ext cx="251460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Jacobian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determinant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9" name="Freeform 28"/>
          <p:cNvSpPr/>
          <p:nvPr/>
        </p:nvSpPr>
        <p:spPr>
          <a:xfrm flipH="1">
            <a:off x="6934201" y="3124199"/>
            <a:ext cx="533399" cy="304801"/>
          </a:xfrm>
          <a:custGeom>
            <a:avLst/>
            <a:gdLst>
              <a:gd name="connsiteX0" fmla="*/ 0 w 662609"/>
              <a:gd name="connsiteY0" fmla="*/ 0 h 848139"/>
              <a:gd name="connsiteX1" fmla="*/ 556591 w 662609"/>
              <a:gd name="connsiteY1" fmla="*/ 397565 h 848139"/>
              <a:gd name="connsiteX2" fmla="*/ 318052 w 662609"/>
              <a:gd name="connsiteY2" fmla="*/ 463826 h 848139"/>
              <a:gd name="connsiteX3" fmla="*/ 662609 w 662609"/>
              <a:gd name="connsiteY3" fmla="*/ 848139 h 8481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62609" h="848139">
                <a:moveTo>
                  <a:pt x="0" y="0"/>
                </a:moveTo>
                <a:cubicBezTo>
                  <a:pt x="251791" y="160130"/>
                  <a:pt x="503582" y="320261"/>
                  <a:pt x="556591" y="397565"/>
                </a:cubicBezTo>
                <a:cubicBezTo>
                  <a:pt x="609600" y="474869"/>
                  <a:pt x="300382" y="388730"/>
                  <a:pt x="318052" y="463826"/>
                </a:cubicBezTo>
                <a:cubicBezTo>
                  <a:pt x="335722" y="538922"/>
                  <a:pt x="499165" y="693530"/>
                  <a:pt x="662609" y="848139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 flipV="1">
            <a:off x="6629399" y="3733800"/>
            <a:ext cx="457201" cy="685800"/>
          </a:xfrm>
          <a:custGeom>
            <a:avLst/>
            <a:gdLst>
              <a:gd name="connsiteX0" fmla="*/ 0 w 662609"/>
              <a:gd name="connsiteY0" fmla="*/ 0 h 848139"/>
              <a:gd name="connsiteX1" fmla="*/ 556591 w 662609"/>
              <a:gd name="connsiteY1" fmla="*/ 397565 h 848139"/>
              <a:gd name="connsiteX2" fmla="*/ 318052 w 662609"/>
              <a:gd name="connsiteY2" fmla="*/ 463826 h 848139"/>
              <a:gd name="connsiteX3" fmla="*/ 662609 w 662609"/>
              <a:gd name="connsiteY3" fmla="*/ 848139 h 8481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62609" h="848139">
                <a:moveTo>
                  <a:pt x="0" y="0"/>
                </a:moveTo>
                <a:cubicBezTo>
                  <a:pt x="251791" y="160130"/>
                  <a:pt x="503582" y="320261"/>
                  <a:pt x="556591" y="397565"/>
                </a:cubicBezTo>
                <a:cubicBezTo>
                  <a:pt x="609600" y="474869"/>
                  <a:pt x="300382" y="388730"/>
                  <a:pt x="318052" y="463826"/>
                </a:cubicBezTo>
                <a:cubicBezTo>
                  <a:pt x="335722" y="538922"/>
                  <a:pt x="499165" y="693530"/>
                  <a:pt x="662609" y="848139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multivariate Gaussian example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486152" y="3124200"/>
            <a:ext cx="22860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6400800" y="2895600"/>
            <a:ext cx="2590800" cy="16764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228600" y="2895600"/>
            <a:ext cx="2590800" cy="16764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ontent Placeholder 2"/>
          <p:cNvSpPr txBox="1">
            <a:spLocks/>
          </p:cNvSpPr>
          <p:nvPr/>
        </p:nvSpPr>
        <p:spPr bwMode="auto">
          <a:xfrm>
            <a:off x="304800" y="3158784"/>
            <a:ext cx="2438400" cy="10601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N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data, </a:t>
            </a:r>
            <a:r>
              <a:rPr kumimoji="0" lang="en-US" sz="3200" b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Courier New" pitchFamily="49" charset="0"/>
              </a:rPr>
              <a:t>d</a:t>
            </a:r>
            <a:endParaRPr kumimoji="0" lang="en-US" sz="3200" b="1" u="none" strike="noStrike" kern="0" cap="none" spc="0" normalizeH="0" baseline="-2500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Courier New" pitchFamily="49" charset="0"/>
            </a:endParaRPr>
          </a:p>
          <a:p>
            <a:pPr marL="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noProof="0" dirty="0" smtClean="0">
                <a:latin typeface="Times New Roman" pitchFamily="18" charset="0"/>
                <a:cs typeface="Times New Roman" pitchFamily="18" charset="0"/>
              </a:rPr>
              <a:t>Normal </a:t>
            </a:r>
            <a:r>
              <a:rPr lang="en-US" sz="2000" kern="0" noProof="0" dirty="0" err="1" smtClean="0">
                <a:latin typeface="Times New Roman" pitchFamily="18" charset="0"/>
                <a:cs typeface="Times New Roman" pitchFamily="18" charset="0"/>
              </a:rPr>
              <a:t>p.d.f</a:t>
            </a:r>
            <a:r>
              <a:rPr lang="en-US" sz="2000" kern="0" noProof="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7" name="Right Arrow 16"/>
          <p:cNvSpPr/>
          <p:nvPr/>
        </p:nvSpPr>
        <p:spPr>
          <a:xfrm>
            <a:off x="2924176" y="3352800"/>
            <a:ext cx="381000" cy="609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Content Placeholder 2"/>
          <p:cNvSpPr txBox="1">
            <a:spLocks/>
          </p:cNvSpPr>
          <p:nvPr/>
        </p:nvSpPr>
        <p:spPr bwMode="auto">
          <a:xfrm>
            <a:off x="3657600" y="3205168"/>
            <a:ext cx="2381248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indent="-34290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kumimoji="0" lang="en-US" sz="3200" b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m=</a:t>
            </a:r>
            <a:r>
              <a:rPr kumimoji="0" lang="en-US" sz="3200" b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Md+v</a:t>
            </a:r>
            <a:endParaRPr lang="en-US" sz="3200" b="1" kern="0" baseline="-25000" dirty="0" smtClean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  <a:p>
            <a:pPr indent="-342900" fontAlgn="base">
              <a:spcBef>
                <a:spcPct val="20000"/>
              </a:spcBef>
              <a:spcAft>
                <a:spcPct val="0"/>
              </a:spcAft>
              <a:defRPr/>
            </a:pPr>
            <a:endParaRPr kumimoji="0" lang="en-US" sz="3200" b="0" i="1" u="none" strike="noStrike" kern="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20" name="Right Arrow 19"/>
          <p:cNvSpPr/>
          <p:nvPr/>
        </p:nvSpPr>
        <p:spPr>
          <a:xfrm>
            <a:off x="5919792" y="3333752"/>
            <a:ext cx="381000" cy="609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ontent Placeholder 2"/>
          <p:cNvSpPr txBox="1">
            <a:spLocks/>
          </p:cNvSpPr>
          <p:nvPr/>
        </p:nvSpPr>
        <p:spPr bwMode="auto">
          <a:xfrm>
            <a:off x="3429000" y="3814768"/>
            <a:ext cx="2438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noProof="0" dirty="0" smtClean="0">
                <a:latin typeface="Times New Roman" pitchFamily="18" charset="0"/>
                <a:cs typeface="Times New Roman" pitchFamily="18" charset="0"/>
              </a:rPr>
              <a:t>linear relationship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2" name="Content Placeholder 2"/>
          <p:cNvSpPr txBox="1">
            <a:spLocks/>
          </p:cNvSpPr>
          <p:nvPr/>
        </p:nvSpPr>
        <p:spPr bwMode="auto">
          <a:xfrm>
            <a:off x="6397488" y="3205168"/>
            <a:ext cx="2667000" cy="10601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M=N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model parameters, </a:t>
            </a:r>
            <a:r>
              <a:rPr kumimoji="0" lang="en-US" sz="3200" b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Courier New" pitchFamily="49" charset="0"/>
              </a:rPr>
              <a:t>m</a:t>
            </a:r>
            <a:endParaRPr kumimoji="0" lang="en-US" sz="3200" b="1" u="none" strike="noStrike" kern="0" cap="none" spc="0" normalizeH="0" baseline="-2500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371600"/>
            <a:ext cx="8882743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given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>
            <a:off x="457200" y="2895600"/>
            <a:ext cx="8229600" cy="3505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and the linear relation</a:t>
            </a:r>
            <a:endParaRPr lang="en-US" sz="44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Md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+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v</a:t>
            </a:r>
            <a:endParaRPr kumimoji="0" lang="en-US" sz="4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400" b="1" dirty="0" smtClean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what’s</a:t>
            </a:r>
            <a:r>
              <a:rPr kumimoji="0" lang="en-US" sz="4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kumimoji="0" lang="en-US" sz="440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(m)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 </a:t>
            </a:r>
            <a:r>
              <a:rPr lang="en-US" sz="4400" noProof="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?</a:t>
            </a:r>
            <a:endParaRPr kumimoji="0" lang="en-US" sz="4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answer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>
            <a:off x="457200" y="2895600"/>
            <a:ext cx="82296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with</a:t>
            </a:r>
            <a:endParaRPr kumimoji="0" lang="en-US" sz="4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580" y="1447800"/>
            <a:ext cx="89281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709" y="4419600"/>
            <a:ext cx="9116291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3173896" y="4495800"/>
            <a:ext cx="457200" cy="1219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743200" y="4572000"/>
            <a:ext cx="228600" cy="685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answer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>
            <a:off x="457200" y="3124200"/>
            <a:ext cx="82296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with</a:t>
            </a:r>
            <a:endParaRPr kumimoji="0" lang="en-US" sz="4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580" y="1447800"/>
            <a:ext cx="89281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709" y="4343400"/>
            <a:ext cx="9116291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Freeform 5"/>
          <p:cNvSpPr/>
          <p:nvPr/>
        </p:nvSpPr>
        <p:spPr>
          <a:xfrm>
            <a:off x="5257800" y="2286000"/>
            <a:ext cx="1447800" cy="762000"/>
          </a:xfrm>
          <a:custGeom>
            <a:avLst/>
            <a:gdLst>
              <a:gd name="connsiteX0" fmla="*/ 0 w 1616766"/>
              <a:gd name="connsiteY0" fmla="*/ 0 h 795131"/>
              <a:gd name="connsiteX1" fmla="*/ 556592 w 1616766"/>
              <a:gd name="connsiteY1" fmla="*/ 318052 h 795131"/>
              <a:gd name="connsiteX2" fmla="*/ 463826 w 1616766"/>
              <a:gd name="connsiteY2" fmla="*/ 490331 h 795131"/>
              <a:gd name="connsiteX3" fmla="*/ 1616766 w 1616766"/>
              <a:gd name="connsiteY3" fmla="*/ 795131 h 795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16766" h="795131">
                <a:moveTo>
                  <a:pt x="0" y="0"/>
                </a:moveTo>
                <a:cubicBezTo>
                  <a:pt x="239644" y="118165"/>
                  <a:pt x="479288" y="236330"/>
                  <a:pt x="556592" y="318052"/>
                </a:cubicBezTo>
                <a:cubicBezTo>
                  <a:pt x="633896" y="399774"/>
                  <a:pt x="287130" y="410818"/>
                  <a:pt x="463826" y="490331"/>
                </a:cubicBezTo>
                <a:cubicBezTo>
                  <a:pt x="640522" y="569844"/>
                  <a:pt x="1128644" y="682487"/>
                  <a:pt x="1616766" y="795131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6781800" y="2408904"/>
            <a:ext cx="2362200" cy="1295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also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Normal</a:t>
            </a:r>
            <a:endParaRPr kumimoji="0" lang="en-US" sz="2800" b="0" i="1" u="none" strike="noStrike" kern="120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6248400" y="5410200"/>
            <a:ext cx="457200" cy="562896"/>
          </a:xfrm>
          <a:custGeom>
            <a:avLst/>
            <a:gdLst>
              <a:gd name="connsiteX0" fmla="*/ 0 w 1616766"/>
              <a:gd name="connsiteY0" fmla="*/ 0 h 795131"/>
              <a:gd name="connsiteX1" fmla="*/ 556592 w 1616766"/>
              <a:gd name="connsiteY1" fmla="*/ 318052 h 795131"/>
              <a:gd name="connsiteX2" fmla="*/ 463826 w 1616766"/>
              <a:gd name="connsiteY2" fmla="*/ 490331 h 795131"/>
              <a:gd name="connsiteX3" fmla="*/ 1616766 w 1616766"/>
              <a:gd name="connsiteY3" fmla="*/ 795131 h 795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16766" h="795131">
                <a:moveTo>
                  <a:pt x="0" y="0"/>
                </a:moveTo>
                <a:cubicBezTo>
                  <a:pt x="239644" y="118165"/>
                  <a:pt x="479288" y="236330"/>
                  <a:pt x="556592" y="318052"/>
                </a:cubicBezTo>
                <a:cubicBezTo>
                  <a:pt x="633896" y="399774"/>
                  <a:pt x="287130" y="410818"/>
                  <a:pt x="463826" y="490331"/>
                </a:cubicBezTo>
                <a:cubicBezTo>
                  <a:pt x="640522" y="569844"/>
                  <a:pt x="1128644" y="682487"/>
                  <a:pt x="1616766" y="795131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6781800" y="5334000"/>
            <a:ext cx="2362200" cy="1295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rule for error propagation</a:t>
            </a:r>
            <a:endParaRPr kumimoji="0" lang="en-US" sz="2800" b="0" i="1" u="none" strike="noStrike" kern="120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170904" y="4419600"/>
            <a:ext cx="228600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713704" y="4419600"/>
            <a:ext cx="228600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rule for error propagation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2514600"/>
            <a:ext cx="6477000" cy="1601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itle 3"/>
          <p:cNvSpPr txBox="1">
            <a:spLocks/>
          </p:cNvSpPr>
          <p:nvPr/>
        </p:nvSpPr>
        <p:spPr>
          <a:xfrm>
            <a:off x="457200" y="4724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holds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even when </a:t>
            </a:r>
            <a:r>
              <a:rPr kumimoji="0" lang="en-US" sz="44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M≠N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aseline="0" dirty="0" smtClean="0">
                <a:latin typeface="Times New Roman" pitchFamily="18" charset="0"/>
                <a:ea typeface="+mj-ea"/>
                <a:cs typeface="Times New Roman" pitchFamily="18" charset="0"/>
              </a:rPr>
              <a:t>and</a:t>
            </a:r>
            <a:r>
              <a:rPr lang="en-US" sz="4400" dirty="0" smtClean="0">
                <a:latin typeface="Times New Roman" pitchFamily="18" charset="0"/>
                <a:ea typeface="+mj-ea"/>
                <a:cs typeface="Times New Roman" pitchFamily="18" charset="0"/>
              </a:rPr>
              <a:t> for </a:t>
            </a:r>
            <a:r>
              <a:rPr lang="en-US" sz="4400" dirty="0" smtClean="0">
                <a:latin typeface="Times New Roman" pitchFamily="18" charset="0"/>
                <a:ea typeface="+mj-ea"/>
                <a:cs typeface="Times New Roman" pitchFamily="18" charset="0"/>
              </a:rPr>
              <a:t>non-Normal pdf’s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rule for error propagation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2514600"/>
            <a:ext cx="6477000" cy="1601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itle 3"/>
          <p:cNvSpPr txBox="1">
            <a:spLocks/>
          </p:cNvSpPr>
          <p:nvPr/>
        </p:nvSpPr>
        <p:spPr>
          <a:xfrm>
            <a:off x="457200" y="4724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holds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even when </a:t>
            </a:r>
            <a:r>
              <a:rPr kumimoji="0" lang="en-US" sz="44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M≠N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aseline="0" dirty="0" smtClean="0">
                <a:latin typeface="Times New Roman" pitchFamily="18" charset="0"/>
                <a:ea typeface="+mj-ea"/>
                <a:cs typeface="Times New Roman" pitchFamily="18" charset="0"/>
              </a:rPr>
              <a:t>and</a:t>
            </a:r>
            <a:r>
              <a:rPr lang="en-US" sz="4400" dirty="0" smtClean="0">
                <a:latin typeface="Times New Roman" pitchFamily="18" charset="0"/>
                <a:ea typeface="+mj-ea"/>
                <a:cs typeface="Times New Roman" pitchFamily="18" charset="0"/>
              </a:rPr>
              <a:t> for </a:t>
            </a:r>
            <a:r>
              <a:rPr lang="en-US" sz="4400" dirty="0" smtClean="0">
                <a:latin typeface="Times New Roman" pitchFamily="18" charset="0"/>
                <a:ea typeface="+mj-ea"/>
                <a:cs typeface="Times New Roman" pitchFamily="18" charset="0"/>
              </a:rPr>
              <a:t>non-Normal pdf’s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5715000" y="3657600"/>
            <a:ext cx="457200" cy="562896"/>
          </a:xfrm>
          <a:custGeom>
            <a:avLst/>
            <a:gdLst>
              <a:gd name="connsiteX0" fmla="*/ 0 w 1616766"/>
              <a:gd name="connsiteY0" fmla="*/ 0 h 795131"/>
              <a:gd name="connsiteX1" fmla="*/ 556592 w 1616766"/>
              <a:gd name="connsiteY1" fmla="*/ 318052 h 795131"/>
              <a:gd name="connsiteX2" fmla="*/ 463826 w 1616766"/>
              <a:gd name="connsiteY2" fmla="*/ 490331 h 795131"/>
              <a:gd name="connsiteX3" fmla="*/ 1616766 w 1616766"/>
              <a:gd name="connsiteY3" fmla="*/ 795131 h 795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16766" h="795131">
                <a:moveTo>
                  <a:pt x="0" y="0"/>
                </a:moveTo>
                <a:cubicBezTo>
                  <a:pt x="239644" y="118165"/>
                  <a:pt x="479288" y="236330"/>
                  <a:pt x="556592" y="318052"/>
                </a:cubicBezTo>
                <a:cubicBezTo>
                  <a:pt x="633896" y="399774"/>
                  <a:pt x="287130" y="410818"/>
                  <a:pt x="463826" y="490331"/>
                </a:cubicBezTo>
                <a:cubicBezTo>
                  <a:pt x="640522" y="569844"/>
                  <a:pt x="1128644" y="682487"/>
                  <a:pt x="1616766" y="795131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248400" y="3581400"/>
            <a:ext cx="2362200" cy="1295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memorize</a:t>
            </a:r>
            <a:endParaRPr kumimoji="0" lang="en-US" sz="2800" b="0" i="1" u="none" strike="noStrike" kern="120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572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Syllabus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66700" y="379674"/>
            <a:ext cx="8534400" cy="65453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00"/>
              </a:spcBef>
              <a:buFontTx/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01		Describing Inverse Problems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02		Probability and Measurement Error, Part 1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Lecture 03	Probability and Measurement Error, Part 2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04		The L</a:t>
            </a:r>
            <a:r>
              <a:rPr lang="en-US" sz="16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Norm and Simple Least Squares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05		A Priori Information and Weighted Least Squared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06		Resolution and Generalized Inverses</a:t>
            </a:r>
          </a:p>
          <a:p>
            <a:pPr>
              <a:spcBef>
                <a:spcPts val="100"/>
              </a:spcBef>
              <a:buFontTx/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07		Backus-Gilbert Inverse and the Trade Off of Resolution and Variance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08		The Principle of Maximum Likelihood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09		Inexact Theories</a:t>
            </a:r>
          </a:p>
          <a:p>
            <a:pPr>
              <a:spcBef>
                <a:spcPts val="100"/>
              </a:spcBef>
              <a:buFontTx/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10		Prior Covariance and Gaussian Process Regression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11		Non-uniqueness and Localized Averages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12		Vector Spaces and Singular Value Decomposition</a:t>
            </a:r>
          </a:p>
          <a:p>
            <a:pPr>
              <a:spcBef>
                <a:spcPts val="100"/>
              </a:spcBef>
              <a:buFontTx/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13		Equality and Inequality Constraints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14		L</a:t>
            </a:r>
            <a:r>
              <a:rPr lang="en-US" sz="16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, L</a:t>
            </a:r>
            <a:r>
              <a:rPr lang="en-US" sz="1600" baseline="-25000" dirty="0" smtClean="0">
                <a:latin typeface="Cambria Math"/>
                <a:ea typeface="Cambria Math"/>
                <a:cs typeface="Times New Roman" pitchFamily="18" charset="0"/>
              </a:rPr>
              <a:t>∞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Norm Problems and Linear Programming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15		Nonlinear Problems: Grid and Monte Carlo Searches 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16		Nonlinear Problems: Newton’s Method 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17		Nonlinear Problems</a:t>
            </a:r>
            <a:r>
              <a:rPr lang="en-US" sz="1600" smtClean="0">
                <a:latin typeface="Times New Roman" pitchFamily="18" charset="0"/>
                <a:cs typeface="Times New Roman" pitchFamily="18" charset="0"/>
              </a:rPr>
              <a:t>:  MCMC and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Bootstrap Confidence Intervals 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18		Factor Analysis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19		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Varimax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Factors, Empirical Orthogonal Functions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20		Backus-Gilbert Theory for Continuous Problems; Radon’s Problem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21		Linear Operators and Their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Adjoints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22		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Fr</a:t>
            </a:r>
            <a:r>
              <a:rPr lang="en-US" sz="1600" dirty="0" err="1" smtClean="0">
                <a:latin typeface="Times New Roman"/>
                <a:cs typeface="Times New Roman"/>
              </a:rPr>
              <a:t>é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chet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Derivatives</a:t>
            </a:r>
          </a:p>
          <a:p>
            <a:pPr>
              <a:spcBef>
                <a:spcPts val="100"/>
              </a:spcBef>
              <a:buFontTx/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23		Estimating a Parameter in a Differential Equation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24 	Exemplary Inverse Problems, incl. Filter Design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25 	Exemplary Inverse Problems, incl. Earthquake Location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26 	Exemplary Inverse Problems, incl.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Vibrational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Problems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537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9144000" cy="3276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example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given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given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uncorrelated Gaussian data with uniform variance </a:t>
            </a:r>
            <a:r>
              <a:rPr lang="el-GR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σ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i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endParaRPr lang="en-US" i="1" baseline="30000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4800600"/>
            <a:ext cx="60960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0" y="3581400"/>
            <a:ext cx="9144000" cy="1905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and formula for sample mean</a:t>
            </a:r>
            <a:endParaRPr kumimoji="0" lang="en-US" sz="4400" b="0" i="1" u="none" strike="noStrike" kern="1200" cap="none" spc="0" normalizeH="0" baseline="30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88904" y="5665304"/>
            <a:ext cx="2286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 flipH="1">
            <a:off x="3889512" y="5622236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i</a:t>
            </a:r>
            <a:endParaRPr lang="en-US" i="1" dirty="0"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1">
            <a:spLocks/>
          </p:cNvSpPr>
          <p:nvPr/>
        </p:nvSpPr>
        <p:spPr bwMode="auto">
          <a:xfrm>
            <a:off x="0" y="25908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[</a:t>
            </a:r>
            <a:r>
              <a:rPr kumimoji="0" lang="en-US" sz="32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cov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] = </a:t>
            </a:r>
            <a:r>
              <a:rPr lang="el-GR" sz="3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σ</a:t>
            </a:r>
            <a:r>
              <a:rPr lang="en-US" sz="32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3200" i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 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kumimoji="0" lang="en-US" sz="320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   and    </a:t>
            </a:r>
            <a:endParaRPr kumimoji="0" lang="en-US" sz="3200" b="0" i="1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9400" y="3505200"/>
            <a:ext cx="3429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19200" y="533400"/>
            <a:ext cx="6477000" cy="1601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itle 1"/>
          <p:cNvSpPr txBox="1">
            <a:spLocks/>
          </p:cNvSpPr>
          <p:nvPr/>
        </p:nvSpPr>
        <p:spPr bwMode="auto">
          <a:xfrm>
            <a:off x="0" y="4495800"/>
            <a:ext cx="9144000" cy="1983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200" kern="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[</a:t>
            </a:r>
            <a:r>
              <a:rPr lang="en-US" sz="3200" kern="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cov</a:t>
            </a:r>
            <a:r>
              <a:rPr lang="en-US" sz="3200" kern="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3200" b="1" kern="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3200" kern="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] = </a:t>
            </a:r>
            <a:r>
              <a:rPr lang="el-GR" sz="3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σ</a:t>
            </a:r>
            <a:r>
              <a:rPr lang="en-US" sz="32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3200" i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 </a:t>
            </a:r>
            <a:r>
              <a:rPr lang="en-US" sz="3200" b="1" kern="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MM</a:t>
            </a:r>
            <a:r>
              <a:rPr lang="en-US" sz="3200" kern="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sz="3200" kern="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</a:t>
            </a:r>
            <a:r>
              <a:rPr lang="el-GR" sz="3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σ</a:t>
            </a:r>
            <a:r>
              <a:rPr lang="en-US" sz="32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3200" i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 </a:t>
            </a:r>
            <a:r>
              <a:rPr lang="en-US" sz="3200" kern="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N/N</a:t>
            </a:r>
            <a:r>
              <a:rPr lang="en-US" sz="3200" kern="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r>
              <a:rPr lang="en-US" sz="3200" kern="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(</a:t>
            </a:r>
            <a:r>
              <a:rPr lang="el-GR" sz="3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σ</a:t>
            </a:r>
            <a:r>
              <a:rPr lang="en-US" sz="32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3200" i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 </a:t>
            </a:r>
            <a:r>
              <a:rPr lang="en-US" sz="3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/</a:t>
            </a:r>
            <a:r>
              <a:rPr lang="en-US" sz="3200" kern="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N)</a:t>
            </a:r>
            <a:r>
              <a:rPr lang="en-US" sz="3200" b="1" kern="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3200" kern="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3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 </a:t>
            </a:r>
            <a:r>
              <a:rPr lang="el-GR" sz="3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σ</a:t>
            </a:r>
            <a:r>
              <a:rPr lang="en-US" sz="32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3200" i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 </a:t>
            </a:r>
            <a:r>
              <a:rPr lang="en-US" sz="3200" b="1" kern="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200" b="1" kern="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or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 sz="3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σ</a:t>
            </a:r>
            <a:r>
              <a:rPr lang="en-US" sz="32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3200" i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 </a:t>
            </a:r>
            <a:r>
              <a:rPr lang="en-US" sz="3200" kern="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 (</a:t>
            </a:r>
            <a:r>
              <a:rPr lang="el-GR" sz="3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σ</a:t>
            </a:r>
            <a:r>
              <a:rPr lang="en-US" sz="32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3200" i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 </a:t>
            </a:r>
            <a:r>
              <a:rPr lang="en-US" sz="3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/</a:t>
            </a:r>
            <a:r>
              <a:rPr lang="en-US" sz="3200" kern="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N)</a:t>
            </a:r>
            <a:endParaRPr kumimoji="0" lang="en-US" sz="3200" b="0" i="1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 bwMode="auto">
          <a:xfrm>
            <a:off x="0" y="304800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3200" i="1" dirty="0" smtClean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 sz="40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σ</a:t>
            </a:r>
            <a:r>
              <a:rPr lang="en-US" sz="40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40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  </a:t>
            </a:r>
            <a:r>
              <a:rPr lang="el-GR" sz="40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σ</a:t>
            </a:r>
            <a:r>
              <a:rPr lang="en-US" sz="40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4000" i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40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/</a:t>
            </a:r>
            <a:r>
              <a:rPr lang="en-US" sz="4000" i="1" dirty="0" smtClean="0">
                <a:latin typeface="Cambria Math"/>
                <a:ea typeface="Cambria Math"/>
                <a:cs typeface="Times New Roman" pitchFamily="18" charset="0"/>
              </a:rPr>
              <a:t>√</a:t>
            </a:r>
            <a:r>
              <a:rPr lang="en-US" sz="4000" i="1" kern="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N</a:t>
            </a:r>
            <a:r>
              <a:rPr lang="en-US" sz="4000" kern="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endParaRPr lang="en-US" sz="4000" i="1" kern="0" dirty="0" smtClean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endParaRPr kumimoji="0" lang="en-US" sz="3200" b="0" i="1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9144000" cy="24384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so</a:t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error of sample mean</a:t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decreases with number of data</a:t>
            </a:r>
            <a:endParaRPr lang="en-US" sz="3600" i="1" baseline="30000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0" y="4191000"/>
            <a:ext cx="9144000" cy="2438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decrease is rather slow , though,</a:t>
            </a:r>
            <a:r>
              <a:rPr lang="en-US" sz="2800" baseline="300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endParaRPr lang="en-US" sz="2800" baseline="30000" dirty="0" smtClean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because of the square root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00200"/>
            <a:ext cx="9144000" cy="32004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 2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conditional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p.d.f.’s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Bayes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theorem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00200"/>
            <a:ext cx="9144000" cy="32004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joint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p.d.f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p(d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,d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  <a:b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probability that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near 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 given value</a:t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and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probability that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near 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 given value</a:t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conditional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p.d.f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p(d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|d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  <a:b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probability that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near 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 given value</a:t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given that we know that</a:t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d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near 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 given value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7"/>
          <p:cNvGrpSpPr>
            <a:grpSpLocks noChangeAspect="1"/>
          </p:cNvGrpSpPr>
          <p:nvPr/>
        </p:nvGrpSpPr>
        <p:grpSpPr>
          <a:xfrm>
            <a:off x="1200150" y="1710034"/>
            <a:ext cx="7029436" cy="4919366"/>
            <a:chOff x="2133600" y="1295400"/>
            <a:chExt cx="3514718" cy="2459683"/>
          </a:xfrm>
        </p:grpSpPr>
        <p:pic>
          <p:nvPicPr>
            <p:cNvPr id="5122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 l="26726" t="26371" r="39349" b="26371"/>
            <a:stretch>
              <a:fillRect/>
            </a:stretch>
          </p:blipFill>
          <p:spPr bwMode="auto">
            <a:xfrm rot="16200000">
              <a:off x="2486464" y="1621512"/>
              <a:ext cx="1866900" cy="18234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4099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 l="80085" t="10734" r="12994" b="13179"/>
            <a:stretch>
              <a:fillRect/>
            </a:stretch>
          </p:blipFill>
          <p:spPr bwMode="auto">
            <a:xfrm>
              <a:off x="4806950" y="1524000"/>
              <a:ext cx="288925" cy="19811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cxnSp>
          <p:nvCxnSpPr>
            <p:cNvPr id="7" name="Straight Arrow Connector 6"/>
            <p:cNvCxnSpPr/>
            <p:nvPr/>
          </p:nvCxnSpPr>
          <p:spPr>
            <a:xfrm>
              <a:off x="2514600" y="1600200"/>
              <a:ext cx="20574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rot="5400000">
              <a:off x="1524000" y="2590800"/>
              <a:ext cx="19812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2333625" y="3524250"/>
              <a:ext cx="381000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d</a:t>
              </a:r>
              <a:r>
                <a:rPr lang="en-US" sz="2400" i="1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1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542146" y="1438275"/>
              <a:ext cx="381000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d</a:t>
              </a:r>
              <a:r>
                <a:rPr lang="en-US" sz="2400" i="1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2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409968" y="1302224"/>
              <a:ext cx="381000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0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191000" y="1295400"/>
              <a:ext cx="381000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10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cxnSp>
          <p:nvCxnSpPr>
            <p:cNvPr id="18" name="Straight Connector 17"/>
            <p:cNvCxnSpPr/>
            <p:nvPr/>
          </p:nvCxnSpPr>
          <p:spPr>
            <a:xfrm rot="5400000">
              <a:off x="2478881" y="1562100"/>
              <a:ext cx="762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4324350" y="1562100"/>
              <a:ext cx="762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2438400" y="1600200"/>
              <a:ext cx="78581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2209800" y="1482247"/>
              <a:ext cx="381000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0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cxnSp>
          <p:nvCxnSpPr>
            <p:cNvPr id="27" name="Straight Connector 26"/>
            <p:cNvCxnSpPr/>
            <p:nvPr/>
          </p:nvCxnSpPr>
          <p:spPr>
            <a:xfrm>
              <a:off x="2438400" y="3407571"/>
              <a:ext cx="78581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2133600" y="3262314"/>
              <a:ext cx="381000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10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095874" y="3269922"/>
              <a:ext cx="542926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0.00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095866" y="1480346"/>
              <a:ext cx="552452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0.25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876800" y="1347785"/>
              <a:ext cx="552452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p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</p:grp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Joint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p.d.f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i="1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7"/>
          <p:cNvGrpSpPr>
            <a:grpSpLocks noChangeAspect="1"/>
          </p:cNvGrpSpPr>
          <p:nvPr/>
        </p:nvGrpSpPr>
        <p:grpSpPr>
          <a:xfrm>
            <a:off x="1200150" y="1710034"/>
            <a:ext cx="7029436" cy="4919366"/>
            <a:chOff x="2133600" y="1295400"/>
            <a:chExt cx="3514718" cy="2459683"/>
          </a:xfrm>
        </p:grpSpPr>
        <p:pic>
          <p:nvPicPr>
            <p:cNvPr id="5122" name="Picture 2"/>
            <p:cNvPicPr>
              <a:picLocks noChangeAspect="1" noChangeArrowheads="1"/>
            </p:cNvPicPr>
            <p:nvPr/>
          </p:nvPicPr>
          <p:blipFill>
            <a:blip r:embed="rId3" cstate="print">
              <a:lum bright="-1000"/>
            </a:blip>
            <a:srcRect l="26726" t="26371" r="39349" b="26371"/>
            <a:stretch>
              <a:fillRect/>
            </a:stretch>
          </p:blipFill>
          <p:spPr bwMode="auto">
            <a:xfrm rot="16200000">
              <a:off x="2479597" y="1629124"/>
              <a:ext cx="1866900" cy="18234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4099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 l="80085" t="10734" r="12994" b="13179"/>
            <a:stretch>
              <a:fillRect/>
            </a:stretch>
          </p:blipFill>
          <p:spPr bwMode="auto">
            <a:xfrm>
              <a:off x="4806950" y="1524000"/>
              <a:ext cx="288925" cy="19811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cxnSp>
          <p:nvCxnSpPr>
            <p:cNvPr id="7" name="Straight Arrow Connector 6"/>
            <p:cNvCxnSpPr/>
            <p:nvPr/>
          </p:nvCxnSpPr>
          <p:spPr>
            <a:xfrm>
              <a:off x="2514600" y="1600200"/>
              <a:ext cx="20574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rot="5400000">
              <a:off x="1524000" y="2590800"/>
              <a:ext cx="19812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2333625" y="3524250"/>
              <a:ext cx="381000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d</a:t>
              </a:r>
              <a:r>
                <a:rPr lang="en-US" sz="2400" i="1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1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542146" y="1438275"/>
              <a:ext cx="381000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d</a:t>
              </a:r>
              <a:r>
                <a:rPr lang="en-US" sz="2400" i="1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2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409968" y="1302224"/>
              <a:ext cx="381000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0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191000" y="1295400"/>
              <a:ext cx="381000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10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cxnSp>
          <p:nvCxnSpPr>
            <p:cNvPr id="18" name="Straight Connector 17"/>
            <p:cNvCxnSpPr/>
            <p:nvPr/>
          </p:nvCxnSpPr>
          <p:spPr>
            <a:xfrm rot="5400000">
              <a:off x="2478881" y="1562100"/>
              <a:ext cx="762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4324350" y="1562100"/>
              <a:ext cx="762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2438400" y="1600200"/>
              <a:ext cx="78581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2209800" y="1482247"/>
              <a:ext cx="381000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0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cxnSp>
          <p:nvCxnSpPr>
            <p:cNvPr id="27" name="Straight Connector 26"/>
            <p:cNvCxnSpPr/>
            <p:nvPr/>
          </p:nvCxnSpPr>
          <p:spPr>
            <a:xfrm>
              <a:off x="2438400" y="3407571"/>
              <a:ext cx="78581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2133600" y="3262314"/>
              <a:ext cx="381000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10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095874" y="3269922"/>
              <a:ext cx="542926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0.00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095866" y="1480346"/>
              <a:ext cx="552452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0.25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876800" y="1347785"/>
              <a:ext cx="552452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p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3200400" y="3352800"/>
              <a:ext cx="55245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i="1" dirty="0" smtClean="0">
                  <a:solidFill>
                    <a:schemeClr val="bg1"/>
                  </a:solidFill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2</a:t>
              </a:r>
              <a:r>
                <a:rPr lang="el-GR" sz="1200" i="1" dirty="0" smtClean="0">
                  <a:solidFill>
                    <a:schemeClr val="bg1"/>
                  </a:solidFill>
                  <a:latin typeface="Cambria Math"/>
                  <a:ea typeface="Cambria Math"/>
                  <a:cs typeface="Times New Roman" pitchFamily="18" charset="0"/>
                </a:rPr>
                <a:t>σ</a:t>
              </a:r>
              <a:r>
                <a:rPr lang="en-US" sz="1200" i="1" baseline="-25000" dirty="0" smtClean="0">
                  <a:solidFill>
                    <a:schemeClr val="bg1"/>
                  </a:solidFill>
                  <a:latin typeface="Cambria Math"/>
                  <a:ea typeface="Cambria Math"/>
                  <a:cs typeface="Times New Roman" pitchFamily="18" charset="0"/>
                </a:rPr>
                <a:t>1</a:t>
              </a:r>
              <a:endParaRPr lang="en-US" sz="1200" i="1" baseline="-250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</p:grp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457200" y="133958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Joint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p.d.f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i="1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 rot="5400000">
            <a:off x="2705894" y="1942306"/>
            <a:ext cx="533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2897948" y="2362200"/>
            <a:ext cx="152400" cy="36576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2438400" y="12192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24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r>
              <a:rPr lang="en-US" sz="24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here</a:t>
            </a:r>
            <a:endParaRPr lang="en-US" sz="2400" i="1" baseline="-25000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35" name="Left Brace 34"/>
          <p:cNvSpPr/>
          <p:nvPr/>
        </p:nvSpPr>
        <p:spPr>
          <a:xfrm>
            <a:off x="1447800" y="4277756"/>
            <a:ext cx="304800" cy="228600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228600" y="3780325"/>
            <a:ext cx="1219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24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</a:t>
            </a:r>
            <a:r>
              <a:rPr lang="en-US" sz="24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centered here</a:t>
            </a:r>
            <a:endParaRPr lang="en-US" sz="2400" baseline="-25000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cxnSp>
        <p:nvCxnSpPr>
          <p:cNvPr id="32" name="Straight Connector 31"/>
          <p:cNvCxnSpPr/>
          <p:nvPr/>
        </p:nvCxnSpPr>
        <p:spPr>
          <a:xfrm flipV="1">
            <a:off x="1947863" y="4342303"/>
            <a:ext cx="942975" cy="4762"/>
          </a:xfrm>
          <a:prstGeom prst="line">
            <a:avLst/>
          </a:prstGeom>
          <a:ln w="28575"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7"/>
          <p:cNvGrpSpPr>
            <a:grpSpLocks noChangeAspect="1"/>
          </p:cNvGrpSpPr>
          <p:nvPr/>
        </p:nvGrpSpPr>
        <p:grpSpPr>
          <a:xfrm>
            <a:off x="1200150" y="1710034"/>
            <a:ext cx="7029436" cy="4919366"/>
            <a:chOff x="2133600" y="1295400"/>
            <a:chExt cx="3514718" cy="2459683"/>
          </a:xfrm>
        </p:grpSpPr>
        <p:pic>
          <p:nvPicPr>
            <p:cNvPr id="5122" name="Picture 2"/>
            <p:cNvPicPr>
              <a:picLocks noChangeAspect="1" noChangeArrowheads="1"/>
            </p:cNvPicPr>
            <p:nvPr/>
          </p:nvPicPr>
          <p:blipFill>
            <a:blip r:embed="rId3" cstate="print">
              <a:lum bright="-1000"/>
            </a:blip>
            <a:srcRect l="26726" t="26371" r="39349" b="26371"/>
            <a:stretch>
              <a:fillRect/>
            </a:stretch>
          </p:blipFill>
          <p:spPr bwMode="auto">
            <a:xfrm rot="16200000">
              <a:off x="2479597" y="1629124"/>
              <a:ext cx="1866900" cy="18234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4099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 l="80085" t="10734" r="12994" b="13179"/>
            <a:stretch>
              <a:fillRect/>
            </a:stretch>
          </p:blipFill>
          <p:spPr bwMode="auto">
            <a:xfrm>
              <a:off x="4806950" y="1524000"/>
              <a:ext cx="288925" cy="19811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cxnSp>
          <p:nvCxnSpPr>
            <p:cNvPr id="7" name="Straight Arrow Connector 6"/>
            <p:cNvCxnSpPr/>
            <p:nvPr/>
          </p:nvCxnSpPr>
          <p:spPr>
            <a:xfrm>
              <a:off x="2514600" y="1600200"/>
              <a:ext cx="20574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rot="5400000">
              <a:off x="1524000" y="2590800"/>
              <a:ext cx="19812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2333625" y="3524250"/>
              <a:ext cx="381000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d</a:t>
              </a:r>
              <a:r>
                <a:rPr lang="en-US" sz="2400" i="1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1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542146" y="1438275"/>
              <a:ext cx="381000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d</a:t>
              </a:r>
              <a:r>
                <a:rPr lang="en-US" sz="2400" i="1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2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409968" y="1302224"/>
              <a:ext cx="381000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0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191000" y="1295400"/>
              <a:ext cx="381000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10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cxnSp>
          <p:nvCxnSpPr>
            <p:cNvPr id="18" name="Straight Connector 17"/>
            <p:cNvCxnSpPr/>
            <p:nvPr/>
          </p:nvCxnSpPr>
          <p:spPr>
            <a:xfrm rot="5400000">
              <a:off x="2478881" y="1562100"/>
              <a:ext cx="762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4324350" y="1562100"/>
              <a:ext cx="762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2438400" y="1600200"/>
              <a:ext cx="78581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2209800" y="1482247"/>
              <a:ext cx="381000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0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cxnSp>
          <p:nvCxnSpPr>
            <p:cNvPr id="27" name="Straight Connector 26"/>
            <p:cNvCxnSpPr/>
            <p:nvPr/>
          </p:nvCxnSpPr>
          <p:spPr>
            <a:xfrm>
              <a:off x="2438400" y="3407571"/>
              <a:ext cx="78581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2133600" y="3262314"/>
              <a:ext cx="381000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10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095874" y="3269922"/>
              <a:ext cx="542926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0.00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095866" y="1480346"/>
              <a:ext cx="552452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0.25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876800" y="1347785"/>
              <a:ext cx="552452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p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3200400" y="3352800"/>
              <a:ext cx="55245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i="1" dirty="0" smtClean="0">
                  <a:solidFill>
                    <a:schemeClr val="bg1"/>
                  </a:solidFill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2</a:t>
              </a:r>
              <a:r>
                <a:rPr lang="el-GR" sz="1200" i="1" dirty="0" smtClean="0">
                  <a:solidFill>
                    <a:schemeClr val="bg1"/>
                  </a:solidFill>
                  <a:latin typeface="Cambria Math"/>
                  <a:ea typeface="Cambria Math"/>
                  <a:cs typeface="Times New Roman" pitchFamily="18" charset="0"/>
                </a:rPr>
                <a:t>σ</a:t>
              </a:r>
              <a:r>
                <a:rPr lang="en-US" sz="1200" i="1" baseline="-25000" dirty="0" smtClean="0">
                  <a:solidFill>
                    <a:schemeClr val="bg1"/>
                  </a:solidFill>
                  <a:latin typeface="Cambria Math"/>
                  <a:ea typeface="Cambria Math"/>
                  <a:cs typeface="Times New Roman" pitchFamily="18" charset="0"/>
                </a:rPr>
                <a:t>1</a:t>
              </a:r>
              <a:endParaRPr lang="en-US" sz="1200" i="1" baseline="-250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</p:grp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457200" y="133958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Joint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p.d.f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i="1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 rot="5400000">
            <a:off x="4229894" y="1942306"/>
            <a:ext cx="533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4421948" y="2362200"/>
            <a:ext cx="152400" cy="36576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3962400" y="12192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24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r>
              <a:rPr lang="en-US" sz="24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here</a:t>
            </a:r>
            <a:endParaRPr lang="en-US" sz="2400" i="1" baseline="-25000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35" name="Left Brace 34"/>
          <p:cNvSpPr/>
          <p:nvPr/>
        </p:nvSpPr>
        <p:spPr>
          <a:xfrm>
            <a:off x="1447800" y="3928886"/>
            <a:ext cx="304800" cy="228600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228600" y="3431455"/>
            <a:ext cx="1219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24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</a:t>
            </a:r>
            <a:r>
              <a:rPr lang="en-US" sz="24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centered here</a:t>
            </a:r>
            <a:endParaRPr lang="en-US" sz="2400" baseline="-25000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cxnSp>
        <p:nvCxnSpPr>
          <p:cNvPr id="32" name="Straight Connector 31"/>
          <p:cNvCxnSpPr/>
          <p:nvPr/>
        </p:nvCxnSpPr>
        <p:spPr>
          <a:xfrm>
            <a:off x="1947863" y="3998195"/>
            <a:ext cx="2395537" cy="23989"/>
          </a:xfrm>
          <a:prstGeom prst="line">
            <a:avLst/>
          </a:prstGeom>
          <a:ln w="28575"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477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so, to convert a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joint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p.d.f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p(d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,d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to a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conditional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p.d.f.’s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p(d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|d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  <a:b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evaluate the joint </a:t>
            </a:r>
            <a:r>
              <a:rPr lang="en-US" dirty="0" err="1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p.d.f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. at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and</a:t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normalize the result to unit area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1371600"/>
            <a:ext cx="53340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Purpose of the Lecture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2057400"/>
            <a:ext cx="9144000" cy="3124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review key points from last lecture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8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introduce conditional </a:t>
            </a:r>
            <a:r>
              <a:rPr lang="en-US" sz="28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p.d.f.’s</a:t>
            </a: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 and </a:t>
            </a:r>
            <a:r>
              <a:rPr lang="en-US" sz="28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Bayes</a:t>
            </a: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 theorem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8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discuss confidence intervals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8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explore ways to compute realizations of random variables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371600"/>
            <a:ext cx="53340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val 4"/>
          <p:cNvSpPr/>
          <p:nvPr/>
        </p:nvSpPr>
        <p:spPr>
          <a:xfrm>
            <a:off x="2819400" y="2209800"/>
            <a:ext cx="2895600" cy="838200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4768948" y="3165231"/>
            <a:ext cx="773723" cy="928467"/>
          </a:xfrm>
          <a:custGeom>
            <a:avLst/>
            <a:gdLst>
              <a:gd name="connsiteX0" fmla="*/ 0 w 773723"/>
              <a:gd name="connsiteY0" fmla="*/ 0 h 928467"/>
              <a:gd name="connsiteX1" fmla="*/ 548640 w 773723"/>
              <a:gd name="connsiteY1" fmla="*/ 267286 h 928467"/>
              <a:gd name="connsiteX2" fmla="*/ 239150 w 773723"/>
              <a:gd name="connsiteY2" fmla="*/ 450166 h 928467"/>
              <a:gd name="connsiteX3" fmla="*/ 773723 w 773723"/>
              <a:gd name="connsiteY3" fmla="*/ 928467 h 928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73723" h="928467">
                <a:moveTo>
                  <a:pt x="0" y="0"/>
                </a:moveTo>
                <a:cubicBezTo>
                  <a:pt x="254391" y="96129"/>
                  <a:pt x="508782" y="192258"/>
                  <a:pt x="548640" y="267286"/>
                </a:cubicBezTo>
                <a:cubicBezTo>
                  <a:pt x="588498" y="342314"/>
                  <a:pt x="201636" y="339969"/>
                  <a:pt x="239150" y="450166"/>
                </a:cubicBezTo>
                <a:cubicBezTo>
                  <a:pt x="276664" y="560363"/>
                  <a:pt x="525193" y="744415"/>
                  <a:pt x="773723" y="928467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800600" y="4038600"/>
            <a:ext cx="1981200" cy="106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area under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p.d.f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. for fixed </a:t>
            </a:r>
            <a:r>
              <a:rPr lang="en-US" sz="2800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2800" i="1" baseline="-250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1371600"/>
            <a:ext cx="804672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33067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similarly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conditional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p.d.f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p(d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|d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  <a:b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probability that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near 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 given value</a:t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given that we know that</a:t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d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near 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 given value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4648200"/>
            <a:ext cx="74295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putting both together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743200"/>
            <a:ext cx="9067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rearranging to achieve a result called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Bayes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theorem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895600"/>
            <a:ext cx="84582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4267200"/>
            <a:ext cx="8458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rearranging to achieve a result called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Bayes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theorem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" y="2667000"/>
            <a:ext cx="8458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ounded Rectangle 5"/>
          <p:cNvSpPr/>
          <p:nvPr/>
        </p:nvSpPr>
        <p:spPr>
          <a:xfrm>
            <a:off x="2286000" y="3200400"/>
            <a:ext cx="6324600" cy="533400"/>
          </a:xfrm>
          <a:prstGeom prst="roundRect">
            <a:avLst/>
          </a:prstGeom>
          <a:noFill/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2819400" y="3733800"/>
            <a:ext cx="914400" cy="381000"/>
          </a:xfrm>
          <a:custGeom>
            <a:avLst/>
            <a:gdLst>
              <a:gd name="connsiteX0" fmla="*/ 0 w 773723"/>
              <a:gd name="connsiteY0" fmla="*/ 0 h 928467"/>
              <a:gd name="connsiteX1" fmla="*/ 548640 w 773723"/>
              <a:gd name="connsiteY1" fmla="*/ 267286 h 928467"/>
              <a:gd name="connsiteX2" fmla="*/ 239150 w 773723"/>
              <a:gd name="connsiteY2" fmla="*/ 450166 h 928467"/>
              <a:gd name="connsiteX3" fmla="*/ 773723 w 773723"/>
              <a:gd name="connsiteY3" fmla="*/ 928467 h 928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73723" h="928467">
                <a:moveTo>
                  <a:pt x="0" y="0"/>
                </a:moveTo>
                <a:cubicBezTo>
                  <a:pt x="254391" y="96129"/>
                  <a:pt x="508782" y="192258"/>
                  <a:pt x="548640" y="267286"/>
                </a:cubicBezTo>
                <a:cubicBezTo>
                  <a:pt x="588498" y="342314"/>
                  <a:pt x="201636" y="339969"/>
                  <a:pt x="239150" y="450166"/>
                </a:cubicBezTo>
                <a:cubicBezTo>
                  <a:pt x="276664" y="560363"/>
                  <a:pt x="525193" y="744415"/>
                  <a:pt x="773723" y="928467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819400" y="3581400"/>
            <a:ext cx="6324600" cy="106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three alternate ways to write </a:t>
            </a:r>
            <a:r>
              <a:rPr lang="en-US" sz="2400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p(d</a:t>
            </a:r>
            <a:r>
              <a:rPr lang="en-US" sz="2400" i="1" baseline="-250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r>
              <a:rPr lang="en-US" sz="2400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2286000" y="4704472"/>
            <a:ext cx="6324600" cy="533400"/>
          </a:xfrm>
          <a:prstGeom prst="roundRect">
            <a:avLst/>
          </a:prstGeom>
          <a:noFill/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2819400" y="5237872"/>
            <a:ext cx="914400" cy="381000"/>
          </a:xfrm>
          <a:custGeom>
            <a:avLst/>
            <a:gdLst>
              <a:gd name="connsiteX0" fmla="*/ 0 w 773723"/>
              <a:gd name="connsiteY0" fmla="*/ 0 h 928467"/>
              <a:gd name="connsiteX1" fmla="*/ 548640 w 773723"/>
              <a:gd name="connsiteY1" fmla="*/ 267286 h 928467"/>
              <a:gd name="connsiteX2" fmla="*/ 239150 w 773723"/>
              <a:gd name="connsiteY2" fmla="*/ 450166 h 928467"/>
              <a:gd name="connsiteX3" fmla="*/ 773723 w 773723"/>
              <a:gd name="connsiteY3" fmla="*/ 928467 h 928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73723" h="928467">
                <a:moveTo>
                  <a:pt x="0" y="0"/>
                </a:moveTo>
                <a:cubicBezTo>
                  <a:pt x="254391" y="96129"/>
                  <a:pt x="508782" y="192258"/>
                  <a:pt x="548640" y="267286"/>
                </a:cubicBezTo>
                <a:cubicBezTo>
                  <a:pt x="588498" y="342314"/>
                  <a:pt x="201636" y="339969"/>
                  <a:pt x="239150" y="450166"/>
                </a:cubicBezTo>
                <a:cubicBezTo>
                  <a:pt x="276664" y="560363"/>
                  <a:pt x="525193" y="744415"/>
                  <a:pt x="773723" y="928467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2819400" y="5085472"/>
            <a:ext cx="6324600" cy="106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three alternate ways to write </a:t>
            </a:r>
            <a:r>
              <a:rPr lang="en-US" sz="2400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p(d</a:t>
            </a:r>
            <a:r>
              <a:rPr lang="en-US" sz="2400" i="1" baseline="-250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</a:t>
            </a:r>
            <a:r>
              <a:rPr lang="en-US" sz="2400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Important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447800"/>
            <a:ext cx="3581400" cy="685800"/>
          </a:xfrm>
        </p:spPr>
        <p:txBody>
          <a:bodyPr/>
          <a:lstStyle/>
          <a:p>
            <a:pPr>
              <a:buNone/>
            </a:pP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p(d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|d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 </a:t>
            </a:r>
            <a:r>
              <a:rPr lang="en-US" i="1" dirty="0" smtClean="0">
                <a:latin typeface="Cambria Math"/>
                <a:ea typeface="Cambria Math"/>
                <a:cs typeface="Times New Roman" pitchFamily="18" charset="0"/>
              </a:rPr>
              <a:t>≠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p(d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|d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2286000"/>
            <a:ext cx="9144000" cy="365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example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latin typeface="Times New Roman" pitchFamily="18" charset="0"/>
                <a:ea typeface="+mj-ea"/>
                <a:cs typeface="Times New Roman" pitchFamily="18" charset="0"/>
              </a:rPr>
              <a:t>probability that you will die given that you have pancreatic cancer is 90%</a:t>
            </a:r>
          </a:p>
          <a:p>
            <a:pPr algn="ctr">
              <a:spcBef>
                <a:spcPct val="0"/>
              </a:spcBef>
            </a:pP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(fatality rate of pancreatic cancer is very high)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4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4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but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latin typeface="Times New Roman" pitchFamily="18" charset="0"/>
                <a:ea typeface="+mj-ea"/>
                <a:cs typeface="Times New Roman" pitchFamily="18" charset="0"/>
              </a:rPr>
              <a:t>probability that a dead person died of pancreatic cancer is 1.3%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(most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people die of something else)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Example using Sand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447800"/>
            <a:ext cx="3581400" cy="1219200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discrete values</a:t>
            </a: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grain size S=small B=Big</a:t>
            </a: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weight L=Light H=heavy 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4038600"/>
            <a:ext cx="7459579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2667000" y="3048000"/>
            <a:ext cx="35814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joint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p.d.f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914400"/>
            <a:ext cx="5638800" cy="1728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2819400" y="3505200"/>
            <a:ext cx="35814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univariate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p.d.f.’s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90600" y="4038600"/>
            <a:ext cx="716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ontent Placeholder 2"/>
          <p:cNvSpPr txBox="1">
            <a:spLocks/>
          </p:cNvSpPr>
          <p:nvPr/>
        </p:nvSpPr>
        <p:spPr>
          <a:xfrm>
            <a:off x="2667000" y="457200"/>
            <a:ext cx="35814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joint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p.d.f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914400"/>
            <a:ext cx="5638800" cy="1728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2819400" y="3505200"/>
            <a:ext cx="35814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univariate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p.d.f.’s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90600" y="4038600"/>
            <a:ext cx="716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ontent Placeholder 2"/>
          <p:cNvSpPr txBox="1">
            <a:spLocks/>
          </p:cNvSpPr>
          <p:nvPr/>
        </p:nvSpPr>
        <p:spPr>
          <a:xfrm>
            <a:off x="2667000" y="457200"/>
            <a:ext cx="35814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joint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p.d.f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3581400" y="4800600"/>
            <a:ext cx="685800" cy="685800"/>
          </a:xfrm>
          <a:custGeom>
            <a:avLst/>
            <a:gdLst>
              <a:gd name="connsiteX0" fmla="*/ 0 w 773723"/>
              <a:gd name="connsiteY0" fmla="*/ 0 h 928467"/>
              <a:gd name="connsiteX1" fmla="*/ 548640 w 773723"/>
              <a:gd name="connsiteY1" fmla="*/ 267286 h 928467"/>
              <a:gd name="connsiteX2" fmla="*/ 239150 w 773723"/>
              <a:gd name="connsiteY2" fmla="*/ 450166 h 928467"/>
              <a:gd name="connsiteX3" fmla="*/ 773723 w 773723"/>
              <a:gd name="connsiteY3" fmla="*/ 928467 h 928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73723" h="928467">
                <a:moveTo>
                  <a:pt x="0" y="0"/>
                </a:moveTo>
                <a:cubicBezTo>
                  <a:pt x="254391" y="96129"/>
                  <a:pt x="508782" y="192258"/>
                  <a:pt x="548640" y="267286"/>
                </a:cubicBezTo>
                <a:cubicBezTo>
                  <a:pt x="588498" y="342314"/>
                  <a:pt x="201636" y="339969"/>
                  <a:pt x="239150" y="450166"/>
                </a:cubicBezTo>
                <a:cubicBezTo>
                  <a:pt x="276664" y="560363"/>
                  <a:pt x="525193" y="744415"/>
                  <a:pt x="773723" y="928467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928404" y="5181600"/>
            <a:ext cx="1371600" cy="106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most grains are small</a:t>
            </a:r>
            <a:endParaRPr lang="en-US" sz="2400" i="1" dirty="0" smtClean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2514600" y="4419600"/>
            <a:ext cx="1295400" cy="381000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6900204" y="5057336"/>
            <a:ext cx="685800" cy="533400"/>
          </a:xfrm>
          <a:custGeom>
            <a:avLst/>
            <a:gdLst>
              <a:gd name="connsiteX0" fmla="*/ 0 w 773723"/>
              <a:gd name="connsiteY0" fmla="*/ 0 h 928467"/>
              <a:gd name="connsiteX1" fmla="*/ 548640 w 773723"/>
              <a:gd name="connsiteY1" fmla="*/ 267286 h 928467"/>
              <a:gd name="connsiteX2" fmla="*/ 239150 w 773723"/>
              <a:gd name="connsiteY2" fmla="*/ 450166 h 928467"/>
              <a:gd name="connsiteX3" fmla="*/ 773723 w 773723"/>
              <a:gd name="connsiteY3" fmla="*/ 928467 h 928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73723" h="928467">
                <a:moveTo>
                  <a:pt x="0" y="0"/>
                </a:moveTo>
                <a:cubicBezTo>
                  <a:pt x="254391" y="96129"/>
                  <a:pt x="508782" y="192258"/>
                  <a:pt x="548640" y="267286"/>
                </a:cubicBezTo>
                <a:cubicBezTo>
                  <a:pt x="588498" y="342314"/>
                  <a:pt x="201636" y="339969"/>
                  <a:pt x="239150" y="450166"/>
                </a:cubicBezTo>
                <a:cubicBezTo>
                  <a:pt x="276664" y="560363"/>
                  <a:pt x="525193" y="744415"/>
                  <a:pt x="773723" y="928467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7239000" y="5227316"/>
            <a:ext cx="1371600" cy="106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most grains are light</a:t>
            </a:r>
            <a:endParaRPr lang="en-US" sz="2400" i="1" dirty="0" smtClean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5867400" y="4648200"/>
            <a:ext cx="1295400" cy="381000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5291796" y="1981200"/>
            <a:ext cx="685800" cy="685800"/>
          </a:xfrm>
          <a:custGeom>
            <a:avLst/>
            <a:gdLst>
              <a:gd name="connsiteX0" fmla="*/ 0 w 773723"/>
              <a:gd name="connsiteY0" fmla="*/ 0 h 928467"/>
              <a:gd name="connsiteX1" fmla="*/ 548640 w 773723"/>
              <a:gd name="connsiteY1" fmla="*/ 267286 h 928467"/>
              <a:gd name="connsiteX2" fmla="*/ 239150 w 773723"/>
              <a:gd name="connsiteY2" fmla="*/ 450166 h 928467"/>
              <a:gd name="connsiteX3" fmla="*/ 773723 w 773723"/>
              <a:gd name="connsiteY3" fmla="*/ 928467 h 928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73723" h="928467">
                <a:moveTo>
                  <a:pt x="0" y="0"/>
                </a:moveTo>
                <a:cubicBezTo>
                  <a:pt x="254391" y="96129"/>
                  <a:pt x="508782" y="192258"/>
                  <a:pt x="548640" y="267286"/>
                </a:cubicBezTo>
                <a:cubicBezTo>
                  <a:pt x="588498" y="342314"/>
                  <a:pt x="201636" y="339969"/>
                  <a:pt x="239150" y="450166"/>
                </a:cubicBezTo>
                <a:cubicBezTo>
                  <a:pt x="276664" y="560363"/>
                  <a:pt x="525193" y="744415"/>
                  <a:pt x="773723" y="928467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5877336" y="2295940"/>
            <a:ext cx="2209800" cy="106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most grains are small and light</a:t>
            </a:r>
            <a:endParaRPr lang="en-US" sz="2400" i="1" dirty="0" smtClean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4224996" y="1600200"/>
            <a:ext cx="1295400" cy="381000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0200"/>
            <a:ext cx="8229600" cy="32004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 1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review of the last lecture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conditional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p.d.f.’s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133600"/>
            <a:ext cx="890016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Freeform 4"/>
          <p:cNvSpPr/>
          <p:nvPr/>
        </p:nvSpPr>
        <p:spPr>
          <a:xfrm>
            <a:off x="3276600" y="2937804"/>
            <a:ext cx="685800" cy="685800"/>
          </a:xfrm>
          <a:custGeom>
            <a:avLst/>
            <a:gdLst>
              <a:gd name="connsiteX0" fmla="*/ 0 w 773723"/>
              <a:gd name="connsiteY0" fmla="*/ 0 h 928467"/>
              <a:gd name="connsiteX1" fmla="*/ 548640 w 773723"/>
              <a:gd name="connsiteY1" fmla="*/ 267286 h 928467"/>
              <a:gd name="connsiteX2" fmla="*/ 239150 w 773723"/>
              <a:gd name="connsiteY2" fmla="*/ 450166 h 928467"/>
              <a:gd name="connsiteX3" fmla="*/ 773723 w 773723"/>
              <a:gd name="connsiteY3" fmla="*/ 928467 h 928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73723" h="928467">
                <a:moveTo>
                  <a:pt x="0" y="0"/>
                </a:moveTo>
                <a:cubicBezTo>
                  <a:pt x="254391" y="96129"/>
                  <a:pt x="508782" y="192258"/>
                  <a:pt x="548640" y="267286"/>
                </a:cubicBezTo>
                <a:cubicBezTo>
                  <a:pt x="588498" y="342314"/>
                  <a:pt x="201636" y="339969"/>
                  <a:pt x="239150" y="450166"/>
                </a:cubicBezTo>
                <a:cubicBezTo>
                  <a:pt x="276664" y="560363"/>
                  <a:pt x="525193" y="744415"/>
                  <a:pt x="773723" y="928467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86200" y="3505200"/>
            <a:ext cx="1981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if a grain is light it’s probably small</a:t>
            </a:r>
            <a:endParaRPr lang="en-US" sz="2400" i="1" dirty="0" smtClean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2209800" y="2556804"/>
            <a:ext cx="1295400" cy="381000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conditional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p.d.f.’s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133600"/>
            <a:ext cx="890016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Freeform 4"/>
          <p:cNvSpPr/>
          <p:nvPr/>
        </p:nvSpPr>
        <p:spPr>
          <a:xfrm>
            <a:off x="3810000" y="3352800"/>
            <a:ext cx="685800" cy="685800"/>
          </a:xfrm>
          <a:custGeom>
            <a:avLst/>
            <a:gdLst>
              <a:gd name="connsiteX0" fmla="*/ 0 w 773723"/>
              <a:gd name="connsiteY0" fmla="*/ 0 h 928467"/>
              <a:gd name="connsiteX1" fmla="*/ 548640 w 773723"/>
              <a:gd name="connsiteY1" fmla="*/ 267286 h 928467"/>
              <a:gd name="connsiteX2" fmla="*/ 239150 w 773723"/>
              <a:gd name="connsiteY2" fmla="*/ 450166 h 928467"/>
              <a:gd name="connsiteX3" fmla="*/ 773723 w 773723"/>
              <a:gd name="connsiteY3" fmla="*/ 928467 h 928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73723" h="928467">
                <a:moveTo>
                  <a:pt x="0" y="0"/>
                </a:moveTo>
                <a:cubicBezTo>
                  <a:pt x="254391" y="96129"/>
                  <a:pt x="508782" y="192258"/>
                  <a:pt x="548640" y="267286"/>
                </a:cubicBezTo>
                <a:cubicBezTo>
                  <a:pt x="588498" y="342314"/>
                  <a:pt x="201636" y="339969"/>
                  <a:pt x="239150" y="450166"/>
                </a:cubicBezTo>
                <a:cubicBezTo>
                  <a:pt x="276664" y="560363"/>
                  <a:pt x="525193" y="744415"/>
                  <a:pt x="773723" y="928467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495800" y="3733800"/>
            <a:ext cx="1752600" cy="1295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if a grain is heavy it’s probably big</a:t>
            </a:r>
            <a:endParaRPr lang="en-US" sz="2400" i="1" dirty="0" smtClean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3048000" y="2895600"/>
            <a:ext cx="1295400" cy="381000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conditional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p.d.f.’s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133600"/>
            <a:ext cx="890016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Freeform 4"/>
          <p:cNvSpPr/>
          <p:nvPr/>
        </p:nvSpPr>
        <p:spPr>
          <a:xfrm>
            <a:off x="7467600" y="2895600"/>
            <a:ext cx="685800" cy="685800"/>
          </a:xfrm>
          <a:custGeom>
            <a:avLst/>
            <a:gdLst>
              <a:gd name="connsiteX0" fmla="*/ 0 w 773723"/>
              <a:gd name="connsiteY0" fmla="*/ 0 h 928467"/>
              <a:gd name="connsiteX1" fmla="*/ 548640 w 773723"/>
              <a:gd name="connsiteY1" fmla="*/ 267286 h 928467"/>
              <a:gd name="connsiteX2" fmla="*/ 239150 w 773723"/>
              <a:gd name="connsiteY2" fmla="*/ 450166 h 928467"/>
              <a:gd name="connsiteX3" fmla="*/ 773723 w 773723"/>
              <a:gd name="connsiteY3" fmla="*/ 928467 h 928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73723" h="928467">
                <a:moveTo>
                  <a:pt x="0" y="0"/>
                </a:moveTo>
                <a:cubicBezTo>
                  <a:pt x="254391" y="96129"/>
                  <a:pt x="508782" y="192258"/>
                  <a:pt x="548640" y="267286"/>
                </a:cubicBezTo>
                <a:cubicBezTo>
                  <a:pt x="588498" y="342314"/>
                  <a:pt x="201636" y="339969"/>
                  <a:pt x="239150" y="450166"/>
                </a:cubicBezTo>
                <a:cubicBezTo>
                  <a:pt x="276664" y="560363"/>
                  <a:pt x="525193" y="744415"/>
                  <a:pt x="773723" y="928467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7467600" y="3657600"/>
            <a:ext cx="1676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if a grain is small it’s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probabilty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light</a:t>
            </a:r>
            <a:endParaRPr lang="en-US" sz="2400" i="1" dirty="0" smtClean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6705600" y="2514600"/>
            <a:ext cx="1295400" cy="381000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conditional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p.d.f.’s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133600"/>
            <a:ext cx="890016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Freeform 4"/>
          <p:cNvSpPr/>
          <p:nvPr/>
        </p:nvSpPr>
        <p:spPr>
          <a:xfrm>
            <a:off x="8229600" y="3352800"/>
            <a:ext cx="685800" cy="685800"/>
          </a:xfrm>
          <a:custGeom>
            <a:avLst/>
            <a:gdLst>
              <a:gd name="connsiteX0" fmla="*/ 0 w 773723"/>
              <a:gd name="connsiteY0" fmla="*/ 0 h 928467"/>
              <a:gd name="connsiteX1" fmla="*/ 548640 w 773723"/>
              <a:gd name="connsiteY1" fmla="*/ 267286 h 928467"/>
              <a:gd name="connsiteX2" fmla="*/ 239150 w 773723"/>
              <a:gd name="connsiteY2" fmla="*/ 450166 h 928467"/>
              <a:gd name="connsiteX3" fmla="*/ 773723 w 773723"/>
              <a:gd name="connsiteY3" fmla="*/ 928467 h 928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73723" h="928467">
                <a:moveTo>
                  <a:pt x="0" y="0"/>
                </a:moveTo>
                <a:cubicBezTo>
                  <a:pt x="254391" y="96129"/>
                  <a:pt x="508782" y="192258"/>
                  <a:pt x="548640" y="267286"/>
                </a:cubicBezTo>
                <a:cubicBezTo>
                  <a:pt x="588498" y="342314"/>
                  <a:pt x="201636" y="339969"/>
                  <a:pt x="239150" y="450166"/>
                </a:cubicBezTo>
                <a:cubicBezTo>
                  <a:pt x="276664" y="560363"/>
                  <a:pt x="525193" y="744415"/>
                  <a:pt x="773723" y="928467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781800" y="3921360"/>
            <a:ext cx="2362200" cy="1828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if a grain is big the chance is about even that its light or heavy</a:t>
            </a:r>
            <a:endParaRPr lang="en-US" sz="2400" i="1" dirty="0" smtClean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7620000" y="2895600"/>
            <a:ext cx="1295400" cy="381000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4800600"/>
          </a:xfrm>
        </p:spPr>
        <p:txBody>
          <a:bodyPr>
            <a:normAutofit/>
          </a:bodyPr>
          <a:lstStyle/>
          <a:p>
            <a:pPr lvl="0"/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If a grain is big the chance is about even that its light or heavy</a:t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?</a:t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What’s going on?</a:t>
            </a:r>
            <a:r>
              <a:rPr lang="en-US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Bayes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theorem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provides the answer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7000" y="2438400"/>
            <a:ext cx="9017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Bayes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theorem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provides the answer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2362200"/>
            <a:ext cx="4572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Freeform 3"/>
          <p:cNvSpPr/>
          <p:nvPr/>
        </p:nvSpPr>
        <p:spPr>
          <a:xfrm flipV="1">
            <a:off x="5791200" y="1981200"/>
            <a:ext cx="838200" cy="533400"/>
          </a:xfrm>
          <a:custGeom>
            <a:avLst/>
            <a:gdLst>
              <a:gd name="connsiteX0" fmla="*/ 0 w 773723"/>
              <a:gd name="connsiteY0" fmla="*/ 0 h 928467"/>
              <a:gd name="connsiteX1" fmla="*/ 548640 w 773723"/>
              <a:gd name="connsiteY1" fmla="*/ 267286 h 928467"/>
              <a:gd name="connsiteX2" fmla="*/ 239150 w 773723"/>
              <a:gd name="connsiteY2" fmla="*/ 450166 h 928467"/>
              <a:gd name="connsiteX3" fmla="*/ 773723 w 773723"/>
              <a:gd name="connsiteY3" fmla="*/ 928467 h 928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73723" h="928467">
                <a:moveTo>
                  <a:pt x="0" y="0"/>
                </a:moveTo>
                <a:cubicBezTo>
                  <a:pt x="254391" y="96129"/>
                  <a:pt x="508782" y="192258"/>
                  <a:pt x="548640" y="267286"/>
                </a:cubicBezTo>
                <a:cubicBezTo>
                  <a:pt x="588498" y="342314"/>
                  <a:pt x="201636" y="339969"/>
                  <a:pt x="239150" y="450166"/>
                </a:cubicBezTo>
                <a:cubicBezTo>
                  <a:pt x="276664" y="560363"/>
                  <a:pt x="525193" y="744415"/>
                  <a:pt x="773723" y="928467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553200" y="1600200"/>
            <a:ext cx="2286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probability of a big grain given it’s heavy</a:t>
            </a:r>
            <a:endParaRPr lang="en-US" sz="2400" i="1" dirty="0" smtClean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4343400" y="2520460"/>
            <a:ext cx="1600200" cy="361072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352800" y="2819400"/>
            <a:ext cx="3429000" cy="533400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5791200" y="3352800"/>
            <a:ext cx="838200" cy="533400"/>
          </a:xfrm>
          <a:custGeom>
            <a:avLst/>
            <a:gdLst>
              <a:gd name="connsiteX0" fmla="*/ 0 w 773723"/>
              <a:gd name="connsiteY0" fmla="*/ 0 h 928467"/>
              <a:gd name="connsiteX1" fmla="*/ 548640 w 773723"/>
              <a:gd name="connsiteY1" fmla="*/ 267286 h 928467"/>
              <a:gd name="connsiteX2" fmla="*/ 239150 w 773723"/>
              <a:gd name="connsiteY2" fmla="*/ 450166 h 928467"/>
              <a:gd name="connsiteX3" fmla="*/ 773723 w 773723"/>
              <a:gd name="connsiteY3" fmla="*/ 928467 h 928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73723" h="928467">
                <a:moveTo>
                  <a:pt x="0" y="0"/>
                </a:moveTo>
                <a:cubicBezTo>
                  <a:pt x="254391" y="96129"/>
                  <a:pt x="508782" y="192258"/>
                  <a:pt x="548640" y="267286"/>
                </a:cubicBezTo>
                <a:cubicBezTo>
                  <a:pt x="588498" y="342314"/>
                  <a:pt x="201636" y="339969"/>
                  <a:pt x="239150" y="450166"/>
                </a:cubicBezTo>
                <a:cubicBezTo>
                  <a:pt x="276664" y="560363"/>
                  <a:pt x="525193" y="744415"/>
                  <a:pt x="773723" y="928467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553200" y="3581400"/>
            <a:ext cx="2286000" cy="3124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the probability of a big grain</a:t>
            </a:r>
          </a:p>
          <a:p>
            <a:pPr algn="ctr">
              <a:spcBef>
                <a:spcPct val="0"/>
              </a:spcBef>
            </a:pPr>
            <a:r>
              <a:rPr lang="en-US" sz="2400" i="1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=</a:t>
            </a:r>
          </a:p>
          <a:p>
            <a:pPr algn="ctr">
              <a:spcBef>
                <a:spcPct val="0"/>
              </a:spcBef>
            </a:pP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probability of a big grain given it’s light</a:t>
            </a:r>
          </a:p>
          <a:p>
            <a:pPr algn="ctr">
              <a:spcBef>
                <a:spcPct val="0"/>
              </a:spcBef>
            </a:pPr>
            <a:r>
              <a:rPr lang="en-US" sz="2400" i="1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+</a:t>
            </a:r>
          </a:p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probability of a big grain given its heavy</a:t>
            </a:r>
            <a:endParaRPr lang="en-US" sz="2400" i="1" dirty="0" smtClean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400" i="1" dirty="0" smtClean="0">
              <a:solidFill>
                <a:srgbClr val="FF0000"/>
              </a:solidFill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400" i="1" dirty="0" smtClean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Bayes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theorem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provides the answer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7000" y="2438400"/>
            <a:ext cx="9017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Oval 3"/>
          <p:cNvSpPr/>
          <p:nvPr/>
        </p:nvSpPr>
        <p:spPr>
          <a:xfrm>
            <a:off x="381000" y="3810000"/>
            <a:ext cx="2133600" cy="533400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1752600" y="4419600"/>
            <a:ext cx="521547" cy="533400"/>
          </a:xfrm>
          <a:custGeom>
            <a:avLst/>
            <a:gdLst>
              <a:gd name="connsiteX0" fmla="*/ 0 w 773723"/>
              <a:gd name="connsiteY0" fmla="*/ 0 h 928467"/>
              <a:gd name="connsiteX1" fmla="*/ 548640 w 773723"/>
              <a:gd name="connsiteY1" fmla="*/ 267286 h 928467"/>
              <a:gd name="connsiteX2" fmla="*/ 239150 w 773723"/>
              <a:gd name="connsiteY2" fmla="*/ 450166 h 928467"/>
              <a:gd name="connsiteX3" fmla="*/ 773723 w 773723"/>
              <a:gd name="connsiteY3" fmla="*/ 928467 h 928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73723" h="928467">
                <a:moveTo>
                  <a:pt x="0" y="0"/>
                </a:moveTo>
                <a:cubicBezTo>
                  <a:pt x="254391" y="96129"/>
                  <a:pt x="508782" y="192258"/>
                  <a:pt x="548640" y="267286"/>
                </a:cubicBezTo>
                <a:cubicBezTo>
                  <a:pt x="588498" y="342314"/>
                  <a:pt x="201636" y="339969"/>
                  <a:pt x="239150" y="450166"/>
                </a:cubicBezTo>
                <a:cubicBezTo>
                  <a:pt x="276664" y="560363"/>
                  <a:pt x="525193" y="744415"/>
                  <a:pt x="773723" y="928467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083188" y="4648200"/>
            <a:ext cx="3200400" cy="1828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only a few percent of light grains are big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i="1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but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there are a lot of light grains</a:t>
            </a:r>
            <a:endParaRPr lang="en-US" sz="2400" dirty="0" smtClean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4724400" y="3810000"/>
            <a:ext cx="1066800" cy="533400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5486400" y="4419600"/>
            <a:ext cx="521547" cy="533400"/>
          </a:xfrm>
          <a:custGeom>
            <a:avLst/>
            <a:gdLst>
              <a:gd name="connsiteX0" fmla="*/ 0 w 773723"/>
              <a:gd name="connsiteY0" fmla="*/ 0 h 928467"/>
              <a:gd name="connsiteX1" fmla="*/ 548640 w 773723"/>
              <a:gd name="connsiteY1" fmla="*/ 267286 h 928467"/>
              <a:gd name="connsiteX2" fmla="*/ 239150 w 773723"/>
              <a:gd name="connsiteY2" fmla="*/ 450166 h 928467"/>
              <a:gd name="connsiteX3" fmla="*/ 773723 w 773723"/>
              <a:gd name="connsiteY3" fmla="*/ 928467 h 928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73723" h="928467">
                <a:moveTo>
                  <a:pt x="0" y="0"/>
                </a:moveTo>
                <a:cubicBezTo>
                  <a:pt x="254391" y="96129"/>
                  <a:pt x="508782" y="192258"/>
                  <a:pt x="548640" y="267286"/>
                </a:cubicBezTo>
                <a:cubicBezTo>
                  <a:pt x="588498" y="342314"/>
                  <a:pt x="201636" y="339969"/>
                  <a:pt x="239150" y="450166"/>
                </a:cubicBezTo>
                <a:cubicBezTo>
                  <a:pt x="276664" y="560363"/>
                  <a:pt x="525193" y="744415"/>
                  <a:pt x="773723" y="928467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791200" y="4648200"/>
            <a:ext cx="2057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this term dominates the result</a:t>
            </a:r>
            <a:endParaRPr lang="en-US" sz="2400" dirty="0" smtClean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050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before the observation: probability that its heavy is 10%, because heavy grains make up 10% of the total.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observation: the grain is big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after the observation: probability that the grain is heavy has risen to 49.74%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Bayesian Inference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use observations to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update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probabilities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0200"/>
            <a:ext cx="8229600" cy="32004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 2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Confidence Intervals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Joint probability density functions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1020" y="2590800"/>
            <a:ext cx="8686800" cy="3124200"/>
          </a:xfrm>
        </p:spPr>
        <p:txBody>
          <a:bodyPr/>
          <a:lstStyle/>
          <a:p>
            <a:pPr>
              <a:buNone/>
            </a:pP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p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(</a:t>
            </a: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d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) =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p(d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,d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,d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</a:rPr>
              <a:t>3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,d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</a:rPr>
              <a:t>4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…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d</a:t>
            </a:r>
            <a:r>
              <a:rPr lang="en-US" i="1" baseline="-25000" dirty="0" err="1" smtClean="0">
                <a:latin typeface="Cambria Math" pitchFamily="18" charset="0"/>
                <a:ea typeface="Cambria Math" pitchFamily="18" charset="0"/>
              </a:rPr>
              <a:t>N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)</a:t>
            </a:r>
          </a:p>
          <a:p>
            <a:pPr>
              <a:buNone/>
            </a:pPr>
            <a:r>
              <a:rPr lang="en-US" i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	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probability that the data are near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</a:p>
          <a:p>
            <a:pPr>
              <a:buNone/>
            </a:pPr>
            <a:endParaRPr lang="en-US" b="1" dirty="0" smtClean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p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(</a:t>
            </a: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) =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p(m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,m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,m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</a:rPr>
              <a:t>3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,m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</a:rPr>
              <a:t>4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…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i="1" baseline="-25000" dirty="0" err="1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)</a:t>
            </a:r>
          </a:p>
          <a:p>
            <a:pPr>
              <a:buNone/>
            </a:pPr>
            <a:r>
              <a:rPr lang="en-US" i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	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probability that the model parameters are near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</a:p>
          <a:p>
            <a:pPr>
              <a:buNone/>
            </a:pPr>
            <a:endParaRPr lang="en-US" b="1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suppose that we encounter in the literature the result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57392"/>
            <a:ext cx="8229600" cy="685800"/>
          </a:xfrm>
        </p:spPr>
        <p:txBody>
          <a:bodyPr/>
          <a:lstStyle/>
          <a:p>
            <a:pPr algn="ctr">
              <a:buNone/>
            </a:pP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= 50 ± 2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 (95%)   and  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= 30 ± 1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(95%) </a:t>
            </a:r>
            <a:endParaRPr lang="en-US" i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4572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latin typeface="Times New Roman" pitchFamily="18" charset="0"/>
                <a:ea typeface="+mj-ea"/>
                <a:cs typeface="Times New Roman" pitchFamily="18" charset="0"/>
              </a:rPr>
              <a:t>what does it mean?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4600" y="381000"/>
            <a:ext cx="4114800" cy="990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joint </a:t>
            </a:r>
            <a:r>
              <a:rPr lang="en-US" dirty="0" err="1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p.d.f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.</a:t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p(m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,m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  <a:endParaRPr lang="en-US" i="1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5257800"/>
            <a:ext cx="8229600" cy="685800"/>
          </a:xfrm>
        </p:spPr>
        <p:txBody>
          <a:bodyPr/>
          <a:lstStyle/>
          <a:p>
            <a:pPr algn="ctr">
              <a:buNone/>
            </a:pP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= 50 ± 2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 (95%)   and  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= 30 ± 1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(95%) </a:t>
            </a:r>
            <a:endParaRPr lang="en-US" i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04800" y="3733800"/>
            <a:ext cx="41148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compute mean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kumimoji="0" lang="en-US" sz="44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&lt;m</a:t>
            </a:r>
            <a:r>
              <a:rPr kumimoji="0" lang="en-US" sz="4400" b="0" i="1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</a:t>
            </a:r>
            <a:r>
              <a:rPr kumimoji="0" lang="en-US" sz="44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&gt; 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and variance </a:t>
            </a:r>
            <a:r>
              <a:rPr kumimoji="0" lang="el-GR" sz="44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σ</a:t>
            </a:r>
            <a:r>
              <a:rPr kumimoji="0" lang="en-US" sz="4400" b="0" i="1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1</a:t>
            </a:r>
            <a:r>
              <a:rPr kumimoji="0" lang="en-US" sz="4400" b="0" i="1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2</a:t>
            </a:r>
            <a:endParaRPr lang="en-US" sz="4400" i="1" baseline="30000" dirty="0" smtClean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953000" y="2133600"/>
            <a:ext cx="41148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univariate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p.d.f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.</a:t>
            </a:r>
          </a:p>
          <a:p>
            <a:pPr lvl="0" algn="ctr">
              <a:spcBef>
                <a:spcPct val="0"/>
              </a:spcBef>
            </a:pPr>
            <a:r>
              <a:rPr lang="en-US" sz="44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p(m</a:t>
            </a:r>
            <a:r>
              <a:rPr lang="en-US" sz="44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r>
              <a:rPr lang="en-US" sz="44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  <a:endParaRPr kumimoji="0" lang="en-US" sz="44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81000" y="2057400"/>
            <a:ext cx="41148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univariate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p.d.f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.</a:t>
            </a:r>
          </a:p>
          <a:p>
            <a:pPr lvl="0" algn="ctr">
              <a:spcBef>
                <a:spcPct val="0"/>
              </a:spcBef>
            </a:pPr>
            <a:r>
              <a:rPr lang="en-US" sz="44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p(m</a:t>
            </a:r>
            <a:r>
              <a:rPr lang="en-US" sz="44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</a:t>
            </a:r>
            <a:r>
              <a:rPr lang="en-US" sz="44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029200" y="3810000"/>
            <a:ext cx="41148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compute mean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kumimoji="0" lang="en-US" sz="44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&lt;m</a:t>
            </a:r>
            <a:r>
              <a:rPr kumimoji="0" lang="en-US" sz="4400" b="0" i="1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r>
              <a:rPr kumimoji="0" lang="en-US" sz="44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&gt; 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and variance </a:t>
            </a:r>
            <a:r>
              <a:rPr kumimoji="0" lang="el-GR" sz="44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σ</a:t>
            </a:r>
            <a:r>
              <a:rPr kumimoji="0" lang="en-US" sz="4400" b="0" i="1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2</a:t>
            </a:r>
            <a:r>
              <a:rPr kumimoji="0" lang="en-US" sz="4400" b="0" i="1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2</a:t>
            </a:r>
            <a:endParaRPr lang="en-US" sz="4400" i="1" baseline="30000" dirty="0" smtClean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2532185" y="1603717"/>
            <a:ext cx="1983544" cy="436098"/>
          </a:xfrm>
          <a:custGeom>
            <a:avLst/>
            <a:gdLst>
              <a:gd name="connsiteX0" fmla="*/ 1983544 w 1983544"/>
              <a:gd name="connsiteY0" fmla="*/ 0 h 436098"/>
              <a:gd name="connsiteX1" fmla="*/ 478301 w 1983544"/>
              <a:gd name="connsiteY1" fmla="*/ 154745 h 436098"/>
              <a:gd name="connsiteX2" fmla="*/ 0 w 1983544"/>
              <a:gd name="connsiteY2" fmla="*/ 436098 h 4360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83544" h="436098">
                <a:moveTo>
                  <a:pt x="1983544" y="0"/>
                </a:moveTo>
                <a:cubicBezTo>
                  <a:pt x="1396218" y="41031"/>
                  <a:pt x="808892" y="82062"/>
                  <a:pt x="478301" y="154745"/>
                </a:cubicBezTo>
                <a:cubicBezTo>
                  <a:pt x="147710" y="227428"/>
                  <a:pt x="73855" y="331763"/>
                  <a:pt x="0" y="436098"/>
                </a:cubicBezTo>
              </a:path>
            </a:pathLst>
          </a:custGeom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 flipH="1">
            <a:off x="4724400" y="1600200"/>
            <a:ext cx="1983544" cy="436098"/>
          </a:xfrm>
          <a:custGeom>
            <a:avLst/>
            <a:gdLst>
              <a:gd name="connsiteX0" fmla="*/ 1983544 w 1983544"/>
              <a:gd name="connsiteY0" fmla="*/ 0 h 436098"/>
              <a:gd name="connsiteX1" fmla="*/ 478301 w 1983544"/>
              <a:gd name="connsiteY1" fmla="*/ 154745 h 436098"/>
              <a:gd name="connsiteX2" fmla="*/ 0 w 1983544"/>
              <a:gd name="connsiteY2" fmla="*/ 436098 h 4360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83544" h="436098">
                <a:moveTo>
                  <a:pt x="1983544" y="0"/>
                </a:moveTo>
                <a:cubicBezTo>
                  <a:pt x="1396218" y="41031"/>
                  <a:pt x="808892" y="82062"/>
                  <a:pt x="478301" y="154745"/>
                </a:cubicBezTo>
                <a:cubicBezTo>
                  <a:pt x="147710" y="227428"/>
                  <a:pt x="73855" y="331763"/>
                  <a:pt x="0" y="436098"/>
                </a:cubicBezTo>
              </a:path>
            </a:pathLst>
          </a:custGeom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2133600" y="3124200"/>
            <a:ext cx="304800" cy="685800"/>
          </a:xfrm>
          <a:custGeom>
            <a:avLst/>
            <a:gdLst>
              <a:gd name="connsiteX0" fmla="*/ 1983544 w 1983544"/>
              <a:gd name="connsiteY0" fmla="*/ 0 h 436098"/>
              <a:gd name="connsiteX1" fmla="*/ 478301 w 1983544"/>
              <a:gd name="connsiteY1" fmla="*/ 154745 h 436098"/>
              <a:gd name="connsiteX2" fmla="*/ 0 w 1983544"/>
              <a:gd name="connsiteY2" fmla="*/ 436098 h 4360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83544" h="436098">
                <a:moveTo>
                  <a:pt x="1983544" y="0"/>
                </a:moveTo>
                <a:cubicBezTo>
                  <a:pt x="1396218" y="41031"/>
                  <a:pt x="808892" y="82062"/>
                  <a:pt x="478301" y="154745"/>
                </a:cubicBezTo>
                <a:cubicBezTo>
                  <a:pt x="147710" y="227428"/>
                  <a:pt x="73855" y="331763"/>
                  <a:pt x="0" y="436098"/>
                </a:cubicBezTo>
              </a:path>
            </a:pathLst>
          </a:custGeom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 flipH="1">
            <a:off x="7010400" y="3124200"/>
            <a:ext cx="381000" cy="685800"/>
          </a:xfrm>
          <a:custGeom>
            <a:avLst/>
            <a:gdLst>
              <a:gd name="connsiteX0" fmla="*/ 1983544 w 1983544"/>
              <a:gd name="connsiteY0" fmla="*/ 0 h 436098"/>
              <a:gd name="connsiteX1" fmla="*/ 478301 w 1983544"/>
              <a:gd name="connsiteY1" fmla="*/ 154745 h 436098"/>
              <a:gd name="connsiteX2" fmla="*/ 0 w 1983544"/>
              <a:gd name="connsiteY2" fmla="*/ 436098 h 4360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83544" h="436098">
                <a:moveTo>
                  <a:pt x="1983544" y="0"/>
                </a:moveTo>
                <a:cubicBezTo>
                  <a:pt x="1396218" y="41031"/>
                  <a:pt x="808892" y="82062"/>
                  <a:pt x="478301" y="154745"/>
                </a:cubicBezTo>
                <a:cubicBezTo>
                  <a:pt x="147710" y="227428"/>
                  <a:pt x="73855" y="331763"/>
                  <a:pt x="0" y="436098"/>
                </a:cubicBezTo>
              </a:path>
            </a:pathLst>
          </a:custGeom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 flipH="1" flipV="1">
            <a:off x="1600200" y="5791200"/>
            <a:ext cx="381000" cy="304800"/>
          </a:xfrm>
          <a:custGeom>
            <a:avLst/>
            <a:gdLst>
              <a:gd name="connsiteX0" fmla="*/ 1983544 w 1983544"/>
              <a:gd name="connsiteY0" fmla="*/ 0 h 436098"/>
              <a:gd name="connsiteX1" fmla="*/ 478301 w 1983544"/>
              <a:gd name="connsiteY1" fmla="*/ 154745 h 436098"/>
              <a:gd name="connsiteX2" fmla="*/ 0 w 1983544"/>
              <a:gd name="connsiteY2" fmla="*/ 436098 h 4360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83544" h="436098">
                <a:moveTo>
                  <a:pt x="1983544" y="0"/>
                </a:moveTo>
                <a:cubicBezTo>
                  <a:pt x="1396218" y="41031"/>
                  <a:pt x="808892" y="82062"/>
                  <a:pt x="478301" y="154745"/>
                </a:cubicBezTo>
                <a:cubicBezTo>
                  <a:pt x="147710" y="227428"/>
                  <a:pt x="73855" y="331763"/>
                  <a:pt x="0" y="436098"/>
                </a:cubicBezTo>
              </a:path>
            </a:pathLst>
          </a:custGeom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573256" y="5991664"/>
            <a:ext cx="1143000" cy="304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&lt;m</a:t>
            </a:r>
            <a:r>
              <a:rPr lang="en-US" sz="2400" i="1" baseline="-250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</a:t>
            </a:r>
            <a:r>
              <a:rPr lang="en-US" sz="2400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&gt;</a:t>
            </a:r>
            <a:endParaRPr lang="en-US" sz="2400" dirty="0" smtClean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7" name="Freeform 16"/>
          <p:cNvSpPr/>
          <p:nvPr/>
        </p:nvSpPr>
        <p:spPr>
          <a:xfrm flipV="1">
            <a:off x="2819400" y="5791200"/>
            <a:ext cx="381000" cy="304800"/>
          </a:xfrm>
          <a:custGeom>
            <a:avLst/>
            <a:gdLst>
              <a:gd name="connsiteX0" fmla="*/ 1983544 w 1983544"/>
              <a:gd name="connsiteY0" fmla="*/ 0 h 436098"/>
              <a:gd name="connsiteX1" fmla="*/ 478301 w 1983544"/>
              <a:gd name="connsiteY1" fmla="*/ 154745 h 436098"/>
              <a:gd name="connsiteX2" fmla="*/ 0 w 1983544"/>
              <a:gd name="connsiteY2" fmla="*/ 436098 h 4360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83544" h="436098">
                <a:moveTo>
                  <a:pt x="1983544" y="0"/>
                </a:moveTo>
                <a:cubicBezTo>
                  <a:pt x="1396218" y="41031"/>
                  <a:pt x="808892" y="82062"/>
                  <a:pt x="478301" y="154745"/>
                </a:cubicBezTo>
                <a:cubicBezTo>
                  <a:pt x="147710" y="227428"/>
                  <a:pt x="73855" y="331763"/>
                  <a:pt x="0" y="436098"/>
                </a:cubicBezTo>
              </a:path>
            </a:pathLst>
          </a:custGeom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2971800" y="6019800"/>
            <a:ext cx="1143000" cy="304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r>
              <a:rPr lang="el-GR" sz="2400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σ</a:t>
            </a:r>
            <a:r>
              <a:rPr lang="en-US" sz="2400" i="1" baseline="-250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</a:t>
            </a:r>
            <a:endParaRPr lang="en-US" sz="2400" i="1" dirty="0" smtClean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9" name="Freeform 18"/>
          <p:cNvSpPr/>
          <p:nvPr/>
        </p:nvSpPr>
        <p:spPr>
          <a:xfrm flipH="1" flipV="1">
            <a:off x="6208544" y="5791200"/>
            <a:ext cx="381000" cy="304800"/>
          </a:xfrm>
          <a:custGeom>
            <a:avLst/>
            <a:gdLst>
              <a:gd name="connsiteX0" fmla="*/ 1983544 w 1983544"/>
              <a:gd name="connsiteY0" fmla="*/ 0 h 436098"/>
              <a:gd name="connsiteX1" fmla="*/ 478301 w 1983544"/>
              <a:gd name="connsiteY1" fmla="*/ 154745 h 436098"/>
              <a:gd name="connsiteX2" fmla="*/ 0 w 1983544"/>
              <a:gd name="connsiteY2" fmla="*/ 436098 h 4360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83544" h="436098">
                <a:moveTo>
                  <a:pt x="1983544" y="0"/>
                </a:moveTo>
                <a:cubicBezTo>
                  <a:pt x="1396218" y="41031"/>
                  <a:pt x="808892" y="82062"/>
                  <a:pt x="478301" y="154745"/>
                </a:cubicBezTo>
                <a:cubicBezTo>
                  <a:pt x="147710" y="227428"/>
                  <a:pt x="73855" y="331763"/>
                  <a:pt x="0" y="436098"/>
                </a:cubicBezTo>
              </a:path>
            </a:pathLst>
          </a:custGeom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5181600" y="5991664"/>
            <a:ext cx="1143000" cy="304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&lt;m</a:t>
            </a:r>
            <a:r>
              <a:rPr lang="en-US" sz="2400" i="1" baseline="-250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r>
              <a:rPr lang="en-US" sz="2400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&gt;</a:t>
            </a:r>
            <a:endParaRPr lang="en-US" sz="2400" dirty="0" smtClean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21" name="Freeform 20"/>
          <p:cNvSpPr/>
          <p:nvPr/>
        </p:nvSpPr>
        <p:spPr>
          <a:xfrm flipV="1">
            <a:off x="7427744" y="5791200"/>
            <a:ext cx="381000" cy="304800"/>
          </a:xfrm>
          <a:custGeom>
            <a:avLst/>
            <a:gdLst>
              <a:gd name="connsiteX0" fmla="*/ 1983544 w 1983544"/>
              <a:gd name="connsiteY0" fmla="*/ 0 h 436098"/>
              <a:gd name="connsiteX1" fmla="*/ 478301 w 1983544"/>
              <a:gd name="connsiteY1" fmla="*/ 154745 h 436098"/>
              <a:gd name="connsiteX2" fmla="*/ 0 w 1983544"/>
              <a:gd name="connsiteY2" fmla="*/ 436098 h 4360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83544" h="436098">
                <a:moveTo>
                  <a:pt x="1983544" y="0"/>
                </a:moveTo>
                <a:cubicBezTo>
                  <a:pt x="1396218" y="41031"/>
                  <a:pt x="808892" y="82062"/>
                  <a:pt x="478301" y="154745"/>
                </a:cubicBezTo>
                <a:cubicBezTo>
                  <a:pt x="147710" y="227428"/>
                  <a:pt x="73855" y="331763"/>
                  <a:pt x="0" y="436098"/>
                </a:cubicBezTo>
              </a:path>
            </a:pathLst>
          </a:custGeom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7580144" y="6019800"/>
            <a:ext cx="1143000" cy="304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r>
              <a:rPr lang="el-GR" sz="2400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σ</a:t>
            </a:r>
            <a:r>
              <a:rPr lang="en-US" sz="2400" i="1" baseline="-250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endParaRPr lang="en-US" sz="2400" i="1" dirty="0" smtClean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57392"/>
            <a:ext cx="8229600" cy="685800"/>
          </a:xfrm>
        </p:spPr>
        <p:txBody>
          <a:bodyPr/>
          <a:lstStyle/>
          <a:p>
            <a:pPr algn="ctr">
              <a:buNone/>
            </a:pP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= 50 ± 2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 (95%)   and  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= 30 ± 1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(95%) </a:t>
            </a:r>
            <a:endParaRPr lang="en-US" i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1981200" y="2438400"/>
            <a:ext cx="609600" cy="457200"/>
          </a:xfrm>
          <a:custGeom>
            <a:avLst/>
            <a:gdLst>
              <a:gd name="connsiteX0" fmla="*/ 1983544 w 1983544"/>
              <a:gd name="connsiteY0" fmla="*/ 0 h 436098"/>
              <a:gd name="connsiteX1" fmla="*/ 478301 w 1983544"/>
              <a:gd name="connsiteY1" fmla="*/ 154745 h 436098"/>
              <a:gd name="connsiteX2" fmla="*/ 0 w 1983544"/>
              <a:gd name="connsiteY2" fmla="*/ 436098 h 4360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83544" h="436098">
                <a:moveTo>
                  <a:pt x="1983544" y="0"/>
                </a:moveTo>
                <a:cubicBezTo>
                  <a:pt x="1396218" y="41031"/>
                  <a:pt x="808892" y="82062"/>
                  <a:pt x="478301" y="154745"/>
                </a:cubicBezTo>
                <a:cubicBezTo>
                  <a:pt x="147710" y="227428"/>
                  <a:pt x="73855" y="331763"/>
                  <a:pt x="0" y="436098"/>
                </a:cubicBezTo>
              </a:path>
            </a:pathLst>
          </a:custGeom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514600" y="2057400"/>
            <a:ext cx="57150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irrespective of the value of m</a:t>
            </a:r>
            <a:r>
              <a:rPr lang="en-US" sz="2400" baseline="-250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, there is a 95% chance that m</a:t>
            </a:r>
            <a:r>
              <a:rPr lang="en-US" sz="2400" baseline="-250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1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is between 48 and 52,</a:t>
            </a:r>
          </a:p>
        </p:txBody>
      </p:sp>
      <p:sp>
        <p:nvSpPr>
          <p:cNvPr id="8" name="Freeform 7"/>
          <p:cNvSpPr/>
          <p:nvPr/>
        </p:nvSpPr>
        <p:spPr>
          <a:xfrm flipH="1" flipV="1">
            <a:off x="6248400" y="3733800"/>
            <a:ext cx="609600" cy="457200"/>
          </a:xfrm>
          <a:custGeom>
            <a:avLst/>
            <a:gdLst>
              <a:gd name="connsiteX0" fmla="*/ 1983544 w 1983544"/>
              <a:gd name="connsiteY0" fmla="*/ 0 h 436098"/>
              <a:gd name="connsiteX1" fmla="*/ 478301 w 1983544"/>
              <a:gd name="connsiteY1" fmla="*/ 154745 h 436098"/>
              <a:gd name="connsiteX2" fmla="*/ 0 w 1983544"/>
              <a:gd name="connsiteY2" fmla="*/ 436098 h 4360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83544" h="436098">
                <a:moveTo>
                  <a:pt x="1983544" y="0"/>
                </a:moveTo>
                <a:cubicBezTo>
                  <a:pt x="1396218" y="41031"/>
                  <a:pt x="808892" y="82062"/>
                  <a:pt x="478301" y="154745"/>
                </a:cubicBezTo>
                <a:cubicBezTo>
                  <a:pt x="147710" y="227428"/>
                  <a:pt x="73855" y="331763"/>
                  <a:pt x="0" y="436098"/>
                </a:cubicBezTo>
              </a:path>
            </a:pathLst>
          </a:custGeom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838200" y="4191000"/>
            <a:ext cx="57150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irrespective of the value of m</a:t>
            </a:r>
            <a:r>
              <a:rPr lang="en-US" sz="2400" baseline="-250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1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, there is a 95% chance that m</a:t>
            </a:r>
            <a:r>
              <a:rPr lang="en-US" sz="2400" baseline="-250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1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is between 29 and 31,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5715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 what’s the probability that both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are within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r>
              <a:rPr lang="el-GR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σ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of their means?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That will depend upon the degree of correlation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For uncorrelated model parameters, it’s (0.95)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0.90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/>
          <p:cNvGrpSpPr/>
          <p:nvPr/>
        </p:nvGrpSpPr>
        <p:grpSpPr>
          <a:xfrm>
            <a:off x="2895600" y="1219200"/>
            <a:ext cx="2926079" cy="2744153"/>
            <a:chOff x="533400" y="1295400"/>
            <a:chExt cx="2926079" cy="2744153"/>
          </a:xfrm>
        </p:grpSpPr>
        <p:grpSp>
          <p:nvGrpSpPr>
            <p:cNvPr id="22" name="Group 21"/>
            <p:cNvGrpSpPr>
              <a:grpSpLocks noChangeAspect="1"/>
            </p:cNvGrpSpPr>
            <p:nvPr/>
          </p:nvGrpSpPr>
          <p:grpSpPr>
            <a:xfrm>
              <a:off x="533400" y="1295400"/>
              <a:ext cx="2926079" cy="2744153"/>
              <a:chOff x="1143003" y="914400"/>
              <a:chExt cx="4876797" cy="4573588"/>
            </a:xfrm>
          </p:grpSpPr>
          <p:pic>
            <p:nvPicPr>
              <p:cNvPr id="5" name="Picture 2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 l="26726" t="26371" r="39349" b="26371"/>
              <a:stretch>
                <a:fillRect/>
              </a:stretch>
            </p:blipFill>
            <p:spPr bwMode="auto">
              <a:xfrm>
                <a:off x="1905000" y="1510352"/>
                <a:ext cx="3733800" cy="36469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cxnSp>
            <p:nvCxnSpPr>
              <p:cNvPr id="7" name="Straight Arrow Connector 6"/>
              <p:cNvCxnSpPr/>
              <p:nvPr/>
            </p:nvCxnSpPr>
            <p:spPr>
              <a:xfrm>
                <a:off x="1905000" y="1524000"/>
                <a:ext cx="4114800" cy="3176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Arrow Connector 7"/>
              <p:cNvCxnSpPr/>
              <p:nvPr/>
            </p:nvCxnSpPr>
            <p:spPr>
              <a:xfrm rot="5400000">
                <a:off x="-76200" y="3505200"/>
                <a:ext cx="3962400" cy="3176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" name="TextBox 8"/>
              <p:cNvSpPr txBox="1"/>
              <p:nvPr/>
            </p:nvSpPr>
            <p:spPr>
              <a:xfrm rot="16200000">
                <a:off x="1060256" y="4299148"/>
                <a:ext cx="781048" cy="6155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i="1" dirty="0" smtClean="0">
                    <a:latin typeface="Cambria Math" pitchFamily="18" charset="0"/>
                    <a:ea typeface="Cambria Math" pitchFamily="18" charset="0"/>
                    <a:cs typeface="Times New Roman" pitchFamily="18" charset="0"/>
                  </a:rPr>
                  <a:t>m</a:t>
                </a:r>
                <a:r>
                  <a:rPr lang="en-US" i="1" baseline="-25000" dirty="0" smtClean="0">
                    <a:latin typeface="Cambria Math" pitchFamily="18" charset="0"/>
                    <a:ea typeface="Cambria Math" pitchFamily="18" charset="0"/>
                    <a:cs typeface="Times New Roman" pitchFamily="18" charset="0"/>
                  </a:rPr>
                  <a:t>1</a:t>
                </a:r>
                <a:endParaRPr lang="en-US" i="1" baseline="-25000" dirty="0">
                  <a:latin typeface="Cambria Math" pitchFamily="18" charset="0"/>
                  <a:ea typeface="Cambria Math" pitchFamily="18" charset="0"/>
                  <a:cs typeface="Times New Roman" pitchFamily="18" charset="0"/>
                </a:endParaRP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5080004" y="914400"/>
                <a:ext cx="76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i="1" dirty="0" smtClean="0">
                    <a:latin typeface="Cambria Math" pitchFamily="18" charset="0"/>
                    <a:ea typeface="Cambria Math" pitchFamily="18" charset="0"/>
                    <a:cs typeface="Times New Roman" pitchFamily="18" charset="0"/>
                  </a:rPr>
                  <a:t>m</a:t>
                </a:r>
                <a:r>
                  <a:rPr lang="en-US" i="1" baseline="-25000" dirty="0" smtClean="0">
                    <a:latin typeface="Cambria Math" pitchFamily="18" charset="0"/>
                    <a:ea typeface="Cambria Math" pitchFamily="18" charset="0"/>
                    <a:cs typeface="Times New Roman" pitchFamily="18" charset="0"/>
                  </a:rPr>
                  <a:t>2</a:t>
                </a:r>
                <a:endParaRPr lang="en-US" i="1" baseline="-25000" dirty="0">
                  <a:latin typeface="Cambria Math" pitchFamily="18" charset="0"/>
                  <a:ea typeface="Cambria Math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13" name="Straight Connector 12"/>
              <p:cNvCxnSpPr/>
              <p:nvPr/>
            </p:nvCxnSpPr>
            <p:spPr>
              <a:xfrm rot="5400000">
                <a:off x="1833562" y="1447800"/>
                <a:ext cx="1524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 rot="5400000">
                <a:off x="5524500" y="1447800"/>
                <a:ext cx="1524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>
                <a:off x="1752600" y="1524000"/>
                <a:ext cx="157162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>
                <a:off x="1752600" y="5138742"/>
                <a:ext cx="157162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" name="Rectangle 22"/>
            <p:cNvSpPr/>
            <p:nvPr/>
          </p:nvSpPr>
          <p:spPr>
            <a:xfrm>
              <a:off x="1954696" y="1596888"/>
              <a:ext cx="331304" cy="2365512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" name="Group 21"/>
          <p:cNvGrpSpPr>
            <a:grpSpLocks noChangeAspect="1"/>
          </p:cNvGrpSpPr>
          <p:nvPr/>
        </p:nvGrpSpPr>
        <p:grpSpPr>
          <a:xfrm>
            <a:off x="198121" y="1219200"/>
            <a:ext cx="2926079" cy="2744153"/>
            <a:chOff x="1143003" y="914400"/>
            <a:chExt cx="4876797" cy="4573588"/>
          </a:xfrm>
        </p:grpSpPr>
        <p:pic>
          <p:nvPicPr>
            <p:cNvPr id="28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 l="26726" t="26371" r="39349" b="26371"/>
            <a:stretch>
              <a:fillRect/>
            </a:stretch>
          </p:blipFill>
          <p:spPr bwMode="auto">
            <a:xfrm>
              <a:off x="1905000" y="1510352"/>
              <a:ext cx="3733800" cy="36469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cxnSp>
          <p:nvCxnSpPr>
            <p:cNvPr id="29" name="Straight Arrow Connector 28"/>
            <p:cNvCxnSpPr/>
            <p:nvPr/>
          </p:nvCxnSpPr>
          <p:spPr>
            <a:xfrm>
              <a:off x="1905000" y="1524000"/>
              <a:ext cx="4114800" cy="3176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 rot="5400000">
              <a:off x="-76200" y="3505200"/>
              <a:ext cx="3962400" cy="3176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 rot="16200000">
              <a:off x="1060256" y="4299148"/>
              <a:ext cx="781048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m</a:t>
              </a:r>
              <a:r>
                <a:rPr lang="en-US" i="1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1</a:t>
              </a:r>
              <a:endParaRPr lang="en-US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5080004" y="914400"/>
              <a:ext cx="7620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m</a:t>
              </a:r>
              <a:r>
                <a:rPr lang="en-US" i="1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2</a:t>
              </a:r>
              <a:endParaRPr lang="en-US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cxnSp>
          <p:nvCxnSpPr>
            <p:cNvPr id="33" name="Straight Connector 32"/>
            <p:cNvCxnSpPr/>
            <p:nvPr/>
          </p:nvCxnSpPr>
          <p:spPr>
            <a:xfrm rot="5400000">
              <a:off x="1833562" y="1447800"/>
              <a:ext cx="1524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5524500" y="1447800"/>
              <a:ext cx="1524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1752600" y="1524000"/>
              <a:ext cx="157162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1752600" y="5138742"/>
              <a:ext cx="157162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Rectangle 26"/>
          <p:cNvSpPr/>
          <p:nvPr/>
        </p:nvSpPr>
        <p:spPr>
          <a:xfrm rot="16200000">
            <a:off x="1264921" y="1524000"/>
            <a:ext cx="993912" cy="236551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7" name="Group 36"/>
          <p:cNvGrpSpPr/>
          <p:nvPr/>
        </p:nvGrpSpPr>
        <p:grpSpPr>
          <a:xfrm>
            <a:off x="5532121" y="1242392"/>
            <a:ext cx="2926079" cy="2744153"/>
            <a:chOff x="533400" y="1295400"/>
            <a:chExt cx="2926079" cy="2744153"/>
          </a:xfrm>
        </p:grpSpPr>
        <p:grpSp>
          <p:nvGrpSpPr>
            <p:cNvPr id="38" name="Group 21"/>
            <p:cNvGrpSpPr>
              <a:grpSpLocks noChangeAspect="1"/>
            </p:cNvGrpSpPr>
            <p:nvPr/>
          </p:nvGrpSpPr>
          <p:grpSpPr>
            <a:xfrm>
              <a:off x="533400" y="1295400"/>
              <a:ext cx="2926079" cy="2744153"/>
              <a:chOff x="1143003" y="914400"/>
              <a:chExt cx="4876797" cy="4573588"/>
            </a:xfrm>
          </p:grpSpPr>
          <p:pic>
            <p:nvPicPr>
              <p:cNvPr id="40" name="Picture 2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 l="26726" t="26371" r="39349" b="26371"/>
              <a:stretch>
                <a:fillRect/>
              </a:stretch>
            </p:blipFill>
            <p:spPr bwMode="auto">
              <a:xfrm>
                <a:off x="1905000" y="1510352"/>
                <a:ext cx="3733800" cy="36469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cxnSp>
            <p:nvCxnSpPr>
              <p:cNvPr id="41" name="Straight Arrow Connector 40"/>
              <p:cNvCxnSpPr/>
              <p:nvPr/>
            </p:nvCxnSpPr>
            <p:spPr>
              <a:xfrm>
                <a:off x="1905000" y="1524000"/>
                <a:ext cx="4114800" cy="3176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Arrow Connector 41"/>
              <p:cNvCxnSpPr/>
              <p:nvPr/>
            </p:nvCxnSpPr>
            <p:spPr>
              <a:xfrm rot="5400000">
                <a:off x="-76200" y="3505200"/>
                <a:ext cx="3962400" cy="3176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TextBox 42"/>
              <p:cNvSpPr txBox="1"/>
              <p:nvPr/>
            </p:nvSpPr>
            <p:spPr>
              <a:xfrm rot="16200000">
                <a:off x="1060256" y="4299148"/>
                <a:ext cx="781048" cy="6155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i="1" dirty="0" smtClean="0">
                    <a:latin typeface="Cambria Math" pitchFamily="18" charset="0"/>
                    <a:ea typeface="Cambria Math" pitchFamily="18" charset="0"/>
                    <a:cs typeface="Times New Roman" pitchFamily="18" charset="0"/>
                  </a:rPr>
                  <a:t>m</a:t>
                </a:r>
                <a:r>
                  <a:rPr lang="en-US" i="1" baseline="-25000" dirty="0" smtClean="0">
                    <a:latin typeface="Cambria Math" pitchFamily="18" charset="0"/>
                    <a:ea typeface="Cambria Math" pitchFamily="18" charset="0"/>
                    <a:cs typeface="Times New Roman" pitchFamily="18" charset="0"/>
                  </a:rPr>
                  <a:t>1</a:t>
                </a:r>
                <a:endParaRPr lang="en-US" i="1" baseline="-25000" dirty="0">
                  <a:latin typeface="Cambria Math" pitchFamily="18" charset="0"/>
                  <a:ea typeface="Cambria Math" pitchFamily="18" charset="0"/>
                  <a:cs typeface="Times New Roman" pitchFamily="18" charset="0"/>
                </a:endParaRPr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5080004" y="914400"/>
                <a:ext cx="76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i="1" dirty="0" smtClean="0">
                    <a:latin typeface="Cambria Math" pitchFamily="18" charset="0"/>
                    <a:ea typeface="Cambria Math" pitchFamily="18" charset="0"/>
                    <a:cs typeface="Times New Roman" pitchFamily="18" charset="0"/>
                  </a:rPr>
                  <a:t>m</a:t>
                </a:r>
                <a:r>
                  <a:rPr lang="en-US" i="1" baseline="-25000" dirty="0" smtClean="0">
                    <a:latin typeface="Cambria Math" pitchFamily="18" charset="0"/>
                    <a:ea typeface="Cambria Math" pitchFamily="18" charset="0"/>
                    <a:cs typeface="Times New Roman" pitchFamily="18" charset="0"/>
                  </a:rPr>
                  <a:t>2</a:t>
                </a:r>
                <a:endParaRPr lang="en-US" i="1" baseline="-25000" dirty="0">
                  <a:latin typeface="Cambria Math" pitchFamily="18" charset="0"/>
                  <a:ea typeface="Cambria Math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45" name="Straight Connector 44"/>
              <p:cNvCxnSpPr/>
              <p:nvPr/>
            </p:nvCxnSpPr>
            <p:spPr>
              <a:xfrm rot="5400000">
                <a:off x="1833562" y="1447800"/>
                <a:ext cx="1524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 rot="5400000">
                <a:off x="5524500" y="1447800"/>
                <a:ext cx="1524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>
              <a:xfrm>
                <a:off x="1752600" y="1524000"/>
                <a:ext cx="157162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>
                <a:off x="1752600" y="5138742"/>
                <a:ext cx="157162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9" name="Rectangle 38"/>
            <p:cNvSpPr/>
            <p:nvPr/>
          </p:nvSpPr>
          <p:spPr>
            <a:xfrm>
              <a:off x="1954696" y="2209800"/>
              <a:ext cx="331304" cy="990600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9" name="Content Placeholder 2"/>
          <p:cNvSpPr>
            <a:spLocks noGrp="1"/>
          </p:cNvSpPr>
          <p:nvPr>
            <p:ph idx="1"/>
          </p:nvPr>
        </p:nvSpPr>
        <p:spPr>
          <a:xfrm>
            <a:off x="381000" y="4191000"/>
            <a:ext cx="2796208" cy="5334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2400" i="1" dirty="0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sz="2400" i="1" baseline="-25000" dirty="0" smtClean="0"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sz="2400" i="1" dirty="0" smtClean="0">
                <a:latin typeface="Cambria Math" pitchFamily="18" charset="0"/>
                <a:ea typeface="Cambria Math" pitchFamily="18" charset="0"/>
              </a:rPr>
              <a:t> = &lt;m</a:t>
            </a:r>
            <a:r>
              <a:rPr lang="en-US" sz="2400" i="1" baseline="-25000" dirty="0" smtClean="0"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sz="2400" i="1" dirty="0" smtClean="0">
                <a:latin typeface="Cambria Math" pitchFamily="18" charset="0"/>
                <a:ea typeface="Cambria Math" pitchFamily="18" charset="0"/>
              </a:rPr>
              <a:t> &gt;± 2</a:t>
            </a:r>
            <a:r>
              <a:rPr lang="el-GR" sz="2400" i="1" dirty="0" smtClean="0">
                <a:latin typeface="Cambria Math"/>
                <a:ea typeface="Cambria Math"/>
              </a:rPr>
              <a:t>σ</a:t>
            </a:r>
            <a:r>
              <a:rPr lang="en-US" sz="2400" i="1" baseline="-25000" dirty="0" smtClean="0">
                <a:latin typeface="Cambria Math" pitchFamily="18" charset="0"/>
                <a:ea typeface="Cambria Math" pitchFamily="18" charset="0"/>
              </a:rPr>
              <a:t>1</a:t>
            </a:r>
            <a:endParaRPr lang="en-US" sz="2400" i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52" name="Content Placeholder 2"/>
          <p:cNvSpPr txBox="1">
            <a:spLocks/>
          </p:cNvSpPr>
          <p:nvPr/>
        </p:nvSpPr>
        <p:spPr>
          <a:xfrm>
            <a:off x="3124200" y="4191000"/>
            <a:ext cx="2796208" cy="533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+mn-cs"/>
              </a:rPr>
              <a:t>m</a:t>
            </a:r>
            <a:r>
              <a:rPr kumimoji="0" lang="en-US" sz="2400" b="0" i="1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+mn-cs"/>
              </a:rPr>
              <a:t>2</a:t>
            </a:r>
            <a:r>
              <a:rPr kumimoji="0" lang="en-US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+mn-cs"/>
              </a:rPr>
              <a:t> = &lt;m</a:t>
            </a:r>
            <a:r>
              <a:rPr kumimoji="0" lang="en-US" sz="2400" b="0" i="1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+mn-cs"/>
              </a:rPr>
              <a:t>2</a:t>
            </a:r>
            <a:r>
              <a:rPr kumimoji="0" lang="en-US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+mn-cs"/>
              </a:rPr>
              <a:t> &gt;± 2</a:t>
            </a:r>
            <a:r>
              <a:rPr kumimoji="0" lang="el-GR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/>
                <a:ea typeface="Cambria Math"/>
                <a:cs typeface="+mn-cs"/>
              </a:rPr>
              <a:t>σ</a:t>
            </a:r>
            <a:r>
              <a:rPr kumimoji="0" lang="en-US" sz="2400" b="0" i="1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+mn-cs"/>
              </a:rPr>
              <a:t>2</a:t>
            </a:r>
            <a:endParaRPr kumimoji="0" lang="en-US" sz="24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+mn-cs"/>
            </a:endParaRPr>
          </a:p>
        </p:txBody>
      </p:sp>
      <p:sp>
        <p:nvSpPr>
          <p:cNvPr id="53" name="Content Placeholder 2"/>
          <p:cNvSpPr txBox="1">
            <a:spLocks/>
          </p:cNvSpPr>
          <p:nvPr/>
        </p:nvSpPr>
        <p:spPr>
          <a:xfrm>
            <a:off x="5814392" y="4038600"/>
            <a:ext cx="2796208" cy="533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+mn-cs"/>
              </a:rPr>
              <a:t>m</a:t>
            </a:r>
            <a:r>
              <a:rPr kumimoji="0" lang="en-US" sz="2400" b="0" i="1" u="none" strike="noStrike" kern="1200" cap="none" spc="0" normalizeH="0" baseline="-2500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+mn-cs"/>
              </a:rPr>
              <a:t>1</a:t>
            </a:r>
            <a:r>
              <a:rPr kumimoji="0" lang="en-US" sz="24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+mn-cs"/>
              </a:rPr>
              <a:t> = &lt;m</a:t>
            </a:r>
            <a:r>
              <a:rPr kumimoji="0" lang="en-US" sz="2400" b="0" i="1" u="none" strike="noStrike" kern="1200" cap="none" spc="0" normalizeH="0" baseline="-2500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+mn-cs"/>
              </a:rPr>
              <a:t>1</a:t>
            </a:r>
            <a:r>
              <a:rPr kumimoji="0" lang="en-US" sz="24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+mn-cs"/>
              </a:rPr>
              <a:t> &gt;± 2</a:t>
            </a:r>
            <a:r>
              <a:rPr kumimoji="0" lang="el-GR" sz="24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/>
                <a:ea typeface="Cambria Math"/>
                <a:cs typeface="+mn-cs"/>
              </a:rPr>
              <a:t>σ</a:t>
            </a:r>
            <a:r>
              <a:rPr kumimoji="0" lang="en-US" sz="2400" b="0" i="1" u="none" strike="noStrike" kern="1200" cap="none" spc="0" normalizeH="0" baseline="-2500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+mn-cs"/>
              </a:rPr>
              <a:t>1</a:t>
            </a:r>
            <a:endParaRPr kumimoji="0" lang="en-US" sz="24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+mn-cs"/>
            </a:endParaRPr>
          </a:p>
        </p:txBody>
      </p:sp>
      <p:sp>
        <p:nvSpPr>
          <p:cNvPr id="54" name="Content Placeholder 2"/>
          <p:cNvSpPr txBox="1">
            <a:spLocks/>
          </p:cNvSpPr>
          <p:nvPr/>
        </p:nvSpPr>
        <p:spPr>
          <a:xfrm>
            <a:off x="5814392" y="4419600"/>
            <a:ext cx="2796208" cy="533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+mn-cs"/>
              </a:rPr>
              <a:t>and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+mn-cs"/>
              </a:rPr>
              <a:t>m</a:t>
            </a:r>
            <a:r>
              <a:rPr kumimoji="0" lang="en-US" sz="2400" b="0" i="1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+mn-cs"/>
              </a:rPr>
              <a:t>2</a:t>
            </a:r>
            <a:r>
              <a:rPr kumimoji="0" lang="en-US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+mn-cs"/>
              </a:rPr>
              <a:t> = &lt;m</a:t>
            </a:r>
            <a:r>
              <a:rPr kumimoji="0" lang="en-US" sz="2400" b="0" i="1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+mn-cs"/>
              </a:rPr>
              <a:t>2</a:t>
            </a:r>
            <a:r>
              <a:rPr kumimoji="0" lang="en-US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+mn-cs"/>
              </a:rPr>
              <a:t> &gt;± 2</a:t>
            </a:r>
            <a:r>
              <a:rPr kumimoji="0" lang="el-GR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/>
                <a:ea typeface="Cambria Math"/>
                <a:cs typeface="+mn-cs"/>
              </a:rPr>
              <a:t>σ</a:t>
            </a:r>
            <a:r>
              <a:rPr kumimoji="0" lang="en-US" sz="2400" b="0" i="1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+mn-cs"/>
              </a:rPr>
              <a:t>2</a:t>
            </a:r>
            <a:endParaRPr kumimoji="0" lang="en-US" sz="24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5715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Suppose that you read a paper which states values and confidence limits for 100 model parameters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What’s the probability that they all fall within their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r>
              <a:rPr lang="el-GR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σ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bounds?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0200"/>
            <a:ext cx="8229600" cy="32004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 4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computing realizations of random variables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00200"/>
            <a:ext cx="9144000" cy="32004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Why?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create noisy “synthetic” or “test” data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generate a suite of hypothetical models, all different from one another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12954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MATLAB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®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function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4572000"/>
            <a:ext cx="9144000" cy="1295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can do many different 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p.d.f’s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2590800"/>
            <a:ext cx="9144000" cy="1295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Python method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-114300" y="3429000"/>
            <a:ext cx="9144000" cy="1295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mr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np.random.normal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loc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=mbar,</a:t>
            </a:r>
          </a:p>
          <a:p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scale=</a:t>
            </a:r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sigma,size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=(Nr,1))</a:t>
            </a:r>
            <a:endParaRPr 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-114300" y="1316182"/>
            <a:ext cx="9144000" cy="1295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mr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random(‘Normal’,mbar,sigma,Nr,1))</a:t>
            </a:r>
            <a:endParaRPr 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438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But what do you do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if there isn’t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one you need?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7"/>
          <p:cNvGrpSpPr>
            <a:grpSpLocks noChangeAspect="1"/>
          </p:cNvGrpSpPr>
          <p:nvPr/>
        </p:nvGrpSpPr>
        <p:grpSpPr>
          <a:xfrm>
            <a:off x="1200150" y="1710034"/>
            <a:ext cx="7029436" cy="4919366"/>
            <a:chOff x="2133600" y="1295400"/>
            <a:chExt cx="3514718" cy="2459683"/>
          </a:xfrm>
        </p:grpSpPr>
        <p:pic>
          <p:nvPicPr>
            <p:cNvPr id="5122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 l="26726" t="26371" r="39349" b="26371"/>
            <a:stretch>
              <a:fillRect/>
            </a:stretch>
          </p:blipFill>
          <p:spPr bwMode="auto">
            <a:xfrm>
              <a:off x="2514600" y="1593376"/>
              <a:ext cx="1866900" cy="18234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4099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 l="80085" t="10734" r="12994" b="13179"/>
            <a:stretch>
              <a:fillRect/>
            </a:stretch>
          </p:blipFill>
          <p:spPr bwMode="auto">
            <a:xfrm>
              <a:off x="4806950" y="1524000"/>
              <a:ext cx="288925" cy="19811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cxnSp>
          <p:nvCxnSpPr>
            <p:cNvPr id="7" name="Straight Arrow Connector 6"/>
            <p:cNvCxnSpPr/>
            <p:nvPr/>
          </p:nvCxnSpPr>
          <p:spPr>
            <a:xfrm>
              <a:off x="2514600" y="1600200"/>
              <a:ext cx="20574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rot="5400000">
              <a:off x="1524000" y="2590800"/>
              <a:ext cx="19812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2333625" y="3524250"/>
              <a:ext cx="381000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d</a:t>
              </a:r>
              <a:r>
                <a:rPr lang="en-US" sz="2400" i="1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1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542146" y="1438275"/>
              <a:ext cx="381000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d</a:t>
              </a:r>
              <a:r>
                <a:rPr lang="en-US" sz="2400" i="1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2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409968" y="1302224"/>
              <a:ext cx="381000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0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191000" y="1295400"/>
              <a:ext cx="381000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10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cxnSp>
          <p:nvCxnSpPr>
            <p:cNvPr id="18" name="Straight Connector 17"/>
            <p:cNvCxnSpPr/>
            <p:nvPr/>
          </p:nvCxnSpPr>
          <p:spPr>
            <a:xfrm rot="5400000">
              <a:off x="2478881" y="1562100"/>
              <a:ext cx="762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4324350" y="1562100"/>
              <a:ext cx="762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2438400" y="1600200"/>
              <a:ext cx="78581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2209800" y="1482247"/>
              <a:ext cx="381000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0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cxnSp>
          <p:nvCxnSpPr>
            <p:cNvPr id="27" name="Straight Connector 26"/>
            <p:cNvCxnSpPr/>
            <p:nvPr/>
          </p:nvCxnSpPr>
          <p:spPr>
            <a:xfrm>
              <a:off x="2438400" y="3407571"/>
              <a:ext cx="78581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2133600" y="3262314"/>
              <a:ext cx="381000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10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095874" y="3269922"/>
              <a:ext cx="542926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0.00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095866" y="1480346"/>
              <a:ext cx="552452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0.25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876800" y="1347785"/>
              <a:ext cx="552452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p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</p:grp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Joint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p.d.f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or two data,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p(d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,d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  <a:endParaRPr lang="en-US" i="1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352800"/>
            <a:ext cx="8229600" cy="27432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requires that you: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1) evaluate the formula for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p(d)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	2) already have a way to generate realizations of 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Normal 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and Uniform </a:t>
            </a:r>
            <a:r>
              <a:rPr lang="en-US" dirty="0" err="1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p.d.f.’s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381000"/>
            <a:ext cx="8229600" cy="2209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One possibility is to use the Metropolis-Hasting</a:t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algorithm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19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goal: generate a length 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Nr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vector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that contains realizations of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p(d)</a:t>
            </a:r>
            <a:endParaRPr lang="en-US" i="1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113841" y="1752600"/>
                <a:ext cx="8686800" cy="2743200"/>
              </a:xfrm>
            </p:spPr>
            <p:txBody>
              <a:bodyPr>
                <a:normAutofit fontScale="90000"/>
              </a:bodyPr>
              <a:lstStyle/>
              <a:p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a critical part of the algorithm is choosing a pdf that can “propose”</a:t>
                </a:r>
                <a:br>
                  <a:rPr lang="en-US" dirty="0" smtClean="0">
                    <a:latin typeface="Times New Roman" pitchFamily="18" charset="0"/>
                    <a:cs typeface="Times New Roman" pitchFamily="18" charset="0"/>
                  </a:rPr>
                </a:b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a possible “next element” (let’s call it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𝑑</m:t>
                    </m:r>
                    <m:r>
                      <a:rPr lang="en-US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′)</m:t>
                    </m:r>
                  </m:oMath>
                </a14:m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given the current element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𝑑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𝑖</m:t>
                        </m:r>
                      </m:sub>
                    </m:sSub>
                  </m:oMath>
                </a14:m>
                <a:endParaRPr lang="en-US" i="1" dirty="0">
                  <a:latin typeface="Cambria Math" pitchFamily="18" charset="0"/>
                  <a:ea typeface="Cambria Math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13841" y="1752600"/>
                <a:ext cx="8686800" cy="2743200"/>
              </a:xfrm>
              <a:blipFill>
                <a:blip r:embed="rId3"/>
                <a:stretch>
                  <a:fillRect l="-1825" t="-222" b="-5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1"/>
          <p:cNvSpPr txBox="1">
            <a:spLocks/>
          </p:cNvSpPr>
          <p:nvPr/>
        </p:nvSpPr>
        <p:spPr>
          <a:xfrm>
            <a:off x="113841" y="152400"/>
            <a:ext cx="8686800" cy="1295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algorithm builds the list element-by-element</a:t>
            </a:r>
            <a:endParaRPr lang="en-US" i="1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itle 1"/>
              <p:cNvSpPr txBox="1">
                <a:spLocks/>
              </p:cNvSpPr>
              <p:nvPr/>
            </p:nvSpPr>
            <p:spPr>
              <a:xfrm>
                <a:off x="113841" y="4267200"/>
                <a:ext cx="8686800" cy="2743200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97500"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this is done by sampling a pdf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>
                          <a:latin typeface="Cambria Math" panose="02040503050406030204" pitchFamily="18" charset="0"/>
                          <a:ea typeface="Cambria Math" pitchFamily="18" charset="0"/>
                        </a:rPr>
                        <m:t>𝑞</m:t>
                      </m:r>
                      <m:r>
                        <a:rPr lang="en-US" i="1" dirty="0">
                          <a:latin typeface="Cambria Math" panose="02040503050406030204" pitchFamily="18" charset="0"/>
                          <a:ea typeface="Cambria Math" pitchFamily="18" charset="0"/>
                        </a:rPr>
                        <m:t>(</m:t>
                      </m:r>
                      <m:r>
                        <a:rPr lang="en-US" i="1" dirty="0">
                          <a:latin typeface="Cambria Math" panose="02040503050406030204" pitchFamily="18" charset="0"/>
                          <a:ea typeface="Cambria Math" pitchFamily="18" charset="0"/>
                        </a:rPr>
                        <m:t>𝑑</m:t>
                      </m:r>
                      <m:r>
                        <a:rPr lang="en-US" i="1" dirty="0">
                          <a:latin typeface="Cambria Math" panose="02040503050406030204" pitchFamily="18" charset="0"/>
                          <a:ea typeface="Cambria Math" pitchFamily="18" charset="0"/>
                        </a:rPr>
                        <m:t>′|</m:t>
                      </m:r>
                      <m:sSub>
                        <m:sSubPr>
                          <m:ctrlPr>
                            <a:rPr lang="en-US" i="1" dirty="0">
                              <a:latin typeface="Cambria Math" panose="02040503050406030204" pitchFamily="18" charset="0"/>
                              <a:ea typeface="Cambria Math" pitchFamily="18" charset="0"/>
                            </a:rPr>
                          </m:ctrlPr>
                        </m:sSubPr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  <a:ea typeface="Cambria Math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i="1" dirty="0">
                              <a:latin typeface="Cambria Math" panose="02040503050406030204" pitchFamily="18" charset="0"/>
                              <a:ea typeface="Cambria Math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i="1" dirty="0">
                          <a:latin typeface="Cambria Math" panose="02040503050406030204" pitchFamily="18" charset="0"/>
                          <a:ea typeface="Cambria Math" pitchFamily="18" charset="0"/>
                        </a:rPr>
                        <m:t>)</m:t>
                      </m:r>
                    </m:oMath>
                  </m:oMathPara>
                </a14:m>
                <a:endParaRPr lang="en-US" i="1" dirty="0">
                  <a:latin typeface="Cambria Math" pitchFamily="18" charset="0"/>
                  <a:ea typeface="Cambria Math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841" y="4267200"/>
                <a:ext cx="8686800" cy="274320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64709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320048" y="3840835"/>
            <a:ext cx="228600" cy="228600"/>
          </a:xfrm>
          <a:prstGeom prst="ellipse">
            <a:avLst/>
          </a:prstGeom>
          <a:solidFill>
            <a:srgbClr val="66FF3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Box 23"/>
              <p:cNvSpPr txBox="1"/>
              <p:nvPr/>
            </p:nvSpPr>
            <p:spPr>
              <a:xfrm>
                <a:off x="4745048" y="1701968"/>
                <a:ext cx="34290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 dirty="0" smtClean="0">
                          <a:latin typeface="Cambria Math" panose="02040503050406030204" pitchFamily="18" charset="0"/>
                          <a:ea typeface="Cambria Math" pitchFamily="18" charset="0"/>
                        </a:rPr>
                        <m:t>𝑞</m:t>
                      </m:r>
                      <m:r>
                        <a:rPr lang="en-US" sz="3600" i="1" dirty="0" smtClean="0">
                          <a:latin typeface="Cambria Math" panose="02040503050406030204" pitchFamily="18" charset="0"/>
                          <a:ea typeface="Cambria Math" pitchFamily="18" charset="0"/>
                        </a:rPr>
                        <m:t>(</m:t>
                      </m:r>
                      <m:r>
                        <a:rPr lang="en-US" sz="3600" b="0" i="1" dirty="0" smtClean="0">
                          <a:latin typeface="Cambria Math" panose="02040503050406030204" pitchFamily="18" charset="0"/>
                          <a:ea typeface="Cambria Math" pitchFamily="18" charset="0"/>
                        </a:rPr>
                        <m:t>𝑑</m:t>
                      </m:r>
                      <m:r>
                        <a:rPr lang="en-US" sz="3600" b="0" i="1" dirty="0" smtClean="0">
                          <a:latin typeface="Cambria Math" panose="02040503050406030204" pitchFamily="18" charset="0"/>
                          <a:ea typeface="Cambria Math" pitchFamily="18" charset="0"/>
                        </a:rPr>
                        <m:t>′|</m:t>
                      </m:r>
                      <m:sSub>
                        <m:sSubPr>
                          <m:ctrlPr>
                            <a:rPr lang="en-US" sz="3600" i="1" dirty="0" smtClean="0">
                              <a:latin typeface="Cambria Math" panose="02040503050406030204" pitchFamily="18" charset="0"/>
                              <a:ea typeface="Cambria Math" pitchFamily="18" charset="0"/>
                            </a:rPr>
                          </m:ctrlPr>
                        </m:sSubPr>
                        <m:e>
                          <m:r>
                            <a:rPr lang="en-US" sz="3600" b="0" i="1" dirty="0" smtClean="0">
                              <a:latin typeface="Cambria Math" panose="02040503050406030204" pitchFamily="18" charset="0"/>
                              <a:ea typeface="Cambria Math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sz="3600" b="0" i="1" dirty="0" smtClean="0">
                              <a:latin typeface="Cambria Math" panose="02040503050406030204" pitchFamily="18" charset="0"/>
                              <a:ea typeface="Cambria Math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3600" i="1" dirty="0" smtClean="0">
                          <a:latin typeface="Cambria Math" panose="02040503050406030204" pitchFamily="18" charset="0"/>
                          <a:ea typeface="Cambria Math" pitchFamily="18" charset="0"/>
                        </a:rPr>
                        <m:t>)</m:t>
                      </m:r>
                    </m:oMath>
                  </m:oMathPara>
                </a14:m>
                <a:endParaRPr lang="en-US" sz="3600" baseline="30000" dirty="0" smtClean="0">
                  <a:latin typeface="Cambria Math" pitchFamily="18" charset="0"/>
                  <a:ea typeface="Cambria Math" pitchFamily="18" charset="0"/>
                </a:endParaRPr>
              </a:p>
              <a:p>
                <a:endParaRPr lang="en-US" sz="3600" baseline="30000" dirty="0">
                  <a:latin typeface="Cambria Math" pitchFamily="18" charset="0"/>
                  <a:ea typeface="Cambria Math" pitchFamily="18" charset="0"/>
                </a:endParaRPr>
              </a:p>
            </p:txBody>
          </p:sp>
        </mc:Choice>
        <mc:Fallback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5048" y="1701968"/>
                <a:ext cx="3429000" cy="101566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Freeform 24"/>
          <p:cNvSpPr/>
          <p:nvPr/>
        </p:nvSpPr>
        <p:spPr>
          <a:xfrm rot="6390546" flipV="1">
            <a:off x="4708327" y="2218353"/>
            <a:ext cx="934907" cy="483888"/>
          </a:xfrm>
          <a:custGeom>
            <a:avLst/>
            <a:gdLst>
              <a:gd name="connsiteX0" fmla="*/ 0 w 679268"/>
              <a:gd name="connsiteY0" fmla="*/ 326572 h 326572"/>
              <a:gd name="connsiteX1" fmla="*/ 365760 w 679268"/>
              <a:gd name="connsiteY1" fmla="*/ 156755 h 326572"/>
              <a:gd name="connsiteX2" fmla="*/ 470263 w 679268"/>
              <a:gd name="connsiteY2" fmla="*/ 222069 h 326572"/>
              <a:gd name="connsiteX3" fmla="*/ 679268 w 679268"/>
              <a:gd name="connsiteY3" fmla="*/ 0 h 326572"/>
              <a:gd name="connsiteX0" fmla="*/ 0 w 934907"/>
              <a:gd name="connsiteY0" fmla="*/ 483888 h 483888"/>
              <a:gd name="connsiteX1" fmla="*/ 621399 w 934907"/>
              <a:gd name="connsiteY1" fmla="*/ 156755 h 483888"/>
              <a:gd name="connsiteX2" fmla="*/ 725902 w 934907"/>
              <a:gd name="connsiteY2" fmla="*/ 222069 h 483888"/>
              <a:gd name="connsiteX3" fmla="*/ 934907 w 934907"/>
              <a:gd name="connsiteY3" fmla="*/ 0 h 483888"/>
              <a:gd name="connsiteX0" fmla="*/ 0 w 934907"/>
              <a:gd name="connsiteY0" fmla="*/ 483888 h 483888"/>
              <a:gd name="connsiteX1" fmla="*/ 237941 w 934907"/>
              <a:gd name="connsiteY1" fmla="*/ 166587 h 483888"/>
              <a:gd name="connsiteX2" fmla="*/ 725902 w 934907"/>
              <a:gd name="connsiteY2" fmla="*/ 222069 h 483888"/>
              <a:gd name="connsiteX3" fmla="*/ 934907 w 934907"/>
              <a:gd name="connsiteY3" fmla="*/ 0 h 483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34907" h="483888">
                <a:moveTo>
                  <a:pt x="0" y="483888"/>
                </a:moveTo>
                <a:cubicBezTo>
                  <a:pt x="143691" y="407688"/>
                  <a:pt x="116957" y="210224"/>
                  <a:pt x="237941" y="166587"/>
                </a:cubicBezTo>
                <a:cubicBezTo>
                  <a:pt x="358925" y="122950"/>
                  <a:pt x="673651" y="248195"/>
                  <a:pt x="725902" y="222069"/>
                </a:cubicBezTo>
                <a:cubicBezTo>
                  <a:pt x="778153" y="195943"/>
                  <a:pt x="856530" y="97971"/>
                  <a:pt x="934907" y="0"/>
                </a:cubicBezTo>
              </a:path>
            </a:pathLst>
          </a:cu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Freeform 1"/>
          <p:cNvSpPr/>
          <p:nvPr/>
        </p:nvSpPr>
        <p:spPr>
          <a:xfrm>
            <a:off x="914400" y="2209800"/>
            <a:ext cx="7039897" cy="1750142"/>
          </a:xfrm>
          <a:custGeom>
            <a:avLst/>
            <a:gdLst>
              <a:gd name="connsiteX0" fmla="*/ 0 w 7039897"/>
              <a:gd name="connsiteY0" fmla="*/ 0 h 5496232"/>
              <a:gd name="connsiteX1" fmla="*/ 0 w 7039897"/>
              <a:gd name="connsiteY1" fmla="*/ 5466735 h 5496232"/>
              <a:gd name="connsiteX2" fmla="*/ 7039897 w 7039897"/>
              <a:gd name="connsiteY2" fmla="*/ 5496232 h 54962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039897" h="5496232">
                <a:moveTo>
                  <a:pt x="0" y="0"/>
                </a:moveTo>
                <a:lnTo>
                  <a:pt x="0" y="5466735"/>
                </a:lnTo>
                <a:lnTo>
                  <a:pt x="7039897" y="5496232"/>
                </a:lnTo>
              </a:path>
            </a:pathLst>
          </a:custGeom>
          <a:noFill/>
          <a:ln w="3810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/>
              <p:cNvSpPr txBox="1"/>
              <p:nvPr/>
            </p:nvSpPr>
            <p:spPr>
              <a:xfrm>
                <a:off x="8230035" y="3579141"/>
                <a:ext cx="612924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i="1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en-US" sz="4000" dirty="0"/>
              </a:p>
            </p:txBody>
          </p:sp>
        </mc:Choice>
        <mc:Fallback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30035" y="3579141"/>
                <a:ext cx="612924" cy="7078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3266768" y="4021443"/>
            <a:ext cx="152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Cambria Math" pitchFamily="18" charset="0"/>
                <a:ea typeface="Cambria Math" pitchFamily="18" charset="0"/>
              </a:rPr>
              <a:t>d</a:t>
            </a:r>
            <a:r>
              <a:rPr lang="en-US" sz="3600" baseline="30000" dirty="0" smtClean="0">
                <a:latin typeface="Cambria Math" pitchFamily="18" charset="0"/>
                <a:ea typeface="Cambria Math" pitchFamily="18" charset="0"/>
              </a:rPr>
              <a:t>’</a:t>
            </a:r>
            <a:endParaRPr lang="en-US" sz="3600" baseline="300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3383348" y="3855942"/>
            <a:ext cx="228600" cy="228600"/>
          </a:xfrm>
          <a:prstGeom prst="ellipse">
            <a:avLst/>
          </a:prstGeom>
          <a:solidFill>
            <a:srgbClr val="66FF3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5681797" y="1085697"/>
                <a:ext cx="44525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dirty="0">
                              <a:latin typeface="Cambria Math" panose="02040503050406030204" pitchFamily="18" charset="0"/>
                              <a:ea typeface="Cambria Math" pitchFamily="18" charset="0"/>
                            </a:rPr>
                          </m:ctrlPr>
                        </m:sSubPr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  <a:ea typeface="Cambria Math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i="1" dirty="0">
                              <a:latin typeface="Cambria Math" panose="02040503050406030204" pitchFamily="18" charset="0"/>
                              <a:ea typeface="Cambria Math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1797" y="1085697"/>
                <a:ext cx="445250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/>
              <p:cNvSpPr txBox="1"/>
              <p:nvPr/>
            </p:nvSpPr>
            <p:spPr>
              <a:xfrm>
                <a:off x="4257368" y="3970242"/>
                <a:ext cx="3429000" cy="6335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600" i="1" dirty="0" smtClean="0">
                              <a:latin typeface="Cambria Math" panose="02040503050406030204" pitchFamily="18" charset="0"/>
                              <a:ea typeface="Cambria Math" pitchFamily="18" charset="0"/>
                            </a:rPr>
                          </m:ctrlPr>
                        </m:sSubPr>
                        <m:e>
                          <m:r>
                            <a:rPr lang="en-US" sz="3600" b="0" i="1" dirty="0" smtClean="0">
                              <a:latin typeface="Cambria Math" panose="02040503050406030204" pitchFamily="18" charset="0"/>
                              <a:ea typeface="Cambria Math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sz="3600" b="0" i="1" dirty="0" smtClean="0">
                              <a:latin typeface="Cambria Math" panose="02040503050406030204" pitchFamily="18" charset="0"/>
                              <a:ea typeface="Cambria Math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sz="3600" baseline="30000" dirty="0" smtClean="0">
                  <a:latin typeface="Cambria Math" pitchFamily="18" charset="0"/>
                  <a:ea typeface="Cambria Math" pitchFamily="18" charset="0"/>
                </a:endParaRPr>
              </a:p>
            </p:txBody>
          </p:sp>
        </mc:Choice>
        <mc:Fallback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7368" y="3970242"/>
                <a:ext cx="3429000" cy="63357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/>
          <p:cNvCxnSpPr/>
          <p:nvPr/>
        </p:nvCxnSpPr>
        <p:spPr>
          <a:xfrm>
            <a:off x="4434348" y="3733800"/>
            <a:ext cx="0" cy="35394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3497648" y="3778164"/>
            <a:ext cx="0" cy="35394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reeform 9"/>
          <p:cNvSpPr/>
          <p:nvPr/>
        </p:nvSpPr>
        <p:spPr>
          <a:xfrm>
            <a:off x="1000431" y="2552800"/>
            <a:ext cx="7304665" cy="1432266"/>
          </a:xfrm>
          <a:custGeom>
            <a:avLst/>
            <a:gdLst>
              <a:gd name="connsiteX0" fmla="*/ 0 w 2489812"/>
              <a:gd name="connsiteY0" fmla="*/ 1359990 h 1371007"/>
              <a:gd name="connsiteX1" fmla="*/ 793214 w 2489812"/>
              <a:gd name="connsiteY1" fmla="*/ 1018467 h 1371007"/>
              <a:gd name="connsiteX2" fmla="*/ 1178805 w 2489812"/>
              <a:gd name="connsiteY2" fmla="*/ 4915 h 1371007"/>
              <a:gd name="connsiteX3" fmla="*/ 1520328 w 2489812"/>
              <a:gd name="connsiteY3" fmla="*/ 654910 h 1371007"/>
              <a:gd name="connsiteX4" fmla="*/ 1839817 w 2489812"/>
              <a:gd name="connsiteY4" fmla="*/ 1172703 h 1371007"/>
              <a:gd name="connsiteX5" fmla="*/ 2489812 w 2489812"/>
              <a:gd name="connsiteY5" fmla="*/ 1371007 h 1371007"/>
              <a:gd name="connsiteX0" fmla="*/ 0 w 2489812"/>
              <a:gd name="connsiteY0" fmla="*/ 1355813 h 1366830"/>
              <a:gd name="connsiteX1" fmla="*/ 881349 w 2489812"/>
              <a:gd name="connsiteY1" fmla="*/ 782936 h 1366830"/>
              <a:gd name="connsiteX2" fmla="*/ 1178805 w 2489812"/>
              <a:gd name="connsiteY2" fmla="*/ 738 h 1366830"/>
              <a:gd name="connsiteX3" fmla="*/ 1520328 w 2489812"/>
              <a:gd name="connsiteY3" fmla="*/ 650733 h 1366830"/>
              <a:gd name="connsiteX4" fmla="*/ 1839817 w 2489812"/>
              <a:gd name="connsiteY4" fmla="*/ 1168526 h 1366830"/>
              <a:gd name="connsiteX5" fmla="*/ 2489812 w 2489812"/>
              <a:gd name="connsiteY5" fmla="*/ 1366830 h 1366830"/>
              <a:gd name="connsiteX0" fmla="*/ 0 w 2489812"/>
              <a:gd name="connsiteY0" fmla="*/ 1355148 h 1366165"/>
              <a:gd name="connsiteX1" fmla="*/ 881349 w 2489812"/>
              <a:gd name="connsiteY1" fmla="*/ 782271 h 1366165"/>
              <a:gd name="connsiteX2" fmla="*/ 1178805 w 2489812"/>
              <a:gd name="connsiteY2" fmla="*/ 73 h 1366165"/>
              <a:gd name="connsiteX3" fmla="*/ 1498295 w 2489812"/>
              <a:gd name="connsiteY3" fmla="*/ 738203 h 1366165"/>
              <a:gd name="connsiteX4" fmla="*/ 1839817 w 2489812"/>
              <a:gd name="connsiteY4" fmla="*/ 1167861 h 1366165"/>
              <a:gd name="connsiteX5" fmla="*/ 2489812 w 2489812"/>
              <a:gd name="connsiteY5" fmla="*/ 1366165 h 1366165"/>
              <a:gd name="connsiteX0" fmla="*/ 0 w 2489812"/>
              <a:gd name="connsiteY0" fmla="*/ 1355148 h 1366165"/>
              <a:gd name="connsiteX1" fmla="*/ 627961 w 2489812"/>
              <a:gd name="connsiteY1" fmla="*/ 1024641 h 1366165"/>
              <a:gd name="connsiteX2" fmla="*/ 881349 w 2489812"/>
              <a:gd name="connsiteY2" fmla="*/ 782271 h 1366165"/>
              <a:gd name="connsiteX3" fmla="*/ 1178805 w 2489812"/>
              <a:gd name="connsiteY3" fmla="*/ 73 h 1366165"/>
              <a:gd name="connsiteX4" fmla="*/ 1498295 w 2489812"/>
              <a:gd name="connsiteY4" fmla="*/ 738203 h 1366165"/>
              <a:gd name="connsiteX5" fmla="*/ 1839817 w 2489812"/>
              <a:gd name="connsiteY5" fmla="*/ 1167861 h 1366165"/>
              <a:gd name="connsiteX6" fmla="*/ 2489812 w 2489812"/>
              <a:gd name="connsiteY6" fmla="*/ 1366165 h 1366165"/>
              <a:gd name="connsiteX0" fmla="*/ 0 w 2489812"/>
              <a:gd name="connsiteY0" fmla="*/ 1355148 h 1366165"/>
              <a:gd name="connsiteX1" fmla="*/ 495759 w 2489812"/>
              <a:gd name="connsiteY1" fmla="*/ 1123793 h 1366165"/>
              <a:gd name="connsiteX2" fmla="*/ 881349 w 2489812"/>
              <a:gd name="connsiteY2" fmla="*/ 782271 h 1366165"/>
              <a:gd name="connsiteX3" fmla="*/ 1178805 w 2489812"/>
              <a:gd name="connsiteY3" fmla="*/ 73 h 1366165"/>
              <a:gd name="connsiteX4" fmla="*/ 1498295 w 2489812"/>
              <a:gd name="connsiteY4" fmla="*/ 738203 h 1366165"/>
              <a:gd name="connsiteX5" fmla="*/ 1839817 w 2489812"/>
              <a:gd name="connsiteY5" fmla="*/ 1167861 h 1366165"/>
              <a:gd name="connsiteX6" fmla="*/ 2489812 w 2489812"/>
              <a:gd name="connsiteY6" fmla="*/ 1366165 h 1366165"/>
              <a:gd name="connsiteX0" fmla="*/ 0 w 3272964"/>
              <a:gd name="connsiteY0" fmla="*/ 1432266 h 1432266"/>
              <a:gd name="connsiteX1" fmla="*/ 1278911 w 3272964"/>
              <a:gd name="connsiteY1" fmla="*/ 1123793 h 1432266"/>
              <a:gd name="connsiteX2" fmla="*/ 1664501 w 3272964"/>
              <a:gd name="connsiteY2" fmla="*/ 782271 h 1432266"/>
              <a:gd name="connsiteX3" fmla="*/ 1961957 w 3272964"/>
              <a:gd name="connsiteY3" fmla="*/ 73 h 1432266"/>
              <a:gd name="connsiteX4" fmla="*/ 2281447 w 3272964"/>
              <a:gd name="connsiteY4" fmla="*/ 738203 h 1432266"/>
              <a:gd name="connsiteX5" fmla="*/ 2622969 w 3272964"/>
              <a:gd name="connsiteY5" fmla="*/ 1167861 h 1432266"/>
              <a:gd name="connsiteX6" fmla="*/ 3272964 w 3272964"/>
              <a:gd name="connsiteY6" fmla="*/ 1366165 h 1432266"/>
              <a:gd name="connsiteX0" fmla="*/ 0 w 4221660"/>
              <a:gd name="connsiteY0" fmla="*/ 1432266 h 1432266"/>
              <a:gd name="connsiteX1" fmla="*/ 1278911 w 4221660"/>
              <a:gd name="connsiteY1" fmla="*/ 1123793 h 1432266"/>
              <a:gd name="connsiteX2" fmla="*/ 1664501 w 4221660"/>
              <a:gd name="connsiteY2" fmla="*/ 782271 h 1432266"/>
              <a:gd name="connsiteX3" fmla="*/ 1961957 w 4221660"/>
              <a:gd name="connsiteY3" fmla="*/ 73 h 1432266"/>
              <a:gd name="connsiteX4" fmla="*/ 2281447 w 4221660"/>
              <a:gd name="connsiteY4" fmla="*/ 738203 h 1432266"/>
              <a:gd name="connsiteX5" fmla="*/ 2622969 w 4221660"/>
              <a:gd name="connsiteY5" fmla="*/ 1167861 h 1432266"/>
              <a:gd name="connsiteX6" fmla="*/ 4221660 w 4221660"/>
              <a:gd name="connsiteY6" fmla="*/ 1399216 h 1432266"/>
              <a:gd name="connsiteX0" fmla="*/ 0 w 4221660"/>
              <a:gd name="connsiteY0" fmla="*/ 1432266 h 1432266"/>
              <a:gd name="connsiteX1" fmla="*/ 1278911 w 4221660"/>
              <a:gd name="connsiteY1" fmla="*/ 1123793 h 1432266"/>
              <a:gd name="connsiteX2" fmla="*/ 1664501 w 4221660"/>
              <a:gd name="connsiteY2" fmla="*/ 782271 h 1432266"/>
              <a:gd name="connsiteX3" fmla="*/ 1961957 w 4221660"/>
              <a:gd name="connsiteY3" fmla="*/ 73 h 1432266"/>
              <a:gd name="connsiteX4" fmla="*/ 2281447 w 4221660"/>
              <a:gd name="connsiteY4" fmla="*/ 738203 h 1432266"/>
              <a:gd name="connsiteX5" fmla="*/ 2680273 w 4221660"/>
              <a:gd name="connsiteY5" fmla="*/ 1200912 h 1432266"/>
              <a:gd name="connsiteX6" fmla="*/ 4221660 w 4221660"/>
              <a:gd name="connsiteY6" fmla="*/ 1399216 h 1432266"/>
              <a:gd name="connsiteX0" fmla="*/ 0 w 4221660"/>
              <a:gd name="connsiteY0" fmla="*/ 1432266 h 1432266"/>
              <a:gd name="connsiteX1" fmla="*/ 1278911 w 4221660"/>
              <a:gd name="connsiteY1" fmla="*/ 1123793 h 1432266"/>
              <a:gd name="connsiteX2" fmla="*/ 1664501 w 4221660"/>
              <a:gd name="connsiteY2" fmla="*/ 782271 h 1432266"/>
              <a:gd name="connsiteX3" fmla="*/ 1961957 w 4221660"/>
              <a:gd name="connsiteY3" fmla="*/ 73 h 1432266"/>
              <a:gd name="connsiteX4" fmla="*/ 2281447 w 4221660"/>
              <a:gd name="connsiteY4" fmla="*/ 738203 h 1432266"/>
              <a:gd name="connsiteX5" fmla="*/ 2680273 w 4221660"/>
              <a:gd name="connsiteY5" fmla="*/ 1200912 h 1432266"/>
              <a:gd name="connsiteX6" fmla="*/ 4221660 w 4221660"/>
              <a:gd name="connsiteY6" fmla="*/ 1399216 h 14322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21660" h="1432266">
                <a:moveTo>
                  <a:pt x="0" y="1432266"/>
                </a:moveTo>
                <a:cubicBezTo>
                  <a:pt x="104660" y="1377181"/>
                  <a:pt x="1132020" y="1219272"/>
                  <a:pt x="1278911" y="1123793"/>
                </a:cubicBezTo>
                <a:cubicBezTo>
                  <a:pt x="1425802" y="1028314"/>
                  <a:pt x="1550660" y="969558"/>
                  <a:pt x="1664501" y="782271"/>
                </a:cubicBezTo>
                <a:cubicBezTo>
                  <a:pt x="1778342" y="594984"/>
                  <a:pt x="1859133" y="7418"/>
                  <a:pt x="1961957" y="73"/>
                </a:cubicBezTo>
                <a:cubicBezTo>
                  <a:pt x="2064781" y="-7272"/>
                  <a:pt x="2161728" y="538063"/>
                  <a:pt x="2281447" y="738203"/>
                </a:cubicBezTo>
                <a:cubicBezTo>
                  <a:pt x="2401166" y="938343"/>
                  <a:pt x="2356904" y="1035658"/>
                  <a:pt x="2680273" y="1200912"/>
                </a:cubicBezTo>
                <a:cubicBezTo>
                  <a:pt x="3003642" y="1366166"/>
                  <a:pt x="3977453" y="1359738"/>
                  <a:pt x="4221660" y="1399216"/>
                </a:cubicBezTo>
              </a:path>
            </a:pathLst>
          </a:cu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3497648" y="4615889"/>
            <a:ext cx="903383" cy="233131"/>
          </a:xfrm>
          <a:custGeom>
            <a:avLst/>
            <a:gdLst>
              <a:gd name="connsiteX0" fmla="*/ 903383 w 903383"/>
              <a:gd name="connsiteY0" fmla="*/ 0 h 233131"/>
              <a:gd name="connsiteX1" fmla="*/ 528810 w 903383"/>
              <a:gd name="connsiteY1" fmla="*/ 231355 h 233131"/>
              <a:gd name="connsiteX2" fmla="*/ 0 w 903383"/>
              <a:gd name="connsiteY2" fmla="*/ 88135 h 233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03383" h="233131">
                <a:moveTo>
                  <a:pt x="903383" y="0"/>
                </a:moveTo>
                <a:cubicBezTo>
                  <a:pt x="791378" y="108333"/>
                  <a:pt x="679374" y="216666"/>
                  <a:pt x="528810" y="231355"/>
                </a:cubicBezTo>
                <a:cubicBezTo>
                  <a:pt x="378246" y="246044"/>
                  <a:pt x="189123" y="167089"/>
                  <a:pt x="0" y="88135"/>
                </a:cubicBezTo>
              </a:path>
            </a:pathLst>
          </a:custGeom>
          <a:noFill/>
          <a:ln w="57150">
            <a:solidFill>
              <a:srgbClr val="00B05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15410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itle 1"/>
              <p:cNvSpPr txBox="1">
                <a:spLocks/>
              </p:cNvSpPr>
              <p:nvPr/>
            </p:nvSpPr>
            <p:spPr>
              <a:xfrm>
                <a:off x="8263" y="152400"/>
                <a:ext cx="9144000" cy="6324600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82500" lnSpcReduction="20000"/>
              </a:bodyPr>
              <a:lstStyle/>
              <a:p>
                <a:pPr marL="0" marR="0" lvl="0" indent="0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600" b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itchFamily="18" charset="0"/>
                    <a:ea typeface="+mj-ea"/>
                    <a:cs typeface="Times New Roman" pitchFamily="18" charset="0"/>
                  </a:rPr>
                  <a:t>Ste</a:t>
                </a:r>
                <a:r>
                  <a:rPr lang="en-US" sz="3600" dirty="0" err="1" smtClean="0">
                    <a:latin typeface="Times New Roman" pitchFamily="18" charset="0"/>
                    <a:ea typeface="+mj-ea"/>
                    <a:cs typeface="Times New Roman" pitchFamily="18" charset="0"/>
                  </a:rPr>
                  <a:t>ps</a:t>
                </a:r>
                <a:r>
                  <a:rPr lang="en-US" sz="3600" dirty="0" smtClean="0">
                    <a:latin typeface="Times New Roman" pitchFamily="18" charset="0"/>
                    <a:ea typeface="+mj-ea"/>
                    <a:cs typeface="Times New Roman" pitchFamily="18" charset="0"/>
                  </a:rPr>
                  <a:t>:</a:t>
                </a:r>
              </a:p>
              <a:p>
                <a:pPr marL="0" marR="0" lvl="0" indent="0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600" b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itchFamily="18" charset="0"/>
                    <a:ea typeface="+mj-ea"/>
                    <a:cs typeface="Times New Roman" pitchFamily="18" charset="0"/>
                  </a:rPr>
                  <a:t>	</a:t>
                </a:r>
                <a:r>
                  <a:rPr lang="en-US" sz="3600" dirty="0" smtClean="0">
                    <a:latin typeface="Times New Roman" pitchFamily="18" charset="0"/>
                    <a:ea typeface="+mj-ea"/>
                    <a:cs typeface="Times New Roman" pitchFamily="18" charset="0"/>
                  </a:rPr>
                  <a:t>(1) </a:t>
                </a:r>
                <a:r>
                  <a:rPr lang="en-US" sz="3600" dirty="0" smtClean="0">
                    <a:latin typeface="Times New Roman" pitchFamily="18" charset="0"/>
                    <a:ea typeface="+mj-ea"/>
                    <a:cs typeface="Times New Roman" pitchFamily="18" charset="0"/>
                  </a:rPr>
                  <a:t>set </a:t>
                </a:r>
                <a:r>
                  <a:rPr lang="en-US" sz="3600" i="1" dirty="0" smtClean="0">
                    <a:latin typeface="Cambria Math" pitchFamily="18" charset="0"/>
                    <a:ea typeface="Cambria Math" pitchFamily="18" charset="0"/>
                    <a:cs typeface="Times New Roman" pitchFamily="18" charset="0"/>
                  </a:rPr>
                  <a:t>d</a:t>
                </a:r>
                <a:r>
                  <a:rPr lang="en-US" sz="3600" i="1" baseline="-25000" dirty="0" smtClean="0">
                    <a:latin typeface="Cambria Math" pitchFamily="18" charset="0"/>
                    <a:ea typeface="Cambria Math" pitchFamily="18" charset="0"/>
                    <a:cs typeface="Times New Roman" pitchFamily="18" charset="0"/>
                  </a:rPr>
                  <a:t>i</a:t>
                </a:r>
                <a:r>
                  <a:rPr lang="en-US" sz="3600" dirty="0" smtClean="0">
                    <a:latin typeface="Times New Roman" pitchFamily="18" charset="0"/>
                    <a:ea typeface="+mj-ea"/>
                    <a:cs typeface="Times New Roman" pitchFamily="18" charset="0"/>
                  </a:rPr>
                  <a:t> with </a:t>
                </a:r>
                <a:r>
                  <a:rPr lang="en-US" sz="3600" i="1" dirty="0" err="1" smtClean="0">
                    <a:latin typeface="Times New Roman" pitchFamily="18" charset="0"/>
                    <a:ea typeface="+mj-ea"/>
                    <a:cs typeface="Times New Roman" pitchFamily="18" charset="0"/>
                  </a:rPr>
                  <a:t>i</a:t>
                </a:r>
                <a:r>
                  <a:rPr lang="en-US" sz="3600" i="1" dirty="0" smtClean="0">
                    <a:latin typeface="Times New Roman" pitchFamily="18" charset="0"/>
                    <a:ea typeface="+mj-ea"/>
                    <a:cs typeface="Times New Roman" pitchFamily="18" charset="0"/>
                  </a:rPr>
                  <a:t>=1</a:t>
                </a:r>
                <a:r>
                  <a:rPr lang="en-US" sz="3600" dirty="0" smtClean="0">
                    <a:latin typeface="Times New Roman" pitchFamily="18" charset="0"/>
                    <a:ea typeface="+mj-ea"/>
                    <a:cs typeface="Times New Roman" pitchFamily="18" charset="0"/>
                  </a:rPr>
                  <a:t> to some reasonable value</a:t>
                </a:r>
              </a:p>
              <a:p>
                <a:pPr marL="0" marR="0" lvl="0" indent="0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600" b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itchFamily="18" charset="0"/>
                    <a:ea typeface="+mj-ea"/>
                    <a:cs typeface="Times New Roman" pitchFamily="18" charset="0"/>
                  </a:rPr>
                  <a:t>	</a:t>
                </a:r>
                <a:r>
                  <a:rPr kumimoji="0" lang="en-US" sz="3600" b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itchFamily="18" charset="0"/>
                    <a:ea typeface="+mj-ea"/>
                    <a:cs typeface="Times New Roman" pitchFamily="18" charset="0"/>
                  </a:rPr>
                  <a:t>(2) now </a:t>
                </a:r>
                <a:r>
                  <a:rPr kumimoji="0" lang="en-US" sz="3600" b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itchFamily="18" charset="0"/>
                    <a:ea typeface="+mj-ea"/>
                    <a:cs typeface="Times New Roman" pitchFamily="18" charset="0"/>
                  </a:rPr>
                  <a:t>for</a:t>
                </a:r>
                <a:r>
                  <a:rPr kumimoji="0" lang="en-US" sz="3600" b="0" u="none" strike="noStrike" kern="1200" cap="none" spc="0" normalizeH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itchFamily="18" charset="0"/>
                    <a:ea typeface="+mj-ea"/>
                    <a:cs typeface="Times New Roman" pitchFamily="18" charset="0"/>
                  </a:rPr>
                  <a:t> subsequent </a:t>
                </a:r>
                <a:r>
                  <a:rPr kumimoji="0" lang="en-US" sz="3600" b="0" i="1" u="none" strike="noStrike" kern="1200" cap="none" spc="0" normalizeH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itchFamily="18" charset="0"/>
                    <a:ea typeface="+mj-ea"/>
                    <a:cs typeface="Times New Roman" pitchFamily="18" charset="0"/>
                  </a:rPr>
                  <a:t>d</a:t>
                </a:r>
                <a:r>
                  <a:rPr kumimoji="0" lang="en-US" sz="3600" b="0" i="1" u="none" strike="noStrike" kern="1200" cap="none" spc="0" normalizeH="0" baseline="-2500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itchFamily="18" charset="0"/>
                    <a:ea typeface="+mj-ea"/>
                    <a:cs typeface="Times New Roman" pitchFamily="18" charset="0"/>
                  </a:rPr>
                  <a:t>i+1</a:t>
                </a:r>
              </a:p>
              <a:p>
                <a:pPr marL="0" marR="0" lvl="0" indent="0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3600" baseline="0" dirty="0" smtClean="0">
                    <a:latin typeface="Times New Roman" pitchFamily="18" charset="0"/>
                    <a:ea typeface="+mj-ea"/>
                    <a:cs typeface="Times New Roman" pitchFamily="18" charset="0"/>
                  </a:rPr>
                  <a:t>		generate</a:t>
                </a:r>
                <a:r>
                  <a:rPr lang="en-US" sz="3600" dirty="0" smtClean="0">
                    <a:latin typeface="Times New Roman" pitchFamily="18" charset="0"/>
                    <a:ea typeface="+mj-ea"/>
                    <a:cs typeface="Times New Roman" pitchFamily="18" charset="0"/>
                  </a:rPr>
                  <a:t> a proposed successor d’</a:t>
                </a:r>
              </a:p>
              <a:p>
                <a:pPr marL="0" marR="0" lvl="0" indent="0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600" b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itchFamily="18" charset="0"/>
                    <a:ea typeface="+mj-ea"/>
                    <a:cs typeface="Times New Roman" pitchFamily="18" charset="0"/>
                  </a:rPr>
                  <a:t>			from a conditional</a:t>
                </a:r>
                <a:r>
                  <a:rPr kumimoji="0" lang="en-US" sz="3600" b="0" u="none" strike="noStrike" kern="1200" cap="none" spc="0" normalizeH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itchFamily="18" charset="0"/>
                    <a:ea typeface="+mj-ea"/>
                    <a:cs typeface="Times New Roman" pitchFamily="18" charset="0"/>
                  </a:rPr>
                  <a:t> </a:t>
                </a:r>
                <a:r>
                  <a:rPr kumimoji="0" lang="en-US" sz="3600" b="0" u="none" strike="noStrike" kern="1200" cap="none" spc="0" normalizeH="0" noProof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itchFamily="18" charset="0"/>
                    <a:ea typeface="+mj-ea"/>
                    <a:cs typeface="Times New Roman" pitchFamily="18" charset="0"/>
                  </a:rPr>
                  <a:t>p.d.f</a:t>
                </a:r>
                <a:r>
                  <a:rPr kumimoji="0" lang="en-US" sz="3600" b="0" u="none" strike="noStrike" kern="1200" cap="none" spc="0" normalizeH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itchFamily="18" charset="0"/>
                    <a:ea typeface="+mj-ea"/>
                    <a:cs typeface="Times New Roman" pitchFamily="18" charset="0"/>
                  </a:rPr>
                  <a:t>. </a:t>
                </a:r>
                <a:r>
                  <a:rPr lang="en-US" sz="3600" i="1" dirty="0" smtClean="0">
                    <a:latin typeface="Cambria Math" pitchFamily="18" charset="0"/>
                    <a:ea typeface="Cambria Math" pitchFamily="18" charset="0"/>
                    <a:cs typeface="Times New Roman" pitchFamily="18" charset="0"/>
                  </a:rPr>
                  <a:t>q(</a:t>
                </a:r>
                <a:r>
                  <a:rPr lang="en-US" sz="3600" i="1" dirty="0" err="1" smtClean="0">
                    <a:latin typeface="Cambria Math" pitchFamily="18" charset="0"/>
                    <a:ea typeface="Cambria Math" pitchFamily="18" charset="0"/>
                    <a:cs typeface="Times New Roman" pitchFamily="18" charset="0"/>
                  </a:rPr>
                  <a:t>d’|d</a:t>
                </a:r>
                <a:r>
                  <a:rPr lang="en-US" sz="3600" i="1" baseline="-25000" dirty="0" err="1" smtClean="0">
                    <a:latin typeface="Cambria Math" pitchFamily="18" charset="0"/>
                    <a:ea typeface="Cambria Math" pitchFamily="18" charset="0"/>
                    <a:cs typeface="Times New Roman" pitchFamily="18" charset="0"/>
                  </a:rPr>
                  <a:t>i</a:t>
                </a:r>
                <a:r>
                  <a:rPr lang="en-US" sz="3600" i="1" dirty="0" smtClean="0">
                    <a:latin typeface="Cambria Math" pitchFamily="18" charset="0"/>
                    <a:ea typeface="Cambria Math" pitchFamily="18" charset="0"/>
                    <a:cs typeface="Times New Roman" pitchFamily="18" charset="0"/>
                  </a:rPr>
                  <a:t>)</a:t>
                </a:r>
              </a:p>
              <a:p>
                <a:pPr marL="0" marR="0" lvl="0" indent="0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600" b="0" i="1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itchFamily="18" charset="0"/>
                    <a:ea typeface="+mj-ea"/>
                    <a:cs typeface="Times New Roman" pitchFamily="18" charset="0"/>
                  </a:rPr>
                  <a:t>			</a:t>
                </a:r>
                <a:r>
                  <a:rPr kumimoji="0" lang="en-US" sz="3600" b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itchFamily="18" charset="0"/>
                    <a:ea typeface="+mj-ea"/>
                    <a:cs typeface="Times New Roman" pitchFamily="18" charset="0"/>
                  </a:rPr>
                  <a:t>that returns a value</a:t>
                </a:r>
                <a:r>
                  <a:rPr kumimoji="0" lang="en-US" sz="3600" b="0" u="none" strike="noStrike" kern="1200" cap="none" spc="0" normalizeH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itchFamily="18" charset="0"/>
                    <a:ea typeface="+mj-ea"/>
                    <a:cs typeface="Times New Roman" pitchFamily="18" charset="0"/>
                  </a:rPr>
                  <a:t> near </a:t>
                </a:r>
                <a:r>
                  <a:rPr kumimoji="0" lang="en-US" sz="3600" b="0" i="1" u="none" strike="noStrike" kern="1200" cap="none" spc="0" normalizeH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ambria Math" pitchFamily="18" charset="0"/>
                    <a:ea typeface="Cambria Math" pitchFamily="18" charset="0"/>
                    <a:cs typeface="Times New Roman" pitchFamily="18" charset="0"/>
                  </a:rPr>
                  <a:t>d</a:t>
                </a:r>
                <a:r>
                  <a:rPr kumimoji="0" lang="en-US" sz="3600" b="0" i="1" u="none" strike="noStrike" kern="1200" cap="none" spc="0" normalizeH="0" baseline="-2500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ambria Math" pitchFamily="18" charset="0"/>
                    <a:ea typeface="Cambria Math" pitchFamily="18" charset="0"/>
                    <a:cs typeface="Times New Roman" pitchFamily="18" charset="0"/>
                  </a:rPr>
                  <a:t>i</a:t>
                </a:r>
              </a:p>
              <a:p>
                <a:pPr marL="0" marR="0" lvl="0" indent="0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3600" i="1" baseline="-25000" dirty="0" smtClean="0">
                    <a:latin typeface="Times New Roman" pitchFamily="18" charset="0"/>
                    <a:ea typeface="+mj-ea"/>
                    <a:cs typeface="Times New Roman" pitchFamily="18" charset="0"/>
                  </a:rPr>
                  <a:t>                        </a:t>
                </a:r>
                <a:endParaRPr lang="en-US" sz="3600" i="1" baseline="-25000" dirty="0">
                  <a:latin typeface="Times New Roman" pitchFamily="18" charset="0"/>
                  <a:ea typeface="+mj-ea"/>
                  <a:cs typeface="Times New Roman" pitchFamily="18" charset="0"/>
                </a:endParaRPr>
              </a:p>
              <a:p>
                <a:pPr marL="0" marR="0" lvl="0" indent="0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600" b="0" u="none" strike="noStrike" kern="1200" cap="none" spc="0" normalizeH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itchFamily="18" charset="0"/>
                    <a:ea typeface="+mj-ea"/>
                    <a:cs typeface="Times New Roman" pitchFamily="18" charset="0"/>
                  </a:rPr>
                  <a:t>		calculate the test parameter</a:t>
                </a:r>
              </a:p>
              <a:p>
                <a:pPr marL="0" marR="0" lvl="0" indent="0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600" b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  <a:p>
                <a:pPr marL="0" marR="0" lvl="0" indent="0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sz="3600" dirty="0">
                  <a:latin typeface="Times New Roman" pitchFamily="18" charset="0"/>
                  <a:ea typeface="+mj-ea"/>
                  <a:cs typeface="Times New Roman" pitchFamily="18" charset="0"/>
                </a:endParaRPr>
              </a:p>
              <a:p>
                <a:pPr marL="0" marR="0" lvl="0" indent="0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600" b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  <a:p>
                <a:pPr marL="0" marR="0" lvl="0" indent="0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600" b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itchFamily="18" charset="0"/>
                    <a:ea typeface="+mj-ea"/>
                    <a:cs typeface="Times New Roman" pitchFamily="18" charset="0"/>
                  </a:rPr>
                  <a:t>		generate </a:t>
                </a:r>
                <a:r>
                  <a:rPr kumimoji="0" lang="en-US" sz="3600" b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itchFamily="18" charset="0"/>
                    <a:ea typeface="+mj-ea"/>
                    <a:cs typeface="Times New Roman" pitchFamily="18" charset="0"/>
                  </a:rPr>
                  <a:t>a number </a:t>
                </a:r>
                <a:r>
                  <a:rPr lang="en-US" sz="3600" dirty="0">
                    <a:latin typeface="Cambria Math"/>
                    <a:ea typeface="Cambria Math"/>
                    <a:cs typeface="Times New Roman" pitchFamily="18" charset="0"/>
                  </a:rPr>
                  <a:t>r</a:t>
                </a:r>
                <a:r>
                  <a:rPr kumimoji="0" lang="en-US" sz="3600" b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itchFamily="18" charset="0"/>
                    <a:ea typeface="+mj-ea"/>
                    <a:cs typeface="Times New Roman" pitchFamily="18" charset="0"/>
                  </a:rPr>
                  <a:t> </a:t>
                </a:r>
                <a:r>
                  <a:rPr kumimoji="0" lang="en-US" sz="3600" b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itchFamily="18" charset="0"/>
                    <a:ea typeface="+mj-ea"/>
                    <a:cs typeface="Times New Roman" pitchFamily="18" charset="0"/>
                  </a:rPr>
                  <a:t>from a uniform</a:t>
                </a:r>
              </a:p>
              <a:p>
                <a:pPr marL="0" marR="0" lvl="0" indent="0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3600" dirty="0" smtClean="0">
                    <a:latin typeface="Times New Roman" pitchFamily="18" charset="0"/>
                    <a:ea typeface="+mj-ea"/>
                    <a:cs typeface="Times New Roman" pitchFamily="18" charset="0"/>
                  </a:rPr>
                  <a:t>			</a:t>
                </a:r>
                <a:r>
                  <a:rPr lang="en-US" sz="3600" dirty="0" err="1" smtClean="0">
                    <a:latin typeface="Times New Roman" pitchFamily="18" charset="0"/>
                    <a:ea typeface="+mj-ea"/>
                    <a:cs typeface="Times New Roman" pitchFamily="18" charset="0"/>
                  </a:rPr>
                  <a:t>p.d.f</a:t>
                </a:r>
                <a:r>
                  <a:rPr lang="en-US" sz="3600" dirty="0" smtClean="0">
                    <a:latin typeface="Times New Roman" pitchFamily="18" charset="0"/>
                    <a:ea typeface="+mj-ea"/>
                    <a:cs typeface="Times New Roman" pitchFamily="18" charset="0"/>
                  </a:rPr>
                  <a:t>. on the interval (0,1</a:t>
                </a:r>
                <a:r>
                  <a:rPr lang="en-US" sz="3600" dirty="0" smtClean="0">
                    <a:latin typeface="Times New Roman" pitchFamily="18" charset="0"/>
                    <a:ea typeface="+mj-ea"/>
                    <a:cs typeface="Times New Roman" pitchFamily="18" charset="0"/>
                  </a:rPr>
                  <a:t>)</a:t>
                </a:r>
                <a:endParaRPr lang="en-US" sz="3600" dirty="0" smtClean="0">
                  <a:latin typeface="Times New Roman" pitchFamily="18" charset="0"/>
                  <a:ea typeface="+mj-ea"/>
                  <a:cs typeface="Times New Roman" pitchFamily="18" charset="0"/>
                </a:endParaRPr>
              </a:p>
              <a:p>
                <a:pPr lvl="0">
                  <a:spcBef>
                    <a:spcPct val="0"/>
                  </a:spcBef>
                </a:pPr>
                <a:r>
                  <a:rPr lang="en-US" sz="3600" dirty="0" smtClean="0">
                    <a:latin typeface="Times New Roman" pitchFamily="18" charset="0"/>
                    <a:ea typeface="+mj-ea"/>
                    <a:cs typeface="Times New Roman" pitchFamily="18" charset="0"/>
                  </a:rPr>
                  <a:t>		accept d’ as </a:t>
                </a:r>
                <a:r>
                  <a:rPr lang="en-US" sz="3600" i="1" dirty="0" smtClean="0">
                    <a:latin typeface="Times New Roman" pitchFamily="18" charset="0"/>
                    <a:cs typeface="Times New Roman" pitchFamily="18" charset="0"/>
                  </a:rPr>
                  <a:t>d</a:t>
                </a:r>
                <a:r>
                  <a:rPr lang="en-US" sz="3600" i="1" baseline="-25000" dirty="0" smtClean="0">
                    <a:latin typeface="Times New Roman" pitchFamily="18" charset="0"/>
                    <a:cs typeface="Times New Roman" pitchFamily="18" charset="0"/>
                  </a:rPr>
                  <a:t>i+1</a:t>
                </a:r>
                <a:r>
                  <a:rPr lang="en-US" sz="3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dirty="0" smtClean="0">
                    <a:latin typeface="Times New Roman" pitchFamily="18" charset="0"/>
                    <a:cs typeface="Times New Roman" pitchFamily="18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3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sz="3600" dirty="0" smtClean="0">
                    <a:latin typeface="Times New Roman" pitchFamily="18" charset="0"/>
                    <a:cs typeface="Times New Roman" pitchFamily="18" charset="0"/>
                  </a:rPr>
                  <a:t>&gt;r</a:t>
                </a:r>
                <a:endParaRPr lang="en-US" sz="36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lvl="0">
                  <a:spcBef>
                    <a:spcPct val="0"/>
                  </a:spcBef>
                </a:pPr>
                <a:r>
                  <a:rPr lang="en-US" sz="3600" dirty="0" smtClean="0">
                    <a:latin typeface="Times New Roman" pitchFamily="18" charset="0"/>
                    <a:cs typeface="Times New Roman" pitchFamily="18" charset="0"/>
                  </a:rPr>
                  <a:t>			else set </a:t>
                </a:r>
                <a:r>
                  <a:rPr lang="en-US" sz="3600" i="1" dirty="0" smtClean="0">
                    <a:latin typeface="Times New Roman" pitchFamily="18" charset="0"/>
                    <a:cs typeface="Times New Roman" pitchFamily="18" charset="0"/>
                  </a:rPr>
                  <a:t>d</a:t>
                </a:r>
                <a:r>
                  <a:rPr lang="en-US" sz="3600" i="1" baseline="-25000" dirty="0" smtClean="0">
                    <a:latin typeface="Times New Roman" pitchFamily="18" charset="0"/>
                    <a:cs typeface="Times New Roman" pitchFamily="18" charset="0"/>
                  </a:rPr>
                  <a:t>i+1</a:t>
                </a:r>
                <a:r>
                  <a:rPr lang="en-US" sz="3600" i="1" dirty="0" smtClean="0">
                    <a:latin typeface="Times New Roman" pitchFamily="18" charset="0"/>
                    <a:cs typeface="Times New Roman" pitchFamily="18" charset="0"/>
                  </a:rPr>
                  <a:t>= </a:t>
                </a:r>
                <a:r>
                  <a:rPr lang="en-US" sz="3600" i="1" dirty="0" err="1" smtClean="0">
                    <a:latin typeface="Times New Roman" pitchFamily="18" charset="0"/>
                    <a:cs typeface="Times New Roman" pitchFamily="18" charset="0"/>
                  </a:rPr>
                  <a:t>d</a:t>
                </a:r>
                <a:r>
                  <a:rPr lang="en-US" sz="3600" i="1" baseline="-25000" dirty="0" err="1" smtClean="0">
                    <a:latin typeface="Times New Roman" pitchFamily="18" charset="0"/>
                    <a:cs typeface="Times New Roman" pitchFamily="18" charset="0"/>
                  </a:rPr>
                  <a:t>i</a:t>
                </a:r>
                <a:endParaRPr lang="en-US" sz="3600" i="1" baseline="-25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lvl="0">
                  <a:spcBef>
                    <a:spcPct val="0"/>
                  </a:spcBef>
                </a:pPr>
                <a:r>
                  <a:rPr lang="en-US" sz="3600" dirty="0" smtClean="0">
                    <a:latin typeface="Times New Roman" pitchFamily="18" charset="0"/>
                    <a:cs typeface="Times New Roman" pitchFamily="18" charset="0"/>
                  </a:rPr>
                  <a:t>	</a:t>
                </a:r>
                <a:r>
                  <a:rPr lang="en-US" sz="3600" dirty="0" smtClean="0">
                    <a:latin typeface="Times New Roman" pitchFamily="18" charset="0"/>
                    <a:cs typeface="Times New Roman" pitchFamily="18" charset="0"/>
                  </a:rPr>
                  <a:t>(3) repeat, starting at (2), N times</a:t>
                </a:r>
                <a:endParaRPr kumimoji="0" lang="en-US" sz="3600" b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itchFamily="18" charset="0"/>
                  <a:ea typeface="Cambria Math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63" y="152400"/>
                <a:ext cx="9144000" cy="6324600"/>
              </a:xfrm>
              <a:prstGeom prst="rect">
                <a:avLst/>
              </a:prstGeom>
              <a:blipFill>
                <a:blip r:embed="rId3"/>
                <a:stretch>
                  <a:fillRect l="-15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5334000" y="3124200"/>
                <a:ext cx="3253518" cy="10457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  <m:d>
                            <m:dPr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3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3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𝑑</m:t>
                                  </m:r>
                                </m:e>
                                <m:sup>
                                  <m:r>
                                    <a:rPr lang="en-US" sz="3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</m:e>
                          </m:d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  <m:d>
                            <m:dPr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3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𝑑</m:t>
                                  </m:r>
                                </m:e>
                                <m:sub>
                                  <m:r>
                                    <a:rPr lang="en-US" sz="3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|</m:t>
                              </m:r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</m:t>
                              </m:r>
                            </m:e>
                          </m:d>
                        </m:num>
                        <m:den>
                          <m: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  <m:d>
                            <m:dPr>
                              <m:ctrlP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3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𝑑</m:t>
                                  </m:r>
                                </m:e>
                                <m:sub>
                                  <m:r>
                                    <a:rPr lang="en-US" sz="3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  <m:d>
                            <m:dPr>
                              <m:ctrlP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  <m: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′|</m:t>
                              </m:r>
                              <m:sSub>
                                <m:sSubPr>
                                  <m:ctrlPr>
                                    <a:rPr lang="en-US" sz="3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𝑑</m:t>
                                  </m:r>
                                </m:e>
                                <m:sub>
                                  <m:r>
                                    <a:rPr lang="en-US" sz="3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d>
                        </m:den>
                      </m:f>
                    </m:oMath>
                  </m:oMathPara>
                </a14:m>
                <a:endParaRPr lang="en-US" sz="3200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3124200"/>
                <a:ext cx="3253518" cy="10457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057400" y="457200"/>
            <a:ext cx="5105400" cy="1676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A </a:t>
            </a:r>
            <a:r>
              <a:rPr lang="en-US" sz="3600" dirty="0" smtClean="0">
                <a:latin typeface="Times New Roman" pitchFamily="18" charset="0"/>
                <a:ea typeface="+mj-ea"/>
                <a:cs typeface="Times New Roman" pitchFamily="18" charset="0"/>
              </a:rPr>
              <a:t>commonly used choice for the  </a:t>
            </a:r>
            <a:r>
              <a:rPr kumimoji="0" lang="en-US" sz="36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conditional</a:t>
            </a:r>
            <a:r>
              <a:rPr kumimoji="0" lang="en-US" sz="3600" b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600" b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p.d.f</a:t>
            </a:r>
            <a:r>
              <a:rPr kumimoji="0" lang="en-US" sz="3600" b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. is</a:t>
            </a:r>
            <a:endParaRPr kumimoji="0" lang="en-US" sz="3600" b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2590800"/>
            <a:ext cx="6172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381000" y="4191000"/>
            <a:ext cx="8382000" cy="1676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here </a:t>
            </a:r>
            <a:r>
              <a:rPr kumimoji="0" lang="el-GR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σ</a:t>
            </a:r>
            <a:r>
              <a:rPr kumimoji="0" lang="en-US" sz="28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ea typeface="Cambria Math"/>
                <a:cs typeface="Times New Roman" pitchFamily="18" charset="0"/>
              </a:rPr>
              <a:t>is chosen to represent the sixe of the neighborhood, the typical distance of </a:t>
            </a:r>
            <a:r>
              <a:rPr lang="en-US" sz="28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28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i+1</a:t>
            </a:r>
            <a:r>
              <a:rPr lang="en-US" sz="28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ea typeface="Cambria Math"/>
                <a:cs typeface="Times New Roman" pitchFamily="18" charset="0"/>
              </a:rPr>
              <a:t>from </a:t>
            </a:r>
            <a:r>
              <a:rPr lang="en-US" sz="28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28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endParaRPr kumimoji="0" lang="en-US" sz="28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066800"/>
            <a:ext cx="8229600" cy="1143000"/>
          </a:xfrm>
        </p:spPr>
        <p:txBody>
          <a:bodyPr>
            <a:no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example</a:t>
            </a:r>
            <a:br>
              <a:rPr lang="en-US" sz="4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exponential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p.d.f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3276600"/>
            <a:ext cx="6324600" cy="8382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48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p(d)=</a:t>
            </a:r>
            <a:r>
              <a:rPr lang="en-US" sz="4800" i="1" dirty="0" smtClean="0">
                <a:latin typeface="Cambria Math"/>
                <a:ea typeface="Cambria Math"/>
                <a:cs typeface="Times New Roman" pitchFamily="18" charset="0"/>
              </a:rPr>
              <a:t>½</a:t>
            </a:r>
            <a:r>
              <a:rPr lang="en-US" sz="48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c exp(-|d|/c)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 l="49438"/>
          <a:stretch>
            <a:fillRect/>
          </a:stretch>
        </p:blipFill>
        <p:spPr bwMode="auto">
          <a:xfrm>
            <a:off x="2286000" y="1752600"/>
            <a:ext cx="4869120" cy="45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ctangle 7"/>
          <p:cNvSpPr/>
          <p:nvPr/>
        </p:nvSpPr>
        <p:spPr>
          <a:xfrm>
            <a:off x="990600" y="685800"/>
            <a:ext cx="7239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Histogram of 5000 realizations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7"/>
          <p:cNvGrpSpPr>
            <a:grpSpLocks noChangeAspect="1"/>
          </p:cNvGrpSpPr>
          <p:nvPr/>
        </p:nvGrpSpPr>
        <p:grpSpPr>
          <a:xfrm>
            <a:off x="838200" y="1557634"/>
            <a:ext cx="7391386" cy="5071766"/>
            <a:chOff x="1952625" y="1219200"/>
            <a:chExt cx="3695693" cy="2535883"/>
          </a:xfrm>
        </p:grpSpPr>
        <p:pic>
          <p:nvPicPr>
            <p:cNvPr id="5122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 l="26726" t="26371" r="39349" b="26371"/>
            <a:stretch>
              <a:fillRect/>
            </a:stretch>
          </p:blipFill>
          <p:spPr bwMode="auto">
            <a:xfrm>
              <a:off x="2514600" y="1593376"/>
              <a:ext cx="1866900" cy="18234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4099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 l="80085" t="10734" r="12994" b="13179"/>
            <a:stretch>
              <a:fillRect/>
            </a:stretch>
          </p:blipFill>
          <p:spPr bwMode="auto">
            <a:xfrm>
              <a:off x="4806950" y="1524000"/>
              <a:ext cx="288925" cy="19811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cxnSp>
          <p:nvCxnSpPr>
            <p:cNvPr id="7" name="Straight Arrow Connector 6"/>
            <p:cNvCxnSpPr/>
            <p:nvPr/>
          </p:nvCxnSpPr>
          <p:spPr>
            <a:xfrm>
              <a:off x="2514600" y="1600200"/>
              <a:ext cx="20574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rot="5400000">
              <a:off x="1524000" y="2590800"/>
              <a:ext cx="19812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2333625" y="3524250"/>
              <a:ext cx="381000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d</a:t>
              </a:r>
              <a:r>
                <a:rPr lang="en-US" sz="2400" i="1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1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542146" y="1438275"/>
              <a:ext cx="381000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d</a:t>
              </a:r>
              <a:r>
                <a:rPr lang="en-US" sz="2400" i="1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2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409968" y="1302224"/>
              <a:ext cx="381000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0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191000" y="1295400"/>
              <a:ext cx="381000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10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cxnSp>
          <p:nvCxnSpPr>
            <p:cNvPr id="18" name="Straight Connector 17"/>
            <p:cNvCxnSpPr/>
            <p:nvPr/>
          </p:nvCxnSpPr>
          <p:spPr>
            <a:xfrm rot="5400000">
              <a:off x="2478881" y="1562100"/>
              <a:ext cx="762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4324350" y="1562100"/>
              <a:ext cx="762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2438400" y="1600200"/>
              <a:ext cx="78581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2209800" y="1482247"/>
              <a:ext cx="381000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0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cxnSp>
          <p:nvCxnSpPr>
            <p:cNvPr id="27" name="Straight Connector 26"/>
            <p:cNvCxnSpPr/>
            <p:nvPr/>
          </p:nvCxnSpPr>
          <p:spPr>
            <a:xfrm>
              <a:off x="2438400" y="3407571"/>
              <a:ext cx="78581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2133600" y="3262314"/>
              <a:ext cx="381000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10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095874" y="3269922"/>
              <a:ext cx="542926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0.00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095866" y="1480346"/>
              <a:ext cx="552452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0.25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876800" y="1347785"/>
              <a:ext cx="552452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p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cxnSp>
          <p:nvCxnSpPr>
            <p:cNvPr id="31" name="Straight Connector 30"/>
            <p:cNvCxnSpPr/>
            <p:nvPr/>
          </p:nvCxnSpPr>
          <p:spPr>
            <a:xfrm>
              <a:off x="2438400" y="2524125"/>
              <a:ext cx="78581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1952625" y="2403144"/>
              <a:ext cx="762000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solidFill>
                    <a:srgbClr val="FF0000"/>
                  </a:solidFill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&lt;d</a:t>
              </a:r>
              <a:r>
                <a:rPr lang="en-US" sz="2400" i="1" baseline="-25000" dirty="0" smtClean="0">
                  <a:solidFill>
                    <a:srgbClr val="FF0000"/>
                  </a:solidFill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1</a:t>
              </a:r>
              <a:r>
                <a:rPr lang="en-US" sz="2400" i="1" dirty="0" smtClean="0">
                  <a:solidFill>
                    <a:srgbClr val="FF0000"/>
                  </a:solidFill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 &gt;</a:t>
              </a:r>
              <a:endParaRPr lang="en-US" sz="2400" i="1" baseline="-250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3148015" y="1219200"/>
              <a:ext cx="762000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solidFill>
                    <a:srgbClr val="FF0000"/>
                  </a:solidFill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&lt;d</a:t>
              </a:r>
              <a:r>
                <a:rPr lang="en-US" sz="2400" i="1" baseline="-25000" dirty="0" smtClean="0">
                  <a:solidFill>
                    <a:srgbClr val="FF0000"/>
                  </a:solidFill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2</a:t>
              </a:r>
              <a:r>
                <a:rPr lang="en-US" sz="2400" i="1" dirty="0" smtClean="0">
                  <a:solidFill>
                    <a:srgbClr val="FF0000"/>
                  </a:solidFill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 &gt;</a:t>
              </a:r>
              <a:endParaRPr lang="en-US" sz="2400" i="1" baseline="-250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cxnSp>
          <p:nvCxnSpPr>
            <p:cNvPr id="36" name="Straight Connector 35"/>
            <p:cNvCxnSpPr/>
            <p:nvPr/>
          </p:nvCxnSpPr>
          <p:spPr>
            <a:xfrm rot="5400000">
              <a:off x="3414715" y="1562100"/>
              <a:ext cx="762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means &lt;</a:t>
            </a:r>
            <a:r>
              <a:rPr lang="en-US" i="1" dirty="0" smtClean="0">
                <a:latin typeface="Cambria Math"/>
                <a:ea typeface="Cambria Math"/>
                <a:cs typeface="Times New Roman" pitchFamily="18" charset="0"/>
              </a:rPr>
              <a:t>d</a:t>
            </a:r>
            <a:r>
              <a:rPr lang="en-US" i="1" baseline="-25000" dirty="0" smtClean="0">
                <a:latin typeface="Cambria Math"/>
                <a:ea typeface="Cambria Math"/>
                <a:cs typeface="Times New Roman" pitchFamily="18" charset="0"/>
              </a:rPr>
              <a:t>1</a:t>
            </a:r>
            <a:r>
              <a:rPr lang="en-US" i="1" dirty="0" smtClean="0">
                <a:latin typeface="Cambria Math"/>
                <a:ea typeface="Cambria Math"/>
                <a:cs typeface="Times New Roman" pitchFamily="18" charset="0"/>
              </a:rPr>
              <a:t>&gt;</a:t>
            </a:r>
            <a:r>
              <a:rPr lang="en-US" dirty="0" smtClean="0">
                <a:latin typeface="Cambria Math"/>
                <a:ea typeface="Cambria Math"/>
                <a:cs typeface="Times New Roman" pitchFamily="18" charset="0"/>
              </a:rPr>
              <a:t> and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en-US" i="1" dirty="0" smtClean="0">
                <a:latin typeface="Cambria Math"/>
                <a:ea typeface="Cambria Math"/>
                <a:cs typeface="Times New Roman" pitchFamily="18" charset="0"/>
              </a:rPr>
              <a:t>d</a:t>
            </a:r>
            <a:r>
              <a:rPr lang="en-US" i="1" baseline="-25000" dirty="0" smtClean="0">
                <a:latin typeface="Cambria Math"/>
                <a:ea typeface="Cambria Math"/>
                <a:cs typeface="Times New Roman" pitchFamily="18" charset="0"/>
              </a:rPr>
              <a:t>2</a:t>
            </a:r>
            <a:r>
              <a:rPr lang="en-US" i="1" dirty="0" smtClean="0">
                <a:latin typeface="Cambria Math"/>
                <a:ea typeface="Cambria Math"/>
                <a:cs typeface="Times New Roman" pitchFamily="18" charset="0"/>
              </a:rPr>
              <a:t>&gt;</a:t>
            </a:r>
            <a:r>
              <a:rPr lang="en-US" dirty="0" smtClean="0">
                <a:latin typeface="Cambria Math"/>
                <a:ea typeface="Cambria Math"/>
                <a:cs typeface="Times New Roman" pitchFamily="18" charset="0"/>
              </a:rPr>
              <a:t> </a:t>
            </a:r>
            <a:endParaRPr lang="en-US" i="1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7"/>
          <p:cNvGrpSpPr>
            <a:grpSpLocks noChangeAspect="1"/>
          </p:cNvGrpSpPr>
          <p:nvPr/>
        </p:nvGrpSpPr>
        <p:grpSpPr>
          <a:xfrm>
            <a:off x="838200" y="1557634"/>
            <a:ext cx="7391386" cy="5071766"/>
            <a:chOff x="1952625" y="1219200"/>
            <a:chExt cx="3695693" cy="2535883"/>
          </a:xfrm>
        </p:grpSpPr>
        <p:pic>
          <p:nvPicPr>
            <p:cNvPr id="5122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 l="26726" t="26371" r="39349" b="26371"/>
            <a:stretch>
              <a:fillRect/>
            </a:stretch>
          </p:blipFill>
          <p:spPr bwMode="auto">
            <a:xfrm>
              <a:off x="2514600" y="1593376"/>
              <a:ext cx="1866900" cy="18234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4099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 l="80085" t="10734" r="12994" b="13179"/>
            <a:stretch>
              <a:fillRect/>
            </a:stretch>
          </p:blipFill>
          <p:spPr bwMode="auto">
            <a:xfrm>
              <a:off x="4806950" y="1524000"/>
              <a:ext cx="288925" cy="19811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cxnSp>
          <p:nvCxnSpPr>
            <p:cNvPr id="7" name="Straight Arrow Connector 6"/>
            <p:cNvCxnSpPr/>
            <p:nvPr/>
          </p:nvCxnSpPr>
          <p:spPr>
            <a:xfrm>
              <a:off x="2514600" y="1600200"/>
              <a:ext cx="20574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rot="5400000">
              <a:off x="1524000" y="2590800"/>
              <a:ext cx="19812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2333625" y="3524250"/>
              <a:ext cx="381000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d</a:t>
              </a:r>
              <a:r>
                <a:rPr lang="en-US" sz="2400" i="1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1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542146" y="1438275"/>
              <a:ext cx="381000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d</a:t>
              </a:r>
              <a:r>
                <a:rPr lang="en-US" sz="2400" i="1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2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409968" y="1302224"/>
              <a:ext cx="381000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0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191000" y="1295400"/>
              <a:ext cx="381000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10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cxnSp>
          <p:nvCxnSpPr>
            <p:cNvPr id="18" name="Straight Connector 17"/>
            <p:cNvCxnSpPr/>
            <p:nvPr/>
          </p:nvCxnSpPr>
          <p:spPr>
            <a:xfrm rot="5400000">
              <a:off x="2478881" y="1562100"/>
              <a:ext cx="762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4324350" y="1562100"/>
              <a:ext cx="762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2438400" y="1600200"/>
              <a:ext cx="78581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2209800" y="1482247"/>
              <a:ext cx="381000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0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cxnSp>
          <p:nvCxnSpPr>
            <p:cNvPr id="27" name="Straight Connector 26"/>
            <p:cNvCxnSpPr/>
            <p:nvPr/>
          </p:nvCxnSpPr>
          <p:spPr>
            <a:xfrm>
              <a:off x="2438400" y="3407571"/>
              <a:ext cx="78581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2133600" y="3262314"/>
              <a:ext cx="381000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10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095874" y="3269922"/>
              <a:ext cx="542926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0.00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095866" y="1480346"/>
              <a:ext cx="552452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0.25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876800" y="1347785"/>
              <a:ext cx="552452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p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2" name="Left Brace 21"/>
            <p:cNvSpPr/>
            <p:nvPr/>
          </p:nvSpPr>
          <p:spPr>
            <a:xfrm>
              <a:off x="2971800" y="2362200"/>
              <a:ext cx="152400" cy="304800"/>
            </a:xfrm>
            <a:prstGeom prst="leftBrac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590800" y="2362200"/>
              <a:ext cx="552452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solidFill>
                    <a:srgbClr val="FF0000"/>
                  </a:solidFill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2</a:t>
              </a:r>
              <a:r>
                <a:rPr lang="el-GR" sz="2400" i="1" dirty="0" smtClean="0">
                  <a:solidFill>
                    <a:srgbClr val="FF0000"/>
                  </a:solidFill>
                  <a:latin typeface="Cambria Math"/>
                  <a:ea typeface="Cambria Math"/>
                  <a:cs typeface="Times New Roman" pitchFamily="18" charset="0"/>
                </a:rPr>
                <a:t>σ</a:t>
              </a:r>
              <a:r>
                <a:rPr lang="en-US" sz="2400" i="1" baseline="-25000" dirty="0" smtClean="0">
                  <a:solidFill>
                    <a:srgbClr val="FF0000"/>
                  </a:solidFill>
                  <a:latin typeface="Cambria Math"/>
                  <a:ea typeface="Cambria Math"/>
                  <a:cs typeface="Times New Roman" pitchFamily="18" charset="0"/>
                </a:rPr>
                <a:t>1</a:t>
              </a:r>
              <a:endParaRPr lang="en-US" sz="2400" i="1" baseline="-250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3200400" y="3352800"/>
              <a:ext cx="55245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i="1" dirty="0" smtClean="0">
                  <a:solidFill>
                    <a:schemeClr val="bg1"/>
                  </a:solidFill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2</a:t>
              </a:r>
              <a:r>
                <a:rPr lang="el-GR" sz="1200" i="1" dirty="0" smtClean="0">
                  <a:solidFill>
                    <a:schemeClr val="bg1"/>
                  </a:solidFill>
                  <a:latin typeface="Cambria Math"/>
                  <a:ea typeface="Cambria Math"/>
                  <a:cs typeface="Times New Roman" pitchFamily="18" charset="0"/>
                </a:rPr>
                <a:t>σ</a:t>
              </a:r>
              <a:r>
                <a:rPr lang="en-US" sz="1200" i="1" baseline="-25000" dirty="0" smtClean="0">
                  <a:solidFill>
                    <a:schemeClr val="bg1"/>
                  </a:solidFill>
                  <a:latin typeface="Cambria Math"/>
                  <a:ea typeface="Cambria Math"/>
                  <a:cs typeface="Times New Roman" pitchFamily="18" charset="0"/>
                </a:rPr>
                <a:t>1</a:t>
              </a:r>
              <a:endParaRPr lang="en-US" sz="1200" i="1" baseline="-250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30" name="Left Brace 29"/>
            <p:cNvSpPr/>
            <p:nvPr/>
          </p:nvSpPr>
          <p:spPr>
            <a:xfrm rot="16200000">
              <a:off x="3393285" y="3074188"/>
              <a:ext cx="152400" cy="100023"/>
            </a:xfrm>
            <a:prstGeom prst="leftBrace">
              <a:avLst>
                <a:gd name="adj1" fmla="val 0"/>
                <a:gd name="adj2" fmla="val 50000"/>
              </a:avLst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257548" y="3162296"/>
              <a:ext cx="552452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solidFill>
                    <a:srgbClr val="FF0000"/>
                  </a:solidFill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2</a:t>
              </a:r>
              <a:r>
                <a:rPr lang="el-GR" sz="2400" i="1" dirty="0" smtClean="0">
                  <a:solidFill>
                    <a:srgbClr val="FF0000"/>
                  </a:solidFill>
                  <a:latin typeface="Cambria Math"/>
                  <a:ea typeface="Cambria Math"/>
                  <a:cs typeface="Times New Roman" pitchFamily="18" charset="0"/>
                </a:rPr>
                <a:t>σ</a:t>
              </a:r>
              <a:r>
                <a:rPr lang="en-US" sz="2400" i="1" baseline="-25000" dirty="0" smtClean="0">
                  <a:solidFill>
                    <a:srgbClr val="FF0000"/>
                  </a:solidFill>
                  <a:latin typeface="Cambria Math"/>
                  <a:ea typeface="Cambria Math"/>
                  <a:cs typeface="Times New Roman" pitchFamily="18" charset="0"/>
                </a:rPr>
                <a:t>2</a:t>
              </a:r>
              <a:endParaRPr lang="en-US" sz="2400" i="1" baseline="-250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cxnSp>
          <p:nvCxnSpPr>
            <p:cNvPr id="31" name="Straight Connector 30"/>
            <p:cNvCxnSpPr/>
            <p:nvPr/>
          </p:nvCxnSpPr>
          <p:spPr>
            <a:xfrm>
              <a:off x="2438400" y="2524125"/>
              <a:ext cx="78581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1952625" y="2403144"/>
              <a:ext cx="762000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&lt;d</a:t>
              </a:r>
              <a:r>
                <a:rPr lang="en-US" sz="2400" i="1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1</a:t>
              </a:r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 &gt;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3148015" y="1219200"/>
              <a:ext cx="762000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&lt;d</a:t>
              </a:r>
              <a:r>
                <a:rPr lang="en-US" sz="2400" i="1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2</a:t>
              </a:r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 &gt;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cxnSp>
          <p:nvCxnSpPr>
            <p:cNvPr id="36" name="Straight Connector 35"/>
            <p:cNvCxnSpPr/>
            <p:nvPr/>
          </p:nvCxnSpPr>
          <p:spPr>
            <a:xfrm rot="5400000">
              <a:off x="3414715" y="1562100"/>
              <a:ext cx="762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variances </a:t>
            </a:r>
            <a:r>
              <a:rPr lang="el-GR" i="1" dirty="0" smtClean="0">
                <a:latin typeface="Cambria Math"/>
                <a:ea typeface="Cambria Math"/>
                <a:cs typeface="Times New Roman" pitchFamily="18" charset="0"/>
              </a:rPr>
              <a:t>σ</a:t>
            </a:r>
            <a:r>
              <a:rPr lang="en-US" i="1" baseline="-25000" dirty="0" smtClean="0">
                <a:latin typeface="Cambria Math"/>
                <a:ea typeface="Cambria Math"/>
                <a:cs typeface="Times New Roman" pitchFamily="18" charset="0"/>
              </a:rPr>
              <a:t>1</a:t>
            </a:r>
            <a:r>
              <a:rPr lang="en-US" i="1" baseline="30000" dirty="0" smtClean="0">
                <a:latin typeface="Cambria Math"/>
                <a:ea typeface="Cambria Math"/>
                <a:cs typeface="Times New Roman" pitchFamily="18" charset="0"/>
              </a:rPr>
              <a:t>2</a:t>
            </a:r>
            <a:r>
              <a:rPr lang="en-US" dirty="0" smtClean="0">
                <a:latin typeface="Cambria Math"/>
                <a:ea typeface="Cambria Math"/>
                <a:cs typeface="Times New Roman" pitchFamily="18" charset="0"/>
              </a:rPr>
              <a:t> and </a:t>
            </a:r>
            <a:r>
              <a:rPr lang="el-GR" i="1" dirty="0" smtClean="0">
                <a:latin typeface="Cambria Math"/>
                <a:ea typeface="Cambria Math"/>
                <a:cs typeface="Times New Roman" pitchFamily="18" charset="0"/>
              </a:rPr>
              <a:t>σ</a:t>
            </a:r>
            <a:r>
              <a:rPr lang="en-US" i="1" baseline="-25000" dirty="0" smtClean="0">
                <a:latin typeface="Cambria Math"/>
                <a:ea typeface="Cambria Math"/>
                <a:cs typeface="Times New Roman" pitchFamily="18" charset="0"/>
              </a:rPr>
              <a:t>2</a:t>
            </a:r>
            <a:r>
              <a:rPr lang="en-US" i="1" baseline="30000" dirty="0" smtClean="0">
                <a:latin typeface="Cambria Math"/>
                <a:ea typeface="Cambria Math"/>
                <a:cs typeface="Times New Roman" pitchFamily="18" charset="0"/>
              </a:rPr>
              <a:t>2</a:t>
            </a:r>
            <a:endParaRPr lang="en-US" i="1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7"/>
          <p:cNvGrpSpPr>
            <a:grpSpLocks noChangeAspect="1"/>
          </p:cNvGrpSpPr>
          <p:nvPr/>
        </p:nvGrpSpPr>
        <p:grpSpPr>
          <a:xfrm>
            <a:off x="838200" y="1557634"/>
            <a:ext cx="7391386" cy="5071766"/>
            <a:chOff x="1952625" y="1219200"/>
            <a:chExt cx="3695693" cy="2535883"/>
          </a:xfrm>
        </p:grpSpPr>
        <p:pic>
          <p:nvPicPr>
            <p:cNvPr id="5122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 l="26726" t="26371" r="39349" b="26371"/>
            <a:stretch>
              <a:fillRect/>
            </a:stretch>
          </p:blipFill>
          <p:spPr bwMode="auto">
            <a:xfrm>
              <a:off x="2514600" y="1593376"/>
              <a:ext cx="1866900" cy="18234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4099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 l="80085" t="10734" r="12994" b="13179"/>
            <a:stretch>
              <a:fillRect/>
            </a:stretch>
          </p:blipFill>
          <p:spPr bwMode="auto">
            <a:xfrm>
              <a:off x="4806950" y="1524000"/>
              <a:ext cx="288925" cy="19811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cxnSp>
          <p:nvCxnSpPr>
            <p:cNvPr id="7" name="Straight Arrow Connector 6"/>
            <p:cNvCxnSpPr/>
            <p:nvPr/>
          </p:nvCxnSpPr>
          <p:spPr>
            <a:xfrm>
              <a:off x="2514600" y="1600200"/>
              <a:ext cx="20574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rot="5400000">
              <a:off x="1524000" y="2590800"/>
              <a:ext cx="19812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2333625" y="3524250"/>
              <a:ext cx="381000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d</a:t>
              </a:r>
              <a:r>
                <a:rPr lang="en-US" sz="2400" i="1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1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542146" y="1438275"/>
              <a:ext cx="381000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d</a:t>
              </a:r>
              <a:r>
                <a:rPr lang="en-US" sz="2400" i="1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2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409968" y="1302224"/>
              <a:ext cx="381000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0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191000" y="1295400"/>
              <a:ext cx="381000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10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cxnSp>
          <p:nvCxnSpPr>
            <p:cNvPr id="18" name="Straight Connector 17"/>
            <p:cNvCxnSpPr/>
            <p:nvPr/>
          </p:nvCxnSpPr>
          <p:spPr>
            <a:xfrm rot="5400000">
              <a:off x="2478881" y="1562100"/>
              <a:ext cx="762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4324350" y="1562100"/>
              <a:ext cx="762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2438400" y="1600200"/>
              <a:ext cx="78581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2209800" y="1482247"/>
              <a:ext cx="381000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0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cxnSp>
          <p:nvCxnSpPr>
            <p:cNvPr id="27" name="Straight Connector 26"/>
            <p:cNvCxnSpPr/>
            <p:nvPr/>
          </p:nvCxnSpPr>
          <p:spPr>
            <a:xfrm>
              <a:off x="2438400" y="3407571"/>
              <a:ext cx="78581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2133600" y="3262314"/>
              <a:ext cx="381000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10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095874" y="3269922"/>
              <a:ext cx="542926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0.00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095866" y="1480346"/>
              <a:ext cx="552452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0.25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876800" y="1347785"/>
              <a:ext cx="552452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p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2" name="Left Brace 21"/>
            <p:cNvSpPr/>
            <p:nvPr/>
          </p:nvSpPr>
          <p:spPr>
            <a:xfrm>
              <a:off x="2971800" y="2362200"/>
              <a:ext cx="152400" cy="304800"/>
            </a:xfrm>
            <a:prstGeom prst="leftBrac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590800" y="2362200"/>
              <a:ext cx="552452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solidFill>
                    <a:schemeClr val="bg1"/>
                  </a:solidFill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2</a:t>
              </a:r>
              <a:r>
                <a:rPr lang="el-GR" sz="2400" i="1" dirty="0" smtClean="0">
                  <a:solidFill>
                    <a:schemeClr val="bg1"/>
                  </a:solidFill>
                  <a:latin typeface="Cambria Math"/>
                  <a:ea typeface="Cambria Math"/>
                  <a:cs typeface="Times New Roman" pitchFamily="18" charset="0"/>
                </a:rPr>
                <a:t>σ</a:t>
              </a:r>
              <a:r>
                <a:rPr lang="en-US" sz="2400" i="1" baseline="-25000" dirty="0" smtClean="0">
                  <a:solidFill>
                    <a:schemeClr val="bg1"/>
                  </a:solidFill>
                  <a:latin typeface="Cambria Math"/>
                  <a:ea typeface="Cambria Math"/>
                  <a:cs typeface="Times New Roman" pitchFamily="18" charset="0"/>
                </a:rPr>
                <a:t>1</a:t>
              </a:r>
              <a:endParaRPr lang="en-US" sz="2400" i="1" baseline="-250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3200400" y="3352800"/>
              <a:ext cx="55245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i="1" dirty="0" smtClean="0">
                  <a:solidFill>
                    <a:schemeClr val="bg1"/>
                  </a:solidFill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2</a:t>
              </a:r>
              <a:r>
                <a:rPr lang="el-GR" sz="1200" i="1" dirty="0" smtClean="0">
                  <a:solidFill>
                    <a:schemeClr val="bg1"/>
                  </a:solidFill>
                  <a:latin typeface="Cambria Math"/>
                  <a:ea typeface="Cambria Math"/>
                  <a:cs typeface="Times New Roman" pitchFamily="18" charset="0"/>
                </a:rPr>
                <a:t>σ</a:t>
              </a:r>
              <a:r>
                <a:rPr lang="en-US" sz="1200" i="1" baseline="-25000" dirty="0" smtClean="0">
                  <a:solidFill>
                    <a:schemeClr val="bg1"/>
                  </a:solidFill>
                  <a:latin typeface="Cambria Math"/>
                  <a:ea typeface="Cambria Math"/>
                  <a:cs typeface="Times New Roman" pitchFamily="18" charset="0"/>
                </a:rPr>
                <a:t>1</a:t>
              </a:r>
              <a:endParaRPr lang="en-US" sz="1200" i="1" baseline="-250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30" name="Left Brace 29"/>
            <p:cNvSpPr/>
            <p:nvPr/>
          </p:nvSpPr>
          <p:spPr>
            <a:xfrm rot="16200000">
              <a:off x="3393285" y="3074188"/>
              <a:ext cx="152400" cy="100023"/>
            </a:xfrm>
            <a:prstGeom prst="leftBrace">
              <a:avLst>
                <a:gd name="adj1" fmla="val 0"/>
                <a:gd name="adj2" fmla="val 50000"/>
              </a:avLst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257548" y="3162296"/>
              <a:ext cx="552452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solidFill>
                    <a:schemeClr val="bg1"/>
                  </a:solidFill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2</a:t>
              </a:r>
              <a:r>
                <a:rPr lang="el-GR" sz="2400" i="1" dirty="0" smtClean="0">
                  <a:solidFill>
                    <a:schemeClr val="bg1"/>
                  </a:solidFill>
                  <a:latin typeface="Cambria Math"/>
                  <a:ea typeface="Cambria Math"/>
                  <a:cs typeface="Times New Roman" pitchFamily="18" charset="0"/>
                </a:rPr>
                <a:t>σ</a:t>
              </a:r>
              <a:r>
                <a:rPr lang="en-US" sz="2400" i="1" baseline="-25000" dirty="0" smtClean="0">
                  <a:solidFill>
                    <a:schemeClr val="bg1"/>
                  </a:solidFill>
                  <a:latin typeface="Cambria Math"/>
                  <a:ea typeface="Cambria Math"/>
                  <a:cs typeface="Times New Roman" pitchFamily="18" charset="0"/>
                </a:rPr>
                <a:t>2</a:t>
              </a:r>
              <a:endParaRPr lang="en-US" sz="2400" i="1" baseline="-25000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cxnSp>
          <p:nvCxnSpPr>
            <p:cNvPr id="35" name="Straight Connector 34"/>
            <p:cNvCxnSpPr/>
            <p:nvPr/>
          </p:nvCxnSpPr>
          <p:spPr>
            <a:xfrm rot="16200000" flipH="1">
              <a:off x="2767014" y="2185985"/>
              <a:ext cx="1300161" cy="280989"/>
            </a:xfrm>
            <a:prstGeom prst="line">
              <a:avLst/>
            </a:prstGeom>
            <a:ln w="1905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5400000">
              <a:off x="3152777" y="1800223"/>
              <a:ext cx="247648" cy="3"/>
            </a:xfrm>
            <a:prstGeom prst="line">
              <a:avLst/>
            </a:prstGeom>
            <a:ln w="1905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Box 38"/>
            <p:cNvSpPr txBox="1"/>
            <p:nvPr/>
          </p:nvSpPr>
          <p:spPr>
            <a:xfrm>
              <a:off x="3128965" y="1857384"/>
              <a:ext cx="304800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400" i="1" dirty="0" smtClean="0">
                  <a:solidFill>
                    <a:srgbClr val="FF0000"/>
                  </a:solidFill>
                  <a:latin typeface="Cambria Math"/>
                  <a:ea typeface="Cambria Math"/>
                  <a:cs typeface="Times New Roman" pitchFamily="18" charset="0"/>
                </a:rPr>
                <a:t>θ</a:t>
              </a:r>
              <a:endParaRPr lang="en-US" sz="2400" i="1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cxnSp>
          <p:nvCxnSpPr>
            <p:cNvPr id="31" name="Straight Connector 30"/>
            <p:cNvCxnSpPr/>
            <p:nvPr/>
          </p:nvCxnSpPr>
          <p:spPr>
            <a:xfrm>
              <a:off x="2438400" y="2524125"/>
              <a:ext cx="78581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1952625" y="2403144"/>
              <a:ext cx="762000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&lt;d</a:t>
              </a:r>
              <a:r>
                <a:rPr lang="en-US" sz="2400" i="1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1</a:t>
              </a:r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 &gt;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3148015" y="1219200"/>
              <a:ext cx="762000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&lt;d</a:t>
              </a:r>
              <a:r>
                <a:rPr lang="en-US" sz="2400" i="1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2</a:t>
              </a:r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 &gt;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cxnSp>
          <p:nvCxnSpPr>
            <p:cNvPr id="36" name="Straight Connector 35"/>
            <p:cNvCxnSpPr/>
            <p:nvPr/>
          </p:nvCxnSpPr>
          <p:spPr>
            <a:xfrm rot="5400000">
              <a:off x="3414715" y="1562100"/>
              <a:ext cx="762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covariance – degree of correlation</a:t>
            </a:r>
            <a:endParaRPr lang="en-US" i="1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3793</TotalTime>
  <Words>2744</Words>
  <Application>Microsoft Office PowerPoint</Application>
  <PresentationFormat>On-screen Show (4:3)</PresentationFormat>
  <Paragraphs>448</Paragraphs>
  <Slides>67</Slides>
  <Notes>63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67</vt:i4>
      </vt:variant>
    </vt:vector>
  </HeadingPairs>
  <TitlesOfParts>
    <vt:vector size="73" baseType="lpstr">
      <vt:lpstr>Arial</vt:lpstr>
      <vt:lpstr>Calibri</vt:lpstr>
      <vt:lpstr>Cambria Math</vt:lpstr>
      <vt:lpstr>Courier New</vt:lpstr>
      <vt:lpstr>Times New Roman</vt:lpstr>
      <vt:lpstr>Office Theme</vt:lpstr>
      <vt:lpstr>Lecture 3   Probability and Measurement Error, Part 2</vt:lpstr>
      <vt:lpstr>Syllabus</vt:lpstr>
      <vt:lpstr>Purpose of the Lecture</vt:lpstr>
      <vt:lpstr>Part 1  review of the last lecture</vt:lpstr>
      <vt:lpstr>Joint probability density functions</vt:lpstr>
      <vt:lpstr>Joint p.d.f. or two data, p(d1,d2)</vt:lpstr>
      <vt:lpstr>means &lt;d1&gt; and &lt;d2&gt; </vt:lpstr>
      <vt:lpstr>variances σ12 and σ22</vt:lpstr>
      <vt:lpstr>covariance – degree of correlation</vt:lpstr>
      <vt:lpstr>summarizing a joint p.d.f. mean is a vector covariance is a symmetric matrix</vt:lpstr>
      <vt:lpstr>error in measurement implies uncertainty in inferences</vt:lpstr>
      <vt:lpstr>functions of random variables</vt:lpstr>
      <vt:lpstr>given p(d) and m(d) then</vt:lpstr>
      <vt:lpstr>multivariate Gaussian example</vt:lpstr>
      <vt:lpstr>given</vt:lpstr>
      <vt:lpstr>answer</vt:lpstr>
      <vt:lpstr>answer</vt:lpstr>
      <vt:lpstr>rule for error propagation</vt:lpstr>
      <vt:lpstr>rule for error propagation</vt:lpstr>
      <vt:lpstr>example  given given N uncorrelated Gaussian data with uniform variance σd2</vt:lpstr>
      <vt:lpstr>PowerPoint Presentation</vt:lpstr>
      <vt:lpstr>so  error of sample mean decreases with number of data</vt:lpstr>
      <vt:lpstr>Part 2  conditional p.d.f.’s and Bayes theorem</vt:lpstr>
      <vt:lpstr>joint p.d.f. p(d1,d2) probability that d1  is near a given value and  probability that d2  is near a given value   conditional p.d.f. p(d1|d2)  probability that d1  is near a given value given that we know that  d2  is near a given value</vt:lpstr>
      <vt:lpstr>Joint p.d.f. </vt:lpstr>
      <vt:lpstr>Joint p.d.f. </vt:lpstr>
      <vt:lpstr>Joint p.d.f. </vt:lpstr>
      <vt:lpstr>so, to convert a joint p.d.f. p(d1,d2) to a  conditional p.d.f.’s p(d1|d2)  evaluate the joint p.d.f. at d2 and normalize the result to unit area </vt:lpstr>
      <vt:lpstr>PowerPoint Presentation</vt:lpstr>
      <vt:lpstr>PowerPoint Presentation</vt:lpstr>
      <vt:lpstr>PowerPoint Presentation</vt:lpstr>
      <vt:lpstr>similarly conditional p.d.f. p(d2|d1)  probability that d2 is near a given value given that we know that  d1  is near a given value</vt:lpstr>
      <vt:lpstr>putting both together</vt:lpstr>
      <vt:lpstr>rearranging to achieve a result called Bayes theorem</vt:lpstr>
      <vt:lpstr>rearranging to achieve a result called Bayes theorem</vt:lpstr>
      <vt:lpstr>Important</vt:lpstr>
      <vt:lpstr>Example using Sand</vt:lpstr>
      <vt:lpstr>PowerPoint Presentation</vt:lpstr>
      <vt:lpstr>PowerPoint Presentation</vt:lpstr>
      <vt:lpstr>conditional p.d.f.’s</vt:lpstr>
      <vt:lpstr>conditional p.d.f.’s</vt:lpstr>
      <vt:lpstr>conditional p.d.f.’s</vt:lpstr>
      <vt:lpstr>conditional p.d.f.’s</vt:lpstr>
      <vt:lpstr>If a grain is big the chance is about even that its light or heavy ?  What’s going on? </vt:lpstr>
      <vt:lpstr>Bayes theorem provides the answer</vt:lpstr>
      <vt:lpstr>Bayes theorem provides the answer</vt:lpstr>
      <vt:lpstr>Bayes theorem provides the answer</vt:lpstr>
      <vt:lpstr>Bayesian Inference use observations to update probabilities</vt:lpstr>
      <vt:lpstr>Part 2  Confidence Intervals</vt:lpstr>
      <vt:lpstr>suppose that we encounter in the literature the result</vt:lpstr>
      <vt:lpstr>joint p.d.f. p(m1,m2)</vt:lpstr>
      <vt:lpstr>PowerPoint Presentation</vt:lpstr>
      <vt:lpstr>So what’s the probability that both m1 and m2 are within 2σ of their means?  That will depend upon the degree of correlation  For uncorrelated model parameters, it’s (0.95)2 = 0.90</vt:lpstr>
      <vt:lpstr>PowerPoint Presentation</vt:lpstr>
      <vt:lpstr>Suppose that you read a paper which states values and confidence limits for 100 model parameters   What’s the probability that they all fall within their 2σ bounds?</vt:lpstr>
      <vt:lpstr>Part 4  computing realizations of random variables</vt:lpstr>
      <vt:lpstr>Why?  create noisy “synthetic” or “test” data  generate a suite of hypothetical models, all different from one another</vt:lpstr>
      <vt:lpstr>MATLAB® function</vt:lpstr>
      <vt:lpstr>But what do you do if there isn’t the one you need?</vt:lpstr>
      <vt:lpstr>It requires that you:  1) evaluate the formula for p(d)  2) already have a way to generate realizations of Normal and Uniform p.d.f.’s</vt:lpstr>
      <vt:lpstr>goal: generate a length Nr vector d that contains realizations of p(d)</vt:lpstr>
      <vt:lpstr>a critical part of the algorithm is choosing a pdf that can “propose” a possible “next element” (let’s call it d′) given the current element d_i</vt:lpstr>
      <vt:lpstr>PowerPoint Presentation</vt:lpstr>
      <vt:lpstr>PowerPoint Presentation</vt:lpstr>
      <vt:lpstr>PowerPoint Presentation</vt:lpstr>
      <vt:lpstr>example exponential p.d.f.</vt:lpstr>
      <vt:lpstr>PowerPoint Presentation</vt:lpstr>
    </vt:vector>
  </TitlesOfParts>
  <Company>Columbia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  Describing Inverse Problems</dc:title>
  <dc:creator>Bill Menke</dc:creator>
  <cp:lastModifiedBy>William Menke</cp:lastModifiedBy>
  <cp:revision>250</cp:revision>
  <dcterms:created xsi:type="dcterms:W3CDTF">2011-08-18T12:44:59Z</dcterms:created>
  <dcterms:modified xsi:type="dcterms:W3CDTF">2023-05-19T02:19:50Z</dcterms:modified>
</cp:coreProperties>
</file>