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334" r:id="rId3"/>
    <p:sldId id="266" r:id="rId4"/>
    <p:sldId id="270" r:id="rId5"/>
    <p:sldId id="287" r:id="rId6"/>
    <p:sldId id="271" r:id="rId7"/>
    <p:sldId id="289" r:id="rId8"/>
    <p:sldId id="288" r:id="rId9"/>
    <p:sldId id="290" r:id="rId10"/>
    <p:sldId id="272" r:id="rId11"/>
    <p:sldId id="291" r:id="rId12"/>
    <p:sldId id="292" r:id="rId13"/>
    <p:sldId id="294" r:id="rId14"/>
    <p:sldId id="295" r:id="rId15"/>
    <p:sldId id="296" r:id="rId16"/>
    <p:sldId id="298" r:id="rId17"/>
    <p:sldId id="293" r:id="rId18"/>
    <p:sldId id="274" r:id="rId19"/>
    <p:sldId id="305" r:id="rId20"/>
    <p:sldId id="299" r:id="rId21"/>
    <p:sldId id="300" r:id="rId22"/>
    <p:sldId id="306" r:id="rId23"/>
    <p:sldId id="302" r:id="rId24"/>
    <p:sldId id="303" r:id="rId25"/>
    <p:sldId id="304" r:id="rId26"/>
    <p:sldId id="328" r:id="rId27"/>
    <p:sldId id="307" r:id="rId28"/>
    <p:sldId id="314" r:id="rId29"/>
    <p:sldId id="315" r:id="rId30"/>
    <p:sldId id="275" r:id="rId31"/>
    <p:sldId id="276" r:id="rId32"/>
    <p:sldId id="277" r:id="rId33"/>
    <p:sldId id="278" r:id="rId34"/>
    <p:sldId id="308" r:id="rId35"/>
    <p:sldId id="309" r:id="rId36"/>
    <p:sldId id="310" r:id="rId37"/>
    <p:sldId id="311" r:id="rId38"/>
    <p:sldId id="320" r:id="rId39"/>
    <p:sldId id="316" r:id="rId40"/>
    <p:sldId id="319" r:id="rId41"/>
    <p:sldId id="312" r:id="rId42"/>
    <p:sldId id="279" r:id="rId43"/>
    <p:sldId id="321" r:id="rId44"/>
    <p:sldId id="322" r:id="rId45"/>
    <p:sldId id="323" r:id="rId46"/>
    <p:sldId id="280" r:id="rId47"/>
    <p:sldId id="281" r:id="rId48"/>
    <p:sldId id="282" r:id="rId49"/>
    <p:sldId id="324" r:id="rId50"/>
    <p:sldId id="325" r:id="rId51"/>
    <p:sldId id="326" r:id="rId52"/>
    <p:sldId id="333" r:id="rId53"/>
    <p:sldId id="330" r:id="rId54"/>
    <p:sldId id="327" r:id="rId55"/>
    <p:sldId id="329"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074" autoAdjust="0"/>
  </p:normalViewPr>
  <p:slideViewPr>
    <p:cSldViewPr>
      <p:cViewPr varScale="1">
        <p:scale>
          <a:sx n="54" d="100"/>
          <a:sy n="54" d="100"/>
        </p:scale>
        <p:origin x="1624"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5/19/2023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lecture, we introduce a new technique.  But its application just leads to a reinterpretation of</a:t>
            </a:r>
          </a:p>
          <a:p>
            <a:r>
              <a:rPr lang="en-US" baseline="0" dirty="0" smtClean="0"/>
              <a:t>formulas that we previously derived, not to new solutions.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amplitude of the cloud</a:t>
            </a:r>
            <a:r>
              <a:rPr lang="en-US" baseline="0" dirty="0" smtClean="0"/>
              <a:t> at the point dobs.</a:t>
            </a:r>
          </a:p>
          <a:p>
            <a:r>
              <a:rPr lang="en-US" baseline="0" dirty="0" smtClean="0"/>
              <a:t>We take the log because it facilitates math later in the section.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other words, slide</a:t>
            </a:r>
            <a:r>
              <a:rPr lang="en-US" baseline="0" dirty="0" smtClean="0"/>
              <a:t> the cloud up and down along the blue line, and adjust its radius, until its amplitude at</a:t>
            </a:r>
          </a:p>
          <a:p>
            <a:r>
              <a:rPr lang="en-US" baseline="0" dirty="0" smtClean="0"/>
              <a:t>dobs is maximized.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taking</a:t>
            </a:r>
            <a:r>
              <a:rPr lang="en-US" baseline="0" dirty="0" smtClean="0"/>
              <a:t> the log gets rid of the exponential and changes products of variables into sums of variables.</a:t>
            </a:r>
          </a:p>
          <a:p>
            <a:r>
              <a:rPr lang="en-US" baseline="0" dirty="0" smtClean="0"/>
              <a:t>The maximization is accomplished by setting derivatives to zero, as usual.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two equations</a:t>
            </a:r>
            <a:r>
              <a:rPr lang="en-US" baseline="0" dirty="0" smtClean="0"/>
              <a:t> are easy to solve.  The first can only be zero when the summation is zero, which</a:t>
            </a:r>
          </a:p>
          <a:p>
            <a:r>
              <a:rPr lang="en-US" baseline="0" dirty="0" smtClean="0"/>
              <a:t>yields the formula for m1.  Once m1 is known, solving the second is trivial.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use the word almost, since the usual formula</a:t>
            </a:r>
            <a:r>
              <a:rPr lang="en-US" baseline="0" dirty="0" smtClean="0"/>
              <a:t> for standard deviation has a factor of (N-1) in it,</a:t>
            </a:r>
          </a:p>
          <a:p>
            <a:r>
              <a:rPr lang="en-US" baseline="0" dirty="0" smtClean="0"/>
              <a:t>not the factor of N that appears above.  However, this difference is insignificant when N is large.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fact, we will show later in the course that, when the data follow a two-sided exponential</a:t>
            </a:r>
          </a:p>
          <a:p>
            <a:r>
              <a:rPr lang="en-US" baseline="0" dirty="0" err="1" smtClean="0"/>
              <a:t>p.d.f</a:t>
            </a:r>
            <a:r>
              <a:rPr lang="en-US" baseline="0" dirty="0" smtClean="0"/>
              <a:t>., as </a:t>
            </a:r>
            <a:r>
              <a:rPr lang="en-US" baseline="0" dirty="0" smtClean="0"/>
              <a:t>contrasted </a:t>
            </a:r>
            <a:r>
              <a:rPr lang="en-US" baseline="0" dirty="0" smtClean="0"/>
              <a:t>to a </a:t>
            </a:r>
            <a:r>
              <a:rPr lang="en-US" baseline="0" dirty="0" smtClean="0"/>
              <a:t>Normal </a:t>
            </a:r>
            <a:r>
              <a:rPr lang="en-US" baseline="0" dirty="0" err="1" smtClean="0"/>
              <a:t>p.d.f</a:t>
            </a:r>
            <a:r>
              <a:rPr lang="en-US" baseline="0" dirty="0" smtClean="0"/>
              <a:t>., the estimator of the mean is the sample median.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 is L(m1,sigma)</a:t>
            </a:r>
            <a:r>
              <a:rPr lang="en-US" sz="1200" baseline="0" dirty="0" smtClean="0">
                <a:latin typeface="Times New Roman" pitchFamily="18" charset="0"/>
                <a:cs typeface="Times New Roman" pitchFamily="18" charset="0"/>
              </a:rPr>
              <a:t> for the case just discussed.  The best estimate of (m1, sigma) is at the peak.  Note that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L is curvier in the m direction than in the sigma direction, indicating that the error bounds on estimated mean are smaller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than those on estimated standard deviation.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Likelihood </a:t>
            </a:r>
            <a:r>
              <a:rPr lang="en-US" sz="1200" dirty="0" smtClean="0">
                <a:latin typeface="Times New Roman" pitchFamily="18" charset="0"/>
                <a:cs typeface="Times New Roman" pitchFamily="18" charset="0"/>
              </a:rPr>
              <a:t>surface for </a:t>
            </a:r>
            <a:r>
              <a:rPr lang="en-US" sz="1200"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realizations of random variables with equal mean,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=2.5</a:t>
            </a:r>
            <a:r>
              <a:rPr lang="en-US" sz="1200" dirty="0" smtClean="0">
                <a:latin typeface="Times New Roman" pitchFamily="18" charset="0"/>
                <a:cs typeface="Times New Roman" pitchFamily="18" charset="0"/>
              </a:rPr>
              <a:t>, and uniform variance, </a:t>
            </a:r>
            <a:r>
              <a:rPr lang="el-GR" sz="1200" i="1" dirty="0" smtClean="0">
                <a:latin typeface="Cambria Math" pitchFamily="18" charset="0"/>
                <a:ea typeface="Cambria Math" pitchFamily="18" charset="0"/>
                <a:cs typeface="Times New Roman" pitchFamily="18" charset="0"/>
              </a:rPr>
              <a:t>σ</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=(1.5)</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The curvature in the direction of the mean is greater than the maximum in the direction of the </a:t>
            </a:r>
            <a:r>
              <a:rPr lang="el-GR" sz="1200" i="1" dirty="0" smtClean="0">
                <a:latin typeface="Cambria Math" pitchFamily="18" charset="0"/>
                <a:ea typeface="Cambria Math" pitchFamily="18" charset="0"/>
                <a:cs typeface="Times New Roman" pitchFamily="18" charset="0"/>
              </a:rPr>
              <a:t>σ</a:t>
            </a:r>
            <a:r>
              <a:rPr lang="en-US" sz="1200" dirty="0" smtClean="0">
                <a:latin typeface="Times New Roman" pitchFamily="18" charset="0"/>
                <a:cs typeface="Times New Roman" pitchFamily="18" charset="0"/>
              </a:rPr>
              <a:t>, indicating that the former can be determined to greater certainty.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Maximum likelihood will fail when the distributions</a:t>
            </a:r>
            <a:r>
              <a:rPr lang="en-US" sz="1200" baseline="0" dirty="0" smtClean="0">
                <a:latin typeface="Times New Roman" pitchFamily="18" charset="0"/>
                <a:cs typeface="Times New Roman" pitchFamily="18" charset="0"/>
              </a:rPr>
              <a:t> have ridges.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 Probability </a:t>
            </a:r>
            <a:r>
              <a:rPr lang="en-US" sz="1200" dirty="0" smtClean="0">
                <a:latin typeface="Times New Roman" pitchFamily="18" charset="0"/>
                <a:cs typeface="Times New Roman" pitchFamily="18" charset="0"/>
              </a:rPr>
              <a:t>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with a well-defined peak. (B) Probability density function with a ridge.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now extend this</a:t>
            </a:r>
            <a:r>
              <a:rPr lang="en-US" baseline="0" dirty="0" smtClean="0"/>
              <a:t> procedure to the Gm=d case.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a:t>
            </a:r>
            <a:r>
              <a:rPr lang="en-US" dirty="0" smtClean="0"/>
              <a:t>Normal</a:t>
            </a:r>
            <a:r>
              <a:rPr lang="en-US" baseline="0" dirty="0" smtClean="0"/>
              <a:t> </a:t>
            </a:r>
            <a:r>
              <a:rPr lang="en-US" baseline="0" dirty="0" err="1" smtClean="0"/>
              <a:t>p.d.f</a:t>
            </a:r>
            <a:r>
              <a:rPr lang="en-US" baseline="0" dirty="0" smtClean="0"/>
              <a:t>. where the theory is assumed to predict the mean observation.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a:t>
            </a:r>
            <a:r>
              <a:rPr lang="en-US" baseline="0" dirty="0" smtClean="0"/>
              <a:t> three sections parallel the last lecture, the last, on trade-off, introduces a new result.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The </a:t>
            </a:r>
            <a:r>
              <a:rPr lang="en-US" dirty="0" smtClean="0"/>
              <a:t>log</a:t>
            </a:r>
            <a:r>
              <a:rPr lang="en-US" baseline="0" dirty="0" smtClean="0"/>
              <a:t> of the </a:t>
            </a:r>
            <a:r>
              <a:rPr lang="en-US" baseline="0" dirty="0" err="1" smtClean="0"/>
              <a:t>p.d.f</a:t>
            </a:r>
            <a:r>
              <a:rPr lang="en-US" baseline="0" dirty="0" smtClean="0"/>
              <a:t>. is just the argument of the exponential, plus some constants that don’t depend on 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Suppose</a:t>
            </a:r>
            <a:r>
              <a:rPr lang="en-US" baseline="0" dirty="0" smtClean="0"/>
              <a:t> that the covariance is known, that is, it is a “prior covariance”.</a:t>
            </a:r>
          </a:p>
          <a:p>
            <a:r>
              <a:rPr lang="en-US" baseline="0" dirty="0" smtClean="0"/>
              <a:t>Then all we are solving for is m.</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extLst>
      <p:ext uri="{BB962C8B-B14F-4D97-AF65-F5344CB8AC3E}">
        <p14:creationId xmlns:p14="http://schemas.microsoft.com/office/powerpoint/2010/main" val="4036237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in this case, the </a:t>
            </a:r>
            <a:r>
              <a:rPr lang="en-US" baseline="0" dirty="0" err="1" smtClean="0"/>
              <a:t>maximul</a:t>
            </a:r>
            <a:r>
              <a:rPr lang="en-US" baseline="0" dirty="0" smtClean="0"/>
              <a:t> likelihood method is equivalent to weighted least squares,</a:t>
            </a:r>
          </a:p>
          <a:p>
            <a:r>
              <a:rPr lang="en-US" baseline="0" dirty="0" smtClean="0"/>
              <a:t>where the weighting is the inverse of the prior covariance matrix.</a:t>
            </a:r>
          </a:p>
          <a:p>
            <a:r>
              <a:rPr lang="en-US" baseline="0" dirty="0" smtClean="0"/>
              <a:t>The presence of the inverse makes sense, because data with small variance should be weighted more.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extLst>
      <p:ext uri="{BB962C8B-B14F-4D97-AF65-F5344CB8AC3E}">
        <p14:creationId xmlns:p14="http://schemas.microsoft.com/office/powerpoint/2010/main" val="338268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can be seem in</a:t>
            </a:r>
            <a:r>
              <a:rPr lang="en-US" baseline="0" dirty="0" smtClean="0"/>
              <a:t> the uncorrelated case.  Accurate data are weighted more, inaccurate data less.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extLst>
      <p:ext uri="{BB962C8B-B14F-4D97-AF65-F5344CB8AC3E}">
        <p14:creationId xmlns:p14="http://schemas.microsoft.com/office/powerpoint/2010/main" val="14207374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 weighting is</a:t>
            </a:r>
            <a:r>
              <a:rPr lang="en-US" baseline="0" dirty="0" smtClean="0"/>
              <a:t> according to the “certainty” of the data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extLst>
      <p:ext uri="{BB962C8B-B14F-4D97-AF65-F5344CB8AC3E}">
        <p14:creationId xmlns:p14="http://schemas.microsoft.com/office/powerpoint/2010/main" val="2059940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need to develop a way</a:t>
            </a:r>
            <a:r>
              <a:rPr lang="en-US" baseline="0" dirty="0" smtClean="0"/>
              <a:t> to include a priori information in the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of the</a:t>
            </a:r>
            <a:r>
              <a:rPr lang="en-US" sz="1200" baseline="0" dirty="0" smtClean="0">
                <a:latin typeface="Times New Roman" pitchFamily="18" charset="0"/>
                <a:cs typeface="Times New Roman" pitchFamily="18" charset="0"/>
              </a:rPr>
              <a:t> a priori model parameters.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is centered on the a priori values &lt;m&gt;.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Its variance reflects the certainty we have about those values.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0" dirty="0" smtClean="0">
                <a:latin typeface="Times New Roman" pitchFamily="18" charset="0"/>
                <a:cs typeface="Times New Roman" pitchFamily="18" charset="0"/>
              </a:rPr>
              <a:t>P</a:t>
            </a:r>
            <a:r>
              <a:rPr lang="en-US" sz="1200" i="1" dirty="0" smtClean="0">
                <a:latin typeface="Times New Roman" pitchFamily="18" charset="0"/>
                <a:cs typeface="Times New Roman" pitchFamily="18" charset="0"/>
              </a:rPr>
              <a:t>rior</a:t>
            </a:r>
            <a:r>
              <a:rPr lang="en-US" sz="1200" i="1"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information </a:t>
            </a:r>
            <a:r>
              <a:rPr lang="en-US" sz="1200" dirty="0" smtClean="0">
                <a:latin typeface="Times New Roman" pitchFamily="18" charset="0"/>
                <a:cs typeface="Times New Roman" pitchFamily="18" charset="0"/>
              </a:rPr>
              <a:t>about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represented with a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Most probable values are given by means </a:t>
            </a:r>
            <a:r>
              <a:rPr lang="en-US" sz="1200" i="1" dirty="0" smtClean="0">
                <a:latin typeface="Cambria Math" pitchFamily="18" charset="0"/>
                <a:ea typeface="Cambria Math" pitchFamily="18" charset="0"/>
                <a:cs typeface="Times New Roman" pitchFamily="18" charset="0"/>
              </a:rPr>
              <a:t>&lt;m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&gt;</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&lt;m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cs typeface="Times New Roman" pitchFamily="18" charset="0"/>
              </a:rPr>
              <a:t> Width of the probability density function reflects certainty of knowledge: (A) certain, (B) uncertain</a:t>
            </a:r>
            <a:r>
              <a:rPr lang="en-US" sz="1200"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In this case our knowledge of m2 is more certain than our knowledge of m1.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Prior information </a:t>
            </a:r>
            <a:r>
              <a:rPr lang="en-US" sz="1200" dirty="0" smtClean="0">
                <a:latin typeface="Times New Roman" pitchFamily="18" charset="0"/>
                <a:cs typeface="Times New Roman" pitchFamily="18" charset="0"/>
              </a:rPr>
              <a:t>about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represented with a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The model parameters are thought to be near </a:t>
            </a:r>
            <a:r>
              <a:rPr lang="en-US" sz="1200" dirty="0" smtClean="0">
                <a:latin typeface="Cambria Math" pitchFamily="18" charset="0"/>
                <a:ea typeface="Cambria Math" pitchFamily="18" charset="0"/>
                <a:cs typeface="Times New Roman" pitchFamily="18" charset="0"/>
              </a:rPr>
              <a:t>&lt;</a:t>
            </a:r>
            <a:r>
              <a:rPr lang="en-US" sz="1200" b="1" dirty="0" smtClean="0">
                <a:latin typeface="Cambria Math" pitchFamily="18" charset="0"/>
                <a:ea typeface="Cambria Math" pitchFamily="18" charset="0"/>
                <a:cs typeface="Times New Roman" pitchFamily="18" charset="0"/>
              </a:rPr>
              <a:t>m</a:t>
            </a:r>
            <a:r>
              <a:rPr lang="en-US" sz="1200" dirty="0" smtClean="0">
                <a:latin typeface="Cambria Math" pitchFamily="18" charset="0"/>
                <a:ea typeface="Cambria Math" pitchFamily="18" charset="0"/>
                <a:cs typeface="Times New Roman" pitchFamily="18" charset="0"/>
              </a:rPr>
              <a:t>&gt;</a:t>
            </a:r>
            <a:r>
              <a:rPr lang="en-US" sz="1200" dirty="0" smtClean="0">
                <a:latin typeface="Times New Roman" pitchFamily="18" charset="0"/>
                <a:cs typeface="Times New Roman" pitchFamily="18" charset="0"/>
              </a:rPr>
              <a:t>, with the uncertainty in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greater than the uncertainty of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Some </a:t>
            </a:r>
            <a:r>
              <a:rPr lang="en-US" sz="1200" dirty="0" smtClean="0">
                <a:latin typeface="Times New Roman" pitchFamily="18" charset="0"/>
                <a:cs typeface="Times New Roman" pitchFamily="18" charset="0"/>
              </a:rPr>
              <a:t>non-Normal</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p.d.f.’s</a:t>
            </a:r>
            <a:r>
              <a:rPr lang="en-US" sz="1200" baseline="0" dirty="0" smtClean="0">
                <a:latin typeface="Times New Roman" pitchFamily="18" charset="0"/>
                <a:cs typeface="Times New Roman" pitchFamily="18" charset="0"/>
              </a:rPr>
              <a:t> can be approximated </a:t>
            </a:r>
            <a:r>
              <a:rPr lang="en-US" sz="1200" baseline="0" dirty="0" smtClean="0">
                <a:latin typeface="Times New Roman" pitchFamily="18" charset="0"/>
                <a:cs typeface="Times New Roman" pitchFamily="18" charset="0"/>
              </a:rPr>
              <a:t>as Normal.</a:t>
            </a: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Prior information </a:t>
            </a:r>
            <a:r>
              <a:rPr lang="en-US" sz="1200" dirty="0" smtClean="0">
                <a:latin typeface="Times New Roman" pitchFamily="18" charset="0"/>
                <a:cs typeface="Times New Roman" pitchFamily="18" charset="0"/>
              </a:rPr>
              <a:t>about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represented with a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(A) Case when the values of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  </a:t>
            </a:r>
            <a:r>
              <a:rPr lang="en-US" sz="1200" dirty="0" smtClean="0">
                <a:latin typeface="Times New Roman" pitchFamily="18" charset="0"/>
                <a:cs typeface="Times New Roman" pitchFamily="18" charset="0"/>
              </a:rPr>
              <a:t>are </a:t>
            </a:r>
            <a:r>
              <a:rPr lang="en-US" sz="1200" dirty="0" err="1" smtClean="0">
                <a:latin typeface="Times New Roman" pitchFamily="18" charset="0"/>
                <a:cs typeface="Times New Roman" pitchFamily="18" charset="0"/>
              </a:rPr>
              <a:t>unnkown</a:t>
            </a:r>
            <a:r>
              <a:rPr lang="en-US" sz="1200" dirty="0" smtClean="0">
                <a:latin typeface="Times New Roman" pitchFamily="18" charset="0"/>
                <a:cs typeface="Times New Roman" pitchFamily="18" charset="0"/>
              </a:rPr>
              <a:t>, but believed to be correlated. (B)  Approximation of A) with a Normal probability density function with finite variance.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But other</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p.d.f.’s</a:t>
            </a:r>
            <a:r>
              <a:rPr lang="en-US" sz="1200" baseline="0" dirty="0" smtClean="0">
                <a:latin typeface="Times New Roman" pitchFamily="18" charset="0"/>
                <a:cs typeface="Times New Roman" pitchFamily="18" charset="0"/>
              </a:rPr>
              <a:t> can’t be approximated as </a:t>
            </a:r>
            <a:r>
              <a:rPr lang="en-US" sz="1200" baseline="0" dirty="0" smtClean="0">
                <a:latin typeface="Times New Roman" pitchFamily="18" charset="0"/>
                <a:cs typeface="Times New Roman" pitchFamily="18" charset="0"/>
              </a:rPr>
              <a:t>Normal, </a:t>
            </a:r>
            <a:r>
              <a:rPr lang="en-US" sz="1200" baseline="0" dirty="0" smtClean="0">
                <a:latin typeface="Times New Roman" pitchFamily="18" charset="0"/>
                <a:cs typeface="Times New Roman" pitchFamily="18" charset="0"/>
              </a:rPr>
              <a:t>such as this inequality relationship m1&gt;m2.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Prior information </a:t>
            </a:r>
            <a:r>
              <a:rPr lang="en-US" sz="1200" dirty="0" smtClean="0">
                <a:latin typeface="Times New Roman" pitchFamily="18" charset="0"/>
                <a:cs typeface="Times New Roman" pitchFamily="18" charset="0"/>
              </a:rPr>
              <a:t>about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represented with a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The value of the model parameters are unknown, but the relationship,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is believed to hold exactly. This is a non-Normal probability density function.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sections draws heavily on ideas from probability theory.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much</a:t>
            </a:r>
            <a:r>
              <a:rPr lang="en-US" baseline="0" dirty="0" smtClean="0"/>
              <a:t> knowledge do we actually have about the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a:t>
            </a:r>
            <a:r>
              <a:rPr lang="en-US" baseline="0" dirty="0" smtClean="0"/>
              <a:t> need this in the next lecture.  We will not really use it today.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Knowledge</a:t>
            </a:r>
            <a:r>
              <a:rPr lang="en-US" baseline="0" dirty="0" smtClean="0"/>
              <a:t> needs to be compared to the state of no knowledge, here represented</a:t>
            </a:r>
          </a:p>
          <a:p>
            <a:r>
              <a:rPr lang="en-US" baseline="0" dirty="0" smtClean="0"/>
              <a:t>by the null </a:t>
            </a:r>
            <a:r>
              <a:rPr lang="en-US" baseline="0" dirty="0" err="1" smtClean="0"/>
              <a:t>p.d.f</a:t>
            </a:r>
            <a:r>
              <a:rPr lang="en-US" baseline="0" dirty="0" smtClean="0"/>
              <a:t>. </a:t>
            </a:r>
            <a:r>
              <a:rPr lang="en-US" baseline="0" dirty="0" err="1" smtClean="0"/>
              <a:t>pN</a:t>
            </a:r>
            <a:r>
              <a:rPr lang="en-US" baseline="0" dirty="0" smtClean="0"/>
              <a:t>(m).  Note that S=0 when PA=PN; we no nothing.</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uniform</a:t>
            </a:r>
            <a:r>
              <a:rPr lang="en-US" baseline="0" dirty="0" smtClean="0"/>
              <a:t> </a:t>
            </a:r>
            <a:r>
              <a:rPr lang="en-US" baseline="0" dirty="0" err="1" smtClean="0"/>
              <a:t>p.d.f</a:t>
            </a:r>
            <a:r>
              <a:rPr lang="en-US" baseline="0" dirty="0" smtClean="0"/>
              <a:t>. might work in simple cases.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Same idea</a:t>
            </a:r>
            <a:r>
              <a:rPr lang="en-US" baseline="0" dirty="0" smtClean="0"/>
              <a:t> here as with the a priori information.</a:t>
            </a:r>
          </a:p>
          <a:p>
            <a:r>
              <a:rPr lang="en-US" dirty="0" smtClean="0"/>
              <a:t>Use a </a:t>
            </a:r>
            <a:r>
              <a:rPr lang="en-US" dirty="0" err="1" smtClean="0"/>
              <a:t>p.d.f</a:t>
            </a:r>
            <a:r>
              <a:rPr lang="en-US" dirty="0" smtClean="0"/>
              <a:t>. to describe</a:t>
            </a:r>
            <a:r>
              <a:rPr lang="en-US" baseline="0" dirty="0" smtClean="0"/>
              <a:t> our state of knowledge after making the observations.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a:t>
            </a:r>
            <a:r>
              <a:rPr lang="en-US" baseline="0" dirty="0" err="1" smtClean="0"/>
              <a:t>p.d.f</a:t>
            </a:r>
            <a:r>
              <a:rPr lang="en-US" baseline="0" dirty="0" smtClean="0"/>
              <a:t>. is centered on the observations.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dirty="0" err="1" smtClean="0"/>
              <a:t>p.d.f</a:t>
            </a:r>
            <a:r>
              <a:rPr lang="en-US" dirty="0" smtClean="0"/>
              <a:t>. has a variance reflecting</a:t>
            </a:r>
            <a:r>
              <a:rPr lang="en-US" baseline="0" dirty="0" smtClean="0"/>
              <a:t> the uncertainty of the observations.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combine the two to give the state of information about both the</a:t>
            </a:r>
          </a:p>
          <a:p>
            <a:r>
              <a:rPr lang="en-US" baseline="0" dirty="0" smtClean="0"/>
              <a:t>data and the model parameters, taking into consideration both the observations</a:t>
            </a:r>
          </a:p>
          <a:p>
            <a:r>
              <a:rPr lang="en-US" baseline="0" dirty="0" smtClean="0"/>
              <a:t>and the a priori information about the model parameters.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5.9. Joint</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probability density function, </a:t>
            </a:r>
            <a:r>
              <a:rPr lang="en-US" sz="1200" i="1" dirty="0" err="1" smtClean="0">
                <a:latin typeface="Cambria Math" pitchFamily="18" charset="0"/>
                <a:ea typeface="Cambria Math" pitchFamily="18" charset="0"/>
                <a:cs typeface="Times New Roman" pitchFamily="18" charset="0"/>
              </a:rPr>
              <a:t>p</a:t>
            </a:r>
            <a:r>
              <a:rPr lang="en-US" sz="1200" i="1" baseline="-25000" dirty="0" err="1" smtClean="0">
                <a:latin typeface="Cambria Math" pitchFamily="18" charset="0"/>
                <a:ea typeface="Cambria Math" pitchFamily="18" charset="0"/>
                <a:cs typeface="Times New Roman" pitchFamily="18" charset="0"/>
              </a:rPr>
              <a:t>A</a:t>
            </a:r>
            <a:r>
              <a:rPr lang="en-US" sz="1200" i="1" dirty="0" smtClean="0">
                <a:latin typeface="Cambria Math" pitchFamily="18" charset="0"/>
                <a:ea typeface="Cambria Math" pitchFamily="18" charset="0"/>
                <a:cs typeface="Times New Roman" pitchFamily="18" charset="0"/>
              </a:rPr>
              <a:t>(m, d)</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for model parameter, </a:t>
            </a:r>
            <a:r>
              <a:rPr lang="en-US" sz="1200" i="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and datum,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The distribution is peaked at mean values </a:t>
            </a:r>
            <a:r>
              <a:rPr lang="en-US" sz="1200" i="1" dirty="0" smtClean="0">
                <a:latin typeface="Cambria Math" pitchFamily="18" charset="0"/>
                <a:ea typeface="Cambria Math" pitchFamily="18" charset="0"/>
                <a:cs typeface="Times New Roman" pitchFamily="18" charset="0"/>
              </a:rPr>
              <a:t>&lt;m&gt;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&lt;d&gt;.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that is</a:t>
            </a:r>
            <a:r>
              <a:rPr lang="en-US" baseline="0" dirty="0" smtClean="0"/>
              <a:t> left is to make use of the theory, which is a relationship between</a:t>
            </a:r>
          </a:p>
          <a:p>
            <a:r>
              <a:rPr lang="en-US" baseline="0" dirty="0" smtClean="0"/>
              <a:t>the data and the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space S(d) is of dimension N.  In the following example, we use N=3, that is, just three measurements.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solution is the estimated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Example.</a:t>
            </a:r>
            <a:r>
              <a:rPr lang="en-US" sz="1200" baseline="0" dirty="0" smtClean="0">
                <a:latin typeface="Times New Roman" pitchFamily="18" charset="0"/>
                <a:cs typeface="Times New Roman" pitchFamily="18" charset="0"/>
              </a:rPr>
              <a:t>  Top.  p(</a:t>
            </a:r>
            <a:r>
              <a:rPr lang="en-US" sz="1200" baseline="0" dirty="0" err="1" smtClean="0">
                <a:latin typeface="Times New Roman" pitchFamily="18" charset="0"/>
                <a:cs typeface="Times New Roman" pitchFamily="18" charset="0"/>
              </a:rPr>
              <a:t>d,m</a:t>
            </a:r>
            <a:r>
              <a:rPr lang="en-US" sz="1200" baseline="0" dirty="0" smtClean="0">
                <a:latin typeface="Times New Roman" pitchFamily="18" charset="0"/>
                <a:cs typeface="Times New Roman" pitchFamily="18" charset="0"/>
              </a:rPr>
              <a:t>) with theory superimposed as white curve.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Bottom.  p(</a:t>
            </a:r>
            <a:r>
              <a:rPr lang="en-US" sz="1200" baseline="0" dirty="0" err="1" smtClean="0">
                <a:latin typeface="Times New Roman" pitchFamily="18" charset="0"/>
                <a:cs typeface="Times New Roman" pitchFamily="18" charset="0"/>
              </a:rPr>
              <a:t>d,m</a:t>
            </a:r>
            <a:r>
              <a:rPr lang="en-US" sz="1200" baseline="0" dirty="0" smtClean="0">
                <a:latin typeface="Times New Roman" pitchFamily="18" charset="0"/>
                <a:cs typeface="Times New Roman" pitchFamily="18" charset="0"/>
              </a:rPr>
              <a:t>) evaluated along the curve.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peak gives both the estimated model parameters and the predicted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Prior joint</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probability density function, </a:t>
            </a:r>
            <a:r>
              <a:rPr lang="en-US" sz="1200" i="1" dirty="0" smtClean="0">
                <a:latin typeface="Cambria Math" pitchFamily="18" charset="0"/>
                <a:ea typeface="Cambria Math" pitchFamily="18" charset="0"/>
                <a:cs typeface="Times New Roman" pitchFamily="18" charset="0"/>
              </a:rPr>
              <a:t>p(m, d)</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for model parameter, </a:t>
            </a:r>
            <a:r>
              <a:rPr lang="en-US" sz="1200" i="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and datum,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represents the idea that the model </a:t>
            </a:r>
            <a:r>
              <a:rPr lang="en-US" sz="1200" dirty="0" smtClean="0">
                <a:latin typeface="Times New Roman" pitchFamily="18" charset="0"/>
                <a:cs typeface="Times New Roman" pitchFamily="18" charset="0"/>
              </a:rPr>
              <a:t>parameters </a:t>
            </a:r>
            <a:r>
              <a:rPr lang="en-US" sz="1200" dirty="0" smtClean="0">
                <a:latin typeface="Times New Roman" pitchFamily="18" charset="0"/>
                <a:cs typeface="Times New Roman" pitchFamily="18" charset="0"/>
              </a:rPr>
              <a:t>is near it’s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value, </a:t>
            </a:r>
            <a:r>
              <a:rPr lang="en-US" sz="1200" i="1" dirty="0" smtClean="0">
                <a:latin typeface="Cambria Math" pitchFamily="18" charset="0"/>
                <a:ea typeface="Cambria Math" pitchFamily="18" charset="0"/>
                <a:cs typeface="Times New Roman" pitchFamily="18" charset="0"/>
              </a:rPr>
              <a:t>m</a:t>
            </a:r>
            <a:r>
              <a:rPr lang="en-US" sz="1200" i="1" baseline="30000" dirty="0" smtClean="0">
                <a:latin typeface="Cambria Math" pitchFamily="18" charset="0"/>
                <a:ea typeface="Cambria Math" pitchFamily="18" charset="0"/>
                <a:cs typeface="Times New Roman" pitchFamily="18" charset="0"/>
              </a:rPr>
              <a:t>ap</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the datum is near its observed value, </a:t>
            </a:r>
            <a:r>
              <a:rPr lang="en-US" sz="1200" i="1"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obs</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(white circle). The data and model parameters are believed to be related by an exact theory, </a:t>
            </a:r>
            <a:r>
              <a:rPr lang="en-US" sz="1200" i="1" dirty="0" smtClean="0">
                <a:latin typeface="Cambria Math" pitchFamily="18" charset="0"/>
                <a:ea typeface="Cambria Math" pitchFamily="18" charset="0"/>
                <a:cs typeface="Times New Roman" pitchFamily="18" charset="0"/>
              </a:rPr>
              <a:t>d=g(m)</a:t>
            </a:r>
            <a:r>
              <a:rPr lang="en-US" sz="1200" dirty="0" smtClean="0">
                <a:latin typeface="Times New Roman" pitchFamily="18" charset="0"/>
                <a:ea typeface="Cambria Math" pitchFamily="18" charset="0"/>
                <a:cs typeface="Times New Roman" pitchFamily="18" charset="0"/>
              </a:rPr>
              <a:t> (white curve). The estimated model parameter,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and predicted datum, </a:t>
            </a:r>
            <a:r>
              <a:rPr lang="en-US" sz="1200" i="1" dirty="0" err="1" smtClean="0">
                <a:latin typeface="Cambria Math" pitchFamily="18" charset="0"/>
                <a:ea typeface="Cambria Math" pitchFamily="18" charset="0"/>
                <a:cs typeface="Times New Roman" pitchFamily="18" charset="0"/>
              </a:rPr>
              <a:t>d</a:t>
            </a:r>
            <a:r>
              <a:rPr lang="en-US" sz="1200" i="1" baseline="30000" dirty="0" err="1" smtClean="0">
                <a:latin typeface="Cambria Math" pitchFamily="18" charset="0"/>
                <a:ea typeface="Cambria Math" pitchFamily="18" charset="0"/>
                <a:cs typeface="Times New Roman" pitchFamily="18" charset="0"/>
              </a:rPr>
              <a:t>pre</a:t>
            </a:r>
            <a:r>
              <a:rPr lang="en-US" sz="1200" dirty="0" smtClean="0">
                <a:latin typeface="Times New Roman" pitchFamily="18" charset="0"/>
                <a:ea typeface="Cambria Math" pitchFamily="18" charset="0"/>
                <a:cs typeface="Times New Roman" pitchFamily="18" charset="0"/>
              </a:rPr>
              <a:t>, fall on this curve at the point of maximum probability (black circle). (B) </a:t>
            </a:r>
            <a:r>
              <a:rPr lang="en-US" sz="1200" dirty="0" smtClean="0">
                <a:latin typeface="Times New Roman" pitchFamily="18" charset="0"/>
                <a:cs typeface="Times New Roman" pitchFamily="18" charset="0"/>
              </a:rPr>
              <a:t>Probability density, </a:t>
            </a:r>
            <a:r>
              <a:rPr lang="en-US" sz="1200" i="1" dirty="0" smtClean="0">
                <a:latin typeface="Cambria Math" pitchFamily="18" charset="0"/>
                <a:ea typeface="Cambria Math" pitchFamily="18" charset="0"/>
                <a:cs typeface="Times New Roman" pitchFamily="18" charset="0"/>
              </a:rPr>
              <a:t>p, </a:t>
            </a:r>
            <a:r>
              <a:rPr lang="en-US" sz="1200" dirty="0" smtClean="0">
                <a:latin typeface="Times New Roman" pitchFamily="18" charset="0"/>
                <a:ea typeface="Cambria Math" pitchFamily="18" charset="0"/>
                <a:cs typeface="Times New Roman" pitchFamily="18" charset="0"/>
              </a:rPr>
              <a:t>evaluated along the curve</a:t>
            </a:r>
            <a:r>
              <a:rPr lang="en-US" sz="1200" dirty="0" smtClean="0">
                <a:latin typeface="Times New Roman" pitchFamily="18" charset="0"/>
                <a:ea typeface="Cambria Math" pitchFamily="18" charset="0"/>
                <a:cs typeface="Times New Roman" pitchFamily="18" charset="0"/>
              </a:rPr>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If the </a:t>
            </a:r>
            <a:r>
              <a:rPr lang="en-US" sz="1200" dirty="0" smtClean="0">
                <a:latin typeface="Times New Roman" pitchFamily="18" charset="0"/>
                <a:cs typeface="Times New Roman" pitchFamily="18" charset="0"/>
              </a:rPr>
              <a:t>prior </a:t>
            </a:r>
            <a:r>
              <a:rPr lang="en-US" sz="1200" dirty="0" smtClean="0">
                <a:latin typeface="Times New Roman" pitchFamily="18" charset="0"/>
                <a:cs typeface="Times New Roman" pitchFamily="18" charset="0"/>
              </a:rPr>
              <a:t>information is very certain, then the estimated model parameters are close to the </a:t>
            </a:r>
            <a:r>
              <a:rPr lang="en-US" sz="1200" dirty="0" smtClean="0">
                <a:latin typeface="Times New Roman" pitchFamily="18" charset="0"/>
                <a:cs typeface="Times New Roman" pitchFamily="18" charset="0"/>
              </a:rPr>
              <a:t>prior </a:t>
            </a:r>
            <a:r>
              <a:rPr lang="en-US" sz="1200" dirty="0" smtClean="0">
                <a:latin typeface="Times New Roman" pitchFamily="18" charset="0"/>
                <a:cs typeface="Times New Roman" pitchFamily="18" charset="0"/>
              </a:rPr>
              <a:t>information.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A) If the </a:t>
            </a:r>
            <a:r>
              <a:rPr lang="en-US" sz="1200" dirty="0" smtClean="0">
                <a:latin typeface="Times New Roman" pitchFamily="18" charset="0"/>
                <a:cs typeface="Times New Roman" pitchFamily="18" charset="0"/>
              </a:rPr>
              <a:t>prior </a:t>
            </a:r>
            <a:r>
              <a:rPr lang="en-US" sz="1200" dirty="0" smtClean="0">
                <a:latin typeface="Times New Roman" pitchFamily="18" charset="0"/>
                <a:cs typeface="Times New Roman" pitchFamily="18" charset="0"/>
              </a:rPr>
              <a:t>model parameter, </a:t>
            </a:r>
            <a:r>
              <a:rPr lang="en-US" sz="1200" i="1" dirty="0" smtClean="0">
                <a:latin typeface="Cambria Math" pitchFamily="18" charset="0"/>
                <a:ea typeface="Cambria Math" pitchFamily="18" charset="0"/>
                <a:cs typeface="Times New Roman" pitchFamily="18" charset="0"/>
              </a:rPr>
              <a:t>m</a:t>
            </a:r>
            <a:r>
              <a:rPr lang="en-US" sz="1200" i="1" baseline="30000" dirty="0" smtClean="0">
                <a:latin typeface="Cambria Math" pitchFamily="18" charset="0"/>
                <a:ea typeface="Cambria Math" pitchFamily="18" charset="0"/>
                <a:cs typeface="Times New Roman" pitchFamily="18" charset="0"/>
              </a:rPr>
              <a:t>ap</a:t>
            </a:r>
            <a:r>
              <a:rPr lang="en-US" sz="1200" dirty="0" smtClean="0">
                <a:latin typeface="Times New Roman" pitchFamily="18" charset="0"/>
                <a:cs typeface="Times New Roman" pitchFamily="18" charset="0"/>
              </a:rPr>
              <a:t>, is much more certain than the observed datum, </a:t>
            </a:r>
            <a:r>
              <a:rPr lang="en-US" sz="1200" i="1"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obs</a:t>
            </a:r>
            <a:r>
              <a:rPr lang="en-US" sz="1200" i="1" dirty="0" smtClean="0">
                <a:latin typeface="Cambria Math" pitchFamily="18" charset="0"/>
                <a:ea typeface="Cambria Math" pitchFamily="18" charset="0"/>
                <a:cs typeface="Times New Roman" pitchFamily="18" charset="0"/>
              </a:rPr>
              <a:t> , </a:t>
            </a:r>
            <a:r>
              <a:rPr lang="en-US" sz="1200" dirty="0" smtClean="0">
                <a:latin typeface="Times New Roman" pitchFamily="18" charset="0"/>
                <a:ea typeface="Cambria Math" pitchFamily="18" charset="0"/>
                <a:cs typeface="Times New Roman" pitchFamily="18" charset="0"/>
              </a:rPr>
              <a:t>the solution is close to</a:t>
            </a:r>
            <a:r>
              <a:rPr lang="en-US" sz="1200" i="1" dirty="0" smtClean="0">
                <a:latin typeface="Cambria Math" pitchFamily="18" charset="0"/>
                <a:ea typeface="Cambria Math" pitchFamily="18" charset="0"/>
                <a:cs typeface="Times New Roman" pitchFamily="18" charset="0"/>
              </a:rPr>
              <a:t> m</a:t>
            </a:r>
            <a:r>
              <a:rPr lang="en-US" sz="1200" i="1" baseline="30000" dirty="0" smtClean="0">
                <a:latin typeface="Cambria Math" pitchFamily="18" charset="0"/>
                <a:ea typeface="Cambria Math" pitchFamily="18" charset="0"/>
                <a:cs typeface="Times New Roman" pitchFamily="18" charset="0"/>
              </a:rPr>
              <a:t>ap</a:t>
            </a:r>
            <a:r>
              <a:rPr lang="en-US" sz="1200" dirty="0" smtClean="0">
                <a:latin typeface="Times New Roman" pitchFamily="18" charset="0"/>
                <a:ea typeface="Cambria Math" pitchFamily="18" charset="0"/>
                <a:cs typeface="Times New Roman" pitchFamily="18" charset="0"/>
              </a:rPr>
              <a:t> but may be far from </a:t>
            </a:r>
            <a:r>
              <a:rPr lang="en-US" sz="1200" i="1"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obs</a:t>
            </a:r>
            <a:r>
              <a:rPr lang="en-US" sz="1200" dirty="0" smtClean="0">
                <a:latin typeface="Times New Roman" pitchFamily="18" charset="0"/>
                <a:ea typeface="Cambria Math" pitchFamily="18" charset="0"/>
                <a:cs typeface="Times New Roman" pitchFamily="18" charset="0"/>
              </a:rPr>
              <a:t>.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If the a</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priori information is very uncertain, then the estimated model parameters are close to the observations.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 If the a priori model parameter, </a:t>
            </a:r>
            <a:r>
              <a:rPr lang="en-US" sz="1200" i="1" dirty="0" smtClean="0">
                <a:latin typeface="Cambria Math" pitchFamily="18" charset="0"/>
                <a:ea typeface="Cambria Math" pitchFamily="18" charset="0"/>
                <a:cs typeface="Times New Roman" pitchFamily="18" charset="0"/>
              </a:rPr>
              <a:t>m</a:t>
            </a:r>
            <a:r>
              <a:rPr lang="en-US" sz="1200" i="1" baseline="30000" dirty="0" smtClean="0">
                <a:latin typeface="Cambria Math" pitchFamily="18" charset="0"/>
                <a:ea typeface="Cambria Math" pitchFamily="18" charset="0"/>
                <a:cs typeface="Times New Roman" pitchFamily="18" charset="0"/>
              </a:rPr>
              <a:t>ap</a:t>
            </a:r>
            <a:r>
              <a:rPr lang="en-US" sz="1200" dirty="0" smtClean="0">
                <a:latin typeface="Times New Roman" pitchFamily="18" charset="0"/>
                <a:cs typeface="Times New Roman" pitchFamily="18" charset="0"/>
              </a:rPr>
              <a:t>, is much less certain than the observed datum, </a:t>
            </a:r>
            <a:r>
              <a:rPr lang="en-US" sz="1200" i="1" dirty="0" err="1" smtClean="0">
                <a:latin typeface="Cambria Math" pitchFamily="18" charset="0"/>
                <a:ea typeface="Cambria Math" pitchFamily="18" charset="0"/>
                <a:cs typeface="Times New Roman" pitchFamily="18" charset="0"/>
              </a:rPr>
              <a:t>d</a:t>
            </a:r>
            <a:r>
              <a:rPr lang="en-US" sz="1200" i="1" baseline="30000" dirty="0" err="1" smtClean="0">
                <a:latin typeface="Cambria Math" pitchFamily="18" charset="0"/>
                <a:ea typeface="Cambria Math" pitchFamily="18" charset="0"/>
                <a:cs typeface="Times New Roman" pitchFamily="18" charset="0"/>
              </a:rPr>
              <a:t>obs</a:t>
            </a:r>
            <a:r>
              <a:rPr lang="en-US" sz="1200" i="1" dirty="0" smtClean="0">
                <a:latin typeface="Cambria Math" pitchFamily="18" charset="0"/>
                <a:ea typeface="Cambria Math" pitchFamily="18" charset="0"/>
                <a:cs typeface="Times New Roman" pitchFamily="18" charset="0"/>
              </a:rPr>
              <a:t> , </a:t>
            </a:r>
            <a:r>
              <a:rPr lang="en-US" sz="1200" dirty="0" smtClean="0">
                <a:latin typeface="Times New Roman" pitchFamily="18" charset="0"/>
                <a:ea typeface="Cambria Math" pitchFamily="18" charset="0"/>
                <a:cs typeface="Times New Roman" pitchFamily="18" charset="0"/>
              </a:rPr>
              <a:t>the solution is close to </a:t>
            </a:r>
            <a:r>
              <a:rPr lang="en-US" sz="1200" i="1" dirty="0" err="1" smtClean="0">
                <a:latin typeface="Cambria Math" pitchFamily="18" charset="0"/>
                <a:ea typeface="Cambria Math" pitchFamily="18" charset="0"/>
                <a:cs typeface="Times New Roman" pitchFamily="18" charset="0"/>
              </a:rPr>
              <a:t>d</a:t>
            </a:r>
            <a:r>
              <a:rPr lang="en-US" sz="1200" i="1" baseline="30000" dirty="0" err="1" smtClean="0">
                <a:latin typeface="Cambria Math" pitchFamily="18" charset="0"/>
                <a:ea typeface="Cambria Math" pitchFamily="18" charset="0"/>
                <a:cs typeface="Times New Roman" pitchFamily="18" charset="0"/>
              </a:rPr>
              <a:t>obs</a:t>
            </a:r>
            <a:r>
              <a:rPr lang="en-US" sz="1200" dirty="0" smtClean="0">
                <a:latin typeface="Times New Roman" pitchFamily="18" charset="0"/>
                <a:ea typeface="Cambria Math" pitchFamily="18" charset="0"/>
                <a:cs typeface="Times New Roman" pitchFamily="18" charset="0"/>
              </a:rPr>
              <a:t> but may be far from </a:t>
            </a:r>
            <a:r>
              <a:rPr lang="en-US" sz="1200" i="1" dirty="0" smtClean="0">
                <a:latin typeface="Cambria Math" pitchFamily="18" charset="0"/>
                <a:ea typeface="Cambria Math" pitchFamily="18" charset="0"/>
                <a:cs typeface="Times New Roman" pitchFamily="18" charset="0"/>
              </a:rPr>
              <a:t>m</a:t>
            </a:r>
            <a:r>
              <a:rPr lang="en-US" sz="1200" i="1" baseline="30000" dirty="0" smtClean="0">
                <a:latin typeface="Cambria Math" pitchFamily="18" charset="0"/>
                <a:ea typeface="Cambria Math" pitchFamily="18" charset="0"/>
                <a:cs typeface="Times New Roman" pitchFamily="18" charset="0"/>
              </a:rPr>
              <a:t>ap</a:t>
            </a:r>
            <a:r>
              <a:rPr lang="en-US" sz="1200" dirty="0" smtClean="0">
                <a:latin typeface="Times New Roman" pitchFamily="18" charset="0"/>
                <a:ea typeface="Cambria Math" pitchFamily="18" charset="0"/>
                <a:cs typeface="Times New Roman" pitchFamily="18" charset="0"/>
              </a:rPr>
              <a:t>. B</a:t>
            </a:r>
            <a:r>
              <a:rPr lang="en-US" sz="1200"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The probability density function, </a:t>
            </a:r>
            <a:r>
              <a:rPr lang="en-US" sz="1200" i="1" dirty="0" smtClean="0">
                <a:latin typeface="Cambria Math" pitchFamily="18" charset="0"/>
                <a:ea typeface="Cambria Math" pitchFamily="18" charset="0"/>
                <a:cs typeface="Times New Roman" pitchFamily="18" charset="0"/>
              </a:rPr>
              <a:t>p</a:t>
            </a:r>
            <a:r>
              <a:rPr lang="en-US" sz="1200" dirty="0" smtClean="0">
                <a:latin typeface="Times New Roman" pitchFamily="18" charset="0"/>
                <a:cs typeface="Times New Roman" pitchFamily="18" charset="0"/>
              </a:rPr>
              <a:t>, evaluated along the curve</a:t>
            </a:r>
            <a:r>
              <a:rPr lang="en-US" sz="1200"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the data are a function of the model parameters in an explicit theory d=g(m), we can</a:t>
            </a:r>
          </a:p>
          <a:p>
            <a:r>
              <a:rPr lang="en-US" baseline="0" dirty="0" smtClean="0"/>
              <a:t>avoid the use of Lagrange Multipliers.  All we need to do is substitute d=Gm into p(</a:t>
            </a:r>
            <a:r>
              <a:rPr lang="en-US" baseline="0" dirty="0" err="1" smtClean="0"/>
              <a:t>m,d</a:t>
            </a:r>
            <a:r>
              <a:rPr lang="en-US" baseline="0" dirty="0" smtClean="0"/>
              <a:t>) and</a:t>
            </a:r>
          </a:p>
          <a:p>
            <a:r>
              <a:rPr lang="en-US" baseline="0" dirty="0" smtClean="0"/>
              <a:t>perform the minimization.  The log of the Gaussian </a:t>
            </a:r>
            <a:r>
              <a:rPr lang="en-US" baseline="0" dirty="0" err="1" smtClean="0"/>
              <a:t>p.d.f</a:t>
            </a:r>
            <a:r>
              <a:rPr lang="en-US" baseline="0" dirty="0" smtClean="0"/>
              <a:t>. for the a priori model parameters is the</a:t>
            </a:r>
          </a:p>
          <a:p>
            <a:r>
              <a:rPr lang="en-US" baseline="0" dirty="0" smtClean="0"/>
              <a:t> function L(m), and the log of the Gaussian </a:t>
            </a:r>
            <a:r>
              <a:rPr lang="en-US" baseline="0" dirty="0" err="1" smtClean="0"/>
              <a:t>p.d.f</a:t>
            </a:r>
            <a:r>
              <a:rPr lang="en-US" baseline="0" dirty="0" smtClean="0"/>
              <a:t>. for the observations is the function E(m) (both</a:t>
            </a:r>
          </a:p>
          <a:p>
            <a:r>
              <a:rPr lang="en-US" baseline="0" dirty="0" smtClean="0"/>
              <a:t>up to some additive terms which are not functions of m and therefore can be ignored).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have already solved the weighted least square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 row:  Data</a:t>
            </a:r>
            <a:r>
              <a:rPr lang="en-US" baseline="0" dirty="0" smtClean="0"/>
              <a:t> equation Gm=dobs, weighted by its certainty.</a:t>
            </a:r>
          </a:p>
          <a:p>
            <a:r>
              <a:rPr lang="en-US" baseline="0" dirty="0" smtClean="0"/>
              <a:t>Bottom row: A priori equation m=&lt;m&gt;, weighted by its certainty.</a:t>
            </a:r>
          </a:p>
          <a:p>
            <a:r>
              <a:rPr lang="en-US" baseline="0" dirty="0" smtClean="0"/>
              <a:t>Now compute simple least squares solution </a:t>
            </a:r>
            <a:r>
              <a:rPr lang="en-US" baseline="0" dirty="0" err="1" smtClean="0"/>
              <a:t>m</a:t>
            </a:r>
            <a:r>
              <a:rPr lang="en-US" baseline="30000" dirty="0" err="1" smtClean="0"/>
              <a:t>est</a:t>
            </a:r>
            <a:r>
              <a:rPr lang="en-US" baseline="0" dirty="0" smtClean="0"/>
              <a:t> = (F</a:t>
            </a:r>
            <a:r>
              <a:rPr lang="en-US" baseline="30000" dirty="0" smtClean="0"/>
              <a:t>T</a:t>
            </a:r>
            <a:r>
              <a:rPr lang="en-US" baseline="0" dirty="0" smtClean="0"/>
              <a:t>F)</a:t>
            </a:r>
            <a:r>
              <a:rPr lang="en-US" baseline="30000" dirty="0" smtClean="0"/>
              <a:t>-1</a:t>
            </a:r>
            <a:r>
              <a:rPr lang="en-US" baseline="0" dirty="0" smtClean="0"/>
              <a:t>(</a:t>
            </a:r>
            <a:r>
              <a:rPr lang="en-US" baseline="0" dirty="0" err="1" smtClean="0"/>
              <a:t>F</a:t>
            </a:r>
            <a:r>
              <a:rPr lang="en-US" baseline="30000" dirty="0" err="1" smtClean="0"/>
              <a:t>T</a:t>
            </a:r>
            <a:r>
              <a:rPr lang="en-US" baseline="0" dirty="0" err="1" smtClean="0"/>
              <a:t>f</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 simplify by assuming uncorrelated data and model parameters with uniform variance.</a:t>
            </a:r>
          </a:p>
          <a:p>
            <a:r>
              <a:rPr lang="en-US" baseline="0" dirty="0" smtClean="0"/>
              <a:t>Note the substantial simplification: only one parameter, epsilon.</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epsilon does not really need to be determined by trial and error, as long as one has a good</a:t>
            </a:r>
          </a:p>
          <a:p>
            <a:r>
              <a:rPr lang="en-US" baseline="0" dirty="0" smtClean="0"/>
              <a:t>feel for how certain the a priori model parameters are.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solution that arises when</a:t>
            </a:r>
            <a:r>
              <a:rPr lang="en-US" baseline="0" dirty="0" smtClean="0"/>
              <a:t> the a priori information is that a linear combination</a:t>
            </a:r>
          </a:p>
          <a:p>
            <a:r>
              <a:rPr lang="en-US" baseline="0" dirty="0" smtClean="0"/>
              <a:t>of the model parameters have a prescribed value; that is, when </a:t>
            </a:r>
            <a:r>
              <a:rPr lang="en-US" baseline="0" dirty="0" err="1" smtClean="0"/>
              <a:t>Hm</a:t>
            </a:r>
            <a:r>
              <a:rPr lang="en-US" baseline="0" dirty="0" smtClean="0"/>
              <a:t>=h.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This</a:t>
            </a:r>
            <a:r>
              <a:rPr lang="en-US" sz="1200" baseline="0" dirty="0" smtClean="0">
                <a:latin typeface="Times New Roman" pitchFamily="18" charset="0"/>
                <a:cs typeface="Times New Roman" pitchFamily="18" charset="0"/>
              </a:rPr>
              <a:t> is a case of measuring just three data.  A triplet of observations (d1, d2, d3) is just a point in the space.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5.1. The data are represented by a single point (black) in a space whose dimensions equals the number of observations (in this case, 3). These data are realizations of random variables with the same mean and variance.  Nevertheless, they do not necessarily fall on the line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3</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(blue).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solution is undoubtedly</a:t>
            </a:r>
            <a:r>
              <a:rPr lang="en-US" baseline="0" dirty="0" smtClean="0"/>
              <a:t> the most important “practical” solution in inverse theory.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observed data</a:t>
            </a:r>
            <a:r>
              <a:rPr lang="en-US" sz="1200" baseline="0" dirty="0" smtClean="0">
                <a:latin typeface="Times New Roman" pitchFamily="18" charset="0"/>
                <a:cs typeface="Times New Roman" pitchFamily="18" charset="0"/>
              </a:rPr>
              <a:t> are one point in the space.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5.1. The data are represented by a single point (black) in a space whose dimensions equals the number of observations (in this case, 3). These data are realizations of random variables with the same mean and variance.  Nevertheless, they do not necessarily fall on the line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3</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(blue).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assign</a:t>
            </a:r>
            <a:r>
              <a:rPr lang="en-US" baseline="0" dirty="0" smtClean="0"/>
              <a:t> a probability to each point in the space S(d), the probability of the</a:t>
            </a:r>
          </a:p>
          <a:p>
            <a:r>
              <a:rPr lang="en-US" baseline="0" dirty="0" smtClean="0"/>
              <a:t>set of three observations coming out to that particular value.  In this example, </a:t>
            </a:r>
          </a:p>
          <a:p>
            <a:r>
              <a:rPr lang="en-US" baseline="0" dirty="0" smtClean="0"/>
              <a:t>we us a Gaussian distribution.  But initially we don’t know its mean or variance;</a:t>
            </a:r>
          </a:p>
          <a:p>
            <a:r>
              <a:rPr lang="en-US" baseline="0" dirty="0" smtClean="0"/>
              <a:t>we will want eventually to estimate them from the data.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data having the same mean implies that the cloud of probability is centered on the blue line d1=d2=d3.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All the data having the same variance implies that the cloud is spherically symmetric.</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If </a:t>
            </a:r>
            <a:r>
              <a:rPr lang="en-US" sz="1200" dirty="0" smtClean="0">
                <a:latin typeface="Times New Roman" pitchFamily="18" charset="0"/>
                <a:cs typeface="Times New Roman" pitchFamily="18" charset="0"/>
              </a:rPr>
              <a:t>the data,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i</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are assumed to be uncorrelated with equal mean and uniform variance, their probability density function </a:t>
            </a:r>
            <a:r>
              <a:rPr lang="en-US" sz="1200" i="1" dirty="0" smtClean="0">
                <a:latin typeface="Cambria Math" pitchFamily="18" charset="0"/>
                <a:ea typeface="Cambria Math" pitchFamily="18" charset="0"/>
                <a:cs typeface="Times New Roman" pitchFamily="18" charset="0"/>
              </a:rPr>
              <a:t>p</a:t>
            </a:r>
            <a:r>
              <a:rPr lang="en-US" sz="1200"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d</a:t>
            </a:r>
            <a:r>
              <a:rPr lang="en-US" sz="1200"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a spherical cloud (red), centered on the line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3</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(blue</a:t>
            </a:r>
            <a:r>
              <a:rPr lang="en-US" sz="1200"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If </a:t>
            </a:r>
            <a:r>
              <a:rPr lang="en-US" sz="1200" dirty="0" smtClean="0">
                <a:latin typeface="Times New Roman" pitchFamily="18" charset="0"/>
                <a:cs typeface="Times New Roman" pitchFamily="18" charset="0"/>
              </a:rPr>
              <a:t>the data,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i</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are assumed to be uncorrelated with equal mean and uniform variance, their probability density function </a:t>
            </a:r>
            <a:r>
              <a:rPr lang="en-US" sz="1200" i="1" dirty="0" smtClean="0">
                <a:latin typeface="Cambria Math" pitchFamily="18" charset="0"/>
                <a:ea typeface="Cambria Math" pitchFamily="18" charset="0"/>
                <a:cs typeface="Times New Roman" pitchFamily="18" charset="0"/>
              </a:rPr>
              <a:t>p</a:t>
            </a:r>
            <a:r>
              <a:rPr lang="en-US" sz="1200"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d</a:t>
            </a:r>
            <a:r>
              <a:rPr lang="en-US" sz="1200"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a spherical cloud (red), centered on the line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3</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(blue).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5/19/2023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47.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22.emf"/></Relationships>
</file>

<file path=ppt/slides/_rels/slide4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24.emf"/></Relationships>
</file>

<file path=ppt/slides/_rels/slide4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5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8</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The Principle of Maximum Likelihood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a:grpSpLocks noChangeAspect="1"/>
          </p:cNvGrpSpPr>
          <p:nvPr/>
        </p:nvGrpSpPr>
        <p:grpSpPr>
          <a:xfrm>
            <a:off x="304800" y="274484"/>
            <a:ext cx="6733342" cy="6354916"/>
            <a:chOff x="3293604" y="863375"/>
            <a:chExt cx="3366671" cy="3177458"/>
          </a:xfrm>
        </p:grpSpPr>
        <p:pic>
          <p:nvPicPr>
            <p:cNvPr id="15" name="Picture 14" descr="ballinbox.jpg"/>
            <p:cNvPicPr>
              <a:picLocks noChangeAspect="1"/>
            </p:cNvPicPr>
            <p:nvPr/>
          </p:nvPicPr>
          <p:blipFill>
            <a:blip r:embed="rId3" cstate="print"/>
            <a:srcRect l="28829" r="24061" b="8384"/>
            <a:stretch>
              <a:fillRect/>
            </a:stretch>
          </p:blipFill>
          <p:spPr>
            <a:xfrm>
              <a:off x="3657600" y="1219200"/>
              <a:ext cx="2629486" cy="2609191"/>
            </a:xfrm>
            <a:prstGeom prst="rect">
              <a:avLst/>
            </a:prstGeom>
          </p:spPr>
        </p:pic>
        <p:sp>
          <p:nvSpPr>
            <p:cNvPr id="18" name="Rectangle 17"/>
            <p:cNvSpPr/>
            <p:nvPr/>
          </p:nvSpPr>
          <p:spPr>
            <a:xfrm rot="1625112">
              <a:off x="3293604" y="3509722"/>
              <a:ext cx="1415768" cy="2368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Rectangle 6"/>
            <p:cNvSpPr/>
            <p:nvPr/>
          </p:nvSpPr>
          <p:spPr>
            <a:xfrm rot="21246170">
              <a:off x="3507788" y="863375"/>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p:nvSpPr>
          <p:spPr>
            <a:xfrm>
              <a:off x="3561472" y="1371600"/>
              <a:ext cx="1143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3562350" y="3381375"/>
              <a:ext cx="152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57001">
              <a:off x="3457340" y="3429814"/>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12" name="TextBox 11"/>
            <p:cNvSpPr txBox="1"/>
            <p:nvPr/>
          </p:nvSpPr>
          <p:spPr>
            <a:xfrm>
              <a:off x="4416249" y="1739675"/>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3</a:t>
              </a:r>
              <a:endParaRPr lang="en-US" sz="2400" i="1" baseline="-25000" dirty="0">
                <a:latin typeface="Cambria Math" pitchFamily="18" charset="0"/>
                <a:ea typeface="Cambria Math" pitchFamily="18" charset="0"/>
              </a:endParaRPr>
            </a:p>
          </p:txBody>
        </p:sp>
        <p:sp>
          <p:nvSpPr>
            <p:cNvPr id="16" name="Rectangle 15"/>
            <p:cNvSpPr/>
            <p:nvPr/>
          </p:nvSpPr>
          <p:spPr>
            <a:xfrm rot="21178246">
              <a:off x="4422186" y="3682775"/>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TextBox 16"/>
            <p:cNvSpPr txBox="1"/>
            <p:nvPr/>
          </p:nvSpPr>
          <p:spPr>
            <a:xfrm rot="21297738">
              <a:off x="6030747" y="3555388"/>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13" name="TextBox 12"/>
            <p:cNvSpPr txBox="1"/>
            <p:nvPr/>
          </p:nvSpPr>
          <p:spPr>
            <a:xfrm>
              <a:off x="4419600" y="3810000"/>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O</a:t>
              </a:r>
              <a:endParaRPr lang="en-US" sz="2400" i="1" baseline="-25000" dirty="0">
                <a:latin typeface="Cambria Math" pitchFamily="18" charset="0"/>
                <a:ea typeface="Cambria Math" pitchFamily="18" charset="0"/>
              </a:endParaRPr>
            </a:p>
          </p:txBody>
        </p:sp>
        <p:cxnSp>
          <p:nvCxnSpPr>
            <p:cNvPr id="20" name="Straight Connector 19"/>
            <p:cNvCxnSpPr/>
            <p:nvPr/>
          </p:nvCxnSpPr>
          <p:spPr>
            <a:xfrm>
              <a:off x="3733800" y="3352800"/>
              <a:ext cx="7620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838200" y="457200"/>
            <a:ext cx="2743200" cy="584775"/>
          </a:xfrm>
          <a:prstGeom prst="rect">
            <a:avLst/>
          </a:prstGeom>
          <a:noFill/>
        </p:spPr>
        <p:txBody>
          <a:bodyPr wrap="square" rtlCol="0">
            <a:spAutoFit/>
          </a:bodyPr>
          <a:lstStyle/>
          <a:p>
            <a:r>
              <a:rPr lang="en-US" sz="3200" dirty="0" smtClean="0">
                <a:latin typeface="Times New Roman" pitchFamily="18" charset="0"/>
                <a:ea typeface="Cambria Math" pitchFamily="18" charset="0"/>
                <a:cs typeface="Times New Roman" pitchFamily="18" charset="0"/>
              </a:rPr>
              <a:t>plot of </a:t>
            </a:r>
            <a:r>
              <a:rPr lang="en-US" sz="3200" i="1" dirty="0" smtClean="0">
                <a:latin typeface="Times New Roman" pitchFamily="18" charset="0"/>
                <a:ea typeface="Cambria Math" pitchFamily="18" charset="0"/>
                <a:cs typeface="Times New Roman" pitchFamily="18" charset="0"/>
              </a:rPr>
              <a:t>p</a:t>
            </a:r>
            <a:r>
              <a:rPr lang="en-US" sz="3200" dirty="0" smtClean="0">
                <a:latin typeface="Times New Roman" pitchFamily="18" charset="0"/>
                <a:ea typeface="Cambria Math" pitchFamily="18" charset="0"/>
                <a:cs typeface="Times New Roman" pitchFamily="18" charset="0"/>
              </a:rPr>
              <a:t>(</a:t>
            </a:r>
            <a:r>
              <a:rPr lang="en-US" sz="3200" b="1" dirty="0" smtClean="0">
                <a:latin typeface="Times New Roman" pitchFamily="18" charset="0"/>
                <a:ea typeface="Cambria Math" pitchFamily="18" charset="0"/>
                <a:cs typeface="Times New Roman" pitchFamily="18" charset="0"/>
              </a:rPr>
              <a:t>d</a:t>
            </a:r>
            <a:r>
              <a:rPr lang="en-US" sz="3200" dirty="0" smtClean="0">
                <a:latin typeface="Times New Roman" pitchFamily="18" charset="0"/>
                <a:ea typeface="Cambria Math" pitchFamily="18" charset="0"/>
                <a:cs typeface="Times New Roman" pitchFamily="18" charset="0"/>
              </a:rPr>
              <a:t>)</a:t>
            </a:r>
            <a:endParaRPr lang="en-US" sz="3200" baseline="30000" dirty="0">
              <a:latin typeface="Times New Roman" pitchFamily="18" charset="0"/>
              <a:ea typeface="Cambria Math" pitchFamily="18" charset="0"/>
              <a:cs typeface="Times New Roman" pitchFamily="18" charset="0"/>
            </a:endParaRPr>
          </a:p>
        </p:txBody>
      </p:sp>
      <p:sp>
        <p:nvSpPr>
          <p:cNvPr id="22" name="Freeform 21"/>
          <p:cNvSpPr/>
          <p:nvPr/>
        </p:nvSpPr>
        <p:spPr>
          <a:xfrm>
            <a:off x="4378890" y="3693459"/>
            <a:ext cx="1793310" cy="573741"/>
          </a:xfrm>
          <a:custGeom>
            <a:avLst/>
            <a:gdLst>
              <a:gd name="connsiteX0" fmla="*/ 0 w 3383280"/>
              <a:gd name="connsiteY0" fmla="*/ 0 h 1436915"/>
              <a:gd name="connsiteX1" fmla="*/ 1933303 w 3383280"/>
              <a:gd name="connsiteY1" fmla="*/ 326572 h 1436915"/>
              <a:gd name="connsiteX2" fmla="*/ 1815737 w 3383280"/>
              <a:gd name="connsiteY2" fmla="*/ 731520 h 1436915"/>
              <a:gd name="connsiteX3" fmla="*/ 3383280 w 3383280"/>
              <a:gd name="connsiteY3" fmla="*/ 1436915 h 1436915"/>
            </a:gdLst>
            <a:ahLst/>
            <a:cxnLst>
              <a:cxn ang="0">
                <a:pos x="connsiteX0" y="connsiteY0"/>
              </a:cxn>
              <a:cxn ang="0">
                <a:pos x="connsiteX1" y="connsiteY1"/>
              </a:cxn>
              <a:cxn ang="0">
                <a:pos x="connsiteX2" y="connsiteY2"/>
              </a:cxn>
              <a:cxn ang="0">
                <a:pos x="connsiteX3" y="connsiteY3"/>
              </a:cxn>
            </a:cxnLst>
            <a:rect l="l" t="t" r="r" b="b"/>
            <a:pathLst>
              <a:path w="3383280" h="1436915">
                <a:moveTo>
                  <a:pt x="0" y="0"/>
                </a:moveTo>
                <a:cubicBezTo>
                  <a:pt x="815340" y="102326"/>
                  <a:pt x="1630680" y="204652"/>
                  <a:pt x="1933303" y="326572"/>
                </a:cubicBezTo>
                <a:cubicBezTo>
                  <a:pt x="2235926" y="448492"/>
                  <a:pt x="1574074" y="546463"/>
                  <a:pt x="1815737" y="731520"/>
                </a:cubicBezTo>
                <a:cubicBezTo>
                  <a:pt x="2057400" y="916577"/>
                  <a:pt x="2720340" y="1176746"/>
                  <a:pt x="3383280" y="1436915"/>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23" name="TextBox 22"/>
          <p:cNvSpPr txBox="1"/>
          <p:nvPr/>
        </p:nvSpPr>
        <p:spPr>
          <a:xfrm>
            <a:off x="6248400" y="2590800"/>
            <a:ext cx="2514600" cy="3375283"/>
          </a:xfrm>
          <a:prstGeom prst="rect">
            <a:avLst/>
          </a:prstGeom>
          <a:noFill/>
        </p:spPr>
        <p:txBody>
          <a:bodyPr wrap="square" rtlCol="0">
            <a:spAutoFit/>
          </a:bodyPr>
          <a:lstStyle/>
          <a:p>
            <a:r>
              <a:rPr lang="en-US" sz="3200" dirty="0" smtClean="0">
                <a:solidFill>
                  <a:srgbClr val="FF0000"/>
                </a:solidFill>
                <a:latin typeface="Times New Roman" pitchFamily="18" charset="0"/>
                <a:ea typeface="Cambria Math" pitchFamily="18" charset="0"/>
                <a:cs typeface="Times New Roman" pitchFamily="18" charset="0"/>
              </a:rPr>
              <a:t>cloud centered on </a:t>
            </a:r>
            <a:r>
              <a:rPr lang="en-US" sz="3200" b="1" dirty="0" smtClean="0">
                <a:solidFill>
                  <a:srgbClr val="FF0000"/>
                </a:solidFill>
                <a:latin typeface="Cambria Math" pitchFamily="18" charset="0"/>
                <a:ea typeface="Cambria Math" pitchFamily="18" charset="0"/>
              </a:rPr>
              <a:t>d</a:t>
            </a:r>
            <a:r>
              <a:rPr lang="en-US" sz="3200" b="1" baseline="-25000" dirty="0" smtClean="0">
                <a:solidFill>
                  <a:srgbClr val="FF0000"/>
                </a:solidFill>
                <a:latin typeface="Cambria Math" pitchFamily="18" charset="0"/>
                <a:ea typeface="Cambria Math" pitchFamily="18" charset="0"/>
              </a:rPr>
              <a:t>1</a:t>
            </a:r>
            <a:r>
              <a:rPr lang="en-US" sz="3200" b="1" dirty="0" smtClean="0">
                <a:solidFill>
                  <a:srgbClr val="FF0000"/>
                </a:solidFill>
                <a:latin typeface="Cambria Math" pitchFamily="18" charset="0"/>
                <a:ea typeface="Cambria Math" pitchFamily="18" charset="0"/>
              </a:rPr>
              <a:t>=d</a:t>
            </a:r>
            <a:r>
              <a:rPr lang="en-US" sz="3200" b="1" baseline="-25000" dirty="0" smtClean="0">
                <a:solidFill>
                  <a:srgbClr val="FF0000"/>
                </a:solidFill>
                <a:latin typeface="Cambria Math" pitchFamily="18" charset="0"/>
                <a:ea typeface="Cambria Math" pitchFamily="18" charset="0"/>
              </a:rPr>
              <a:t>2</a:t>
            </a:r>
            <a:r>
              <a:rPr lang="en-US" sz="3200" b="1" dirty="0" smtClean="0">
                <a:solidFill>
                  <a:srgbClr val="FF0000"/>
                </a:solidFill>
                <a:latin typeface="Cambria Math" pitchFamily="18" charset="0"/>
                <a:ea typeface="Cambria Math" pitchFamily="18" charset="0"/>
              </a:rPr>
              <a:t>=d</a:t>
            </a:r>
            <a:r>
              <a:rPr lang="en-US" sz="3200" b="1" baseline="-25000" dirty="0" smtClean="0">
                <a:solidFill>
                  <a:srgbClr val="FF0000"/>
                </a:solidFill>
                <a:latin typeface="Cambria Math" pitchFamily="18" charset="0"/>
                <a:ea typeface="Cambria Math" pitchFamily="18" charset="0"/>
              </a:rPr>
              <a:t>3</a:t>
            </a:r>
          </a:p>
          <a:p>
            <a:r>
              <a:rPr lang="en-US" sz="3200" b="1" dirty="0" smtClean="0">
                <a:solidFill>
                  <a:srgbClr val="FF0000"/>
                </a:solidFill>
                <a:latin typeface="Cambria Math" pitchFamily="18" charset="0"/>
                <a:ea typeface="Cambria Math" pitchFamily="18" charset="0"/>
              </a:rPr>
              <a:t>with radius proportional to </a:t>
            </a:r>
            <a:r>
              <a:rPr lang="el-GR" sz="3200" b="1" dirty="0" smtClean="0">
                <a:solidFill>
                  <a:srgbClr val="FF0000"/>
                </a:solidFill>
                <a:latin typeface="Cambria Math"/>
                <a:ea typeface="Cambria Math"/>
              </a:rPr>
              <a:t>σ</a:t>
            </a:r>
            <a:endParaRPr lang="en-US" sz="3200" b="1" dirty="0" smtClean="0">
              <a:solidFill>
                <a:srgbClr val="FF0000"/>
              </a:solidFill>
              <a:latin typeface="Cambria Math" pitchFamily="18" charset="0"/>
              <a:ea typeface="Cambria Math" pitchFamily="18" charset="0"/>
            </a:endParaRPr>
          </a:p>
          <a:p>
            <a:endParaRPr lang="en-US" sz="3200" baseline="30000" dirty="0">
              <a:solidFill>
                <a:srgbClr val="FF0000"/>
              </a:solidFill>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now interpret …</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457200" y="1600201"/>
            <a:ext cx="8229600" cy="1981200"/>
          </a:xfrm>
        </p:spPr>
        <p:txBody>
          <a:bodyPr/>
          <a:lstStyle/>
          <a:p>
            <a:pPr algn="ctr">
              <a:buNone/>
            </a:pP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Cambria Math" pitchFamily="18" charset="0"/>
                <a:ea typeface="Cambria Math" pitchFamily="18" charset="0"/>
                <a:cs typeface="Times New Roman" pitchFamily="18" charset="0"/>
              </a:rPr>
              <a:t>)</a:t>
            </a:r>
          </a:p>
          <a:p>
            <a:pPr algn="ctr">
              <a:buNone/>
            </a:pPr>
            <a:r>
              <a:rPr lang="en-US" dirty="0" smtClean="0">
                <a:latin typeface="Times New Roman" pitchFamily="18" charset="0"/>
                <a:cs typeface="Times New Roman" pitchFamily="18" charset="0"/>
              </a:rPr>
              <a:t>as the probability that the observed data was in fact observed</a:t>
            </a:r>
            <a:endParaRPr lang="en-US" i="1" dirty="0">
              <a:latin typeface="Times New Roman" pitchFamily="18" charset="0"/>
              <a:cs typeface="Times New Roman" pitchFamily="18" charset="0"/>
            </a:endParaRPr>
          </a:p>
        </p:txBody>
      </p:sp>
      <p:sp>
        <p:nvSpPr>
          <p:cNvPr id="5" name="Content Placeholder 2"/>
          <p:cNvSpPr txBox="1">
            <a:spLocks/>
          </p:cNvSpPr>
          <p:nvPr/>
        </p:nvSpPr>
        <p:spPr>
          <a:xfrm>
            <a:off x="609600" y="4191000"/>
            <a:ext cx="8229600" cy="1981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log </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obs</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called the </a:t>
            </a:r>
            <a:r>
              <a:rPr kumimoji="0" lang="en-US" sz="32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likelihood</a:t>
            </a:r>
            <a:endParaRPr kumimoji="0" lang="en-US" sz="3200" b="0" i="1"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find parameters in the distribution</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457200" y="1600201"/>
            <a:ext cx="8229600" cy="1981200"/>
          </a:xfrm>
        </p:spPr>
        <p:txBody>
          <a:bodyPr/>
          <a:lstStyle/>
          <a:p>
            <a:pPr algn="ctr">
              <a:buNone/>
            </a:pPr>
            <a:r>
              <a:rPr lang="en-US" dirty="0" smtClean="0">
                <a:latin typeface="Times New Roman" pitchFamily="18" charset="0"/>
                <a:ea typeface="Cambria Math" pitchFamily="18" charset="0"/>
                <a:cs typeface="Times New Roman" pitchFamily="18" charset="0"/>
              </a:rPr>
              <a:t>maximize</a:t>
            </a:r>
          </a:p>
          <a:p>
            <a:pPr algn="ctr">
              <a:buNone/>
            </a:pPr>
            <a:r>
              <a:rPr lang="en-US" dirty="0" smtClean="0">
                <a:latin typeface="Cambria Math" pitchFamily="18" charset="0"/>
                <a:ea typeface="Cambria Math" pitchFamily="18" charset="0"/>
                <a:cs typeface="Times New Roman" pitchFamily="18" charset="0"/>
              </a:rPr>
              <a:t>p(</a:t>
            </a: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Cambria Math" pitchFamily="18" charset="0"/>
                <a:ea typeface="Cambria Math" pitchFamily="18" charset="0"/>
                <a:cs typeface="Times New Roman" pitchFamily="18" charset="0"/>
              </a:rPr>
              <a:t>)</a:t>
            </a:r>
          </a:p>
          <a:p>
            <a:pPr algn="ctr">
              <a:buNone/>
            </a:pPr>
            <a:r>
              <a:rPr lang="en-US" dirty="0" smtClean="0">
                <a:latin typeface="Times New Roman" pitchFamily="18" charset="0"/>
                <a:cs typeface="Times New Roman" pitchFamily="18" charset="0"/>
              </a:rPr>
              <a:t>with respect to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dirty="0" smtClean="0">
                <a:latin typeface="Times New Roman" pitchFamily="18" charset="0"/>
                <a:cs typeface="Times New Roman" pitchFamily="18" charset="0"/>
              </a:rPr>
              <a:t> and </a:t>
            </a:r>
            <a:r>
              <a:rPr lang="el-GR" dirty="0" smtClean="0">
                <a:latin typeface="Cambria Math" pitchFamily="18" charset="0"/>
                <a:ea typeface="Cambria Math" pitchFamily="18" charset="0"/>
                <a:cs typeface="Times New Roman" pitchFamily="18" charset="0"/>
              </a:rPr>
              <a:t>σ</a:t>
            </a:r>
            <a:endParaRPr lang="en-US" i="1" dirty="0">
              <a:latin typeface="Cambria Math" pitchFamily="18" charset="0"/>
              <a:ea typeface="Cambria Math" pitchFamily="18" charset="0"/>
              <a:cs typeface="Times New Roman" pitchFamily="18" charset="0"/>
            </a:endParaRPr>
          </a:p>
        </p:txBody>
      </p:sp>
      <p:sp>
        <p:nvSpPr>
          <p:cNvPr id="5" name="Content Placeholder 2"/>
          <p:cNvSpPr txBox="1">
            <a:spLocks/>
          </p:cNvSpPr>
          <p:nvPr/>
        </p:nvSpPr>
        <p:spPr>
          <a:xfrm>
            <a:off x="609600" y="3962400"/>
            <a:ext cx="8229600" cy="2895600"/>
          </a:xfrm>
          <a:prstGeom prst="rect">
            <a:avLst/>
          </a:prstGeom>
        </p:spPr>
        <p:txBody>
          <a:bodyPr vert="horz" lIns="91440" tIns="45720" rIns="91440" bIns="45720" rtlCol="0">
            <a:normAutofit lnSpcReduction="1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maximize the probability that the observed data</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smtClean="0">
                <a:latin typeface="Times New Roman" pitchFamily="18" charset="0"/>
                <a:ea typeface="Cambria Math" pitchFamily="18" charset="0"/>
                <a:cs typeface="Times New Roman" pitchFamily="18" charset="0"/>
              </a:rPr>
              <a:t>were in fact observed</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smtClean="0">
                <a:latin typeface="Times New Roman" pitchFamily="18" charset="0"/>
                <a:ea typeface="Cambria Math" pitchFamily="18" charset="0"/>
                <a:cs typeface="Times New Roman" pitchFamily="18" charset="0"/>
              </a:rPr>
              <a:t>the</a:t>
            </a: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i="1" noProof="0" dirty="0" smtClean="0">
                <a:latin typeface="Times New Roman" pitchFamily="18" charset="0"/>
                <a:ea typeface="Cambria Math" pitchFamily="18" charset="0"/>
                <a:cs typeface="Times New Roman" pitchFamily="18" charset="0"/>
              </a:rPr>
              <a:t>Principle of Maximum Likelihood</a:t>
            </a:r>
            <a:endParaRPr kumimoji="0" lang="en-US" sz="3200" b="0" i="1"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1"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latin typeface="Times New Roman" pitchFamily="18" charset="0"/>
                <a:ea typeface="Cambria Math" pitchFamily="18" charset="0"/>
                <a:cs typeface="Times New Roman" pitchFamily="18" charset="0"/>
              </a:rPr>
              <a:t>Example</a:t>
            </a:r>
            <a:endParaRPr lang="en-US" dirty="0">
              <a:latin typeface="Times New Roman" pitchFamily="18" charset="0"/>
              <a:ea typeface="Cambria Math" pitchFamily="18" charset="0"/>
              <a:cs typeface="Times New Roman" pitchFamily="18" charset="0"/>
            </a:endParaRPr>
          </a:p>
        </p:txBody>
      </p:sp>
      <p:pic>
        <p:nvPicPr>
          <p:cNvPr id="7" name="Picture 2"/>
          <p:cNvPicPr>
            <a:picLocks noChangeAspect="1" noChangeArrowheads="1"/>
          </p:cNvPicPr>
          <p:nvPr/>
        </p:nvPicPr>
        <p:blipFill>
          <a:blip r:embed="rId3" cstate="print"/>
          <a:srcRect/>
          <a:stretch>
            <a:fillRect/>
          </a:stretch>
        </p:blipFill>
        <p:spPr bwMode="auto">
          <a:xfrm>
            <a:off x="685800" y="914400"/>
            <a:ext cx="7620000" cy="1295400"/>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914400" y="2514600"/>
            <a:ext cx="7467600" cy="396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latin typeface="Times New Roman" pitchFamily="18" charset="0"/>
                <a:cs typeface="Times New Roman" pitchFamily="18" charset="0"/>
              </a:rPr>
              <a:t>solving the two equations</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990600" y="2590800"/>
            <a:ext cx="73152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latin typeface="Times New Roman" pitchFamily="18" charset="0"/>
                <a:cs typeface="Times New Roman" pitchFamily="18" charset="0"/>
              </a:rPr>
              <a:t>solving the two equations</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990600" y="2590800"/>
            <a:ext cx="7315200" cy="1371600"/>
          </a:xfrm>
          <a:prstGeom prst="rect">
            <a:avLst/>
          </a:prstGeom>
          <a:noFill/>
          <a:ln w="9525">
            <a:noFill/>
            <a:miter lim="800000"/>
            <a:headEnd/>
            <a:tailEnd/>
          </a:ln>
        </p:spPr>
      </p:pic>
      <p:sp>
        <p:nvSpPr>
          <p:cNvPr id="4" name="Freeform 3"/>
          <p:cNvSpPr/>
          <p:nvPr/>
        </p:nvSpPr>
        <p:spPr>
          <a:xfrm>
            <a:off x="2590800" y="3886200"/>
            <a:ext cx="731520" cy="1306286"/>
          </a:xfrm>
          <a:custGeom>
            <a:avLst/>
            <a:gdLst>
              <a:gd name="connsiteX0" fmla="*/ 0 w 731520"/>
              <a:gd name="connsiteY0" fmla="*/ 0 h 1306286"/>
              <a:gd name="connsiteX1" fmla="*/ 613954 w 731520"/>
              <a:gd name="connsiteY1" fmla="*/ 339634 h 1306286"/>
              <a:gd name="connsiteX2" fmla="*/ 222069 w 731520"/>
              <a:gd name="connsiteY2" fmla="*/ 783771 h 1306286"/>
              <a:gd name="connsiteX3" fmla="*/ 731520 w 731520"/>
              <a:gd name="connsiteY3" fmla="*/ 1306286 h 1306286"/>
            </a:gdLst>
            <a:ahLst/>
            <a:cxnLst>
              <a:cxn ang="0">
                <a:pos x="connsiteX0" y="connsiteY0"/>
              </a:cxn>
              <a:cxn ang="0">
                <a:pos x="connsiteX1" y="connsiteY1"/>
              </a:cxn>
              <a:cxn ang="0">
                <a:pos x="connsiteX2" y="connsiteY2"/>
              </a:cxn>
              <a:cxn ang="0">
                <a:pos x="connsiteX3" y="connsiteY3"/>
              </a:cxn>
            </a:cxnLst>
            <a:rect l="l" t="t" r="r" b="b"/>
            <a:pathLst>
              <a:path w="731520" h="1306286">
                <a:moveTo>
                  <a:pt x="0" y="0"/>
                </a:moveTo>
                <a:cubicBezTo>
                  <a:pt x="288471" y="104502"/>
                  <a:pt x="576942" y="209005"/>
                  <a:pt x="613954" y="339634"/>
                </a:cubicBezTo>
                <a:cubicBezTo>
                  <a:pt x="650966" y="470263"/>
                  <a:pt x="202475" y="622662"/>
                  <a:pt x="222069" y="783771"/>
                </a:cubicBezTo>
                <a:cubicBezTo>
                  <a:pt x="241663" y="944880"/>
                  <a:pt x="486591" y="1125583"/>
                  <a:pt x="731520" y="13062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2438400" y="5105400"/>
            <a:ext cx="2057400" cy="12954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usual formula for the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sampl</a:t>
            </a:r>
            <a:r>
              <a:rPr lang="en-US" sz="4400" dirty="0" smtClean="0">
                <a:solidFill>
                  <a:srgbClr val="FF0000"/>
                </a:solidFill>
                <a:latin typeface="Times New Roman" pitchFamily="18" charset="0"/>
                <a:ea typeface="+mj-ea"/>
                <a:cs typeface="Times New Roman" pitchFamily="18" charset="0"/>
              </a:rPr>
              <a:t>e mean</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Freeform 5"/>
          <p:cNvSpPr/>
          <p:nvPr/>
        </p:nvSpPr>
        <p:spPr>
          <a:xfrm>
            <a:off x="6172200" y="3886200"/>
            <a:ext cx="731520" cy="1306286"/>
          </a:xfrm>
          <a:custGeom>
            <a:avLst/>
            <a:gdLst>
              <a:gd name="connsiteX0" fmla="*/ 0 w 731520"/>
              <a:gd name="connsiteY0" fmla="*/ 0 h 1306286"/>
              <a:gd name="connsiteX1" fmla="*/ 613954 w 731520"/>
              <a:gd name="connsiteY1" fmla="*/ 339634 h 1306286"/>
              <a:gd name="connsiteX2" fmla="*/ 222069 w 731520"/>
              <a:gd name="connsiteY2" fmla="*/ 783771 h 1306286"/>
              <a:gd name="connsiteX3" fmla="*/ 731520 w 731520"/>
              <a:gd name="connsiteY3" fmla="*/ 1306286 h 1306286"/>
            </a:gdLst>
            <a:ahLst/>
            <a:cxnLst>
              <a:cxn ang="0">
                <a:pos x="connsiteX0" y="connsiteY0"/>
              </a:cxn>
              <a:cxn ang="0">
                <a:pos x="connsiteX1" y="connsiteY1"/>
              </a:cxn>
              <a:cxn ang="0">
                <a:pos x="connsiteX2" y="connsiteY2"/>
              </a:cxn>
              <a:cxn ang="0">
                <a:pos x="connsiteX3" y="connsiteY3"/>
              </a:cxn>
            </a:cxnLst>
            <a:rect l="l" t="t" r="r" b="b"/>
            <a:pathLst>
              <a:path w="731520" h="1306286">
                <a:moveTo>
                  <a:pt x="0" y="0"/>
                </a:moveTo>
                <a:cubicBezTo>
                  <a:pt x="288471" y="104502"/>
                  <a:pt x="576942" y="209005"/>
                  <a:pt x="613954" y="339634"/>
                </a:cubicBezTo>
                <a:cubicBezTo>
                  <a:pt x="650966" y="470263"/>
                  <a:pt x="202475" y="622662"/>
                  <a:pt x="222069" y="783771"/>
                </a:cubicBezTo>
                <a:cubicBezTo>
                  <a:pt x="241663" y="944880"/>
                  <a:pt x="486591" y="1125583"/>
                  <a:pt x="731520" y="13062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a:xfrm>
            <a:off x="6019800" y="5105400"/>
            <a:ext cx="2438400" cy="1371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smtClean="0">
                <a:solidFill>
                  <a:srgbClr val="FF0000"/>
                </a:solidFill>
                <a:latin typeface="Times New Roman" pitchFamily="18" charset="0"/>
                <a:ea typeface="+mj-ea"/>
                <a:cs typeface="Times New Roman" pitchFamily="18" charset="0"/>
              </a:rPr>
              <a:t>almost</a:t>
            </a:r>
            <a:r>
              <a:rPr lang="en-US" sz="4400" dirty="0" smtClean="0">
                <a:solidFill>
                  <a:srgbClr val="FF0000"/>
                </a:solidFill>
                <a:latin typeface="Times New Roman" pitchFamily="18" charset="0"/>
                <a:ea typeface="+mj-ea"/>
                <a:cs typeface="Times New Roman" pitchFamily="18" charset="0"/>
              </a:rPr>
              <a:t> the </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usual formula for the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sampl</a:t>
            </a:r>
            <a:r>
              <a:rPr lang="en-US" sz="4400" dirty="0" smtClean="0">
                <a:solidFill>
                  <a:srgbClr val="FF0000"/>
                </a:solidFill>
                <a:latin typeface="Times New Roman" pitchFamily="18" charset="0"/>
                <a:ea typeface="+mj-ea"/>
                <a:cs typeface="Times New Roman" pitchFamily="18" charset="0"/>
              </a:rPr>
              <a:t>e standard deviation</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81000" y="990600"/>
            <a:ext cx="8229600" cy="46482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these two estimates </a:t>
            </a:r>
            <a:r>
              <a:rPr lang="en-US" sz="4400" dirty="0" smtClean="0">
                <a:latin typeface="Times New Roman" pitchFamily="18" charset="0"/>
                <a:ea typeface="+mj-ea"/>
                <a:cs typeface="Times New Roman" pitchFamily="18" charset="0"/>
              </a:rPr>
              <a:t>linked to the assumption of the data being </a:t>
            </a:r>
            <a:r>
              <a:rPr lang="en-US" sz="4400" dirty="0" smtClean="0">
                <a:latin typeface="Times New Roman" pitchFamily="18" charset="0"/>
                <a:ea typeface="+mj-ea"/>
                <a:cs typeface="Times New Roman" pitchFamily="18" charset="0"/>
              </a:rPr>
              <a:t>Normally-distributed</a:t>
            </a: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might get a different formula for a different </a:t>
            </a:r>
            <a:r>
              <a:rPr lang="en-US" sz="4400" dirty="0" err="1" smtClean="0">
                <a:latin typeface="Times New Roman" pitchFamily="18" charset="0"/>
                <a:ea typeface="+mj-ea"/>
                <a:cs typeface="Times New Roman" pitchFamily="18" charset="0"/>
              </a:rPr>
              <a:t>p.d.f</a:t>
            </a:r>
            <a:r>
              <a:rPr lang="en-US" sz="4400" dirty="0" smtClean="0">
                <a:latin typeface="Times New Roman" pitchFamily="18" charset="0"/>
                <a:ea typeface="+mj-ea"/>
                <a:cs typeface="Times New Roman" pitchFamily="18" charset="0"/>
              </a:rPr>
              <a: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990600" y="2590800"/>
            <a:ext cx="73152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a:grpSpLocks noChangeAspect="1"/>
          </p:cNvGrpSpPr>
          <p:nvPr/>
        </p:nvGrpSpPr>
        <p:grpSpPr>
          <a:xfrm>
            <a:off x="419100" y="838200"/>
            <a:ext cx="8267700" cy="5267325"/>
            <a:chOff x="1409700" y="838200"/>
            <a:chExt cx="5905500" cy="3762375"/>
          </a:xfrm>
        </p:grpSpPr>
        <p:pic>
          <p:nvPicPr>
            <p:cNvPr id="10" name="Picture 9" descr="liklihood2.jpg"/>
            <p:cNvPicPr>
              <a:picLocks noChangeAspect="1"/>
            </p:cNvPicPr>
            <p:nvPr/>
          </p:nvPicPr>
          <p:blipFill>
            <a:blip r:embed="rId3" cstate="print"/>
            <a:stretch>
              <a:fillRect/>
            </a:stretch>
          </p:blipFill>
          <p:spPr>
            <a:xfrm>
              <a:off x="1409700" y="838200"/>
              <a:ext cx="5905500" cy="3762375"/>
            </a:xfrm>
            <a:prstGeom prst="rect">
              <a:avLst/>
            </a:prstGeom>
          </p:spPr>
        </p:pic>
        <p:sp>
          <p:nvSpPr>
            <p:cNvPr id="12" name="TextBox 11"/>
            <p:cNvSpPr txBox="1"/>
            <p:nvPr/>
          </p:nvSpPr>
          <p:spPr>
            <a:xfrm rot="16200000">
              <a:off x="1129104" y="2464019"/>
              <a:ext cx="990598" cy="329761"/>
            </a:xfrm>
            <a:prstGeom prst="rect">
              <a:avLst/>
            </a:prstGeom>
            <a:noFill/>
          </p:spPr>
          <p:txBody>
            <a:bodyPr wrap="square" rtlCol="0">
              <a:spAutoFit/>
            </a:bodyPr>
            <a:lstStyle/>
            <a:p>
              <a:r>
                <a:rPr lang="en-US" sz="2400" i="1" dirty="0" smtClean="0">
                  <a:latin typeface="Cambria Math" pitchFamily="18" charset="0"/>
                  <a:ea typeface="Cambria Math" pitchFamily="18" charset="0"/>
                </a:rPr>
                <a:t>L(m</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a:t>
              </a:r>
              <a:r>
                <a:rPr lang="el-GR" sz="2400" i="1" dirty="0" smtClean="0">
                  <a:latin typeface="Cambria Math"/>
                  <a:ea typeface="Cambria Math"/>
                </a:rPr>
                <a:t> σ</a:t>
              </a:r>
              <a:r>
                <a:rPr lang="en-US" sz="2400" i="1" dirty="0" smtClean="0">
                  <a:latin typeface="Cambria Math" pitchFamily="18" charset="0"/>
                  <a:ea typeface="Cambria Math" pitchFamily="18" charset="0"/>
                </a:rPr>
                <a:t>)</a:t>
              </a:r>
              <a:endParaRPr lang="en-US" sz="2400" i="1" baseline="-25000" dirty="0">
                <a:latin typeface="Cambria Math" pitchFamily="18" charset="0"/>
                <a:ea typeface="Cambria Math" pitchFamily="18" charset="0"/>
              </a:endParaRPr>
            </a:p>
          </p:txBody>
        </p:sp>
        <p:sp>
          <p:nvSpPr>
            <p:cNvPr id="13" name="TextBox 12"/>
            <p:cNvSpPr txBox="1"/>
            <p:nvPr/>
          </p:nvSpPr>
          <p:spPr>
            <a:xfrm rot="20543519">
              <a:off x="6090290" y="4117625"/>
              <a:ext cx="405777" cy="329761"/>
            </a:xfrm>
            <a:prstGeom prst="rect">
              <a:avLst/>
            </a:prstGeom>
            <a:noFill/>
          </p:spPr>
          <p:txBody>
            <a:bodyPr wrap="square" rtlCol="0">
              <a:spAutoFit/>
            </a:bodyPr>
            <a:lstStyle/>
            <a:p>
              <a:r>
                <a:rPr lang="el-GR" sz="2400" i="1" dirty="0" smtClean="0">
                  <a:latin typeface="Cambria Math"/>
                  <a:ea typeface="Cambria Math"/>
                </a:rPr>
                <a:t>σ</a:t>
              </a:r>
              <a:endParaRPr lang="en-US" sz="2400" i="1" baseline="-25000" dirty="0">
                <a:latin typeface="Cambria Math" pitchFamily="18" charset="0"/>
                <a:ea typeface="Cambria Math" pitchFamily="18" charset="0"/>
              </a:endParaRPr>
            </a:p>
          </p:txBody>
        </p:sp>
        <p:sp>
          <p:nvSpPr>
            <p:cNvPr id="14" name="TextBox 13"/>
            <p:cNvSpPr txBox="1"/>
            <p:nvPr/>
          </p:nvSpPr>
          <p:spPr>
            <a:xfrm rot="256381" flipH="1">
              <a:off x="3467100" y="4240819"/>
              <a:ext cx="533400" cy="329761"/>
            </a:xfrm>
            <a:prstGeom prst="rect">
              <a:avLst/>
            </a:prstGeom>
            <a:noFill/>
          </p:spPr>
          <p:txBody>
            <a:bodyPr wrap="square" rtlCol="0">
              <a:spAutoFit/>
            </a:bodyPr>
            <a:lstStyle/>
            <a:p>
              <a:r>
                <a:rPr lang="en-US" sz="2400" i="1" dirty="0" smtClean="0">
                  <a:latin typeface="Cambria Math" pitchFamily="18" charset="0"/>
                  <a:ea typeface="Cambria Math" pitchFamily="18" charset="0"/>
                </a:rPr>
                <a:t>m</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15" name="Freeform 14"/>
            <p:cNvSpPr/>
            <p:nvPr/>
          </p:nvSpPr>
          <p:spPr>
            <a:xfrm>
              <a:off x="3086100" y="1905000"/>
              <a:ext cx="717550" cy="990600"/>
            </a:xfrm>
            <a:custGeom>
              <a:avLst/>
              <a:gdLst>
                <a:gd name="connsiteX0" fmla="*/ 0 w 717550"/>
                <a:gd name="connsiteY0" fmla="*/ 990600 h 990600"/>
                <a:gd name="connsiteX1" fmla="*/ 647700 w 717550"/>
                <a:gd name="connsiteY1" fmla="*/ 495300 h 990600"/>
                <a:gd name="connsiteX2" fmla="*/ 419100 w 717550"/>
                <a:gd name="connsiteY2" fmla="*/ 438150 h 990600"/>
                <a:gd name="connsiteX3" fmla="*/ 552450 w 717550"/>
                <a:gd name="connsiteY3" fmla="*/ 0 h 990600"/>
              </a:gdLst>
              <a:ahLst/>
              <a:cxnLst>
                <a:cxn ang="0">
                  <a:pos x="connsiteX0" y="connsiteY0"/>
                </a:cxn>
                <a:cxn ang="0">
                  <a:pos x="connsiteX1" y="connsiteY1"/>
                </a:cxn>
                <a:cxn ang="0">
                  <a:pos x="connsiteX2" y="connsiteY2"/>
                </a:cxn>
                <a:cxn ang="0">
                  <a:pos x="connsiteX3" y="connsiteY3"/>
                </a:cxn>
              </a:cxnLst>
              <a:rect l="l" t="t" r="r" b="b"/>
              <a:pathLst>
                <a:path w="717550" h="990600">
                  <a:moveTo>
                    <a:pt x="0" y="990600"/>
                  </a:moveTo>
                  <a:cubicBezTo>
                    <a:pt x="288925" y="788987"/>
                    <a:pt x="577850" y="587375"/>
                    <a:pt x="647700" y="495300"/>
                  </a:cubicBezTo>
                  <a:cubicBezTo>
                    <a:pt x="717550" y="403225"/>
                    <a:pt x="434975" y="520700"/>
                    <a:pt x="419100" y="438150"/>
                  </a:cubicBezTo>
                  <a:cubicBezTo>
                    <a:pt x="403225" y="355600"/>
                    <a:pt x="477837" y="177800"/>
                    <a:pt x="552450" y="0"/>
                  </a:cubicBezTo>
                </a:path>
              </a:pathLst>
            </a:custGeom>
            <a:ln w="5715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6" name="TextBox 15"/>
            <p:cNvSpPr txBox="1"/>
            <p:nvPr/>
          </p:nvSpPr>
          <p:spPr>
            <a:xfrm flipH="1">
              <a:off x="2247900" y="2895600"/>
              <a:ext cx="1828800" cy="857378"/>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rPr>
                <a:t>maximum</a:t>
              </a:r>
            </a:p>
            <a:p>
              <a:pPr algn="ctr"/>
              <a:r>
                <a:rPr lang="en-US" sz="2400" i="1" dirty="0" smtClean="0">
                  <a:latin typeface="Cambria Math" pitchFamily="18" charset="0"/>
                  <a:ea typeface="Cambria Math" pitchFamily="18" charset="0"/>
                </a:rPr>
                <a:t>likelihood</a:t>
              </a:r>
            </a:p>
            <a:p>
              <a:pPr algn="ctr"/>
              <a:r>
                <a:rPr lang="en-US" sz="2400" i="1" dirty="0" smtClean="0">
                  <a:latin typeface="Cambria Math" pitchFamily="18" charset="0"/>
                  <a:ea typeface="Cambria Math" pitchFamily="18" charset="0"/>
                </a:rPr>
                <a:t>point</a:t>
              </a:r>
              <a:endParaRPr lang="en-US" sz="2400" i="1" baseline="-25000" dirty="0">
                <a:latin typeface="Cambria Math" pitchFamily="18" charset="0"/>
                <a:ea typeface="Cambria Math" pitchFamily="18" charset="0"/>
              </a:endParaRPr>
            </a:p>
          </p:txBody>
        </p:sp>
      </p:grpSp>
      <p:sp>
        <p:nvSpPr>
          <p:cNvPr id="11" name="Title 1"/>
          <p:cNvSpPr>
            <a:spLocks noGrp="1"/>
          </p:cNvSpPr>
          <p:nvPr>
            <p:ph type="title"/>
          </p:nvPr>
        </p:nvSpPr>
        <p:spPr>
          <a:xfrm>
            <a:off x="457200" y="0"/>
            <a:ext cx="8229600" cy="990600"/>
          </a:xfrm>
        </p:spPr>
        <p:txBody>
          <a:bodyPr/>
          <a:lstStyle/>
          <a:p>
            <a:r>
              <a:rPr lang="en-US" dirty="0" smtClean="0">
                <a:latin typeface="Times New Roman" pitchFamily="18" charset="0"/>
                <a:cs typeface="Times New Roman" pitchFamily="18" charset="0"/>
              </a:rPr>
              <a:t>example of a likelihood surface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304800" y="1889752"/>
            <a:ext cx="8244840" cy="4663448"/>
            <a:chOff x="1704975" y="1066800"/>
            <a:chExt cx="5153025" cy="2914655"/>
          </a:xfrm>
        </p:grpSpPr>
        <p:pic>
          <p:nvPicPr>
            <p:cNvPr id="4" name="Picture 3" descr="ridge.jpg"/>
            <p:cNvPicPr>
              <a:picLocks noChangeAspect="1"/>
            </p:cNvPicPr>
            <p:nvPr/>
          </p:nvPicPr>
          <p:blipFill>
            <a:blip r:embed="rId3" cstate="print"/>
            <a:srcRect l="5102" r="6463"/>
            <a:stretch>
              <a:fillRect/>
            </a:stretch>
          </p:blipFill>
          <p:spPr>
            <a:xfrm>
              <a:off x="1905000" y="1219200"/>
              <a:ext cx="4953000" cy="2686050"/>
            </a:xfrm>
            <a:prstGeom prst="rect">
              <a:avLst/>
            </a:prstGeom>
          </p:spPr>
        </p:pic>
        <p:sp>
          <p:nvSpPr>
            <p:cNvPr id="5" name="TextBox 4"/>
            <p:cNvSpPr txBox="1"/>
            <p:nvPr/>
          </p:nvSpPr>
          <p:spPr>
            <a:xfrm rot="819880">
              <a:off x="2667000" y="3651829"/>
              <a:ext cx="381000"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6" name="TextBox 5"/>
            <p:cNvSpPr txBox="1"/>
            <p:nvPr/>
          </p:nvSpPr>
          <p:spPr>
            <a:xfrm rot="18444694">
              <a:off x="3987013" y="3249301"/>
              <a:ext cx="370460"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7" name="TextBox 6"/>
            <p:cNvSpPr txBox="1"/>
            <p:nvPr/>
          </p:nvSpPr>
          <p:spPr>
            <a:xfrm rot="18444694">
              <a:off x="6514314" y="3287401"/>
              <a:ext cx="370460"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8" name="TextBox 7"/>
            <p:cNvSpPr txBox="1"/>
            <p:nvPr/>
          </p:nvSpPr>
          <p:spPr>
            <a:xfrm rot="819880">
              <a:off x="4980328" y="3692914"/>
              <a:ext cx="381000"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9" name="TextBox 8"/>
            <p:cNvSpPr txBox="1"/>
            <p:nvPr/>
          </p:nvSpPr>
          <p:spPr>
            <a:xfrm>
              <a:off x="1704975" y="1495425"/>
              <a:ext cx="963272"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p(d</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 ,d</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 )</a:t>
              </a:r>
              <a:endParaRPr lang="en-US" sz="2400" i="1" baseline="-25000" dirty="0">
                <a:latin typeface="Cambria Math" pitchFamily="18" charset="0"/>
                <a:ea typeface="Cambria Math" pitchFamily="18" charset="0"/>
              </a:endParaRPr>
            </a:p>
          </p:txBody>
        </p:sp>
        <p:sp>
          <p:nvSpPr>
            <p:cNvPr id="10" name="TextBox 9"/>
            <p:cNvSpPr txBox="1"/>
            <p:nvPr/>
          </p:nvSpPr>
          <p:spPr>
            <a:xfrm>
              <a:off x="4229100" y="1495425"/>
              <a:ext cx="963272"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p(d</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 ,d</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 )</a:t>
              </a:r>
              <a:endParaRPr lang="en-US" sz="2400" i="1" baseline="-25000" dirty="0">
                <a:latin typeface="Cambria Math" pitchFamily="18" charset="0"/>
                <a:ea typeface="Cambria Math" pitchFamily="18" charset="0"/>
              </a:endParaRPr>
            </a:p>
          </p:txBody>
        </p:sp>
        <p:sp>
          <p:nvSpPr>
            <p:cNvPr id="11" name="TextBox 10"/>
            <p:cNvSpPr txBox="1"/>
            <p:nvPr/>
          </p:nvSpPr>
          <p:spPr>
            <a:xfrm>
              <a:off x="2209800" y="1066800"/>
              <a:ext cx="963272" cy="288541"/>
            </a:xfrm>
            <a:prstGeom prst="rect">
              <a:avLst/>
            </a:prstGeom>
            <a:noFill/>
          </p:spPr>
          <p:txBody>
            <a:bodyPr wrap="square" rtlCol="0">
              <a:spAutoFit/>
            </a:bodyPr>
            <a:lstStyle/>
            <a:p>
              <a:r>
                <a:rPr lang="en-US" sz="2400" dirty="0" smtClean="0">
                  <a:latin typeface="Times New Roman" pitchFamily="18" charset="0"/>
                  <a:ea typeface="Cambria Math" pitchFamily="18" charset="0"/>
                  <a:cs typeface="Times New Roman" pitchFamily="18" charset="0"/>
                </a:rPr>
                <a:t>(A)</a:t>
              </a:r>
              <a:endParaRPr lang="en-US" sz="2400" baseline="-25000" dirty="0">
                <a:latin typeface="Times New Roman" pitchFamily="18" charset="0"/>
                <a:ea typeface="Cambria Math" pitchFamily="18" charset="0"/>
                <a:cs typeface="Times New Roman" pitchFamily="18" charset="0"/>
              </a:endParaRPr>
            </a:p>
          </p:txBody>
        </p:sp>
        <p:sp>
          <p:nvSpPr>
            <p:cNvPr id="12" name="TextBox 11"/>
            <p:cNvSpPr txBox="1"/>
            <p:nvPr/>
          </p:nvSpPr>
          <p:spPr>
            <a:xfrm>
              <a:off x="4599328" y="1066800"/>
              <a:ext cx="963272" cy="288541"/>
            </a:xfrm>
            <a:prstGeom prst="rect">
              <a:avLst/>
            </a:prstGeom>
            <a:noFill/>
          </p:spPr>
          <p:txBody>
            <a:bodyPr wrap="square" rtlCol="0">
              <a:spAutoFit/>
            </a:bodyPr>
            <a:lstStyle/>
            <a:p>
              <a:r>
                <a:rPr lang="en-US" sz="2400" dirty="0" smtClean="0">
                  <a:latin typeface="Times New Roman" pitchFamily="18" charset="0"/>
                  <a:ea typeface="Cambria Math" pitchFamily="18" charset="0"/>
                  <a:cs typeface="Times New Roman" pitchFamily="18" charset="0"/>
                </a:rPr>
                <a:t>(B)</a:t>
              </a:r>
              <a:endParaRPr lang="en-US" sz="2400" baseline="-25000" dirty="0">
                <a:latin typeface="Times New Roman" pitchFamily="18" charset="0"/>
                <a:ea typeface="Cambria Math" pitchFamily="18" charset="0"/>
                <a:cs typeface="Times New Roman" pitchFamily="18" charset="0"/>
              </a:endParaRPr>
            </a:p>
          </p:txBody>
        </p:sp>
      </p:grpSp>
      <p:sp>
        <p:nvSpPr>
          <p:cNvPr id="15"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Cambria Math" pitchFamily="18" charset="0"/>
                <a:cs typeface="Times New Roman" pitchFamily="18" charset="0"/>
              </a:rPr>
              <a:t>likelihood maximization process will fail if </a:t>
            </a:r>
            <a:r>
              <a:rPr lang="en-US" sz="4400" dirty="0" err="1" smtClean="0">
                <a:latin typeface="Times New Roman" pitchFamily="18" charset="0"/>
                <a:ea typeface="Cambria Math" pitchFamily="18" charset="0"/>
                <a:cs typeface="Times New Roman" pitchFamily="18" charset="0"/>
              </a:rPr>
              <a:t>p.d.f</a:t>
            </a:r>
            <a:r>
              <a:rPr lang="en-US" sz="4400" dirty="0" smtClean="0">
                <a:latin typeface="Times New Roman" pitchFamily="18" charset="0"/>
                <a:ea typeface="Cambria Math" pitchFamily="18" charset="0"/>
                <a:cs typeface="Times New Roman" pitchFamily="18" charset="0"/>
              </a:rPr>
              <a:t>. has no well-defined peak</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4343400"/>
          </a:xfrm>
        </p:spPr>
        <p:txBody>
          <a:bodyPr>
            <a:normAutofit/>
          </a:bodyPr>
          <a:lstStyle/>
          <a:p>
            <a:pPr>
              <a:defRPr/>
            </a:pPr>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Using the maximization of likelihood as a guiding principle for solving inverse problems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a:bodyPr>
          <a:lstStyle/>
          <a:p>
            <a:r>
              <a:rPr lang="en-US" sz="2400" dirty="0" smtClean="0">
                <a:latin typeface="Times New Roman" pitchFamily="18" charset="0"/>
                <a:cs typeface="Times New Roman" pitchFamily="18" charset="0"/>
              </a:rPr>
              <a:t>Syllabus</a:t>
            </a:r>
            <a:endParaRPr lang="en-US" sz="2400" dirty="0">
              <a:latin typeface="Times New Roman" pitchFamily="18" charset="0"/>
              <a:cs typeface="Times New Roman" pitchFamily="18" charset="0"/>
            </a:endParaRPr>
          </a:p>
        </p:txBody>
      </p:sp>
      <p:sp>
        <p:nvSpPr>
          <p:cNvPr id="5" name="Rectangle 4"/>
          <p:cNvSpPr/>
          <p:nvPr/>
        </p:nvSpPr>
        <p:spPr>
          <a:xfrm>
            <a:off x="266700" y="379674"/>
            <a:ext cx="8534400" cy="6545382"/>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08	The Principle of Maximum Likelihood</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p>
          <a:p>
            <a:pPr>
              <a:spcBef>
                <a:spcPts val="100"/>
              </a:spcBef>
              <a:buFontTx/>
              <a:buNone/>
            </a:pPr>
            <a:r>
              <a:rPr lang="en-US" sz="1600" dirty="0" smtClean="0">
                <a:latin typeface="Times New Roman" pitchFamily="18" charset="0"/>
                <a:cs typeface="Times New Roman" pitchFamily="18" charset="0"/>
              </a:rPr>
              <a:t>Lecture 10		Prior Covariance and Gaussian Process Regression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Non-uniqueness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12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13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Nonlinear Problems</a:t>
            </a:r>
            <a:r>
              <a:rPr lang="en-US" sz="1600" smtClean="0">
                <a:latin typeface="Times New Roman" pitchFamily="18" charset="0"/>
                <a:cs typeface="Times New Roman" pitchFamily="18" charset="0"/>
              </a:rPr>
              <a:t>:  MCMC and </a:t>
            </a:r>
            <a:r>
              <a:rPr lang="en-US" sz="1600" dirty="0" smtClean="0">
                <a:latin typeface="Times New Roman" pitchFamily="18" charset="0"/>
                <a:cs typeface="Times New Roman" pitchFamily="18" charset="0"/>
              </a:rPr>
              <a:t>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Empirical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p>
          <a:p>
            <a:pPr>
              <a:spcBef>
                <a:spcPts val="100"/>
              </a:spcBef>
              <a:buFontTx/>
              <a:buNone/>
            </a:pPr>
            <a:r>
              <a:rPr lang="en-US" sz="1600" dirty="0" smtClean="0">
                <a:latin typeface="Times New Roman" pitchFamily="18" charset="0"/>
                <a:cs typeface="Times New Roman" pitchFamily="18" charset="0"/>
              </a:rPr>
              <a:t>Lecture 23		Estimating a Parameter in a Differential Equation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11603923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normAutofit fontScale="90000"/>
          </a:bodyPr>
          <a:lstStyle/>
          <a:p>
            <a:r>
              <a:rPr lang="en-US" dirty="0" smtClean="0">
                <a:latin typeface="Times New Roman" pitchFamily="18" charset="0"/>
                <a:cs typeface="Times New Roman" pitchFamily="18" charset="0"/>
              </a:rPr>
              <a:t>linear inverse problem for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a:t>
            </a:r>
            <a:r>
              <a:rPr lang="en-US" dirty="0" smtClean="0">
                <a:latin typeface="Times New Roman" pitchFamily="18" charset="0"/>
                <a:cs typeface="Times New Roman" pitchFamily="18" charset="0"/>
              </a:rPr>
              <a:t>Normally-distributed </a:t>
            </a:r>
            <a:r>
              <a:rPr lang="en-US" dirty="0" smtClean="0">
                <a:latin typeface="Times New Roman" pitchFamily="18" charset="0"/>
                <a:cs typeface="Times New Roman" pitchFamily="18" charset="0"/>
              </a:rPr>
              <a:t>data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known covariance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assume</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gives the mean </a:t>
            </a:r>
            <a:r>
              <a:rPr lang="en-US" b="1" dirty="0" smtClean="0">
                <a:latin typeface="Cambria Math" pitchFamily="18" charset="0"/>
                <a:ea typeface="Cambria Math" pitchFamily="18" charset="0"/>
                <a:cs typeface="Times New Roman" pitchFamily="18" charset="0"/>
              </a:rPr>
              <a:t>d</a:t>
            </a:r>
            <a:endParaRPr lang="en-US" b="1" dirty="0">
              <a:latin typeface="Cambria Math" pitchFamily="18" charset="0"/>
              <a:ea typeface="Cambria Math"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631370" y="5183778"/>
            <a:ext cx="8194964" cy="990600"/>
          </a:xfrm>
          <a:prstGeom prst="rect">
            <a:avLst/>
          </a:prstGeom>
          <a:noFill/>
          <a:ln w="9525">
            <a:noFill/>
            <a:miter lim="800000"/>
            <a:headEnd/>
            <a:tailEnd/>
          </a:ln>
        </p:spPr>
      </p:pic>
      <p:sp>
        <p:nvSpPr>
          <p:cNvPr id="4" name="TextBox 3"/>
          <p:cNvSpPr txBox="1"/>
          <p:nvPr/>
        </p:nvSpPr>
        <p:spPr>
          <a:xfrm>
            <a:off x="5083630" y="5207726"/>
            <a:ext cx="609600" cy="369332"/>
          </a:xfrm>
          <a:prstGeom prst="rect">
            <a:avLst/>
          </a:prstGeom>
          <a:noFill/>
        </p:spPr>
        <p:txBody>
          <a:bodyPr wrap="square" rtlCol="0">
            <a:spAutoFit/>
          </a:bodyPr>
          <a:lstStyle/>
          <a:p>
            <a:r>
              <a:rPr lang="en-US" dirty="0" smtClean="0">
                <a:latin typeface="Cambria Math" pitchFamily="18" charset="0"/>
                <a:ea typeface="Cambria Math" pitchFamily="18" charset="0"/>
              </a:rPr>
              <a:t>T</a:t>
            </a:r>
            <a:endParaRPr lang="en-US"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normAutofit/>
          </a:bodyPr>
          <a:lstStyle/>
          <a:p>
            <a:r>
              <a:rPr lang="en-US" dirty="0" smtClean="0">
                <a:latin typeface="Times New Roman" pitchFamily="18" charset="0"/>
                <a:cs typeface="Times New Roman" pitchFamily="18" charset="0"/>
              </a:rPr>
              <a:t>principle of maximum likelihood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maximize </a:t>
            </a:r>
            <a:r>
              <a:rPr lang="en-US" i="1"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 = </a:t>
            </a:r>
            <a:r>
              <a:rPr lang="en-US" dirty="0" smtClean="0">
                <a:latin typeface="Cambria Math" pitchFamily="18" charset="0"/>
                <a:ea typeface="Cambria Math" pitchFamily="18" charset="0"/>
                <a:cs typeface="Times New Roman" pitchFamily="18" charset="0"/>
              </a:rPr>
              <a:t>log </a:t>
            </a: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Cambria Math" pitchFamily="18" charset="0"/>
                <a:ea typeface="Cambria Math" pitchFamily="18" charset="0"/>
                <a:cs typeface="Times New Roman" pitchFamily="18" charset="0"/>
              </a:rPr>
              <a:t>)</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minimize</a:t>
            </a:r>
            <a:endParaRPr lang="en-US" b="1" dirty="0">
              <a:latin typeface="Cambria Math" pitchFamily="18" charset="0"/>
              <a:ea typeface="Cambria Math" pitchFamily="18" charset="0"/>
              <a:cs typeface="Times New Roman" pitchFamily="18" charset="0"/>
            </a:endParaRPr>
          </a:p>
        </p:txBody>
      </p:sp>
      <p:pic>
        <p:nvPicPr>
          <p:cNvPr id="5122" name="Picture 2"/>
          <p:cNvPicPr>
            <a:picLocks noChangeAspect="1" noChangeArrowheads="1"/>
          </p:cNvPicPr>
          <p:nvPr/>
        </p:nvPicPr>
        <p:blipFill>
          <a:blip r:embed="rId3" cstate="print"/>
          <a:srcRect/>
          <a:stretch>
            <a:fillRect/>
          </a:stretch>
        </p:blipFill>
        <p:spPr bwMode="auto">
          <a:xfrm>
            <a:off x="1198418" y="4724400"/>
            <a:ext cx="7869382" cy="1219200"/>
          </a:xfrm>
          <a:prstGeom prst="rect">
            <a:avLst/>
          </a:prstGeom>
          <a:noFill/>
          <a:ln w="9525">
            <a:noFill/>
            <a:miter lim="800000"/>
            <a:headEnd/>
            <a:tailEnd/>
          </a:ln>
        </p:spPr>
      </p:pic>
      <p:sp>
        <p:nvSpPr>
          <p:cNvPr id="5" name="TextBox 4"/>
          <p:cNvSpPr txBox="1"/>
          <p:nvPr/>
        </p:nvSpPr>
        <p:spPr>
          <a:xfrm>
            <a:off x="2819400" y="5867400"/>
            <a:ext cx="38100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with respect to </a:t>
            </a:r>
            <a:r>
              <a:rPr lang="en-US" sz="4000" b="1" dirty="0" smtClean="0">
                <a:latin typeface="Times New Roman" pitchFamily="18" charset="0"/>
                <a:cs typeface="Times New Roman" pitchFamily="18" charset="0"/>
              </a:rPr>
              <a:t>m</a:t>
            </a:r>
            <a:endParaRPr lang="en-US" sz="4000" b="1" dirty="0">
              <a:latin typeface="Times New Roman" pitchFamily="18" charset="0"/>
              <a:cs typeface="Times New Roman" pitchFamily="18" charset="0"/>
            </a:endParaRPr>
          </a:p>
        </p:txBody>
      </p:sp>
      <p:sp>
        <p:nvSpPr>
          <p:cNvPr id="6" name="TextBox 5"/>
          <p:cNvSpPr txBox="1"/>
          <p:nvPr/>
        </p:nvSpPr>
        <p:spPr>
          <a:xfrm>
            <a:off x="3962400" y="4800600"/>
            <a:ext cx="609600" cy="369332"/>
          </a:xfrm>
          <a:prstGeom prst="rect">
            <a:avLst/>
          </a:prstGeom>
          <a:noFill/>
        </p:spPr>
        <p:txBody>
          <a:bodyPr wrap="square" rtlCol="0">
            <a:spAutoFit/>
          </a:bodyPr>
          <a:lstStyle/>
          <a:p>
            <a:r>
              <a:rPr lang="en-US" dirty="0" smtClean="0">
                <a:latin typeface="Cambria Math" pitchFamily="18" charset="0"/>
                <a:ea typeface="Cambria Math" pitchFamily="18" charset="0"/>
              </a:rPr>
              <a:t>T</a:t>
            </a:r>
            <a:endParaRPr lang="en-US"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normAutofit/>
          </a:bodyPr>
          <a:lstStyle/>
          <a:p>
            <a:r>
              <a:rPr lang="en-US" dirty="0" smtClean="0">
                <a:latin typeface="Times New Roman" pitchFamily="18" charset="0"/>
                <a:cs typeface="Times New Roman" pitchFamily="18" charset="0"/>
              </a:rPr>
              <a:t>principle of maximum likelihood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maximize </a:t>
            </a:r>
            <a:r>
              <a:rPr lang="en-US" i="1"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 = </a:t>
            </a:r>
            <a:r>
              <a:rPr lang="en-US" dirty="0" smtClean="0">
                <a:latin typeface="Cambria Math" pitchFamily="18" charset="0"/>
                <a:ea typeface="Cambria Math" pitchFamily="18" charset="0"/>
                <a:cs typeface="Times New Roman" pitchFamily="18" charset="0"/>
              </a:rPr>
              <a:t>log </a:t>
            </a: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Cambria Math" pitchFamily="18" charset="0"/>
                <a:ea typeface="Cambria Math" pitchFamily="18" charset="0"/>
                <a:cs typeface="Times New Roman" pitchFamily="18" charset="0"/>
              </a:rPr>
              <a:t>)</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minimize</a:t>
            </a:r>
            <a:endParaRPr lang="en-US" b="1" dirty="0">
              <a:latin typeface="Cambria Math" pitchFamily="18" charset="0"/>
              <a:ea typeface="Cambria Math" pitchFamily="18" charset="0"/>
              <a:cs typeface="Times New Roman" pitchFamily="18" charset="0"/>
            </a:endParaRPr>
          </a:p>
        </p:txBody>
      </p:sp>
      <p:pic>
        <p:nvPicPr>
          <p:cNvPr id="5122" name="Picture 2"/>
          <p:cNvPicPr>
            <a:picLocks noChangeAspect="1" noChangeArrowheads="1"/>
          </p:cNvPicPr>
          <p:nvPr/>
        </p:nvPicPr>
        <p:blipFill>
          <a:blip r:embed="rId3" cstate="print"/>
          <a:srcRect/>
          <a:stretch>
            <a:fillRect/>
          </a:stretch>
        </p:blipFill>
        <p:spPr bwMode="auto">
          <a:xfrm>
            <a:off x="1198418" y="4724400"/>
            <a:ext cx="7869382" cy="1219200"/>
          </a:xfrm>
          <a:prstGeom prst="rect">
            <a:avLst/>
          </a:prstGeom>
          <a:noFill/>
          <a:ln w="9525">
            <a:noFill/>
            <a:miter lim="800000"/>
            <a:headEnd/>
            <a:tailEnd/>
          </a:ln>
        </p:spPr>
      </p:pic>
      <p:sp>
        <p:nvSpPr>
          <p:cNvPr id="4" name="Freeform 3"/>
          <p:cNvSpPr/>
          <p:nvPr/>
        </p:nvSpPr>
        <p:spPr>
          <a:xfrm>
            <a:off x="838200" y="5486400"/>
            <a:ext cx="489857" cy="685800"/>
          </a:xfrm>
          <a:custGeom>
            <a:avLst/>
            <a:gdLst>
              <a:gd name="connsiteX0" fmla="*/ 0 w 1789611"/>
              <a:gd name="connsiteY0" fmla="*/ 0 h 1175657"/>
              <a:gd name="connsiteX1" fmla="*/ 940525 w 1789611"/>
              <a:gd name="connsiteY1" fmla="*/ 261257 h 1175657"/>
              <a:gd name="connsiteX2" fmla="*/ 796834 w 1789611"/>
              <a:gd name="connsiteY2" fmla="*/ 561703 h 1175657"/>
              <a:gd name="connsiteX3" fmla="*/ 1789611 w 1789611"/>
              <a:gd name="connsiteY3" fmla="*/ 1175657 h 1175657"/>
            </a:gdLst>
            <a:ahLst/>
            <a:cxnLst>
              <a:cxn ang="0">
                <a:pos x="connsiteX0" y="connsiteY0"/>
              </a:cxn>
              <a:cxn ang="0">
                <a:pos x="connsiteX1" y="connsiteY1"/>
              </a:cxn>
              <a:cxn ang="0">
                <a:pos x="connsiteX2" y="connsiteY2"/>
              </a:cxn>
              <a:cxn ang="0">
                <a:pos x="connsiteX3" y="connsiteY3"/>
              </a:cxn>
            </a:cxnLst>
            <a:rect l="l" t="t" r="r" b="b"/>
            <a:pathLst>
              <a:path w="1789611" h="1175657">
                <a:moveTo>
                  <a:pt x="0" y="0"/>
                </a:moveTo>
                <a:cubicBezTo>
                  <a:pt x="403859" y="83820"/>
                  <a:pt x="807719" y="167640"/>
                  <a:pt x="940525" y="261257"/>
                </a:cubicBezTo>
                <a:cubicBezTo>
                  <a:pt x="1073331" y="354874"/>
                  <a:pt x="655320" y="409303"/>
                  <a:pt x="796834" y="561703"/>
                </a:cubicBezTo>
                <a:cubicBezTo>
                  <a:pt x="938348" y="714103"/>
                  <a:pt x="1363979" y="944880"/>
                  <a:pt x="1789611" y="117565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1371600" y="5943600"/>
            <a:ext cx="63246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This is just weighted least squares</a:t>
            </a:r>
            <a:endParaRPr lang="en-US" sz="2800" dirty="0">
              <a:solidFill>
                <a:srgbClr val="FF0000"/>
              </a:solidFill>
              <a:latin typeface="Times New Roman" pitchFamily="18" charset="0"/>
              <a:cs typeface="Times New Roman" pitchFamily="18" charset="0"/>
            </a:endParaRPr>
          </a:p>
        </p:txBody>
      </p:sp>
      <p:sp>
        <p:nvSpPr>
          <p:cNvPr id="6" name="Rectangle 5"/>
          <p:cNvSpPr/>
          <p:nvPr/>
        </p:nvSpPr>
        <p:spPr>
          <a:xfrm>
            <a:off x="446315" y="4915989"/>
            <a:ext cx="990600" cy="646331"/>
          </a:xfrm>
          <a:prstGeom prst="rect">
            <a:avLst/>
          </a:prstGeom>
        </p:spPr>
        <p:txBody>
          <a:bodyPr wrap="square">
            <a:spAutoFit/>
          </a:bodyPr>
          <a:lstStyle/>
          <a:p>
            <a:r>
              <a:rPr lang="en-US" sz="3600" dirty="0" smtClean="0">
                <a:latin typeface="Cambria Math" pitchFamily="18" charset="0"/>
                <a:ea typeface="Cambria Math" pitchFamily="18" charset="0"/>
                <a:cs typeface="Times New Roman" pitchFamily="18" charset="0"/>
              </a:rPr>
              <a:t>E =</a:t>
            </a:r>
            <a:endParaRPr lang="en-US" sz="3600" dirty="0"/>
          </a:p>
        </p:txBody>
      </p:sp>
      <p:sp>
        <p:nvSpPr>
          <p:cNvPr id="7" name="TextBox 6"/>
          <p:cNvSpPr txBox="1"/>
          <p:nvPr/>
        </p:nvSpPr>
        <p:spPr>
          <a:xfrm>
            <a:off x="3962400" y="4812268"/>
            <a:ext cx="609600" cy="369332"/>
          </a:xfrm>
          <a:prstGeom prst="rect">
            <a:avLst/>
          </a:prstGeom>
          <a:noFill/>
        </p:spPr>
        <p:txBody>
          <a:bodyPr wrap="square" rtlCol="0">
            <a:spAutoFit/>
          </a:bodyPr>
          <a:lstStyle/>
          <a:p>
            <a:r>
              <a:rPr lang="en-US" dirty="0" smtClean="0">
                <a:latin typeface="Cambria Math" pitchFamily="18" charset="0"/>
                <a:ea typeface="Cambria Math" pitchFamily="18" charset="0"/>
              </a:rPr>
              <a:t>T</a:t>
            </a:r>
            <a:endParaRPr lang="en-US"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38"/>
            <a:ext cx="8686800" cy="4144962"/>
          </a:xfrm>
        </p:spPr>
        <p:txBody>
          <a:bodyPr>
            <a:normAutofit fontScale="90000"/>
          </a:bodyPr>
          <a:lstStyle/>
          <a:p>
            <a:r>
              <a:rPr lang="en-US" dirty="0" smtClean="0">
                <a:latin typeface="Times New Roman" pitchFamily="18" charset="0"/>
                <a:cs typeface="Times New Roman" pitchFamily="18" charset="0"/>
              </a:rPr>
              <a:t>principle of maximum likelihood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when data Gaussian-distributed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solve </a:t>
            </a: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with weighted least squares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weighting of</a:t>
            </a:r>
            <a:br>
              <a:rPr lang="en-US" dirty="0" smtClean="0">
                <a:latin typeface="Times New Roman" pitchFamily="18" charset="0"/>
                <a:cs typeface="Times New Roman" pitchFamily="18" charset="0"/>
              </a:rPr>
            </a:br>
            <a:endParaRPr lang="en-US" b="1" dirty="0">
              <a:latin typeface="Cambria Math" pitchFamily="18" charset="0"/>
              <a:ea typeface="Cambria Math" pitchFamily="18" charset="0"/>
              <a:cs typeface="Times New Roman" pitchFamily="18" charset="0"/>
            </a:endParaRPr>
          </a:p>
        </p:txBody>
      </p:sp>
      <p:pic>
        <p:nvPicPr>
          <p:cNvPr id="5122" name="Picture 2"/>
          <p:cNvPicPr>
            <a:picLocks noChangeAspect="1" noChangeArrowheads="1"/>
          </p:cNvPicPr>
          <p:nvPr/>
        </p:nvPicPr>
        <p:blipFill>
          <a:blip r:embed="rId3" cstate="print"/>
          <a:srcRect/>
          <a:stretch>
            <a:fillRect/>
          </a:stretch>
        </p:blipFill>
        <p:spPr bwMode="auto">
          <a:xfrm>
            <a:off x="3733800" y="4953000"/>
            <a:ext cx="19812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2667000"/>
          </a:xfrm>
        </p:spPr>
        <p:txBody>
          <a:bodyPr>
            <a:normAutofit fontScale="90000"/>
          </a:bodyPr>
          <a:lstStyle/>
          <a:p>
            <a:r>
              <a:rPr lang="en-US" dirty="0" smtClean="0">
                <a:latin typeface="Times New Roman" pitchFamily="18" charset="0"/>
                <a:cs typeface="Times New Roman" pitchFamily="18" charset="0"/>
              </a:rPr>
              <a:t>special case of uncorrelated data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each datum with a different variance</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ii</a:t>
            </a:r>
            <a:r>
              <a:rPr lang="en-US" dirty="0" smtClean="0">
                <a:latin typeface="Cambria Math" pitchFamily="18" charset="0"/>
                <a:ea typeface="Cambria Math" pitchFamily="18" charset="0"/>
                <a:cs typeface="Times New Roman" pitchFamily="18" charset="0"/>
              </a:rPr>
              <a:t> = </a:t>
            </a:r>
            <a:r>
              <a:rPr lang="el-GR" i="1" dirty="0" smtClean="0">
                <a:latin typeface="Cambria Math"/>
                <a:ea typeface="Cambria Math"/>
                <a:cs typeface="Times New Roman" pitchFamily="18" charset="0"/>
              </a:rPr>
              <a:t>σ</a:t>
            </a:r>
            <a:r>
              <a:rPr lang="en-US" i="1" baseline="-25000" dirty="0" smtClean="0">
                <a:latin typeface="Cambria Math"/>
                <a:ea typeface="Cambria Math"/>
                <a:cs typeface="Times New Roman" pitchFamily="18" charset="0"/>
              </a:rPr>
              <a:t>di</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minimize</a:t>
            </a:r>
            <a:endParaRPr lang="en-US" b="1" dirty="0">
              <a:latin typeface="Times New Roman" pitchFamily="18" charset="0"/>
              <a:ea typeface="Cambria Math" pitchFamily="18" charset="0"/>
              <a:cs typeface="Times New Roman" pitchFamily="18" charset="0"/>
            </a:endParaRPr>
          </a:p>
        </p:txBody>
      </p:sp>
      <p:pic>
        <p:nvPicPr>
          <p:cNvPr id="6146" name="Picture 2"/>
          <p:cNvPicPr>
            <a:picLocks noGrp="1" noChangeAspect="1" noChangeArrowheads="1"/>
          </p:cNvPicPr>
          <p:nvPr>
            <p:ph idx="1"/>
          </p:nvPr>
        </p:nvPicPr>
        <p:blipFill>
          <a:blip r:embed="rId3" cstate="print"/>
          <a:srcRect/>
          <a:stretch>
            <a:fillRect/>
          </a:stretch>
        </p:blipFill>
        <p:spPr bwMode="auto">
          <a:xfrm>
            <a:off x="2819400" y="3581400"/>
            <a:ext cx="369824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2667000"/>
          </a:xfrm>
        </p:spPr>
        <p:txBody>
          <a:bodyPr>
            <a:normAutofit fontScale="90000"/>
          </a:bodyPr>
          <a:lstStyle/>
          <a:p>
            <a:r>
              <a:rPr lang="en-US" dirty="0" smtClean="0">
                <a:latin typeface="Times New Roman" pitchFamily="18" charset="0"/>
                <a:cs typeface="Times New Roman" pitchFamily="18" charset="0"/>
              </a:rPr>
              <a:t>special case of uncorrelated data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each datum with a different variance</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i="1" baseline="-25000" dirty="0" smtClean="0">
                <a:latin typeface="Cambria Math" pitchFamily="18" charset="0"/>
                <a:ea typeface="Cambria Math" pitchFamily="18" charset="0"/>
                <a:cs typeface="Times New Roman" pitchFamily="18" charset="0"/>
              </a:rPr>
              <a:t>ii</a:t>
            </a:r>
            <a:r>
              <a:rPr lang="en-US" dirty="0" smtClean="0">
                <a:latin typeface="Cambria Math" pitchFamily="18" charset="0"/>
                <a:ea typeface="Cambria Math" pitchFamily="18" charset="0"/>
                <a:cs typeface="Times New Roman" pitchFamily="18" charset="0"/>
              </a:rPr>
              <a:t> = </a:t>
            </a:r>
            <a:r>
              <a:rPr lang="el-GR" i="1" dirty="0" smtClean="0">
                <a:latin typeface="Cambria Math"/>
                <a:ea typeface="Cambria Math"/>
                <a:cs typeface="Times New Roman" pitchFamily="18" charset="0"/>
              </a:rPr>
              <a:t>σ</a:t>
            </a:r>
            <a:r>
              <a:rPr lang="en-US" i="1" baseline="-25000" dirty="0" smtClean="0">
                <a:latin typeface="Cambria Math"/>
                <a:ea typeface="Cambria Math"/>
                <a:cs typeface="Times New Roman" pitchFamily="18" charset="0"/>
              </a:rPr>
              <a:t>di</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minimize</a:t>
            </a:r>
            <a:endParaRPr lang="en-US" b="1" dirty="0">
              <a:latin typeface="Times New Roman" pitchFamily="18" charset="0"/>
              <a:ea typeface="Cambria Math" pitchFamily="18" charset="0"/>
              <a:cs typeface="Times New Roman" pitchFamily="18" charset="0"/>
            </a:endParaRPr>
          </a:p>
        </p:txBody>
      </p:sp>
      <p:pic>
        <p:nvPicPr>
          <p:cNvPr id="6146" name="Picture 2"/>
          <p:cNvPicPr>
            <a:picLocks noGrp="1" noChangeAspect="1" noChangeArrowheads="1"/>
          </p:cNvPicPr>
          <p:nvPr>
            <p:ph idx="1"/>
          </p:nvPr>
        </p:nvPicPr>
        <p:blipFill>
          <a:blip r:embed="rId3" cstate="print"/>
          <a:srcRect/>
          <a:stretch>
            <a:fillRect/>
          </a:stretch>
        </p:blipFill>
        <p:spPr bwMode="auto">
          <a:xfrm>
            <a:off x="2819400" y="3581400"/>
            <a:ext cx="3698240" cy="2133600"/>
          </a:xfrm>
          <a:prstGeom prst="rect">
            <a:avLst/>
          </a:prstGeom>
          <a:noFill/>
          <a:ln w="9525">
            <a:noFill/>
            <a:miter lim="800000"/>
            <a:headEnd/>
            <a:tailEnd/>
          </a:ln>
        </p:spPr>
      </p:pic>
      <p:sp>
        <p:nvSpPr>
          <p:cNvPr id="4" name="Freeform 3"/>
          <p:cNvSpPr/>
          <p:nvPr/>
        </p:nvSpPr>
        <p:spPr>
          <a:xfrm>
            <a:off x="5551714" y="51598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6400800" y="5257800"/>
            <a:ext cx="2438400" cy="12954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errors weighted by their </a:t>
            </a:r>
            <a:r>
              <a:rPr kumimoji="0" lang="en-US" sz="4400" b="0"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certainty</a:t>
            </a:r>
            <a:endParaRPr kumimoji="0" lang="en-US" sz="4400" b="1" i="1"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90800"/>
            <a:ext cx="8229600" cy="1143000"/>
          </a:xfrm>
        </p:spPr>
        <p:txBody>
          <a:bodyPr>
            <a:normAutofit fontScale="90000"/>
          </a:bodyPr>
          <a:lstStyle/>
          <a:p>
            <a:r>
              <a:rPr lang="en-US" dirty="0" smtClean="0">
                <a:latin typeface="Times New Roman" pitchFamily="18" charset="0"/>
                <a:cs typeface="Times New Roman" pitchFamily="18" charset="0"/>
              </a:rPr>
              <a:t>but what about a priori information?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probabilistic representation of a priori information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model parameters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m</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err="1" smtClean="0">
                <a:latin typeface="Cambria Math" pitchFamily="18" charset="0"/>
                <a:ea typeface="Cambria Math" pitchFamily="18" charset="0"/>
                <a:cs typeface="Times New Roman" pitchFamily="18" charset="0"/>
              </a:rPr>
              <a:t>p</a:t>
            </a:r>
            <a:r>
              <a:rPr lang="en-US" sz="4000" i="1" baseline="-25000" dirty="0" err="1" smtClean="0">
                <a:latin typeface="Cambria Math" pitchFamily="18" charset="0"/>
                <a:ea typeface="Cambria Math" pitchFamily="18" charset="0"/>
                <a:cs typeface="Times New Roman" pitchFamily="18" charset="0"/>
              </a:rPr>
              <a:t>A</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probabilistic representation of a priori information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model parameters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m</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err="1" smtClean="0">
                <a:latin typeface="Cambria Math" pitchFamily="18" charset="0"/>
                <a:ea typeface="Cambria Math" pitchFamily="18" charset="0"/>
                <a:cs typeface="Times New Roman" pitchFamily="18" charset="0"/>
              </a:rPr>
              <a:t>p</a:t>
            </a:r>
            <a:r>
              <a:rPr lang="en-US" sz="4000" i="1" baseline="-25000" dirty="0" err="1" smtClean="0">
                <a:latin typeface="Cambria Math" pitchFamily="18" charset="0"/>
                <a:ea typeface="Cambria Math" pitchFamily="18" charset="0"/>
                <a:cs typeface="Times New Roman" pitchFamily="18" charset="0"/>
              </a:rPr>
              <a:t>A</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
        <p:nvSpPr>
          <p:cNvPr id="4" name="Freeform 3"/>
          <p:cNvSpPr/>
          <p:nvPr/>
        </p:nvSpPr>
        <p:spPr>
          <a:xfrm>
            <a:off x="5551714" y="51598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6248400" y="5334000"/>
            <a:ext cx="2438400" cy="129540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centered at a priori value</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&lt;</a:t>
            </a:r>
            <a:r>
              <a:rPr kumimoji="0" lang="en-US" sz="3200" b="1"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m</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&gt;</a:t>
            </a:r>
            <a:endParaRPr kumimoji="0" lang="en-US" sz="3200" b="1" i="1"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probabilistic representation of a priori information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model parameters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m</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err="1" smtClean="0">
                <a:latin typeface="Cambria Math" pitchFamily="18" charset="0"/>
                <a:ea typeface="Cambria Math" pitchFamily="18" charset="0"/>
                <a:cs typeface="Times New Roman" pitchFamily="18" charset="0"/>
              </a:rPr>
              <a:t>p</a:t>
            </a:r>
            <a:r>
              <a:rPr lang="en-US" sz="4000" i="1" baseline="-25000" dirty="0" err="1" smtClean="0">
                <a:latin typeface="Cambria Math" pitchFamily="18" charset="0"/>
                <a:ea typeface="Cambria Math" pitchFamily="18" charset="0"/>
                <a:cs typeface="Times New Roman" pitchFamily="18" charset="0"/>
              </a:rPr>
              <a:t>A</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
        <p:nvSpPr>
          <p:cNvPr id="4" name="Freeform 3"/>
          <p:cNvSpPr/>
          <p:nvPr/>
        </p:nvSpPr>
        <p:spPr>
          <a:xfrm>
            <a:off x="5551714" y="51598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6248400" y="5334000"/>
            <a:ext cx="2438400" cy="12954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variance reflects uncertainty in a</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priori information</a:t>
            </a:r>
            <a:endParaRPr kumimoji="0" lang="en-US" sz="3200" b="1" i="1"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2057400"/>
            <a:ext cx="9144000" cy="3733800"/>
          </a:xfrm>
          <a:prstGeom prst="rect">
            <a:avLst/>
          </a:prstGeom>
        </p:spPr>
        <p:txBody>
          <a:bodyPr vert="horz" lIns="91440" tIns="45720" rIns="91440" bIns="45720" rtlCol="0" anchor="ctr">
            <a:normAutofit/>
          </a:bodyPr>
          <a:lstStyle/>
          <a:p>
            <a:pPr lvl="0" algn="ctr">
              <a:spcBef>
                <a:spcPct val="0"/>
              </a:spcBef>
              <a:defRPr/>
            </a:pPr>
            <a:r>
              <a:rPr lang="en-US" sz="2800" dirty="0" smtClean="0">
                <a:latin typeface="Times New Roman" pitchFamily="18" charset="0"/>
                <a:ea typeface="+mj-ea"/>
                <a:cs typeface="Times New Roman" pitchFamily="18" charset="0"/>
              </a:rPr>
              <a:t>Introduce the spaces of all possible data,</a:t>
            </a:r>
          </a:p>
          <a:p>
            <a:pPr lvl="0" algn="ctr">
              <a:spcBef>
                <a:spcPct val="0"/>
              </a:spcBef>
              <a:defRPr/>
            </a:pPr>
            <a:r>
              <a:rPr lang="en-US" sz="2800" dirty="0" smtClean="0">
                <a:latin typeface="Times New Roman" pitchFamily="18" charset="0"/>
                <a:ea typeface="+mj-ea"/>
                <a:cs typeface="Times New Roman" pitchFamily="18" charset="0"/>
              </a:rPr>
              <a:t>all possible models and the idea of likelihood</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mj-ea"/>
                <a:cs typeface="Times New Roman" pitchFamily="18" charset="0"/>
              </a:rPr>
              <a:t>Use maximization of likelihood as a guiding principle for solving inverse problems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l="15741" t="23211" r="14815" b="22180"/>
          <a:stretch>
            <a:fillRect/>
          </a:stretch>
        </p:blipFill>
        <p:spPr bwMode="auto">
          <a:xfrm>
            <a:off x="1598164" y="1931195"/>
            <a:ext cx="5715000" cy="2438400"/>
          </a:xfrm>
          <a:prstGeom prst="rect">
            <a:avLst/>
          </a:prstGeom>
          <a:noFill/>
          <a:ln w="9525">
            <a:noFill/>
            <a:miter lim="800000"/>
            <a:headEnd/>
            <a:tailEnd/>
          </a:ln>
          <a:effectLst/>
        </p:spPr>
      </p:pic>
      <p:sp>
        <p:nvSpPr>
          <p:cNvPr id="6" name="TextBox 5"/>
          <p:cNvSpPr txBox="1"/>
          <p:nvPr/>
        </p:nvSpPr>
        <p:spPr>
          <a:xfrm>
            <a:off x="1524000" y="685800"/>
            <a:ext cx="15240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certain</a:t>
            </a:r>
            <a:endParaRPr lang="en-US" sz="2800" baseline="-25000" dirty="0">
              <a:latin typeface="Times New Roman" pitchFamily="18" charset="0"/>
              <a:ea typeface="Cambria Math" pitchFamily="18" charset="0"/>
              <a:cs typeface="Times New Roman" pitchFamily="18" charset="0"/>
            </a:endParaRPr>
          </a:p>
        </p:txBody>
      </p:sp>
      <p:sp>
        <p:nvSpPr>
          <p:cNvPr id="7" name="TextBox 6"/>
          <p:cNvSpPr txBox="1"/>
          <p:nvPr/>
        </p:nvSpPr>
        <p:spPr>
          <a:xfrm>
            <a:off x="4648200" y="609600"/>
            <a:ext cx="19050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uncertain</a:t>
            </a:r>
            <a:endParaRPr lang="en-US" sz="2800" baseline="-25000" dirty="0">
              <a:latin typeface="Times New Roman" pitchFamily="18" charset="0"/>
              <a:ea typeface="Cambria Math" pitchFamily="18" charset="0"/>
              <a:cs typeface="Times New Roman" pitchFamily="18" charset="0"/>
            </a:endParaRPr>
          </a:p>
        </p:txBody>
      </p:sp>
      <p:cxnSp>
        <p:nvCxnSpPr>
          <p:cNvPr id="9" name="Straight Arrow Connector 8"/>
          <p:cNvCxnSpPr/>
          <p:nvPr/>
        </p:nvCxnSpPr>
        <p:spPr>
          <a:xfrm>
            <a:off x="1623219" y="1978026"/>
            <a:ext cx="26543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732338" y="1966912"/>
            <a:ext cx="26543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11944" y="3290097"/>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a:off x="3421856" y="3281357"/>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286000" y="1143000"/>
            <a:ext cx="1295400"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2</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cxnSp>
        <p:nvCxnSpPr>
          <p:cNvPr id="19" name="Straight Connector 18"/>
          <p:cNvCxnSpPr/>
          <p:nvPr/>
        </p:nvCxnSpPr>
        <p:spPr>
          <a:xfrm>
            <a:off x="4529134" y="31750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a:off x="1420015" y="31623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410200" y="1219200"/>
            <a:ext cx="1447800"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2</a:t>
            </a:r>
            <a:r>
              <a:rPr lang="en-US" sz="2800" i="1" dirty="0" smtClean="0">
                <a:latin typeface="Cambria Math" pitchFamily="18" charset="0"/>
                <a:ea typeface="Cambria Math" pitchFamily="18" charset="0"/>
              </a:rPr>
              <a:t>&gt;</a:t>
            </a:r>
            <a:endParaRPr lang="en-US" sz="2800" i="1" dirty="0">
              <a:latin typeface="Cambria Math" pitchFamily="18" charset="0"/>
              <a:ea typeface="Cambria Math" pitchFamily="18" charset="0"/>
            </a:endParaRPr>
          </a:p>
        </p:txBody>
      </p:sp>
      <p:sp>
        <p:nvSpPr>
          <p:cNvPr id="22" name="TextBox 21"/>
          <p:cNvSpPr txBox="1"/>
          <p:nvPr/>
        </p:nvSpPr>
        <p:spPr>
          <a:xfrm rot="16200000">
            <a:off x="414010" y="2786390"/>
            <a:ext cx="1371600"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1</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sp>
        <p:nvSpPr>
          <p:cNvPr id="23" name="TextBox 22"/>
          <p:cNvSpPr txBox="1"/>
          <p:nvPr/>
        </p:nvSpPr>
        <p:spPr>
          <a:xfrm rot="16200000">
            <a:off x="3639804" y="2898156"/>
            <a:ext cx="1242437"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1</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sp>
        <p:nvSpPr>
          <p:cNvPr id="24" name="TextBox 23"/>
          <p:cNvSpPr txBox="1"/>
          <p:nvPr/>
        </p:nvSpPr>
        <p:spPr>
          <a:xfrm>
            <a:off x="1562100" y="4495800"/>
            <a:ext cx="658472"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endParaRPr lang="en-US" sz="2800" i="1" baseline="-25000" dirty="0">
              <a:latin typeface="Cambria Math" pitchFamily="18" charset="0"/>
              <a:ea typeface="Cambria Math" pitchFamily="18" charset="0"/>
            </a:endParaRPr>
          </a:p>
        </p:txBody>
      </p:sp>
      <p:sp>
        <p:nvSpPr>
          <p:cNvPr id="25" name="TextBox 24"/>
          <p:cNvSpPr txBox="1"/>
          <p:nvPr/>
        </p:nvSpPr>
        <p:spPr>
          <a:xfrm>
            <a:off x="4688228" y="4498201"/>
            <a:ext cx="658472"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endParaRPr lang="en-US" sz="2800" i="1" baseline="-25000" dirty="0">
              <a:latin typeface="Cambria Math" pitchFamily="18" charset="0"/>
              <a:ea typeface="Cambria Math" pitchFamily="18" charset="0"/>
            </a:endParaRPr>
          </a:p>
        </p:txBody>
      </p:sp>
      <p:sp>
        <p:nvSpPr>
          <p:cNvPr id="26" name="TextBox 25"/>
          <p:cNvSpPr txBox="1"/>
          <p:nvPr/>
        </p:nvSpPr>
        <p:spPr>
          <a:xfrm>
            <a:off x="3657600" y="1447800"/>
            <a:ext cx="1191872"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endParaRPr lang="en-US" sz="2800" i="1" baseline="-25000" dirty="0">
              <a:latin typeface="Cambria Math" pitchFamily="18" charset="0"/>
              <a:ea typeface="Cambria Math" pitchFamily="18" charset="0"/>
            </a:endParaRPr>
          </a:p>
        </p:txBody>
      </p:sp>
      <p:sp>
        <p:nvSpPr>
          <p:cNvPr id="27" name="TextBox 26"/>
          <p:cNvSpPr txBox="1"/>
          <p:nvPr/>
        </p:nvSpPr>
        <p:spPr>
          <a:xfrm>
            <a:off x="7162800" y="1524000"/>
            <a:ext cx="658472"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5400000">
            <a:off x="2743200" y="1867695"/>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867400" y="1857372"/>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1676401" y="838200"/>
            <a:ext cx="5940709" cy="5090816"/>
            <a:chOff x="1041636" y="584200"/>
            <a:chExt cx="3960472" cy="3393877"/>
          </a:xfrm>
        </p:grpSpPr>
        <p:pic>
          <p:nvPicPr>
            <p:cNvPr id="2" name="Picture 2"/>
            <p:cNvPicPr>
              <a:picLocks noChangeAspect="1" noChangeArrowheads="1"/>
            </p:cNvPicPr>
            <p:nvPr/>
          </p:nvPicPr>
          <p:blipFill>
            <a:blip r:embed="rId3" cstate="print"/>
            <a:srcRect l="23861" t="15905" r="40647" b="31261"/>
            <a:stretch>
              <a:fillRect/>
            </a:stretch>
          </p:blipFill>
          <p:spPr bwMode="auto">
            <a:xfrm>
              <a:off x="1585915" y="1056314"/>
              <a:ext cx="2613880" cy="2553658"/>
            </a:xfrm>
            <a:prstGeom prst="rect">
              <a:avLst/>
            </a:prstGeom>
            <a:noFill/>
            <a:ln w="9525">
              <a:noFill/>
              <a:miter lim="800000"/>
              <a:headEnd/>
              <a:tailEnd/>
            </a:ln>
            <a:effectLst/>
          </p:spPr>
        </p:pic>
        <p:cxnSp>
          <p:nvCxnSpPr>
            <p:cNvPr id="15" name="Straight Connector 14"/>
            <p:cNvCxnSpPr/>
            <p:nvPr/>
          </p:nvCxnSpPr>
          <p:spPr>
            <a:xfrm rot="5400000">
              <a:off x="2806700" y="1004882"/>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630362" y="1109658"/>
              <a:ext cx="2720181" cy="79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21468" y="2418556"/>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565636" y="584200"/>
              <a:ext cx="848736" cy="307777"/>
            </a:xfrm>
            <a:prstGeom prst="rect">
              <a:avLst/>
            </a:prstGeom>
            <a:noFill/>
          </p:spPr>
          <p:txBody>
            <a:bodyPr wrap="square" rtlCol="0">
              <a:spAutoFit/>
            </a:bodyPr>
            <a:lstStyle/>
            <a:p>
              <a:r>
                <a:rPr lang="en-US" sz="2400" i="1" dirty="0" smtClean="0">
                  <a:latin typeface="Cambria Math" pitchFamily="18" charset="0"/>
                  <a:ea typeface="Cambria Math" pitchFamily="18" charset="0"/>
                </a:rPr>
                <a:t>&lt;m</a:t>
              </a:r>
              <a:r>
                <a:rPr lang="en-US" sz="2400" i="1" baseline="-25000" dirty="0" smtClean="0">
                  <a:latin typeface="Cambria Math" pitchFamily="18" charset="0"/>
                  <a:ea typeface="Cambria Math" pitchFamily="18" charset="0"/>
                </a:rPr>
                <a:t>2</a:t>
              </a:r>
              <a:r>
                <a:rPr lang="en-US" sz="2400" i="1" dirty="0" smtClean="0">
                  <a:latin typeface="Cambria Math" pitchFamily="18" charset="0"/>
                  <a:ea typeface="Cambria Math" pitchFamily="18" charset="0"/>
                </a:rPr>
                <a:t>&gt;</a:t>
              </a:r>
              <a:endParaRPr lang="en-US" sz="2400" i="1" baseline="-25000" dirty="0">
                <a:latin typeface="Cambria Math" pitchFamily="18" charset="0"/>
                <a:ea typeface="Cambria Math" pitchFamily="18" charset="0"/>
              </a:endParaRPr>
            </a:p>
          </p:txBody>
        </p:sp>
        <p:cxnSp>
          <p:nvCxnSpPr>
            <p:cNvPr id="20" name="Straight Connector 19"/>
            <p:cNvCxnSpPr/>
            <p:nvPr/>
          </p:nvCxnSpPr>
          <p:spPr>
            <a:xfrm rot="10800000">
              <a:off x="1419220" y="2357437"/>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rot="16200000">
              <a:off x="750907" y="2144930"/>
              <a:ext cx="889236" cy="307777"/>
            </a:xfrm>
            <a:prstGeom prst="rect">
              <a:avLst/>
            </a:prstGeom>
            <a:noFill/>
          </p:spPr>
          <p:txBody>
            <a:bodyPr wrap="square" rtlCol="0">
              <a:spAutoFit/>
            </a:bodyPr>
            <a:lstStyle/>
            <a:p>
              <a:r>
                <a:rPr lang="en-US" sz="2400" i="1" dirty="0" smtClean="0">
                  <a:latin typeface="Cambria Math" pitchFamily="18" charset="0"/>
                  <a:ea typeface="Cambria Math" pitchFamily="18" charset="0"/>
                </a:rPr>
                <a:t>&lt;m</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&gt;</a:t>
              </a:r>
              <a:endParaRPr lang="en-US" sz="2400" i="1" baseline="-25000" dirty="0">
                <a:latin typeface="Cambria Math" pitchFamily="18" charset="0"/>
                <a:ea typeface="Cambria Math" pitchFamily="18" charset="0"/>
              </a:endParaRPr>
            </a:p>
          </p:txBody>
        </p:sp>
        <p:sp>
          <p:nvSpPr>
            <p:cNvPr id="24" name="TextBox 23"/>
            <p:cNvSpPr txBox="1"/>
            <p:nvPr/>
          </p:nvSpPr>
          <p:spPr>
            <a:xfrm>
              <a:off x="1460500" y="3670300"/>
              <a:ext cx="658472" cy="307777"/>
            </a:xfrm>
            <a:prstGeom prst="rect">
              <a:avLst/>
            </a:prstGeom>
            <a:noFill/>
          </p:spPr>
          <p:txBody>
            <a:bodyPr wrap="square" rtlCol="0">
              <a:spAutoFit/>
            </a:bodyPr>
            <a:lstStyle/>
            <a:p>
              <a:r>
                <a:rPr lang="en-US" sz="2400" i="1" dirty="0" smtClean="0">
                  <a:latin typeface="Cambria Math" pitchFamily="18" charset="0"/>
                  <a:ea typeface="Cambria Math" pitchFamily="18" charset="0"/>
                </a:rPr>
                <a:t>m</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26" name="TextBox 25"/>
            <p:cNvSpPr txBox="1"/>
            <p:nvPr/>
          </p:nvSpPr>
          <p:spPr>
            <a:xfrm>
              <a:off x="4343636" y="889000"/>
              <a:ext cx="658472" cy="307777"/>
            </a:xfrm>
            <a:prstGeom prst="rect">
              <a:avLst/>
            </a:prstGeom>
            <a:noFill/>
          </p:spPr>
          <p:txBody>
            <a:bodyPr wrap="square" rtlCol="0">
              <a:spAutoFit/>
            </a:bodyPr>
            <a:lstStyle/>
            <a:p>
              <a:r>
                <a:rPr lang="en-US" sz="2400" i="1" dirty="0" smtClean="0">
                  <a:latin typeface="Cambria Math" pitchFamily="18" charset="0"/>
                  <a:ea typeface="Cambria Math" pitchFamily="18" charset="0"/>
                </a:rPr>
                <a:t>m</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a:grpSpLocks noChangeAspect="1"/>
          </p:cNvGrpSpPr>
          <p:nvPr/>
        </p:nvGrpSpPr>
        <p:grpSpPr>
          <a:xfrm>
            <a:off x="304799" y="838199"/>
            <a:ext cx="8839201" cy="5384332"/>
            <a:chOff x="1542079" y="244928"/>
            <a:chExt cx="6313715" cy="3845951"/>
          </a:xfrm>
        </p:grpSpPr>
        <p:pic>
          <p:nvPicPr>
            <p:cNvPr id="4099" name="Picture 3"/>
            <p:cNvPicPr>
              <a:picLocks noChangeAspect="1" noChangeArrowheads="1"/>
            </p:cNvPicPr>
            <p:nvPr/>
          </p:nvPicPr>
          <p:blipFill>
            <a:blip r:embed="rId3" cstate="print"/>
            <a:srcRect l="13734" t="28999" r="40368" b="33636"/>
            <a:stretch>
              <a:fillRect/>
            </a:stretch>
          </p:blipFill>
          <p:spPr bwMode="auto">
            <a:xfrm>
              <a:off x="1555748" y="1090611"/>
              <a:ext cx="5675747" cy="2507005"/>
            </a:xfrm>
            <a:prstGeom prst="rect">
              <a:avLst/>
            </a:prstGeom>
            <a:noFill/>
            <a:ln w="9525">
              <a:noFill/>
              <a:miter lim="800000"/>
              <a:headEnd/>
              <a:tailEnd/>
            </a:ln>
            <a:effectLst/>
          </p:spPr>
        </p:pic>
        <p:sp>
          <p:nvSpPr>
            <p:cNvPr id="6" name="TextBox 5"/>
            <p:cNvSpPr txBox="1"/>
            <p:nvPr/>
          </p:nvSpPr>
          <p:spPr>
            <a:xfrm>
              <a:off x="1542079" y="244928"/>
              <a:ext cx="2381980" cy="373729"/>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linear relationship</a:t>
              </a:r>
              <a:endParaRPr lang="en-US" sz="2800" baseline="-25000" dirty="0">
                <a:latin typeface="Times New Roman" pitchFamily="18" charset="0"/>
                <a:ea typeface="Cambria Math" pitchFamily="18" charset="0"/>
                <a:cs typeface="Times New Roman" pitchFamily="18" charset="0"/>
              </a:endParaRPr>
            </a:p>
          </p:txBody>
        </p:sp>
        <p:sp>
          <p:nvSpPr>
            <p:cNvPr id="7" name="TextBox 6"/>
            <p:cNvSpPr txBox="1"/>
            <p:nvPr/>
          </p:nvSpPr>
          <p:spPr>
            <a:xfrm>
              <a:off x="4634253" y="299357"/>
              <a:ext cx="3221541" cy="373729"/>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approximation with Gaussian</a:t>
              </a:r>
              <a:endParaRPr lang="en-US" sz="2800" baseline="-25000" dirty="0">
                <a:latin typeface="Times New Roman" pitchFamily="18" charset="0"/>
                <a:ea typeface="Cambria Math" pitchFamily="18" charset="0"/>
                <a:cs typeface="Times New Roman" pitchFamily="18" charset="0"/>
              </a:endParaRPr>
            </a:p>
          </p:txBody>
        </p:sp>
        <p:cxnSp>
          <p:nvCxnSpPr>
            <p:cNvPr id="9" name="Straight Arrow Connector 8"/>
            <p:cNvCxnSpPr/>
            <p:nvPr/>
          </p:nvCxnSpPr>
          <p:spPr>
            <a:xfrm>
              <a:off x="1623219" y="1177926"/>
              <a:ext cx="26543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741863" y="1185862"/>
              <a:ext cx="26543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11944" y="2489997"/>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a:off x="3431381" y="2500307"/>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538659" y="239395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624222" y="625929"/>
              <a:ext cx="922061"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2</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sp>
          <p:nvSpPr>
            <p:cNvPr id="23" name="TextBox 22"/>
            <p:cNvSpPr txBox="1"/>
            <p:nvPr/>
          </p:nvSpPr>
          <p:spPr>
            <a:xfrm rot="16200000">
              <a:off x="3916401" y="2224893"/>
              <a:ext cx="850229"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1</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sp>
          <p:nvSpPr>
            <p:cNvPr id="24" name="TextBox 23"/>
            <p:cNvSpPr txBox="1"/>
            <p:nvPr/>
          </p:nvSpPr>
          <p:spPr>
            <a:xfrm>
              <a:off x="1562100" y="3695700"/>
              <a:ext cx="658472"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endParaRPr lang="en-US" sz="2800" i="1" baseline="-25000" dirty="0">
                <a:latin typeface="Cambria Math" pitchFamily="18" charset="0"/>
                <a:ea typeface="Cambria Math" pitchFamily="18" charset="0"/>
              </a:endParaRPr>
            </a:p>
          </p:txBody>
        </p:sp>
        <p:sp>
          <p:nvSpPr>
            <p:cNvPr id="25" name="TextBox 24"/>
            <p:cNvSpPr txBox="1"/>
            <p:nvPr/>
          </p:nvSpPr>
          <p:spPr>
            <a:xfrm>
              <a:off x="4697753" y="3717150"/>
              <a:ext cx="658472"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endParaRPr lang="en-US" sz="2800" i="1" baseline="-25000" dirty="0">
                <a:latin typeface="Cambria Math" pitchFamily="18" charset="0"/>
                <a:ea typeface="Cambria Math" pitchFamily="18" charset="0"/>
              </a:endParaRPr>
            </a:p>
          </p:txBody>
        </p:sp>
        <p:sp>
          <p:nvSpPr>
            <p:cNvPr id="26" name="TextBox 25"/>
            <p:cNvSpPr txBox="1"/>
            <p:nvPr/>
          </p:nvSpPr>
          <p:spPr>
            <a:xfrm>
              <a:off x="3949700" y="825500"/>
              <a:ext cx="658472"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endParaRPr lang="en-US" sz="2800" i="1" baseline="-25000" dirty="0">
                <a:latin typeface="Cambria Math" pitchFamily="18" charset="0"/>
                <a:ea typeface="Cambria Math" pitchFamily="18" charset="0"/>
              </a:endParaRPr>
            </a:p>
          </p:txBody>
        </p:sp>
        <p:sp>
          <p:nvSpPr>
            <p:cNvPr id="27" name="TextBox 26"/>
            <p:cNvSpPr txBox="1"/>
            <p:nvPr/>
          </p:nvSpPr>
          <p:spPr>
            <a:xfrm>
              <a:off x="7093794" y="789214"/>
              <a:ext cx="658472"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endParaRPr lang="en-US" sz="2800" i="1" baseline="-25000" dirty="0">
                <a:latin typeface="Cambria Math" pitchFamily="18" charset="0"/>
                <a:ea typeface="Cambria Math" pitchFamily="18" charset="0"/>
              </a:endParaRPr>
            </a:p>
          </p:txBody>
        </p:sp>
        <p:cxnSp>
          <p:nvCxnSpPr>
            <p:cNvPr id="18" name="Straight Connector 17"/>
            <p:cNvCxnSpPr/>
            <p:nvPr/>
          </p:nvCxnSpPr>
          <p:spPr>
            <a:xfrm rot="5400000">
              <a:off x="5876925" y="1076322"/>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1257300" y="685799"/>
            <a:ext cx="7581899" cy="4828541"/>
            <a:chOff x="1257300" y="728662"/>
            <a:chExt cx="4738687" cy="3017838"/>
          </a:xfrm>
        </p:grpSpPr>
        <p:pic>
          <p:nvPicPr>
            <p:cNvPr id="5122" name="Picture 2"/>
            <p:cNvPicPr>
              <a:picLocks noChangeAspect="1" noChangeArrowheads="1"/>
            </p:cNvPicPr>
            <p:nvPr/>
          </p:nvPicPr>
          <p:blipFill>
            <a:blip r:embed="rId3" cstate="print"/>
            <a:srcRect l="13682" t="32906" r="65301" b="36813"/>
            <a:stretch>
              <a:fillRect/>
            </a:stretch>
          </p:blipFill>
          <p:spPr bwMode="auto">
            <a:xfrm>
              <a:off x="1552572" y="978695"/>
              <a:ext cx="2670000" cy="2650194"/>
            </a:xfrm>
            <a:prstGeom prst="rect">
              <a:avLst/>
            </a:prstGeom>
            <a:noFill/>
            <a:ln w="9525">
              <a:noFill/>
              <a:miter lim="800000"/>
              <a:headEnd/>
              <a:tailEnd/>
            </a:ln>
            <a:effectLst/>
          </p:spPr>
        </p:pic>
        <p:cxnSp>
          <p:nvCxnSpPr>
            <p:cNvPr id="9" name="Straight Arrow Connector 8"/>
            <p:cNvCxnSpPr/>
            <p:nvPr/>
          </p:nvCxnSpPr>
          <p:spPr>
            <a:xfrm flipV="1">
              <a:off x="1630362" y="1109658"/>
              <a:ext cx="2720181" cy="79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21468" y="2418556"/>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257300" y="2209800"/>
              <a:ext cx="658472" cy="327013"/>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2709862" y="728662"/>
              <a:ext cx="658472" cy="327013"/>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12" name="Freeform 11"/>
            <p:cNvSpPr/>
            <p:nvPr/>
          </p:nvSpPr>
          <p:spPr>
            <a:xfrm>
              <a:off x="3238500" y="1566333"/>
              <a:ext cx="1524000" cy="416984"/>
            </a:xfrm>
            <a:custGeom>
              <a:avLst/>
              <a:gdLst>
                <a:gd name="connsiteX0" fmla="*/ 0 w 1524000"/>
                <a:gd name="connsiteY0" fmla="*/ 249767 h 416984"/>
                <a:gd name="connsiteX1" fmla="*/ 508000 w 1524000"/>
                <a:gd name="connsiteY1" fmla="*/ 21167 h 416984"/>
                <a:gd name="connsiteX2" fmla="*/ 609600 w 1524000"/>
                <a:gd name="connsiteY2" fmla="*/ 376767 h 416984"/>
                <a:gd name="connsiteX3" fmla="*/ 1524000 w 1524000"/>
                <a:gd name="connsiteY3" fmla="*/ 262467 h 416984"/>
              </a:gdLst>
              <a:ahLst/>
              <a:cxnLst>
                <a:cxn ang="0">
                  <a:pos x="connsiteX0" y="connsiteY0"/>
                </a:cxn>
                <a:cxn ang="0">
                  <a:pos x="connsiteX1" y="connsiteY1"/>
                </a:cxn>
                <a:cxn ang="0">
                  <a:pos x="connsiteX2" y="connsiteY2"/>
                </a:cxn>
                <a:cxn ang="0">
                  <a:pos x="connsiteX3" y="connsiteY3"/>
                </a:cxn>
              </a:cxnLst>
              <a:rect l="l" t="t" r="r" b="b"/>
              <a:pathLst>
                <a:path w="1524000" h="416984">
                  <a:moveTo>
                    <a:pt x="0" y="249767"/>
                  </a:moveTo>
                  <a:cubicBezTo>
                    <a:pt x="203200" y="124883"/>
                    <a:pt x="406400" y="0"/>
                    <a:pt x="508000" y="21167"/>
                  </a:cubicBezTo>
                  <a:cubicBezTo>
                    <a:pt x="609600" y="42334"/>
                    <a:pt x="440267" y="336550"/>
                    <a:pt x="609600" y="376767"/>
                  </a:cubicBezTo>
                  <a:cubicBezTo>
                    <a:pt x="778933" y="416984"/>
                    <a:pt x="1151466" y="339725"/>
                    <a:pt x="1524000" y="262467"/>
                  </a:cubicBezTo>
                </a:path>
              </a:pathLst>
            </a:custGeom>
            <a:ln w="57150">
              <a:solidFill>
                <a:schemeClr val="bg1">
                  <a:lumMod val="6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 name="TextBox 13"/>
            <p:cNvSpPr txBox="1"/>
            <p:nvPr/>
          </p:nvSpPr>
          <p:spPr>
            <a:xfrm>
              <a:off x="4762500" y="1676400"/>
              <a:ext cx="1233487" cy="327012"/>
            </a:xfrm>
            <a:prstGeom prst="rect">
              <a:avLst/>
            </a:prstGeom>
            <a:noFill/>
          </p:spPr>
          <p:txBody>
            <a:bodyPr wrap="square" rtlCol="0">
              <a:spAutoFit/>
            </a:bodyPr>
            <a:lstStyle/>
            <a:p>
              <a:r>
                <a:rPr lang="en-US" sz="2800" i="1" dirty="0" smtClean="0">
                  <a:latin typeface="Cambria Math" pitchFamily="18" charset="0"/>
                  <a:ea typeface="Cambria Math" pitchFamily="18" charset="0"/>
                </a:rPr>
                <a:t>p=constant</a:t>
              </a:r>
              <a:endParaRPr lang="en-US" sz="2800" i="1" baseline="-25000" dirty="0">
                <a:latin typeface="Cambria Math" pitchFamily="18" charset="0"/>
                <a:ea typeface="Cambria Math" pitchFamily="18" charset="0"/>
              </a:endParaRPr>
            </a:p>
          </p:txBody>
        </p:sp>
        <p:sp>
          <p:nvSpPr>
            <p:cNvPr id="16" name="TextBox 15"/>
            <p:cNvSpPr txBox="1"/>
            <p:nvPr/>
          </p:nvSpPr>
          <p:spPr>
            <a:xfrm>
              <a:off x="4710113" y="2538413"/>
              <a:ext cx="1066800" cy="327012"/>
            </a:xfrm>
            <a:prstGeom prst="rect">
              <a:avLst/>
            </a:prstGeom>
            <a:noFill/>
          </p:spPr>
          <p:txBody>
            <a:bodyPr wrap="square" rtlCol="0">
              <a:spAutoFit/>
            </a:bodyPr>
            <a:lstStyle/>
            <a:p>
              <a:r>
                <a:rPr lang="en-US" sz="2800" i="1" dirty="0" smtClean="0">
                  <a:latin typeface="Cambria Math" pitchFamily="18" charset="0"/>
                  <a:ea typeface="Cambria Math" pitchFamily="18" charset="0"/>
                </a:rPr>
                <a:t>p=0</a:t>
              </a:r>
              <a:endParaRPr lang="en-US" sz="2800" i="1" baseline="-25000" dirty="0">
                <a:latin typeface="Cambria Math" pitchFamily="18" charset="0"/>
                <a:ea typeface="Cambria Math" pitchFamily="18" charset="0"/>
              </a:endParaRPr>
            </a:p>
          </p:txBody>
        </p:sp>
        <p:sp>
          <p:nvSpPr>
            <p:cNvPr id="17" name="Freeform 16"/>
            <p:cNvSpPr/>
            <p:nvPr/>
          </p:nvSpPr>
          <p:spPr>
            <a:xfrm rot="21108783">
              <a:off x="2328957" y="2605818"/>
              <a:ext cx="2381151" cy="416984"/>
            </a:xfrm>
            <a:custGeom>
              <a:avLst/>
              <a:gdLst>
                <a:gd name="connsiteX0" fmla="*/ 0 w 1524000"/>
                <a:gd name="connsiteY0" fmla="*/ 249767 h 416984"/>
                <a:gd name="connsiteX1" fmla="*/ 508000 w 1524000"/>
                <a:gd name="connsiteY1" fmla="*/ 21167 h 416984"/>
                <a:gd name="connsiteX2" fmla="*/ 609600 w 1524000"/>
                <a:gd name="connsiteY2" fmla="*/ 376767 h 416984"/>
                <a:gd name="connsiteX3" fmla="*/ 1524000 w 1524000"/>
                <a:gd name="connsiteY3" fmla="*/ 262467 h 416984"/>
              </a:gdLst>
              <a:ahLst/>
              <a:cxnLst>
                <a:cxn ang="0">
                  <a:pos x="connsiteX0" y="connsiteY0"/>
                </a:cxn>
                <a:cxn ang="0">
                  <a:pos x="connsiteX1" y="connsiteY1"/>
                </a:cxn>
                <a:cxn ang="0">
                  <a:pos x="connsiteX2" y="connsiteY2"/>
                </a:cxn>
                <a:cxn ang="0">
                  <a:pos x="connsiteX3" y="connsiteY3"/>
                </a:cxn>
              </a:cxnLst>
              <a:rect l="l" t="t" r="r" b="b"/>
              <a:pathLst>
                <a:path w="1524000" h="416984">
                  <a:moveTo>
                    <a:pt x="0" y="249767"/>
                  </a:moveTo>
                  <a:cubicBezTo>
                    <a:pt x="203200" y="124883"/>
                    <a:pt x="406400" y="0"/>
                    <a:pt x="508000" y="21167"/>
                  </a:cubicBezTo>
                  <a:cubicBezTo>
                    <a:pt x="609600" y="42334"/>
                    <a:pt x="440267" y="336550"/>
                    <a:pt x="609600" y="376767"/>
                  </a:cubicBezTo>
                  <a:cubicBezTo>
                    <a:pt x="778933" y="416984"/>
                    <a:pt x="1151466" y="339725"/>
                    <a:pt x="1524000" y="262467"/>
                  </a:cubicBezTo>
                </a:path>
              </a:pathLst>
            </a:custGeom>
            <a:ln w="57150">
              <a:solidFill>
                <a:schemeClr val="bg1">
                  <a:lumMod val="6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828800"/>
          </a:xfrm>
        </p:spPr>
        <p:txBody>
          <a:bodyPr>
            <a:normAutofit/>
          </a:bodyPr>
          <a:lstStyle/>
          <a:p>
            <a:r>
              <a:rPr lang="en-US" sz="4000" dirty="0" smtClean="0">
                <a:latin typeface="Times New Roman" pitchFamily="18" charset="0"/>
                <a:cs typeface="Times New Roman" pitchFamily="18" charset="0"/>
              </a:rPr>
              <a:t>assessing the information content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in </a:t>
            </a:r>
            <a:r>
              <a:rPr lang="en-US" sz="4000" i="1" dirty="0" err="1" smtClean="0">
                <a:latin typeface="Cambria Math" pitchFamily="18" charset="0"/>
                <a:ea typeface="Cambria Math" pitchFamily="18" charset="0"/>
              </a:rPr>
              <a:t>p</a:t>
            </a:r>
            <a:r>
              <a:rPr lang="en-US" sz="4000" i="1" baseline="-25000" dirty="0" err="1" smtClean="0">
                <a:latin typeface="Cambria Math" pitchFamily="18" charset="0"/>
                <a:ea typeface="Cambria Math" pitchFamily="18" charset="0"/>
              </a:rPr>
              <a:t>A</a:t>
            </a:r>
            <a:r>
              <a:rPr lang="en-US" sz="4000" dirty="0" smtClean="0">
                <a:latin typeface="Cambria Math" pitchFamily="18" charset="0"/>
                <a:ea typeface="Cambria Math" pitchFamily="18" charset="0"/>
              </a:rPr>
              <a:t>(</a:t>
            </a:r>
            <a:r>
              <a:rPr lang="en-US" sz="4000" b="1" dirty="0" smtClean="0">
                <a:latin typeface="Cambria Math" pitchFamily="18" charset="0"/>
                <a:ea typeface="Cambria Math" pitchFamily="18" charset="0"/>
              </a:rPr>
              <a:t>m</a:t>
            </a:r>
            <a:r>
              <a:rPr lang="en-US" sz="4000" dirty="0" smtClean="0">
                <a:latin typeface="Cambria Math" pitchFamily="18" charset="0"/>
                <a:ea typeface="Cambria Math" pitchFamily="18" charset="0"/>
              </a:rPr>
              <a:t>)</a:t>
            </a:r>
            <a:endParaRPr lang="en-US" sz="4000" dirty="0">
              <a:latin typeface="Cambria Math" pitchFamily="18" charset="0"/>
              <a:ea typeface="Cambria Math" pitchFamily="18" charset="0"/>
            </a:endParaRPr>
          </a:p>
        </p:txBody>
      </p:sp>
      <p:sp>
        <p:nvSpPr>
          <p:cNvPr id="3" name="Content Placeholder 2"/>
          <p:cNvSpPr>
            <a:spLocks noGrp="1"/>
          </p:cNvSpPr>
          <p:nvPr>
            <p:ph idx="1"/>
          </p:nvPr>
        </p:nvSpPr>
        <p:spPr>
          <a:xfrm>
            <a:off x="609600" y="3124200"/>
            <a:ext cx="8229600" cy="2590800"/>
          </a:xfrm>
        </p:spPr>
        <p:txBody>
          <a:bodyPr>
            <a:noAutofit/>
          </a:bodyPr>
          <a:lstStyle/>
          <a:p>
            <a:pPr algn="ctr">
              <a:buNone/>
            </a:pPr>
            <a:r>
              <a:rPr lang="en-US" sz="4000" dirty="0" smtClean="0">
                <a:latin typeface="Times New Roman" pitchFamily="18" charset="0"/>
                <a:cs typeface="Times New Roman" pitchFamily="18" charset="0"/>
              </a:rPr>
              <a:t>Do we know a little about </a:t>
            </a:r>
            <a:r>
              <a:rPr lang="en-US" sz="4000" b="1" dirty="0" smtClean="0">
                <a:latin typeface="Cambria Math" pitchFamily="18" charset="0"/>
                <a:ea typeface="Cambria Math" pitchFamily="18" charset="0"/>
                <a:cs typeface="Times New Roman" pitchFamily="18" charset="0"/>
              </a:rPr>
              <a:t>m</a:t>
            </a:r>
          </a:p>
          <a:p>
            <a:pPr algn="ctr">
              <a:buNone/>
            </a:pPr>
            <a:r>
              <a:rPr lang="en-US" sz="4000" dirty="0" smtClean="0">
                <a:latin typeface="Times New Roman" pitchFamily="18" charset="0"/>
                <a:cs typeface="Times New Roman" pitchFamily="18" charset="0"/>
              </a:rPr>
              <a:t>or</a:t>
            </a:r>
          </a:p>
          <a:p>
            <a:pPr algn="ctr">
              <a:buNone/>
            </a:pPr>
            <a:r>
              <a:rPr lang="en-US" sz="4000" dirty="0" smtClean="0">
                <a:latin typeface="Times New Roman" pitchFamily="18" charset="0"/>
                <a:cs typeface="Times New Roman" pitchFamily="18" charset="0"/>
              </a:rPr>
              <a:t>a lot about </a:t>
            </a:r>
            <a:r>
              <a:rPr lang="en-US" sz="4000" b="1" dirty="0" smtClean="0">
                <a:latin typeface="Cambria Math" pitchFamily="18" charset="0"/>
                <a:ea typeface="Cambria Math" pitchFamily="18" charset="0"/>
                <a:cs typeface="Times New Roman" pitchFamily="18" charset="0"/>
              </a:rPr>
              <a:t>m</a:t>
            </a:r>
            <a:r>
              <a:rPr lang="en-US"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dirty="0" smtClean="0">
                <a:latin typeface="Times New Roman" pitchFamily="18" charset="0"/>
                <a:cs typeface="Times New Roman" pitchFamily="18" charset="0"/>
              </a:rPr>
              <a:t>Information Gain, </a:t>
            </a:r>
            <a:r>
              <a:rPr lang="en-US" b="1" dirty="0" smtClean="0">
                <a:latin typeface="Cambria Math" pitchFamily="18" charset="0"/>
                <a:ea typeface="Cambria Math" pitchFamily="18" charset="0"/>
                <a:cs typeface="Times New Roman" pitchFamily="18" charset="0"/>
              </a:rPr>
              <a:t>S</a:t>
            </a:r>
            <a:endParaRPr lang="en-US" b="1" dirty="0">
              <a:latin typeface="Times New Roman" pitchFamily="18" charset="0"/>
              <a:cs typeface="Times New Roman" pitchFamily="18" charset="0"/>
            </a:endParaRPr>
          </a:p>
        </p:txBody>
      </p:sp>
      <p:pic>
        <p:nvPicPr>
          <p:cNvPr id="6" name="Picture 2"/>
          <p:cNvPicPr>
            <a:picLocks noChangeAspect="1" noChangeArrowheads="1"/>
          </p:cNvPicPr>
          <p:nvPr/>
        </p:nvPicPr>
        <p:blipFill>
          <a:blip r:embed="rId3" cstate="print"/>
          <a:srcRect/>
          <a:stretch>
            <a:fillRect/>
          </a:stretch>
        </p:blipFill>
        <p:spPr bwMode="auto">
          <a:xfrm>
            <a:off x="762000" y="2819400"/>
            <a:ext cx="7795846" cy="1447800"/>
          </a:xfrm>
          <a:prstGeom prst="rect">
            <a:avLst/>
          </a:prstGeom>
          <a:noFill/>
          <a:ln w="9525">
            <a:noFill/>
            <a:miter lim="800000"/>
            <a:headEnd/>
            <a:tailEnd/>
          </a:ln>
        </p:spPr>
      </p:pic>
      <p:sp>
        <p:nvSpPr>
          <p:cNvPr id="4" name="Title 1"/>
          <p:cNvSpPr txBox="1">
            <a:spLocks/>
          </p:cNvSpPr>
          <p:nvPr/>
        </p:nvSpPr>
        <p:spPr>
          <a:xfrm>
            <a:off x="533400" y="5181600"/>
            <a:ext cx="8229600" cy="1143000"/>
          </a:xfrm>
          <a:prstGeom prst="rect">
            <a:avLst/>
          </a:prstGeom>
        </p:spPr>
        <p:txBody>
          <a:bodyPr vert="horz" lIns="91440" tIns="45720" rIns="91440" bIns="45720" rtlCol="0" anchor="ctr">
            <a:normAutofit/>
          </a:bodyPr>
          <a:lstStyle/>
          <a:p>
            <a:pPr lvl="0" algn="ctr">
              <a:spcBef>
                <a:spcPct val="0"/>
              </a:spcBef>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-S </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called </a:t>
            </a:r>
            <a:r>
              <a:rPr lang="en-US" sz="4400" noProof="0" dirty="0" smtClean="0">
                <a:latin typeface="Times New Roman" pitchFamily="18" charset="0"/>
                <a:cs typeface="Times New Roman" pitchFamily="18" charset="0"/>
              </a:rPr>
              <a:t>Relative </a:t>
            </a:r>
            <a:r>
              <a:rPr lang="en-US" sz="4400" dirty="0" smtClean="0">
                <a:latin typeface="Times New Roman" pitchFamily="18" charset="0"/>
                <a:cs typeface="Times New Roman" pitchFamily="18" charset="0"/>
              </a:rPr>
              <a:t>Entropy,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3" cstate="print"/>
          <a:srcRect/>
          <a:stretch>
            <a:fillRect/>
          </a:stretch>
        </p:blipFill>
        <p:spPr bwMode="auto">
          <a:xfrm>
            <a:off x="762000" y="3124200"/>
            <a:ext cx="7795846" cy="1447800"/>
          </a:xfrm>
          <a:prstGeom prst="rect">
            <a:avLst/>
          </a:prstGeom>
          <a:noFill/>
          <a:ln w="9525">
            <a:noFill/>
            <a:miter lim="800000"/>
            <a:headEnd/>
            <a:tailEnd/>
          </a:ln>
        </p:spPr>
      </p:pic>
      <p:sp>
        <p:nvSpPr>
          <p:cNvPr id="2" name="Title 1"/>
          <p:cNvSpPr>
            <a:spLocks noGrp="1"/>
          </p:cNvSpPr>
          <p:nvPr>
            <p:ph type="title"/>
          </p:nvPr>
        </p:nvSpPr>
        <p:spPr>
          <a:xfrm>
            <a:off x="457200" y="838200"/>
            <a:ext cx="8229600" cy="1143000"/>
          </a:xfrm>
        </p:spPr>
        <p:txBody>
          <a:bodyPr>
            <a:normAutofit fontScale="90000"/>
          </a:bodyPr>
          <a:lstStyle/>
          <a:p>
            <a:r>
              <a:rPr lang="en-US" dirty="0" smtClean="0">
                <a:latin typeface="Times New Roman" pitchFamily="18" charset="0"/>
                <a:cs typeface="Times New Roman" pitchFamily="18" charset="0"/>
              </a:rPr>
              <a:t>Relative Entropy, </a:t>
            </a:r>
            <a:r>
              <a:rPr lang="en-US" dirty="0" smtClean="0">
                <a:latin typeface="Cambria Math" pitchFamily="18" charset="0"/>
                <a:ea typeface="Cambria Math" pitchFamily="18" charset="0"/>
                <a:cs typeface="Times New Roman" pitchFamily="18" charset="0"/>
              </a:rPr>
              <a:t>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also called Information Gain</a:t>
            </a:r>
            <a:endParaRPr lang="en-US" dirty="0">
              <a:latin typeface="Times New Roman" pitchFamily="18" charset="0"/>
              <a:cs typeface="Times New Roman" pitchFamily="18" charset="0"/>
            </a:endParaRPr>
          </a:p>
        </p:txBody>
      </p:sp>
      <p:sp>
        <p:nvSpPr>
          <p:cNvPr id="4" name="Freeform 3"/>
          <p:cNvSpPr/>
          <p:nvPr/>
        </p:nvSpPr>
        <p:spPr>
          <a:xfrm>
            <a:off x="5473337" y="4572000"/>
            <a:ext cx="677092" cy="1071154"/>
          </a:xfrm>
          <a:custGeom>
            <a:avLst/>
            <a:gdLst>
              <a:gd name="connsiteX0" fmla="*/ 677092 w 677092"/>
              <a:gd name="connsiteY0" fmla="*/ 0 h 1071154"/>
              <a:gd name="connsiteX1" fmla="*/ 23949 w 677092"/>
              <a:gd name="connsiteY1" fmla="*/ 404949 h 1071154"/>
              <a:gd name="connsiteX2" fmla="*/ 533400 w 677092"/>
              <a:gd name="connsiteY2" fmla="*/ 757646 h 1071154"/>
              <a:gd name="connsiteX3" fmla="*/ 272143 w 677092"/>
              <a:gd name="connsiteY3" fmla="*/ 1071154 h 1071154"/>
            </a:gdLst>
            <a:ahLst/>
            <a:cxnLst>
              <a:cxn ang="0">
                <a:pos x="connsiteX0" y="connsiteY0"/>
              </a:cxn>
              <a:cxn ang="0">
                <a:pos x="connsiteX1" y="connsiteY1"/>
              </a:cxn>
              <a:cxn ang="0">
                <a:pos x="connsiteX2" y="connsiteY2"/>
              </a:cxn>
              <a:cxn ang="0">
                <a:pos x="connsiteX3" y="connsiteY3"/>
              </a:cxn>
            </a:cxnLst>
            <a:rect l="l" t="t" r="r" b="b"/>
            <a:pathLst>
              <a:path w="677092" h="1071154">
                <a:moveTo>
                  <a:pt x="677092" y="0"/>
                </a:moveTo>
                <a:cubicBezTo>
                  <a:pt x="362495" y="139337"/>
                  <a:pt x="47898" y="278675"/>
                  <a:pt x="23949" y="404949"/>
                </a:cubicBezTo>
                <a:cubicBezTo>
                  <a:pt x="0" y="531223"/>
                  <a:pt x="492034" y="646612"/>
                  <a:pt x="533400" y="757646"/>
                </a:cubicBezTo>
                <a:cubicBezTo>
                  <a:pt x="574766" y="868680"/>
                  <a:pt x="423454" y="969917"/>
                  <a:pt x="272143" y="107115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3657600" y="5638800"/>
            <a:ext cx="4876800" cy="9906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null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p.d.f</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state of no knowledge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Oval 5"/>
          <p:cNvSpPr/>
          <p:nvPr/>
        </p:nvSpPr>
        <p:spPr>
          <a:xfrm>
            <a:off x="5715000" y="3886200"/>
            <a:ext cx="1600200" cy="685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srcRect/>
          <a:stretch>
            <a:fillRect/>
          </a:stretch>
        </p:blipFill>
        <p:spPr bwMode="auto">
          <a:xfrm>
            <a:off x="762000" y="3124200"/>
            <a:ext cx="7795846" cy="1447800"/>
          </a:xfrm>
          <a:prstGeom prst="rect">
            <a:avLst/>
          </a:prstGeom>
          <a:noFill/>
          <a:ln w="9525">
            <a:noFill/>
            <a:miter lim="800000"/>
            <a:headEnd/>
            <a:tailEnd/>
          </a:ln>
        </p:spPr>
      </p:pic>
      <p:sp>
        <p:nvSpPr>
          <p:cNvPr id="2" name="Title 1"/>
          <p:cNvSpPr>
            <a:spLocks noGrp="1"/>
          </p:cNvSpPr>
          <p:nvPr>
            <p:ph type="title"/>
          </p:nvPr>
        </p:nvSpPr>
        <p:spPr>
          <a:xfrm>
            <a:off x="457200" y="838200"/>
            <a:ext cx="8229600" cy="1143000"/>
          </a:xfrm>
        </p:spPr>
        <p:txBody>
          <a:bodyPr>
            <a:normAutofit fontScale="90000"/>
          </a:bodyPr>
          <a:lstStyle/>
          <a:p>
            <a:r>
              <a:rPr lang="en-US" dirty="0" smtClean="0">
                <a:latin typeface="Times New Roman" pitchFamily="18" charset="0"/>
                <a:cs typeface="Times New Roman" pitchFamily="18" charset="0"/>
              </a:rPr>
              <a:t>Relative Entropy, </a:t>
            </a:r>
            <a:r>
              <a:rPr lang="en-US" dirty="0" smtClean="0">
                <a:latin typeface="Cambria Math" pitchFamily="18" charset="0"/>
                <a:ea typeface="Cambria Math" pitchFamily="18" charset="0"/>
                <a:cs typeface="Times New Roman" pitchFamily="18" charset="0"/>
              </a:rPr>
              <a:t>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also called Information Gain</a:t>
            </a:r>
            <a:endParaRPr lang="en-US" dirty="0">
              <a:latin typeface="Times New Roman" pitchFamily="18" charset="0"/>
              <a:cs typeface="Times New Roman" pitchFamily="18" charset="0"/>
            </a:endParaRPr>
          </a:p>
        </p:txBody>
      </p:sp>
      <p:sp>
        <p:nvSpPr>
          <p:cNvPr id="4" name="Freeform 3"/>
          <p:cNvSpPr/>
          <p:nvPr/>
        </p:nvSpPr>
        <p:spPr>
          <a:xfrm>
            <a:off x="5244737" y="4572000"/>
            <a:ext cx="677092" cy="1071154"/>
          </a:xfrm>
          <a:custGeom>
            <a:avLst/>
            <a:gdLst>
              <a:gd name="connsiteX0" fmla="*/ 677092 w 677092"/>
              <a:gd name="connsiteY0" fmla="*/ 0 h 1071154"/>
              <a:gd name="connsiteX1" fmla="*/ 23949 w 677092"/>
              <a:gd name="connsiteY1" fmla="*/ 404949 h 1071154"/>
              <a:gd name="connsiteX2" fmla="*/ 533400 w 677092"/>
              <a:gd name="connsiteY2" fmla="*/ 757646 h 1071154"/>
              <a:gd name="connsiteX3" fmla="*/ 272143 w 677092"/>
              <a:gd name="connsiteY3" fmla="*/ 1071154 h 1071154"/>
            </a:gdLst>
            <a:ahLst/>
            <a:cxnLst>
              <a:cxn ang="0">
                <a:pos x="connsiteX0" y="connsiteY0"/>
              </a:cxn>
              <a:cxn ang="0">
                <a:pos x="connsiteX1" y="connsiteY1"/>
              </a:cxn>
              <a:cxn ang="0">
                <a:pos x="connsiteX2" y="connsiteY2"/>
              </a:cxn>
              <a:cxn ang="0">
                <a:pos x="connsiteX3" y="connsiteY3"/>
              </a:cxn>
            </a:cxnLst>
            <a:rect l="l" t="t" r="r" b="b"/>
            <a:pathLst>
              <a:path w="677092" h="1071154">
                <a:moveTo>
                  <a:pt x="677092" y="0"/>
                </a:moveTo>
                <a:cubicBezTo>
                  <a:pt x="362495" y="139337"/>
                  <a:pt x="47898" y="278675"/>
                  <a:pt x="23949" y="404949"/>
                </a:cubicBezTo>
                <a:cubicBezTo>
                  <a:pt x="0" y="531223"/>
                  <a:pt x="492034" y="646612"/>
                  <a:pt x="533400" y="757646"/>
                </a:cubicBezTo>
                <a:cubicBezTo>
                  <a:pt x="574766" y="868680"/>
                  <a:pt x="423454" y="969917"/>
                  <a:pt x="272143" y="107115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3429000" y="5638800"/>
            <a:ext cx="4876800" cy="9906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uniform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p.d.f</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might work for this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Oval 5"/>
          <p:cNvSpPr/>
          <p:nvPr/>
        </p:nvSpPr>
        <p:spPr>
          <a:xfrm>
            <a:off x="5767754" y="3886200"/>
            <a:ext cx="1600200" cy="685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143000"/>
          </a:xfrm>
        </p:spPr>
        <p:txBody>
          <a:bodyPr>
            <a:normAutofit/>
          </a:bodyPr>
          <a:lstStyle/>
          <a:p>
            <a:r>
              <a:rPr lang="en-US" dirty="0" smtClean="0">
                <a:latin typeface="Times New Roman" pitchFamily="18" charset="0"/>
                <a:cs typeface="Times New Roman" pitchFamily="18" charset="0"/>
              </a:rPr>
              <a:t>probabilistic representation of data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data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d</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err="1" smtClean="0">
                <a:latin typeface="Cambria Math" pitchFamily="18" charset="0"/>
                <a:ea typeface="Cambria Math" pitchFamily="18" charset="0"/>
                <a:cs typeface="Times New Roman" pitchFamily="18" charset="0"/>
              </a:rPr>
              <a:t>p</a:t>
            </a:r>
            <a:r>
              <a:rPr lang="en-US" sz="4000" i="1" baseline="-25000" dirty="0" err="1" smtClean="0">
                <a:latin typeface="Cambria Math" pitchFamily="18" charset="0"/>
                <a:ea typeface="Cambria Math" pitchFamily="18" charset="0"/>
                <a:cs typeface="Times New Roman" pitchFamily="18" charset="0"/>
              </a:rPr>
              <a:t>A</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d</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143000"/>
          </a:xfrm>
        </p:spPr>
        <p:txBody>
          <a:bodyPr>
            <a:normAutofit/>
          </a:bodyPr>
          <a:lstStyle/>
          <a:p>
            <a:r>
              <a:rPr lang="en-US" dirty="0" smtClean="0">
                <a:latin typeface="Times New Roman" pitchFamily="18" charset="0"/>
                <a:cs typeface="Times New Roman" pitchFamily="18" charset="0"/>
              </a:rPr>
              <a:t>probabilistic representation of data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data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d</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smtClean="0">
                <a:latin typeface="Cambria Math" pitchFamily="18" charset="0"/>
                <a:ea typeface="Cambria Math" pitchFamily="18" charset="0"/>
                <a:cs typeface="Times New Roman" pitchFamily="18" charset="0"/>
              </a:rPr>
              <a:t>p</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d</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
        <p:nvSpPr>
          <p:cNvPr id="4" name="Freeform 3"/>
          <p:cNvSpPr/>
          <p:nvPr/>
        </p:nvSpPr>
        <p:spPr>
          <a:xfrm>
            <a:off x="5181600" y="53122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5943600" y="5486400"/>
            <a:ext cx="2438400" cy="129540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centered at observed data </a:t>
            </a:r>
            <a:r>
              <a:rPr kumimoji="0" lang="en-US" sz="3200" b="0"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3200" b="0" i="0"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obs</a:t>
            </a:r>
            <a:endParaRPr kumimoji="0" lang="en-US" sz="3200" b="1" i="1"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fontScale="90000"/>
          </a:bodyPr>
          <a:lstStyle/>
          <a:p>
            <a:pPr lvl="0">
              <a:defRPr/>
            </a:pPr>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spaces of all possible data,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all possible models and the idea of </a:t>
            </a:r>
            <a:r>
              <a:rPr lang="en-US" i="1" dirty="0" smtClean="0">
                <a:latin typeface="Times New Roman" pitchFamily="18" charset="0"/>
                <a:cs typeface="Times New Roman" pitchFamily="18" charset="0"/>
              </a:rPr>
              <a:t>likelihood</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143000"/>
          </a:xfrm>
        </p:spPr>
        <p:txBody>
          <a:bodyPr>
            <a:normAutofit/>
          </a:bodyPr>
          <a:lstStyle/>
          <a:p>
            <a:r>
              <a:rPr lang="en-US" dirty="0" smtClean="0">
                <a:latin typeface="Times New Roman" pitchFamily="18" charset="0"/>
                <a:cs typeface="Times New Roman" pitchFamily="18" charset="0"/>
              </a:rPr>
              <a:t>probabilistic representation of data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data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d</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smtClean="0">
                <a:latin typeface="Cambria Math" pitchFamily="18" charset="0"/>
                <a:ea typeface="Cambria Math" pitchFamily="18" charset="0"/>
                <a:cs typeface="Times New Roman" pitchFamily="18" charset="0"/>
              </a:rPr>
              <a:t>p</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d</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
        <p:nvSpPr>
          <p:cNvPr id="4" name="Freeform 3"/>
          <p:cNvSpPr/>
          <p:nvPr/>
        </p:nvSpPr>
        <p:spPr>
          <a:xfrm>
            <a:off x="5246914" y="51598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5943600" y="5334000"/>
            <a:ext cx="2438400" cy="12954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variance reflects uncertainty in measurements</a:t>
            </a:r>
            <a:endParaRPr kumimoji="0" lang="en-US" sz="3200" b="1" i="1"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5475"/>
            <a:ext cx="8229600" cy="1143000"/>
          </a:xfrm>
        </p:spPr>
        <p:txBody>
          <a:bodyPr>
            <a:normAutofit fontScale="90000"/>
          </a:bodyPr>
          <a:lstStyle/>
          <a:p>
            <a:r>
              <a:rPr lang="en-US" dirty="0" smtClean="0">
                <a:latin typeface="Times New Roman" pitchFamily="18" charset="0"/>
                <a:cs typeface="Times New Roman" pitchFamily="18" charset="0"/>
              </a:rPr>
              <a:t>probabilistic representation of both prior information and observed data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408237"/>
            <a:ext cx="9144000" cy="2011363"/>
          </a:xfrm>
        </p:spPr>
        <p:txBody>
          <a:bodyPr/>
          <a:lstStyle/>
          <a:p>
            <a:pPr algn="ctr">
              <a:buNone/>
            </a:pPr>
            <a:r>
              <a:rPr lang="en-US" sz="4000" dirty="0" smtClean="0">
                <a:latin typeface="Times New Roman" pitchFamily="18" charset="0"/>
                <a:cs typeface="Times New Roman" pitchFamily="18" charset="0"/>
              </a:rPr>
              <a:t>assume observations and a priori information are uncorrelated</a:t>
            </a:r>
          </a:p>
        </p:txBody>
      </p:sp>
      <p:pic>
        <p:nvPicPr>
          <p:cNvPr id="5" name="Picture 2"/>
          <p:cNvPicPr>
            <a:picLocks noChangeAspect="1" noChangeArrowheads="1"/>
          </p:cNvPicPr>
          <p:nvPr/>
        </p:nvPicPr>
        <p:blipFill>
          <a:blip r:embed="rId3" cstate="print"/>
          <a:srcRect/>
          <a:stretch>
            <a:fillRect/>
          </a:stretch>
        </p:blipFill>
        <p:spPr bwMode="auto">
          <a:xfrm>
            <a:off x="1981200" y="4465637"/>
            <a:ext cx="5343525" cy="8382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1483989" y="1305560"/>
            <a:ext cx="6212211" cy="5019040"/>
            <a:chOff x="1117993" y="609600"/>
            <a:chExt cx="3882632" cy="3136900"/>
          </a:xfrm>
        </p:grpSpPr>
        <p:pic>
          <p:nvPicPr>
            <p:cNvPr id="6146" name="Picture 2"/>
            <p:cNvPicPr>
              <a:picLocks noChangeAspect="1" noChangeArrowheads="1"/>
            </p:cNvPicPr>
            <p:nvPr/>
          </p:nvPicPr>
          <p:blipFill>
            <a:blip r:embed="rId3" cstate="print"/>
            <a:srcRect l="22381" t="27143" r="37143" b="19524"/>
            <a:stretch>
              <a:fillRect/>
            </a:stretch>
          </p:blipFill>
          <p:spPr bwMode="auto">
            <a:xfrm>
              <a:off x="1620838" y="1041400"/>
              <a:ext cx="2611310" cy="2582117"/>
            </a:xfrm>
            <a:prstGeom prst="rect">
              <a:avLst/>
            </a:prstGeom>
            <a:noFill/>
            <a:ln w="9525">
              <a:noFill/>
              <a:miter lim="800000"/>
              <a:headEnd/>
              <a:tailEnd/>
            </a:ln>
            <a:effectLst/>
          </p:spPr>
        </p:pic>
        <p:cxnSp>
          <p:nvCxnSpPr>
            <p:cNvPr id="9" name="Straight Arrow Connector 8"/>
            <p:cNvCxnSpPr/>
            <p:nvPr/>
          </p:nvCxnSpPr>
          <p:spPr>
            <a:xfrm flipV="1">
              <a:off x="1630362" y="1109658"/>
              <a:ext cx="2720181" cy="79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21468" y="2418556"/>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952264" y="2096129"/>
              <a:ext cx="658472" cy="327013"/>
            </a:xfrm>
            <a:prstGeom prst="rect">
              <a:avLst/>
            </a:prstGeom>
            <a:noFill/>
          </p:spPr>
          <p:txBody>
            <a:bodyPr wrap="square" rtlCol="0">
              <a:spAutoFit/>
            </a:bodyPr>
            <a:lstStyle/>
            <a:p>
              <a:r>
                <a:rPr lang="en-US" sz="2800" i="1" dirty="0" smtClean="0">
                  <a:latin typeface="Cambria Math" pitchFamily="18" charset="0"/>
                  <a:ea typeface="Cambria Math" pitchFamily="18" charset="0"/>
                </a:rPr>
                <a:t>d</a:t>
              </a:r>
              <a:r>
                <a:rPr lang="en-US" sz="2800" i="1" baseline="30000" dirty="0" smtClean="0">
                  <a:latin typeface="Cambria Math" pitchFamily="18" charset="0"/>
                  <a:ea typeface="Cambria Math" pitchFamily="18" charset="0"/>
                </a:rPr>
                <a:t>obs</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3733800" y="780144"/>
              <a:ext cx="1266825"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model,</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m</a:t>
              </a:r>
              <a:endParaRPr lang="en-US" sz="2800" i="1" baseline="-25000" dirty="0">
                <a:latin typeface="Cambria Math" pitchFamily="18" charset="0"/>
                <a:ea typeface="Cambria Math" pitchFamily="18" charset="0"/>
              </a:endParaRPr>
            </a:p>
          </p:txBody>
        </p:sp>
        <p:sp>
          <p:nvSpPr>
            <p:cNvPr id="13" name="TextBox 12"/>
            <p:cNvSpPr txBox="1"/>
            <p:nvPr/>
          </p:nvSpPr>
          <p:spPr>
            <a:xfrm rot="16200000">
              <a:off x="976701" y="3113093"/>
              <a:ext cx="914400"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datum,</a:t>
              </a:r>
              <a:r>
                <a:rPr lang="en-US" sz="2800" i="1" dirty="0" smtClean="0">
                  <a:latin typeface="Times New Roman" pitchFamily="18" charset="0"/>
                  <a:ea typeface="Cambria Math" pitchFamily="18" charset="0"/>
                  <a:cs typeface="Times New Roman" pitchFamily="18" charset="0"/>
                </a:rPr>
                <a:t> </a:t>
              </a:r>
              <a:r>
                <a:rPr lang="en-US" sz="2800" i="1" dirty="0">
                  <a:latin typeface="Cambria Math" pitchFamily="18" charset="0"/>
                  <a:ea typeface="Cambria Math" pitchFamily="18" charset="0"/>
                </a:rPr>
                <a:t>d</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10800000">
              <a:off x="1423987" y="2357437"/>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832100" y="1002509"/>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743200" y="609600"/>
              <a:ext cx="914400" cy="327013"/>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ap</a:t>
              </a:r>
              <a:endParaRPr lang="en-US" sz="2800" i="1" baseline="-25000" dirty="0">
                <a:latin typeface="Cambria Math" pitchFamily="18" charset="0"/>
                <a:ea typeface="Cambria Math" pitchFamily="18" charset="0"/>
              </a:endParaRPr>
            </a:p>
          </p:txBody>
        </p:sp>
      </p:grpSp>
      <p:sp>
        <p:nvSpPr>
          <p:cNvPr id="16" name="TextBox 15"/>
          <p:cNvSpPr txBox="1"/>
          <p:nvPr/>
        </p:nvSpPr>
        <p:spPr>
          <a:xfrm>
            <a:off x="1219200" y="304800"/>
            <a:ext cx="23622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Example of</a:t>
            </a:r>
            <a:endParaRPr lang="en-US" sz="32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4" cstate="print"/>
          <a:srcRect/>
          <a:stretch>
            <a:fillRect/>
          </a:stretch>
        </p:blipFill>
        <p:spPr bwMode="auto">
          <a:xfrm>
            <a:off x="3276600" y="280852"/>
            <a:ext cx="3886200" cy="6096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6049962"/>
          </a:xfrm>
        </p:spPr>
        <p:txBody>
          <a:bodyPr>
            <a:normAutofit fontScale="90000"/>
          </a:bodyPr>
          <a:lstStyle/>
          <a:p>
            <a:r>
              <a:rPr lang="en-US" dirty="0" smtClean="0">
                <a:latin typeface="Times New Roman" pitchFamily="18" charset="0"/>
                <a:cs typeface="Times New Roman" pitchFamily="18" charset="0"/>
              </a:rPr>
              <a:t>the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is a surface in the combined space of data and model parameters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on which the estimated model parameters and predicted data must lie</a:t>
            </a:r>
            <a:br>
              <a:rPr lang="en-US"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dirty="0" smtClean="0"/>
              <a:t/>
            </a:r>
            <a:br>
              <a:rPr lang="en-US" dirty="0" smtClean="0"/>
            </a:b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49962"/>
          </a:xfrm>
        </p:spPr>
        <p:txBody>
          <a:bodyPr>
            <a:normAutofit fontScale="90000"/>
          </a:bodyPr>
          <a:lstStyle/>
          <a:p>
            <a:r>
              <a:rPr lang="en-US" dirty="0" smtClean="0">
                <a:latin typeface="Times New Roman" pitchFamily="18" charset="0"/>
                <a:cs typeface="Times New Roman" pitchFamily="18" charset="0"/>
              </a:rPr>
              <a:t>the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is a surface in the combined space of data and model parameters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on which the estimated model parameters and predicted data must lie</a:t>
            </a:r>
            <a:br>
              <a:rPr lang="en-US"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for a linear theory</a:t>
            </a:r>
            <a:br>
              <a:rPr lang="en-US" sz="3100" dirty="0" smtClean="0">
                <a:solidFill>
                  <a:srgbClr val="FF0000"/>
                </a:solidFill>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the surface is planar</a:t>
            </a:r>
            <a:r>
              <a:rPr lang="en-US" dirty="0" smtClean="0">
                <a:solidFill>
                  <a:srgbClr val="FF0000"/>
                </a:solidFill>
              </a:rPr>
              <a:t/>
            </a:r>
            <a:br>
              <a:rPr lang="en-US" dirty="0" smtClean="0">
                <a:solidFill>
                  <a:srgbClr val="FF0000"/>
                </a:solidFill>
              </a:rPr>
            </a:br>
            <a:endParaRPr lang="en-US" dirty="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686800" cy="1143000"/>
          </a:xfrm>
        </p:spPr>
        <p:txBody>
          <a:bodyPr>
            <a:normAutofit fontScale="90000"/>
          </a:bodyPr>
          <a:lstStyle/>
          <a:p>
            <a:pPr algn="l"/>
            <a:r>
              <a:rPr lang="en-US" dirty="0" smtClean="0">
                <a:latin typeface="Times New Roman" pitchFamily="18" charset="0"/>
                <a:cs typeface="Times New Roman" pitchFamily="18" charset="0"/>
              </a:rPr>
              <a:t>the principle of maximum likelihood says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3356836"/>
            <a:ext cx="2209800" cy="762000"/>
          </a:xfrm>
        </p:spPr>
        <p:txBody>
          <a:bodyPr/>
          <a:lstStyle/>
          <a:p>
            <a:pPr>
              <a:buNone/>
            </a:pPr>
            <a:r>
              <a:rPr lang="en-US" sz="4000" dirty="0" smtClean="0">
                <a:latin typeface="Times New Roman" pitchFamily="18" charset="0"/>
                <a:cs typeface="Times New Roman" pitchFamily="18" charset="0"/>
              </a:rPr>
              <a:t>maximize</a:t>
            </a:r>
            <a:r>
              <a:rPr lang="en-US" dirty="0" smtClean="0"/>
              <a:t> </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2667000" y="3230562"/>
            <a:ext cx="5343525" cy="838200"/>
          </a:xfrm>
          <a:prstGeom prst="rect">
            <a:avLst/>
          </a:prstGeom>
          <a:noFill/>
          <a:ln w="9525">
            <a:noFill/>
            <a:miter lim="800000"/>
            <a:headEnd/>
            <a:tailEnd/>
          </a:ln>
        </p:spPr>
      </p:pic>
      <p:sp>
        <p:nvSpPr>
          <p:cNvPr id="5" name="Content Placeholder 2"/>
          <p:cNvSpPr txBox="1">
            <a:spLocks/>
          </p:cNvSpPr>
          <p:nvPr/>
        </p:nvSpPr>
        <p:spPr>
          <a:xfrm>
            <a:off x="457200" y="4297362"/>
            <a:ext cx="4876800" cy="990600"/>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on the surface </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 </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a:grpSpLocks noChangeAspect="1"/>
          </p:cNvGrpSpPr>
          <p:nvPr/>
        </p:nvGrpSpPr>
        <p:grpSpPr>
          <a:xfrm>
            <a:off x="1470548" y="228600"/>
            <a:ext cx="7216252" cy="6491652"/>
            <a:chOff x="1037403" y="700037"/>
            <a:chExt cx="5550963" cy="4993578"/>
          </a:xfrm>
        </p:grpSpPr>
        <p:pic>
          <p:nvPicPr>
            <p:cNvPr id="7171" name="Picture 3"/>
            <p:cNvPicPr>
              <a:picLocks noChangeAspect="1" noChangeArrowheads="1"/>
            </p:cNvPicPr>
            <p:nvPr/>
          </p:nvPicPr>
          <p:blipFill>
            <a:blip r:embed="rId3" cstate="print"/>
            <a:srcRect l="11922" t="6558" r="7765" b="10018"/>
            <a:stretch>
              <a:fillRect/>
            </a:stretch>
          </p:blipFill>
          <p:spPr bwMode="auto">
            <a:xfrm>
              <a:off x="1600200" y="1092200"/>
              <a:ext cx="3251200" cy="2908300"/>
            </a:xfrm>
            <a:prstGeom prst="rect">
              <a:avLst/>
            </a:prstGeom>
            <a:noFill/>
            <a:ln w="9525">
              <a:noFill/>
              <a:miter lim="800000"/>
              <a:headEnd/>
              <a:tailEnd/>
            </a:ln>
            <a:effectLst/>
          </p:spPr>
        </p:pic>
        <p:cxnSp>
          <p:nvCxnSpPr>
            <p:cNvPr id="9" name="Straight Arrow Connector 8"/>
            <p:cNvCxnSpPr/>
            <p:nvPr/>
          </p:nvCxnSpPr>
          <p:spPr>
            <a:xfrm>
              <a:off x="1635125" y="1115213"/>
              <a:ext cx="3398838"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95802" y="2651671"/>
              <a:ext cx="3098800" cy="842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1142764" y="1928221"/>
              <a:ext cx="658472" cy="402477"/>
            </a:xfrm>
            <a:prstGeom prst="rect">
              <a:avLst/>
            </a:prstGeom>
            <a:noFill/>
          </p:spPr>
          <p:txBody>
            <a:bodyPr wrap="square" rtlCol="0">
              <a:spAutoFit/>
            </a:bodyPr>
            <a:lstStyle/>
            <a:p>
              <a:r>
                <a:rPr lang="en-US" sz="2800" i="1" dirty="0" smtClean="0">
                  <a:latin typeface="Cambria Math" pitchFamily="18" charset="0"/>
                  <a:ea typeface="Cambria Math" pitchFamily="18" charset="0"/>
                </a:rPr>
                <a:t>d</a:t>
              </a:r>
              <a:r>
                <a:rPr lang="en-US" sz="2800" i="1" baseline="30000" dirty="0" smtClean="0">
                  <a:latin typeface="Cambria Math" pitchFamily="18" charset="0"/>
                  <a:ea typeface="Cambria Math" pitchFamily="18" charset="0"/>
                </a:rPr>
                <a:t>obs</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4126520" y="700037"/>
              <a:ext cx="1289538"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model,</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m</a:t>
              </a:r>
              <a:endParaRPr lang="en-US" sz="2800" i="1" baseline="-25000" dirty="0">
                <a:latin typeface="Cambria Math" pitchFamily="18" charset="0"/>
                <a:ea typeface="Cambria Math" pitchFamily="18" charset="0"/>
              </a:endParaRPr>
            </a:p>
          </p:txBody>
        </p:sp>
        <p:sp>
          <p:nvSpPr>
            <p:cNvPr id="13" name="TextBox 12"/>
            <p:cNvSpPr txBox="1"/>
            <p:nvPr/>
          </p:nvSpPr>
          <p:spPr>
            <a:xfrm rot="16200000">
              <a:off x="791994" y="3448409"/>
              <a:ext cx="1209991"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datum,</a:t>
              </a:r>
              <a:r>
                <a:rPr lang="en-US" sz="2800" i="1" dirty="0" smtClean="0">
                  <a:latin typeface="Times New Roman" pitchFamily="18" charset="0"/>
                  <a:ea typeface="Cambria Math" pitchFamily="18" charset="0"/>
                  <a:cs typeface="Times New Roman" pitchFamily="18" charset="0"/>
                </a:rPr>
                <a:t> </a:t>
              </a:r>
              <a:r>
                <a:rPr lang="en-US" sz="2800" i="1" dirty="0">
                  <a:latin typeface="Cambria Math" pitchFamily="18" charset="0"/>
                  <a:ea typeface="Cambria Math" pitchFamily="18" charset="0"/>
                </a:rPr>
                <a:t>d</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10800000">
              <a:off x="1411287" y="248601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560243" y="4050907"/>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012828" y="3923883"/>
              <a:ext cx="914400" cy="402477"/>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30000" dirty="0" smtClean="0">
                  <a:latin typeface="Cambria Math" pitchFamily="18" charset="0"/>
                  <a:ea typeface="Cambria Math" pitchFamily="18" charset="0"/>
                </a:rPr>
                <a:t>ap</a:t>
              </a:r>
              <a:endParaRPr lang="en-US" sz="2800" i="1" baseline="30000" dirty="0">
                <a:latin typeface="Cambria Math" pitchFamily="18" charset="0"/>
                <a:ea typeface="Cambria Math" pitchFamily="18" charset="0"/>
              </a:endParaRPr>
            </a:p>
          </p:txBody>
        </p:sp>
        <p:sp>
          <p:nvSpPr>
            <p:cNvPr id="23" name="TextBox 22"/>
            <p:cNvSpPr txBox="1"/>
            <p:nvPr/>
          </p:nvSpPr>
          <p:spPr>
            <a:xfrm>
              <a:off x="2471733" y="4057644"/>
              <a:ext cx="914400"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m</a:t>
              </a:r>
              <a:r>
                <a:rPr lang="en-US" sz="2800" i="1" baseline="30000" dirty="0" err="1" smtClean="0">
                  <a:latin typeface="Cambria Math" pitchFamily="18" charset="0"/>
                  <a:ea typeface="Cambria Math" pitchFamily="18" charset="0"/>
                </a:rPr>
                <a:t>est</a:t>
              </a:r>
              <a:endParaRPr lang="en-US" sz="2800" i="1" baseline="30000" dirty="0">
                <a:latin typeface="Cambria Math" pitchFamily="18" charset="0"/>
                <a:ea typeface="Cambria Math" pitchFamily="18" charset="0"/>
              </a:endParaRPr>
            </a:p>
          </p:txBody>
        </p:sp>
        <p:sp>
          <p:nvSpPr>
            <p:cNvPr id="25" name="TextBox 24"/>
            <p:cNvSpPr txBox="1"/>
            <p:nvPr/>
          </p:nvSpPr>
          <p:spPr>
            <a:xfrm rot="16200000">
              <a:off x="781442" y="2103814"/>
              <a:ext cx="914400"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d</a:t>
              </a:r>
              <a:r>
                <a:rPr lang="en-US" sz="2800" i="1" baseline="-25000" dirty="0" err="1" smtClean="0">
                  <a:latin typeface="Cambria Math" pitchFamily="18" charset="0"/>
                  <a:ea typeface="Cambria Math" pitchFamily="18" charset="0"/>
                </a:rPr>
                <a:t>pre</a:t>
              </a:r>
              <a:endParaRPr lang="en-US" sz="2800" i="1" baseline="-25000" dirty="0">
                <a:latin typeface="Cambria Math" pitchFamily="18" charset="0"/>
                <a:ea typeface="Cambria Math" pitchFamily="18" charset="0"/>
              </a:endParaRPr>
            </a:p>
          </p:txBody>
        </p:sp>
        <p:cxnSp>
          <p:nvCxnSpPr>
            <p:cNvPr id="33" name="Straight Connector 32"/>
            <p:cNvCxnSpPr/>
            <p:nvPr/>
          </p:nvCxnSpPr>
          <p:spPr>
            <a:xfrm rot="10800000">
              <a:off x="1535109" y="2397922"/>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2862678" y="3969147"/>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24400" y="3262311"/>
              <a:ext cx="1336428" cy="402477"/>
            </a:xfrm>
            <a:prstGeom prst="rect">
              <a:avLst/>
            </a:prstGeom>
            <a:noFill/>
          </p:spPr>
          <p:txBody>
            <a:bodyPr wrap="square" rtlCol="0">
              <a:spAutoFit/>
            </a:bodyPr>
            <a:lstStyle/>
            <a:p>
              <a:r>
                <a:rPr lang="en-US" sz="2800" i="1" dirty="0" smtClean="0">
                  <a:latin typeface="Cambria Math" pitchFamily="18" charset="0"/>
                  <a:ea typeface="Cambria Math" pitchFamily="18" charset="0"/>
                </a:rPr>
                <a:t>d=g(m)</a:t>
              </a:r>
              <a:endParaRPr lang="en-US" sz="2800" i="1" baseline="-25000" dirty="0">
                <a:latin typeface="Cambria Math" pitchFamily="18" charset="0"/>
                <a:ea typeface="Cambria Math" pitchFamily="18" charset="0"/>
              </a:endParaRPr>
            </a:p>
          </p:txBody>
        </p:sp>
        <p:pic>
          <p:nvPicPr>
            <p:cNvPr id="7172" name="Picture 4"/>
            <p:cNvPicPr>
              <a:picLocks noChangeAspect="1" noChangeArrowheads="1"/>
            </p:cNvPicPr>
            <p:nvPr/>
          </p:nvPicPr>
          <p:blipFill>
            <a:blip r:embed="rId4" cstate="print"/>
            <a:srcRect l="11820" r="8038" b="25926"/>
            <a:stretch>
              <a:fillRect/>
            </a:stretch>
          </p:blipFill>
          <p:spPr bwMode="auto">
            <a:xfrm>
              <a:off x="1581150" y="4352925"/>
              <a:ext cx="3228975" cy="952500"/>
            </a:xfrm>
            <a:prstGeom prst="rect">
              <a:avLst/>
            </a:prstGeom>
            <a:noFill/>
            <a:ln w="9525">
              <a:noFill/>
              <a:miter lim="800000"/>
              <a:headEnd/>
              <a:tailEnd/>
            </a:ln>
            <a:effectLst/>
          </p:spPr>
        </p:pic>
        <p:sp>
          <p:nvSpPr>
            <p:cNvPr id="37" name="Rectangle 36"/>
            <p:cNvSpPr/>
            <p:nvPr/>
          </p:nvSpPr>
          <p:spPr>
            <a:xfrm>
              <a:off x="2971800" y="541020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Rectangle 37"/>
            <p:cNvSpPr/>
            <p:nvPr/>
          </p:nvSpPr>
          <p:spPr>
            <a:xfrm rot="16200000">
              <a:off x="990600" y="472440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9" name="TextBox 38"/>
            <p:cNvSpPr txBox="1"/>
            <p:nvPr/>
          </p:nvSpPr>
          <p:spPr>
            <a:xfrm>
              <a:off x="3305175" y="5291138"/>
              <a:ext cx="3283191"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position along curve,</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s</a:t>
              </a:r>
              <a:endParaRPr lang="en-US" sz="2800" i="1" baseline="-25000" dirty="0">
                <a:latin typeface="Cambria Math" pitchFamily="18" charset="0"/>
                <a:ea typeface="Cambria Math" pitchFamily="18" charset="0"/>
              </a:endParaRPr>
            </a:p>
          </p:txBody>
        </p:sp>
        <p:sp>
          <p:nvSpPr>
            <p:cNvPr id="40" name="TextBox 39"/>
            <p:cNvSpPr txBox="1"/>
            <p:nvPr/>
          </p:nvSpPr>
          <p:spPr>
            <a:xfrm rot="16200000">
              <a:off x="1008139" y="4697649"/>
              <a:ext cx="777702" cy="402477"/>
            </a:xfrm>
            <a:prstGeom prst="rect">
              <a:avLst/>
            </a:prstGeom>
            <a:noFill/>
          </p:spPr>
          <p:txBody>
            <a:bodyPr wrap="square" rtlCol="0">
              <a:spAutoFit/>
            </a:bodyPr>
            <a:lstStyle/>
            <a:p>
              <a:r>
                <a:rPr lang="en-US" sz="2800" i="1" dirty="0" smtClean="0">
                  <a:latin typeface="Cambria Math" pitchFamily="18" charset="0"/>
                  <a:ea typeface="Cambria Math" pitchFamily="18" charset="0"/>
                </a:rPr>
                <a:t>p(s)</a:t>
              </a:r>
              <a:endParaRPr lang="en-US" sz="2800" i="1" baseline="-25000" dirty="0">
                <a:latin typeface="Cambria Math" pitchFamily="18" charset="0"/>
                <a:ea typeface="Cambria Math" pitchFamily="18" charset="0"/>
              </a:endParaRPr>
            </a:p>
          </p:txBody>
        </p:sp>
        <p:sp>
          <p:nvSpPr>
            <p:cNvPr id="27" name="TextBox 26"/>
            <p:cNvSpPr txBox="1"/>
            <p:nvPr/>
          </p:nvSpPr>
          <p:spPr>
            <a:xfrm>
              <a:off x="1600200" y="4218801"/>
              <a:ext cx="685800"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29" name="Oval 28"/>
            <p:cNvSpPr/>
            <p:nvPr/>
          </p:nvSpPr>
          <p:spPr>
            <a:xfrm>
              <a:off x="2590800" y="4457700"/>
              <a:ext cx="90488" cy="904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30" name="Straight Connector 29"/>
            <p:cNvCxnSpPr/>
            <p:nvPr/>
          </p:nvCxnSpPr>
          <p:spPr>
            <a:xfrm rot="5400000">
              <a:off x="2560238" y="5264547"/>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341264" y="5257800"/>
              <a:ext cx="720973"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s</a:t>
              </a:r>
              <a:r>
                <a:rPr lang="en-US" sz="2800" i="1" baseline="-25000" dirty="0" err="1" smtClean="0">
                  <a:latin typeface="Cambria Math" pitchFamily="18" charset="0"/>
                  <a:ea typeface="Cambria Math" pitchFamily="18" charset="0"/>
                </a:rPr>
                <a:t>max</a:t>
              </a:r>
              <a:endParaRPr lang="en-US" sz="2800" i="1" baseline="-25000" dirty="0">
                <a:latin typeface="Cambria Math" pitchFamily="18" charset="0"/>
                <a:ea typeface="Cambria Math" pitchFamily="18" charset="0"/>
              </a:endParaRPr>
            </a:p>
          </p:txBody>
        </p:sp>
      </p:grpSp>
      <p:sp>
        <p:nvSpPr>
          <p:cNvPr id="32" name="TextBox 31"/>
          <p:cNvSpPr txBox="1"/>
          <p:nvPr/>
        </p:nvSpPr>
        <p:spPr>
          <a:xfrm>
            <a:off x="2209800" y="152400"/>
            <a:ext cx="89154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a:grpSpLocks noChangeAspect="1"/>
          </p:cNvGrpSpPr>
          <p:nvPr/>
        </p:nvGrpSpPr>
        <p:grpSpPr>
          <a:xfrm>
            <a:off x="1004723" y="233083"/>
            <a:ext cx="6996277" cy="6545218"/>
            <a:chOff x="1020626" y="714934"/>
            <a:chExt cx="5830231" cy="5454350"/>
          </a:xfrm>
        </p:grpSpPr>
        <p:pic>
          <p:nvPicPr>
            <p:cNvPr id="31" name="Picture 4"/>
            <p:cNvPicPr>
              <a:picLocks noChangeAspect="1" noChangeArrowheads="1"/>
            </p:cNvPicPr>
            <p:nvPr/>
          </p:nvPicPr>
          <p:blipFill>
            <a:blip r:embed="rId3" cstate="print"/>
            <a:srcRect l="12028" b="17949"/>
            <a:stretch>
              <a:fillRect/>
            </a:stretch>
          </p:blipFill>
          <p:spPr bwMode="auto">
            <a:xfrm>
              <a:off x="1609725" y="4114800"/>
              <a:ext cx="3552825" cy="1524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l="12264" t="6614" r="8726" b="10317"/>
            <a:stretch>
              <a:fillRect/>
            </a:stretch>
          </p:blipFill>
          <p:spPr bwMode="auto">
            <a:xfrm>
              <a:off x="1609723" y="1071561"/>
              <a:ext cx="3173240" cy="2975158"/>
            </a:xfrm>
            <a:prstGeom prst="rect">
              <a:avLst/>
            </a:prstGeom>
            <a:noFill/>
            <a:ln w="9525">
              <a:noFill/>
              <a:miter lim="800000"/>
              <a:headEnd/>
              <a:tailEnd/>
            </a:ln>
            <a:effectLst/>
          </p:spPr>
        </p:pic>
        <p:cxnSp>
          <p:nvCxnSpPr>
            <p:cNvPr id="9" name="Straight Arrow Connector 8"/>
            <p:cNvCxnSpPr/>
            <p:nvPr/>
          </p:nvCxnSpPr>
          <p:spPr>
            <a:xfrm>
              <a:off x="1632744" y="1115213"/>
              <a:ext cx="3244056"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95802" y="2644528"/>
              <a:ext cx="3098800" cy="842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1142764" y="1904308"/>
              <a:ext cx="658472"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d</a:t>
              </a:r>
              <a:r>
                <a:rPr lang="en-US" sz="2800" i="1" baseline="30000" dirty="0" smtClean="0">
                  <a:latin typeface="Cambria Math" pitchFamily="18" charset="0"/>
                  <a:ea typeface="Cambria Math" pitchFamily="18" charset="0"/>
                </a:rPr>
                <a:t>obs</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4114800" y="714934"/>
              <a:ext cx="1402557"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model,</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m</a:t>
              </a:r>
              <a:endParaRPr lang="en-US" sz="2800" i="1" baseline="-25000" dirty="0">
                <a:latin typeface="Cambria Math" pitchFamily="18" charset="0"/>
                <a:ea typeface="Cambria Math" pitchFamily="18" charset="0"/>
              </a:endParaRPr>
            </a:p>
          </p:txBody>
        </p:sp>
        <p:sp>
          <p:nvSpPr>
            <p:cNvPr id="13" name="TextBox 12"/>
            <p:cNvSpPr txBox="1"/>
            <p:nvPr/>
          </p:nvSpPr>
          <p:spPr>
            <a:xfrm rot="16200000">
              <a:off x="774622" y="3509440"/>
              <a:ext cx="1206500"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datum,</a:t>
              </a:r>
              <a:r>
                <a:rPr lang="en-US" sz="2800" i="1" dirty="0" smtClean="0">
                  <a:latin typeface="Times New Roman" pitchFamily="18" charset="0"/>
                  <a:ea typeface="Cambria Math" pitchFamily="18" charset="0"/>
                  <a:cs typeface="Times New Roman" pitchFamily="18" charset="0"/>
                </a:rPr>
                <a:t> </a:t>
              </a:r>
              <a:r>
                <a:rPr lang="en-US" sz="2800" i="1" dirty="0">
                  <a:latin typeface="Cambria Math" pitchFamily="18" charset="0"/>
                  <a:ea typeface="Cambria Math" pitchFamily="18" charset="0"/>
                </a:rPr>
                <a:t>d</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10800000">
              <a:off x="1411287" y="2697945"/>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836466" y="4039002"/>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652710" y="4066401"/>
              <a:ext cx="1467647"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m</a:t>
              </a:r>
              <a:r>
                <a:rPr lang="en-US" sz="2800" i="1" baseline="-25000" dirty="0" err="1" smtClean="0">
                  <a:latin typeface="Cambria Math" pitchFamily="18" charset="0"/>
                  <a:ea typeface="Cambria Math" pitchFamily="18" charset="0"/>
                </a:rPr>
                <a:t>est</a:t>
              </a:r>
              <a:r>
                <a:rPr lang="en-US" sz="2800" i="1" dirty="0" err="1" smtClean="0">
                  <a:latin typeface="Cambria Math"/>
                  <a:ea typeface="Cambria Math"/>
                </a:rPr>
                <a:t>≈</a:t>
              </a:r>
              <a:r>
                <a:rPr lang="en-US" sz="2800" i="1" dirty="0" err="1" smtClean="0">
                  <a:latin typeface="Cambria Math" pitchFamily="18" charset="0"/>
                  <a:ea typeface="Cambria Math" pitchFamily="18" charset="0"/>
                </a:rPr>
                <a:t>m</a:t>
              </a:r>
              <a:r>
                <a:rPr lang="en-US" sz="2800" i="1" baseline="-25000" dirty="0" err="1" smtClean="0">
                  <a:latin typeface="Cambria Math" pitchFamily="18" charset="0"/>
                  <a:ea typeface="Cambria Math" pitchFamily="18" charset="0"/>
                </a:rPr>
                <a:t>ap</a:t>
              </a:r>
              <a:endParaRPr lang="en-US" sz="2800" i="1" baseline="-25000" dirty="0">
                <a:latin typeface="Cambria Math" pitchFamily="18" charset="0"/>
                <a:ea typeface="Cambria Math" pitchFamily="18" charset="0"/>
              </a:endParaRPr>
            </a:p>
          </p:txBody>
        </p:sp>
        <p:sp>
          <p:nvSpPr>
            <p:cNvPr id="25" name="TextBox 24"/>
            <p:cNvSpPr txBox="1"/>
            <p:nvPr/>
          </p:nvSpPr>
          <p:spPr>
            <a:xfrm rot="16200000">
              <a:off x="781435" y="2270377"/>
              <a:ext cx="914400"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d</a:t>
              </a:r>
              <a:r>
                <a:rPr lang="en-US" sz="2800" i="1" baseline="-25000" dirty="0" err="1" smtClean="0">
                  <a:latin typeface="Cambria Math" pitchFamily="18" charset="0"/>
                  <a:ea typeface="Cambria Math" pitchFamily="18" charset="0"/>
                </a:rPr>
                <a:t>pre</a:t>
              </a:r>
              <a:endParaRPr lang="en-US" sz="2800" i="1" baseline="-25000" dirty="0">
                <a:latin typeface="Cambria Math" pitchFamily="18" charset="0"/>
                <a:ea typeface="Cambria Math" pitchFamily="18" charset="0"/>
              </a:endParaRPr>
            </a:p>
          </p:txBody>
        </p:sp>
        <p:cxnSp>
          <p:nvCxnSpPr>
            <p:cNvPr id="33" name="Straight Connector 32"/>
            <p:cNvCxnSpPr/>
            <p:nvPr/>
          </p:nvCxnSpPr>
          <p:spPr>
            <a:xfrm rot="10800000">
              <a:off x="1535109" y="2407446"/>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2857913" y="3971528"/>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24400" y="3262311"/>
              <a:ext cx="1237457"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d=g(m)</a:t>
              </a:r>
              <a:endParaRPr lang="en-US" sz="2800" i="1" baseline="-25000" dirty="0">
                <a:latin typeface="Cambria Math" pitchFamily="18" charset="0"/>
                <a:ea typeface="Cambria Math" pitchFamily="18" charset="0"/>
              </a:endParaRPr>
            </a:p>
          </p:txBody>
        </p:sp>
        <p:sp>
          <p:nvSpPr>
            <p:cNvPr id="20" name="Rectangle 19"/>
            <p:cNvSpPr/>
            <p:nvPr/>
          </p:nvSpPr>
          <p:spPr>
            <a:xfrm>
              <a:off x="2971800" y="577215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Rectangle 20"/>
            <p:cNvSpPr/>
            <p:nvPr/>
          </p:nvSpPr>
          <p:spPr>
            <a:xfrm rot="16200000">
              <a:off x="1066800" y="472440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7" name="TextBox 26"/>
            <p:cNvSpPr txBox="1"/>
            <p:nvPr/>
          </p:nvSpPr>
          <p:spPr>
            <a:xfrm>
              <a:off x="3276600" y="5733267"/>
              <a:ext cx="3574257"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position along curve,</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s</a:t>
              </a:r>
              <a:endParaRPr lang="en-US" sz="2800" i="1" baseline="-25000" dirty="0">
                <a:latin typeface="Cambria Math" pitchFamily="18" charset="0"/>
                <a:ea typeface="Cambria Math" pitchFamily="18" charset="0"/>
              </a:endParaRPr>
            </a:p>
          </p:txBody>
        </p:sp>
        <p:sp>
          <p:nvSpPr>
            <p:cNvPr id="28" name="TextBox 27"/>
            <p:cNvSpPr txBox="1"/>
            <p:nvPr/>
          </p:nvSpPr>
          <p:spPr>
            <a:xfrm rot="16200000">
              <a:off x="914128" y="4615929"/>
              <a:ext cx="879475"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p(s)</a:t>
              </a:r>
              <a:endParaRPr lang="en-US" sz="2800" i="1" baseline="-25000" dirty="0">
                <a:latin typeface="Cambria Math" pitchFamily="18" charset="0"/>
                <a:ea typeface="Cambria Math" pitchFamily="18" charset="0"/>
              </a:endParaRPr>
            </a:p>
          </p:txBody>
        </p:sp>
        <p:sp>
          <p:nvSpPr>
            <p:cNvPr id="34" name="Oval 33"/>
            <p:cNvSpPr/>
            <p:nvPr/>
          </p:nvSpPr>
          <p:spPr>
            <a:xfrm>
              <a:off x="2881312" y="4600590"/>
              <a:ext cx="90488" cy="904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9" name="Rectangle 38"/>
            <p:cNvSpPr/>
            <p:nvPr/>
          </p:nvSpPr>
          <p:spPr>
            <a:xfrm>
              <a:off x="2819400" y="5638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37" name="Straight Connector 36"/>
            <p:cNvCxnSpPr/>
            <p:nvPr/>
          </p:nvCxnSpPr>
          <p:spPr>
            <a:xfrm rot="5400000">
              <a:off x="2845994" y="5635268"/>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532857" y="5628521"/>
              <a:ext cx="724699"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s</a:t>
              </a:r>
              <a:r>
                <a:rPr lang="en-US" sz="2800" i="1" baseline="-25000" dirty="0" err="1" smtClean="0">
                  <a:latin typeface="Cambria Math" pitchFamily="18" charset="0"/>
                  <a:ea typeface="Cambria Math" pitchFamily="18" charset="0"/>
                </a:rPr>
                <a:t>max</a:t>
              </a:r>
              <a:endParaRPr lang="en-US" sz="2800" i="1" baseline="-25000" dirty="0">
                <a:latin typeface="Cambria Math" pitchFamily="18" charset="0"/>
                <a:ea typeface="Cambria Math" pitchFamily="18" charset="0"/>
              </a:endParaRPr>
            </a:p>
          </p:txBody>
        </p:sp>
      </p:gr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a:grpSpLocks noChangeAspect="1"/>
          </p:cNvGrpSpPr>
          <p:nvPr/>
        </p:nvGrpSpPr>
        <p:grpSpPr>
          <a:xfrm>
            <a:off x="798810" y="0"/>
            <a:ext cx="6440190" cy="6758308"/>
            <a:chOff x="850620" y="602342"/>
            <a:chExt cx="5366825" cy="5631923"/>
          </a:xfrm>
        </p:grpSpPr>
        <p:pic>
          <p:nvPicPr>
            <p:cNvPr id="2051" name="Picture 3"/>
            <p:cNvPicPr>
              <a:picLocks noChangeAspect="1" noChangeArrowheads="1"/>
            </p:cNvPicPr>
            <p:nvPr/>
          </p:nvPicPr>
          <p:blipFill>
            <a:blip r:embed="rId3" cstate="print"/>
            <a:srcRect l="12324" r="7075" b="18462"/>
            <a:stretch>
              <a:fillRect/>
            </a:stretch>
          </p:blipFill>
          <p:spPr bwMode="auto">
            <a:xfrm>
              <a:off x="1621631" y="4267200"/>
              <a:ext cx="3255169" cy="1514475"/>
            </a:xfrm>
            <a:prstGeom prst="rect">
              <a:avLst/>
            </a:prstGeom>
            <a:noFill/>
            <a:ln w="9525">
              <a:noFill/>
              <a:miter lim="800000"/>
              <a:headEnd/>
              <a:tailEnd/>
            </a:ln>
            <a:effectLst/>
          </p:spPr>
        </p:pic>
        <p:pic>
          <p:nvPicPr>
            <p:cNvPr id="2050" name="Picture 2"/>
            <p:cNvPicPr>
              <a:picLocks noChangeAspect="1" noChangeArrowheads="1"/>
            </p:cNvPicPr>
            <p:nvPr/>
          </p:nvPicPr>
          <p:blipFill>
            <a:blip r:embed="rId4" cstate="print"/>
            <a:srcRect l="12221" t="6284" r="9057" b="10102"/>
            <a:stretch>
              <a:fillRect/>
            </a:stretch>
          </p:blipFill>
          <p:spPr bwMode="auto">
            <a:xfrm>
              <a:off x="1619686" y="1081302"/>
              <a:ext cx="3161672" cy="2994678"/>
            </a:xfrm>
            <a:prstGeom prst="rect">
              <a:avLst/>
            </a:prstGeom>
            <a:noFill/>
            <a:ln w="9525">
              <a:noFill/>
              <a:miter lim="800000"/>
              <a:headEnd/>
              <a:tailEnd/>
            </a:ln>
            <a:effectLst/>
          </p:spPr>
        </p:pic>
        <p:cxnSp>
          <p:nvCxnSpPr>
            <p:cNvPr id="9" name="Straight Arrow Connector 8"/>
            <p:cNvCxnSpPr/>
            <p:nvPr/>
          </p:nvCxnSpPr>
          <p:spPr>
            <a:xfrm>
              <a:off x="1632744" y="1115213"/>
              <a:ext cx="3244056"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95802" y="2644528"/>
              <a:ext cx="3098800" cy="842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822490" y="2071245"/>
              <a:ext cx="851350" cy="795089"/>
            </a:xfrm>
            <a:prstGeom prst="rect">
              <a:avLst/>
            </a:prstGeom>
            <a:noFill/>
          </p:spPr>
          <p:txBody>
            <a:bodyPr wrap="square" rtlCol="0">
              <a:spAutoFit/>
            </a:bodyPr>
            <a:lstStyle/>
            <a:p>
              <a:r>
                <a:rPr lang="en-US" sz="2800" i="1" dirty="0" err="1" smtClean="0">
                  <a:latin typeface="Cambria Math" pitchFamily="18" charset="0"/>
                  <a:ea typeface="Cambria Math" pitchFamily="18" charset="0"/>
                </a:rPr>
                <a:t>d</a:t>
              </a:r>
              <a:r>
                <a:rPr lang="en-US" sz="2800" i="1" baseline="-25000" dirty="0" err="1" smtClean="0">
                  <a:latin typeface="Cambria Math" pitchFamily="18" charset="0"/>
                  <a:ea typeface="Cambria Math" pitchFamily="18" charset="0"/>
                </a:rPr>
                <a:t>pre</a:t>
              </a:r>
              <a:r>
                <a:rPr lang="en-US" sz="2800" i="1" dirty="0" err="1" smtClean="0">
                  <a:latin typeface="Cambria Math"/>
                  <a:ea typeface="Cambria Math"/>
                </a:rPr>
                <a:t>≈</a:t>
              </a:r>
              <a:r>
                <a:rPr lang="en-US" sz="2800" i="1" dirty="0" err="1" smtClean="0">
                  <a:latin typeface="Cambria Math" pitchFamily="18" charset="0"/>
                  <a:ea typeface="Cambria Math" pitchFamily="18" charset="0"/>
                </a:rPr>
                <a:t>d</a:t>
              </a:r>
              <a:r>
                <a:rPr lang="en-US" sz="2800" i="1" baseline="30000" dirty="0" err="1" smtClean="0">
                  <a:latin typeface="Cambria Math" pitchFamily="18" charset="0"/>
                  <a:ea typeface="Cambria Math" pitchFamily="18" charset="0"/>
                </a:rPr>
                <a:t>obs</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4121945" y="729343"/>
              <a:ext cx="1531145"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model,</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m</a:t>
              </a:r>
              <a:endParaRPr lang="en-US" sz="2800" i="1" baseline="-25000" dirty="0">
                <a:latin typeface="Cambria Math" pitchFamily="18" charset="0"/>
                <a:ea typeface="Cambria Math" pitchFamily="18" charset="0"/>
              </a:endParaRPr>
            </a:p>
          </p:txBody>
        </p:sp>
        <p:sp>
          <p:nvSpPr>
            <p:cNvPr id="13" name="TextBox 12"/>
            <p:cNvSpPr txBox="1"/>
            <p:nvPr/>
          </p:nvSpPr>
          <p:spPr>
            <a:xfrm rot="16200000">
              <a:off x="743133" y="3473154"/>
              <a:ext cx="1224642"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datum,</a:t>
              </a:r>
              <a:r>
                <a:rPr lang="en-US" sz="2800" i="1" dirty="0" smtClean="0">
                  <a:latin typeface="Times New Roman" pitchFamily="18" charset="0"/>
                  <a:ea typeface="Cambria Math" pitchFamily="18" charset="0"/>
                  <a:cs typeface="Times New Roman" pitchFamily="18" charset="0"/>
                </a:rPr>
                <a:t> </a:t>
              </a:r>
              <a:r>
                <a:rPr lang="en-US" sz="2800" i="1" dirty="0">
                  <a:latin typeface="Cambria Math" pitchFamily="18" charset="0"/>
                  <a:ea typeface="Cambria Math" pitchFamily="18" charset="0"/>
                </a:rPr>
                <a:t>d</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10800000">
              <a:off x="1411287" y="2469321"/>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855560" y="4039002"/>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405043" y="4090216"/>
              <a:ext cx="852489"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m</a:t>
              </a:r>
              <a:r>
                <a:rPr lang="en-US" sz="2800" i="1" baseline="-25000" dirty="0" err="1" smtClean="0">
                  <a:latin typeface="Cambria Math" pitchFamily="18" charset="0"/>
                  <a:ea typeface="Cambria Math" pitchFamily="18" charset="0"/>
                </a:rPr>
                <a:t>est</a:t>
              </a:r>
              <a:endParaRPr lang="en-US" sz="2800" i="1" baseline="-25000" dirty="0">
                <a:latin typeface="Cambria Math" pitchFamily="18" charset="0"/>
                <a:ea typeface="Cambria Math" pitchFamily="18" charset="0"/>
              </a:endParaRPr>
            </a:p>
          </p:txBody>
        </p:sp>
        <p:cxnSp>
          <p:nvCxnSpPr>
            <p:cNvPr id="33" name="Straight Connector 32"/>
            <p:cNvCxnSpPr/>
            <p:nvPr/>
          </p:nvCxnSpPr>
          <p:spPr>
            <a:xfrm rot="10800000">
              <a:off x="1535109" y="242649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2500688" y="4100129"/>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24400" y="3262310"/>
              <a:ext cx="1175545" cy="795089"/>
            </a:xfrm>
            <a:prstGeom prst="rect">
              <a:avLst/>
            </a:prstGeom>
            <a:noFill/>
          </p:spPr>
          <p:txBody>
            <a:bodyPr wrap="square" rtlCol="0">
              <a:spAutoFit/>
            </a:bodyPr>
            <a:lstStyle/>
            <a:p>
              <a:r>
                <a:rPr lang="en-US" sz="2800" i="1" dirty="0" smtClean="0">
                  <a:latin typeface="Cambria Math" pitchFamily="18" charset="0"/>
                  <a:ea typeface="Cambria Math" pitchFamily="18" charset="0"/>
                </a:rPr>
                <a:t>d=g(m)</a:t>
              </a:r>
              <a:endParaRPr lang="en-US" sz="2800" i="1" baseline="-25000" dirty="0">
                <a:latin typeface="Cambria Math" pitchFamily="18" charset="0"/>
                <a:ea typeface="Cambria Math" pitchFamily="18" charset="0"/>
              </a:endParaRPr>
            </a:p>
          </p:txBody>
        </p:sp>
        <p:sp>
          <p:nvSpPr>
            <p:cNvPr id="20" name="Rectangle 19"/>
            <p:cNvSpPr/>
            <p:nvPr/>
          </p:nvSpPr>
          <p:spPr>
            <a:xfrm>
              <a:off x="2971800" y="577215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Rectangle 20"/>
            <p:cNvSpPr/>
            <p:nvPr/>
          </p:nvSpPr>
          <p:spPr>
            <a:xfrm rot="16200000">
              <a:off x="1066800" y="480060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7" name="TextBox 26"/>
            <p:cNvSpPr txBox="1"/>
            <p:nvPr/>
          </p:nvSpPr>
          <p:spPr>
            <a:xfrm>
              <a:off x="3276600" y="5724525"/>
              <a:ext cx="2940845"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position along curve,</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s</a:t>
              </a:r>
              <a:endParaRPr lang="en-US" sz="2800" i="1" baseline="-25000" dirty="0">
                <a:latin typeface="Cambria Math" pitchFamily="18" charset="0"/>
                <a:ea typeface="Cambria Math" pitchFamily="18" charset="0"/>
              </a:endParaRPr>
            </a:p>
          </p:txBody>
        </p:sp>
        <p:sp>
          <p:nvSpPr>
            <p:cNvPr id="28" name="TextBox 27"/>
            <p:cNvSpPr txBox="1"/>
            <p:nvPr/>
          </p:nvSpPr>
          <p:spPr>
            <a:xfrm rot="16200000">
              <a:off x="867617" y="4825024"/>
              <a:ext cx="770617"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p(s)</a:t>
              </a:r>
              <a:endParaRPr lang="en-US" sz="2800" i="1" baseline="-25000" dirty="0">
                <a:latin typeface="Cambria Math" pitchFamily="18" charset="0"/>
                <a:ea typeface="Cambria Math" pitchFamily="18" charset="0"/>
              </a:endParaRPr>
            </a:p>
          </p:txBody>
        </p:sp>
        <p:sp>
          <p:nvSpPr>
            <p:cNvPr id="22" name="TextBox 21"/>
            <p:cNvSpPr txBox="1"/>
            <p:nvPr/>
          </p:nvSpPr>
          <p:spPr>
            <a:xfrm>
              <a:off x="2776533" y="4033813"/>
              <a:ext cx="852489"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ap</a:t>
              </a:r>
              <a:endParaRPr lang="en-US" sz="2800" i="1" baseline="-25000" dirty="0">
                <a:latin typeface="Cambria Math" pitchFamily="18" charset="0"/>
                <a:ea typeface="Cambria Math" pitchFamily="18" charset="0"/>
              </a:endParaRPr>
            </a:p>
          </p:txBody>
        </p:sp>
        <p:cxnSp>
          <p:nvCxnSpPr>
            <p:cNvPr id="23" name="Straight Connector 22"/>
            <p:cNvCxnSpPr/>
            <p:nvPr/>
          </p:nvCxnSpPr>
          <p:spPr>
            <a:xfrm rot="5400000">
              <a:off x="2493563" y="5837653"/>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222390" y="5798248"/>
              <a:ext cx="878680"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s</a:t>
              </a:r>
              <a:r>
                <a:rPr lang="en-US" sz="2800" i="1" baseline="-25000" dirty="0" err="1" smtClean="0">
                  <a:latin typeface="Cambria Math" pitchFamily="18" charset="0"/>
                  <a:ea typeface="Cambria Math" pitchFamily="18" charset="0"/>
                </a:rPr>
                <a:t>max</a:t>
              </a:r>
              <a:endParaRPr lang="en-US" sz="2800" i="1" baseline="-25000" dirty="0">
                <a:latin typeface="Cambria Math" pitchFamily="18" charset="0"/>
                <a:ea typeface="Cambria Math" pitchFamily="18" charset="0"/>
              </a:endParaRPr>
            </a:p>
          </p:txBody>
        </p:sp>
        <p:sp>
          <p:nvSpPr>
            <p:cNvPr id="25" name="TextBox 24"/>
            <p:cNvSpPr txBox="1"/>
            <p:nvPr/>
          </p:nvSpPr>
          <p:spPr>
            <a:xfrm>
              <a:off x="1581945" y="602342"/>
              <a:ext cx="685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30" name="TextBox 29"/>
            <p:cNvSpPr txBox="1"/>
            <p:nvPr/>
          </p:nvSpPr>
          <p:spPr>
            <a:xfrm>
              <a:off x="1645445" y="4094842"/>
              <a:ext cx="685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cstate="print"/>
          <a:srcRect/>
          <a:stretch>
            <a:fillRect/>
          </a:stretch>
        </p:blipFill>
        <p:spPr bwMode="auto">
          <a:xfrm>
            <a:off x="228600" y="3276600"/>
            <a:ext cx="8692896" cy="2362200"/>
          </a:xfrm>
          <a:prstGeom prst="rect">
            <a:avLst/>
          </a:prstGeom>
          <a:noFill/>
          <a:ln w="9525">
            <a:noFill/>
            <a:miter lim="800000"/>
            <a:headEnd/>
            <a:tailEnd/>
          </a:ln>
        </p:spPr>
      </p:pic>
      <p:sp>
        <p:nvSpPr>
          <p:cNvPr id="4" name="Title 1"/>
          <p:cNvSpPr txBox="1">
            <a:spLocks/>
          </p:cNvSpPr>
          <p:nvPr/>
        </p:nvSpPr>
        <p:spPr>
          <a:xfrm>
            <a:off x="152400" y="762000"/>
            <a:ext cx="9144000" cy="11430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principle of maximum likelihood</a:t>
            </a:r>
            <a:b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br>
            <a:r>
              <a:rPr kumimoji="0" lang="en-US" sz="31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with</a:t>
            </a:r>
            <a: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br>
            <a:r>
              <a:rPr kumimoji="0" lang="en-US" sz="31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Gaussian-distributed data</a:t>
            </a:r>
            <a:br>
              <a:rPr kumimoji="0" lang="en-US" sz="31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br>
            <a:r>
              <a:rPr kumimoji="0" lang="en-US" sz="31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Gaussian-distributed a priori information</a:t>
            </a:r>
            <a:endParaRPr kumimoji="0" lang="en-US" sz="31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Rectangle 4"/>
          <p:cNvSpPr/>
          <p:nvPr/>
        </p:nvSpPr>
        <p:spPr>
          <a:xfrm>
            <a:off x="228600" y="3352800"/>
            <a:ext cx="15240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9189" y="3224348"/>
            <a:ext cx="2133600" cy="685800"/>
          </a:xfrm>
        </p:spPr>
        <p:txBody>
          <a:bodyPr>
            <a:normAutofit/>
          </a:bodyPr>
          <a:lstStyle/>
          <a:p>
            <a:r>
              <a:rPr lang="en-US" sz="2800" dirty="0" smtClean="0">
                <a:latin typeface="Cambria Math" pitchFamily="18" charset="0"/>
                <a:ea typeface="Cambria Math" pitchFamily="18" charset="0"/>
                <a:cs typeface="Times New Roman" pitchFamily="18" charset="0"/>
              </a:rPr>
              <a:t>minimize</a:t>
            </a:r>
            <a:endParaRPr lang="en-US" sz="2800" dirty="0">
              <a:latin typeface="Cambria Math" pitchFamily="18" charset="0"/>
              <a:ea typeface="Cambria Math"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viewpoint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a:buNone/>
            </a:pPr>
            <a:r>
              <a:rPr lang="en-US" dirty="0" smtClean="0">
                <a:latin typeface="Times New Roman" pitchFamily="18" charset="0"/>
                <a:cs typeface="Times New Roman" pitchFamily="18" charset="0"/>
              </a:rPr>
              <a:t>the observed data is one point in the space of all possible observations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or</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Times New Roman" pitchFamily="18" charset="0"/>
                <a:cs typeface="Times New Roman" pitchFamily="18" charset="0"/>
              </a:rPr>
              <a:t> is a point in </a:t>
            </a:r>
            <a:r>
              <a:rPr lang="en-US" dirty="0" smtClean="0">
                <a:latin typeface="Cambria Math" pitchFamily="18" charset="0"/>
                <a:ea typeface="Cambria Math" pitchFamily="18" charset="0"/>
                <a:cs typeface="Times New Roman" pitchFamily="18" charset="0"/>
              </a:rPr>
              <a:t>S(</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458200" cy="1143000"/>
          </a:xfrm>
        </p:spPr>
        <p:txBody>
          <a:bodyPr>
            <a:normAutofit fontScale="90000"/>
          </a:bodyPr>
          <a:lstStyle/>
          <a:p>
            <a:r>
              <a:rPr lang="en-US" dirty="0" smtClean="0">
                <a:latin typeface="Times New Roman" pitchFamily="18" charset="0"/>
                <a:cs typeface="Times New Roman" pitchFamily="18" charset="0"/>
              </a:rPr>
              <a:t>this is just weighted least squares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a:t>
            </a:r>
            <a:endParaRPr lang="en-US" dirty="0">
              <a:latin typeface="Times New Roman" pitchFamily="18" charset="0"/>
              <a:cs typeface="Times New Roman" pitchFamily="18" charset="0"/>
            </a:endParaRPr>
          </a:p>
        </p:txBody>
      </p:sp>
      <p:pic>
        <p:nvPicPr>
          <p:cNvPr id="11266" name="Picture 2"/>
          <p:cNvPicPr>
            <a:picLocks noGrp="1" noChangeAspect="1" noChangeArrowheads="1"/>
          </p:cNvPicPr>
          <p:nvPr>
            <p:ph idx="1"/>
          </p:nvPr>
        </p:nvPicPr>
        <p:blipFill>
          <a:blip r:embed="rId3" cstate="print"/>
          <a:srcRect/>
          <a:stretch>
            <a:fillRect/>
          </a:stretch>
        </p:blipFill>
        <p:spPr bwMode="auto">
          <a:xfrm>
            <a:off x="1066800" y="2667000"/>
            <a:ext cx="7467600" cy="1066800"/>
          </a:xfrm>
          <a:prstGeom prst="rect">
            <a:avLst/>
          </a:prstGeom>
          <a:noFill/>
          <a:ln w="9525">
            <a:noFill/>
            <a:miter lim="800000"/>
            <a:headEnd/>
            <a:tailEnd/>
          </a:ln>
        </p:spPr>
      </p:pic>
      <p:sp>
        <p:nvSpPr>
          <p:cNvPr id="5" name="Title 1"/>
          <p:cNvSpPr txBox="1">
            <a:spLocks/>
          </p:cNvSpPr>
          <p:nvPr/>
        </p:nvSpPr>
        <p:spPr>
          <a:xfrm>
            <a:off x="685800" y="4267200"/>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 we already know the solution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solve </a:t>
            </a:r>
            <a:r>
              <a:rPr lang="en-US" b="1" dirty="0" smtClean="0">
                <a:latin typeface="Cambria Math" pitchFamily="18" charset="0"/>
                <a:ea typeface="Cambria Math" pitchFamily="18" charset="0"/>
                <a:cs typeface="Times New Roman" pitchFamily="18" charset="0"/>
              </a:rPr>
              <a:t>Fm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f</a:t>
            </a:r>
            <a:r>
              <a:rPr lang="en-US" dirty="0" smtClean="0">
                <a:latin typeface="Times New Roman" pitchFamily="18" charset="0"/>
                <a:cs typeface="Times New Roman" pitchFamily="18" charset="0"/>
              </a:rPr>
              <a:t> with simple least squares</a:t>
            </a:r>
            <a:endParaRPr lang="en-US" dirty="0">
              <a:latin typeface="Times New Roman" pitchFamily="18" charset="0"/>
              <a:cs typeface="Times New Roman" pitchFamily="18" charset="0"/>
            </a:endParaRPr>
          </a:p>
        </p:txBody>
      </p:sp>
      <p:pic>
        <p:nvPicPr>
          <p:cNvPr id="12290" name="Picture 2"/>
          <p:cNvPicPr>
            <a:picLocks noGrp="1" noChangeAspect="1" noChangeArrowheads="1"/>
          </p:cNvPicPr>
          <p:nvPr>
            <p:ph idx="1"/>
          </p:nvPr>
        </p:nvPicPr>
        <p:blipFill>
          <a:blip r:embed="rId3" cstate="print"/>
          <a:srcRect/>
          <a:stretch>
            <a:fillRect/>
          </a:stretch>
        </p:blipFill>
        <p:spPr bwMode="auto">
          <a:xfrm>
            <a:off x="217715" y="2362200"/>
            <a:ext cx="8639908" cy="167640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when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σ</a:t>
            </a:r>
            <a:r>
              <a:rPr lang="en-US" baseline="-25000"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   </a:t>
            </a:r>
            <a:r>
              <a:rPr lang="en-US" dirty="0" smtClean="0">
                <a:latin typeface="Cambria Math"/>
                <a:ea typeface="Cambria Math"/>
                <a:cs typeface="Times New Roman" pitchFamily="18" charset="0"/>
              </a:rPr>
              <a:t>and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σ</a:t>
            </a:r>
            <a:r>
              <a:rPr lang="en-US" baseline="-25000" dirty="0" smtClean="0">
                <a:latin typeface="Cambria Math" pitchFamily="18" charset="0"/>
                <a:ea typeface="Cambria Math" pitchFamily="18" charset="0"/>
                <a:cs typeface="Times New Roman" pitchFamily="18" charset="0"/>
              </a:rPr>
              <a:t>m</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a:ea typeface="Cambria Math"/>
                <a:cs typeface="Times New Roman" pitchFamily="18" charset="0"/>
              </a:rPr>
              <a:t> </a:t>
            </a:r>
            <a:endParaRPr lang="en-US" dirty="0">
              <a:latin typeface="Times New Roman" pitchFamily="18" charset="0"/>
              <a:cs typeface="Times New Roman" pitchFamily="18" charset="0"/>
            </a:endParaRPr>
          </a:p>
        </p:txBody>
      </p:sp>
      <p:pic>
        <p:nvPicPr>
          <p:cNvPr id="12290" name="Picture 2"/>
          <p:cNvPicPr>
            <a:picLocks noGrp="1" noChangeAspect="1" noChangeArrowheads="1"/>
          </p:cNvPicPr>
          <p:nvPr>
            <p:ph idx="1"/>
          </p:nvPr>
        </p:nvPicPr>
        <p:blipFill>
          <a:blip r:embed="rId3" cstate="print"/>
          <a:srcRect/>
          <a:stretch>
            <a:fillRect/>
          </a:stretch>
        </p:blipFill>
        <p:spPr bwMode="auto">
          <a:xfrm>
            <a:off x="217715" y="2362200"/>
            <a:ext cx="8639908" cy="1676400"/>
          </a:xfrm>
          <a:prstGeom prst="rect">
            <a:avLst/>
          </a:prstGeom>
          <a:noFill/>
          <a:ln w="9525">
            <a:noFill/>
            <a:miter lim="800000"/>
            <a:headEnd/>
            <a:tailEnd/>
          </a:ln>
        </p:spPr>
      </p:pic>
      <p:pic>
        <p:nvPicPr>
          <p:cNvPr id="15362" name="Picture 2"/>
          <p:cNvPicPr>
            <a:picLocks noChangeAspect="1" noChangeArrowheads="1"/>
          </p:cNvPicPr>
          <p:nvPr/>
        </p:nvPicPr>
        <p:blipFill>
          <a:blip r:embed="rId4" cstate="print"/>
          <a:srcRect/>
          <a:stretch>
            <a:fillRect/>
          </a:stretch>
        </p:blipFill>
        <p:spPr bwMode="auto">
          <a:xfrm>
            <a:off x="838200" y="4953000"/>
            <a:ext cx="7596554" cy="1219200"/>
          </a:xfrm>
          <a:prstGeom prst="rect">
            <a:avLst/>
          </a:prstGeom>
          <a:noFill/>
          <a:ln w="9525">
            <a:noFill/>
            <a:miter lim="800000"/>
            <a:headEnd/>
            <a:tailEnd/>
          </a:ln>
        </p:spPr>
      </p:pic>
      <p:sp>
        <p:nvSpPr>
          <p:cNvPr id="5" name="Down Arrow 4"/>
          <p:cNvSpPr/>
          <p:nvPr/>
        </p:nvSpPr>
        <p:spPr>
          <a:xfrm>
            <a:off x="4191000" y="3886200"/>
            <a:ext cx="762000" cy="838200"/>
          </a:xfrm>
          <a:prstGeom prst="downArrow">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3" cstate="print"/>
          <a:srcRect/>
          <a:stretch>
            <a:fillRect/>
          </a:stretch>
        </p:blipFill>
        <p:spPr bwMode="auto">
          <a:xfrm>
            <a:off x="3124200" y="3505200"/>
            <a:ext cx="2590800" cy="1749631"/>
          </a:xfrm>
          <a:prstGeom prst="rect">
            <a:avLst/>
          </a:prstGeom>
          <a:noFill/>
          <a:ln w="9525">
            <a:noFill/>
            <a:miter lim="800000"/>
            <a:headEnd/>
            <a:tailEnd/>
          </a:ln>
        </p:spPr>
      </p:pic>
      <p:sp>
        <p:nvSpPr>
          <p:cNvPr id="2" name="Title 1"/>
          <p:cNvSpPr>
            <a:spLocks noGrp="1"/>
          </p:cNvSpPr>
          <p:nvPr>
            <p:ph type="title"/>
          </p:nvPr>
        </p:nvSpPr>
        <p:spPr>
          <a:xfrm>
            <a:off x="0" y="685800"/>
            <a:ext cx="9144000" cy="3459162"/>
          </a:xfrm>
        </p:spPr>
        <p:txBody>
          <a:bodyPr>
            <a:normAutofit fontScale="90000"/>
          </a:bodyPr>
          <a:lstStyle/>
          <a:p>
            <a:r>
              <a:rPr lang="en-US" dirty="0" smtClean="0">
                <a:latin typeface="Times New Roman" pitchFamily="18" charset="0"/>
                <a:cs typeface="Times New Roman" pitchFamily="18" charset="0"/>
              </a:rPr>
              <a:t>this provides and answer to the question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What should be the value of </a:t>
            </a:r>
            <a:r>
              <a:rPr lang="el-GR" dirty="0" smtClean="0">
                <a:latin typeface="Cambria Math"/>
                <a:ea typeface="Cambria Math"/>
                <a:cs typeface="Times New Roman" pitchFamily="18" charset="0"/>
              </a:rPr>
              <a:t>ε</a:t>
            </a:r>
            <a:r>
              <a:rPr lang="en-US" baseline="30000" dirty="0" smtClean="0">
                <a:latin typeface="Cambria Math"/>
                <a:ea typeface="Cambria Math"/>
                <a:cs typeface="Times New Roman" pitchFamily="18" charset="0"/>
              </a:rPr>
              <a:t>2</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damped least squares?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answer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b="1" dirty="0">
              <a:latin typeface="Cambria Math" pitchFamily="18" charset="0"/>
              <a:ea typeface="Cambria Math" pitchFamily="18" charset="0"/>
            </a:endParaRPr>
          </a:p>
        </p:txBody>
      </p:sp>
      <p:sp>
        <p:nvSpPr>
          <p:cNvPr id="12" name="Title 1"/>
          <p:cNvSpPr txBox="1">
            <a:spLocks/>
          </p:cNvSpPr>
          <p:nvPr/>
        </p:nvSpPr>
        <p:spPr>
          <a:xfrm>
            <a:off x="0" y="5128419"/>
            <a:ext cx="9144000" cy="1424781"/>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it should</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be set to the ratio of variances of the data and the a priori model parameters</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mj-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3992562"/>
          </a:xfrm>
        </p:spPr>
        <p:txBody>
          <a:bodyPr>
            <a:normAutofit fontScale="90000"/>
          </a:bodyPr>
          <a:lstStyle/>
          <a:p>
            <a:r>
              <a:rPr lang="en-US" dirty="0" smtClean="0">
                <a:latin typeface="Times New Roman" pitchFamily="18" charset="0"/>
                <a:cs typeface="Times New Roman" pitchFamily="18" charset="0"/>
              </a:rPr>
              <a:t>if the a priori information 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err="1" smtClean="0">
                <a:latin typeface="Cambria Math" pitchFamily="18" charset="0"/>
                <a:ea typeface="Cambria Math" pitchFamily="18" charset="0"/>
                <a:cs typeface="Times New Roman" pitchFamily="18" charset="0"/>
              </a:rPr>
              <a:t>Hm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h</a:t>
            </a:r>
            <a:br>
              <a:rPr lang="en-US" b="1"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covariance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h</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then the </a:t>
            </a:r>
            <a:r>
              <a:rPr lang="en-US" b="1" dirty="0" smtClean="0">
                <a:latin typeface="Cambria Math" pitchFamily="18" charset="0"/>
                <a:ea typeface="Cambria Math" pitchFamily="18" charset="0"/>
                <a:cs typeface="Times New Roman" pitchFamily="18" charset="0"/>
              </a:rPr>
              <a:t>Fm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f</a:t>
            </a:r>
            <a:r>
              <a:rPr lang="en-US" dirty="0" smtClean="0">
                <a:latin typeface="Times New Roman" pitchFamily="18" charset="0"/>
                <a:cs typeface="Times New Roman" pitchFamily="18" charset="0"/>
              </a:rPr>
              <a:t> becomes</a:t>
            </a:r>
            <a:endParaRPr lang="en-US"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3" cstate="print"/>
          <a:srcRect/>
          <a:stretch>
            <a:fillRect/>
          </a:stretch>
        </p:blipFill>
        <p:spPr bwMode="auto">
          <a:xfrm>
            <a:off x="609600" y="4800600"/>
            <a:ext cx="8086165" cy="167640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89038"/>
            <a:ext cx="9144000" cy="3078162"/>
          </a:xfrm>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b="1" baseline="30000" dirty="0" smtClean="0">
                <a:latin typeface="Cambria Math" pitchFamily="18" charset="0"/>
                <a:ea typeface="Cambria Math" pitchFamily="18" charset="0"/>
                <a:cs typeface="Times New Roman" pitchFamily="18" charset="0"/>
              </a:rPr>
              <a:t>obs</a:t>
            </a:r>
            <a:r>
              <a:rPr lang="en-US" dirty="0" smtClean="0">
                <a:latin typeface="Times New Roman" pitchFamily="18" charset="0"/>
                <a:cs typeface="Times New Roman" pitchFamily="18" charset="0"/>
              </a:rPr>
              <a:t>  with covariance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err="1" smtClean="0">
                <a:latin typeface="Cambria Math" pitchFamily="18" charset="0"/>
                <a:ea typeface="Cambria Math" pitchFamily="18" charset="0"/>
                <a:cs typeface="Times New Roman" pitchFamily="18" charset="0"/>
              </a:rPr>
              <a:t>Hm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h </a:t>
            </a:r>
            <a:r>
              <a:rPr lang="en-US" dirty="0" smtClean="0">
                <a:latin typeface="Cambria Math" pitchFamily="18" charset="0"/>
                <a:ea typeface="Cambria Math" pitchFamily="18" charset="0"/>
                <a:cs typeface="Times New Roman" pitchFamily="18" charset="0"/>
              </a:rPr>
              <a:t>with covariance [</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h</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A</a:t>
            </a: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b="1" dirty="0" err="1" smtClean="0">
                <a:latin typeface="Cambria Math" pitchFamily="18" charset="0"/>
                <a:ea typeface="Cambria Math" pitchFamily="18" charset="0"/>
                <a:cs typeface="Times New Roman" pitchFamily="18" charset="0"/>
              </a:rPr>
              <a:t>m</a:t>
            </a:r>
            <a:r>
              <a:rPr lang="en-US" b="1" baseline="30000" dirty="0" err="1" smtClean="0">
                <a:latin typeface="Cambria Math" pitchFamily="18" charset="0"/>
                <a:ea typeface="Cambria Math" pitchFamily="18" charset="0"/>
                <a:cs typeface="Times New Roman" pitchFamily="18" charset="0"/>
              </a:rPr>
              <a:t>est</a:t>
            </a:r>
            <a:r>
              <a:rPr lang="en-US" b="1" dirty="0" smtClean="0">
                <a:latin typeface="Cambria Math" pitchFamily="18" charset="0"/>
                <a:ea typeface="Cambria Math" pitchFamily="18" charset="0"/>
                <a:cs typeface="Times New Roman" pitchFamily="18" charset="0"/>
              </a:rPr>
              <a:t> = (F</a:t>
            </a:r>
            <a:r>
              <a:rPr lang="en-US" b="1"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F)</a:t>
            </a:r>
            <a:r>
              <a:rPr lang="en-US" b="1" baseline="30000" dirty="0" smtClean="0">
                <a:latin typeface="Cambria Math" pitchFamily="18" charset="0"/>
                <a:ea typeface="Cambria Math" pitchFamily="18" charset="0"/>
                <a:cs typeface="Times New Roman" pitchFamily="18" charset="0"/>
              </a:rPr>
              <a:t>-1</a:t>
            </a:r>
            <a:r>
              <a:rPr lang="en-US" b="1" dirty="0" smtClean="0">
                <a:latin typeface="Cambria Math" pitchFamily="18" charset="0"/>
                <a:ea typeface="Cambria Math" pitchFamily="18" charset="0"/>
                <a:cs typeface="Times New Roman" pitchFamily="18" charset="0"/>
              </a:rPr>
              <a:t>F</a:t>
            </a:r>
            <a:r>
              <a:rPr lang="en-US" b="1"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d</a:t>
            </a:r>
            <a:r>
              <a:rPr lang="en-US" b="1" baseline="30000" dirty="0" smtClean="0">
                <a:latin typeface="Cambria Math" pitchFamily="18" charset="0"/>
                <a:ea typeface="Cambria Math" pitchFamily="18" charset="0"/>
                <a:cs typeface="Times New Roman" pitchFamily="18" charset="0"/>
              </a:rPr>
              <a:t>obs</a:t>
            </a: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endParaRPr lang="en-US"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3" cstate="print"/>
          <a:srcRect/>
          <a:stretch>
            <a:fillRect/>
          </a:stretch>
        </p:blipFill>
        <p:spPr bwMode="auto">
          <a:xfrm>
            <a:off x="609600" y="4800600"/>
            <a:ext cx="8086165" cy="1676400"/>
          </a:xfrm>
          <a:prstGeom prst="rect">
            <a:avLst/>
          </a:prstGeom>
          <a:noFill/>
          <a:ln w="9525">
            <a:noFill/>
            <a:miter lim="800000"/>
            <a:headEnd/>
            <a:tailEnd/>
          </a:ln>
        </p:spPr>
      </p:pic>
      <p:sp>
        <p:nvSpPr>
          <p:cNvPr id="4" name="Rectangle 3"/>
          <p:cNvSpPr/>
          <p:nvPr/>
        </p:nvSpPr>
        <p:spPr>
          <a:xfrm>
            <a:off x="3810000" y="4092714"/>
            <a:ext cx="1219200" cy="707886"/>
          </a:xfrm>
          <a:prstGeom prst="rect">
            <a:avLst/>
          </a:prstGeom>
        </p:spPr>
        <p:txBody>
          <a:bodyPr wrap="square">
            <a:spAutoFit/>
          </a:bodyPr>
          <a:lstStyle/>
          <a:p>
            <a:pPr>
              <a:defRPr/>
            </a:pPr>
            <a:r>
              <a:rPr lang="en-US" sz="4000" dirty="0" smtClean="0">
                <a:latin typeface="Times New Roman" pitchFamily="18" charset="0"/>
                <a:cs typeface="Times New Roman" pitchFamily="18" charset="0"/>
              </a:rPr>
              <a:t>with</a:t>
            </a:r>
          </a:p>
        </p:txBody>
      </p:sp>
      <p:sp>
        <p:nvSpPr>
          <p:cNvPr id="5" name="Rectangle 4"/>
          <p:cNvSpPr/>
          <p:nvPr/>
        </p:nvSpPr>
        <p:spPr>
          <a:xfrm>
            <a:off x="0" y="304800"/>
            <a:ext cx="9144000" cy="707886"/>
          </a:xfrm>
          <a:prstGeom prst="rect">
            <a:avLst/>
          </a:prstGeom>
        </p:spPr>
        <p:txBody>
          <a:bodyPr wrap="square">
            <a:spAutoFit/>
          </a:bodyPr>
          <a:lstStyle/>
          <a:p>
            <a:pPr algn="ctr">
              <a:defRPr/>
            </a:pPr>
            <a:r>
              <a:rPr lang="en-US" sz="4000" dirty="0" smtClean="0">
                <a:latin typeface="Times New Roman" pitchFamily="18" charset="0"/>
                <a:cs typeface="Times New Roman" pitchFamily="18" charset="0"/>
              </a:rPr>
              <a:t>the most useful formula in inverse theory</a:t>
            </a:r>
          </a:p>
        </p:txBody>
      </p:sp>
      <p:sp>
        <p:nvSpPr>
          <p:cNvPr id="3" name="Rectangle 2"/>
          <p:cNvSpPr/>
          <p:nvPr/>
        </p:nvSpPr>
        <p:spPr>
          <a:xfrm>
            <a:off x="152400" y="152400"/>
            <a:ext cx="8686800" cy="655320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381000" y="1012686"/>
            <a:ext cx="609600" cy="0"/>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609600" y="533400"/>
            <a:ext cx="6883622" cy="5695950"/>
            <a:chOff x="3275614" y="1126584"/>
            <a:chExt cx="3441811" cy="2847975"/>
          </a:xfrm>
        </p:grpSpPr>
        <p:pic>
          <p:nvPicPr>
            <p:cNvPr id="19" name="Picture 18" descr="pointinbox.jpg"/>
            <p:cNvPicPr>
              <a:picLocks noChangeAspect="1"/>
            </p:cNvPicPr>
            <p:nvPr/>
          </p:nvPicPr>
          <p:blipFill>
            <a:blip r:embed="rId3" cstate="print"/>
            <a:srcRect l="29081" r="25049"/>
            <a:stretch>
              <a:fillRect/>
            </a:stretch>
          </p:blipFill>
          <p:spPr>
            <a:xfrm>
              <a:off x="3810000" y="1126584"/>
              <a:ext cx="2560320" cy="2847975"/>
            </a:xfrm>
            <a:prstGeom prst="rect">
              <a:avLst/>
            </a:prstGeom>
          </p:spPr>
        </p:pic>
        <p:sp>
          <p:nvSpPr>
            <p:cNvPr id="18" name="Rectangle 17"/>
            <p:cNvSpPr/>
            <p:nvPr/>
          </p:nvSpPr>
          <p:spPr>
            <a:xfrm rot="1625112">
              <a:off x="3275614" y="3270491"/>
              <a:ext cx="677813" cy="4936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p:nvSpPr>
          <p:spPr>
            <a:xfrm>
              <a:off x="3561472" y="1371600"/>
              <a:ext cx="1143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3562350" y="3381375"/>
              <a:ext cx="152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57001">
              <a:off x="3609331" y="3349753"/>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12" name="TextBox 11"/>
            <p:cNvSpPr txBox="1"/>
            <p:nvPr/>
          </p:nvSpPr>
          <p:spPr>
            <a:xfrm>
              <a:off x="4456714" y="1583784"/>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3</a:t>
              </a:r>
              <a:endParaRPr lang="en-US" sz="2400" i="1" baseline="-25000" dirty="0">
                <a:latin typeface="Cambria Math" pitchFamily="18" charset="0"/>
                <a:ea typeface="Cambria Math" pitchFamily="18" charset="0"/>
              </a:endParaRPr>
            </a:p>
          </p:txBody>
        </p:sp>
        <p:sp>
          <p:nvSpPr>
            <p:cNvPr id="16" name="Rectangle 15"/>
            <p:cNvSpPr/>
            <p:nvPr/>
          </p:nvSpPr>
          <p:spPr>
            <a:xfrm rot="21395038">
              <a:off x="4412922" y="3636809"/>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TextBox 16"/>
            <p:cNvSpPr txBox="1"/>
            <p:nvPr/>
          </p:nvSpPr>
          <p:spPr>
            <a:xfrm rot="21297738">
              <a:off x="6087897" y="3498238"/>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20" name="Rectangle 19"/>
            <p:cNvSpPr/>
            <p:nvPr/>
          </p:nvSpPr>
          <p:spPr>
            <a:xfrm>
              <a:off x="4114800" y="36576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Box 12"/>
            <p:cNvSpPr txBox="1"/>
            <p:nvPr/>
          </p:nvSpPr>
          <p:spPr>
            <a:xfrm>
              <a:off x="4333875" y="3629025"/>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O</a:t>
              </a:r>
              <a:endParaRPr lang="en-US" sz="2400" i="1" baseline="-25000" dirty="0">
                <a:latin typeface="Cambria Math" pitchFamily="18" charset="0"/>
                <a:ea typeface="Cambria Math" pitchFamily="18" charset="0"/>
              </a:endParaRPr>
            </a:p>
          </p:txBody>
        </p:sp>
      </p:grpSp>
      <p:sp>
        <p:nvSpPr>
          <p:cNvPr id="23" name="TextBox 22"/>
          <p:cNvSpPr txBox="1"/>
          <p:nvPr/>
        </p:nvSpPr>
        <p:spPr>
          <a:xfrm>
            <a:off x="533400" y="228600"/>
            <a:ext cx="2743200" cy="584775"/>
          </a:xfrm>
          <a:prstGeom prst="rect">
            <a:avLst/>
          </a:prstGeom>
          <a:noFill/>
        </p:spPr>
        <p:txBody>
          <a:bodyPr wrap="square" rtlCol="0">
            <a:spAutoFit/>
          </a:bodyPr>
          <a:lstStyle/>
          <a:p>
            <a:r>
              <a:rPr lang="en-US" sz="3200" dirty="0" smtClean="0">
                <a:latin typeface="Times New Roman" pitchFamily="18" charset="0"/>
                <a:ea typeface="Cambria Math" pitchFamily="18" charset="0"/>
                <a:cs typeface="Times New Roman" pitchFamily="18" charset="0"/>
              </a:rPr>
              <a:t>plot of </a:t>
            </a:r>
            <a:r>
              <a:rPr lang="en-US" sz="3200" b="1" dirty="0" smtClean="0">
                <a:latin typeface="Cambria Math" pitchFamily="18" charset="0"/>
                <a:ea typeface="Cambria Math" pitchFamily="18" charset="0"/>
                <a:cs typeface="Times New Roman" pitchFamily="18" charset="0"/>
              </a:rPr>
              <a:t>d</a:t>
            </a:r>
            <a:r>
              <a:rPr lang="en-US" sz="3200" baseline="30000" dirty="0" smtClean="0">
                <a:latin typeface="Cambria Math" pitchFamily="18" charset="0"/>
                <a:ea typeface="Cambria Math" pitchFamily="18" charset="0"/>
                <a:cs typeface="Times New Roman" pitchFamily="18" charset="0"/>
              </a:rPr>
              <a:t>obs</a:t>
            </a:r>
            <a:endParaRPr lang="en-US" sz="3200" baseline="30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a:grpSpLocks noChangeAspect="1"/>
          </p:cNvGrpSpPr>
          <p:nvPr/>
        </p:nvGrpSpPr>
        <p:grpSpPr>
          <a:xfrm>
            <a:off x="609600" y="533400"/>
            <a:ext cx="6883622" cy="5695950"/>
            <a:chOff x="3275614" y="1126584"/>
            <a:chExt cx="3441811" cy="2847975"/>
          </a:xfrm>
        </p:grpSpPr>
        <p:pic>
          <p:nvPicPr>
            <p:cNvPr id="19" name="Picture 18" descr="pointinbox.jpg"/>
            <p:cNvPicPr>
              <a:picLocks noChangeAspect="1"/>
            </p:cNvPicPr>
            <p:nvPr/>
          </p:nvPicPr>
          <p:blipFill>
            <a:blip r:embed="rId3" cstate="print"/>
            <a:srcRect l="29081" r="25049"/>
            <a:stretch>
              <a:fillRect/>
            </a:stretch>
          </p:blipFill>
          <p:spPr>
            <a:xfrm>
              <a:off x="3810000" y="1126584"/>
              <a:ext cx="2560320" cy="2847975"/>
            </a:xfrm>
            <a:prstGeom prst="rect">
              <a:avLst/>
            </a:prstGeom>
          </p:spPr>
        </p:pic>
        <p:sp>
          <p:nvSpPr>
            <p:cNvPr id="18" name="Rectangle 17"/>
            <p:cNvSpPr/>
            <p:nvPr/>
          </p:nvSpPr>
          <p:spPr>
            <a:xfrm rot="1625112">
              <a:off x="3275614" y="3270491"/>
              <a:ext cx="677813" cy="4936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p:nvSpPr>
          <p:spPr>
            <a:xfrm>
              <a:off x="3561472" y="1371600"/>
              <a:ext cx="1143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3562350" y="3381375"/>
              <a:ext cx="152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57001">
              <a:off x="3609331" y="3349753"/>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12" name="TextBox 11"/>
            <p:cNvSpPr txBox="1"/>
            <p:nvPr/>
          </p:nvSpPr>
          <p:spPr>
            <a:xfrm>
              <a:off x="4456714" y="1583784"/>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3</a:t>
              </a:r>
              <a:endParaRPr lang="en-US" sz="2400" i="1" baseline="-25000" dirty="0">
                <a:latin typeface="Cambria Math" pitchFamily="18" charset="0"/>
                <a:ea typeface="Cambria Math" pitchFamily="18" charset="0"/>
              </a:endParaRPr>
            </a:p>
          </p:txBody>
        </p:sp>
        <p:sp>
          <p:nvSpPr>
            <p:cNvPr id="16" name="Rectangle 15"/>
            <p:cNvSpPr/>
            <p:nvPr/>
          </p:nvSpPr>
          <p:spPr>
            <a:xfrm rot="21395038">
              <a:off x="4412922" y="3636809"/>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TextBox 16"/>
            <p:cNvSpPr txBox="1"/>
            <p:nvPr/>
          </p:nvSpPr>
          <p:spPr>
            <a:xfrm rot="21297738">
              <a:off x="6087897" y="3498238"/>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20" name="Rectangle 19"/>
            <p:cNvSpPr/>
            <p:nvPr/>
          </p:nvSpPr>
          <p:spPr>
            <a:xfrm>
              <a:off x="4114800" y="36576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Box 12"/>
            <p:cNvSpPr txBox="1"/>
            <p:nvPr/>
          </p:nvSpPr>
          <p:spPr>
            <a:xfrm>
              <a:off x="4333875" y="3629025"/>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O</a:t>
              </a:r>
              <a:endParaRPr lang="en-US" sz="2400" i="1" baseline="-25000" dirty="0">
                <a:latin typeface="Cambria Math" pitchFamily="18" charset="0"/>
                <a:ea typeface="Cambria Math" pitchFamily="18" charset="0"/>
              </a:endParaRPr>
            </a:p>
          </p:txBody>
        </p:sp>
      </p:grpSp>
      <p:sp>
        <p:nvSpPr>
          <p:cNvPr id="21" name="Freeform 20"/>
          <p:cNvSpPr/>
          <p:nvPr/>
        </p:nvSpPr>
        <p:spPr>
          <a:xfrm>
            <a:off x="4191000" y="2286000"/>
            <a:ext cx="3383280" cy="1436915"/>
          </a:xfrm>
          <a:custGeom>
            <a:avLst/>
            <a:gdLst>
              <a:gd name="connsiteX0" fmla="*/ 0 w 3383280"/>
              <a:gd name="connsiteY0" fmla="*/ 0 h 1436915"/>
              <a:gd name="connsiteX1" fmla="*/ 1933303 w 3383280"/>
              <a:gd name="connsiteY1" fmla="*/ 326572 h 1436915"/>
              <a:gd name="connsiteX2" fmla="*/ 1815737 w 3383280"/>
              <a:gd name="connsiteY2" fmla="*/ 731520 h 1436915"/>
              <a:gd name="connsiteX3" fmla="*/ 3383280 w 3383280"/>
              <a:gd name="connsiteY3" fmla="*/ 1436915 h 1436915"/>
            </a:gdLst>
            <a:ahLst/>
            <a:cxnLst>
              <a:cxn ang="0">
                <a:pos x="connsiteX0" y="connsiteY0"/>
              </a:cxn>
              <a:cxn ang="0">
                <a:pos x="connsiteX1" y="connsiteY1"/>
              </a:cxn>
              <a:cxn ang="0">
                <a:pos x="connsiteX2" y="connsiteY2"/>
              </a:cxn>
              <a:cxn ang="0">
                <a:pos x="connsiteX3" y="connsiteY3"/>
              </a:cxn>
            </a:cxnLst>
            <a:rect l="l" t="t" r="r" b="b"/>
            <a:pathLst>
              <a:path w="3383280" h="1436915">
                <a:moveTo>
                  <a:pt x="0" y="0"/>
                </a:moveTo>
                <a:cubicBezTo>
                  <a:pt x="815340" y="102326"/>
                  <a:pt x="1630680" y="204652"/>
                  <a:pt x="1933303" y="326572"/>
                </a:cubicBezTo>
                <a:cubicBezTo>
                  <a:pt x="2235926" y="448492"/>
                  <a:pt x="1574074" y="546463"/>
                  <a:pt x="1815737" y="731520"/>
                </a:cubicBezTo>
                <a:cubicBezTo>
                  <a:pt x="2057400" y="916577"/>
                  <a:pt x="2720340" y="1176746"/>
                  <a:pt x="3383280" y="1436915"/>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22" name="TextBox 21"/>
          <p:cNvSpPr txBox="1"/>
          <p:nvPr/>
        </p:nvSpPr>
        <p:spPr>
          <a:xfrm>
            <a:off x="7543800" y="3429000"/>
            <a:ext cx="1066800" cy="584775"/>
          </a:xfrm>
          <a:prstGeom prst="rect">
            <a:avLst/>
          </a:prstGeom>
          <a:noFill/>
        </p:spPr>
        <p:txBody>
          <a:bodyPr wrap="square" rtlCol="0">
            <a:spAutoFit/>
          </a:bodyPr>
          <a:lstStyle/>
          <a:p>
            <a:r>
              <a:rPr lang="en-US" sz="3200" b="1" dirty="0" smtClean="0">
                <a:solidFill>
                  <a:srgbClr val="FF0000"/>
                </a:solidFill>
                <a:latin typeface="Cambria Math" pitchFamily="18" charset="0"/>
                <a:ea typeface="Cambria Math" pitchFamily="18" charset="0"/>
              </a:rPr>
              <a:t>d</a:t>
            </a:r>
            <a:r>
              <a:rPr lang="en-US" sz="3200" baseline="30000" dirty="0" smtClean="0">
                <a:solidFill>
                  <a:srgbClr val="FF0000"/>
                </a:solidFill>
                <a:latin typeface="Cambria Math" pitchFamily="18" charset="0"/>
                <a:ea typeface="Cambria Math" pitchFamily="18" charset="0"/>
              </a:rPr>
              <a:t>obs</a:t>
            </a:r>
            <a:endParaRPr lang="en-US" sz="3200" baseline="30000" dirty="0">
              <a:solidFill>
                <a:srgbClr val="FF0000"/>
              </a:solidFill>
              <a:latin typeface="Cambria Math" pitchFamily="18" charset="0"/>
              <a:ea typeface="Cambria Math" pitchFamily="18" charset="0"/>
            </a:endParaRPr>
          </a:p>
        </p:txBody>
      </p:sp>
      <p:sp>
        <p:nvSpPr>
          <p:cNvPr id="15" name="TextBox 14"/>
          <p:cNvSpPr txBox="1"/>
          <p:nvPr/>
        </p:nvSpPr>
        <p:spPr>
          <a:xfrm>
            <a:off x="533400" y="228600"/>
            <a:ext cx="2743200" cy="584775"/>
          </a:xfrm>
          <a:prstGeom prst="rect">
            <a:avLst/>
          </a:prstGeom>
          <a:noFill/>
        </p:spPr>
        <p:txBody>
          <a:bodyPr wrap="square" rtlCol="0">
            <a:spAutoFit/>
          </a:bodyPr>
          <a:lstStyle/>
          <a:p>
            <a:r>
              <a:rPr lang="en-US" sz="3200" dirty="0" smtClean="0">
                <a:latin typeface="Times New Roman" pitchFamily="18" charset="0"/>
                <a:ea typeface="Cambria Math" pitchFamily="18" charset="0"/>
                <a:cs typeface="Times New Roman" pitchFamily="18" charset="0"/>
              </a:rPr>
              <a:t>plot of </a:t>
            </a:r>
            <a:r>
              <a:rPr lang="en-US" sz="3200" b="1" dirty="0" smtClean="0">
                <a:latin typeface="Cambria Math" pitchFamily="18" charset="0"/>
                <a:ea typeface="Cambria Math" pitchFamily="18" charset="0"/>
                <a:cs typeface="Times New Roman" pitchFamily="18" charset="0"/>
              </a:rPr>
              <a:t>d</a:t>
            </a:r>
            <a:r>
              <a:rPr lang="en-US" sz="3200" baseline="30000" dirty="0" smtClean="0">
                <a:latin typeface="Cambria Math" pitchFamily="18" charset="0"/>
                <a:ea typeface="Cambria Math" pitchFamily="18" charset="0"/>
                <a:cs typeface="Times New Roman" pitchFamily="18" charset="0"/>
              </a:rPr>
              <a:t>obs</a:t>
            </a:r>
            <a:endParaRPr lang="en-US" sz="3200" baseline="30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Math" pitchFamily="18" charset="0"/>
                <a:ea typeface="Cambria Math" pitchFamily="18" charset="0"/>
              </a:rPr>
              <a:t>now suppose …</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457200" y="1600200"/>
            <a:ext cx="8229600" cy="2438399"/>
          </a:xfrm>
        </p:spPr>
        <p:txBody>
          <a:bodyPr>
            <a:normAutofit fontScale="92500" lnSpcReduction="10000"/>
          </a:bodyPr>
          <a:lstStyle/>
          <a:p>
            <a:pPr algn="ctr">
              <a:buNone/>
            </a:pPr>
            <a:r>
              <a:rPr lang="en-US" dirty="0" smtClean="0">
                <a:latin typeface="Times New Roman" pitchFamily="18" charset="0"/>
                <a:cs typeface="Times New Roman" pitchFamily="18" charset="0"/>
              </a:rPr>
              <a:t>the data are independent</a:t>
            </a:r>
          </a:p>
          <a:p>
            <a:pPr algn="ctr">
              <a:buNone/>
            </a:pPr>
            <a:r>
              <a:rPr lang="en-US" dirty="0" smtClean="0">
                <a:latin typeface="Times New Roman" pitchFamily="18" charset="0"/>
                <a:cs typeface="Times New Roman" pitchFamily="18" charset="0"/>
              </a:rPr>
              <a:t>each is drawn from a Gaussian distribution</a:t>
            </a:r>
          </a:p>
          <a:p>
            <a:pPr algn="ctr">
              <a:buNone/>
            </a:pPr>
            <a:r>
              <a:rPr lang="en-US" dirty="0" smtClean="0">
                <a:latin typeface="Times New Roman" pitchFamily="18" charset="0"/>
                <a:cs typeface="Times New Roman" pitchFamily="18" charset="0"/>
              </a:rPr>
              <a:t>with the same mean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dirty="0" smtClean="0">
                <a:latin typeface="Times New Roman" pitchFamily="18" charset="0"/>
                <a:cs typeface="Times New Roman" pitchFamily="18" charset="0"/>
              </a:rPr>
              <a:t> and variance </a:t>
            </a:r>
            <a:r>
              <a:rPr lang="el-GR" i="1" dirty="0" smtClean="0">
                <a:latin typeface="Times New Roman" pitchFamily="18" charset="0"/>
                <a:ea typeface="Cambria Math"/>
                <a:cs typeface="Times New Roman" pitchFamily="18" charset="0"/>
              </a:rPr>
              <a:t>σ</a:t>
            </a:r>
            <a:r>
              <a:rPr lang="en-US" i="1" baseline="30000" dirty="0" smtClean="0">
                <a:latin typeface="Times New Roman" pitchFamily="18" charset="0"/>
                <a:cs typeface="Times New Roman" pitchFamily="18" charset="0"/>
              </a:rPr>
              <a:t>2</a:t>
            </a:r>
          </a:p>
          <a:p>
            <a:pPr algn="ctr">
              <a:buNone/>
            </a:pPr>
            <a:endParaRPr lang="en-US" i="1" baseline="30000"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(but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dirty="0" smtClean="0">
                <a:latin typeface="Times New Roman" pitchFamily="18" charset="0"/>
                <a:cs typeface="Times New Roman" pitchFamily="18" charset="0"/>
              </a:rPr>
              <a:t> and </a:t>
            </a:r>
            <a:r>
              <a:rPr lang="el-GR" i="1" dirty="0" smtClean="0">
                <a:latin typeface="Times New Roman" pitchFamily="18" charset="0"/>
                <a:ea typeface="Cambria Math"/>
                <a:cs typeface="Times New Roman" pitchFamily="18" charset="0"/>
              </a:rPr>
              <a:t>σ</a:t>
            </a:r>
            <a:r>
              <a:rPr lang="en-US" dirty="0" smtClean="0">
                <a:latin typeface="Times New Roman" pitchFamily="18" charset="0"/>
                <a:cs typeface="Times New Roman" pitchFamily="18" charset="0"/>
              </a:rPr>
              <a:t> unknown)</a:t>
            </a:r>
            <a:endParaRPr lang="en-US" i="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914400" y="4648200"/>
            <a:ext cx="762000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
          <p:cNvGrpSpPr>
            <a:grpSpLocks noChangeAspect="1"/>
          </p:cNvGrpSpPr>
          <p:nvPr/>
        </p:nvGrpSpPr>
        <p:grpSpPr>
          <a:xfrm>
            <a:off x="304800" y="274484"/>
            <a:ext cx="6733342" cy="6354916"/>
            <a:chOff x="3293604" y="863375"/>
            <a:chExt cx="3366671" cy="3177458"/>
          </a:xfrm>
        </p:grpSpPr>
        <p:pic>
          <p:nvPicPr>
            <p:cNvPr id="15" name="Picture 14" descr="ballinbox.jpg"/>
            <p:cNvPicPr>
              <a:picLocks noChangeAspect="1"/>
            </p:cNvPicPr>
            <p:nvPr/>
          </p:nvPicPr>
          <p:blipFill>
            <a:blip r:embed="rId3" cstate="print"/>
            <a:srcRect l="28829" r="24061" b="8384"/>
            <a:stretch>
              <a:fillRect/>
            </a:stretch>
          </p:blipFill>
          <p:spPr>
            <a:xfrm>
              <a:off x="3657600" y="1219200"/>
              <a:ext cx="2629486" cy="2609191"/>
            </a:xfrm>
            <a:prstGeom prst="rect">
              <a:avLst/>
            </a:prstGeom>
          </p:spPr>
        </p:pic>
        <p:sp>
          <p:nvSpPr>
            <p:cNvPr id="18" name="Rectangle 17"/>
            <p:cNvSpPr/>
            <p:nvPr/>
          </p:nvSpPr>
          <p:spPr>
            <a:xfrm rot="1625112">
              <a:off x="3293604" y="3509722"/>
              <a:ext cx="1415768" cy="2368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Rectangle 6"/>
            <p:cNvSpPr/>
            <p:nvPr/>
          </p:nvSpPr>
          <p:spPr>
            <a:xfrm rot="21246170">
              <a:off x="3507788" y="863375"/>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p:nvSpPr>
          <p:spPr>
            <a:xfrm>
              <a:off x="3561472" y="1371600"/>
              <a:ext cx="1143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3562350" y="3381375"/>
              <a:ext cx="152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57001">
              <a:off x="3457340" y="3429814"/>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12" name="TextBox 11"/>
            <p:cNvSpPr txBox="1"/>
            <p:nvPr/>
          </p:nvSpPr>
          <p:spPr>
            <a:xfrm>
              <a:off x="4416249" y="1739675"/>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3</a:t>
              </a:r>
              <a:endParaRPr lang="en-US" sz="2400" i="1" baseline="-25000" dirty="0">
                <a:latin typeface="Cambria Math" pitchFamily="18" charset="0"/>
                <a:ea typeface="Cambria Math" pitchFamily="18" charset="0"/>
              </a:endParaRPr>
            </a:p>
          </p:txBody>
        </p:sp>
        <p:sp>
          <p:nvSpPr>
            <p:cNvPr id="16" name="Rectangle 15"/>
            <p:cNvSpPr/>
            <p:nvPr/>
          </p:nvSpPr>
          <p:spPr>
            <a:xfrm rot="21178246">
              <a:off x="4422186" y="3682775"/>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TextBox 16"/>
            <p:cNvSpPr txBox="1"/>
            <p:nvPr/>
          </p:nvSpPr>
          <p:spPr>
            <a:xfrm rot="21297738">
              <a:off x="6030747" y="3555388"/>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13" name="TextBox 12"/>
            <p:cNvSpPr txBox="1"/>
            <p:nvPr/>
          </p:nvSpPr>
          <p:spPr>
            <a:xfrm>
              <a:off x="4419600" y="3810000"/>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O</a:t>
              </a:r>
              <a:endParaRPr lang="en-US" sz="2400" i="1" baseline="-25000" dirty="0">
                <a:latin typeface="Cambria Math" pitchFamily="18" charset="0"/>
                <a:ea typeface="Cambria Math" pitchFamily="18" charset="0"/>
              </a:endParaRPr>
            </a:p>
          </p:txBody>
        </p:sp>
        <p:cxnSp>
          <p:nvCxnSpPr>
            <p:cNvPr id="20" name="Straight Connector 19"/>
            <p:cNvCxnSpPr/>
            <p:nvPr/>
          </p:nvCxnSpPr>
          <p:spPr>
            <a:xfrm>
              <a:off x="3733800" y="3352800"/>
              <a:ext cx="7620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838200" y="457200"/>
            <a:ext cx="2743200" cy="584775"/>
          </a:xfrm>
          <a:prstGeom prst="rect">
            <a:avLst/>
          </a:prstGeom>
          <a:noFill/>
        </p:spPr>
        <p:txBody>
          <a:bodyPr wrap="square" rtlCol="0">
            <a:spAutoFit/>
          </a:bodyPr>
          <a:lstStyle/>
          <a:p>
            <a:r>
              <a:rPr lang="en-US" sz="3200" dirty="0" smtClean="0">
                <a:latin typeface="Times New Roman" pitchFamily="18" charset="0"/>
                <a:ea typeface="Cambria Math" pitchFamily="18" charset="0"/>
                <a:cs typeface="Times New Roman" pitchFamily="18" charset="0"/>
              </a:rPr>
              <a:t>plot of </a:t>
            </a:r>
            <a:r>
              <a:rPr lang="en-US" sz="3200" i="1" dirty="0" smtClean="0">
                <a:latin typeface="Times New Roman" pitchFamily="18" charset="0"/>
                <a:ea typeface="Cambria Math" pitchFamily="18" charset="0"/>
                <a:cs typeface="Times New Roman" pitchFamily="18" charset="0"/>
              </a:rPr>
              <a:t>p</a:t>
            </a:r>
            <a:r>
              <a:rPr lang="en-US" sz="3200" dirty="0" smtClean="0">
                <a:latin typeface="Times New Roman" pitchFamily="18" charset="0"/>
                <a:ea typeface="Cambria Math" pitchFamily="18" charset="0"/>
                <a:cs typeface="Times New Roman" pitchFamily="18" charset="0"/>
              </a:rPr>
              <a:t>(</a:t>
            </a:r>
            <a:r>
              <a:rPr lang="en-US" sz="3200" b="1" dirty="0" smtClean="0">
                <a:latin typeface="Times New Roman" pitchFamily="18" charset="0"/>
                <a:ea typeface="Cambria Math" pitchFamily="18" charset="0"/>
                <a:cs typeface="Times New Roman" pitchFamily="18" charset="0"/>
              </a:rPr>
              <a:t>d</a:t>
            </a:r>
            <a:r>
              <a:rPr lang="en-US" sz="3200" dirty="0" smtClean="0">
                <a:latin typeface="Times New Roman" pitchFamily="18" charset="0"/>
                <a:ea typeface="Cambria Math" pitchFamily="18" charset="0"/>
                <a:cs typeface="Times New Roman" pitchFamily="18" charset="0"/>
              </a:rPr>
              <a:t>)</a:t>
            </a:r>
            <a:endParaRPr lang="en-US" sz="3200" baseline="30000"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7357</TotalTime>
  <Words>2781</Words>
  <Application>Microsoft Office PowerPoint</Application>
  <PresentationFormat>On-screen Show (4:3)</PresentationFormat>
  <Paragraphs>408</Paragraphs>
  <Slides>55</Slides>
  <Notes>50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Cambria Math</vt:lpstr>
      <vt:lpstr>Times New Roman</vt:lpstr>
      <vt:lpstr>Office Theme</vt:lpstr>
      <vt:lpstr>Lecture 8   The Principle of Maximum Likelihood</vt:lpstr>
      <vt:lpstr>Syllabus</vt:lpstr>
      <vt:lpstr>Purpose of the Lecture</vt:lpstr>
      <vt:lpstr>Part 1   The spaces of all possible data, all possible models and the idea of likelihood   </vt:lpstr>
      <vt:lpstr>viewpoint</vt:lpstr>
      <vt:lpstr>PowerPoint Presentation</vt:lpstr>
      <vt:lpstr>PowerPoint Presentation</vt:lpstr>
      <vt:lpstr>now suppose …</vt:lpstr>
      <vt:lpstr>PowerPoint Presentation</vt:lpstr>
      <vt:lpstr>PowerPoint Presentation</vt:lpstr>
      <vt:lpstr>now interpret …</vt:lpstr>
      <vt:lpstr>find parameters in the distribution</vt:lpstr>
      <vt:lpstr>Example</vt:lpstr>
      <vt:lpstr>solving the two equations</vt:lpstr>
      <vt:lpstr>solving the two equations</vt:lpstr>
      <vt:lpstr>PowerPoint Presentation</vt:lpstr>
      <vt:lpstr>example of a likelihood surface</vt:lpstr>
      <vt:lpstr>PowerPoint Presentation</vt:lpstr>
      <vt:lpstr>Part 2   Using the maximization of likelihood as a guiding principle for solving inverse problems</vt:lpstr>
      <vt:lpstr>linear inverse problem for  with Normally-distributed data with known covariance [cov d]  assume Gm=d gives the mean d</vt:lpstr>
      <vt:lpstr>principle of maximum likelihood  maximize L = log p(dobs)   minimize</vt:lpstr>
      <vt:lpstr>principle of maximum likelihood  maximize L = log p(dobs)   minimize</vt:lpstr>
      <vt:lpstr>principle of maximum likelihood  when data Gaussian-distributed solve Gm=d with weighted least squares  with weighting of </vt:lpstr>
      <vt:lpstr>special case of uncorrelated data each datum with a different variance [cov d]ii = σdi2  minimize</vt:lpstr>
      <vt:lpstr>special case of uncorrelated data each datum with a different variance [cov d]ii = σdi2  minimize</vt:lpstr>
      <vt:lpstr>but what about a priori information?</vt:lpstr>
      <vt:lpstr>probabilistic representation of a priori information</vt:lpstr>
      <vt:lpstr>probabilistic representation of a priori information</vt:lpstr>
      <vt:lpstr>probabilistic representation of a priori information</vt:lpstr>
      <vt:lpstr>PowerPoint Presentation</vt:lpstr>
      <vt:lpstr>PowerPoint Presentation</vt:lpstr>
      <vt:lpstr>PowerPoint Presentation</vt:lpstr>
      <vt:lpstr>PowerPoint Presentation</vt:lpstr>
      <vt:lpstr>assessing the information content in pA(m)</vt:lpstr>
      <vt:lpstr>Information Gain, S</vt:lpstr>
      <vt:lpstr>Relative Entropy, S also called Information Gain</vt:lpstr>
      <vt:lpstr>Relative Entropy, S also called Information Gain</vt:lpstr>
      <vt:lpstr>probabilistic representation of data</vt:lpstr>
      <vt:lpstr>probabilistic representation of data</vt:lpstr>
      <vt:lpstr>probabilistic representation of data</vt:lpstr>
      <vt:lpstr>probabilistic representation of both prior information and observed data</vt:lpstr>
      <vt:lpstr>PowerPoint Presentation</vt:lpstr>
      <vt:lpstr>the theory d = g(m) is a surface in the combined space of data and model parameters  on which the estimated model parameters and predicted data must lie    </vt:lpstr>
      <vt:lpstr>the theory d = g(m) is a surface in the combined space of data and model parameters  on which the estimated model parameters and predicted data must lie  for a linear theory the surface is planar </vt:lpstr>
      <vt:lpstr>the principle of maximum likelihood says</vt:lpstr>
      <vt:lpstr>PowerPoint Presentation</vt:lpstr>
      <vt:lpstr>PowerPoint Presentation</vt:lpstr>
      <vt:lpstr>PowerPoint Presentation</vt:lpstr>
      <vt:lpstr>minimize</vt:lpstr>
      <vt:lpstr>this is just weighted least squares with</vt:lpstr>
      <vt:lpstr>solve Fm=f with simple least squares</vt:lpstr>
      <vt:lpstr>when [cov d]=σd2I   and  [cov m]=σm2I </vt:lpstr>
      <vt:lpstr>this provides and answer to the question  What should be the value of ε2 in damped least squares?  The answer  </vt:lpstr>
      <vt:lpstr>if the a priori information is  Hm=h  with covariance [cov h]A then the Fm=f becomes</vt:lpstr>
      <vt:lpstr> Gm=dobs  with covariance [cov d] Hm=h with covariance [cov h]A  mest = (FTF)-1FTdobs </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William Menke</cp:lastModifiedBy>
  <cp:revision>520</cp:revision>
  <dcterms:created xsi:type="dcterms:W3CDTF">2011-08-18T12:44:59Z</dcterms:created>
  <dcterms:modified xsi:type="dcterms:W3CDTF">2023-05-19T23:56:07Z</dcterms:modified>
</cp:coreProperties>
</file>