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66" r:id="rId4"/>
    <p:sldId id="270" r:id="rId5"/>
    <p:sldId id="273" r:id="rId6"/>
    <p:sldId id="303" r:id="rId7"/>
    <p:sldId id="275" r:id="rId8"/>
    <p:sldId id="276" r:id="rId9"/>
    <p:sldId id="277" r:id="rId10"/>
    <p:sldId id="274" r:id="rId11"/>
    <p:sldId id="278" r:id="rId12"/>
    <p:sldId id="279" r:id="rId13"/>
    <p:sldId id="280" r:id="rId14"/>
    <p:sldId id="304" r:id="rId15"/>
    <p:sldId id="281" r:id="rId16"/>
    <p:sldId id="271" r:id="rId17"/>
    <p:sldId id="282" r:id="rId18"/>
    <p:sldId id="283" r:id="rId19"/>
    <p:sldId id="284" r:id="rId20"/>
    <p:sldId id="285" r:id="rId21"/>
    <p:sldId id="286" r:id="rId22"/>
    <p:sldId id="272" r:id="rId23"/>
    <p:sldId id="287" r:id="rId24"/>
    <p:sldId id="288" r:id="rId25"/>
    <p:sldId id="289" r:id="rId26"/>
    <p:sldId id="290" r:id="rId27"/>
    <p:sldId id="291" r:id="rId28"/>
    <p:sldId id="293" r:id="rId29"/>
    <p:sldId id="292" r:id="rId30"/>
    <p:sldId id="294" r:id="rId31"/>
    <p:sldId id="295" r:id="rId32"/>
    <p:sldId id="296" r:id="rId33"/>
    <p:sldId id="297" r:id="rId34"/>
    <p:sldId id="301" r:id="rId35"/>
    <p:sldId id="298" r:id="rId36"/>
    <p:sldId id="302" r:id="rId37"/>
    <p:sldId id="299" r:id="rId38"/>
    <p:sldId id="300" r:id="rId39"/>
    <p:sldId id="305" r:id="rId40"/>
    <p:sldId id="30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54" autoAdjust="0"/>
  </p:normalViewPr>
  <p:slideViewPr>
    <p:cSldViewPr>
      <p:cViewPr varScale="1">
        <p:scale>
          <a:sx n="56" d="100"/>
          <a:sy n="56" d="100"/>
        </p:scale>
        <p:origin x="156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53586-B8EA-4C3A-8DAE-D42D42A93AB4}" type="datetimeFigureOut">
              <a:rPr lang="en-US" smtClean="0"/>
              <a:pPr/>
              <a:t>5/17/2023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C30AA-43CA-42E7-B15D-4F2AC4A1EF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lecture develops</a:t>
            </a:r>
            <a:r>
              <a:rPr lang="en-US" baseline="0" dirty="0" smtClean="0"/>
              <a:t> Gaussian Process Regression by showing that it is special case of Generalized Least Square.</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could repeat the process for other lags.</a:t>
            </a:r>
          </a:p>
          <a:p>
            <a:r>
              <a:rPr lang="en-US" dirty="0" smtClean="0"/>
              <a:t>This defines the auto-covariance function c(r)</a:t>
            </a:r>
          </a:p>
          <a:p>
            <a:r>
              <a:rPr lang="en-US" dirty="0" smtClean="0"/>
              <a:t>It</a:t>
            </a:r>
            <a:r>
              <a:rPr lang="en-US" baseline="0" dirty="0" smtClean="0"/>
              <a:t> varies in the range +/- 1.</a:t>
            </a:r>
          </a:p>
          <a:p>
            <a:r>
              <a:rPr lang="en-US" baseline="0" dirty="0" smtClean="0"/>
              <a:t>The shape of the functions is different for rough and smooth functions.</a:t>
            </a:r>
          </a:p>
          <a:p>
            <a:endParaRPr lang="en-US" dirty="0" smtClean="0"/>
          </a:p>
        </p:txBody>
      </p:sp>
      <p:sp>
        <p:nvSpPr>
          <p:cNvPr id="4" name="Slide Number Placeholder 3"/>
          <p:cNvSpPr>
            <a:spLocks noGrp="1"/>
          </p:cNvSpPr>
          <p:nvPr>
            <p:ph type="sldNum" sz="quarter" idx="10"/>
          </p:nvPr>
        </p:nvSpPr>
        <p:spPr/>
        <p:txBody>
          <a:bodyPr/>
          <a:lstStyle/>
          <a:p>
            <a:fld id="{909C30AA-43CA-42E7-B15D-4F2AC4A1EFAC}" type="slidenum">
              <a:rPr lang="en-US" smtClean="0"/>
              <a:pPr/>
              <a:t>11</a:t>
            </a:fld>
            <a:endParaRPr lang="en-US"/>
          </a:p>
        </p:txBody>
      </p:sp>
    </p:spTree>
    <p:extLst>
      <p:ext uri="{BB962C8B-B14F-4D97-AF65-F5344CB8AC3E}">
        <p14:creationId xmlns:p14="http://schemas.microsoft.com/office/powerpoint/2010/main" val="33725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12</a:t>
            </a:fld>
            <a:endParaRPr lang="en-US"/>
          </a:p>
        </p:txBody>
      </p:sp>
    </p:spTree>
    <p:extLst>
      <p:ext uri="{BB962C8B-B14F-4D97-AF65-F5344CB8AC3E}">
        <p14:creationId xmlns:p14="http://schemas.microsoft.com/office/powerpoint/2010/main" val="399109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rough image, the auto-covariance fall off quickly at small lag,</a:t>
            </a:r>
          </a:p>
          <a:p>
            <a:r>
              <a:rPr lang="en-US" baseline="0" dirty="0" smtClean="0"/>
              <a:t>  so that nearly pixels in the image are nearly uncorrelated.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smooth image, the auto-covariance fall off slowly at small lag.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so that nearly pixels in the image are highly uncorrelated.</a:t>
            </a:r>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13</a:t>
            </a:fld>
            <a:endParaRPr lang="en-US"/>
          </a:p>
        </p:txBody>
      </p:sp>
    </p:spTree>
    <p:extLst>
      <p:ext uri="{BB962C8B-B14F-4D97-AF65-F5344CB8AC3E}">
        <p14:creationId xmlns:p14="http://schemas.microsoft.com/office/powerpoint/2010/main" val="401005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t>
            </a:r>
            <a:r>
              <a:rPr lang="en-US" baseline="0" dirty="0" smtClean="0"/>
              <a:t>large lags (say r=50), points in both images are only very weakly correlated.</a:t>
            </a:r>
          </a:p>
        </p:txBody>
      </p:sp>
      <p:sp>
        <p:nvSpPr>
          <p:cNvPr id="4" name="Slide Number Placeholder 3"/>
          <p:cNvSpPr>
            <a:spLocks noGrp="1"/>
          </p:cNvSpPr>
          <p:nvPr>
            <p:ph type="sldNum" sz="quarter" idx="10"/>
          </p:nvPr>
        </p:nvSpPr>
        <p:spPr/>
        <p:txBody>
          <a:bodyPr/>
          <a:lstStyle/>
          <a:p>
            <a:fld id="{909C30AA-43CA-42E7-B15D-4F2AC4A1EFAC}" type="slidenum">
              <a:rPr lang="en-US" smtClean="0"/>
              <a:pPr/>
              <a:t>14</a:t>
            </a:fld>
            <a:endParaRPr lang="en-US"/>
          </a:p>
        </p:txBody>
      </p:sp>
    </p:spTree>
    <p:extLst>
      <p:ext uri="{BB962C8B-B14F-4D97-AF65-F5344CB8AC3E}">
        <p14:creationId xmlns:p14="http://schemas.microsoft.com/office/powerpoint/2010/main" val="3852667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auto-covariance is</a:t>
            </a:r>
            <a:r>
              <a:rPr lang="en-US" baseline="0" dirty="0" smtClean="0"/>
              <a:t> just a scaled version of the covariance matrix,</a:t>
            </a:r>
          </a:p>
          <a:p>
            <a:r>
              <a:rPr lang="en-US" baseline="0" dirty="0" smtClean="0"/>
              <a:t>where the scaling is the variance,</a:t>
            </a:r>
          </a:p>
          <a:p>
            <a:r>
              <a:rPr lang="en-US" baseline="0" dirty="0" smtClean="0"/>
              <a:t>except that stationarity has been assumed,</a:t>
            </a:r>
          </a:p>
          <a:p>
            <a:r>
              <a:rPr lang="en-US" baseline="0" dirty="0" smtClean="0"/>
              <a:t>that is, the degree of correlation between members of a pair of </a:t>
            </a:r>
            <a:r>
              <a:rPr lang="en-US" baseline="0" dirty="0" err="1" smtClean="0"/>
              <a:t>pixles</a:t>
            </a:r>
            <a:endParaRPr lang="en-US" baseline="0" dirty="0" smtClean="0"/>
          </a:p>
          <a:p>
            <a:r>
              <a:rPr lang="en-US" baseline="0" dirty="0" smtClean="0"/>
              <a:t>depends only on their separation,</a:t>
            </a:r>
          </a:p>
          <a:p>
            <a:r>
              <a:rPr lang="en-US" baseline="0" dirty="0" smtClean="0"/>
              <a:t>and not in the position of the pixel in the image.</a:t>
            </a:r>
          </a:p>
        </p:txBody>
      </p:sp>
      <p:sp>
        <p:nvSpPr>
          <p:cNvPr id="4" name="Slide Number Placeholder 3"/>
          <p:cNvSpPr>
            <a:spLocks noGrp="1"/>
          </p:cNvSpPr>
          <p:nvPr>
            <p:ph type="sldNum" sz="quarter" idx="10"/>
          </p:nvPr>
        </p:nvSpPr>
        <p:spPr/>
        <p:txBody>
          <a:bodyPr/>
          <a:lstStyle/>
          <a:p>
            <a:fld id="{909C30AA-43CA-42E7-B15D-4F2AC4A1EFAC}" type="slidenum">
              <a:rPr lang="en-US" smtClean="0"/>
              <a:pPr/>
              <a:t>15</a:t>
            </a:fld>
            <a:endParaRPr lang="en-US"/>
          </a:p>
        </p:txBody>
      </p:sp>
    </p:spTree>
    <p:extLst>
      <p:ext uri="{BB962C8B-B14F-4D97-AF65-F5344CB8AC3E}">
        <p14:creationId xmlns:p14="http://schemas.microsoft.com/office/powerpoint/2010/main" val="43870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next section we</a:t>
            </a:r>
            <a:r>
              <a:rPr lang="en-US" baseline="0" dirty="0" smtClean="0"/>
              <a:t> relate smoothness as it was defined In Chapter 4,</a:t>
            </a:r>
          </a:p>
          <a:p>
            <a:r>
              <a:rPr lang="en-US" baseline="0" dirty="0" smtClean="0"/>
              <a:t>a smooth function is one with small first or second derivative,</a:t>
            </a:r>
          </a:p>
          <a:p>
            <a:r>
              <a:rPr lang="en-US" baseline="0" dirty="0" smtClean="0"/>
              <a:t>to the new idea that a function is smooth if its auto-covariance has a certain shape.</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16</a:t>
            </a:fld>
            <a:endParaRPr lang="en-US"/>
          </a:p>
        </p:txBody>
      </p:sp>
    </p:spTree>
    <p:extLst>
      <p:ext uri="{BB962C8B-B14F-4D97-AF65-F5344CB8AC3E}">
        <p14:creationId xmlns:p14="http://schemas.microsoft.com/office/powerpoint/2010/main" val="507699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Generalized Least Squares formula in Chapters 4 and 6 are similar in form.</a:t>
            </a:r>
          </a:p>
          <a:p>
            <a:r>
              <a:rPr lang="en-US" baseline="0" dirty="0" smtClean="0"/>
              <a:t>but the Chapter 4 version contains </a:t>
            </a:r>
            <a:r>
              <a:rPr lang="en-US" baseline="0" dirty="0" err="1" smtClean="0"/>
              <a:t>dervavitive</a:t>
            </a:r>
            <a:r>
              <a:rPr lang="en-US" baseline="0" dirty="0" smtClean="0"/>
              <a:t> matrix D and an weight epsilon,</a:t>
            </a:r>
          </a:p>
          <a:p>
            <a:r>
              <a:rPr lang="en-US" baseline="0" dirty="0" smtClean="0"/>
              <a:t>whereas the Chapter 6 version contains a matrix H and a </a:t>
            </a:r>
            <a:r>
              <a:rPr lang="en-US" baseline="0" dirty="0" err="1" smtClean="0"/>
              <a:t>priot</a:t>
            </a:r>
            <a:r>
              <a:rPr lang="en-US" baseline="0" dirty="0" smtClean="0"/>
              <a:t> covariance matrix [</a:t>
            </a:r>
            <a:r>
              <a:rPr lang="en-US" baseline="0" dirty="0" err="1" smtClean="0"/>
              <a:t>cov</a:t>
            </a:r>
            <a:r>
              <a:rPr lang="en-US" baseline="0" dirty="0" smtClean="0"/>
              <a:t> h]</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17</a:t>
            </a:fld>
            <a:endParaRPr lang="en-US"/>
          </a:p>
        </p:txBody>
      </p:sp>
    </p:spTree>
    <p:extLst>
      <p:ext uri="{BB962C8B-B14F-4D97-AF65-F5344CB8AC3E}">
        <p14:creationId xmlns:p14="http://schemas.microsoft.com/office/powerpoint/2010/main" val="733484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setting epsilon=1 and H=I (so that the prior h equals the prior m)</a:t>
            </a:r>
          </a:p>
          <a:p>
            <a:r>
              <a:rPr lang="en-US" baseline="0" dirty="0" smtClean="0"/>
              <a:t>The forms become even more similar.</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18</a:t>
            </a:fld>
            <a:endParaRPr lang="en-US"/>
          </a:p>
        </p:txBody>
      </p:sp>
    </p:spTree>
    <p:extLst>
      <p:ext uri="{BB962C8B-B14F-4D97-AF65-F5344CB8AC3E}">
        <p14:creationId xmlns:p14="http://schemas.microsoft.com/office/powerpoint/2010/main" val="2763352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a:t>
            </a:r>
            <a:r>
              <a:rPr lang="en-US" baseline="0" dirty="0" smtClean="0"/>
              <a:t> now discern that the forms would be identical if</a:t>
            </a:r>
          </a:p>
          <a:p>
            <a:r>
              <a:rPr lang="en-US" baseline="0" dirty="0" smtClean="0"/>
              <a:t>DTD equaled </a:t>
            </a:r>
            <a:r>
              <a:rPr lang="en-US" baseline="0" dirty="0" err="1" smtClean="0"/>
              <a:t>inv</a:t>
            </a:r>
            <a:r>
              <a:rPr lang="en-US" baseline="0" dirty="0" smtClean="0"/>
              <a:t>(</a:t>
            </a:r>
            <a:r>
              <a:rPr lang="en-US" baseline="0" dirty="0" err="1" smtClean="0"/>
              <a:t>cov</a:t>
            </a:r>
            <a:r>
              <a:rPr lang="en-US" baseline="0" dirty="0" smtClean="0"/>
              <a:t>[m]).</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19</a:t>
            </a:fld>
            <a:endParaRPr lang="en-US"/>
          </a:p>
        </p:txBody>
      </p:sp>
    </p:spTree>
    <p:extLst>
      <p:ext uri="{BB962C8B-B14F-4D97-AF65-F5344CB8AC3E}">
        <p14:creationId xmlns:p14="http://schemas.microsoft.com/office/powerpoint/2010/main" val="1175661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Thus</a:t>
            </a:r>
            <a:r>
              <a:rPr lang="en-US" baseline="0" dirty="0" smtClean="0"/>
              <a:t>, given a “derivative definition” of smoothness, we can construct the equivalent covariance definition,</a:t>
            </a:r>
          </a:p>
          <a:p>
            <a:r>
              <a:rPr lang="en-US" baseline="0" dirty="0" smtClean="0"/>
              <a:t>and</a:t>
            </a:r>
          </a:p>
          <a:p>
            <a:r>
              <a:rPr lang="en-US" baseline="0" dirty="0" smtClean="0"/>
              <a:t>given a “covariance definition” of smoothness, we can construct the equivalent derivative definition.</a:t>
            </a:r>
          </a:p>
          <a:p>
            <a:r>
              <a:rPr lang="en-US" dirty="0" smtClean="0"/>
              <a:t>The formula involves the square</a:t>
            </a:r>
            <a:r>
              <a:rPr lang="en-US" baseline="0" dirty="0" smtClean="0"/>
              <a:t> root of a matrix,</a:t>
            </a:r>
          </a:p>
          <a:p>
            <a:r>
              <a:rPr lang="en-US" baseline="0" dirty="0" smtClean="0"/>
              <a:t>Software for calculating the square root is widely available.</a:t>
            </a:r>
          </a:p>
          <a:p>
            <a:endParaRPr lang="en-US" baseline="0" dirty="0" smtClean="0"/>
          </a:p>
        </p:txBody>
      </p:sp>
      <p:sp>
        <p:nvSpPr>
          <p:cNvPr id="4" name="Slide Number Placeholder 3"/>
          <p:cNvSpPr>
            <a:spLocks noGrp="1"/>
          </p:cNvSpPr>
          <p:nvPr>
            <p:ph type="sldNum" sz="quarter" idx="10"/>
          </p:nvPr>
        </p:nvSpPr>
        <p:spPr/>
        <p:txBody>
          <a:bodyPr/>
          <a:lstStyle/>
          <a:p>
            <a:fld id="{909C30AA-43CA-42E7-B15D-4F2AC4A1EFAC}" type="slidenum">
              <a:rPr lang="en-US" smtClean="0"/>
              <a:pPr/>
              <a:t>20</a:t>
            </a:fld>
            <a:endParaRPr lang="en-US"/>
          </a:p>
        </p:txBody>
      </p:sp>
    </p:spTree>
    <p:extLst>
      <p:ext uri="{BB962C8B-B14F-4D97-AF65-F5344CB8AC3E}">
        <p14:creationId xmlns:p14="http://schemas.microsoft.com/office/powerpoint/2010/main" val="260656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Gaussian Process Regression uses prior knowledge of the covariance matrix to produce</a:t>
            </a:r>
          </a:p>
          <a:p>
            <a:r>
              <a:rPr lang="en-US" baseline="0" dirty="0" smtClean="0"/>
              <a:t>a smooth estimate of a function (represented as a time series or image).  The approach of</a:t>
            </a:r>
          </a:p>
          <a:p>
            <a:r>
              <a:rPr lang="en-US" baseline="0" dirty="0" smtClean="0"/>
              <a:t>the lecture is to first demonstrate a link between smoothness, which was introduced in Chapter</a:t>
            </a:r>
          </a:p>
          <a:p>
            <a:r>
              <a:rPr lang="en-US" baseline="0" dirty="0" smtClean="0"/>
              <a:t>4, and covariance (which was introduced in Chapter 6).  The main point is that smoothness</a:t>
            </a:r>
          </a:p>
          <a:p>
            <a:r>
              <a:rPr lang="en-US" baseline="0" dirty="0" smtClean="0"/>
              <a:t>can be understood as a state in which a derivative is small, or as a state in which the covariance</a:t>
            </a:r>
          </a:p>
          <a:p>
            <a:r>
              <a:rPr lang="en-US" baseline="0" dirty="0" smtClean="0"/>
              <a:t>has a specific form.  Here, I really mean the off-diagonal elements of the covariance matrix,</a:t>
            </a:r>
          </a:p>
          <a:p>
            <a:r>
              <a:rPr lang="en-US" baseline="0" dirty="0" smtClean="0"/>
              <a:t>which describe the degree to which different model parameters (now understood as pixels in</a:t>
            </a:r>
          </a:p>
          <a:p>
            <a:r>
              <a:rPr lang="en-US" baseline="0" dirty="0" smtClean="0"/>
              <a:t>the image, are correlated).</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exponential auto-covariance is (approximately) equivalent to a first derivative..</a:t>
            </a:r>
          </a:p>
          <a:p>
            <a:r>
              <a:rPr lang="en-US" baseline="0" dirty="0" smtClean="0"/>
              <a:t>Other auto-</a:t>
            </a:r>
            <a:r>
              <a:rPr lang="en-US" baseline="0" dirty="0" err="1" smtClean="0"/>
              <a:t>covariances</a:t>
            </a:r>
            <a:r>
              <a:rPr lang="en-US" baseline="0" dirty="0" smtClean="0"/>
              <a:t> are (approximately) equivalent to a other derivatives.</a:t>
            </a:r>
          </a:p>
        </p:txBody>
      </p:sp>
      <p:sp>
        <p:nvSpPr>
          <p:cNvPr id="4" name="Slide Number Placeholder 3"/>
          <p:cNvSpPr>
            <a:spLocks noGrp="1"/>
          </p:cNvSpPr>
          <p:nvPr>
            <p:ph type="sldNum" sz="quarter" idx="10"/>
          </p:nvPr>
        </p:nvSpPr>
        <p:spPr/>
        <p:txBody>
          <a:bodyPr/>
          <a:lstStyle/>
          <a:p>
            <a:fld id="{909C30AA-43CA-42E7-B15D-4F2AC4A1EFAC}" type="slidenum">
              <a:rPr lang="en-US" smtClean="0"/>
              <a:pPr/>
              <a:t>21</a:t>
            </a:fld>
            <a:endParaRPr lang="en-US"/>
          </a:p>
        </p:txBody>
      </p:sp>
    </p:spTree>
    <p:extLst>
      <p:ext uri="{BB962C8B-B14F-4D97-AF65-F5344CB8AC3E}">
        <p14:creationId xmlns:p14="http://schemas.microsoft.com/office/powerpoint/2010/main" val="905445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section we apply the idea of smoothness to the data “interpolation” problem.</a:t>
            </a:r>
          </a:p>
          <a:p>
            <a:r>
              <a:rPr lang="en-US" baseline="0" dirty="0" smtClean="0"/>
              <a:t>Interpolation is in quotes, because true interpolation preserves the data values,</a:t>
            </a:r>
          </a:p>
          <a:p>
            <a:r>
              <a:rPr lang="en-US" baseline="0" dirty="0" smtClean="0"/>
              <a:t>whereas this method does not.</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22</a:t>
            </a:fld>
            <a:endParaRPr lang="en-US"/>
          </a:p>
        </p:txBody>
      </p:sp>
    </p:spTree>
    <p:extLst>
      <p:ext uri="{BB962C8B-B14F-4D97-AF65-F5344CB8AC3E}">
        <p14:creationId xmlns:p14="http://schemas.microsoft.com/office/powerpoint/2010/main" val="3657817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 is</a:t>
            </a:r>
            <a:r>
              <a:rPr lang="en-US" baseline="0" dirty="0" smtClean="0"/>
              <a:t> to reconstruct a function (green line) from noisy observations (stars).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23</a:t>
            </a:fld>
            <a:endParaRPr lang="en-US"/>
          </a:p>
        </p:txBody>
      </p:sp>
    </p:spTree>
    <p:extLst>
      <p:ext uri="{BB962C8B-B14F-4D97-AF65-F5344CB8AC3E}">
        <p14:creationId xmlns:p14="http://schemas.microsoft.com/office/powerpoint/2010/main" val="1803075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model parameters include “control model parameters”, which are co-registered with the data.</a:t>
            </a:r>
          </a:p>
          <a:p>
            <a:r>
              <a:rPr lang="en-US" baseline="0" dirty="0" smtClean="0"/>
              <a:t>They represent the estimated data.</a:t>
            </a:r>
          </a:p>
        </p:txBody>
      </p:sp>
      <p:sp>
        <p:nvSpPr>
          <p:cNvPr id="4" name="Slide Number Placeholder 3"/>
          <p:cNvSpPr>
            <a:spLocks noGrp="1"/>
          </p:cNvSpPr>
          <p:nvPr>
            <p:ph type="sldNum" sz="quarter" idx="10"/>
          </p:nvPr>
        </p:nvSpPr>
        <p:spPr/>
        <p:txBody>
          <a:bodyPr/>
          <a:lstStyle/>
          <a:p>
            <a:fld id="{909C30AA-43CA-42E7-B15D-4F2AC4A1EFAC}" type="slidenum">
              <a:rPr lang="en-US" smtClean="0"/>
              <a:pPr/>
              <a:t>24</a:t>
            </a:fld>
            <a:endParaRPr lang="en-US"/>
          </a:p>
        </p:txBody>
      </p:sp>
    </p:spTree>
    <p:extLst>
      <p:ext uri="{BB962C8B-B14F-4D97-AF65-F5344CB8AC3E}">
        <p14:creationId xmlns:p14="http://schemas.microsoft.com/office/powerpoint/2010/main" val="3894977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target</a:t>
            </a:r>
            <a:r>
              <a:rPr lang="en-US" baseline="0" dirty="0" smtClean="0"/>
              <a:t> model parameters are the ones we really want to know.</a:t>
            </a:r>
          </a:p>
          <a:p>
            <a:r>
              <a:rPr lang="en-US" baseline="0" dirty="0" smtClean="0"/>
              <a:t>No data is available for them.</a:t>
            </a:r>
          </a:p>
          <a:p>
            <a:r>
              <a:rPr lang="en-US" baseline="0" dirty="0" smtClean="0"/>
              <a:t>Usually, they are regularly spaced.</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25</a:t>
            </a:fld>
            <a:endParaRPr lang="en-US"/>
          </a:p>
        </p:txBody>
      </p:sp>
    </p:spTree>
    <p:extLst>
      <p:ext uri="{BB962C8B-B14F-4D97-AF65-F5344CB8AC3E}">
        <p14:creationId xmlns:p14="http://schemas.microsoft.com/office/powerpoint/2010/main" val="2230414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inverse problem</a:t>
            </a:r>
            <a:r>
              <a:rPr lang="en-US" baseline="0" dirty="0" smtClean="0"/>
              <a:t> stated in words.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26</a:t>
            </a:fld>
            <a:endParaRPr lang="en-US"/>
          </a:p>
        </p:txBody>
      </p:sp>
    </p:spTree>
    <p:extLst>
      <p:ext uri="{BB962C8B-B14F-4D97-AF65-F5344CB8AC3E}">
        <p14:creationId xmlns:p14="http://schemas.microsoft.com/office/powerpoint/2010/main" val="430627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a:t>
            </a:r>
            <a:r>
              <a:rPr lang="en-US" baseline="0" dirty="0" smtClean="0"/>
              <a:t> Generalized Least Squares formula from Chapter 6.</a:t>
            </a:r>
          </a:p>
          <a:p>
            <a:r>
              <a:rPr lang="en-US" baseline="0" dirty="0" smtClean="0"/>
              <a:t>Note that there are two versions of the generalized inverse.</a:t>
            </a:r>
          </a:p>
        </p:txBody>
      </p:sp>
      <p:sp>
        <p:nvSpPr>
          <p:cNvPr id="4" name="Slide Number Placeholder 3"/>
          <p:cNvSpPr>
            <a:spLocks noGrp="1"/>
          </p:cNvSpPr>
          <p:nvPr>
            <p:ph type="sldNum" sz="quarter" idx="10"/>
          </p:nvPr>
        </p:nvSpPr>
        <p:spPr/>
        <p:txBody>
          <a:bodyPr/>
          <a:lstStyle/>
          <a:p>
            <a:fld id="{909C30AA-43CA-42E7-B15D-4F2AC4A1EFAC}" type="slidenum">
              <a:rPr lang="en-US" smtClean="0"/>
              <a:pPr/>
              <a:t>27</a:t>
            </a:fld>
            <a:endParaRPr lang="en-US"/>
          </a:p>
        </p:txBody>
      </p:sp>
    </p:spTree>
    <p:extLst>
      <p:ext uri="{BB962C8B-B14F-4D97-AF65-F5344CB8AC3E}">
        <p14:creationId xmlns:p14="http://schemas.microsoft.com/office/powerpoint/2010/main" val="473559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solution for our special case.</a:t>
            </a:r>
          </a:p>
          <a:p>
            <a:r>
              <a:rPr lang="en-US" baseline="0" dirty="0" smtClean="0"/>
              <a:t>Because H=I, the formula is significantly simplified.</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28</a:t>
            </a:fld>
            <a:endParaRPr lang="en-US"/>
          </a:p>
        </p:txBody>
      </p:sp>
    </p:spTree>
    <p:extLst>
      <p:ext uri="{BB962C8B-B14F-4D97-AF65-F5344CB8AC3E}">
        <p14:creationId xmlns:p14="http://schemas.microsoft.com/office/powerpoint/2010/main" val="675576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of the two equivalent forms of the generalized inverse is simpler,</a:t>
            </a:r>
          </a:p>
          <a:p>
            <a:r>
              <a:rPr lang="en-US" baseline="0" dirty="0" smtClean="0"/>
              <a:t>because it involves only one matrix inverse.</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29</a:t>
            </a:fld>
            <a:endParaRPr lang="en-US"/>
          </a:p>
        </p:txBody>
      </p:sp>
    </p:spTree>
    <p:extLst>
      <p:ext uri="{BB962C8B-B14F-4D97-AF65-F5344CB8AC3E}">
        <p14:creationId xmlns:p14="http://schemas.microsoft.com/office/powerpoint/2010/main" val="2384401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 kernel says that only the control model parameters have data,</a:t>
            </a:r>
          </a:p>
          <a:p>
            <a:r>
              <a:rPr lang="en-US" baseline="0" dirty="0" smtClean="0"/>
              <a:t>and that there is a one-to-one correspondence between the two.</a:t>
            </a:r>
          </a:p>
          <a:p>
            <a:endParaRPr lang="en-US" baseline="0" dirty="0" smtClean="0"/>
          </a:p>
          <a:p>
            <a:r>
              <a:rPr lang="en-US" baseline="0" dirty="0" smtClean="0"/>
              <a:t>The prior covariance matrix is broken up into four quadrants.</a:t>
            </a:r>
          </a:p>
          <a:p>
            <a:r>
              <a:rPr lang="en-US" baseline="0" dirty="0" smtClean="0"/>
              <a:t>Thus, the (cc) quadrant contains correlations between control model parameters, only.</a:t>
            </a:r>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30</a:t>
            </a:fld>
            <a:endParaRPr lang="en-US"/>
          </a:p>
        </p:txBody>
      </p:sp>
    </p:spTree>
    <p:extLst>
      <p:ext uri="{BB962C8B-B14F-4D97-AF65-F5344CB8AC3E}">
        <p14:creationId xmlns:p14="http://schemas.microsoft.com/office/powerpoint/2010/main" val="14042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image is smooth is </a:t>
            </a:r>
            <a:r>
              <a:rPr lang="en-US" baseline="0" dirty="0" smtClean="0"/>
              <a:t>neighboring pixels in it are highly correlated.</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a:t>
            </a:r>
            <a:r>
              <a:rPr lang="en-US" baseline="0" dirty="0" smtClean="0"/>
              <a:t> </a:t>
            </a:r>
            <a:r>
              <a:rPr lang="en-US" dirty="0" smtClean="0"/>
              <a:t>generalized</a:t>
            </a:r>
            <a:r>
              <a:rPr lang="en-US" baseline="0" dirty="0" smtClean="0"/>
              <a:t> inverse is easy to write down.</a:t>
            </a:r>
          </a:p>
          <a:p>
            <a:r>
              <a:rPr lang="en-US" baseline="0" dirty="0" smtClean="0"/>
              <a:t>But usually the solution of the target points is the only one we care about.</a:t>
            </a:r>
          </a:p>
          <a:p>
            <a:r>
              <a:rPr lang="en-US" baseline="0" dirty="0" smtClean="0"/>
              <a:t>It contains one matrix inverse.</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31</a:t>
            </a:fld>
            <a:endParaRPr lang="en-US"/>
          </a:p>
        </p:txBody>
      </p:sp>
    </p:spTree>
    <p:extLst>
      <p:ext uri="{BB962C8B-B14F-4D97-AF65-F5344CB8AC3E}">
        <p14:creationId xmlns:p14="http://schemas.microsoft.com/office/powerpoint/2010/main" val="596162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solution is called Gaussian Process Regression,</a:t>
            </a:r>
            <a:r>
              <a:rPr lang="en-US" baseline="0" dirty="0" smtClean="0"/>
              <a:t> or GPR.</a:t>
            </a:r>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32</a:t>
            </a:fld>
            <a:endParaRPr lang="en-US"/>
          </a:p>
        </p:txBody>
      </p:sp>
    </p:spTree>
    <p:extLst>
      <p:ext uri="{BB962C8B-B14F-4D97-AF65-F5344CB8AC3E}">
        <p14:creationId xmlns:p14="http://schemas.microsoft.com/office/powerpoint/2010/main" val="2556728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the application of GPR.</a:t>
            </a:r>
            <a:r>
              <a:rPr lang="en-US" baseline="0" dirty="0" smtClean="0"/>
              <a:t>  There are two images (rows), the top with an exponential</a:t>
            </a:r>
          </a:p>
          <a:p>
            <a:r>
              <a:rPr lang="en-US" baseline="0" dirty="0" smtClean="0"/>
              <a:t>auto-covariance and the bottom with a Gaussian covariance  The control points are show in the right</a:t>
            </a:r>
          </a:p>
          <a:p>
            <a:r>
              <a:rPr lang="en-US" baseline="0" dirty="0" smtClean="0"/>
              <a:t>hand images as black dots.  The right hand images show the final “</a:t>
            </a:r>
            <a:r>
              <a:rPr lang="en-US" baseline="0" dirty="0" err="1" smtClean="0"/>
              <a:t>interpoaltion</a:t>
            </a:r>
            <a:r>
              <a:rPr lang="en-US" baseline="0" dirty="0" smtClean="0"/>
              <a:t>” with the control points</a:t>
            </a:r>
          </a:p>
          <a:p>
            <a:r>
              <a:rPr lang="en-US" baseline="0" dirty="0" smtClean="0"/>
              <a:t>not being shown.</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33</a:t>
            </a:fld>
            <a:endParaRPr lang="en-US"/>
          </a:p>
        </p:txBody>
      </p:sp>
    </p:spTree>
    <p:extLst>
      <p:ext uri="{BB962C8B-B14F-4D97-AF65-F5344CB8AC3E}">
        <p14:creationId xmlns:p14="http://schemas.microsoft.com/office/powerpoint/2010/main" val="2734219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 GLS problem, the posterior covariance of the solution has two terms, the one of the left</a:t>
            </a:r>
          </a:p>
          <a:p>
            <a:r>
              <a:rPr lang="en-US" baseline="0" dirty="0" smtClean="0"/>
              <a:t>due to uncertainty in the data, and the one on the right sue to uncertainty of the prior information.</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34</a:t>
            </a:fld>
            <a:endParaRPr lang="en-US"/>
          </a:p>
        </p:txBody>
      </p:sp>
    </p:spTree>
    <p:extLst>
      <p:ext uri="{BB962C8B-B14F-4D97-AF65-F5344CB8AC3E}">
        <p14:creationId xmlns:p14="http://schemas.microsoft.com/office/powerpoint/2010/main" val="3331612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or not uncertainty in the prior information</a:t>
            </a:r>
            <a:r>
              <a:rPr lang="en-US" baseline="0" dirty="0" smtClean="0"/>
              <a:t> should be included in this interpolation problem is debatable.</a:t>
            </a:r>
          </a:p>
          <a:p>
            <a:r>
              <a:rPr lang="en-US" baseline="0" dirty="0" smtClean="0"/>
              <a:t>If one really was sure that the data were drawn from a random field with a known (prior) auto-covariance, then</a:t>
            </a:r>
          </a:p>
          <a:p>
            <a:r>
              <a:rPr lang="en-US" baseline="0" dirty="0" smtClean="0"/>
              <a:t>certainly it should be </a:t>
            </a:r>
            <a:r>
              <a:rPr lang="en-US" baseline="0" dirty="0" err="1" smtClean="0"/>
              <a:t>inclused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35</a:t>
            </a:fld>
            <a:endParaRPr lang="en-US"/>
          </a:p>
        </p:txBody>
      </p:sp>
    </p:spTree>
    <p:extLst>
      <p:ext uri="{BB962C8B-B14F-4D97-AF65-F5344CB8AC3E}">
        <p14:creationId xmlns:p14="http://schemas.microsoft.com/office/powerpoint/2010/main" val="1617857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in many cases, GPR is just being used to do a reasonable job smoothing data, and the choice of</a:t>
            </a:r>
          </a:p>
          <a:p>
            <a:r>
              <a:rPr lang="en-US" baseline="0" dirty="0" smtClean="0"/>
              <a:t>auto-covariance function is completely ad doc – just something that make the result have the desired</a:t>
            </a:r>
          </a:p>
          <a:p>
            <a:r>
              <a:rPr lang="en-US" baseline="0" dirty="0" smtClean="0"/>
              <a:t>degree of smoothness.  Then, including its uncertainty has not very meaningful.</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36</a:t>
            </a:fld>
            <a:endParaRPr lang="en-US"/>
          </a:p>
        </p:txBody>
      </p:sp>
    </p:spTree>
    <p:extLst>
      <p:ext uri="{BB962C8B-B14F-4D97-AF65-F5344CB8AC3E}">
        <p14:creationId xmlns:p14="http://schemas.microsoft.com/office/powerpoint/2010/main" val="4221580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Anyway, here’s the posterior</a:t>
            </a:r>
            <a:r>
              <a:rPr lang="en-US" baseline="0" dirty="0" smtClean="0"/>
              <a:t> covariance of the GPR solution (which includes both terms).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37</a:t>
            </a:fld>
            <a:endParaRPr lang="en-US"/>
          </a:p>
        </p:txBody>
      </p:sp>
    </p:spTree>
    <p:extLst>
      <p:ext uri="{BB962C8B-B14F-4D97-AF65-F5344CB8AC3E}">
        <p14:creationId xmlns:p14="http://schemas.microsoft.com/office/powerpoint/2010/main" val="1241464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right hand column shows the variance (diagonals element of the covariance matrix) for the “interpolated”</a:t>
            </a:r>
          </a:p>
          <a:p>
            <a:r>
              <a:rPr lang="en-US" baseline="0" dirty="0" smtClean="0"/>
              <a:t>images.  The image with the exponential auto-covariance has the greater variance, because the function</a:t>
            </a:r>
          </a:p>
          <a:p>
            <a:r>
              <a:rPr lang="en-US" baseline="0" dirty="0" smtClean="0"/>
              <a:t>is “harder to predict” away from the control points.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38</a:t>
            </a:fld>
            <a:endParaRPr lang="en-US"/>
          </a:p>
        </p:txBody>
      </p:sp>
    </p:spTree>
    <p:extLst>
      <p:ext uri="{BB962C8B-B14F-4D97-AF65-F5344CB8AC3E}">
        <p14:creationId xmlns:p14="http://schemas.microsoft.com/office/powerpoint/2010/main" val="2418639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early form of GPR, called Kriging, was based on the assumption that the data are exactly known.</a:t>
            </a:r>
          </a:p>
          <a:p>
            <a:r>
              <a:rPr lang="en-US" baseline="0" dirty="0" smtClean="0"/>
              <a:t>The resulting formula is a form of true interpolation.</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39</a:t>
            </a:fld>
            <a:endParaRPr lang="en-US"/>
          </a:p>
        </p:txBody>
      </p:sp>
    </p:spTree>
    <p:extLst>
      <p:ext uri="{BB962C8B-B14F-4D97-AF65-F5344CB8AC3E}">
        <p14:creationId xmlns:p14="http://schemas.microsoft.com/office/powerpoint/2010/main" val="597325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“true interpolation” is not necessarily a good thing.</a:t>
            </a:r>
          </a:p>
          <a:p>
            <a:r>
              <a:rPr lang="en-US" baseline="0" dirty="0" smtClean="0"/>
              <a:t>Why would you want the data to be exactly matches if it has error?</a:t>
            </a:r>
          </a:p>
          <a:p>
            <a:r>
              <a:rPr lang="en-US" baseline="0" dirty="0" smtClean="0"/>
              <a:t>This is lead to artifacts in the case where two neighboring data have very different values … because of noise.</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40</a:t>
            </a:fld>
            <a:endParaRPr lang="en-US"/>
          </a:p>
        </p:txBody>
      </p:sp>
    </p:spTree>
    <p:extLst>
      <p:ext uri="{BB962C8B-B14F-4D97-AF65-F5344CB8AC3E}">
        <p14:creationId xmlns:p14="http://schemas.microsoft.com/office/powerpoint/2010/main" val="276361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a:t>
            </a:r>
            <a:r>
              <a:rPr lang="en-US" baseline="0" dirty="0" smtClean="0"/>
              <a:t> images differs qualitatively in their degree of smoothness.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5</a:t>
            </a:fld>
            <a:endParaRPr lang="en-US"/>
          </a:p>
        </p:txBody>
      </p:sp>
    </p:spTree>
    <p:extLst>
      <p:ext uri="{BB962C8B-B14F-4D97-AF65-F5344CB8AC3E}">
        <p14:creationId xmlns:p14="http://schemas.microsoft.com/office/powerpoint/2010/main" val="412085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image at the right being the smoother.</a:t>
            </a:r>
            <a:endParaRPr lang="en-US" dirty="0" smtClean="0"/>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6</a:t>
            </a:fld>
            <a:endParaRPr lang="en-US"/>
          </a:p>
        </p:txBody>
      </p:sp>
    </p:spTree>
    <p:extLst>
      <p:ext uri="{BB962C8B-B14F-4D97-AF65-F5344CB8AC3E}">
        <p14:creationId xmlns:p14="http://schemas.microsoft.com/office/powerpoint/2010/main" val="295384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degree of smoothness can be quantified by considering</a:t>
            </a:r>
            <a:r>
              <a:rPr lang="en-US" baseline="0" dirty="0" smtClean="0"/>
              <a:t> all pairs of pixels separated by a fixed distance, or “lag”, r.</a:t>
            </a:r>
          </a:p>
          <a:p>
            <a:r>
              <a:rPr lang="en-US" baseline="0" dirty="0" smtClean="0"/>
              <a:t>If, on average, the pixels in the pair are highly correlated, the image is smooth.</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7</a:t>
            </a:fld>
            <a:endParaRPr lang="en-US"/>
          </a:p>
        </p:txBody>
      </p:sp>
    </p:spTree>
    <p:extLst>
      <p:ext uri="{BB962C8B-B14F-4D97-AF65-F5344CB8AC3E}">
        <p14:creationId xmlns:p14="http://schemas.microsoft.com/office/powerpoint/2010/main" val="331133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(schematic) scatter plots of pairs of pixels for the two images.</a:t>
            </a:r>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8</a:t>
            </a:fld>
            <a:endParaRPr lang="en-US"/>
          </a:p>
        </p:txBody>
      </p:sp>
    </p:spTree>
    <p:extLst>
      <p:ext uri="{BB962C8B-B14F-4D97-AF65-F5344CB8AC3E}">
        <p14:creationId xmlns:p14="http://schemas.microsoft.com/office/powerpoint/2010/main" val="7387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smooth image (left) has a much higher degree of correlation.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9</a:t>
            </a:fld>
            <a:endParaRPr lang="en-US"/>
          </a:p>
        </p:txBody>
      </p:sp>
    </p:spTree>
    <p:extLst>
      <p:ext uri="{BB962C8B-B14F-4D97-AF65-F5344CB8AC3E}">
        <p14:creationId xmlns:p14="http://schemas.microsoft.com/office/powerpoint/2010/main" val="347545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for lag r=5</a:t>
            </a:r>
            <a:r>
              <a:rPr lang="en-US" baseline="0" dirty="0" smtClean="0"/>
              <a:t> can be plotted on a plot of correlation vs. lag.</a:t>
            </a:r>
          </a:p>
          <a:p>
            <a:r>
              <a:rPr lang="en-US" baseline="0" dirty="0" smtClean="0"/>
              <a:t>The smoother image has the higher correlation</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10</a:t>
            </a:fld>
            <a:endParaRPr lang="en-US"/>
          </a:p>
        </p:txBody>
      </p:sp>
    </p:spTree>
    <p:extLst>
      <p:ext uri="{BB962C8B-B14F-4D97-AF65-F5344CB8AC3E}">
        <p14:creationId xmlns:p14="http://schemas.microsoft.com/office/powerpoint/2010/main" val="391088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B1B0D4-162B-4AAA-AA48-226D81917658}"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1B0D4-162B-4AAA-AA48-226D81917658}"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1B0D4-162B-4AAA-AA48-226D81917658}"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1B0D4-162B-4AAA-AA48-226D81917658}"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B1B0D4-162B-4AAA-AA48-226D81917658}"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B1B0D4-162B-4AAA-AA48-226D81917658}"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B1B0D4-162B-4AAA-AA48-226D81917658}" type="datetimeFigureOut">
              <a:rPr lang="en-US" smtClean="0"/>
              <a:pPr/>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B1B0D4-162B-4AAA-AA48-226D81917658}" type="datetimeFigureOut">
              <a:rPr lang="en-US" smtClean="0"/>
              <a:pPr/>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1B0D4-162B-4AAA-AA48-226D81917658}" type="datetimeFigureOut">
              <a:rPr lang="en-US" smtClean="0"/>
              <a:pPr/>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1B0D4-162B-4AAA-AA48-226D81917658}"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1B0D4-162B-4AAA-AA48-226D81917658}"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1B0D4-162B-4AAA-AA48-226D81917658}" type="datetimeFigureOut">
              <a:rPr lang="en-US" smtClean="0"/>
              <a:pPr/>
              <a:t>5/17/2023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66F49-AC3B-4A22-99A5-36C8CF7587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2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3429000"/>
          </a:xfrm>
        </p:spPr>
        <p:txBody>
          <a:bodyPr>
            <a:normAutofit/>
          </a:bodyPr>
          <a:lstStyle/>
          <a:p>
            <a:r>
              <a:rPr lang="en-US" dirty="0" smtClean="0">
                <a:latin typeface="Times New Roman" pitchFamily="18" charset="0"/>
                <a:cs typeface="Times New Roman" pitchFamily="18" charset="0"/>
              </a:rPr>
              <a:t>Lecture 10</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Prior Covariance and Gaussian Process Estimation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11721" y="1676400"/>
            <a:ext cx="3124200" cy="1782305"/>
          </a:xfrm>
          <a:custGeom>
            <a:avLst/>
            <a:gdLst>
              <a:gd name="connsiteX0" fmla="*/ 0 w 4928461"/>
              <a:gd name="connsiteY0" fmla="*/ 0 h 1782305"/>
              <a:gd name="connsiteX1" fmla="*/ 15498 w 4928461"/>
              <a:gd name="connsiteY1" fmla="*/ 1782305 h 1782305"/>
              <a:gd name="connsiteX2" fmla="*/ 4928461 w 4928461"/>
              <a:gd name="connsiteY2" fmla="*/ 1782305 h 1782305"/>
            </a:gdLst>
            <a:ahLst/>
            <a:cxnLst>
              <a:cxn ang="0">
                <a:pos x="connsiteX0" y="connsiteY0"/>
              </a:cxn>
              <a:cxn ang="0">
                <a:pos x="connsiteX1" y="connsiteY1"/>
              </a:cxn>
              <a:cxn ang="0">
                <a:pos x="connsiteX2" y="connsiteY2"/>
              </a:cxn>
            </a:cxnLst>
            <a:rect l="l" t="t" r="r" b="b"/>
            <a:pathLst>
              <a:path w="4928461" h="1782305">
                <a:moveTo>
                  <a:pt x="0" y="0"/>
                </a:moveTo>
                <a:lnTo>
                  <a:pt x="15498" y="1782305"/>
                </a:lnTo>
                <a:lnTo>
                  <a:pt x="4928461" y="1782305"/>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149046" y="1676399"/>
            <a:ext cx="3124200" cy="1782305"/>
          </a:xfrm>
          <a:custGeom>
            <a:avLst/>
            <a:gdLst>
              <a:gd name="connsiteX0" fmla="*/ 0 w 4928461"/>
              <a:gd name="connsiteY0" fmla="*/ 0 h 1782305"/>
              <a:gd name="connsiteX1" fmla="*/ 15498 w 4928461"/>
              <a:gd name="connsiteY1" fmla="*/ 1782305 h 1782305"/>
              <a:gd name="connsiteX2" fmla="*/ 4928461 w 4928461"/>
              <a:gd name="connsiteY2" fmla="*/ 1782305 h 1782305"/>
            </a:gdLst>
            <a:ahLst/>
            <a:cxnLst>
              <a:cxn ang="0">
                <a:pos x="connsiteX0" y="connsiteY0"/>
              </a:cxn>
              <a:cxn ang="0">
                <a:pos x="connsiteX1" y="connsiteY1"/>
              </a:cxn>
              <a:cxn ang="0">
                <a:pos x="connsiteX2" y="connsiteY2"/>
              </a:cxn>
            </a:cxnLst>
            <a:rect l="l" t="t" r="r" b="b"/>
            <a:pathLst>
              <a:path w="4928461" h="1782305">
                <a:moveTo>
                  <a:pt x="0" y="0"/>
                </a:moveTo>
                <a:lnTo>
                  <a:pt x="15498" y="1782305"/>
                </a:lnTo>
                <a:lnTo>
                  <a:pt x="4928461" y="1782305"/>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3933943" y="3117779"/>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𝑟</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933943" y="3117779"/>
                <a:ext cx="565955" cy="553998"/>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p:cNvCxnSpPr/>
          <p:nvPr/>
        </p:nvCxnSpPr>
        <p:spPr>
          <a:xfrm>
            <a:off x="1321321" y="32004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229665" y="3657600"/>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5</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229665" y="3657600"/>
                <a:ext cx="565955"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425645" y="3116007"/>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𝑟</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425645" y="3116007"/>
                <a:ext cx="565955" cy="553998"/>
              </a:xfrm>
              <a:prstGeom prst="rect">
                <a:avLst/>
              </a:prstGeom>
              <a:blipFill>
                <a:blip r:embed="rId5"/>
                <a:stretch>
                  <a:fillRect/>
                </a:stretch>
              </a:blipFill>
            </p:spPr>
            <p:txBody>
              <a:bodyPr/>
              <a:lstStyle/>
              <a:p>
                <a:r>
                  <a:rPr lang="en-US">
                    <a:noFill/>
                  </a:rPr>
                  <a:t> </a:t>
                </a:r>
              </a:p>
            </p:txBody>
          </p:sp>
        </mc:Fallback>
      </mc:AlternateContent>
      <p:cxnSp>
        <p:nvCxnSpPr>
          <p:cNvPr id="14" name="Straight Connector 13"/>
          <p:cNvCxnSpPr/>
          <p:nvPr/>
        </p:nvCxnSpPr>
        <p:spPr>
          <a:xfrm>
            <a:off x="5813023" y="319862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721367" y="3655828"/>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5</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721367" y="3655828"/>
                <a:ext cx="565955"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rot="16200000">
                <a:off x="-789800" y="2290552"/>
                <a:ext cx="2286000"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n-US" sz="3600" b="0" i="0" smtClean="0">
                          <a:latin typeface="Cambria Math" panose="02040503050406030204" pitchFamily="18" charset="0"/>
                        </a:rPr>
                        <m:t>correlation</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rot="16200000">
                <a:off x="-789800" y="2290552"/>
                <a:ext cx="2286000"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6200000">
                <a:off x="3711289" y="2290552"/>
                <a:ext cx="2286000"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n-US" sz="3600" b="0" i="0" smtClean="0">
                          <a:latin typeface="Cambria Math" panose="02040503050406030204" pitchFamily="18" charset="0"/>
                        </a:rPr>
                        <m:t>correlation</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rot="16200000">
                <a:off x="3711289" y="2290552"/>
                <a:ext cx="2286000" cy="553998"/>
              </a:xfrm>
              <a:prstGeom prst="rect">
                <a:avLst/>
              </a:prstGeom>
              <a:blipFill>
                <a:blip r:embed="rId8"/>
                <a:stretch>
                  <a:fillRect/>
                </a:stretch>
              </a:blipFill>
            </p:spPr>
            <p:txBody>
              <a:bodyPr/>
              <a:lstStyle/>
              <a:p>
                <a:r>
                  <a:rPr lang="en-US">
                    <a:noFill/>
                  </a:rPr>
                  <a:t> </a:t>
                </a:r>
              </a:p>
            </p:txBody>
          </p:sp>
        </mc:Fallback>
      </mc:AlternateContent>
      <p:sp>
        <p:nvSpPr>
          <p:cNvPr id="18" name="Oval 17"/>
          <p:cNvSpPr/>
          <p:nvPr/>
        </p:nvSpPr>
        <p:spPr>
          <a:xfrm>
            <a:off x="1221358" y="2722161"/>
            <a:ext cx="226828" cy="168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09455" y="1981200"/>
            <a:ext cx="226828" cy="168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504755" y="4885400"/>
                <a:ext cx="3538132" cy="738664"/>
              </a:xfrm>
              <a:prstGeom prst="rect">
                <a:avLst/>
              </a:prstGeom>
              <a:noFill/>
            </p:spPr>
            <p:txBody>
              <a:bodyPr wrap="square" lIns="0" tIns="0" rIns="0" bIns="0" rtlCol="0">
                <a:spAutoFit/>
              </a:bodyPr>
              <a:lstStyle/>
              <a:p>
                <a:pPr algn="ctr"/>
                <a:r>
                  <a:rPr lang="en-US" sz="2400" b="0" dirty="0" smtClean="0"/>
                  <a:t>low correlation at</a:t>
                </a:r>
              </a:p>
              <a:p>
                <a:pPr algn="ctr"/>
                <a:r>
                  <a:rPr lang="en-US" sz="2400" dirty="0" smtClean="0"/>
                  <a:t>lag </a:t>
                </a:r>
                <a14:m>
                  <m:oMath xmlns:m="http://schemas.openxmlformats.org/officeDocument/2006/math">
                    <m:r>
                      <a:rPr lang="en-US" sz="2400" i="1">
                        <a:latin typeface="Cambria Math" panose="02040503050406030204" pitchFamily="18" charset="0"/>
                      </a:rPr>
                      <m:t>𝑟</m:t>
                    </m:r>
                    <m:r>
                      <a:rPr lang="en-US" sz="2400" b="0" i="1" smtClean="0">
                        <a:latin typeface="Cambria Math" panose="02040503050406030204" pitchFamily="18" charset="0"/>
                      </a:rPr>
                      <m:t>=5</m:t>
                    </m:r>
                  </m:oMath>
                </a14:m>
                <a:r>
                  <a:rPr lang="en-US" sz="2400" dirty="0" smtClean="0"/>
                  <a:t> </a:t>
                </a:r>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04755" y="4885400"/>
                <a:ext cx="3538132" cy="738664"/>
              </a:xfrm>
              <a:prstGeom prst="rect">
                <a:avLst/>
              </a:prstGeom>
              <a:blipFill>
                <a:blip r:embed="rId9"/>
                <a:stretch>
                  <a:fillRect t="-12295" b="-237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952819" y="4953826"/>
                <a:ext cx="3538132" cy="738664"/>
              </a:xfrm>
              <a:prstGeom prst="rect">
                <a:avLst/>
              </a:prstGeom>
              <a:noFill/>
            </p:spPr>
            <p:txBody>
              <a:bodyPr wrap="square" lIns="0" tIns="0" rIns="0" bIns="0" rtlCol="0">
                <a:spAutoFit/>
              </a:bodyPr>
              <a:lstStyle/>
              <a:p>
                <a:pPr algn="ctr"/>
                <a:r>
                  <a:rPr lang="en-US" sz="2400" b="0" dirty="0" smtClean="0"/>
                  <a:t>high correlation at</a:t>
                </a:r>
              </a:p>
              <a:p>
                <a:pPr algn="ctr"/>
                <a:r>
                  <a:rPr lang="en-US" sz="2400" dirty="0" smtClean="0"/>
                  <a:t>lag </a:t>
                </a:r>
                <a14:m>
                  <m:oMath xmlns:m="http://schemas.openxmlformats.org/officeDocument/2006/math">
                    <m:r>
                      <a:rPr lang="en-US" sz="2400" i="1">
                        <a:latin typeface="Cambria Math" panose="02040503050406030204" pitchFamily="18" charset="0"/>
                      </a:rPr>
                      <m:t>𝑟</m:t>
                    </m:r>
                    <m:r>
                      <a:rPr lang="en-US" sz="2400" b="0" i="1" smtClean="0">
                        <a:latin typeface="Cambria Math" panose="02040503050406030204" pitchFamily="18" charset="0"/>
                      </a:rPr>
                      <m:t>=5</m:t>
                    </m:r>
                  </m:oMath>
                </a14:m>
                <a:r>
                  <a:rPr lang="en-US" sz="2400" dirty="0" smtClean="0"/>
                  <a:t> </a:t>
                </a:r>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952819" y="4953826"/>
                <a:ext cx="3538132" cy="738664"/>
              </a:xfrm>
              <a:prstGeom prst="rect">
                <a:avLst/>
              </a:prstGeom>
              <a:blipFill>
                <a:blip r:embed="rId10"/>
                <a:stretch>
                  <a:fillRect t="-13223" b="-23967"/>
                </a:stretch>
              </a:blipFill>
            </p:spPr>
            <p:txBody>
              <a:bodyPr/>
              <a:lstStyle/>
              <a:p>
                <a:r>
                  <a:rPr lang="en-US">
                    <a:noFill/>
                  </a:rPr>
                  <a:t> </a:t>
                </a:r>
              </a:p>
            </p:txBody>
          </p:sp>
        </mc:Fallback>
      </mc:AlternateContent>
    </p:spTree>
    <p:extLst>
      <p:ext uri="{BB962C8B-B14F-4D97-AF65-F5344CB8AC3E}">
        <p14:creationId xmlns:p14="http://schemas.microsoft.com/office/powerpoint/2010/main" val="236912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11721" y="1676400"/>
            <a:ext cx="3124200" cy="1782305"/>
          </a:xfrm>
          <a:custGeom>
            <a:avLst/>
            <a:gdLst>
              <a:gd name="connsiteX0" fmla="*/ 0 w 4928461"/>
              <a:gd name="connsiteY0" fmla="*/ 0 h 1782305"/>
              <a:gd name="connsiteX1" fmla="*/ 15498 w 4928461"/>
              <a:gd name="connsiteY1" fmla="*/ 1782305 h 1782305"/>
              <a:gd name="connsiteX2" fmla="*/ 4928461 w 4928461"/>
              <a:gd name="connsiteY2" fmla="*/ 1782305 h 1782305"/>
            </a:gdLst>
            <a:ahLst/>
            <a:cxnLst>
              <a:cxn ang="0">
                <a:pos x="connsiteX0" y="connsiteY0"/>
              </a:cxn>
              <a:cxn ang="0">
                <a:pos x="connsiteX1" y="connsiteY1"/>
              </a:cxn>
              <a:cxn ang="0">
                <a:pos x="connsiteX2" y="connsiteY2"/>
              </a:cxn>
            </a:cxnLst>
            <a:rect l="l" t="t" r="r" b="b"/>
            <a:pathLst>
              <a:path w="4928461" h="1782305">
                <a:moveTo>
                  <a:pt x="0" y="0"/>
                </a:moveTo>
                <a:lnTo>
                  <a:pt x="15498" y="1782305"/>
                </a:lnTo>
                <a:lnTo>
                  <a:pt x="4928461" y="1782305"/>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149046" y="1676399"/>
            <a:ext cx="3124200" cy="1782305"/>
          </a:xfrm>
          <a:custGeom>
            <a:avLst/>
            <a:gdLst>
              <a:gd name="connsiteX0" fmla="*/ 0 w 4928461"/>
              <a:gd name="connsiteY0" fmla="*/ 0 h 1782305"/>
              <a:gd name="connsiteX1" fmla="*/ 15498 w 4928461"/>
              <a:gd name="connsiteY1" fmla="*/ 1782305 h 1782305"/>
              <a:gd name="connsiteX2" fmla="*/ 4928461 w 4928461"/>
              <a:gd name="connsiteY2" fmla="*/ 1782305 h 1782305"/>
            </a:gdLst>
            <a:ahLst/>
            <a:cxnLst>
              <a:cxn ang="0">
                <a:pos x="connsiteX0" y="connsiteY0"/>
              </a:cxn>
              <a:cxn ang="0">
                <a:pos x="connsiteX1" y="connsiteY1"/>
              </a:cxn>
              <a:cxn ang="0">
                <a:pos x="connsiteX2" y="connsiteY2"/>
              </a:cxn>
            </a:cxnLst>
            <a:rect l="l" t="t" r="r" b="b"/>
            <a:pathLst>
              <a:path w="4928461" h="1782305">
                <a:moveTo>
                  <a:pt x="0" y="0"/>
                </a:moveTo>
                <a:lnTo>
                  <a:pt x="15498" y="1782305"/>
                </a:lnTo>
                <a:lnTo>
                  <a:pt x="4928461" y="1782305"/>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3933943" y="3117779"/>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𝑟</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933943" y="3117779"/>
                <a:ext cx="565955" cy="553998"/>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p:cNvCxnSpPr/>
          <p:nvPr/>
        </p:nvCxnSpPr>
        <p:spPr>
          <a:xfrm>
            <a:off x="1321321" y="32004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229665" y="3657600"/>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5</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229665" y="3657600"/>
                <a:ext cx="565955"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425645" y="3116007"/>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𝑟</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425645" y="3116007"/>
                <a:ext cx="565955" cy="553998"/>
              </a:xfrm>
              <a:prstGeom prst="rect">
                <a:avLst/>
              </a:prstGeom>
              <a:blipFill>
                <a:blip r:embed="rId5"/>
                <a:stretch>
                  <a:fillRect/>
                </a:stretch>
              </a:blipFill>
            </p:spPr>
            <p:txBody>
              <a:bodyPr/>
              <a:lstStyle/>
              <a:p>
                <a:r>
                  <a:rPr lang="en-US">
                    <a:noFill/>
                  </a:rPr>
                  <a:t> </a:t>
                </a:r>
              </a:p>
            </p:txBody>
          </p:sp>
        </mc:Fallback>
      </mc:AlternateContent>
      <p:cxnSp>
        <p:nvCxnSpPr>
          <p:cNvPr id="14" name="Straight Connector 13"/>
          <p:cNvCxnSpPr/>
          <p:nvPr/>
        </p:nvCxnSpPr>
        <p:spPr>
          <a:xfrm>
            <a:off x="5813023" y="319862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721367" y="3655828"/>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5</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721367" y="3655828"/>
                <a:ext cx="565955"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05186" y="1100144"/>
                <a:ext cx="2286000"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𝑐</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𝑟</m:t>
                          </m:r>
                        </m:e>
                      </m:d>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05186" y="1100144"/>
                <a:ext cx="2286000" cy="553998"/>
              </a:xfrm>
              <a:prstGeom prst="rect">
                <a:avLst/>
              </a:prstGeom>
              <a:blipFill>
                <a:blip r:embed="rId7"/>
                <a:stretch>
                  <a:fillRect/>
                </a:stretch>
              </a:blipFill>
            </p:spPr>
            <p:txBody>
              <a:bodyPr/>
              <a:lstStyle/>
              <a:p>
                <a:r>
                  <a:rPr lang="en-US">
                    <a:noFill/>
                  </a:rPr>
                  <a:t> </a:t>
                </a:r>
              </a:p>
            </p:txBody>
          </p:sp>
        </mc:Fallback>
      </mc:AlternateContent>
      <p:sp>
        <p:nvSpPr>
          <p:cNvPr id="20" name="TextBox 19"/>
          <p:cNvSpPr txBox="1"/>
          <p:nvPr/>
        </p:nvSpPr>
        <p:spPr>
          <a:xfrm>
            <a:off x="6023837" y="4320216"/>
            <a:ext cx="1340688" cy="523220"/>
          </a:xfrm>
          <a:prstGeom prst="rect">
            <a:avLst/>
          </a:prstGeom>
          <a:noFill/>
        </p:spPr>
        <p:txBody>
          <a:bodyPr wrap="none" rtlCol="0">
            <a:spAutoFit/>
          </a:bodyPr>
          <a:lstStyle/>
          <a:p>
            <a:r>
              <a:rPr lang="en-US" sz="2800" dirty="0" smtClean="0"/>
              <a:t>Image 2</a:t>
            </a:r>
            <a:endParaRPr lang="en-US" sz="2800" dirty="0"/>
          </a:p>
        </p:txBody>
      </p:sp>
      <p:sp>
        <p:nvSpPr>
          <p:cNvPr id="21" name="TextBox 20"/>
          <p:cNvSpPr txBox="1"/>
          <p:nvPr/>
        </p:nvSpPr>
        <p:spPr>
          <a:xfrm>
            <a:off x="1603477" y="4308157"/>
            <a:ext cx="1340688" cy="523220"/>
          </a:xfrm>
          <a:prstGeom prst="rect">
            <a:avLst/>
          </a:prstGeom>
          <a:noFill/>
        </p:spPr>
        <p:txBody>
          <a:bodyPr wrap="none" rtlCol="0">
            <a:spAutoFit/>
          </a:bodyPr>
          <a:lstStyle/>
          <a:p>
            <a:r>
              <a:rPr lang="en-US" sz="2800" dirty="0" smtClean="0"/>
              <a:t>Image 1</a:t>
            </a:r>
            <a:endParaRPr lang="en-US" sz="2800" dirty="0"/>
          </a:p>
        </p:txBody>
      </p:sp>
      <p:sp>
        <p:nvSpPr>
          <p:cNvPr id="4" name="Freeform 3"/>
          <p:cNvSpPr/>
          <p:nvPr/>
        </p:nvSpPr>
        <p:spPr>
          <a:xfrm>
            <a:off x="701749" y="1913860"/>
            <a:ext cx="2732567" cy="1424763"/>
          </a:xfrm>
          <a:custGeom>
            <a:avLst/>
            <a:gdLst>
              <a:gd name="connsiteX0" fmla="*/ 0 w 2732567"/>
              <a:gd name="connsiteY0" fmla="*/ 0 h 1424763"/>
              <a:gd name="connsiteX1" fmla="*/ 606056 w 2732567"/>
              <a:gd name="connsiteY1" fmla="*/ 903768 h 1424763"/>
              <a:gd name="connsiteX2" fmla="*/ 1701209 w 2732567"/>
              <a:gd name="connsiteY2" fmla="*/ 1275907 h 1424763"/>
              <a:gd name="connsiteX3" fmla="*/ 2732567 w 2732567"/>
              <a:gd name="connsiteY3" fmla="*/ 1424763 h 1424763"/>
            </a:gdLst>
            <a:ahLst/>
            <a:cxnLst>
              <a:cxn ang="0">
                <a:pos x="connsiteX0" y="connsiteY0"/>
              </a:cxn>
              <a:cxn ang="0">
                <a:pos x="connsiteX1" y="connsiteY1"/>
              </a:cxn>
              <a:cxn ang="0">
                <a:pos x="connsiteX2" y="connsiteY2"/>
              </a:cxn>
              <a:cxn ang="0">
                <a:pos x="connsiteX3" y="connsiteY3"/>
              </a:cxn>
            </a:cxnLst>
            <a:rect l="l" t="t" r="r" b="b"/>
            <a:pathLst>
              <a:path w="2732567" h="1424763">
                <a:moveTo>
                  <a:pt x="0" y="0"/>
                </a:moveTo>
                <a:cubicBezTo>
                  <a:pt x="161260" y="345558"/>
                  <a:pt x="322521" y="691117"/>
                  <a:pt x="606056" y="903768"/>
                </a:cubicBezTo>
                <a:cubicBezTo>
                  <a:pt x="889591" y="1116419"/>
                  <a:pt x="1346790" y="1189074"/>
                  <a:pt x="1701209" y="1275907"/>
                </a:cubicBezTo>
                <a:cubicBezTo>
                  <a:pt x="2055628" y="1362740"/>
                  <a:pt x="2394097" y="1393751"/>
                  <a:pt x="2732567" y="142476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167423" y="1968779"/>
            <a:ext cx="2902689" cy="1454905"/>
          </a:xfrm>
          <a:custGeom>
            <a:avLst/>
            <a:gdLst>
              <a:gd name="connsiteX0" fmla="*/ 0 w 2902689"/>
              <a:gd name="connsiteY0" fmla="*/ 21947 h 1467975"/>
              <a:gd name="connsiteX1" fmla="*/ 627321 w 2902689"/>
              <a:gd name="connsiteY1" fmla="*/ 85742 h 1467975"/>
              <a:gd name="connsiteX2" fmla="*/ 1212112 w 2902689"/>
              <a:gd name="connsiteY2" fmla="*/ 713063 h 1467975"/>
              <a:gd name="connsiteX3" fmla="*/ 1626782 w 2902689"/>
              <a:gd name="connsiteY3" fmla="*/ 1287221 h 1467975"/>
              <a:gd name="connsiteX4" fmla="*/ 2902689 w 2902689"/>
              <a:gd name="connsiteY4" fmla="*/ 1467975 h 1467975"/>
              <a:gd name="connsiteX0" fmla="*/ 0 w 2902689"/>
              <a:gd name="connsiteY0" fmla="*/ 8877 h 1454905"/>
              <a:gd name="connsiteX1" fmla="*/ 637953 w 2902689"/>
              <a:gd name="connsiteY1" fmla="*/ 125835 h 1454905"/>
              <a:gd name="connsiteX2" fmla="*/ 1212112 w 2902689"/>
              <a:gd name="connsiteY2" fmla="*/ 699993 h 1454905"/>
              <a:gd name="connsiteX3" fmla="*/ 1626782 w 2902689"/>
              <a:gd name="connsiteY3" fmla="*/ 1274151 h 1454905"/>
              <a:gd name="connsiteX4" fmla="*/ 2902689 w 2902689"/>
              <a:gd name="connsiteY4" fmla="*/ 1454905 h 145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689" h="1454905">
                <a:moveTo>
                  <a:pt x="0" y="8877"/>
                </a:moveTo>
                <a:cubicBezTo>
                  <a:pt x="212651" y="-16819"/>
                  <a:pt x="435934" y="10649"/>
                  <a:pt x="637953" y="125835"/>
                </a:cubicBezTo>
                <a:cubicBezTo>
                  <a:pt x="839972" y="241021"/>
                  <a:pt x="1047307" y="508607"/>
                  <a:pt x="1212112" y="699993"/>
                </a:cubicBezTo>
                <a:cubicBezTo>
                  <a:pt x="1376917" y="891379"/>
                  <a:pt x="1345019" y="1148332"/>
                  <a:pt x="1626782" y="1274151"/>
                </a:cubicBezTo>
                <a:cubicBezTo>
                  <a:pt x="1908545" y="1399970"/>
                  <a:pt x="2405617" y="1427437"/>
                  <a:pt x="2902689" y="145490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731837" y="1978297"/>
            <a:ext cx="3163718" cy="38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281986" y="3203964"/>
                <a:ext cx="565955"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81986" y="3203964"/>
                <a:ext cx="565955" cy="369332"/>
              </a:xfrm>
              <a:prstGeom prst="rect">
                <a:avLst/>
              </a:prstGeom>
              <a:blipFill>
                <a:blip r:embed="rId8"/>
                <a:stretch>
                  <a:fillRect l="-1828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20749" y="1733512"/>
                <a:ext cx="565955"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1</m:t>
                      </m:r>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20749" y="1733512"/>
                <a:ext cx="565955" cy="369332"/>
              </a:xfrm>
              <a:prstGeom prst="rect">
                <a:avLst/>
              </a:prstGeom>
              <a:blipFill>
                <a:blip r:embed="rId9"/>
                <a:stretch>
                  <a:fillRect l="-19565" b="-6557"/>
                </a:stretch>
              </a:blipFill>
            </p:spPr>
            <p:txBody>
              <a:bodyPr/>
              <a:lstStyle/>
              <a:p>
                <a:r>
                  <a:rPr lang="en-US">
                    <a:noFill/>
                  </a:rPr>
                  <a:t> </a:t>
                </a:r>
              </a:p>
            </p:txBody>
          </p:sp>
        </mc:Fallback>
      </mc:AlternateContent>
      <p:cxnSp>
        <p:nvCxnSpPr>
          <p:cNvPr id="31" name="Straight Connector 30"/>
          <p:cNvCxnSpPr/>
          <p:nvPr/>
        </p:nvCxnSpPr>
        <p:spPr>
          <a:xfrm>
            <a:off x="5167423" y="1968306"/>
            <a:ext cx="3163718" cy="38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831392" y="1067206"/>
                <a:ext cx="2286000"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𝑐</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𝑟</m:t>
                          </m:r>
                        </m:e>
                      </m:d>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831392" y="1067206"/>
                <a:ext cx="2286000"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174069" y="98611"/>
                <a:ext cx="4651658" cy="523220"/>
              </a:xfrm>
              <a:prstGeom prst="rect">
                <a:avLst/>
              </a:prstGeom>
              <a:noFill/>
            </p:spPr>
            <p:txBody>
              <a:bodyPr wrap="none" rtlCol="0">
                <a:spAutoFit/>
              </a:bodyPr>
              <a:lstStyle/>
              <a:p>
                <a:r>
                  <a:rPr lang="en-US" sz="2800" dirty="0" smtClean="0"/>
                  <a:t>auto-covariance function, </a:t>
                </a:r>
                <a14:m>
                  <m:oMath xmlns:m="http://schemas.openxmlformats.org/officeDocument/2006/math">
                    <m:r>
                      <a:rPr lang="en-US" sz="2800" i="1">
                        <a:latin typeface="Cambria Math" panose="02040503050406030204" pitchFamily="18" charset="0"/>
                      </a:rPr>
                      <m:t>𝑐</m:t>
                    </m:r>
                    <m:d>
                      <m:dPr>
                        <m:ctrlPr>
                          <a:rPr lang="en-US" sz="2800" i="1">
                            <a:latin typeface="Cambria Math" panose="02040503050406030204" pitchFamily="18" charset="0"/>
                          </a:rPr>
                        </m:ctrlPr>
                      </m:dPr>
                      <m:e>
                        <m:r>
                          <a:rPr lang="en-US" sz="2800" i="1">
                            <a:latin typeface="Cambria Math" panose="02040503050406030204" pitchFamily="18" charset="0"/>
                          </a:rPr>
                          <m:t>𝑟</m:t>
                        </m:r>
                      </m:e>
                    </m:d>
                  </m:oMath>
                </a14:m>
                <a:endParaRPr lang="en-US" sz="28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174069" y="98611"/>
                <a:ext cx="4651658" cy="523220"/>
              </a:xfrm>
              <a:prstGeom prst="rect">
                <a:avLst/>
              </a:prstGeom>
              <a:blipFill>
                <a:blip r:embed="rId11"/>
                <a:stretch>
                  <a:fillRect l="-2752"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2539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11721" y="1676400"/>
            <a:ext cx="3124200" cy="1782305"/>
          </a:xfrm>
          <a:custGeom>
            <a:avLst/>
            <a:gdLst>
              <a:gd name="connsiteX0" fmla="*/ 0 w 4928461"/>
              <a:gd name="connsiteY0" fmla="*/ 0 h 1782305"/>
              <a:gd name="connsiteX1" fmla="*/ 15498 w 4928461"/>
              <a:gd name="connsiteY1" fmla="*/ 1782305 h 1782305"/>
              <a:gd name="connsiteX2" fmla="*/ 4928461 w 4928461"/>
              <a:gd name="connsiteY2" fmla="*/ 1782305 h 1782305"/>
            </a:gdLst>
            <a:ahLst/>
            <a:cxnLst>
              <a:cxn ang="0">
                <a:pos x="connsiteX0" y="connsiteY0"/>
              </a:cxn>
              <a:cxn ang="0">
                <a:pos x="connsiteX1" y="connsiteY1"/>
              </a:cxn>
              <a:cxn ang="0">
                <a:pos x="connsiteX2" y="connsiteY2"/>
              </a:cxn>
            </a:cxnLst>
            <a:rect l="l" t="t" r="r" b="b"/>
            <a:pathLst>
              <a:path w="4928461" h="1782305">
                <a:moveTo>
                  <a:pt x="0" y="0"/>
                </a:moveTo>
                <a:lnTo>
                  <a:pt x="15498" y="1782305"/>
                </a:lnTo>
                <a:lnTo>
                  <a:pt x="4928461" y="1782305"/>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149046" y="1676399"/>
            <a:ext cx="3124200" cy="1782305"/>
          </a:xfrm>
          <a:custGeom>
            <a:avLst/>
            <a:gdLst>
              <a:gd name="connsiteX0" fmla="*/ 0 w 4928461"/>
              <a:gd name="connsiteY0" fmla="*/ 0 h 1782305"/>
              <a:gd name="connsiteX1" fmla="*/ 15498 w 4928461"/>
              <a:gd name="connsiteY1" fmla="*/ 1782305 h 1782305"/>
              <a:gd name="connsiteX2" fmla="*/ 4928461 w 4928461"/>
              <a:gd name="connsiteY2" fmla="*/ 1782305 h 1782305"/>
            </a:gdLst>
            <a:ahLst/>
            <a:cxnLst>
              <a:cxn ang="0">
                <a:pos x="connsiteX0" y="connsiteY0"/>
              </a:cxn>
              <a:cxn ang="0">
                <a:pos x="connsiteX1" y="connsiteY1"/>
              </a:cxn>
              <a:cxn ang="0">
                <a:pos x="connsiteX2" y="connsiteY2"/>
              </a:cxn>
            </a:cxnLst>
            <a:rect l="l" t="t" r="r" b="b"/>
            <a:pathLst>
              <a:path w="4928461" h="1782305">
                <a:moveTo>
                  <a:pt x="0" y="0"/>
                </a:moveTo>
                <a:lnTo>
                  <a:pt x="15498" y="1782305"/>
                </a:lnTo>
                <a:lnTo>
                  <a:pt x="4928461" y="1782305"/>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3933943" y="3117779"/>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𝑟</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933943" y="3117779"/>
                <a:ext cx="565955" cy="553998"/>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p:cNvCxnSpPr/>
          <p:nvPr/>
        </p:nvCxnSpPr>
        <p:spPr>
          <a:xfrm>
            <a:off x="1321321" y="32004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229665" y="3657600"/>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5</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229665" y="3657600"/>
                <a:ext cx="565955"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425645" y="3116007"/>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𝑟</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425645" y="3116007"/>
                <a:ext cx="565955" cy="553998"/>
              </a:xfrm>
              <a:prstGeom prst="rect">
                <a:avLst/>
              </a:prstGeom>
              <a:blipFill>
                <a:blip r:embed="rId5"/>
                <a:stretch>
                  <a:fillRect/>
                </a:stretch>
              </a:blipFill>
            </p:spPr>
            <p:txBody>
              <a:bodyPr/>
              <a:lstStyle/>
              <a:p>
                <a:r>
                  <a:rPr lang="en-US">
                    <a:noFill/>
                  </a:rPr>
                  <a:t> </a:t>
                </a:r>
              </a:p>
            </p:txBody>
          </p:sp>
        </mc:Fallback>
      </mc:AlternateContent>
      <p:cxnSp>
        <p:nvCxnSpPr>
          <p:cNvPr id="14" name="Straight Connector 13"/>
          <p:cNvCxnSpPr/>
          <p:nvPr/>
        </p:nvCxnSpPr>
        <p:spPr>
          <a:xfrm>
            <a:off x="5813023" y="319862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721367" y="3655828"/>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5</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721367" y="3655828"/>
                <a:ext cx="565955"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05186" y="1100144"/>
                <a:ext cx="2286000"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𝑐</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𝑟</m:t>
                          </m:r>
                        </m:e>
                      </m:d>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05186" y="1100144"/>
                <a:ext cx="2286000" cy="553998"/>
              </a:xfrm>
              <a:prstGeom prst="rect">
                <a:avLst/>
              </a:prstGeom>
              <a:blipFill>
                <a:blip r:embed="rId7"/>
                <a:stretch>
                  <a:fillRect/>
                </a:stretch>
              </a:blipFill>
            </p:spPr>
            <p:txBody>
              <a:bodyPr/>
              <a:lstStyle/>
              <a:p>
                <a:r>
                  <a:rPr lang="en-US">
                    <a:noFill/>
                  </a:rPr>
                  <a:t> </a:t>
                </a:r>
              </a:p>
            </p:txBody>
          </p:sp>
        </mc:Fallback>
      </mc:AlternateContent>
      <p:sp>
        <p:nvSpPr>
          <p:cNvPr id="20" name="TextBox 19"/>
          <p:cNvSpPr txBox="1"/>
          <p:nvPr/>
        </p:nvSpPr>
        <p:spPr>
          <a:xfrm>
            <a:off x="5721367" y="4181842"/>
            <a:ext cx="2524537" cy="954107"/>
          </a:xfrm>
          <a:prstGeom prst="rect">
            <a:avLst/>
          </a:prstGeom>
          <a:noFill/>
        </p:spPr>
        <p:txBody>
          <a:bodyPr wrap="none" rtlCol="0">
            <a:spAutoFit/>
          </a:bodyPr>
          <a:lstStyle/>
          <a:p>
            <a:r>
              <a:rPr lang="en-US" sz="2800" dirty="0" smtClean="0"/>
              <a:t>Gaussian</a:t>
            </a:r>
          </a:p>
          <a:p>
            <a:r>
              <a:rPr lang="en-US" sz="2800" dirty="0" smtClean="0"/>
              <a:t>auto-covariance</a:t>
            </a:r>
            <a:endParaRPr lang="en-US" sz="2800" dirty="0"/>
          </a:p>
        </p:txBody>
      </p:sp>
      <p:sp>
        <p:nvSpPr>
          <p:cNvPr id="21" name="TextBox 20"/>
          <p:cNvSpPr txBox="1"/>
          <p:nvPr/>
        </p:nvSpPr>
        <p:spPr>
          <a:xfrm>
            <a:off x="1058507" y="4199894"/>
            <a:ext cx="2524537" cy="954107"/>
          </a:xfrm>
          <a:prstGeom prst="rect">
            <a:avLst/>
          </a:prstGeom>
          <a:noFill/>
        </p:spPr>
        <p:txBody>
          <a:bodyPr wrap="none" rtlCol="0">
            <a:spAutoFit/>
          </a:bodyPr>
          <a:lstStyle/>
          <a:p>
            <a:pPr algn="ctr"/>
            <a:r>
              <a:rPr lang="en-US" sz="2800" dirty="0" smtClean="0"/>
              <a:t>exponential</a:t>
            </a:r>
          </a:p>
          <a:p>
            <a:pPr algn="ctr"/>
            <a:r>
              <a:rPr lang="en-US" sz="2800" dirty="0" smtClean="0"/>
              <a:t>auto-covariance</a:t>
            </a:r>
            <a:endParaRPr lang="en-US" sz="2800" dirty="0"/>
          </a:p>
        </p:txBody>
      </p:sp>
      <p:sp>
        <p:nvSpPr>
          <p:cNvPr id="4" name="Freeform 3"/>
          <p:cNvSpPr/>
          <p:nvPr/>
        </p:nvSpPr>
        <p:spPr>
          <a:xfrm>
            <a:off x="701749" y="1913860"/>
            <a:ext cx="2732567" cy="1424763"/>
          </a:xfrm>
          <a:custGeom>
            <a:avLst/>
            <a:gdLst>
              <a:gd name="connsiteX0" fmla="*/ 0 w 2732567"/>
              <a:gd name="connsiteY0" fmla="*/ 0 h 1424763"/>
              <a:gd name="connsiteX1" fmla="*/ 606056 w 2732567"/>
              <a:gd name="connsiteY1" fmla="*/ 903768 h 1424763"/>
              <a:gd name="connsiteX2" fmla="*/ 1701209 w 2732567"/>
              <a:gd name="connsiteY2" fmla="*/ 1275907 h 1424763"/>
              <a:gd name="connsiteX3" fmla="*/ 2732567 w 2732567"/>
              <a:gd name="connsiteY3" fmla="*/ 1424763 h 1424763"/>
            </a:gdLst>
            <a:ahLst/>
            <a:cxnLst>
              <a:cxn ang="0">
                <a:pos x="connsiteX0" y="connsiteY0"/>
              </a:cxn>
              <a:cxn ang="0">
                <a:pos x="connsiteX1" y="connsiteY1"/>
              </a:cxn>
              <a:cxn ang="0">
                <a:pos x="connsiteX2" y="connsiteY2"/>
              </a:cxn>
              <a:cxn ang="0">
                <a:pos x="connsiteX3" y="connsiteY3"/>
              </a:cxn>
            </a:cxnLst>
            <a:rect l="l" t="t" r="r" b="b"/>
            <a:pathLst>
              <a:path w="2732567" h="1424763">
                <a:moveTo>
                  <a:pt x="0" y="0"/>
                </a:moveTo>
                <a:cubicBezTo>
                  <a:pt x="161260" y="345558"/>
                  <a:pt x="322521" y="691117"/>
                  <a:pt x="606056" y="903768"/>
                </a:cubicBezTo>
                <a:cubicBezTo>
                  <a:pt x="889591" y="1116419"/>
                  <a:pt x="1346790" y="1189074"/>
                  <a:pt x="1701209" y="1275907"/>
                </a:cubicBezTo>
                <a:cubicBezTo>
                  <a:pt x="2055628" y="1362740"/>
                  <a:pt x="2394097" y="1393751"/>
                  <a:pt x="2732567" y="142476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167423" y="1968779"/>
            <a:ext cx="2902689" cy="1454905"/>
          </a:xfrm>
          <a:custGeom>
            <a:avLst/>
            <a:gdLst>
              <a:gd name="connsiteX0" fmla="*/ 0 w 2902689"/>
              <a:gd name="connsiteY0" fmla="*/ 21947 h 1467975"/>
              <a:gd name="connsiteX1" fmla="*/ 627321 w 2902689"/>
              <a:gd name="connsiteY1" fmla="*/ 85742 h 1467975"/>
              <a:gd name="connsiteX2" fmla="*/ 1212112 w 2902689"/>
              <a:gd name="connsiteY2" fmla="*/ 713063 h 1467975"/>
              <a:gd name="connsiteX3" fmla="*/ 1626782 w 2902689"/>
              <a:gd name="connsiteY3" fmla="*/ 1287221 h 1467975"/>
              <a:gd name="connsiteX4" fmla="*/ 2902689 w 2902689"/>
              <a:gd name="connsiteY4" fmla="*/ 1467975 h 1467975"/>
              <a:gd name="connsiteX0" fmla="*/ 0 w 2902689"/>
              <a:gd name="connsiteY0" fmla="*/ 8877 h 1454905"/>
              <a:gd name="connsiteX1" fmla="*/ 637953 w 2902689"/>
              <a:gd name="connsiteY1" fmla="*/ 125835 h 1454905"/>
              <a:gd name="connsiteX2" fmla="*/ 1212112 w 2902689"/>
              <a:gd name="connsiteY2" fmla="*/ 699993 h 1454905"/>
              <a:gd name="connsiteX3" fmla="*/ 1626782 w 2902689"/>
              <a:gd name="connsiteY3" fmla="*/ 1274151 h 1454905"/>
              <a:gd name="connsiteX4" fmla="*/ 2902689 w 2902689"/>
              <a:gd name="connsiteY4" fmla="*/ 1454905 h 145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689" h="1454905">
                <a:moveTo>
                  <a:pt x="0" y="8877"/>
                </a:moveTo>
                <a:cubicBezTo>
                  <a:pt x="212651" y="-16819"/>
                  <a:pt x="435934" y="10649"/>
                  <a:pt x="637953" y="125835"/>
                </a:cubicBezTo>
                <a:cubicBezTo>
                  <a:pt x="839972" y="241021"/>
                  <a:pt x="1047307" y="508607"/>
                  <a:pt x="1212112" y="699993"/>
                </a:cubicBezTo>
                <a:cubicBezTo>
                  <a:pt x="1376917" y="891379"/>
                  <a:pt x="1345019" y="1148332"/>
                  <a:pt x="1626782" y="1274151"/>
                </a:cubicBezTo>
                <a:cubicBezTo>
                  <a:pt x="1908545" y="1399970"/>
                  <a:pt x="2405617" y="1427437"/>
                  <a:pt x="2902689" y="145490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731837" y="1978297"/>
            <a:ext cx="3163718" cy="38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281986" y="3203964"/>
                <a:ext cx="565955"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81986" y="3203964"/>
                <a:ext cx="565955" cy="369332"/>
              </a:xfrm>
              <a:prstGeom prst="rect">
                <a:avLst/>
              </a:prstGeom>
              <a:blipFill>
                <a:blip r:embed="rId8"/>
                <a:stretch>
                  <a:fillRect l="-1828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20749" y="1733512"/>
                <a:ext cx="565955"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1</m:t>
                      </m:r>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20749" y="1733512"/>
                <a:ext cx="565955" cy="369332"/>
              </a:xfrm>
              <a:prstGeom prst="rect">
                <a:avLst/>
              </a:prstGeom>
              <a:blipFill>
                <a:blip r:embed="rId9"/>
                <a:stretch>
                  <a:fillRect l="-19565" b="-6557"/>
                </a:stretch>
              </a:blipFill>
            </p:spPr>
            <p:txBody>
              <a:bodyPr/>
              <a:lstStyle/>
              <a:p>
                <a:r>
                  <a:rPr lang="en-US">
                    <a:noFill/>
                  </a:rPr>
                  <a:t> </a:t>
                </a:r>
              </a:p>
            </p:txBody>
          </p:sp>
        </mc:Fallback>
      </mc:AlternateContent>
      <p:cxnSp>
        <p:nvCxnSpPr>
          <p:cNvPr id="31" name="Straight Connector 30"/>
          <p:cNvCxnSpPr/>
          <p:nvPr/>
        </p:nvCxnSpPr>
        <p:spPr>
          <a:xfrm>
            <a:off x="5167423" y="1968306"/>
            <a:ext cx="3163718" cy="38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831392" y="1067206"/>
                <a:ext cx="2286000"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𝑐</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𝑟</m:t>
                          </m:r>
                        </m:e>
                      </m:d>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831392" y="1067206"/>
                <a:ext cx="2286000"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174069" y="98611"/>
                <a:ext cx="4651658" cy="523220"/>
              </a:xfrm>
              <a:prstGeom prst="rect">
                <a:avLst/>
              </a:prstGeom>
              <a:noFill/>
            </p:spPr>
            <p:txBody>
              <a:bodyPr wrap="none" rtlCol="0">
                <a:spAutoFit/>
              </a:bodyPr>
              <a:lstStyle/>
              <a:p>
                <a:r>
                  <a:rPr lang="en-US" sz="2800" dirty="0" smtClean="0"/>
                  <a:t>auto-covariance function, </a:t>
                </a:r>
                <a14:m>
                  <m:oMath xmlns:m="http://schemas.openxmlformats.org/officeDocument/2006/math">
                    <m:r>
                      <a:rPr lang="en-US" sz="2800" i="1">
                        <a:latin typeface="Cambria Math" panose="02040503050406030204" pitchFamily="18" charset="0"/>
                      </a:rPr>
                      <m:t>𝑐</m:t>
                    </m:r>
                    <m:d>
                      <m:dPr>
                        <m:ctrlPr>
                          <a:rPr lang="en-US" sz="2800" i="1">
                            <a:latin typeface="Cambria Math" panose="02040503050406030204" pitchFamily="18" charset="0"/>
                          </a:rPr>
                        </m:ctrlPr>
                      </m:dPr>
                      <m:e>
                        <m:r>
                          <a:rPr lang="en-US" sz="2800" i="1">
                            <a:latin typeface="Cambria Math" panose="02040503050406030204" pitchFamily="18" charset="0"/>
                          </a:rPr>
                          <m:t>𝑟</m:t>
                        </m:r>
                      </m:e>
                    </m:d>
                  </m:oMath>
                </a14:m>
                <a:endParaRPr lang="en-US" sz="28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174069" y="98611"/>
                <a:ext cx="4651658" cy="523220"/>
              </a:xfrm>
              <a:prstGeom prst="rect">
                <a:avLst/>
              </a:prstGeom>
              <a:blipFill>
                <a:blip r:embed="rId11"/>
                <a:stretch>
                  <a:fillRect l="-2752"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4775" y="5520175"/>
                <a:ext cx="4572000" cy="1399742"/>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Times New Roman" panose="02020603050405020304" pitchFamily="18" charset="0"/>
                          <a:cs typeface="Times New Roman" panose="02020603050405020304" pitchFamily="18" charset="0"/>
                        </a:rPr>
                        <m:t>𝑐</m:t>
                      </m:r>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𝑟</m:t>
                          </m:r>
                        </m:e>
                      </m:d>
                      <m:r>
                        <a:rPr lang="en-US" sz="24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24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exp</m:t>
                          </m:r>
                        </m:fName>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𝑠𝑟</m:t>
                              </m:r>
                            </m:e>
                          </m:d>
                        </m:e>
                      </m:func>
                      <m:r>
                        <a:rPr lang="en-US" sz="2400" i="1">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with</m:t>
                      </m:r>
                    </m:oMath>
                  </m:oMathPara>
                </a14:m>
                <a:endParaRPr lang="en-US" sz="2400" b="0" dirty="0" smtClean="0">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libri" panose="020F0502020204030204" pitchFamily="34" charset="0"/>
                          <a:cs typeface="Times New Roman" panose="02020603050405020304" pitchFamily="18" charset="0"/>
                        </a:rPr>
                        <m:t>𝑟</m:t>
                      </m:r>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𝑗</m:t>
                              </m:r>
                            </m:sub>
                          </m:sSub>
                        </m:e>
                      </m:d>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𝑗</m:t>
                              </m:r>
                            </m:sub>
                          </m:sSub>
                        </m:e>
                      </m:d>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4775" y="5520175"/>
                <a:ext cx="4572000" cy="139974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606775" y="5520175"/>
                <a:ext cx="4572000" cy="1226041"/>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𝑐</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𝑟</m:t>
                          </m:r>
                        </m:e>
                      </m:d>
                      <m:r>
                        <a:rPr lang="en-US" sz="24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24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exp</m:t>
                          </m:r>
                        </m:fName>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𝑠</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𝑟</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e>
                          </m:d>
                        </m:e>
                      </m:func>
                      <m:r>
                        <a:rPr lang="en-US" sz="2400" i="1">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latin typeface="Cambria Math" panose="02040503050406030204" pitchFamily="18" charset="0"/>
                          <a:ea typeface="Calibri" panose="020F0502020204030204" pitchFamily="34" charset="0"/>
                          <a:cs typeface="Times New Roman" panose="02020603050405020304" pitchFamily="18" charset="0"/>
                        </a:rPr>
                        <m:t>with</m:t>
                      </m:r>
                    </m:oMath>
                  </m:oMathPara>
                </a14:m>
                <a:endParaRPr lang="en-US" sz="2400" dirty="0" smtClean="0">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𝑟</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𝑗</m:t>
                                  </m:r>
                                </m:sub>
                              </m:sSub>
                            </m:e>
                          </m:d>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𝑗</m:t>
                                  </m:r>
                                </m:sub>
                              </m:sSub>
                            </m:e>
                          </m:d>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606775" y="5520175"/>
                <a:ext cx="4572000" cy="1226041"/>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8198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11721" y="1676400"/>
            <a:ext cx="3124200" cy="1782305"/>
          </a:xfrm>
          <a:custGeom>
            <a:avLst/>
            <a:gdLst>
              <a:gd name="connsiteX0" fmla="*/ 0 w 4928461"/>
              <a:gd name="connsiteY0" fmla="*/ 0 h 1782305"/>
              <a:gd name="connsiteX1" fmla="*/ 15498 w 4928461"/>
              <a:gd name="connsiteY1" fmla="*/ 1782305 h 1782305"/>
              <a:gd name="connsiteX2" fmla="*/ 4928461 w 4928461"/>
              <a:gd name="connsiteY2" fmla="*/ 1782305 h 1782305"/>
            </a:gdLst>
            <a:ahLst/>
            <a:cxnLst>
              <a:cxn ang="0">
                <a:pos x="connsiteX0" y="connsiteY0"/>
              </a:cxn>
              <a:cxn ang="0">
                <a:pos x="connsiteX1" y="connsiteY1"/>
              </a:cxn>
              <a:cxn ang="0">
                <a:pos x="connsiteX2" y="connsiteY2"/>
              </a:cxn>
            </a:cxnLst>
            <a:rect l="l" t="t" r="r" b="b"/>
            <a:pathLst>
              <a:path w="4928461" h="1782305">
                <a:moveTo>
                  <a:pt x="0" y="0"/>
                </a:moveTo>
                <a:lnTo>
                  <a:pt x="15498" y="1782305"/>
                </a:lnTo>
                <a:lnTo>
                  <a:pt x="4928461" y="1782305"/>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149046" y="1676399"/>
            <a:ext cx="3124200" cy="1782305"/>
          </a:xfrm>
          <a:custGeom>
            <a:avLst/>
            <a:gdLst>
              <a:gd name="connsiteX0" fmla="*/ 0 w 4928461"/>
              <a:gd name="connsiteY0" fmla="*/ 0 h 1782305"/>
              <a:gd name="connsiteX1" fmla="*/ 15498 w 4928461"/>
              <a:gd name="connsiteY1" fmla="*/ 1782305 h 1782305"/>
              <a:gd name="connsiteX2" fmla="*/ 4928461 w 4928461"/>
              <a:gd name="connsiteY2" fmla="*/ 1782305 h 1782305"/>
            </a:gdLst>
            <a:ahLst/>
            <a:cxnLst>
              <a:cxn ang="0">
                <a:pos x="connsiteX0" y="connsiteY0"/>
              </a:cxn>
              <a:cxn ang="0">
                <a:pos x="connsiteX1" y="connsiteY1"/>
              </a:cxn>
              <a:cxn ang="0">
                <a:pos x="connsiteX2" y="connsiteY2"/>
              </a:cxn>
            </a:cxnLst>
            <a:rect l="l" t="t" r="r" b="b"/>
            <a:pathLst>
              <a:path w="4928461" h="1782305">
                <a:moveTo>
                  <a:pt x="0" y="0"/>
                </a:moveTo>
                <a:lnTo>
                  <a:pt x="15498" y="1782305"/>
                </a:lnTo>
                <a:lnTo>
                  <a:pt x="4928461" y="1782305"/>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3933943" y="3117779"/>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𝑟</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933943" y="3117779"/>
                <a:ext cx="565955" cy="553998"/>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p:cNvCxnSpPr/>
          <p:nvPr/>
        </p:nvCxnSpPr>
        <p:spPr>
          <a:xfrm>
            <a:off x="1321321" y="32004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229665" y="3657600"/>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5</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229665" y="3657600"/>
                <a:ext cx="565955"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425645" y="3116007"/>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𝑟</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425645" y="3116007"/>
                <a:ext cx="565955" cy="553998"/>
              </a:xfrm>
              <a:prstGeom prst="rect">
                <a:avLst/>
              </a:prstGeom>
              <a:blipFill>
                <a:blip r:embed="rId5"/>
                <a:stretch>
                  <a:fillRect/>
                </a:stretch>
              </a:blipFill>
            </p:spPr>
            <p:txBody>
              <a:bodyPr/>
              <a:lstStyle/>
              <a:p>
                <a:r>
                  <a:rPr lang="en-US">
                    <a:noFill/>
                  </a:rPr>
                  <a:t> </a:t>
                </a:r>
              </a:p>
            </p:txBody>
          </p:sp>
        </mc:Fallback>
      </mc:AlternateContent>
      <p:cxnSp>
        <p:nvCxnSpPr>
          <p:cNvPr id="14" name="Straight Connector 13"/>
          <p:cNvCxnSpPr/>
          <p:nvPr/>
        </p:nvCxnSpPr>
        <p:spPr>
          <a:xfrm>
            <a:off x="5813023" y="319862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721367" y="3655828"/>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5</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721367" y="3655828"/>
                <a:ext cx="565955"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05186" y="1100144"/>
                <a:ext cx="2286000"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𝑐</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𝑟</m:t>
                          </m:r>
                        </m:e>
                      </m:d>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05186" y="1100144"/>
                <a:ext cx="2286000" cy="553998"/>
              </a:xfrm>
              <a:prstGeom prst="rect">
                <a:avLst/>
              </a:prstGeom>
              <a:blipFill>
                <a:blip r:embed="rId7"/>
                <a:stretch>
                  <a:fillRect/>
                </a:stretch>
              </a:blipFill>
            </p:spPr>
            <p:txBody>
              <a:bodyPr/>
              <a:lstStyle/>
              <a:p>
                <a:r>
                  <a:rPr lang="en-US">
                    <a:noFill/>
                  </a:rPr>
                  <a:t> </a:t>
                </a:r>
              </a:p>
            </p:txBody>
          </p:sp>
        </mc:Fallback>
      </mc:AlternateContent>
      <p:sp>
        <p:nvSpPr>
          <p:cNvPr id="20" name="TextBox 19"/>
          <p:cNvSpPr txBox="1"/>
          <p:nvPr/>
        </p:nvSpPr>
        <p:spPr>
          <a:xfrm>
            <a:off x="5721367" y="4181842"/>
            <a:ext cx="2524537" cy="954107"/>
          </a:xfrm>
          <a:prstGeom prst="rect">
            <a:avLst/>
          </a:prstGeom>
          <a:noFill/>
        </p:spPr>
        <p:txBody>
          <a:bodyPr wrap="none" rtlCol="0">
            <a:spAutoFit/>
          </a:bodyPr>
          <a:lstStyle/>
          <a:p>
            <a:r>
              <a:rPr lang="en-US" sz="2800" dirty="0" smtClean="0"/>
              <a:t>Gaussian</a:t>
            </a:r>
          </a:p>
          <a:p>
            <a:r>
              <a:rPr lang="en-US" sz="2800" dirty="0" smtClean="0"/>
              <a:t>auto-covariance</a:t>
            </a:r>
            <a:endParaRPr lang="en-US" sz="2800" dirty="0"/>
          </a:p>
        </p:txBody>
      </p:sp>
      <p:sp>
        <p:nvSpPr>
          <p:cNvPr id="21" name="TextBox 20"/>
          <p:cNvSpPr txBox="1"/>
          <p:nvPr/>
        </p:nvSpPr>
        <p:spPr>
          <a:xfrm>
            <a:off x="1058507" y="4199894"/>
            <a:ext cx="2524537" cy="954107"/>
          </a:xfrm>
          <a:prstGeom prst="rect">
            <a:avLst/>
          </a:prstGeom>
          <a:noFill/>
        </p:spPr>
        <p:txBody>
          <a:bodyPr wrap="none" rtlCol="0">
            <a:spAutoFit/>
          </a:bodyPr>
          <a:lstStyle/>
          <a:p>
            <a:pPr algn="ctr"/>
            <a:r>
              <a:rPr lang="en-US" sz="2800" dirty="0" smtClean="0"/>
              <a:t>exponential</a:t>
            </a:r>
          </a:p>
          <a:p>
            <a:pPr algn="ctr"/>
            <a:r>
              <a:rPr lang="en-US" sz="2800" dirty="0" smtClean="0"/>
              <a:t>auto-covariance</a:t>
            </a:r>
            <a:endParaRPr lang="en-US" sz="2800" dirty="0"/>
          </a:p>
        </p:txBody>
      </p:sp>
      <p:sp>
        <p:nvSpPr>
          <p:cNvPr id="4" name="Freeform 3"/>
          <p:cNvSpPr/>
          <p:nvPr/>
        </p:nvSpPr>
        <p:spPr>
          <a:xfrm>
            <a:off x="701749" y="1913860"/>
            <a:ext cx="2732567" cy="1424763"/>
          </a:xfrm>
          <a:custGeom>
            <a:avLst/>
            <a:gdLst>
              <a:gd name="connsiteX0" fmla="*/ 0 w 2732567"/>
              <a:gd name="connsiteY0" fmla="*/ 0 h 1424763"/>
              <a:gd name="connsiteX1" fmla="*/ 606056 w 2732567"/>
              <a:gd name="connsiteY1" fmla="*/ 903768 h 1424763"/>
              <a:gd name="connsiteX2" fmla="*/ 1701209 w 2732567"/>
              <a:gd name="connsiteY2" fmla="*/ 1275907 h 1424763"/>
              <a:gd name="connsiteX3" fmla="*/ 2732567 w 2732567"/>
              <a:gd name="connsiteY3" fmla="*/ 1424763 h 1424763"/>
            </a:gdLst>
            <a:ahLst/>
            <a:cxnLst>
              <a:cxn ang="0">
                <a:pos x="connsiteX0" y="connsiteY0"/>
              </a:cxn>
              <a:cxn ang="0">
                <a:pos x="connsiteX1" y="connsiteY1"/>
              </a:cxn>
              <a:cxn ang="0">
                <a:pos x="connsiteX2" y="connsiteY2"/>
              </a:cxn>
              <a:cxn ang="0">
                <a:pos x="connsiteX3" y="connsiteY3"/>
              </a:cxn>
            </a:cxnLst>
            <a:rect l="l" t="t" r="r" b="b"/>
            <a:pathLst>
              <a:path w="2732567" h="1424763">
                <a:moveTo>
                  <a:pt x="0" y="0"/>
                </a:moveTo>
                <a:cubicBezTo>
                  <a:pt x="161260" y="345558"/>
                  <a:pt x="322521" y="691117"/>
                  <a:pt x="606056" y="903768"/>
                </a:cubicBezTo>
                <a:cubicBezTo>
                  <a:pt x="889591" y="1116419"/>
                  <a:pt x="1346790" y="1189074"/>
                  <a:pt x="1701209" y="1275907"/>
                </a:cubicBezTo>
                <a:cubicBezTo>
                  <a:pt x="2055628" y="1362740"/>
                  <a:pt x="2394097" y="1393751"/>
                  <a:pt x="2732567" y="142476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167423" y="1968779"/>
            <a:ext cx="2902689" cy="1454905"/>
          </a:xfrm>
          <a:custGeom>
            <a:avLst/>
            <a:gdLst>
              <a:gd name="connsiteX0" fmla="*/ 0 w 2902689"/>
              <a:gd name="connsiteY0" fmla="*/ 21947 h 1467975"/>
              <a:gd name="connsiteX1" fmla="*/ 627321 w 2902689"/>
              <a:gd name="connsiteY1" fmla="*/ 85742 h 1467975"/>
              <a:gd name="connsiteX2" fmla="*/ 1212112 w 2902689"/>
              <a:gd name="connsiteY2" fmla="*/ 713063 h 1467975"/>
              <a:gd name="connsiteX3" fmla="*/ 1626782 w 2902689"/>
              <a:gd name="connsiteY3" fmla="*/ 1287221 h 1467975"/>
              <a:gd name="connsiteX4" fmla="*/ 2902689 w 2902689"/>
              <a:gd name="connsiteY4" fmla="*/ 1467975 h 1467975"/>
              <a:gd name="connsiteX0" fmla="*/ 0 w 2902689"/>
              <a:gd name="connsiteY0" fmla="*/ 8877 h 1454905"/>
              <a:gd name="connsiteX1" fmla="*/ 637953 w 2902689"/>
              <a:gd name="connsiteY1" fmla="*/ 125835 h 1454905"/>
              <a:gd name="connsiteX2" fmla="*/ 1212112 w 2902689"/>
              <a:gd name="connsiteY2" fmla="*/ 699993 h 1454905"/>
              <a:gd name="connsiteX3" fmla="*/ 1626782 w 2902689"/>
              <a:gd name="connsiteY3" fmla="*/ 1274151 h 1454905"/>
              <a:gd name="connsiteX4" fmla="*/ 2902689 w 2902689"/>
              <a:gd name="connsiteY4" fmla="*/ 1454905 h 145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689" h="1454905">
                <a:moveTo>
                  <a:pt x="0" y="8877"/>
                </a:moveTo>
                <a:cubicBezTo>
                  <a:pt x="212651" y="-16819"/>
                  <a:pt x="435934" y="10649"/>
                  <a:pt x="637953" y="125835"/>
                </a:cubicBezTo>
                <a:cubicBezTo>
                  <a:pt x="839972" y="241021"/>
                  <a:pt x="1047307" y="508607"/>
                  <a:pt x="1212112" y="699993"/>
                </a:cubicBezTo>
                <a:cubicBezTo>
                  <a:pt x="1376917" y="891379"/>
                  <a:pt x="1345019" y="1148332"/>
                  <a:pt x="1626782" y="1274151"/>
                </a:cubicBezTo>
                <a:cubicBezTo>
                  <a:pt x="1908545" y="1399970"/>
                  <a:pt x="2405617" y="1427437"/>
                  <a:pt x="2902689" y="145490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731837" y="1978297"/>
            <a:ext cx="3163718" cy="38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281986" y="3203964"/>
                <a:ext cx="565955"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81986" y="3203964"/>
                <a:ext cx="565955" cy="369332"/>
              </a:xfrm>
              <a:prstGeom prst="rect">
                <a:avLst/>
              </a:prstGeom>
              <a:blipFill>
                <a:blip r:embed="rId8"/>
                <a:stretch>
                  <a:fillRect l="-1828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20749" y="1733512"/>
                <a:ext cx="565955"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1</m:t>
                      </m:r>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20749" y="1733512"/>
                <a:ext cx="565955" cy="369332"/>
              </a:xfrm>
              <a:prstGeom prst="rect">
                <a:avLst/>
              </a:prstGeom>
              <a:blipFill>
                <a:blip r:embed="rId9"/>
                <a:stretch>
                  <a:fillRect l="-19565" b="-6557"/>
                </a:stretch>
              </a:blipFill>
            </p:spPr>
            <p:txBody>
              <a:bodyPr/>
              <a:lstStyle/>
              <a:p>
                <a:r>
                  <a:rPr lang="en-US">
                    <a:noFill/>
                  </a:rPr>
                  <a:t> </a:t>
                </a:r>
              </a:p>
            </p:txBody>
          </p:sp>
        </mc:Fallback>
      </mc:AlternateContent>
      <p:cxnSp>
        <p:nvCxnSpPr>
          <p:cNvPr id="31" name="Straight Connector 30"/>
          <p:cNvCxnSpPr/>
          <p:nvPr/>
        </p:nvCxnSpPr>
        <p:spPr>
          <a:xfrm>
            <a:off x="5167423" y="1968306"/>
            <a:ext cx="3163718" cy="38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831392" y="1067206"/>
                <a:ext cx="2286000"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𝑐</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𝑟</m:t>
                          </m:r>
                        </m:e>
                      </m:d>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831392" y="1067206"/>
                <a:ext cx="2286000"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174069" y="98611"/>
                <a:ext cx="4651658" cy="523220"/>
              </a:xfrm>
              <a:prstGeom prst="rect">
                <a:avLst/>
              </a:prstGeom>
              <a:noFill/>
            </p:spPr>
            <p:txBody>
              <a:bodyPr wrap="none" rtlCol="0">
                <a:spAutoFit/>
              </a:bodyPr>
              <a:lstStyle/>
              <a:p>
                <a:r>
                  <a:rPr lang="en-US" sz="2800" dirty="0" smtClean="0"/>
                  <a:t>auto-covariance function, </a:t>
                </a:r>
                <a14:m>
                  <m:oMath xmlns:m="http://schemas.openxmlformats.org/officeDocument/2006/math">
                    <m:r>
                      <a:rPr lang="en-US" sz="2800" i="1">
                        <a:latin typeface="Cambria Math" panose="02040503050406030204" pitchFamily="18" charset="0"/>
                      </a:rPr>
                      <m:t>𝑐</m:t>
                    </m:r>
                    <m:d>
                      <m:dPr>
                        <m:ctrlPr>
                          <a:rPr lang="en-US" sz="2800" i="1">
                            <a:latin typeface="Cambria Math" panose="02040503050406030204" pitchFamily="18" charset="0"/>
                          </a:rPr>
                        </m:ctrlPr>
                      </m:dPr>
                      <m:e>
                        <m:r>
                          <a:rPr lang="en-US" sz="2800" i="1">
                            <a:latin typeface="Cambria Math" panose="02040503050406030204" pitchFamily="18" charset="0"/>
                          </a:rPr>
                          <m:t>𝑟</m:t>
                        </m:r>
                      </m:e>
                    </m:d>
                  </m:oMath>
                </a14:m>
                <a:endParaRPr lang="en-US" sz="28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174069" y="98611"/>
                <a:ext cx="4651658" cy="523220"/>
              </a:xfrm>
              <a:prstGeom prst="rect">
                <a:avLst/>
              </a:prstGeom>
              <a:blipFill>
                <a:blip r:embed="rId11"/>
                <a:stretch>
                  <a:fillRect l="-2752" t="-10465" b="-32558"/>
                </a:stretch>
              </a:blipFill>
            </p:spPr>
            <p:txBody>
              <a:bodyPr/>
              <a:lstStyle/>
              <a:p>
                <a:r>
                  <a:rPr lang="en-US">
                    <a:noFill/>
                  </a:rPr>
                  <a:t> </a:t>
                </a:r>
              </a:p>
            </p:txBody>
          </p:sp>
        </mc:Fallback>
      </mc:AlternateContent>
      <p:cxnSp>
        <p:nvCxnSpPr>
          <p:cNvPr id="9" name="Straight Connector 8"/>
          <p:cNvCxnSpPr/>
          <p:nvPr/>
        </p:nvCxnSpPr>
        <p:spPr>
          <a:xfrm>
            <a:off x="696011" y="1997500"/>
            <a:ext cx="446989" cy="6677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69829" y="5672574"/>
            <a:ext cx="3958905" cy="954107"/>
          </a:xfrm>
          <a:prstGeom prst="rect">
            <a:avLst/>
          </a:prstGeom>
          <a:noFill/>
        </p:spPr>
        <p:txBody>
          <a:bodyPr wrap="none" rtlCol="0">
            <a:spAutoFit/>
          </a:bodyPr>
          <a:lstStyle/>
          <a:p>
            <a:pPr algn="ctr"/>
            <a:r>
              <a:rPr lang="en-US" sz="2800" dirty="0" smtClean="0"/>
              <a:t>falls off slowly at small lag</a:t>
            </a:r>
          </a:p>
          <a:p>
            <a:pPr algn="ctr"/>
            <a:r>
              <a:rPr lang="en-US" sz="2800" dirty="0" smtClean="0"/>
              <a:t>smooth</a:t>
            </a:r>
          </a:p>
        </p:txBody>
      </p:sp>
      <p:sp>
        <p:nvSpPr>
          <p:cNvPr id="30" name="TextBox 29"/>
          <p:cNvSpPr txBox="1"/>
          <p:nvPr/>
        </p:nvSpPr>
        <p:spPr>
          <a:xfrm>
            <a:off x="432181" y="5672574"/>
            <a:ext cx="4067717" cy="954107"/>
          </a:xfrm>
          <a:prstGeom prst="rect">
            <a:avLst/>
          </a:prstGeom>
          <a:noFill/>
        </p:spPr>
        <p:txBody>
          <a:bodyPr wrap="none" rtlCol="0">
            <a:spAutoFit/>
          </a:bodyPr>
          <a:lstStyle/>
          <a:p>
            <a:pPr algn="ctr"/>
            <a:r>
              <a:rPr lang="en-US" sz="2800" dirty="0" smtClean="0"/>
              <a:t>falls off quickly at small lag</a:t>
            </a:r>
          </a:p>
          <a:p>
            <a:pPr algn="ctr"/>
            <a:r>
              <a:rPr lang="en-US" sz="2800" dirty="0" smtClean="0"/>
              <a:t>rough</a:t>
            </a:r>
          </a:p>
        </p:txBody>
      </p:sp>
      <p:cxnSp>
        <p:nvCxnSpPr>
          <p:cNvPr id="34" name="Straight Connector 33"/>
          <p:cNvCxnSpPr/>
          <p:nvPr/>
        </p:nvCxnSpPr>
        <p:spPr>
          <a:xfrm flipV="1">
            <a:off x="5149046" y="1968306"/>
            <a:ext cx="663977" cy="11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98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11721" y="1676400"/>
            <a:ext cx="3124200" cy="1782305"/>
          </a:xfrm>
          <a:custGeom>
            <a:avLst/>
            <a:gdLst>
              <a:gd name="connsiteX0" fmla="*/ 0 w 4928461"/>
              <a:gd name="connsiteY0" fmla="*/ 0 h 1782305"/>
              <a:gd name="connsiteX1" fmla="*/ 15498 w 4928461"/>
              <a:gd name="connsiteY1" fmla="*/ 1782305 h 1782305"/>
              <a:gd name="connsiteX2" fmla="*/ 4928461 w 4928461"/>
              <a:gd name="connsiteY2" fmla="*/ 1782305 h 1782305"/>
            </a:gdLst>
            <a:ahLst/>
            <a:cxnLst>
              <a:cxn ang="0">
                <a:pos x="connsiteX0" y="connsiteY0"/>
              </a:cxn>
              <a:cxn ang="0">
                <a:pos x="connsiteX1" y="connsiteY1"/>
              </a:cxn>
              <a:cxn ang="0">
                <a:pos x="connsiteX2" y="connsiteY2"/>
              </a:cxn>
            </a:cxnLst>
            <a:rect l="l" t="t" r="r" b="b"/>
            <a:pathLst>
              <a:path w="4928461" h="1782305">
                <a:moveTo>
                  <a:pt x="0" y="0"/>
                </a:moveTo>
                <a:lnTo>
                  <a:pt x="15498" y="1782305"/>
                </a:lnTo>
                <a:lnTo>
                  <a:pt x="4928461" y="1782305"/>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149046" y="1676399"/>
            <a:ext cx="3124200" cy="1782305"/>
          </a:xfrm>
          <a:custGeom>
            <a:avLst/>
            <a:gdLst>
              <a:gd name="connsiteX0" fmla="*/ 0 w 4928461"/>
              <a:gd name="connsiteY0" fmla="*/ 0 h 1782305"/>
              <a:gd name="connsiteX1" fmla="*/ 15498 w 4928461"/>
              <a:gd name="connsiteY1" fmla="*/ 1782305 h 1782305"/>
              <a:gd name="connsiteX2" fmla="*/ 4928461 w 4928461"/>
              <a:gd name="connsiteY2" fmla="*/ 1782305 h 1782305"/>
            </a:gdLst>
            <a:ahLst/>
            <a:cxnLst>
              <a:cxn ang="0">
                <a:pos x="connsiteX0" y="connsiteY0"/>
              </a:cxn>
              <a:cxn ang="0">
                <a:pos x="connsiteX1" y="connsiteY1"/>
              </a:cxn>
              <a:cxn ang="0">
                <a:pos x="connsiteX2" y="connsiteY2"/>
              </a:cxn>
            </a:cxnLst>
            <a:rect l="l" t="t" r="r" b="b"/>
            <a:pathLst>
              <a:path w="4928461" h="1782305">
                <a:moveTo>
                  <a:pt x="0" y="0"/>
                </a:moveTo>
                <a:lnTo>
                  <a:pt x="15498" y="1782305"/>
                </a:lnTo>
                <a:lnTo>
                  <a:pt x="4928461" y="1782305"/>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3933943" y="3117779"/>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𝑟</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933943" y="3117779"/>
                <a:ext cx="565955" cy="553998"/>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p:cNvCxnSpPr/>
          <p:nvPr/>
        </p:nvCxnSpPr>
        <p:spPr>
          <a:xfrm>
            <a:off x="3276600" y="324530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017089" y="3693198"/>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50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017089" y="3693198"/>
                <a:ext cx="565955"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425645" y="3116007"/>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𝑟</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425645" y="3116007"/>
                <a:ext cx="565955" cy="5539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504157" y="3693198"/>
                <a:ext cx="565955"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50</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504157" y="3693198"/>
                <a:ext cx="565955"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05186" y="1100144"/>
                <a:ext cx="2286000"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𝑐</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𝑟</m:t>
                          </m:r>
                        </m:e>
                      </m:d>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05186" y="1100144"/>
                <a:ext cx="2286000" cy="553998"/>
              </a:xfrm>
              <a:prstGeom prst="rect">
                <a:avLst/>
              </a:prstGeom>
              <a:blipFill>
                <a:blip r:embed="rId7"/>
                <a:stretch>
                  <a:fillRect/>
                </a:stretch>
              </a:blipFill>
            </p:spPr>
            <p:txBody>
              <a:bodyPr/>
              <a:lstStyle/>
              <a:p>
                <a:r>
                  <a:rPr lang="en-US">
                    <a:noFill/>
                  </a:rPr>
                  <a:t> </a:t>
                </a:r>
              </a:p>
            </p:txBody>
          </p:sp>
        </mc:Fallback>
      </mc:AlternateContent>
      <p:sp>
        <p:nvSpPr>
          <p:cNvPr id="20" name="TextBox 19"/>
          <p:cNvSpPr txBox="1"/>
          <p:nvPr/>
        </p:nvSpPr>
        <p:spPr>
          <a:xfrm>
            <a:off x="6023837" y="4320216"/>
            <a:ext cx="1340688" cy="523220"/>
          </a:xfrm>
          <a:prstGeom prst="rect">
            <a:avLst/>
          </a:prstGeom>
          <a:noFill/>
        </p:spPr>
        <p:txBody>
          <a:bodyPr wrap="none" rtlCol="0">
            <a:spAutoFit/>
          </a:bodyPr>
          <a:lstStyle/>
          <a:p>
            <a:r>
              <a:rPr lang="en-US" sz="2800" dirty="0" smtClean="0"/>
              <a:t>Image 2</a:t>
            </a:r>
            <a:endParaRPr lang="en-US" sz="2800" dirty="0"/>
          </a:p>
        </p:txBody>
      </p:sp>
      <p:sp>
        <p:nvSpPr>
          <p:cNvPr id="21" name="TextBox 20"/>
          <p:cNvSpPr txBox="1"/>
          <p:nvPr/>
        </p:nvSpPr>
        <p:spPr>
          <a:xfrm>
            <a:off x="1603477" y="4308157"/>
            <a:ext cx="1340688" cy="523220"/>
          </a:xfrm>
          <a:prstGeom prst="rect">
            <a:avLst/>
          </a:prstGeom>
          <a:noFill/>
        </p:spPr>
        <p:txBody>
          <a:bodyPr wrap="none" rtlCol="0">
            <a:spAutoFit/>
          </a:bodyPr>
          <a:lstStyle/>
          <a:p>
            <a:r>
              <a:rPr lang="en-US" sz="2800" dirty="0" smtClean="0"/>
              <a:t>Image 1</a:t>
            </a:r>
            <a:endParaRPr lang="en-US" sz="2800" dirty="0"/>
          </a:p>
        </p:txBody>
      </p:sp>
      <p:sp>
        <p:nvSpPr>
          <p:cNvPr id="4" name="Freeform 3"/>
          <p:cNvSpPr/>
          <p:nvPr/>
        </p:nvSpPr>
        <p:spPr>
          <a:xfrm>
            <a:off x="701749" y="1913860"/>
            <a:ext cx="2732567" cy="1424763"/>
          </a:xfrm>
          <a:custGeom>
            <a:avLst/>
            <a:gdLst>
              <a:gd name="connsiteX0" fmla="*/ 0 w 2732567"/>
              <a:gd name="connsiteY0" fmla="*/ 0 h 1424763"/>
              <a:gd name="connsiteX1" fmla="*/ 606056 w 2732567"/>
              <a:gd name="connsiteY1" fmla="*/ 903768 h 1424763"/>
              <a:gd name="connsiteX2" fmla="*/ 1701209 w 2732567"/>
              <a:gd name="connsiteY2" fmla="*/ 1275907 h 1424763"/>
              <a:gd name="connsiteX3" fmla="*/ 2732567 w 2732567"/>
              <a:gd name="connsiteY3" fmla="*/ 1424763 h 1424763"/>
            </a:gdLst>
            <a:ahLst/>
            <a:cxnLst>
              <a:cxn ang="0">
                <a:pos x="connsiteX0" y="connsiteY0"/>
              </a:cxn>
              <a:cxn ang="0">
                <a:pos x="connsiteX1" y="connsiteY1"/>
              </a:cxn>
              <a:cxn ang="0">
                <a:pos x="connsiteX2" y="connsiteY2"/>
              </a:cxn>
              <a:cxn ang="0">
                <a:pos x="connsiteX3" y="connsiteY3"/>
              </a:cxn>
            </a:cxnLst>
            <a:rect l="l" t="t" r="r" b="b"/>
            <a:pathLst>
              <a:path w="2732567" h="1424763">
                <a:moveTo>
                  <a:pt x="0" y="0"/>
                </a:moveTo>
                <a:cubicBezTo>
                  <a:pt x="161260" y="345558"/>
                  <a:pt x="322521" y="691117"/>
                  <a:pt x="606056" y="903768"/>
                </a:cubicBezTo>
                <a:cubicBezTo>
                  <a:pt x="889591" y="1116419"/>
                  <a:pt x="1346790" y="1189074"/>
                  <a:pt x="1701209" y="1275907"/>
                </a:cubicBezTo>
                <a:cubicBezTo>
                  <a:pt x="2055628" y="1362740"/>
                  <a:pt x="2394097" y="1393751"/>
                  <a:pt x="2732567" y="142476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167423" y="1968779"/>
            <a:ext cx="2902689" cy="1454905"/>
          </a:xfrm>
          <a:custGeom>
            <a:avLst/>
            <a:gdLst>
              <a:gd name="connsiteX0" fmla="*/ 0 w 2902689"/>
              <a:gd name="connsiteY0" fmla="*/ 21947 h 1467975"/>
              <a:gd name="connsiteX1" fmla="*/ 627321 w 2902689"/>
              <a:gd name="connsiteY1" fmla="*/ 85742 h 1467975"/>
              <a:gd name="connsiteX2" fmla="*/ 1212112 w 2902689"/>
              <a:gd name="connsiteY2" fmla="*/ 713063 h 1467975"/>
              <a:gd name="connsiteX3" fmla="*/ 1626782 w 2902689"/>
              <a:gd name="connsiteY3" fmla="*/ 1287221 h 1467975"/>
              <a:gd name="connsiteX4" fmla="*/ 2902689 w 2902689"/>
              <a:gd name="connsiteY4" fmla="*/ 1467975 h 1467975"/>
              <a:gd name="connsiteX0" fmla="*/ 0 w 2902689"/>
              <a:gd name="connsiteY0" fmla="*/ 8877 h 1454905"/>
              <a:gd name="connsiteX1" fmla="*/ 637953 w 2902689"/>
              <a:gd name="connsiteY1" fmla="*/ 125835 h 1454905"/>
              <a:gd name="connsiteX2" fmla="*/ 1212112 w 2902689"/>
              <a:gd name="connsiteY2" fmla="*/ 699993 h 1454905"/>
              <a:gd name="connsiteX3" fmla="*/ 1626782 w 2902689"/>
              <a:gd name="connsiteY3" fmla="*/ 1274151 h 1454905"/>
              <a:gd name="connsiteX4" fmla="*/ 2902689 w 2902689"/>
              <a:gd name="connsiteY4" fmla="*/ 1454905 h 145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689" h="1454905">
                <a:moveTo>
                  <a:pt x="0" y="8877"/>
                </a:moveTo>
                <a:cubicBezTo>
                  <a:pt x="212651" y="-16819"/>
                  <a:pt x="435934" y="10649"/>
                  <a:pt x="637953" y="125835"/>
                </a:cubicBezTo>
                <a:cubicBezTo>
                  <a:pt x="839972" y="241021"/>
                  <a:pt x="1047307" y="508607"/>
                  <a:pt x="1212112" y="699993"/>
                </a:cubicBezTo>
                <a:cubicBezTo>
                  <a:pt x="1376917" y="891379"/>
                  <a:pt x="1345019" y="1148332"/>
                  <a:pt x="1626782" y="1274151"/>
                </a:cubicBezTo>
                <a:cubicBezTo>
                  <a:pt x="1908545" y="1399970"/>
                  <a:pt x="2405617" y="1427437"/>
                  <a:pt x="2902689" y="145490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731837" y="1978297"/>
            <a:ext cx="3163718" cy="38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281986" y="3203964"/>
                <a:ext cx="565955"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81986" y="3203964"/>
                <a:ext cx="565955" cy="369332"/>
              </a:xfrm>
              <a:prstGeom prst="rect">
                <a:avLst/>
              </a:prstGeom>
              <a:blipFill>
                <a:blip r:embed="rId8"/>
                <a:stretch>
                  <a:fillRect l="-1828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20749" y="1733512"/>
                <a:ext cx="565955"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1</m:t>
                      </m:r>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20749" y="1733512"/>
                <a:ext cx="565955" cy="369332"/>
              </a:xfrm>
              <a:prstGeom prst="rect">
                <a:avLst/>
              </a:prstGeom>
              <a:blipFill>
                <a:blip r:embed="rId9"/>
                <a:stretch>
                  <a:fillRect l="-19565" b="-6557"/>
                </a:stretch>
              </a:blipFill>
            </p:spPr>
            <p:txBody>
              <a:bodyPr/>
              <a:lstStyle/>
              <a:p>
                <a:r>
                  <a:rPr lang="en-US">
                    <a:noFill/>
                  </a:rPr>
                  <a:t> </a:t>
                </a:r>
              </a:p>
            </p:txBody>
          </p:sp>
        </mc:Fallback>
      </mc:AlternateContent>
      <p:cxnSp>
        <p:nvCxnSpPr>
          <p:cNvPr id="31" name="Straight Connector 30"/>
          <p:cNvCxnSpPr/>
          <p:nvPr/>
        </p:nvCxnSpPr>
        <p:spPr>
          <a:xfrm>
            <a:off x="5167423" y="1968306"/>
            <a:ext cx="3163718" cy="38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831392" y="1067206"/>
                <a:ext cx="2286000" cy="5539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𝑐</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𝑟</m:t>
                          </m:r>
                        </m:e>
                      </m:d>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831392" y="1067206"/>
                <a:ext cx="2286000"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174069" y="98611"/>
                <a:ext cx="4651658" cy="523220"/>
              </a:xfrm>
              <a:prstGeom prst="rect">
                <a:avLst/>
              </a:prstGeom>
              <a:noFill/>
            </p:spPr>
            <p:txBody>
              <a:bodyPr wrap="none" rtlCol="0">
                <a:spAutoFit/>
              </a:bodyPr>
              <a:lstStyle/>
              <a:p>
                <a:r>
                  <a:rPr lang="en-US" sz="2800" dirty="0" smtClean="0"/>
                  <a:t>auto-covariance function, </a:t>
                </a:r>
                <a14:m>
                  <m:oMath xmlns:m="http://schemas.openxmlformats.org/officeDocument/2006/math">
                    <m:r>
                      <a:rPr lang="en-US" sz="2800" i="1">
                        <a:latin typeface="Cambria Math" panose="02040503050406030204" pitchFamily="18" charset="0"/>
                      </a:rPr>
                      <m:t>𝑐</m:t>
                    </m:r>
                    <m:d>
                      <m:dPr>
                        <m:ctrlPr>
                          <a:rPr lang="en-US" sz="2800" i="1">
                            <a:latin typeface="Cambria Math" panose="02040503050406030204" pitchFamily="18" charset="0"/>
                          </a:rPr>
                        </m:ctrlPr>
                      </m:dPr>
                      <m:e>
                        <m:r>
                          <a:rPr lang="en-US" sz="2800" i="1">
                            <a:latin typeface="Cambria Math" panose="02040503050406030204" pitchFamily="18" charset="0"/>
                          </a:rPr>
                          <m:t>𝑟</m:t>
                        </m:r>
                      </m:e>
                    </m:d>
                  </m:oMath>
                </a14:m>
                <a:endParaRPr lang="en-US" sz="28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174069" y="98611"/>
                <a:ext cx="4651658" cy="523220"/>
              </a:xfrm>
              <a:prstGeom prst="rect">
                <a:avLst/>
              </a:prstGeom>
              <a:blipFill>
                <a:blip r:embed="rId11"/>
                <a:stretch>
                  <a:fillRect l="-2752" t="-10465" b="-32558"/>
                </a:stretch>
              </a:blipFill>
            </p:spPr>
            <p:txBody>
              <a:bodyPr/>
              <a:lstStyle/>
              <a:p>
                <a:r>
                  <a:rPr lang="en-US">
                    <a:noFill/>
                  </a:rPr>
                  <a:t> </a:t>
                </a:r>
              </a:p>
            </p:txBody>
          </p:sp>
        </mc:Fallback>
      </mc:AlternateContent>
      <p:cxnSp>
        <p:nvCxnSpPr>
          <p:cNvPr id="22" name="Straight Connector 21"/>
          <p:cNvCxnSpPr/>
          <p:nvPr/>
        </p:nvCxnSpPr>
        <p:spPr>
          <a:xfrm>
            <a:off x="7696200" y="321280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3367304" y="3555414"/>
            <a:ext cx="1540565" cy="2454965"/>
          </a:xfrm>
          <a:custGeom>
            <a:avLst/>
            <a:gdLst>
              <a:gd name="connsiteX0" fmla="*/ 0 w 1540565"/>
              <a:gd name="connsiteY0" fmla="*/ 0 h 2454965"/>
              <a:gd name="connsiteX1" fmla="*/ 1222513 w 1540565"/>
              <a:gd name="connsiteY1" fmla="*/ 695739 h 2454965"/>
              <a:gd name="connsiteX2" fmla="*/ 745435 w 1540565"/>
              <a:gd name="connsiteY2" fmla="*/ 1530626 h 2454965"/>
              <a:gd name="connsiteX3" fmla="*/ 1540565 w 1540565"/>
              <a:gd name="connsiteY3" fmla="*/ 2454965 h 2454965"/>
            </a:gdLst>
            <a:ahLst/>
            <a:cxnLst>
              <a:cxn ang="0">
                <a:pos x="connsiteX0" y="connsiteY0"/>
              </a:cxn>
              <a:cxn ang="0">
                <a:pos x="connsiteX1" y="connsiteY1"/>
              </a:cxn>
              <a:cxn ang="0">
                <a:pos x="connsiteX2" y="connsiteY2"/>
              </a:cxn>
              <a:cxn ang="0">
                <a:pos x="connsiteX3" y="connsiteY3"/>
              </a:cxn>
            </a:cxnLst>
            <a:rect l="l" t="t" r="r" b="b"/>
            <a:pathLst>
              <a:path w="1540565" h="2454965">
                <a:moveTo>
                  <a:pt x="0" y="0"/>
                </a:moveTo>
                <a:cubicBezTo>
                  <a:pt x="549137" y="220317"/>
                  <a:pt x="1098274" y="440635"/>
                  <a:pt x="1222513" y="695739"/>
                </a:cubicBezTo>
                <a:cubicBezTo>
                  <a:pt x="1346752" y="950843"/>
                  <a:pt x="692426" y="1237422"/>
                  <a:pt x="745435" y="1530626"/>
                </a:cubicBezTo>
                <a:cubicBezTo>
                  <a:pt x="798444" y="1823830"/>
                  <a:pt x="1169504" y="2139397"/>
                  <a:pt x="1540565" y="2454965"/>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4880596">
            <a:off x="5668858" y="3720932"/>
            <a:ext cx="1296977" cy="2865407"/>
          </a:xfrm>
          <a:custGeom>
            <a:avLst/>
            <a:gdLst>
              <a:gd name="connsiteX0" fmla="*/ 0 w 1540565"/>
              <a:gd name="connsiteY0" fmla="*/ 0 h 2454965"/>
              <a:gd name="connsiteX1" fmla="*/ 1222513 w 1540565"/>
              <a:gd name="connsiteY1" fmla="*/ 695739 h 2454965"/>
              <a:gd name="connsiteX2" fmla="*/ 745435 w 1540565"/>
              <a:gd name="connsiteY2" fmla="*/ 1530626 h 2454965"/>
              <a:gd name="connsiteX3" fmla="*/ 1540565 w 1540565"/>
              <a:gd name="connsiteY3" fmla="*/ 2454965 h 2454965"/>
            </a:gdLst>
            <a:ahLst/>
            <a:cxnLst>
              <a:cxn ang="0">
                <a:pos x="connsiteX0" y="connsiteY0"/>
              </a:cxn>
              <a:cxn ang="0">
                <a:pos x="connsiteX1" y="connsiteY1"/>
              </a:cxn>
              <a:cxn ang="0">
                <a:pos x="connsiteX2" y="connsiteY2"/>
              </a:cxn>
              <a:cxn ang="0">
                <a:pos x="connsiteX3" y="connsiteY3"/>
              </a:cxn>
            </a:cxnLst>
            <a:rect l="l" t="t" r="r" b="b"/>
            <a:pathLst>
              <a:path w="1540565" h="2454965">
                <a:moveTo>
                  <a:pt x="0" y="0"/>
                </a:moveTo>
                <a:cubicBezTo>
                  <a:pt x="549137" y="220317"/>
                  <a:pt x="1098274" y="440635"/>
                  <a:pt x="1222513" y="695739"/>
                </a:cubicBezTo>
                <a:cubicBezTo>
                  <a:pt x="1346752" y="950843"/>
                  <a:pt x="692426" y="1237422"/>
                  <a:pt x="745435" y="1530626"/>
                </a:cubicBezTo>
                <a:cubicBezTo>
                  <a:pt x="798444" y="1823830"/>
                  <a:pt x="1169504" y="2139397"/>
                  <a:pt x="1540565" y="2454965"/>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408271" y="5499509"/>
            <a:ext cx="2516971" cy="1384995"/>
          </a:xfrm>
          <a:prstGeom prst="rect">
            <a:avLst/>
          </a:prstGeom>
          <a:noFill/>
        </p:spPr>
        <p:txBody>
          <a:bodyPr wrap="none" rtlCol="0">
            <a:spAutoFit/>
          </a:bodyPr>
          <a:lstStyle/>
          <a:p>
            <a:r>
              <a:rPr lang="en-US" sz="2800" dirty="0" smtClean="0">
                <a:solidFill>
                  <a:srgbClr val="FF0000"/>
                </a:solidFill>
              </a:rPr>
              <a:t>in both cases,</a:t>
            </a:r>
          </a:p>
          <a:p>
            <a:r>
              <a:rPr lang="en-US" sz="2800" dirty="0" smtClean="0">
                <a:solidFill>
                  <a:srgbClr val="FF0000"/>
                </a:solidFill>
              </a:rPr>
              <a:t>little correlation</a:t>
            </a:r>
          </a:p>
          <a:p>
            <a:r>
              <a:rPr lang="en-US" sz="2800" dirty="0" smtClean="0">
                <a:solidFill>
                  <a:srgbClr val="FF0000"/>
                </a:solidFill>
              </a:rPr>
              <a:t>at large lag</a:t>
            </a:r>
            <a:endParaRPr lang="en-US" sz="2800" dirty="0">
              <a:solidFill>
                <a:srgbClr val="FF0000"/>
              </a:solidFill>
            </a:endParaRPr>
          </a:p>
        </p:txBody>
      </p:sp>
    </p:spTree>
    <p:extLst>
      <p:ext uri="{BB962C8B-B14F-4D97-AF65-F5344CB8AC3E}">
        <p14:creationId xmlns:p14="http://schemas.microsoft.com/office/powerpoint/2010/main" val="222729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457200" y="381000"/>
                <a:ext cx="8364599" cy="1850571"/>
              </a:xfrm>
              <a:prstGeom prst="rect">
                <a:avLst/>
              </a:prstGeom>
              <a:noFill/>
            </p:spPr>
            <p:txBody>
              <a:bodyPr wrap="none" rtlCol="0">
                <a:spAutoFit/>
              </a:bodyPr>
              <a:lstStyle/>
              <a:p>
                <a:pPr algn="ctr"/>
                <a:r>
                  <a:rPr lang="en-US" sz="2800" dirty="0" smtClean="0"/>
                  <a:t>auto-covariance function, </a:t>
                </a:r>
                <a14:m>
                  <m:oMath xmlns:m="http://schemas.openxmlformats.org/officeDocument/2006/math">
                    <m:r>
                      <a:rPr lang="en-US" sz="2800" i="1">
                        <a:latin typeface="Cambria Math" panose="02040503050406030204" pitchFamily="18" charset="0"/>
                      </a:rPr>
                      <m:t>𝑐</m:t>
                    </m:r>
                    <m:d>
                      <m:dPr>
                        <m:ctrlPr>
                          <a:rPr lang="en-US" sz="2800" i="1">
                            <a:latin typeface="Cambria Math" panose="02040503050406030204" pitchFamily="18" charset="0"/>
                          </a:rPr>
                        </m:ctrlPr>
                      </m:dPr>
                      <m:e>
                        <m:r>
                          <a:rPr lang="en-US" sz="2800" i="1">
                            <a:latin typeface="Cambria Math" panose="02040503050406030204" pitchFamily="18" charset="0"/>
                          </a:rPr>
                          <m:t>𝑟</m:t>
                        </m:r>
                      </m:e>
                    </m:d>
                  </m:oMath>
                </a14:m>
                <a:endParaRPr lang="en-US" sz="2800" dirty="0" smtClean="0"/>
              </a:p>
              <a:p>
                <a:pPr algn="ctr"/>
                <a:r>
                  <a:rPr lang="en-US" sz="2800" dirty="0" smtClean="0"/>
                  <a:t>is just a normalized version of the covariance matrix</a:t>
                </a:r>
              </a:p>
              <a:p>
                <a:pPr algn="ctr"/>
                <a:r>
                  <a:rPr lang="en-US" sz="2800" dirty="0" smtClean="0"/>
                  <a:t>but assumes stationarity</a:t>
                </a:r>
              </a:p>
              <a:p>
                <a:pPr algn="ctr"/>
                <a:r>
                  <a:rPr lang="en-US" sz="2800" dirty="0" smtClean="0"/>
                  <a:t> covariance depends only on lag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𝑖𝑗</m:t>
                        </m:r>
                      </m:sub>
                    </m:sSub>
                  </m:oMath>
                </a14:m>
                <a:r>
                  <a:rPr lang="en-US" sz="2800" dirty="0" smtClean="0"/>
                  <a:t> between elements</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381000"/>
                <a:ext cx="8364599" cy="1850571"/>
              </a:xfrm>
              <a:prstGeom prst="rect">
                <a:avLst/>
              </a:prstGeom>
              <a:blipFill>
                <a:blip r:embed="rId3"/>
                <a:stretch>
                  <a:fillRect t="-3300" b="-66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133600" y="3276600"/>
                <a:ext cx="4572000" cy="1429237"/>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cs typeface="Times New Roman" panose="02020603050405020304" pitchFamily="18" charset="0"/>
                            </a:rPr>
                          </m:ctrlPr>
                        </m:sSubPr>
                        <m:e>
                          <m:r>
                            <a:rPr lang="en-US" sz="3600" b="0" i="1" smtClean="0">
                              <a:latin typeface="Cambria Math" panose="02040503050406030204" pitchFamily="18" charset="0"/>
                              <a:cs typeface="Times New Roman" panose="02020603050405020304" pitchFamily="18" charset="0"/>
                            </a:rPr>
                            <m:t>𝐶</m:t>
                          </m:r>
                        </m:e>
                        <m:sub>
                          <m:r>
                            <a:rPr lang="en-US" sz="3600" b="0" i="1" smtClean="0">
                              <a:latin typeface="Cambria Math" panose="02040503050406030204" pitchFamily="18" charset="0"/>
                              <a:cs typeface="Times New Roman" panose="02020603050405020304" pitchFamily="18" charset="0"/>
                            </a:rPr>
                            <m:t>𝑖𝑗</m:t>
                          </m:r>
                        </m:sub>
                      </m:sSub>
                      <m:r>
                        <a:rPr lang="en-US" sz="3600" b="0" i="1" smtClean="0">
                          <a:latin typeface="Cambria Math" panose="02040503050406030204" pitchFamily="18" charset="0"/>
                          <a:cs typeface="Times New Roman" panose="02020603050405020304" pitchFamily="18" charset="0"/>
                        </a:rPr>
                        <m:t>=</m:t>
                      </m:r>
                      <m:sSubSup>
                        <m:sSubSupPr>
                          <m:ctrlPr>
                            <a:rPr lang="en-US" sz="3600" b="0" i="1" smtClean="0">
                              <a:latin typeface="Cambria Math" panose="02040503050406030204" pitchFamily="18" charset="0"/>
                              <a:cs typeface="Times New Roman" panose="02020603050405020304" pitchFamily="18" charset="0"/>
                            </a:rPr>
                          </m:ctrlPr>
                        </m:sSubSupPr>
                        <m:e>
                          <m:r>
                            <a:rPr lang="en-US" sz="3600" b="0" i="1" smtClean="0">
                              <a:latin typeface="Cambria Math" panose="02040503050406030204" pitchFamily="18" charset="0"/>
                              <a:ea typeface="Cambria Math" panose="02040503050406030204" pitchFamily="18" charset="0"/>
                              <a:cs typeface="Times New Roman" panose="02020603050405020304" pitchFamily="18" charset="0"/>
                            </a:rPr>
                            <m:t>𝜎</m:t>
                          </m:r>
                        </m:e>
                        <m:sub>
                          <m:r>
                            <a:rPr lang="en-US" sz="3600" b="0" i="1" smtClean="0">
                              <a:latin typeface="Cambria Math" panose="02040503050406030204" pitchFamily="18" charset="0"/>
                              <a:cs typeface="Times New Roman" panose="02020603050405020304" pitchFamily="18" charset="0"/>
                            </a:rPr>
                            <m:t>𝑑</m:t>
                          </m:r>
                        </m:sub>
                        <m:sup>
                          <m:r>
                            <a:rPr lang="en-US" sz="3600" b="0" i="1" smtClean="0">
                              <a:latin typeface="Cambria Math" panose="02040503050406030204" pitchFamily="18" charset="0"/>
                              <a:cs typeface="Times New Roman" panose="02020603050405020304" pitchFamily="18" charset="0"/>
                            </a:rPr>
                            <m:t>2</m:t>
                          </m:r>
                        </m:sup>
                      </m:sSubSup>
                      <m:r>
                        <a:rPr lang="en-US" sz="3600" b="0" i="1" smtClean="0">
                          <a:latin typeface="Cambria Math" panose="02040503050406030204" pitchFamily="18" charset="0"/>
                          <a:cs typeface="Times New Roman" panose="02020603050405020304" pitchFamily="18" charset="0"/>
                        </a:rPr>
                        <m:t> </m:t>
                      </m:r>
                      <m:r>
                        <a:rPr lang="en-US" sz="3600" i="1" smtClean="0">
                          <a:latin typeface="Cambria Math" panose="02040503050406030204" pitchFamily="18" charset="0"/>
                          <a:ea typeface="Times New Roman" panose="02020603050405020304" pitchFamily="18" charset="0"/>
                          <a:cs typeface="Times New Roman" panose="02020603050405020304" pitchFamily="18" charset="0"/>
                        </a:rPr>
                        <m:t>𝑐</m:t>
                      </m:r>
                      <m:d>
                        <m:dPr>
                          <m:ctrlPr>
                            <a:rPr lang="en-US" sz="3600" i="1" smtClean="0">
                              <a:latin typeface="Cambria Math" panose="02040503050406030204" pitchFamily="18" charset="0"/>
                              <a:cs typeface="Times New Roman" panose="02020603050405020304" pitchFamily="18" charset="0"/>
                            </a:rPr>
                          </m:ctrlPr>
                        </m:dPr>
                        <m:e>
                          <m:r>
                            <a:rPr lang="en-US" sz="3600" b="0" i="1" smtClean="0">
                              <a:latin typeface="Cambria Math" panose="02040503050406030204" pitchFamily="18" charset="0"/>
                              <a:cs typeface="Times New Roman" panose="02020603050405020304" pitchFamily="18" charset="0"/>
                            </a:rPr>
                            <m:t>𝑟</m:t>
                          </m:r>
                        </m:e>
                      </m:d>
                    </m:oMath>
                  </m:oMathPara>
                </a14:m>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33600" y="3276600"/>
                <a:ext cx="4572000" cy="1429237"/>
              </a:xfrm>
              <a:prstGeom prst="rect">
                <a:avLst/>
              </a:prstGeom>
              <a:blipFill>
                <a:blip r:embed="rId4"/>
                <a:stretch>
                  <a:fillRect/>
                </a:stretch>
              </a:blipFill>
            </p:spPr>
            <p:txBody>
              <a:bodyPr/>
              <a:lstStyle/>
              <a:p>
                <a:r>
                  <a:rPr lang="en-US">
                    <a:noFill/>
                  </a:rPr>
                  <a:t> </a:t>
                </a:r>
              </a:p>
            </p:txBody>
          </p:sp>
        </mc:Fallback>
      </mc:AlternateContent>
      <p:sp>
        <p:nvSpPr>
          <p:cNvPr id="6" name="Freeform 5"/>
          <p:cNvSpPr/>
          <p:nvPr/>
        </p:nvSpPr>
        <p:spPr>
          <a:xfrm rot="2251559">
            <a:off x="4192930" y="4200042"/>
            <a:ext cx="893135" cy="1350335"/>
          </a:xfrm>
          <a:custGeom>
            <a:avLst/>
            <a:gdLst>
              <a:gd name="connsiteX0" fmla="*/ 0 w 893135"/>
              <a:gd name="connsiteY0" fmla="*/ 0 h 1350335"/>
              <a:gd name="connsiteX1" fmla="*/ 457200 w 893135"/>
              <a:gd name="connsiteY1" fmla="*/ 223284 h 1350335"/>
              <a:gd name="connsiteX2" fmla="*/ 329609 w 893135"/>
              <a:gd name="connsiteY2" fmla="*/ 563526 h 1350335"/>
              <a:gd name="connsiteX3" fmla="*/ 893135 w 893135"/>
              <a:gd name="connsiteY3" fmla="*/ 1350335 h 1350335"/>
            </a:gdLst>
            <a:ahLst/>
            <a:cxnLst>
              <a:cxn ang="0">
                <a:pos x="connsiteX0" y="connsiteY0"/>
              </a:cxn>
              <a:cxn ang="0">
                <a:pos x="connsiteX1" y="connsiteY1"/>
              </a:cxn>
              <a:cxn ang="0">
                <a:pos x="connsiteX2" y="connsiteY2"/>
              </a:cxn>
              <a:cxn ang="0">
                <a:pos x="connsiteX3" y="connsiteY3"/>
              </a:cxn>
            </a:cxnLst>
            <a:rect l="l" t="t" r="r" b="b"/>
            <a:pathLst>
              <a:path w="893135" h="1350335">
                <a:moveTo>
                  <a:pt x="0" y="0"/>
                </a:moveTo>
                <a:cubicBezTo>
                  <a:pt x="201132" y="64681"/>
                  <a:pt x="402265" y="129363"/>
                  <a:pt x="457200" y="223284"/>
                </a:cubicBezTo>
                <a:cubicBezTo>
                  <a:pt x="512135" y="317205"/>
                  <a:pt x="256953" y="375684"/>
                  <a:pt x="329609" y="563526"/>
                </a:cubicBezTo>
                <a:cubicBezTo>
                  <a:pt x="402265" y="751368"/>
                  <a:pt x="647700" y="1050851"/>
                  <a:pt x="893135" y="1350335"/>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39497" y="5661419"/>
            <a:ext cx="2468817" cy="523220"/>
          </a:xfrm>
          <a:prstGeom prst="rect">
            <a:avLst/>
          </a:prstGeom>
          <a:noFill/>
        </p:spPr>
        <p:txBody>
          <a:bodyPr wrap="none" rtlCol="0">
            <a:spAutoFit/>
          </a:bodyPr>
          <a:lstStyle/>
          <a:p>
            <a:pPr algn="ctr"/>
            <a:r>
              <a:rPr lang="en-US" sz="2800" dirty="0" smtClean="0">
                <a:solidFill>
                  <a:srgbClr val="FF0000"/>
                </a:solidFill>
              </a:rPr>
              <a:t>overall variance</a:t>
            </a:r>
          </a:p>
        </p:txBody>
      </p:sp>
    </p:spTree>
    <p:extLst>
      <p:ext uri="{BB962C8B-B14F-4D97-AF65-F5344CB8AC3E}">
        <p14:creationId xmlns:p14="http://schemas.microsoft.com/office/powerpoint/2010/main" val="367443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3200400"/>
          </a:xfrm>
        </p:spPr>
        <p:txBody>
          <a:bodyPr>
            <a:normAutofit fontScale="90000"/>
          </a:bodyPr>
          <a:lstStyle/>
          <a:p>
            <a:pPr>
              <a:defRPr/>
            </a:pPr>
            <a:r>
              <a:rPr lang="en-US" dirty="0" smtClean="0">
                <a:latin typeface="Times New Roman" pitchFamily="18" charset="0"/>
                <a:cs typeface="Times New Roman" pitchFamily="18" charset="0"/>
              </a:rPr>
              <a:t>Part 2</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Use prior covariance in place of small derivatives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to implement smoothness</a:t>
            </a:r>
          </a:p>
        </p:txBody>
      </p:sp>
    </p:spTree>
    <p:extLst>
      <p:ext uri="{BB962C8B-B14F-4D97-AF65-F5344CB8AC3E}">
        <p14:creationId xmlns:p14="http://schemas.microsoft.com/office/powerpoint/2010/main" val="1716661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70244" y="53528"/>
                <a:ext cx="8229600" cy="1433171"/>
              </a:xfrm>
            </p:spPr>
            <p:txBody>
              <a:bodyPr>
                <a:normAutofit fontScale="90000"/>
              </a:bodyPr>
              <a:lstStyle/>
              <a:p>
                <a:pPr>
                  <a:defRPr/>
                </a:pPr>
                <a:r>
                  <a:rPr lang="en-US" dirty="0" smtClean="0">
                    <a:latin typeface="Times New Roman" pitchFamily="18" charset="0"/>
                    <a:cs typeface="Times New Roman" pitchFamily="18" charset="0"/>
                  </a:rPr>
                  <a:t>Chapter 4</a:t>
                </a:r>
                <a:br>
                  <a:rPr lang="en-US"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prior information of derivative </a:t>
                </a:r>
                <a14:m>
                  <m:oMath xmlns:m="http://schemas.openxmlformats.org/officeDocument/2006/math">
                    <m:r>
                      <a:rPr lang="en-US" sz="2700" b="1" i="0" dirty="0" smtClean="0">
                        <a:latin typeface="Cambria Math" panose="02040503050406030204" pitchFamily="18" charset="0"/>
                        <a:cs typeface="Times New Roman" pitchFamily="18" charset="0"/>
                      </a:rPr>
                      <m:t>𝐃𝐦</m:t>
                    </m:r>
                    <m:r>
                      <a:rPr lang="en-US" sz="2700" b="1" i="1" dirty="0" smtClean="0">
                        <a:latin typeface="Cambria Math" panose="02040503050406030204" pitchFamily="18" charset="0"/>
                        <a:ea typeface="Cambria Math" panose="02040503050406030204" pitchFamily="18" charset="0"/>
                        <a:cs typeface="Times New Roman" pitchFamily="18" charset="0"/>
                      </a:rPr>
                      <m:t>≈</m:t>
                    </m:r>
                    <m:r>
                      <a:rPr lang="en-US" sz="2700" b="1" i="1" dirty="0" smtClean="0">
                        <a:latin typeface="Cambria Math" panose="02040503050406030204" pitchFamily="18" charset="0"/>
                        <a:ea typeface="Cambria Math" panose="02040503050406030204" pitchFamily="18" charset="0"/>
                        <a:cs typeface="Times New Roman" pitchFamily="18" charset="0"/>
                      </a:rPr>
                      <m:t>𝟎</m:t>
                    </m:r>
                  </m:oMath>
                </a14:m>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with weight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𝜀</m:t>
                        </m:r>
                      </m:e>
                      <m:sup>
                        <m:r>
                          <a:rPr lang="en-US" sz="2400">
                            <a:latin typeface="Cambria Math" panose="02040503050406030204" pitchFamily="18" charset="0"/>
                          </a:rPr>
                          <m:t>2</m:t>
                        </m:r>
                      </m:sup>
                    </m:sSup>
                  </m:oMath>
                </a14:m>
                <a:endParaRPr lang="en-US" sz="2700" b="1" dirty="0">
                  <a:latin typeface="Times New Roman" pitchFamily="18" charset="0"/>
                  <a:cs typeface="Times New Roman"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70244" y="53528"/>
                <a:ext cx="8229600" cy="1433171"/>
              </a:xfrm>
              <a:blipFill>
                <a:blip r:embed="rId3"/>
                <a:stretch>
                  <a:fillRect t="-7660" b="-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1"/>
              <p:cNvSpPr txBox="1">
                <a:spLocks/>
              </p:cNvSpPr>
              <p:nvPr/>
            </p:nvSpPr>
            <p:spPr>
              <a:xfrm>
                <a:off x="457200" y="3586971"/>
                <a:ext cx="8229600" cy="1524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latin typeface="Times New Roman" pitchFamily="18" charset="0"/>
                    <a:cs typeface="Times New Roman" pitchFamily="18" charset="0"/>
                  </a:rPr>
                  <a:t>Chapter 6</a:t>
                </a:r>
              </a:p>
              <a:p>
                <a:pPr>
                  <a:defRPr/>
                </a:pPr>
                <a:r>
                  <a:rPr lang="en-US" sz="2900" dirty="0">
                    <a:latin typeface="Times New Roman" pitchFamily="18" charset="0"/>
                    <a:cs typeface="Times New Roman" pitchFamily="18" charset="0"/>
                  </a:rPr>
                  <a:t>prior information of small </a:t>
                </a:r>
                <a:r>
                  <a:rPr lang="en-US" sz="2900" dirty="0" smtClean="0">
                    <a:latin typeface="Times New Roman" pitchFamily="18" charset="0"/>
                    <a:cs typeface="Times New Roman" pitchFamily="18" charset="0"/>
                  </a:rPr>
                  <a:t>function </a:t>
                </a:r>
                <a:r>
                  <a:rPr lang="en-US" sz="2900" b="1" dirty="0" smtClean="0">
                    <a:latin typeface="Times New Roman" pitchFamily="18" charset="0"/>
                    <a:cs typeface="Times New Roman" pitchFamily="18" charset="0"/>
                  </a:rPr>
                  <a:t>H</a:t>
                </a:r>
                <a14:m>
                  <m:oMath xmlns:m="http://schemas.openxmlformats.org/officeDocument/2006/math">
                    <m:r>
                      <a:rPr lang="en-US" sz="2900" b="1" dirty="0">
                        <a:latin typeface="Cambria Math" panose="02040503050406030204" pitchFamily="18" charset="0"/>
                        <a:cs typeface="Times New Roman" pitchFamily="18" charset="0"/>
                      </a:rPr>
                      <m:t>𝐦</m:t>
                    </m:r>
                    <m:r>
                      <a:rPr lang="en-US" sz="3200" b="1" i="1" dirty="0">
                        <a:latin typeface="Cambria Math" panose="02040503050406030204" pitchFamily="18" charset="0"/>
                        <a:ea typeface="Cambria Math" panose="02040503050406030204" pitchFamily="18" charset="0"/>
                        <a:cs typeface="Times New Roman" pitchFamily="18" charset="0"/>
                      </a:rPr>
                      <m:t>≈</m:t>
                    </m:r>
                    <m:r>
                      <a:rPr lang="en-US" sz="3200" b="1" i="1" dirty="0">
                        <a:latin typeface="Cambria Math" panose="02040503050406030204" pitchFamily="18" charset="0"/>
                        <a:ea typeface="Cambria Math" panose="02040503050406030204" pitchFamily="18" charset="0"/>
                        <a:cs typeface="Times New Roman" pitchFamily="18" charset="0"/>
                      </a:rPr>
                      <m:t>𝟎</m:t>
                    </m:r>
                  </m:oMath>
                </a14:m>
                <a:r>
                  <a:rPr lang="en-US" sz="2900" b="1" dirty="0">
                    <a:latin typeface="Times New Roman" pitchFamily="18" charset="0"/>
                    <a:cs typeface="Times New Roman" pitchFamily="18" charset="0"/>
                  </a:rPr>
                  <a:t/>
                </a:r>
                <a:br>
                  <a:rPr lang="en-US" sz="2900" b="1" dirty="0">
                    <a:latin typeface="Times New Roman" pitchFamily="18" charset="0"/>
                    <a:cs typeface="Times New Roman" pitchFamily="18" charset="0"/>
                  </a:rPr>
                </a:br>
                <a:r>
                  <a:rPr lang="en-US" sz="2900" dirty="0">
                    <a:latin typeface="Times New Roman" pitchFamily="18" charset="0"/>
                    <a:cs typeface="Times New Roman" pitchFamily="18" charset="0"/>
                  </a:rPr>
                  <a:t>with </a:t>
                </a:r>
                <a:r>
                  <a:rPr lang="en-US" sz="2900" dirty="0" smtClean="0">
                    <a:latin typeface="Times New Roman" pitchFamily="18" charset="0"/>
                    <a:cs typeface="Times New Roman" pitchFamily="18" charset="0"/>
                  </a:rPr>
                  <a:t>prior covariance </a:t>
                </a:r>
                <a14:m>
                  <m:oMath xmlns:m="http://schemas.openxmlformats.org/officeDocument/2006/math">
                    <m:sSub>
                      <m:sSubPr>
                        <m:ctrlPr>
                          <a:rPr lang="en-US" sz="2900" b="1" i="1">
                            <a:latin typeface="Cambria Math" panose="02040503050406030204" pitchFamily="18" charset="0"/>
                          </a:rPr>
                        </m:ctrlPr>
                      </m:sSubPr>
                      <m:e>
                        <m:d>
                          <m:dPr>
                            <m:begChr m:val="["/>
                            <m:endChr m:val="]"/>
                            <m:ctrlPr>
                              <a:rPr lang="en-US" sz="2900" i="1">
                                <a:latin typeface="Cambria Math" panose="02040503050406030204" pitchFamily="18" charset="0"/>
                              </a:rPr>
                            </m:ctrlPr>
                          </m:dPr>
                          <m:e>
                            <m:func>
                              <m:funcPr>
                                <m:ctrlPr>
                                  <a:rPr lang="en-US" sz="2900" i="1">
                                    <a:latin typeface="Cambria Math" panose="02040503050406030204" pitchFamily="18" charset="0"/>
                                  </a:rPr>
                                </m:ctrlPr>
                              </m:funcPr>
                              <m:fName>
                                <m:r>
                                  <m:rPr>
                                    <m:sty m:val="p"/>
                                  </m:rPr>
                                  <a:rPr lang="en-US" sz="2900">
                                    <a:latin typeface="Cambria Math" panose="02040503050406030204" pitchFamily="18" charset="0"/>
                                  </a:rPr>
                                  <m:t>cov</m:t>
                                </m:r>
                              </m:fName>
                              <m:e>
                                <m:r>
                                  <a:rPr lang="en-US" sz="2900" b="1">
                                    <a:latin typeface="Cambria Math" panose="02040503050406030204" pitchFamily="18" charset="0"/>
                                  </a:rPr>
                                  <m:t>𝐦</m:t>
                                </m:r>
                              </m:e>
                            </m:func>
                          </m:e>
                        </m:d>
                      </m:e>
                      <m:sub>
                        <m:r>
                          <a:rPr lang="en-US" sz="2900" i="1">
                            <a:latin typeface="Cambria Math" panose="02040503050406030204" pitchFamily="18" charset="0"/>
                          </a:rPr>
                          <m:t>𝐴</m:t>
                        </m:r>
                      </m:sub>
                    </m:sSub>
                  </m:oMath>
                </a14:m>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mc:Choice>
        <mc:Fallback xmlns="">
          <p:sp>
            <p:nvSpPr>
              <p:cNvPr id="3" name="Title 1"/>
              <p:cNvSpPr txBox="1">
                <a:spLocks noRot="1" noChangeAspect="1" noMove="1" noResize="1" noEditPoints="1" noAdjustHandles="1" noChangeArrowheads="1" noChangeShapeType="1" noTextEdit="1"/>
              </p:cNvSpPr>
              <p:nvPr/>
            </p:nvSpPr>
            <p:spPr>
              <a:xfrm>
                <a:off x="457200" y="3586971"/>
                <a:ext cx="8229600" cy="1524000"/>
              </a:xfrm>
              <a:prstGeom prst="rect">
                <a:avLst/>
              </a:prstGeom>
              <a:blipFill>
                <a:blip r:embed="rId4"/>
                <a:stretch>
                  <a:fillRect t="-11600"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43663" y="5334000"/>
                <a:ext cx="8610600" cy="5324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latin typeface="Cambria Math" panose="02040503050406030204" pitchFamily="18" charset="0"/>
                            </a:rPr>
                          </m:ctrlPr>
                        </m:sSupPr>
                        <m:e>
                          <m:r>
                            <a:rPr lang="en-US" sz="2800" b="1">
                              <a:latin typeface="Cambria Math" panose="02040503050406030204" pitchFamily="18" charset="0"/>
                            </a:rPr>
                            <m:t>𝐦</m:t>
                          </m:r>
                        </m:e>
                        <m:sup>
                          <m:r>
                            <m:rPr>
                              <m:sty m:val="p"/>
                            </m:rPr>
                            <a:rPr lang="en-US" sz="2800" b="0" i="0">
                              <a:latin typeface="Cambria Math" panose="02040503050406030204" pitchFamily="18" charset="0"/>
                            </a:rPr>
                            <m:t>est</m:t>
                          </m:r>
                        </m:sup>
                      </m:sSup>
                      <m:r>
                        <a:rPr lang="en-US" sz="2800" b="0" i="0">
                          <a:latin typeface="Cambria Math" panose="02040503050406030204" pitchFamily="18" charset="0"/>
                        </a:rPr>
                        <m:t>=</m:t>
                      </m:r>
                      <m:sSup>
                        <m:sSupPr>
                          <m:ctrlPr>
                            <a:rPr lang="en-US" sz="2800" b="0" i="1">
                              <a:latin typeface="Cambria Math" panose="02040503050406030204" pitchFamily="18" charset="0"/>
                            </a:rPr>
                          </m:ctrlPr>
                        </m:sSupPr>
                        <m:e>
                          <m:d>
                            <m:dPr>
                              <m:begChr m:val="["/>
                              <m:endChr m:val="]"/>
                              <m:ctrlPr>
                                <a:rPr lang="en-US" sz="2800" b="0" i="1">
                                  <a:latin typeface="Cambria Math" panose="02040503050406030204" pitchFamily="18" charset="0"/>
                                </a:rPr>
                              </m:ctrlPr>
                            </m:dPr>
                            <m:e>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1">
                                      <a:latin typeface="Cambria Math" panose="02040503050406030204" pitchFamily="18" charset="0"/>
                                    </a:rPr>
                                    <m:t>𝑇</m:t>
                                  </m:r>
                                </m:sup>
                              </m:sSup>
                              <m:r>
                                <a:rPr lang="en-US" sz="2800" b="1" i="0">
                                  <a:latin typeface="Cambria Math" panose="02040503050406030204" pitchFamily="18" charset="0"/>
                                </a:rPr>
                                <m:t>𝐆</m:t>
                              </m:r>
                              <m:r>
                                <a:rPr lang="en-US" sz="2800" b="0" i="0">
                                  <a:latin typeface="Cambria Math" panose="02040503050406030204" pitchFamily="18" charset="0"/>
                                </a:rPr>
                                <m:t>+</m:t>
                              </m:r>
                              <m:sSup>
                                <m:sSupPr>
                                  <m:ctrlPr>
                                    <a:rPr lang="en-US" sz="2800" i="1">
                                      <a:latin typeface="Cambria Math" panose="02040503050406030204" pitchFamily="18" charset="0"/>
                                    </a:rPr>
                                  </m:ctrlPr>
                                </m:sSupPr>
                                <m:e>
                                  <m:r>
                                    <a:rPr lang="en-US" sz="2800" b="1" i="0" smtClean="0">
                                      <a:latin typeface="Cambria Math" panose="02040503050406030204" pitchFamily="18" charset="0"/>
                                    </a:rPr>
                                    <m:t>𝐇</m:t>
                                  </m:r>
                                </m:e>
                                <m:sup>
                                  <m:r>
                                    <a:rPr lang="en-US" sz="2800" i="1">
                                      <a:latin typeface="Cambria Math" panose="02040503050406030204" pitchFamily="18" charset="0"/>
                                    </a:rPr>
                                    <m:t>𝑇</m:t>
                                  </m:r>
                                </m:sup>
                              </m:sSup>
                              <m:sSubSup>
                                <m:sSubSupPr>
                                  <m:ctrlPr>
                                    <a:rPr lang="en-US" sz="2800" i="1">
                                      <a:latin typeface="Cambria Math" panose="02040503050406030204" pitchFamily="18" charset="0"/>
                                    </a:rPr>
                                  </m:ctrlPr>
                                </m:sSubSupPr>
                                <m:e>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cov</m:t>
                                          </m:r>
                                        </m:fName>
                                        <m:e>
                                          <m:r>
                                            <a:rPr lang="en-US" sz="2800" b="1" i="0" smtClean="0">
                                              <a:latin typeface="Cambria Math" panose="02040503050406030204" pitchFamily="18" charset="0"/>
                                            </a:rPr>
                                            <m:t>𝐡</m:t>
                                          </m:r>
                                        </m:e>
                                      </m:func>
                                    </m:e>
                                  </m:d>
                                </m:e>
                                <m:sub>
                                  <m:r>
                                    <a:rPr lang="en-US" sz="2800" i="1">
                                      <a:latin typeface="Cambria Math" panose="02040503050406030204" pitchFamily="18" charset="0"/>
                                    </a:rPr>
                                    <m:t>𝐴</m:t>
                                  </m:r>
                                </m:sub>
                                <m:sup>
                                  <m:r>
                                    <a:rPr lang="en-US" sz="2800">
                                      <a:latin typeface="Cambria Math" panose="02040503050406030204" pitchFamily="18" charset="0"/>
                                    </a:rPr>
                                    <m:t>−1</m:t>
                                  </m:r>
                                </m:sup>
                              </m:sSubSup>
                              <m:r>
                                <a:rPr lang="en-US" sz="2800" b="1">
                                  <a:latin typeface="Cambria Math" panose="02040503050406030204" pitchFamily="18" charset="0"/>
                                </a:rPr>
                                <m:t>𝐇</m:t>
                              </m:r>
                            </m:e>
                          </m:d>
                        </m:e>
                        <m:sup>
                          <m:r>
                            <a:rPr lang="en-US" sz="2800" b="0" i="0">
                              <a:latin typeface="Cambria Math" panose="02040503050406030204" pitchFamily="18" charset="0"/>
                            </a:rPr>
                            <m:t>−1</m:t>
                          </m:r>
                        </m:sup>
                      </m:sSup>
                      <m:sSup>
                        <m:sSupPr>
                          <m:ctrlPr>
                            <a:rPr lang="en-US" sz="2800" i="1">
                              <a:latin typeface="Cambria Math" panose="02040503050406030204" pitchFamily="18" charset="0"/>
                            </a:rPr>
                          </m:ctrlPr>
                        </m:sSupPr>
                        <m:e>
                          <m:r>
                            <a:rPr lang="en-US" sz="2800" b="1">
                              <a:latin typeface="Cambria Math" panose="02040503050406030204" pitchFamily="18" charset="0"/>
                            </a:rPr>
                            <m:t>𝐆</m:t>
                          </m:r>
                        </m:e>
                        <m:sup>
                          <m:r>
                            <a:rPr lang="en-US" sz="2800" i="1">
                              <a:latin typeface="Cambria Math" panose="02040503050406030204" pitchFamily="18" charset="0"/>
                            </a:rPr>
                            <m:t>𝑇</m:t>
                          </m:r>
                        </m:sup>
                      </m:sSup>
                      <m:sSup>
                        <m:sSupPr>
                          <m:ctrlPr>
                            <a:rPr lang="en-US" sz="2800" i="1">
                              <a:latin typeface="Cambria Math" panose="02040503050406030204" pitchFamily="18" charset="0"/>
                            </a:rPr>
                          </m:ctrlPr>
                        </m:sSupPr>
                        <m:e>
                          <m:r>
                            <a:rPr lang="en-US" sz="2800" b="1">
                              <a:latin typeface="Cambria Math" panose="02040503050406030204" pitchFamily="18" charset="0"/>
                            </a:rPr>
                            <m:t>𝐝</m:t>
                          </m:r>
                        </m:e>
                        <m:sup>
                          <m:r>
                            <a:rPr lang="en-US" sz="2800" i="1">
                              <a:latin typeface="Cambria Math" panose="02040503050406030204" pitchFamily="18" charset="0"/>
                            </a:rPr>
                            <m:t>𝑜𝑏𝑠</m:t>
                          </m:r>
                        </m:sup>
                      </m:sSup>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243663" y="5334000"/>
                <a:ext cx="8610600" cy="53245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6700" y="1828800"/>
                <a:ext cx="8610600" cy="5309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latin typeface="Cambria Math" panose="02040503050406030204" pitchFamily="18" charset="0"/>
                            </a:rPr>
                          </m:ctrlPr>
                        </m:sSupPr>
                        <m:e>
                          <m:r>
                            <a:rPr lang="en-US" sz="2800" b="1">
                              <a:latin typeface="Cambria Math" panose="02040503050406030204" pitchFamily="18" charset="0"/>
                            </a:rPr>
                            <m:t>𝐦</m:t>
                          </m:r>
                        </m:e>
                        <m:sup>
                          <m:r>
                            <m:rPr>
                              <m:sty m:val="p"/>
                            </m:rPr>
                            <a:rPr lang="en-US" sz="2800" b="0" i="0">
                              <a:latin typeface="Cambria Math" panose="02040503050406030204" pitchFamily="18" charset="0"/>
                            </a:rPr>
                            <m:t>est</m:t>
                          </m:r>
                        </m:sup>
                      </m:sSup>
                      <m:r>
                        <a:rPr lang="en-US" sz="2800" b="0" i="0">
                          <a:latin typeface="Cambria Math" panose="02040503050406030204" pitchFamily="18" charset="0"/>
                        </a:rPr>
                        <m:t>=</m:t>
                      </m:r>
                      <m:sSup>
                        <m:sSupPr>
                          <m:ctrlPr>
                            <a:rPr lang="en-US" sz="2800" b="0" i="1">
                              <a:latin typeface="Cambria Math" panose="02040503050406030204" pitchFamily="18" charset="0"/>
                            </a:rPr>
                          </m:ctrlPr>
                        </m:sSupPr>
                        <m:e>
                          <m:d>
                            <m:dPr>
                              <m:begChr m:val="["/>
                              <m:endChr m:val="]"/>
                              <m:ctrlPr>
                                <a:rPr lang="en-US" sz="2800" b="0" i="1">
                                  <a:latin typeface="Cambria Math" panose="02040503050406030204" pitchFamily="18" charset="0"/>
                                </a:rPr>
                              </m:ctrlPr>
                            </m:dPr>
                            <m:e>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1">
                                      <a:latin typeface="Cambria Math" panose="02040503050406030204" pitchFamily="18" charset="0"/>
                                    </a:rPr>
                                    <m:t>𝑇</m:t>
                                  </m:r>
                                </m:sup>
                              </m:sSup>
                              <m:r>
                                <a:rPr lang="en-US" sz="2800" b="1" i="0">
                                  <a:latin typeface="Cambria Math" panose="02040503050406030204" pitchFamily="18" charset="0"/>
                                </a:rPr>
                                <m:t>𝐆</m:t>
                              </m:r>
                              <m:r>
                                <a:rPr lang="en-US" sz="2800" b="0" i="0">
                                  <a:latin typeface="Cambria Math" panose="02040503050406030204" pitchFamily="18" charset="0"/>
                                </a:rPr>
                                <m:t>+</m:t>
                              </m:r>
                              <m:sSup>
                                <m:sSupPr>
                                  <m:ctrlPr>
                                    <a:rPr lang="en-US" sz="2800" b="0" i="1">
                                      <a:latin typeface="Cambria Math" panose="02040503050406030204" pitchFamily="18" charset="0"/>
                                    </a:rPr>
                                  </m:ctrlPr>
                                </m:sSupPr>
                                <m:e>
                                  <m:r>
                                    <a:rPr lang="en-US" sz="2800" b="0" i="1">
                                      <a:latin typeface="Cambria Math" panose="02040503050406030204" pitchFamily="18" charset="0"/>
                                    </a:rPr>
                                    <m:t>𝜀</m:t>
                                  </m:r>
                                </m:e>
                                <m:sup>
                                  <m:r>
                                    <a:rPr lang="en-US" sz="2800" b="0" i="0">
                                      <a:latin typeface="Cambria Math" panose="02040503050406030204" pitchFamily="18" charset="0"/>
                                    </a:rPr>
                                    <m:t>2</m:t>
                                  </m:r>
                                </m:sup>
                              </m:sSup>
                              <m:sSup>
                                <m:sSupPr>
                                  <m:ctrlPr>
                                    <a:rPr lang="en-US" sz="2800" b="0" i="1" smtClean="0">
                                      <a:latin typeface="Cambria Math" panose="02040503050406030204" pitchFamily="18" charset="0"/>
                                    </a:rPr>
                                  </m:ctrlPr>
                                </m:sSupPr>
                                <m:e>
                                  <m:r>
                                    <a:rPr lang="en-US" sz="2800" b="1" i="0" smtClean="0">
                                      <a:latin typeface="Cambria Math" panose="02040503050406030204" pitchFamily="18" charset="0"/>
                                    </a:rPr>
                                    <m:t>𝐃</m:t>
                                  </m:r>
                                </m:e>
                                <m:sup>
                                  <m:r>
                                    <a:rPr lang="en-US" sz="2800" b="0" i="1" smtClean="0">
                                      <a:latin typeface="Cambria Math" panose="02040503050406030204" pitchFamily="18" charset="0"/>
                                    </a:rPr>
                                    <m:t>𝑇</m:t>
                                  </m:r>
                                </m:sup>
                              </m:sSup>
                              <m:r>
                                <a:rPr lang="en-US" sz="2800" b="1" i="0" smtClean="0">
                                  <a:latin typeface="Cambria Math" panose="02040503050406030204" pitchFamily="18" charset="0"/>
                                </a:rPr>
                                <m:t>𝐃</m:t>
                              </m:r>
                            </m:e>
                          </m:d>
                        </m:e>
                        <m:sup>
                          <m:r>
                            <a:rPr lang="en-US" sz="2800" b="0" i="0">
                              <a:latin typeface="Cambria Math" panose="02040503050406030204" pitchFamily="18" charset="0"/>
                            </a:rPr>
                            <m:t>−1</m:t>
                          </m:r>
                        </m:sup>
                      </m:sSup>
                      <m:sSup>
                        <m:sSupPr>
                          <m:ctrlPr>
                            <a:rPr lang="en-US" sz="2800" i="1">
                              <a:latin typeface="Cambria Math" panose="02040503050406030204" pitchFamily="18" charset="0"/>
                            </a:rPr>
                          </m:ctrlPr>
                        </m:sSupPr>
                        <m:e>
                          <m:r>
                            <a:rPr lang="en-US" sz="2800" b="1">
                              <a:latin typeface="Cambria Math" panose="02040503050406030204" pitchFamily="18" charset="0"/>
                            </a:rPr>
                            <m:t>𝐆</m:t>
                          </m:r>
                        </m:e>
                        <m:sup>
                          <m:r>
                            <a:rPr lang="en-US" sz="2800" i="1">
                              <a:latin typeface="Cambria Math" panose="02040503050406030204" pitchFamily="18" charset="0"/>
                            </a:rPr>
                            <m:t>𝑇</m:t>
                          </m:r>
                        </m:sup>
                      </m:sSup>
                      <m:sSup>
                        <m:sSupPr>
                          <m:ctrlPr>
                            <a:rPr lang="en-US" sz="2800" i="1">
                              <a:latin typeface="Cambria Math" panose="02040503050406030204" pitchFamily="18" charset="0"/>
                            </a:rPr>
                          </m:ctrlPr>
                        </m:sSupPr>
                        <m:e>
                          <m:r>
                            <a:rPr lang="en-US" sz="2800" b="1">
                              <a:latin typeface="Cambria Math" panose="02040503050406030204" pitchFamily="18" charset="0"/>
                            </a:rPr>
                            <m:t>𝐝</m:t>
                          </m:r>
                        </m:e>
                        <m:sup>
                          <m:r>
                            <a:rPr lang="en-US" sz="2800" i="1">
                              <a:latin typeface="Cambria Math" panose="02040503050406030204" pitchFamily="18" charset="0"/>
                            </a:rPr>
                            <m:t>𝑜𝑏𝑠</m:t>
                          </m:r>
                        </m:sup>
                      </m:sSup>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266700" y="1828800"/>
                <a:ext cx="8610600" cy="53091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026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44" y="1926972"/>
            <a:ext cx="2324100" cy="1433171"/>
          </a:xfrm>
        </p:spPr>
        <p:txBody>
          <a:bodyPr>
            <a:normAutofit/>
          </a:bodyPr>
          <a:lstStyle/>
          <a:p>
            <a:pPr algn="l">
              <a:defRPr/>
            </a:pPr>
            <a:r>
              <a:rPr lang="en-US" dirty="0" smtClean="0">
                <a:solidFill>
                  <a:srgbClr val="FF0000"/>
                </a:solidFill>
                <a:latin typeface="Times New Roman" pitchFamily="18" charset="0"/>
                <a:cs typeface="Times New Roman" pitchFamily="18" charset="0"/>
              </a:rPr>
              <a:t>now set</a:t>
            </a:r>
            <a:endParaRPr lang="en-US" sz="2700"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Title 1"/>
              <p:cNvSpPr txBox="1">
                <a:spLocks/>
              </p:cNvSpPr>
              <p:nvPr/>
            </p:nvSpPr>
            <p:spPr>
              <a:xfrm>
                <a:off x="457200" y="3586971"/>
                <a:ext cx="8229600" cy="1524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latin typeface="Times New Roman" pitchFamily="18" charset="0"/>
                    <a:cs typeface="Times New Roman" pitchFamily="18" charset="0"/>
                  </a:rPr>
                  <a:t>Chapter 6</a:t>
                </a:r>
              </a:p>
              <a:p>
                <a:pPr>
                  <a:defRPr/>
                </a:pPr>
                <a:r>
                  <a:rPr lang="en-US" sz="2900" dirty="0">
                    <a:latin typeface="Times New Roman" pitchFamily="18" charset="0"/>
                    <a:cs typeface="Times New Roman" pitchFamily="18" charset="0"/>
                  </a:rPr>
                  <a:t>prior information of small </a:t>
                </a:r>
                <a:r>
                  <a:rPr lang="en-US" sz="2900" dirty="0" smtClean="0">
                    <a:latin typeface="Times New Roman" pitchFamily="18" charset="0"/>
                    <a:cs typeface="Times New Roman" pitchFamily="18" charset="0"/>
                  </a:rPr>
                  <a:t>function </a:t>
                </a:r>
                <a:r>
                  <a:rPr lang="en-US" sz="2900" b="1" dirty="0" smtClean="0">
                    <a:latin typeface="Times New Roman" pitchFamily="18" charset="0"/>
                    <a:cs typeface="Times New Roman" pitchFamily="18" charset="0"/>
                  </a:rPr>
                  <a:t>H</a:t>
                </a:r>
                <a14:m>
                  <m:oMath xmlns:m="http://schemas.openxmlformats.org/officeDocument/2006/math">
                    <m:r>
                      <a:rPr lang="en-US" sz="2900" b="1" dirty="0">
                        <a:latin typeface="Cambria Math" panose="02040503050406030204" pitchFamily="18" charset="0"/>
                        <a:cs typeface="Times New Roman" pitchFamily="18" charset="0"/>
                      </a:rPr>
                      <m:t>𝐦</m:t>
                    </m:r>
                    <m:r>
                      <a:rPr lang="en-US" sz="3200" b="1" i="1" dirty="0">
                        <a:latin typeface="Cambria Math" panose="02040503050406030204" pitchFamily="18" charset="0"/>
                        <a:ea typeface="Cambria Math" panose="02040503050406030204" pitchFamily="18" charset="0"/>
                        <a:cs typeface="Times New Roman" pitchFamily="18" charset="0"/>
                      </a:rPr>
                      <m:t>≈</m:t>
                    </m:r>
                    <m:r>
                      <a:rPr lang="en-US" sz="3200" b="1" i="1" dirty="0">
                        <a:latin typeface="Cambria Math" panose="02040503050406030204" pitchFamily="18" charset="0"/>
                        <a:ea typeface="Cambria Math" panose="02040503050406030204" pitchFamily="18" charset="0"/>
                        <a:cs typeface="Times New Roman" pitchFamily="18" charset="0"/>
                      </a:rPr>
                      <m:t>𝟎</m:t>
                    </m:r>
                  </m:oMath>
                </a14:m>
                <a:r>
                  <a:rPr lang="en-US" sz="2900" b="1" dirty="0">
                    <a:latin typeface="Times New Roman" pitchFamily="18" charset="0"/>
                    <a:cs typeface="Times New Roman" pitchFamily="18" charset="0"/>
                  </a:rPr>
                  <a:t/>
                </a:r>
                <a:br>
                  <a:rPr lang="en-US" sz="2900" b="1" dirty="0">
                    <a:latin typeface="Times New Roman" pitchFamily="18" charset="0"/>
                    <a:cs typeface="Times New Roman" pitchFamily="18" charset="0"/>
                  </a:rPr>
                </a:br>
                <a:r>
                  <a:rPr lang="en-US" sz="2900" dirty="0">
                    <a:latin typeface="Times New Roman" pitchFamily="18" charset="0"/>
                    <a:cs typeface="Times New Roman" pitchFamily="18" charset="0"/>
                  </a:rPr>
                  <a:t>with </a:t>
                </a:r>
                <a:r>
                  <a:rPr lang="en-US" sz="2900" dirty="0" smtClean="0">
                    <a:latin typeface="Times New Roman" pitchFamily="18" charset="0"/>
                    <a:cs typeface="Times New Roman" pitchFamily="18" charset="0"/>
                  </a:rPr>
                  <a:t>prior covariance </a:t>
                </a:r>
                <a14:m>
                  <m:oMath xmlns:m="http://schemas.openxmlformats.org/officeDocument/2006/math">
                    <m:sSub>
                      <m:sSubPr>
                        <m:ctrlPr>
                          <a:rPr lang="en-US" sz="2900" b="1" i="1">
                            <a:latin typeface="Cambria Math" panose="02040503050406030204" pitchFamily="18" charset="0"/>
                          </a:rPr>
                        </m:ctrlPr>
                      </m:sSubPr>
                      <m:e>
                        <m:d>
                          <m:dPr>
                            <m:begChr m:val="["/>
                            <m:endChr m:val="]"/>
                            <m:ctrlPr>
                              <a:rPr lang="en-US" sz="2900" i="1">
                                <a:latin typeface="Cambria Math" panose="02040503050406030204" pitchFamily="18" charset="0"/>
                              </a:rPr>
                            </m:ctrlPr>
                          </m:dPr>
                          <m:e>
                            <m:func>
                              <m:funcPr>
                                <m:ctrlPr>
                                  <a:rPr lang="en-US" sz="2900" i="1">
                                    <a:latin typeface="Cambria Math" panose="02040503050406030204" pitchFamily="18" charset="0"/>
                                  </a:rPr>
                                </m:ctrlPr>
                              </m:funcPr>
                              <m:fName>
                                <m:r>
                                  <m:rPr>
                                    <m:sty m:val="p"/>
                                  </m:rPr>
                                  <a:rPr lang="en-US" sz="2900">
                                    <a:latin typeface="Cambria Math" panose="02040503050406030204" pitchFamily="18" charset="0"/>
                                  </a:rPr>
                                  <m:t>cov</m:t>
                                </m:r>
                              </m:fName>
                              <m:e>
                                <m:r>
                                  <a:rPr lang="en-US" sz="2900" b="1">
                                    <a:latin typeface="Cambria Math" panose="02040503050406030204" pitchFamily="18" charset="0"/>
                                  </a:rPr>
                                  <m:t>𝐦</m:t>
                                </m:r>
                              </m:e>
                            </m:func>
                          </m:e>
                        </m:d>
                      </m:e>
                      <m:sub>
                        <m:r>
                          <a:rPr lang="en-US" sz="2900" i="1">
                            <a:latin typeface="Cambria Math" panose="02040503050406030204" pitchFamily="18" charset="0"/>
                          </a:rPr>
                          <m:t>𝐴</m:t>
                        </m:r>
                      </m:sub>
                    </m:sSub>
                  </m:oMath>
                </a14:m>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mc:Choice>
        <mc:Fallback xmlns="">
          <p:sp>
            <p:nvSpPr>
              <p:cNvPr id="3" name="Title 1"/>
              <p:cNvSpPr txBox="1">
                <a:spLocks noRot="1" noChangeAspect="1" noMove="1" noResize="1" noEditPoints="1" noAdjustHandles="1" noChangeArrowheads="1" noChangeShapeType="1" noTextEdit="1"/>
              </p:cNvSpPr>
              <p:nvPr/>
            </p:nvSpPr>
            <p:spPr>
              <a:xfrm>
                <a:off x="457200" y="3586971"/>
                <a:ext cx="8229600" cy="1524000"/>
              </a:xfrm>
              <a:prstGeom prst="rect">
                <a:avLst/>
              </a:prstGeom>
              <a:blipFill>
                <a:blip r:embed="rId3"/>
                <a:stretch>
                  <a:fillRect t="-11600"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43663" y="5334000"/>
                <a:ext cx="8610600" cy="5324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latin typeface="Cambria Math" panose="02040503050406030204" pitchFamily="18" charset="0"/>
                            </a:rPr>
                          </m:ctrlPr>
                        </m:sSupPr>
                        <m:e>
                          <m:r>
                            <a:rPr lang="en-US" sz="2800" b="1">
                              <a:latin typeface="Cambria Math" panose="02040503050406030204" pitchFamily="18" charset="0"/>
                            </a:rPr>
                            <m:t>𝐦</m:t>
                          </m:r>
                        </m:e>
                        <m:sup>
                          <m:r>
                            <m:rPr>
                              <m:sty m:val="p"/>
                            </m:rPr>
                            <a:rPr lang="en-US" sz="2800" b="0" i="0">
                              <a:latin typeface="Cambria Math" panose="02040503050406030204" pitchFamily="18" charset="0"/>
                            </a:rPr>
                            <m:t>est</m:t>
                          </m:r>
                        </m:sup>
                      </m:sSup>
                      <m:r>
                        <a:rPr lang="en-US" sz="2800" b="0" i="0">
                          <a:latin typeface="Cambria Math" panose="02040503050406030204" pitchFamily="18" charset="0"/>
                        </a:rPr>
                        <m:t>=</m:t>
                      </m:r>
                      <m:sSup>
                        <m:sSupPr>
                          <m:ctrlPr>
                            <a:rPr lang="en-US" sz="2800" b="0" i="1">
                              <a:latin typeface="Cambria Math" panose="02040503050406030204" pitchFamily="18" charset="0"/>
                            </a:rPr>
                          </m:ctrlPr>
                        </m:sSupPr>
                        <m:e>
                          <m:d>
                            <m:dPr>
                              <m:begChr m:val="["/>
                              <m:endChr m:val="]"/>
                              <m:ctrlPr>
                                <a:rPr lang="en-US" sz="2800" b="0" i="1">
                                  <a:latin typeface="Cambria Math" panose="02040503050406030204" pitchFamily="18" charset="0"/>
                                </a:rPr>
                              </m:ctrlPr>
                            </m:dPr>
                            <m:e>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1">
                                      <a:latin typeface="Cambria Math" panose="02040503050406030204" pitchFamily="18" charset="0"/>
                                    </a:rPr>
                                    <m:t>𝑇</m:t>
                                  </m:r>
                                </m:sup>
                              </m:sSup>
                              <m:r>
                                <a:rPr lang="en-US" sz="2800" b="1" i="0">
                                  <a:latin typeface="Cambria Math" panose="02040503050406030204" pitchFamily="18" charset="0"/>
                                </a:rPr>
                                <m:t>𝐆</m:t>
                              </m:r>
                              <m:r>
                                <a:rPr lang="en-US" sz="2800" b="0" i="0">
                                  <a:latin typeface="Cambria Math" panose="02040503050406030204" pitchFamily="18" charset="0"/>
                                </a:rPr>
                                <m:t>+</m:t>
                              </m:r>
                              <m:sSup>
                                <m:sSupPr>
                                  <m:ctrlPr>
                                    <a:rPr lang="en-US" sz="2800" i="1">
                                      <a:latin typeface="Cambria Math" panose="02040503050406030204" pitchFamily="18" charset="0"/>
                                    </a:rPr>
                                  </m:ctrlPr>
                                </m:sSupPr>
                                <m:e>
                                  <m:r>
                                    <a:rPr lang="en-US" sz="2800" b="1" i="0" smtClean="0">
                                      <a:latin typeface="Cambria Math" panose="02040503050406030204" pitchFamily="18" charset="0"/>
                                    </a:rPr>
                                    <m:t>𝐇</m:t>
                                  </m:r>
                                </m:e>
                                <m:sup>
                                  <m:r>
                                    <a:rPr lang="en-US" sz="2800" i="1">
                                      <a:latin typeface="Cambria Math" panose="02040503050406030204" pitchFamily="18" charset="0"/>
                                    </a:rPr>
                                    <m:t>𝑇</m:t>
                                  </m:r>
                                </m:sup>
                              </m:sSup>
                              <m:sSubSup>
                                <m:sSubSupPr>
                                  <m:ctrlPr>
                                    <a:rPr lang="en-US" sz="2800" i="1">
                                      <a:latin typeface="Cambria Math" panose="02040503050406030204" pitchFamily="18" charset="0"/>
                                    </a:rPr>
                                  </m:ctrlPr>
                                </m:sSubSupPr>
                                <m:e>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cov</m:t>
                                          </m:r>
                                        </m:fName>
                                        <m:e>
                                          <m:r>
                                            <a:rPr lang="en-US" sz="2800" b="1">
                                              <a:latin typeface="Cambria Math" panose="02040503050406030204" pitchFamily="18" charset="0"/>
                                            </a:rPr>
                                            <m:t>𝐦</m:t>
                                          </m:r>
                                        </m:e>
                                      </m:func>
                                    </m:e>
                                  </m:d>
                                </m:e>
                                <m:sub>
                                  <m:r>
                                    <a:rPr lang="en-US" sz="2800" i="1">
                                      <a:latin typeface="Cambria Math" panose="02040503050406030204" pitchFamily="18" charset="0"/>
                                    </a:rPr>
                                    <m:t>𝐴</m:t>
                                  </m:r>
                                </m:sub>
                                <m:sup>
                                  <m:r>
                                    <a:rPr lang="en-US" sz="2800">
                                      <a:latin typeface="Cambria Math" panose="02040503050406030204" pitchFamily="18" charset="0"/>
                                    </a:rPr>
                                    <m:t>−1</m:t>
                                  </m:r>
                                </m:sup>
                              </m:sSubSup>
                              <m:r>
                                <a:rPr lang="en-US" sz="2800" b="1">
                                  <a:latin typeface="Cambria Math" panose="02040503050406030204" pitchFamily="18" charset="0"/>
                                </a:rPr>
                                <m:t>𝐇</m:t>
                              </m:r>
                            </m:e>
                          </m:d>
                        </m:e>
                        <m:sup>
                          <m:r>
                            <a:rPr lang="en-US" sz="2800" b="0" i="0">
                              <a:latin typeface="Cambria Math" panose="02040503050406030204" pitchFamily="18" charset="0"/>
                            </a:rPr>
                            <m:t>−1</m:t>
                          </m:r>
                        </m:sup>
                      </m:sSup>
                      <m:sSup>
                        <m:sSupPr>
                          <m:ctrlPr>
                            <a:rPr lang="en-US" sz="2800" i="1">
                              <a:latin typeface="Cambria Math" panose="02040503050406030204" pitchFamily="18" charset="0"/>
                            </a:rPr>
                          </m:ctrlPr>
                        </m:sSupPr>
                        <m:e>
                          <m:r>
                            <a:rPr lang="en-US" sz="2800" b="1">
                              <a:latin typeface="Cambria Math" panose="02040503050406030204" pitchFamily="18" charset="0"/>
                            </a:rPr>
                            <m:t>𝐆</m:t>
                          </m:r>
                        </m:e>
                        <m:sup>
                          <m:r>
                            <a:rPr lang="en-US" sz="2800" i="1">
                              <a:latin typeface="Cambria Math" panose="02040503050406030204" pitchFamily="18" charset="0"/>
                            </a:rPr>
                            <m:t>𝑇</m:t>
                          </m:r>
                        </m:sup>
                      </m:sSup>
                      <m:sSup>
                        <m:sSupPr>
                          <m:ctrlPr>
                            <a:rPr lang="en-US" sz="2800" i="1">
                              <a:latin typeface="Cambria Math" panose="02040503050406030204" pitchFamily="18" charset="0"/>
                            </a:rPr>
                          </m:ctrlPr>
                        </m:sSupPr>
                        <m:e>
                          <m:r>
                            <a:rPr lang="en-US" sz="2800" b="1">
                              <a:latin typeface="Cambria Math" panose="02040503050406030204" pitchFamily="18" charset="0"/>
                            </a:rPr>
                            <m:t>𝐝</m:t>
                          </m:r>
                        </m:e>
                        <m:sup>
                          <m:r>
                            <a:rPr lang="en-US" sz="2800" i="1">
                              <a:latin typeface="Cambria Math" panose="02040503050406030204" pitchFamily="18" charset="0"/>
                            </a:rPr>
                            <m:t>𝑜𝑏𝑠</m:t>
                          </m:r>
                        </m:sup>
                      </m:sSup>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243663" y="5334000"/>
                <a:ext cx="8610600" cy="53245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6700" y="1828800"/>
                <a:ext cx="8610600" cy="5309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latin typeface="Cambria Math" panose="02040503050406030204" pitchFamily="18" charset="0"/>
                            </a:rPr>
                          </m:ctrlPr>
                        </m:sSupPr>
                        <m:e>
                          <m:r>
                            <a:rPr lang="en-US" sz="2800" b="1">
                              <a:latin typeface="Cambria Math" panose="02040503050406030204" pitchFamily="18" charset="0"/>
                            </a:rPr>
                            <m:t>𝐦</m:t>
                          </m:r>
                        </m:e>
                        <m:sup>
                          <m:r>
                            <m:rPr>
                              <m:sty m:val="p"/>
                            </m:rPr>
                            <a:rPr lang="en-US" sz="2800" b="0" i="0">
                              <a:latin typeface="Cambria Math" panose="02040503050406030204" pitchFamily="18" charset="0"/>
                            </a:rPr>
                            <m:t>est</m:t>
                          </m:r>
                        </m:sup>
                      </m:sSup>
                      <m:r>
                        <a:rPr lang="en-US" sz="2800" b="0" i="0">
                          <a:latin typeface="Cambria Math" panose="02040503050406030204" pitchFamily="18" charset="0"/>
                        </a:rPr>
                        <m:t>=</m:t>
                      </m:r>
                      <m:sSup>
                        <m:sSupPr>
                          <m:ctrlPr>
                            <a:rPr lang="en-US" sz="2800" b="0" i="1">
                              <a:latin typeface="Cambria Math" panose="02040503050406030204" pitchFamily="18" charset="0"/>
                            </a:rPr>
                          </m:ctrlPr>
                        </m:sSupPr>
                        <m:e>
                          <m:d>
                            <m:dPr>
                              <m:begChr m:val="["/>
                              <m:endChr m:val="]"/>
                              <m:ctrlPr>
                                <a:rPr lang="en-US" sz="2800" b="0" i="1">
                                  <a:latin typeface="Cambria Math" panose="02040503050406030204" pitchFamily="18" charset="0"/>
                                </a:rPr>
                              </m:ctrlPr>
                            </m:dPr>
                            <m:e>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1">
                                      <a:latin typeface="Cambria Math" panose="02040503050406030204" pitchFamily="18" charset="0"/>
                                    </a:rPr>
                                    <m:t>𝑇</m:t>
                                  </m:r>
                                </m:sup>
                              </m:sSup>
                              <m:r>
                                <a:rPr lang="en-US" sz="2800" b="1" i="0">
                                  <a:latin typeface="Cambria Math" panose="02040503050406030204" pitchFamily="18" charset="0"/>
                                </a:rPr>
                                <m:t>𝐆</m:t>
                              </m:r>
                              <m:r>
                                <a:rPr lang="en-US" sz="2800" b="0" i="0">
                                  <a:latin typeface="Cambria Math" panose="02040503050406030204" pitchFamily="18" charset="0"/>
                                </a:rPr>
                                <m:t>+</m:t>
                              </m:r>
                              <m:sSup>
                                <m:sSupPr>
                                  <m:ctrlPr>
                                    <a:rPr lang="en-US" sz="2800" b="0" i="1">
                                      <a:latin typeface="Cambria Math" panose="02040503050406030204" pitchFamily="18" charset="0"/>
                                    </a:rPr>
                                  </m:ctrlPr>
                                </m:sSupPr>
                                <m:e>
                                  <m:r>
                                    <a:rPr lang="en-US" sz="2800" b="0" i="1">
                                      <a:latin typeface="Cambria Math" panose="02040503050406030204" pitchFamily="18" charset="0"/>
                                    </a:rPr>
                                    <m:t>𝜀</m:t>
                                  </m:r>
                                </m:e>
                                <m:sup>
                                  <m:r>
                                    <a:rPr lang="en-US" sz="2800" b="0" i="0">
                                      <a:latin typeface="Cambria Math" panose="02040503050406030204" pitchFamily="18" charset="0"/>
                                    </a:rPr>
                                    <m:t>2</m:t>
                                  </m:r>
                                </m:sup>
                              </m:sSup>
                              <m:sSup>
                                <m:sSupPr>
                                  <m:ctrlPr>
                                    <a:rPr lang="en-US" sz="2800" b="0" i="1" smtClean="0">
                                      <a:latin typeface="Cambria Math" panose="02040503050406030204" pitchFamily="18" charset="0"/>
                                    </a:rPr>
                                  </m:ctrlPr>
                                </m:sSupPr>
                                <m:e>
                                  <m:r>
                                    <a:rPr lang="en-US" sz="2800" b="1" i="0" smtClean="0">
                                      <a:latin typeface="Cambria Math" panose="02040503050406030204" pitchFamily="18" charset="0"/>
                                    </a:rPr>
                                    <m:t>𝐃</m:t>
                                  </m:r>
                                </m:e>
                                <m:sup>
                                  <m:r>
                                    <a:rPr lang="en-US" sz="2800" b="0" i="1" smtClean="0">
                                      <a:latin typeface="Cambria Math" panose="02040503050406030204" pitchFamily="18" charset="0"/>
                                    </a:rPr>
                                    <m:t>𝑇</m:t>
                                  </m:r>
                                </m:sup>
                              </m:sSup>
                              <m:r>
                                <a:rPr lang="en-US" sz="2800" b="1" i="0" smtClean="0">
                                  <a:latin typeface="Cambria Math" panose="02040503050406030204" pitchFamily="18" charset="0"/>
                                </a:rPr>
                                <m:t>𝐃</m:t>
                              </m:r>
                            </m:e>
                          </m:d>
                        </m:e>
                        <m:sup>
                          <m:r>
                            <a:rPr lang="en-US" sz="2800" b="0" i="0">
                              <a:latin typeface="Cambria Math" panose="02040503050406030204" pitchFamily="18" charset="0"/>
                            </a:rPr>
                            <m:t>−1</m:t>
                          </m:r>
                        </m:sup>
                      </m:sSup>
                      <m:sSup>
                        <m:sSupPr>
                          <m:ctrlPr>
                            <a:rPr lang="en-US" sz="2800" i="1">
                              <a:latin typeface="Cambria Math" panose="02040503050406030204" pitchFamily="18" charset="0"/>
                            </a:rPr>
                          </m:ctrlPr>
                        </m:sSupPr>
                        <m:e>
                          <m:r>
                            <a:rPr lang="en-US" sz="2800" b="1">
                              <a:latin typeface="Cambria Math" panose="02040503050406030204" pitchFamily="18" charset="0"/>
                            </a:rPr>
                            <m:t>𝐆</m:t>
                          </m:r>
                        </m:e>
                        <m:sup>
                          <m:r>
                            <a:rPr lang="en-US" sz="2800" i="1">
                              <a:latin typeface="Cambria Math" panose="02040503050406030204" pitchFamily="18" charset="0"/>
                            </a:rPr>
                            <m:t>𝑇</m:t>
                          </m:r>
                        </m:sup>
                      </m:sSup>
                      <m:sSup>
                        <m:sSupPr>
                          <m:ctrlPr>
                            <a:rPr lang="en-US" sz="2800" i="1">
                              <a:latin typeface="Cambria Math" panose="02040503050406030204" pitchFamily="18" charset="0"/>
                            </a:rPr>
                          </m:ctrlPr>
                        </m:sSupPr>
                        <m:e>
                          <m:r>
                            <a:rPr lang="en-US" sz="2800" b="1">
                              <a:latin typeface="Cambria Math" panose="02040503050406030204" pitchFamily="18" charset="0"/>
                            </a:rPr>
                            <m:t>𝐝</m:t>
                          </m:r>
                        </m:e>
                        <m:sup>
                          <m:r>
                            <a:rPr lang="en-US" sz="2800" i="1">
                              <a:latin typeface="Cambria Math" panose="02040503050406030204" pitchFamily="18" charset="0"/>
                            </a:rPr>
                            <m:t>𝑜𝑏𝑠</m:t>
                          </m:r>
                        </m:sup>
                      </m:sSup>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266700" y="1828800"/>
                <a:ext cx="8610600" cy="530915"/>
              </a:xfrm>
              <a:prstGeom prst="rect">
                <a:avLst/>
              </a:prstGeom>
              <a:blipFill>
                <a:blip r:embed="rId5"/>
                <a:stretch>
                  <a:fillRect/>
                </a:stretch>
              </a:blipFill>
            </p:spPr>
            <p:txBody>
              <a:bodyPr/>
              <a:lstStyle/>
              <a:p>
                <a:r>
                  <a:rPr lang="en-US">
                    <a:noFill/>
                  </a:rPr>
                  <a:t> </a:t>
                </a:r>
              </a:p>
            </p:txBody>
          </p:sp>
        </mc:Fallback>
      </mc:AlternateContent>
      <p:cxnSp>
        <p:nvCxnSpPr>
          <p:cNvPr id="7" name="Straight Connector 6"/>
          <p:cNvCxnSpPr/>
          <p:nvPr/>
        </p:nvCxnSpPr>
        <p:spPr>
          <a:xfrm>
            <a:off x="4419600" y="1676400"/>
            <a:ext cx="22860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4558709" y="2442926"/>
                <a:ext cx="1295400" cy="53091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US" sz="2800" i="1" smtClean="0">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𝜀</m:t>
                          </m:r>
                        </m:e>
                        <m:sup>
                          <m:r>
                            <a:rPr lang="en-US" sz="2800">
                              <a:solidFill>
                                <a:srgbClr val="FF0000"/>
                              </a:solidFill>
                              <a:latin typeface="Cambria Math" panose="02040503050406030204" pitchFamily="18" charset="0"/>
                            </a:rPr>
                            <m:t>2</m:t>
                          </m:r>
                        </m:sup>
                      </m:sSup>
                      <m:r>
                        <a:rPr lang="en-US" sz="2800" b="0" i="1" smtClean="0">
                          <a:solidFill>
                            <a:srgbClr val="FF0000"/>
                          </a:solidFill>
                          <a:latin typeface="Cambria Math" panose="02040503050406030204" pitchFamily="18" charset="0"/>
                        </a:rPr>
                        <m:t>=1</m:t>
                      </m:r>
                    </m:oMath>
                  </m:oMathPara>
                </a14:m>
                <a:endParaRPr lang="en-US" sz="2800"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558709" y="2442926"/>
                <a:ext cx="1295400" cy="53091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859425" y="5993315"/>
                <a:ext cx="1989175" cy="53245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800" b="1" smtClean="0">
                          <a:solidFill>
                            <a:srgbClr val="FF0000"/>
                          </a:solidFill>
                          <a:latin typeface="Cambria Math" panose="02040503050406030204" pitchFamily="18" charset="0"/>
                        </a:rPr>
                        <m:t>𝐇</m:t>
                      </m:r>
                      <m:r>
                        <a:rPr lang="en-US" sz="2800" b="0" i="0">
                          <a:solidFill>
                            <a:srgbClr val="FF0000"/>
                          </a:solidFill>
                          <a:latin typeface="Cambria Math" panose="02040503050406030204" pitchFamily="18" charset="0"/>
                        </a:rPr>
                        <m:t>=</m:t>
                      </m:r>
                      <m:r>
                        <a:rPr lang="en-US" sz="2800" b="1" i="0" smtClean="0">
                          <a:solidFill>
                            <a:srgbClr val="FF0000"/>
                          </a:solidFill>
                          <a:latin typeface="Cambria Math" panose="02040503050406030204" pitchFamily="18" charset="0"/>
                        </a:rPr>
                        <m:t>𝐈</m:t>
                      </m:r>
                    </m:oMath>
                  </m:oMathPara>
                </a14:m>
                <a:endParaRPr lang="en-US" sz="2800"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859425" y="5993315"/>
                <a:ext cx="1989175" cy="532453"/>
              </a:xfrm>
              <a:prstGeom prst="rect">
                <a:avLst/>
              </a:prstGeom>
              <a:blipFill>
                <a:blip r:embed="rId7"/>
                <a:stretch>
                  <a:fillRect/>
                </a:stretch>
              </a:blipFill>
            </p:spPr>
            <p:txBody>
              <a:bodyPr/>
              <a:lstStyle/>
              <a:p>
                <a:r>
                  <a:rPr lang="en-US">
                    <a:noFill/>
                  </a:rPr>
                  <a:t> </a:t>
                </a:r>
              </a:p>
            </p:txBody>
          </p:sp>
        </mc:Fallback>
      </mc:AlternateContent>
      <p:cxnSp>
        <p:nvCxnSpPr>
          <p:cNvPr id="10" name="Straight Connector 9"/>
          <p:cNvCxnSpPr/>
          <p:nvPr/>
        </p:nvCxnSpPr>
        <p:spPr>
          <a:xfrm>
            <a:off x="5854109" y="5219226"/>
            <a:ext cx="22860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86200" y="5331281"/>
            <a:ext cx="22860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itle 1"/>
              <p:cNvSpPr txBox="1">
                <a:spLocks/>
              </p:cNvSpPr>
              <p:nvPr/>
            </p:nvSpPr>
            <p:spPr>
              <a:xfrm>
                <a:off x="422644" y="205928"/>
                <a:ext cx="8229600" cy="1433171"/>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chemeClr val="tx1"/>
                    </a:solidFill>
                    <a:latin typeface="Times New Roman" pitchFamily="18" charset="0"/>
                    <a:cs typeface="Times New Roman" pitchFamily="18" charset="0"/>
                  </a:rPr>
                  <a:t>Chapter 4</a:t>
                </a:r>
                <a:br>
                  <a:rPr lang="en-US" dirty="0" smtClean="0">
                    <a:solidFill>
                      <a:schemeClr val="tx1"/>
                    </a:solidFill>
                    <a:latin typeface="Times New Roman" pitchFamily="18" charset="0"/>
                    <a:cs typeface="Times New Roman" pitchFamily="18" charset="0"/>
                  </a:rPr>
                </a:br>
                <a:r>
                  <a:rPr lang="en-US" sz="2700" dirty="0" smtClean="0">
                    <a:solidFill>
                      <a:schemeClr val="tx1"/>
                    </a:solidFill>
                    <a:latin typeface="Times New Roman" pitchFamily="18" charset="0"/>
                    <a:cs typeface="Times New Roman" pitchFamily="18" charset="0"/>
                  </a:rPr>
                  <a:t>prior information of derivative </a:t>
                </a:r>
                <a14:m>
                  <m:oMath xmlns:m="http://schemas.openxmlformats.org/officeDocument/2006/math">
                    <m:r>
                      <a:rPr lang="en-US" sz="2700" b="1" dirty="0" smtClean="0">
                        <a:solidFill>
                          <a:schemeClr val="tx1"/>
                        </a:solidFill>
                        <a:latin typeface="Cambria Math" panose="02040503050406030204" pitchFamily="18" charset="0"/>
                        <a:cs typeface="Times New Roman" pitchFamily="18" charset="0"/>
                      </a:rPr>
                      <m:t>𝐃𝐦</m:t>
                    </m:r>
                    <m:r>
                      <a:rPr lang="en-US" sz="2700" b="1" i="1" dirty="0" smtClean="0">
                        <a:solidFill>
                          <a:schemeClr val="tx1"/>
                        </a:solidFill>
                        <a:latin typeface="Cambria Math" panose="02040503050406030204" pitchFamily="18" charset="0"/>
                        <a:ea typeface="Cambria Math" panose="02040503050406030204" pitchFamily="18" charset="0"/>
                        <a:cs typeface="Times New Roman" pitchFamily="18" charset="0"/>
                      </a:rPr>
                      <m:t>≈</m:t>
                    </m:r>
                    <m:r>
                      <a:rPr lang="en-US" sz="2700" b="1" i="1" dirty="0" smtClean="0">
                        <a:solidFill>
                          <a:schemeClr val="tx1"/>
                        </a:solidFill>
                        <a:latin typeface="Cambria Math" panose="02040503050406030204" pitchFamily="18" charset="0"/>
                        <a:ea typeface="Cambria Math" panose="02040503050406030204" pitchFamily="18" charset="0"/>
                        <a:cs typeface="Times New Roman" pitchFamily="18" charset="0"/>
                      </a:rPr>
                      <m:t>𝟎</m:t>
                    </m:r>
                  </m:oMath>
                </a14:m>
                <a:r>
                  <a:rPr lang="en-US" sz="2700" b="1" dirty="0" smtClean="0">
                    <a:solidFill>
                      <a:schemeClr val="tx1"/>
                    </a:solidFill>
                    <a:latin typeface="Times New Roman" pitchFamily="18" charset="0"/>
                    <a:cs typeface="Times New Roman" pitchFamily="18" charset="0"/>
                  </a:rPr>
                  <a:t/>
                </a:r>
                <a:br>
                  <a:rPr lang="en-US" sz="2700" b="1" dirty="0" smtClean="0">
                    <a:solidFill>
                      <a:schemeClr val="tx1"/>
                    </a:solidFill>
                    <a:latin typeface="Times New Roman" pitchFamily="18" charset="0"/>
                    <a:cs typeface="Times New Roman" pitchFamily="18" charset="0"/>
                  </a:rPr>
                </a:br>
                <a:r>
                  <a:rPr lang="en-US" sz="2700" dirty="0" smtClean="0">
                    <a:solidFill>
                      <a:schemeClr val="tx1"/>
                    </a:solidFill>
                    <a:latin typeface="Times New Roman" pitchFamily="18" charset="0"/>
                    <a:cs typeface="Times New Roman" pitchFamily="18" charset="0"/>
                  </a:rPr>
                  <a:t>with weight </a:t>
                </a:r>
                <a14:m>
                  <m:oMath xmlns:m="http://schemas.openxmlformats.org/officeDocument/2006/math">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𝜀</m:t>
                        </m:r>
                      </m:e>
                      <m:sup>
                        <m:r>
                          <a:rPr lang="en-US" sz="2400">
                            <a:solidFill>
                              <a:schemeClr val="tx1"/>
                            </a:solidFill>
                            <a:latin typeface="Cambria Math" panose="02040503050406030204" pitchFamily="18" charset="0"/>
                          </a:rPr>
                          <m:t>2</m:t>
                        </m:r>
                      </m:sup>
                    </m:sSup>
                  </m:oMath>
                </a14:m>
                <a:endParaRPr lang="en-US" sz="2700" b="1" dirty="0">
                  <a:solidFill>
                    <a:schemeClr val="tx1"/>
                  </a:solidFill>
                  <a:latin typeface="Times New Roman" pitchFamily="18" charset="0"/>
                  <a:cs typeface="Times New Roman" pitchFamily="18" charset="0"/>
                </a:endParaRPr>
              </a:p>
            </p:txBody>
          </p:sp>
        </mc:Choice>
        <mc:Fallback xmlns="">
          <p:sp>
            <p:nvSpPr>
              <p:cNvPr id="12" name="Title 1"/>
              <p:cNvSpPr txBox="1">
                <a:spLocks noRot="1" noChangeAspect="1" noMove="1" noResize="1" noEditPoints="1" noAdjustHandles="1" noChangeArrowheads="1" noChangeShapeType="1" noTextEdit="1"/>
              </p:cNvSpPr>
              <p:nvPr/>
            </p:nvSpPr>
            <p:spPr>
              <a:xfrm>
                <a:off x="422644" y="205928"/>
                <a:ext cx="8229600" cy="1433171"/>
              </a:xfrm>
              <a:prstGeom prst="rect">
                <a:avLst/>
              </a:prstGeom>
              <a:blipFill>
                <a:blip r:embed="rId8"/>
                <a:stretch>
                  <a:fillRect t="-11915" b="-9362"/>
                </a:stretch>
              </a:blipFill>
            </p:spPr>
            <p:txBody>
              <a:bodyPr/>
              <a:lstStyle/>
              <a:p>
                <a:r>
                  <a:rPr lang="en-US">
                    <a:noFill/>
                  </a:rPr>
                  <a:t> </a:t>
                </a:r>
              </a:p>
            </p:txBody>
          </p:sp>
        </mc:Fallback>
      </mc:AlternateContent>
      <p:sp>
        <p:nvSpPr>
          <p:cNvPr id="13" name="Title 1"/>
          <p:cNvSpPr txBox="1">
            <a:spLocks/>
          </p:cNvSpPr>
          <p:nvPr/>
        </p:nvSpPr>
        <p:spPr>
          <a:xfrm>
            <a:off x="457200" y="5424472"/>
            <a:ext cx="2324100" cy="14331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dirty="0" smtClean="0">
                <a:solidFill>
                  <a:srgbClr val="FF0000"/>
                </a:solidFill>
                <a:latin typeface="Times New Roman" pitchFamily="18" charset="0"/>
                <a:cs typeface="Times New Roman" pitchFamily="18" charset="0"/>
              </a:rPr>
              <a:t>and set</a:t>
            </a:r>
            <a:endParaRPr lang="en-US" sz="27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13336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70244" y="53528"/>
                <a:ext cx="8229600" cy="1433171"/>
              </a:xfrm>
            </p:spPr>
            <p:txBody>
              <a:bodyPr>
                <a:normAutofit fontScale="90000"/>
              </a:bodyPr>
              <a:lstStyle/>
              <a:p>
                <a:pPr>
                  <a:defRPr/>
                </a:pPr>
                <a:r>
                  <a:rPr lang="en-US" dirty="0" smtClean="0">
                    <a:latin typeface="Times New Roman" pitchFamily="18" charset="0"/>
                    <a:cs typeface="Times New Roman" pitchFamily="18" charset="0"/>
                  </a:rPr>
                  <a:t>Chapter 4</a:t>
                </a:r>
                <a:br>
                  <a:rPr lang="en-US"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prior information of derivative </a:t>
                </a:r>
                <a14:m>
                  <m:oMath xmlns:m="http://schemas.openxmlformats.org/officeDocument/2006/math">
                    <m:r>
                      <a:rPr lang="en-US" sz="2700" b="1" i="0" dirty="0" smtClean="0">
                        <a:latin typeface="Cambria Math" panose="02040503050406030204" pitchFamily="18" charset="0"/>
                        <a:cs typeface="Times New Roman" pitchFamily="18" charset="0"/>
                      </a:rPr>
                      <m:t>𝐃𝐦</m:t>
                    </m:r>
                    <m:r>
                      <a:rPr lang="en-US" sz="2700" b="1" i="1" dirty="0" smtClean="0">
                        <a:latin typeface="Cambria Math" panose="02040503050406030204" pitchFamily="18" charset="0"/>
                        <a:ea typeface="Cambria Math" panose="02040503050406030204" pitchFamily="18" charset="0"/>
                        <a:cs typeface="Times New Roman" pitchFamily="18" charset="0"/>
                      </a:rPr>
                      <m:t>≈</m:t>
                    </m:r>
                    <m:r>
                      <a:rPr lang="en-US" sz="2700" b="1" i="1" dirty="0" smtClean="0">
                        <a:latin typeface="Cambria Math" panose="02040503050406030204" pitchFamily="18" charset="0"/>
                        <a:ea typeface="Cambria Math" panose="02040503050406030204" pitchFamily="18" charset="0"/>
                        <a:cs typeface="Times New Roman" pitchFamily="18" charset="0"/>
                      </a:rPr>
                      <m:t>𝟎</m:t>
                    </m:r>
                  </m:oMath>
                </a14:m>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with weight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𝜀</m:t>
                        </m:r>
                      </m:e>
                      <m:sup>
                        <m:r>
                          <a:rPr lang="en-US" sz="2400">
                            <a:latin typeface="Cambria Math" panose="02040503050406030204" pitchFamily="18" charset="0"/>
                          </a:rPr>
                          <m:t>2</m:t>
                        </m:r>
                      </m:sup>
                    </m:sSup>
                  </m:oMath>
                </a14:m>
                <a:endParaRPr lang="en-US" sz="2700" b="1" dirty="0">
                  <a:latin typeface="Times New Roman" pitchFamily="18" charset="0"/>
                  <a:cs typeface="Times New Roman"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70244" y="53528"/>
                <a:ext cx="8229600" cy="1433171"/>
              </a:xfrm>
              <a:blipFill>
                <a:blip r:embed="rId3"/>
                <a:stretch>
                  <a:fillRect t="-7660" b="-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1"/>
              <p:cNvSpPr txBox="1">
                <a:spLocks/>
              </p:cNvSpPr>
              <p:nvPr/>
            </p:nvSpPr>
            <p:spPr>
              <a:xfrm>
                <a:off x="457200" y="3586971"/>
                <a:ext cx="8229600" cy="1524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latin typeface="Times New Roman" pitchFamily="18" charset="0"/>
                    <a:cs typeface="Times New Roman" pitchFamily="18" charset="0"/>
                  </a:rPr>
                  <a:t>Chapter 6</a:t>
                </a:r>
              </a:p>
              <a:p>
                <a:pPr>
                  <a:defRPr/>
                </a:pPr>
                <a:r>
                  <a:rPr lang="en-US" sz="2900" dirty="0">
                    <a:latin typeface="Times New Roman" pitchFamily="18" charset="0"/>
                    <a:cs typeface="Times New Roman" pitchFamily="18" charset="0"/>
                  </a:rPr>
                  <a:t>prior information of small </a:t>
                </a:r>
                <a:r>
                  <a:rPr lang="en-US" sz="2900" dirty="0" smtClean="0">
                    <a:latin typeface="Times New Roman" pitchFamily="18" charset="0"/>
                    <a:cs typeface="Times New Roman" pitchFamily="18" charset="0"/>
                  </a:rPr>
                  <a:t>function </a:t>
                </a:r>
                <a:r>
                  <a:rPr lang="en-US" sz="2900" b="1" dirty="0" smtClean="0">
                    <a:latin typeface="Times New Roman" pitchFamily="18" charset="0"/>
                    <a:cs typeface="Times New Roman" pitchFamily="18" charset="0"/>
                  </a:rPr>
                  <a:t>H</a:t>
                </a:r>
                <a14:m>
                  <m:oMath xmlns:m="http://schemas.openxmlformats.org/officeDocument/2006/math">
                    <m:r>
                      <a:rPr lang="en-US" sz="2900" b="1" dirty="0">
                        <a:latin typeface="Cambria Math" panose="02040503050406030204" pitchFamily="18" charset="0"/>
                        <a:cs typeface="Times New Roman" pitchFamily="18" charset="0"/>
                      </a:rPr>
                      <m:t>𝐦</m:t>
                    </m:r>
                    <m:r>
                      <a:rPr lang="en-US" sz="3200" b="1" i="1" dirty="0">
                        <a:latin typeface="Cambria Math" panose="02040503050406030204" pitchFamily="18" charset="0"/>
                        <a:ea typeface="Cambria Math" panose="02040503050406030204" pitchFamily="18" charset="0"/>
                        <a:cs typeface="Times New Roman" pitchFamily="18" charset="0"/>
                      </a:rPr>
                      <m:t>≈</m:t>
                    </m:r>
                    <m:r>
                      <a:rPr lang="en-US" sz="3200" b="1" i="1" dirty="0">
                        <a:latin typeface="Cambria Math" panose="02040503050406030204" pitchFamily="18" charset="0"/>
                        <a:ea typeface="Cambria Math" panose="02040503050406030204" pitchFamily="18" charset="0"/>
                        <a:cs typeface="Times New Roman" pitchFamily="18" charset="0"/>
                      </a:rPr>
                      <m:t>𝟎</m:t>
                    </m:r>
                  </m:oMath>
                </a14:m>
                <a:r>
                  <a:rPr lang="en-US" sz="2900" b="1" dirty="0">
                    <a:latin typeface="Times New Roman" pitchFamily="18" charset="0"/>
                    <a:cs typeface="Times New Roman" pitchFamily="18" charset="0"/>
                  </a:rPr>
                  <a:t/>
                </a:r>
                <a:br>
                  <a:rPr lang="en-US" sz="2900" b="1" dirty="0">
                    <a:latin typeface="Times New Roman" pitchFamily="18" charset="0"/>
                    <a:cs typeface="Times New Roman" pitchFamily="18" charset="0"/>
                  </a:rPr>
                </a:br>
                <a:r>
                  <a:rPr lang="en-US" sz="2900" dirty="0">
                    <a:latin typeface="Times New Roman" pitchFamily="18" charset="0"/>
                    <a:cs typeface="Times New Roman" pitchFamily="18" charset="0"/>
                  </a:rPr>
                  <a:t>with </a:t>
                </a:r>
                <a:r>
                  <a:rPr lang="en-US" sz="2900" dirty="0" smtClean="0">
                    <a:latin typeface="Times New Roman" pitchFamily="18" charset="0"/>
                    <a:cs typeface="Times New Roman" pitchFamily="18" charset="0"/>
                  </a:rPr>
                  <a:t>prior covariance </a:t>
                </a:r>
                <a14:m>
                  <m:oMath xmlns:m="http://schemas.openxmlformats.org/officeDocument/2006/math">
                    <m:sSub>
                      <m:sSubPr>
                        <m:ctrlPr>
                          <a:rPr lang="en-US" sz="2900" b="1" i="1">
                            <a:latin typeface="Cambria Math" panose="02040503050406030204" pitchFamily="18" charset="0"/>
                          </a:rPr>
                        </m:ctrlPr>
                      </m:sSubPr>
                      <m:e>
                        <m:d>
                          <m:dPr>
                            <m:begChr m:val="["/>
                            <m:endChr m:val="]"/>
                            <m:ctrlPr>
                              <a:rPr lang="en-US" sz="2900" i="1">
                                <a:latin typeface="Cambria Math" panose="02040503050406030204" pitchFamily="18" charset="0"/>
                              </a:rPr>
                            </m:ctrlPr>
                          </m:dPr>
                          <m:e>
                            <m:func>
                              <m:funcPr>
                                <m:ctrlPr>
                                  <a:rPr lang="en-US" sz="2900" i="1">
                                    <a:latin typeface="Cambria Math" panose="02040503050406030204" pitchFamily="18" charset="0"/>
                                  </a:rPr>
                                </m:ctrlPr>
                              </m:funcPr>
                              <m:fName>
                                <m:r>
                                  <m:rPr>
                                    <m:sty m:val="p"/>
                                  </m:rPr>
                                  <a:rPr lang="en-US" sz="2900">
                                    <a:latin typeface="Cambria Math" panose="02040503050406030204" pitchFamily="18" charset="0"/>
                                  </a:rPr>
                                  <m:t>cov</m:t>
                                </m:r>
                              </m:fName>
                              <m:e>
                                <m:r>
                                  <a:rPr lang="en-US" sz="2900" b="1">
                                    <a:latin typeface="Cambria Math" panose="02040503050406030204" pitchFamily="18" charset="0"/>
                                  </a:rPr>
                                  <m:t>𝐦</m:t>
                                </m:r>
                              </m:e>
                            </m:func>
                          </m:e>
                        </m:d>
                      </m:e>
                      <m:sub>
                        <m:r>
                          <a:rPr lang="en-US" sz="2900" i="1">
                            <a:latin typeface="Cambria Math" panose="02040503050406030204" pitchFamily="18" charset="0"/>
                          </a:rPr>
                          <m:t>𝐴</m:t>
                        </m:r>
                      </m:sub>
                    </m:sSub>
                  </m:oMath>
                </a14:m>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mc:Choice>
        <mc:Fallback xmlns="">
          <p:sp>
            <p:nvSpPr>
              <p:cNvPr id="3" name="Title 1"/>
              <p:cNvSpPr txBox="1">
                <a:spLocks noRot="1" noChangeAspect="1" noMove="1" noResize="1" noEditPoints="1" noAdjustHandles="1" noChangeArrowheads="1" noChangeShapeType="1" noTextEdit="1"/>
              </p:cNvSpPr>
              <p:nvPr/>
            </p:nvSpPr>
            <p:spPr>
              <a:xfrm>
                <a:off x="457200" y="3586971"/>
                <a:ext cx="8229600" cy="1524000"/>
              </a:xfrm>
              <a:prstGeom prst="rect">
                <a:avLst/>
              </a:prstGeom>
              <a:blipFill>
                <a:blip r:embed="rId4"/>
                <a:stretch>
                  <a:fillRect t="-11600"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43663" y="5334000"/>
                <a:ext cx="8610600" cy="5324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latin typeface="Cambria Math" panose="02040503050406030204" pitchFamily="18" charset="0"/>
                            </a:rPr>
                          </m:ctrlPr>
                        </m:sSupPr>
                        <m:e>
                          <m:r>
                            <a:rPr lang="en-US" sz="2800" b="1">
                              <a:latin typeface="Cambria Math" panose="02040503050406030204" pitchFamily="18" charset="0"/>
                            </a:rPr>
                            <m:t>𝐦</m:t>
                          </m:r>
                        </m:e>
                        <m:sup>
                          <m:r>
                            <m:rPr>
                              <m:sty m:val="p"/>
                            </m:rPr>
                            <a:rPr lang="en-US" sz="2800" b="0" i="0">
                              <a:latin typeface="Cambria Math" panose="02040503050406030204" pitchFamily="18" charset="0"/>
                            </a:rPr>
                            <m:t>est</m:t>
                          </m:r>
                        </m:sup>
                      </m:sSup>
                      <m:r>
                        <a:rPr lang="en-US" sz="2800" b="0" i="0">
                          <a:latin typeface="Cambria Math" panose="02040503050406030204" pitchFamily="18" charset="0"/>
                        </a:rPr>
                        <m:t>=</m:t>
                      </m:r>
                      <m:sSup>
                        <m:sSupPr>
                          <m:ctrlPr>
                            <a:rPr lang="en-US" sz="2800" b="0" i="1">
                              <a:latin typeface="Cambria Math" panose="02040503050406030204" pitchFamily="18" charset="0"/>
                            </a:rPr>
                          </m:ctrlPr>
                        </m:sSupPr>
                        <m:e>
                          <m:d>
                            <m:dPr>
                              <m:begChr m:val="["/>
                              <m:endChr m:val="]"/>
                              <m:ctrlPr>
                                <a:rPr lang="en-US" sz="2800" b="0" i="1">
                                  <a:latin typeface="Cambria Math" panose="02040503050406030204" pitchFamily="18" charset="0"/>
                                </a:rPr>
                              </m:ctrlPr>
                            </m:dPr>
                            <m:e>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1">
                                      <a:latin typeface="Cambria Math" panose="02040503050406030204" pitchFamily="18" charset="0"/>
                                    </a:rPr>
                                    <m:t>𝑇</m:t>
                                  </m:r>
                                </m:sup>
                              </m:sSup>
                              <m:r>
                                <a:rPr lang="en-US" sz="2800" b="1" i="0">
                                  <a:latin typeface="Cambria Math" panose="02040503050406030204" pitchFamily="18" charset="0"/>
                                </a:rPr>
                                <m:t>𝐆</m:t>
                              </m:r>
                              <m:r>
                                <a:rPr lang="en-US" sz="2800" b="0" i="0">
                                  <a:latin typeface="Cambria Math" panose="02040503050406030204" pitchFamily="18" charset="0"/>
                                </a:rPr>
                                <m:t>+</m:t>
                              </m:r>
                              <m:sSubSup>
                                <m:sSubSupPr>
                                  <m:ctrlPr>
                                    <a:rPr lang="en-US" sz="2800" i="1">
                                      <a:latin typeface="Cambria Math" panose="02040503050406030204" pitchFamily="18" charset="0"/>
                                    </a:rPr>
                                  </m:ctrlPr>
                                </m:sSubSupPr>
                                <m:e>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cov</m:t>
                                          </m:r>
                                        </m:fName>
                                        <m:e>
                                          <m:r>
                                            <a:rPr lang="en-US" sz="2800" b="1">
                                              <a:latin typeface="Cambria Math" panose="02040503050406030204" pitchFamily="18" charset="0"/>
                                            </a:rPr>
                                            <m:t>𝐦</m:t>
                                          </m:r>
                                        </m:e>
                                      </m:func>
                                    </m:e>
                                  </m:d>
                                </m:e>
                                <m:sub>
                                  <m:r>
                                    <a:rPr lang="en-US" sz="2800" i="1">
                                      <a:latin typeface="Cambria Math" panose="02040503050406030204" pitchFamily="18" charset="0"/>
                                    </a:rPr>
                                    <m:t>𝐴</m:t>
                                  </m:r>
                                </m:sub>
                                <m:sup>
                                  <m:r>
                                    <a:rPr lang="en-US" sz="2800">
                                      <a:latin typeface="Cambria Math" panose="02040503050406030204" pitchFamily="18" charset="0"/>
                                    </a:rPr>
                                    <m:t>−1</m:t>
                                  </m:r>
                                </m:sup>
                              </m:sSubSup>
                            </m:e>
                          </m:d>
                        </m:e>
                        <m:sup>
                          <m:r>
                            <a:rPr lang="en-US" sz="2800" b="0" i="0">
                              <a:latin typeface="Cambria Math" panose="02040503050406030204" pitchFamily="18" charset="0"/>
                            </a:rPr>
                            <m:t>−1</m:t>
                          </m:r>
                        </m:sup>
                      </m:sSup>
                      <m:sSup>
                        <m:sSupPr>
                          <m:ctrlPr>
                            <a:rPr lang="en-US" sz="2800" i="1">
                              <a:latin typeface="Cambria Math" panose="02040503050406030204" pitchFamily="18" charset="0"/>
                            </a:rPr>
                          </m:ctrlPr>
                        </m:sSupPr>
                        <m:e>
                          <m:r>
                            <a:rPr lang="en-US" sz="2800" b="1">
                              <a:latin typeface="Cambria Math" panose="02040503050406030204" pitchFamily="18" charset="0"/>
                            </a:rPr>
                            <m:t>𝐆</m:t>
                          </m:r>
                        </m:e>
                        <m:sup>
                          <m:r>
                            <a:rPr lang="en-US" sz="2800" i="1">
                              <a:latin typeface="Cambria Math" panose="02040503050406030204" pitchFamily="18" charset="0"/>
                            </a:rPr>
                            <m:t>𝑇</m:t>
                          </m:r>
                        </m:sup>
                      </m:sSup>
                      <m:sSup>
                        <m:sSupPr>
                          <m:ctrlPr>
                            <a:rPr lang="en-US" sz="2800" i="1">
                              <a:latin typeface="Cambria Math" panose="02040503050406030204" pitchFamily="18" charset="0"/>
                            </a:rPr>
                          </m:ctrlPr>
                        </m:sSupPr>
                        <m:e>
                          <m:r>
                            <a:rPr lang="en-US" sz="2800" b="1">
                              <a:latin typeface="Cambria Math" panose="02040503050406030204" pitchFamily="18" charset="0"/>
                            </a:rPr>
                            <m:t>𝐝</m:t>
                          </m:r>
                        </m:e>
                        <m:sup>
                          <m:r>
                            <a:rPr lang="en-US" sz="2800" i="1">
                              <a:latin typeface="Cambria Math" panose="02040503050406030204" pitchFamily="18" charset="0"/>
                            </a:rPr>
                            <m:t>𝑜𝑏𝑠</m:t>
                          </m:r>
                        </m:sup>
                      </m:sSup>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243663" y="5334000"/>
                <a:ext cx="8610600" cy="53245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6700" y="1828800"/>
                <a:ext cx="8610600" cy="5309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latin typeface="Cambria Math" panose="02040503050406030204" pitchFamily="18" charset="0"/>
                            </a:rPr>
                          </m:ctrlPr>
                        </m:sSupPr>
                        <m:e>
                          <m:r>
                            <a:rPr lang="en-US" sz="2800" b="1">
                              <a:latin typeface="Cambria Math" panose="02040503050406030204" pitchFamily="18" charset="0"/>
                            </a:rPr>
                            <m:t>𝐦</m:t>
                          </m:r>
                        </m:e>
                        <m:sup>
                          <m:r>
                            <m:rPr>
                              <m:sty m:val="p"/>
                            </m:rPr>
                            <a:rPr lang="en-US" sz="2800" b="0" i="0">
                              <a:latin typeface="Cambria Math" panose="02040503050406030204" pitchFamily="18" charset="0"/>
                            </a:rPr>
                            <m:t>est</m:t>
                          </m:r>
                        </m:sup>
                      </m:sSup>
                      <m:r>
                        <a:rPr lang="en-US" sz="2800" b="0" i="0">
                          <a:latin typeface="Cambria Math" panose="02040503050406030204" pitchFamily="18" charset="0"/>
                        </a:rPr>
                        <m:t>=</m:t>
                      </m:r>
                      <m:sSup>
                        <m:sSupPr>
                          <m:ctrlPr>
                            <a:rPr lang="en-US" sz="2800" b="0" i="1">
                              <a:latin typeface="Cambria Math" panose="02040503050406030204" pitchFamily="18" charset="0"/>
                            </a:rPr>
                          </m:ctrlPr>
                        </m:sSupPr>
                        <m:e>
                          <m:d>
                            <m:dPr>
                              <m:begChr m:val="["/>
                              <m:endChr m:val="]"/>
                              <m:ctrlPr>
                                <a:rPr lang="en-US" sz="2800" b="0" i="1">
                                  <a:latin typeface="Cambria Math" panose="02040503050406030204" pitchFamily="18" charset="0"/>
                                </a:rPr>
                              </m:ctrlPr>
                            </m:dPr>
                            <m:e>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1">
                                      <a:latin typeface="Cambria Math" panose="02040503050406030204" pitchFamily="18" charset="0"/>
                                    </a:rPr>
                                    <m:t>𝑇</m:t>
                                  </m:r>
                                </m:sup>
                              </m:sSup>
                              <m:r>
                                <a:rPr lang="en-US" sz="2800" b="1" i="0">
                                  <a:latin typeface="Cambria Math" panose="02040503050406030204" pitchFamily="18" charset="0"/>
                                </a:rPr>
                                <m:t>𝐆</m:t>
                              </m:r>
                              <m:r>
                                <a:rPr lang="en-US" sz="2800" b="0" i="0">
                                  <a:latin typeface="Cambria Math" panose="02040503050406030204" pitchFamily="18" charset="0"/>
                                </a:rPr>
                                <m:t>+</m:t>
                              </m:r>
                              <m:sSup>
                                <m:sSupPr>
                                  <m:ctrlPr>
                                    <a:rPr lang="en-US" sz="2800" b="0" i="1" smtClean="0">
                                      <a:latin typeface="Cambria Math" panose="02040503050406030204" pitchFamily="18" charset="0"/>
                                    </a:rPr>
                                  </m:ctrlPr>
                                </m:sSupPr>
                                <m:e>
                                  <m:r>
                                    <a:rPr lang="en-US" sz="2800" b="1" i="0" smtClean="0">
                                      <a:latin typeface="Cambria Math" panose="02040503050406030204" pitchFamily="18" charset="0"/>
                                    </a:rPr>
                                    <m:t>𝐃</m:t>
                                  </m:r>
                                </m:e>
                                <m:sup>
                                  <m:r>
                                    <a:rPr lang="en-US" sz="2800" b="0" i="1" smtClean="0">
                                      <a:latin typeface="Cambria Math" panose="02040503050406030204" pitchFamily="18" charset="0"/>
                                    </a:rPr>
                                    <m:t>𝑇</m:t>
                                  </m:r>
                                </m:sup>
                              </m:sSup>
                              <m:r>
                                <a:rPr lang="en-US" sz="2800" b="1" i="0" smtClean="0">
                                  <a:latin typeface="Cambria Math" panose="02040503050406030204" pitchFamily="18" charset="0"/>
                                </a:rPr>
                                <m:t>𝐃</m:t>
                              </m:r>
                            </m:e>
                          </m:d>
                        </m:e>
                        <m:sup>
                          <m:r>
                            <a:rPr lang="en-US" sz="2800" b="0" i="0">
                              <a:latin typeface="Cambria Math" panose="02040503050406030204" pitchFamily="18" charset="0"/>
                            </a:rPr>
                            <m:t>−1</m:t>
                          </m:r>
                        </m:sup>
                      </m:sSup>
                      <m:sSup>
                        <m:sSupPr>
                          <m:ctrlPr>
                            <a:rPr lang="en-US" sz="2800" i="1">
                              <a:latin typeface="Cambria Math" panose="02040503050406030204" pitchFamily="18" charset="0"/>
                            </a:rPr>
                          </m:ctrlPr>
                        </m:sSupPr>
                        <m:e>
                          <m:r>
                            <a:rPr lang="en-US" sz="2800" b="1">
                              <a:latin typeface="Cambria Math" panose="02040503050406030204" pitchFamily="18" charset="0"/>
                            </a:rPr>
                            <m:t>𝐆</m:t>
                          </m:r>
                        </m:e>
                        <m:sup>
                          <m:r>
                            <a:rPr lang="en-US" sz="2800" i="1">
                              <a:latin typeface="Cambria Math" panose="02040503050406030204" pitchFamily="18" charset="0"/>
                            </a:rPr>
                            <m:t>𝑇</m:t>
                          </m:r>
                        </m:sup>
                      </m:sSup>
                      <m:sSup>
                        <m:sSupPr>
                          <m:ctrlPr>
                            <a:rPr lang="en-US" sz="2800" i="1">
                              <a:latin typeface="Cambria Math" panose="02040503050406030204" pitchFamily="18" charset="0"/>
                            </a:rPr>
                          </m:ctrlPr>
                        </m:sSupPr>
                        <m:e>
                          <m:r>
                            <a:rPr lang="en-US" sz="2800" b="1">
                              <a:latin typeface="Cambria Math" panose="02040503050406030204" pitchFamily="18" charset="0"/>
                            </a:rPr>
                            <m:t>𝐝</m:t>
                          </m:r>
                        </m:e>
                        <m:sup>
                          <m:r>
                            <a:rPr lang="en-US" sz="2800" i="1">
                              <a:latin typeface="Cambria Math" panose="02040503050406030204" pitchFamily="18" charset="0"/>
                            </a:rPr>
                            <m:t>𝑜𝑏𝑠</m:t>
                          </m:r>
                        </m:sup>
                      </m:sSup>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266700" y="1828800"/>
                <a:ext cx="8610600" cy="530915"/>
              </a:xfrm>
              <a:prstGeom prst="rect">
                <a:avLst/>
              </a:prstGeom>
              <a:blipFill>
                <a:blip r:embed="rId6"/>
                <a:stretch>
                  <a:fillRect/>
                </a:stretch>
              </a:blipFill>
            </p:spPr>
            <p:txBody>
              <a:bodyPr/>
              <a:lstStyle/>
              <a:p>
                <a:r>
                  <a:rPr lang="en-US">
                    <a:noFill/>
                  </a:rPr>
                  <a:t> </a:t>
                </a:r>
              </a:p>
            </p:txBody>
          </p:sp>
        </mc:Fallback>
      </mc:AlternateContent>
      <p:sp>
        <p:nvSpPr>
          <p:cNvPr id="5" name="Rectangle 4"/>
          <p:cNvSpPr/>
          <p:nvPr/>
        </p:nvSpPr>
        <p:spPr>
          <a:xfrm>
            <a:off x="4495800" y="1752600"/>
            <a:ext cx="9144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14800" y="5187741"/>
            <a:ext cx="1600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457200" y="5424472"/>
            <a:ext cx="2324100" cy="14331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dirty="0" smtClean="0">
                <a:solidFill>
                  <a:srgbClr val="FF0000"/>
                </a:solidFill>
                <a:latin typeface="Times New Roman" pitchFamily="18" charset="0"/>
                <a:cs typeface="Times New Roman" pitchFamily="18" charset="0"/>
              </a:rPr>
              <a:t>implies</a:t>
            </a:r>
            <a:endParaRPr lang="en-US" sz="2700"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1371600" y="6110931"/>
                <a:ext cx="8610600" cy="5309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1">
                              <a:latin typeface="Cambria Math" panose="02040503050406030204" pitchFamily="18" charset="0"/>
                            </a:rPr>
                            <m:t>𝐃</m:t>
                          </m:r>
                        </m:e>
                        <m:sup>
                          <m:r>
                            <a:rPr lang="en-US" sz="2800" i="1">
                              <a:latin typeface="Cambria Math" panose="02040503050406030204" pitchFamily="18" charset="0"/>
                            </a:rPr>
                            <m:t>𝑇</m:t>
                          </m:r>
                        </m:sup>
                      </m:sSup>
                      <m:r>
                        <a:rPr lang="en-US" sz="2800" b="1">
                          <a:latin typeface="Cambria Math" panose="02040503050406030204" pitchFamily="18" charset="0"/>
                        </a:rPr>
                        <m:t>𝐃</m:t>
                      </m:r>
                      <m:r>
                        <a:rPr lang="en-US" sz="2800" b="0" i="0" smtClean="0">
                          <a:latin typeface="Cambria Math" panose="02040503050406030204" pitchFamily="18" charset="0"/>
                        </a:rPr>
                        <m:t>=</m:t>
                      </m:r>
                      <m:sSubSup>
                        <m:sSubSupPr>
                          <m:ctrlPr>
                            <a:rPr lang="en-US" sz="2800" i="1">
                              <a:latin typeface="Cambria Math" panose="02040503050406030204" pitchFamily="18" charset="0"/>
                            </a:rPr>
                          </m:ctrlPr>
                        </m:sSubSupPr>
                        <m:e>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cov</m:t>
                                  </m:r>
                                </m:fName>
                                <m:e>
                                  <m:r>
                                    <a:rPr lang="en-US" sz="2800" b="1">
                                      <a:latin typeface="Cambria Math" panose="02040503050406030204" pitchFamily="18" charset="0"/>
                                    </a:rPr>
                                    <m:t>𝐦</m:t>
                                  </m:r>
                                </m:e>
                              </m:func>
                            </m:e>
                          </m:d>
                        </m:e>
                        <m:sub>
                          <m:r>
                            <a:rPr lang="en-US" sz="2800" i="1">
                              <a:latin typeface="Cambria Math" panose="02040503050406030204" pitchFamily="18" charset="0"/>
                            </a:rPr>
                            <m:t>𝐴</m:t>
                          </m:r>
                        </m:sub>
                        <m:sup>
                          <m:r>
                            <a:rPr lang="en-US" sz="2800">
                              <a:latin typeface="Cambria Math" panose="02040503050406030204" pitchFamily="18" charset="0"/>
                            </a:rPr>
                            <m:t>−1</m:t>
                          </m:r>
                        </m:sup>
                      </m:sSubSup>
                    </m:oMath>
                  </m:oMathPara>
                </a14:m>
                <a:endParaRPr lang="en-US" sz="2800" dirty="0"/>
              </a:p>
            </p:txBody>
          </p:sp>
        </mc:Choice>
        <mc:Fallback xmlns="">
          <p:sp>
            <p:nvSpPr>
              <p:cNvPr id="15" name="Rectangle 14"/>
              <p:cNvSpPr>
                <a:spLocks noRot="1" noChangeAspect="1" noMove="1" noResize="1" noEditPoints="1" noAdjustHandles="1" noChangeArrowheads="1" noChangeShapeType="1" noTextEdit="1"/>
              </p:cNvSpPr>
              <p:nvPr/>
            </p:nvSpPr>
            <p:spPr>
              <a:xfrm>
                <a:off x="1371600" y="6110931"/>
                <a:ext cx="8610600" cy="53091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66420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a:bodyPr>
          <a:lstStyle/>
          <a:p>
            <a:r>
              <a:rPr lang="en-US" sz="2400" dirty="0" smtClean="0">
                <a:latin typeface="Times New Roman" pitchFamily="18" charset="0"/>
                <a:cs typeface="Times New Roman" pitchFamily="18" charset="0"/>
              </a:rPr>
              <a:t>Syllabus</a:t>
            </a:r>
            <a:endParaRPr lang="en-US" sz="2400" dirty="0">
              <a:latin typeface="Times New Roman" pitchFamily="18" charset="0"/>
              <a:cs typeface="Times New Roman" pitchFamily="18" charset="0"/>
            </a:endParaRPr>
          </a:p>
        </p:txBody>
      </p:sp>
      <p:sp>
        <p:nvSpPr>
          <p:cNvPr id="5" name="Rectangle 4"/>
          <p:cNvSpPr/>
          <p:nvPr/>
        </p:nvSpPr>
        <p:spPr>
          <a:xfrm>
            <a:off x="266700" y="379674"/>
            <a:ext cx="8534400" cy="6545382"/>
          </a:xfrm>
          <a:prstGeom prst="rect">
            <a:avLst/>
          </a:prstGeom>
        </p:spPr>
        <p:txBody>
          <a:bodyPr wrap="square">
            <a:spAutoFit/>
          </a:bodyPr>
          <a:lstStyle/>
          <a:p>
            <a:pPr>
              <a:spcBef>
                <a:spcPts val="100"/>
              </a:spcBef>
              <a:buFontTx/>
              <a:buNone/>
            </a:pPr>
            <a:r>
              <a:rPr lang="en-US" sz="1600" dirty="0" smtClean="0">
                <a:latin typeface="Times New Roman" pitchFamily="18" charset="0"/>
                <a:cs typeface="Times New Roman" pitchFamily="18" charset="0"/>
              </a:rPr>
              <a:t>Lecture 01		Describing Inverse Problems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Probability and Measurement Error, Part 1</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 Part 2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The L</a:t>
            </a:r>
            <a:r>
              <a:rPr lang="en-US" sz="1600" baseline="-25000" dirty="0" smtClean="0">
                <a:latin typeface="Times New Roman" pitchFamily="18" charset="0"/>
                <a:cs typeface="Times New Roman" pitchFamily="18" charset="0"/>
              </a:rPr>
              <a:t>2</a:t>
            </a:r>
            <a:r>
              <a:rPr lang="en-US" sz="1600" dirty="0" smtClean="0">
                <a:latin typeface="Times New Roman" pitchFamily="18" charset="0"/>
                <a:cs typeface="Times New Roman" pitchFamily="18" charset="0"/>
              </a:rPr>
              <a:t> Norm and Simple Least Squares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A Priori Information and Weighted Least Squared</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Resolution and Generalized Inverses</a:t>
            </a:r>
          </a:p>
          <a:p>
            <a:pPr>
              <a:spcBef>
                <a:spcPts val="100"/>
              </a:spcBef>
              <a:buFontTx/>
              <a:buNone/>
            </a:pPr>
            <a:r>
              <a:rPr lang="en-US" sz="1600" dirty="0" smtClean="0">
                <a:latin typeface="Times New Roman" pitchFamily="18" charset="0"/>
                <a:cs typeface="Times New Roman" pitchFamily="18" charset="0"/>
              </a:rPr>
              <a:t>Lecture 07		Backus-Gilbert Inverse and the Trade Off of Resolution and Variance</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The Principle of Maximum Likelihood</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Inexact Theories</a:t>
            </a:r>
          </a:p>
          <a:p>
            <a:pPr>
              <a:spcBef>
                <a:spcPts val="100"/>
              </a:spcBef>
              <a:buFontTx/>
              <a:buNone/>
            </a:pPr>
            <a:r>
              <a:rPr lang="en-US" sz="1600" b="1" dirty="0" smtClean="0">
                <a:latin typeface="Times New Roman" pitchFamily="18" charset="0"/>
                <a:cs typeface="Times New Roman" pitchFamily="18" charset="0"/>
              </a:rPr>
              <a:t>Lecture 10	Prior Covariance and Gaussian Process Regression</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Non-uniqueness and Localized Averages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12		Vector Spaces and Singular Value Decomposition</a:t>
            </a:r>
          </a:p>
          <a:p>
            <a:pPr>
              <a:spcBef>
                <a:spcPts val="100"/>
              </a:spcBef>
              <a:buFontTx/>
              <a:buNone/>
            </a:pPr>
            <a:r>
              <a:rPr lang="en-US" sz="1600" dirty="0" smtClean="0">
                <a:latin typeface="Times New Roman" pitchFamily="18" charset="0"/>
                <a:cs typeface="Times New Roman" pitchFamily="18" charset="0"/>
              </a:rPr>
              <a:t>Lecture 13		Equality and Inequality Constraints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L</a:t>
            </a:r>
            <a:r>
              <a:rPr lang="en-US" sz="1600" baseline="-25000" dirty="0" smtClean="0">
                <a:latin typeface="Times New Roman" pitchFamily="18" charset="0"/>
                <a:cs typeface="Times New Roman" pitchFamily="18" charset="0"/>
              </a:rPr>
              <a:t>1</a:t>
            </a:r>
            <a:r>
              <a:rPr lang="en-US" sz="1600" dirty="0" smtClean="0">
                <a:latin typeface="Times New Roman" pitchFamily="18" charset="0"/>
                <a:cs typeface="Times New Roman" pitchFamily="18" charset="0"/>
              </a:rPr>
              <a:t> , L</a:t>
            </a:r>
            <a:r>
              <a:rPr lang="en-US" sz="1600" baseline="-25000" dirty="0" smtClean="0">
                <a:latin typeface="Cambria Math"/>
                <a:ea typeface="Cambria Math"/>
                <a:cs typeface="Times New Roman" pitchFamily="18" charset="0"/>
              </a:rPr>
              <a:t>∞</a:t>
            </a:r>
            <a:r>
              <a:rPr lang="en-US" sz="1600" dirty="0" smtClean="0">
                <a:latin typeface="Times New Roman" pitchFamily="18" charset="0"/>
                <a:cs typeface="Times New Roman" pitchFamily="18" charset="0"/>
              </a:rPr>
              <a:t> Norm Problems and Linear Programming</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Nonlinear Problems: Grid and Monte Carlo Searches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Nonlinear Problems: Newton’s Method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Nonlinear Problems</a:t>
            </a:r>
            <a:r>
              <a:rPr lang="en-US" sz="1600" smtClean="0">
                <a:latin typeface="Times New Roman" pitchFamily="18" charset="0"/>
                <a:cs typeface="Times New Roman" pitchFamily="18" charset="0"/>
              </a:rPr>
              <a:t>:  </a:t>
            </a:r>
            <a:r>
              <a:rPr lang="en-US" sz="1600" smtClean="0">
                <a:latin typeface="Times New Roman" pitchFamily="18" charset="0"/>
                <a:cs typeface="Times New Roman" pitchFamily="18" charset="0"/>
              </a:rPr>
              <a:t>MCMC and </a:t>
            </a:r>
            <a:r>
              <a:rPr lang="en-US" sz="1600" dirty="0" smtClean="0">
                <a:latin typeface="Times New Roman" pitchFamily="18" charset="0"/>
                <a:cs typeface="Times New Roman" pitchFamily="18" charset="0"/>
              </a:rPr>
              <a:t>Bootstrap Confidence Intervals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Factor Analysis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a:t>
            </a:r>
            <a:r>
              <a:rPr lang="en-US" sz="1600" dirty="0" err="1" smtClean="0">
                <a:latin typeface="Times New Roman" pitchFamily="18" charset="0"/>
                <a:cs typeface="Times New Roman" pitchFamily="18" charset="0"/>
              </a:rPr>
              <a:t>Varimax</a:t>
            </a:r>
            <a:r>
              <a:rPr lang="en-US" sz="1600" dirty="0" smtClean="0">
                <a:latin typeface="Times New Roman" pitchFamily="18" charset="0"/>
                <a:cs typeface="Times New Roman" pitchFamily="18" charset="0"/>
              </a:rPr>
              <a:t> Factors, Empirical Orthogonal Functions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Backus-Gilbert Theory for Continuous Problems; Radon’s Problem</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Linear Operators and Their </a:t>
            </a:r>
            <a:r>
              <a:rPr lang="en-US" sz="1600" dirty="0" err="1" smtClean="0">
                <a:latin typeface="Times New Roman" pitchFamily="18" charset="0"/>
                <a:cs typeface="Times New Roman" pitchFamily="18" charset="0"/>
              </a:rPr>
              <a:t>Adjoints</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a:t>
            </a:r>
            <a:r>
              <a:rPr lang="en-US" sz="1600" dirty="0" err="1" smtClean="0">
                <a:latin typeface="Times New Roman" pitchFamily="18" charset="0"/>
                <a:cs typeface="Times New Roman" pitchFamily="18" charset="0"/>
              </a:rPr>
              <a:t>Fr</a:t>
            </a:r>
            <a:r>
              <a:rPr lang="en-US" sz="1600" dirty="0" err="1" smtClean="0">
                <a:latin typeface="Times New Roman"/>
                <a:cs typeface="Times New Roman"/>
              </a:rPr>
              <a:t>é</a:t>
            </a:r>
            <a:r>
              <a:rPr lang="en-US" sz="1600" dirty="0" err="1" smtClean="0">
                <a:latin typeface="Times New Roman" pitchFamily="18" charset="0"/>
                <a:cs typeface="Times New Roman" pitchFamily="18" charset="0"/>
              </a:rPr>
              <a:t>chet</a:t>
            </a:r>
            <a:r>
              <a:rPr lang="en-US" sz="1600" dirty="0" smtClean="0">
                <a:latin typeface="Times New Roman" pitchFamily="18" charset="0"/>
                <a:cs typeface="Times New Roman" pitchFamily="18" charset="0"/>
              </a:rPr>
              <a:t> Derivatives</a:t>
            </a:r>
          </a:p>
          <a:p>
            <a:pPr>
              <a:spcBef>
                <a:spcPts val="100"/>
              </a:spcBef>
              <a:buFontTx/>
              <a:buNone/>
            </a:pPr>
            <a:r>
              <a:rPr lang="en-US" sz="1600" dirty="0" smtClean="0">
                <a:latin typeface="Times New Roman" pitchFamily="18" charset="0"/>
                <a:cs typeface="Times New Roman" pitchFamily="18" charset="0"/>
              </a:rPr>
              <a:t>Lecture 23		Estimating a Parameter in a Differential Equation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Exemplary Inverse Problems, incl. Filter Design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Exemplary Inverse Problems, incl. Earthquake Location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Exemplary Inverse Problems, incl. </a:t>
            </a:r>
            <a:r>
              <a:rPr lang="en-US" sz="1600" dirty="0" err="1" smtClean="0">
                <a:latin typeface="Times New Roman" pitchFamily="18" charset="0"/>
                <a:cs typeface="Times New Roman" pitchFamily="18" charset="0"/>
              </a:rPr>
              <a:t>Vibrational</a:t>
            </a:r>
            <a:r>
              <a:rPr lang="en-US" sz="1600" dirty="0" smtClean="0">
                <a:latin typeface="Times New Roman" pitchFamily="18" charset="0"/>
                <a:cs typeface="Times New Roman" pitchFamily="18" charset="0"/>
              </a:rPr>
              <a:t> Problems</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80877" y="152400"/>
                <a:ext cx="8229600" cy="1433171"/>
              </a:xfrm>
            </p:spPr>
            <p:txBody>
              <a:bodyPr>
                <a:noAutofit/>
              </a:bodyPr>
              <a:lstStyle/>
              <a:p>
                <a:pPr>
                  <a:defRPr/>
                </a:pPr>
                <a:r>
                  <a:rPr lang="en-US" sz="3200" dirty="0" smtClean="0">
                    <a:latin typeface="Times New Roman" pitchFamily="18" charset="0"/>
                    <a:cs typeface="Times New Roman" pitchFamily="18" charset="0"/>
                  </a:rPr>
                  <a:t>so</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prior information of derivative </a:t>
                </a:r>
                <a14:m>
                  <m:oMath xmlns:m="http://schemas.openxmlformats.org/officeDocument/2006/math">
                    <m:r>
                      <a:rPr lang="en-US" sz="3200" b="1" i="0" dirty="0" smtClean="0">
                        <a:latin typeface="Cambria Math" panose="02040503050406030204" pitchFamily="18" charset="0"/>
                        <a:cs typeface="Times New Roman" pitchFamily="18" charset="0"/>
                      </a:rPr>
                      <m:t>𝐃𝐦</m:t>
                    </m:r>
                    <m:r>
                      <a:rPr lang="en-US" sz="3200" b="1" i="1" dirty="0" smtClean="0">
                        <a:latin typeface="Cambria Math" panose="02040503050406030204" pitchFamily="18" charset="0"/>
                        <a:ea typeface="Cambria Math" panose="02040503050406030204" pitchFamily="18" charset="0"/>
                        <a:cs typeface="Times New Roman" pitchFamily="18" charset="0"/>
                      </a:rPr>
                      <m:t>≈</m:t>
                    </m:r>
                    <m:r>
                      <a:rPr lang="en-US" sz="3200" b="1" i="1" dirty="0" smtClean="0">
                        <a:latin typeface="Cambria Math" panose="02040503050406030204" pitchFamily="18" charset="0"/>
                        <a:ea typeface="Cambria Math" panose="02040503050406030204" pitchFamily="18" charset="0"/>
                        <a:cs typeface="Times New Roman" pitchFamily="18" charset="0"/>
                      </a:rPr>
                      <m:t>𝟎</m:t>
                    </m:r>
                  </m:oMath>
                </a14:m>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is equivalent to covariance</a:t>
                </a:r>
                <a:endParaRPr lang="en-US" sz="3200" b="1" dirty="0">
                  <a:latin typeface="Times New Roman" pitchFamily="18" charset="0"/>
                  <a:cs typeface="Times New Roman"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80877" y="152400"/>
                <a:ext cx="8229600" cy="1433171"/>
              </a:xfrm>
              <a:blipFill>
                <a:blip r:embed="rId3"/>
                <a:stretch>
                  <a:fillRect t="-10213" b="-17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43663" y="5638800"/>
                <a:ext cx="8610600" cy="6260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smtClean="0">
                          <a:latin typeface="Cambria Math" panose="02040503050406030204" pitchFamily="18" charset="0"/>
                        </a:rPr>
                        <m:t>𝐃</m:t>
                      </m:r>
                      <m:r>
                        <a:rPr lang="en-US" sz="2800" b="0" i="0">
                          <a:latin typeface="Cambria Math" panose="02040503050406030204" pitchFamily="18" charset="0"/>
                        </a:rPr>
                        <m:t>=</m:t>
                      </m:r>
                      <m:sSubSup>
                        <m:sSubSupPr>
                          <m:ctrlPr>
                            <a:rPr lang="en-US" sz="2800" i="1">
                              <a:latin typeface="Cambria Math" panose="02040503050406030204" pitchFamily="18" charset="0"/>
                            </a:rPr>
                          </m:ctrlPr>
                        </m:sSubSupPr>
                        <m:e>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cov</m:t>
                                  </m:r>
                                </m:fName>
                                <m:e>
                                  <m:r>
                                    <a:rPr lang="en-US" sz="2800" b="1">
                                      <a:latin typeface="Cambria Math" panose="02040503050406030204" pitchFamily="18" charset="0"/>
                                    </a:rPr>
                                    <m:t>𝐦</m:t>
                                  </m:r>
                                </m:e>
                              </m:func>
                            </m:e>
                          </m:d>
                        </m:e>
                        <m:sub>
                          <m:r>
                            <a:rPr lang="en-US" sz="2800" i="1">
                              <a:latin typeface="Cambria Math" panose="02040503050406030204" pitchFamily="18" charset="0"/>
                            </a:rPr>
                            <m:t>𝐴</m:t>
                          </m:r>
                        </m:sub>
                        <m:sup>
                          <m:r>
                            <a:rPr lang="en-US" sz="2800">
                              <a:latin typeface="Cambria Math" panose="02040503050406030204" pitchFamily="18" charset="0"/>
                            </a:rPr>
                            <m:t>−</m:t>
                          </m:r>
                          <m:r>
                            <a:rPr lang="en-US" sz="2800" b="0" i="1" smtClean="0">
                              <a:latin typeface="Cambria Math" panose="02040503050406030204" pitchFamily="18" charset="0"/>
                            </a:rPr>
                            <m:t>1/2</m:t>
                          </m:r>
                        </m:sup>
                      </m:sSubSup>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243663" y="5638800"/>
                <a:ext cx="8610600" cy="6260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43663" y="1828800"/>
                <a:ext cx="8610600" cy="5309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cov</m:t>
                                  </m:r>
                                </m:fName>
                                <m:e>
                                  <m:r>
                                    <a:rPr lang="en-US" sz="2800" b="1">
                                      <a:latin typeface="Cambria Math" panose="02040503050406030204" pitchFamily="18" charset="0"/>
                                    </a:rPr>
                                    <m:t>𝐦</m:t>
                                  </m:r>
                                </m:e>
                              </m:func>
                            </m:e>
                          </m:d>
                        </m:e>
                        <m:sub>
                          <m:r>
                            <a:rPr lang="en-US" sz="2800" i="1">
                              <a:latin typeface="Cambria Math" panose="02040503050406030204" pitchFamily="18" charset="0"/>
                            </a:rPr>
                            <m:t>𝐴</m:t>
                          </m:r>
                        </m:sub>
                      </m:sSub>
                      <m:r>
                        <a:rPr lang="en-US" sz="2800" b="0" i="1" smtClean="0">
                          <a:latin typeface="Cambria Math" panose="02040503050406030204" pitchFamily="18" charset="0"/>
                        </a:rPr>
                        <m:t>=</m:t>
                      </m:r>
                      <m:sSup>
                        <m:sSupPr>
                          <m:ctrlPr>
                            <a:rPr lang="en-US" sz="2800" b="1" i="1">
                              <a:latin typeface="Cambria Math" panose="02040503050406030204" pitchFamily="18" charset="0"/>
                            </a:rPr>
                          </m:ctrlPr>
                        </m:sSupPr>
                        <m:e>
                          <m:d>
                            <m:dPr>
                              <m:begChr m:val="["/>
                              <m:endChr m:val="]"/>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b="1">
                                      <a:latin typeface="Cambria Math" panose="02040503050406030204" pitchFamily="18" charset="0"/>
                                    </a:rPr>
                                    <m:t>𝐃</m:t>
                                  </m:r>
                                </m:e>
                                <m:sup>
                                  <m:r>
                                    <a:rPr lang="en-US" sz="2800" i="1">
                                      <a:latin typeface="Cambria Math" panose="02040503050406030204" pitchFamily="18" charset="0"/>
                                    </a:rPr>
                                    <m:t>𝑇</m:t>
                                  </m:r>
                                </m:sup>
                              </m:sSup>
                              <m:r>
                                <a:rPr lang="en-US" sz="2800" b="1">
                                  <a:latin typeface="Cambria Math" panose="02040503050406030204" pitchFamily="18" charset="0"/>
                                </a:rPr>
                                <m:t>𝐃</m:t>
                              </m:r>
                            </m:e>
                          </m:d>
                        </m:e>
                        <m:sup>
                          <m:r>
                            <a:rPr lang="en-US" sz="2800">
                              <a:latin typeface="Cambria Math" panose="02040503050406030204" pitchFamily="18" charset="0"/>
                            </a:rPr>
                            <m:t>−1</m:t>
                          </m:r>
                        </m:sup>
                      </m:sSup>
                    </m:oMath>
                  </m:oMathPara>
                </a14:m>
                <a:endParaRPr lang="en-US" sz="2800" dirty="0"/>
              </a:p>
            </p:txBody>
          </p:sp>
        </mc:Choice>
        <mc:Fallback xmlns="">
          <p:sp>
            <p:nvSpPr>
              <p:cNvPr id="15" name="Rectangle 14"/>
              <p:cNvSpPr>
                <a:spLocks noRot="1" noChangeAspect="1" noMove="1" noResize="1" noEditPoints="1" noAdjustHandles="1" noChangeArrowheads="1" noChangeShapeType="1" noTextEdit="1"/>
              </p:cNvSpPr>
              <p:nvPr/>
            </p:nvSpPr>
            <p:spPr>
              <a:xfrm>
                <a:off x="243663" y="1828800"/>
                <a:ext cx="8610600" cy="5309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itle 1"/>
              <p:cNvSpPr txBox="1">
                <a:spLocks/>
              </p:cNvSpPr>
              <p:nvPr/>
            </p:nvSpPr>
            <p:spPr>
              <a:xfrm>
                <a:off x="286193" y="3962400"/>
                <a:ext cx="8229600" cy="143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latin typeface="Times New Roman" pitchFamily="18" charset="0"/>
                    <a:cs typeface="Times New Roman" pitchFamily="18" charset="0"/>
                  </a:rPr>
                  <a:t>and</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prior information of covariance </a:t>
                </a:r>
                <a14:m>
                  <m:oMath xmlns:m="http://schemas.openxmlformats.org/officeDocument/2006/math">
                    <m:sSub>
                      <m:sSubPr>
                        <m:ctrlPr>
                          <a:rPr lang="en-US" sz="3200" b="1" i="1">
                            <a:latin typeface="Cambria Math" panose="02040503050406030204" pitchFamily="18" charset="0"/>
                          </a:rPr>
                        </m:ctrlPr>
                      </m:sSubPr>
                      <m:e>
                        <m:d>
                          <m:dPr>
                            <m:begChr m:val="["/>
                            <m:endChr m:val="]"/>
                            <m:ctrlPr>
                              <a:rPr lang="en-US" sz="3200" i="1">
                                <a:latin typeface="Cambria Math" panose="02040503050406030204" pitchFamily="18" charset="0"/>
                              </a:rPr>
                            </m:ctrlPr>
                          </m:dPr>
                          <m:e>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cov</m:t>
                                </m:r>
                              </m:fName>
                              <m:e>
                                <m:r>
                                  <a:rPr lang="en-US" sz="3200" b="1">
                                    <a:latin typeface="Cambria Math" panose="02040503050406030204" pitchFamily="18" charset="0"/>
                                  </a:rPr>
                                  <m:t>𝐦</m:t>
                                </m:r>
                              </m:e>
                            </m:func>
                          </m:e>
                        </m:d>
                      </m:e>
                      <m:sub>
                        <m:r>
                          <a:rPr lang="en-US" sz="3200" i="1">
                            <a:latin typeface="Cambria Math" panose="02040503050406030204" pitchFamily="18" charset="0"/>
                          </a:rPr>
                          <m:t>𝐴</m:t>
                        </m:r>
                      </m:sub>
                    </m:sSub>
                  </m:oMath>
                </a14:m>
                <a:endParaRPr lang="en-US" sz="3200" dirty="0" smtClean="0">
                  <a:latin typeface="Times New Roman" pitchFamily="18" charset="0"/>
                  <a:cs typeface="Times New Roman" pitchFamily="18" charset="0"/>
                </a:endParaRPr>
              </a:p>
              <a:p>
                <a:pPr>
                  <a:defRPr/>
                </a:pPr>
                <a:r>
                  <a:rPr lang="en-US" sz="3200" dirty="0" smtClean="0">
                    <a:latin typeface="Times New Roman" pitchFamily="18" charset="0"/>
                    <a:cs typeface="Times New Roman" pitchFamily="18" charset="0"/>
                  </a:rPr>
                  <a:t>is equivalent to derivative</a:t>
                </a:r>
                <a:endParaRPr lang="en-US" sz="3200" b="1" dirty="0">
                  <a:latin typeface="Times New Roman" pitchFamily="18" charset="0"/>
                  <a:cs typeface="Times New Roman" pitchFamily="18" charset="0"/>
                </a:endParaRPr>
              </a:p>
            </p:txBody>
          </p:sp>
        </mc:Choice>
        <mc:Fallback xmlns="">
          <p:sp>
            <p:nvSpPr>
              <p:cNvPr id="10" name="Title 1"/>
              <p:cNvSpPr txBox="1">
                <a:spLocks noRot="1" noChangeAspect="1" noMove="1" noResize="1" noEditPoints="1" noAdjustHandles="1" noChangeArrowheads="1" noChangeShapeType="1" noTextEdit="1"/>
              </p:cNvSpPr>
              <p:nvPr/>
            </p:nvSpPr>
            <p:spPr>
              <a:xfrm>
                <a:off x="286193" y="3962400"/>
                <a:ext cx="8229600" cy="1433171"/>
              </a:xfrm>
              <a:prstGeom prst="rect">
                <a:avLst/>
              </a:prstGeom>
              <a:blipFill>
                <a:blip r:embed="rId6"/>
                <a:stretch>
                  <a:fillRect t="-10213" b="-17872"/>
                </a:stretch>
              </a:blipFill>
            </p:spPr>
            <p:txBody>
              <a:bodyPr/>
              <a:lstStyle/>
              <a:p>
                <a:r>
                  <a:rPr lang="en-US">
                    <a:noFill/>
                  </a:rPr>
                  <a:t> </a:t>
                </a:r>
              </a:p>
            </p:txBody>
          </p:sp>
        </mc:Fallback>
      </mc:AlternateContent>
      <p:sp>
        <p:nvSpPr>
          <p:cNvPr id="11" name="Title 1"/>
          <p:cNvSpPr txBox="1">
            <a:spLocks/>
          </p:cNvSpPr>
          <p:nvPr/>
        </p:nvSpPr>
        <p:spPr>
          <a:xfrm>
            <a:off x="5943600" y="5638800"/>
            <a:ext cx="2324100" cy="14331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smtClean="0">
                <a:solidFill>
                  <a:srgbClr val="FF0000"/>
                </a:solidFill>
                <a:latin typeface="Times New Roman" pitchFamily="18" charset="0"/>
                <a:cs typeface="Times New Roman" pitchFamily="18" charset="0"/>
              </a:rPr>
              <a:t>symmetric square root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23696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6200" y="2092013"/>
            <a:ext cx="9144000" cy="1833264"/>
            <a:chOff x="-34871" y="2590801"/>
            <a:chExt cx="9144000" cy="1833264"/>
          </a:xfrm>
        </p:grpSpPr>
        <p:pic>
          <p:nvPicPr>
            <p:cNvPr id="5" name="Picture 4"/>
            <p:cNvPicPr>
              <a:picLocks noChangeAspect="1"/>
            </p:cNvPicPr>
            <p:nvPr/>
          </p:nvPicPr>
          <p:blipFill rotWithShape="1">
            <a:blip r:embed="rId3"/>
            <a:srcRect l="30415" t="60708" r="21138" b="25512"/>
            <a:stretch/>
          </p:blipFill>
          <p:spPr>
            <a:xfrm>
              <a:off x="-34871" y="2590801"/>
              <a:ext cx="9144000" cy="144780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752600" y="3962400"/>
                  <a:ext cx="23884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752600" y="3962400"/>
                  <a:ext cx="238848" cy="369332"/>
                </a:xfrm>
                <a:prstGeom prst="rect">
                  <a:avLst/>
                </a:prstGeom>
                <a:blipFill>
                  <a:blip r:embed="rId4"/>
                  <a:stretch>
                    <a:fillRect l="-30769" r="-30769"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48200" y="4000501"/>
                  <a:ext cx="23884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648200" y="4000501"/>
                  <a:ext cx="238848" cy="369332"/>
                </a:xfrm>
                <a:prstGeom prst="rect">
                  <a:avLst/>
                </a:prstGeom>
                <a:blipFill>
                  <a:blip r:embed="rId5"/>
                  <a:stretch>
                    <a:fillRect l="-30769" r="-30769"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649706" y="4046306"/>
                  <a:ext cx="23884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649706" y="4046306"/>
                  <a:ext cx="238848" cy="369332"/>
                </a:xfrm>
                <a:prstGeom prst="rect">
                  <a:avLst/>
                </a:prstGeom>
                <a:blipFill>
                  <a:blip r:embed="rId6"/>
                  <a:stretch>
                    <a:fillRect l="-28205" r="-33333" b="-4918"/>
                  </a:stretch>
                </a:blipFill>
              </p:spPr>
              <p:txBody>
                <a:bodyPr/>
                <a:lstStyle/>
                <a:p>
                  <a:r>
                    <a:rPr lang="en-US">
                      <a:noFill/>
                    </a:rPr>
                    <a:t> </a:t>
                  </a:r>
                </a:p>
              </p:txBody>
            </p:sp>
          </mc:Fallback>
        </mc:AlternateContent>
        <p:sp>
          <p:nvSpPr>
            <p:cNvPr id="9" name="TextBox 8"/>
            <p:cNvSpPr txBox="1"/>
            <p:nvPr/>
          </p:nvSpPr>
          <p:spPr>
            <a:xfrm>
              <a:off x="2286000" y="3922977"/>
              <a:ext cx="546945" cy="461665"/>
            </a:xfrm>
            <a:prstGeom prst="rect">
              <a:avLst/>
            </a:prstGeom>
            <a:noFill/>
          </p:spPr>
          <p:txBody>
            <a:bodyPr wrap="none" rtlCol="0">
              <a:spAutoFit/>
            </a:bodyPr>
            <a:lstStyle/>
            <a:p>
              <a:r>
                <a:rPr lang="en-US" sz="2400" dirty="0" smtClean="0"/>
                <a:t>lag</a:t>
              </a:r>
              <a:endParaRPr lang="en-US" sz="2400" dirty="0"/>
            </a:p>
          </p:txBody>
        </p:sp>
        <p:sp>
          <p:nvSpPr>
            <p:cNvPr id="10" name="TextBox 9"/>
            <p:cNvSpPr txBox="1"/>
            <p:nvPr/>
          </p:nvSpPr>
          <p:spPr>
            <a:xfrm>
              <a:off x="5322130" y="3916561"/>
              <a:ext cx="546945" cy="461665"/>
            </a:xfrm>
            <a:prstGeom prst="rect">
              <a:avLst/>
            </a:prstGeom>
            <a:noFill/>
          </p:spPr>
          <p:txBody>
            <a:bodyPr wrap="none" rtlCol="0">
              <a:spAutoFit/>
            </a:bodyPr>
            <a:lstStyle/>
            <a:p>
              <a:r>
                <a:rPr lang="en-US" sz="2400" dirty="0" smtClean="0"/>
                <a:t>lag</a:t>
              </a:r>
              <a:endParaRPr lang="en-US" sz="2400" dirty="0"/>
            </a:p>
          </p:txBody>
        </p:sp>
        <p:sp>
          <p:nvSpPr>
            <p:cNvPr id="11" name="TextBox 10"/>
            <p:cNvSpPr txBox="1"/>
            <p:nvPr/>
          </p:nvSpPr>
          <p:spPr>
            <a:xfrm>
              <a:off x="8358260" y="3962400"/>
              <a:ext cx="546945" cy="461665"/>
            </a:xfrm>
            <a:prstGeom prst="rect">
              <a:avLst/>
            </a:prstGeom>
            <a:noFill/>
          </p:spPr>
          <p:txBody>
            <a:bodyPr wrap="none" rtlCol="0">
              <a:spAutoFit/>
            </a:bodyPr>
            <a:lstStyle/>
            <a:p>
              <a:r>
                <a:rPr lang="en-US" sz="2400" dirty="0" smtClean="0"/>
                <a:t>lag</a:t>
              </a:r>
              <a:endParaRPr lang="en-US" sz="2400" dirty="0"/>
            </a:p>
          </p:txBody>
        </p:sp>
      </p:grpSp>
      <p:sp>
        <p:nvSpPr>
          <p:cNvPr id="13" name="TextBox 12"/>
          <p:cNvSpPr txBox="1"/>
          <p:nvPr/>
        </p:nvSpPr>
        <p:spPr>
          <a:xfrm>
            <a:off x="1032083" y="1195093"/>
            <a:ext cx="1658146" cy="461665"/>
          </a:xfrm>
          <a:prstGeom prst="rect">
            <a:avLst/>
          </a:prstGeom>
          <a:noFill/>
        </p:spPr>
        <p:txBody>
          <a:bodyPr wrap="none" rtlCol="0">
            <a:spAutoFit/>
          </a:bodyPr>
          <a:lstStyle/>
          <a:p>
            <a:r>
              <a:rPr lang="en-US" sz="2400" dirty="0" smtClean="0"/>
              <a:t>Exponential</a:t>
            </a:r>
            <a:endParaRPr lang="en-US" sz="2400" dirty="0"/>
          </a:p>
        </p:txBody>
      </p:sp>
      <p:sp>
        <p:nvSpPr>
          <p:cNvPr id="14" name="TextBox 13"/>
          <p:cNvSpPr txBox="1"/>
          <p:nvPr/>
        </p:nvSpPr>
        <p:spPr>
          <a:xfrm>
            <a:off x="7067160" y="1114188"/>
            <a:ext cx="1308371" cy="461665"/>
          </a:xfrm>
          <a:prstGeom prst="rect">
            <a:avLst/>
          </a:prstGeom>
          <a:noFill/>
        </p:spPr>
        <p:txBody>
          <a:bodyPr wrap="none" rtlCol="0">
            <a:spAutoFit/>
          </a:bodyPr>
          <a:lstStyle/>
          <a:p>
            <a:r>
              <a:rPr lang="en-US" sz="2400" dirty="0" smtClean="0"/>
              <a:t>Gaussian</a:t>
            </a:r>
            <a:endParaRPr lang="en-US" sz="2400" dirty="0"/>
          </a:p>
        </p:txBody>
      </p:sp>
      <p:sp>
        <p:nvSpPr>
          <p:cNvPr id="15" name="TextBox 14"/>
          <p:cNvSpPr txBox="1"/>
          <p:nvPr/>
        </p:nvSpPr>
        <p:spPr>
          <a:xfrm>
            <a:off x="3809331" y="1191929"/>
            <a:ext cx="2138727" cy="461665"/>
          </a:xfrm>
          <a:prstGeom prst="rect">
            <a:avLst/>
          </a:prstGeom>
          <a:noFill/>
        </p:spPr>
        <p:txBody>
          <a:bodyPr wrap="none" rtlCol="0">
            <a:spAutoFit/>
          </a:bodyPr>
          <a:lstStyle/>
          <a:p>
            <a:r>
              <a:rPr lang="en-US" sz="2400" dirty="0" smtClean="0"/>
              <a:t>Long-Tailed Bell</a:t>
            </a:r>
            <a:endParaRPr lang="en-US" sz="2400" dirty="0"/>
          </a:p>
        </p:txBody>
      </p:sp>
      <p:sp>
        <p:nvSpPr>
          <p:cNvPr id="16" name="TextBox 15"/>
          <p:cNvSpPr txBox="1"/>
          <p:nvPr/>
        </p:nvSpPr>
        <p:spPr>
          <a:xfrm>
            <a:off x="3246774" y="578008"/>
            <a:ext cx="3502690" cy="461665"/>
          </a:xfrm>
          <a:prstGeom prst="rect">
            <a:avLst/>
          </a:prstGeom>
          <a:noFill/>
        </p:spPr>
        <p:txBody>
          <a:bodyPr wrap="none" rtlCol="0">
            <a:spAutoFit/>
          </a:bodyPr>
          <a:lstStyle/>
          <a:p>
            <a:r>
              <a:rPr lang="en-US" sz="2400" dirty="0" smtClean="0"/>
              <a:t>Auto-covariance Functions</a:t>
            </a:r>
            <a:endParaRPr lang="en-US" sz="2400" dirty="0"/>
          </a:p>
        </p:txBody>
      </p:sp>
      <p:sp>
        <p:nvSpPr>
          <p:cNvPr id="17" name="TextBox 16"/>
          <p:cNvSpPr txBox="1"/>
          <p:nvPr/>
        </p:nvSpPr>
        <p:spPr>
          <a:xfrm>
            <a:off x="3405278" y="4933259"/>
            <a:ext cx="2946832" cy="461665"/>
          </a:xfrm>
          <a:prstGeom prst="rect">
            <a:avLst/>
          </a:prstGeom>
          <a:noFill/>
        </p:spPr>
        <p:txBody>
          <a:bodyPr wrap="none" rtlCol="0">
            <a:spAutoFit/>
          </a:bodyPr>
          <a:lstStyle/>
          <a:p>
            <a:r>
              <a:rPr lang="en-US" sz="2400" dirty="0" smtClean="0"/>
              <a:t>Equivalent Derivatives</a:t>
            </a:r>
            <a:endParaRPr lang="en-US" sz="2400" dirty="0"/>
          </a:p>
        </p:txBody>
      </p:sp>
      <p:sp>
        <p:nvSpPr>
          <p:cNvPr id="21" name="TextBox 20"/>
          <p:cNvSpPr txBox="1"/>
          <p:nvPr/>
        </p:nvSpPr>
        <p:spPr>
          <a:xfrm>
            <a:off x="727602" y="5510584"/>
            <a:ext cx="2050690" cy="461665"/>
          </a:xfrm>
          <a:prstGeom prst="rect">
            <a:avLst/>
          </a:prstGeom>
          <a:noFill/>
        </p:spPr>
        <p:txBody>
          <a:bodyPr wrap="none" rtlCol="0">
            <a:spAutoFit/>
          </a:bodyPr>
          <a:lstStyle/>
          <a:p>
            <a:r>
              <a:rPr lang="en-US" sz="2400" dirty="0" smtClean="0"/>
              <a:t>First Derivative</a:t>
            </a:r>
            <a:endParaRPr lang="en-US" sz="2400" dirty="0"/>
          </a:p>
        </p:txBody>
      </p:sp>
      <p:sp>
        <p:nvSpPr>
          <p:cNvPr id="22" name="TextBox 21"/>
          <p:cNvSpPr txBox="1"/>
          <p:nvPr/>
        </p:nvSpPr>
        <p:spPr>
          <a:xfrm>
            <a:off x="3665926" y="5736367"/>
            <a:ext cx="2425536" cy="461665"/>
          </a:xfrm>
          <a:prstGeom prst="rect">
            <a:avLst/>
          </a:prstGeom>
          <a:noFill/>
        </p:spPr>
        <p:txBody>
          <a:bodyPr wrap="none" rtlCol="0">
            <a:spAutoFit/>
          </a:bodyPr>
          <a:lstStyle/>
          <a:p>
            <a:r>
              <a:rPr lang="en-US" sz="2400" dirty="0" smtClean="0"/>
              <a:t>Second Derivative</a:t>
            </a:r>
            <a:endParaRPr lang="en-US" sz="2400" dirty="0"/>
          </a:p>
        </p:txBody>
      </p:sp>
      <p:sp>
        <p:nvSpPr>
          <p:cNvPr id="23" name="TextBox 22"/>
          <p:cNvSpPr txBox="1"/>
          <p:nvPr/>
        </p:nvSpPr>
        <p:spPr>
          <a:xfrm>
            <a:off x="6495031" y="5367035"/>
            <a:ext cx="2540760" cy="830997"/>
          </a:xfrm>
          <a:prstGeom prst="rect">
            <a:avLst/>
          </a:prstGeom>
          <a:noFill/>
        </p:spPr>
        <p:txBody>
          <a:bodyPr wrap="none" rtlCol="0">
            <a:spAutoFit/>
          </a:bodyPr>
          <a:lstStyle/>
          <a:p>
            <a:pPr algn="ctr"/>
            <a:r>
              <a:rPr lang="en-US" sz="2400" dirty="0" smtClean="0"/>
              <a:t>Combination of</a:t>
            </a:r>
          </a:p>
          <a:p>
            <a:pPr algn="ctr"/>
            <a:r>
              <a:rPr lang="en-US" sz="2400" dirty="0" smtClean="0"/>
              <a:t>Several Derivatives</a:t>
            </a:r>
            <a:endParaRPr lang="en-US" sz="2400" dirty="0"/>
          </a:p>
        </p:txBody>
      </p:sp>
    </p:spTree>
    <p:extLst>
      <p:ext uri="{BB962C8B-B14F-4D97-AF65-F5344CB8AC3E}">
        <p14:creationId xmlns:p14="http://schemas.microsoft.com/office/powerpoint/2010/main" val="1120979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3200400"/>
          </a:xfrm>
        </p:spPr>
        <p:txBody>
          <a:bodyPr>
            <a:normAutofit fontScale="90000"/>
          </a:bodyPr>
          <a:lstStyle/>
          <a:p>
            <a:pPr lvl="0">
              <a:defRPr/>
            </a:pPr>
            <a:r>
              <a:rPr lang="en-US" dirty="0" smtClean="0">
                <a:latin typeface="Times New Roman" pitchFamily="18" charset="0"/>
                <a:cs typeface="Times New Roman" pitchFamily="18" charset="0"/>
              </a:rPr>
              <a:t>Part 3</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formula data “interpolation”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as an inverse problem with prior information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“Gaussian Process </a:t>
            </a:r>
            <a:r>
              <a:rPr lang="en-US" dirty="0" smtClean="0">
                <a:latin typeface="Times New Roman" pitchFamily="18" charset="0"/>
                <a:cs typeface="Times New Roman" pitchFamily="18" charset="0"/>
              </a:rPr>
              <a:t>Regression”</a:t>
            </a:r>
            <a:endParaRPr lang="en-US" dirty="0">
              <a:latin typeface="Times New Roman" pitchFamily="18" charset="0"/>
              <a:cs typeface="Times New Roman" pitchFamily="18" charset="0"/>
            </a:endParaRPr>
          </a:p>
        </p:txBody>
      </p:sp>
      <p:sp>
        <p:nvSpPr>
          <p:cNvPr id="3" name="Rectangle 2"/>
          <p:cNvSpPr/>
          <p:nvPr/>
        </p:nvSpPr>
        <p:spPr>
          <a:xfrm>
            <a:off x="4430775" y="3244334"/>
            <a:ext cx="282450" cy="369332"/>
          </a:xfrm>
          <a:prstGeom prst="rect">
            <a:avLst/>
          </a:prstGeom>
        </p:spPr>
        <p:txBody>
          <a:bodyPr wrap="none">
            <a:spAutoFit/>
          </a:bodyPr>
          <a:lstStyle/>
          <a:p>
            <a:r>
              <a:rPr lang="en-US" dirty="0"/>
              <a:t>c</a:t>
            </a:r>
          </a:p>
        </p:txBody>
      </p:sp>
    </p:spTree>
    <p:extLst>
      <p:ext uri="{BB962C8B-B14F-4D97-AF65-F5344CB8AC3E}">
        <p14:creationId xmlns:p14="http://schemas.microsoft.com/office/powerpoint/2010/main" val="574269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33531" y="1896035"/>
            <a:ext cx="6759388" cy="2859742"/>
          </a:xfrm>
          <a:custGeom>
            <a:avLst/>
            <a:gdLst>
              <a:gd name="connsiteX0" fmla="*/ 8964 w 6759388"/>
              <a:gd name="connsiteY0" fmla="*/ 0 h 2850777"/>
              <a:gd name="connsiteX1" fmla="*/ 0 w 6759388"/>
              <a:gd name="connsiteY1" fmla="*/ 2814918 h 2850777"/>
              <a:gd name="connsiteX2" fmla="*/ 6759388 w 6759388"/>
              <a:gd name="connsiteY2" fmla="*/ 2850777 h 2850777"/>
              <a:gd name="connsiteX0" fmla="*/ 0 w 6786283"/>
              <a:gd name="connsiteY0" fmla="*/ 0 h 2868706"/>
              <a:gd name="connsiteX1" fmla="*/ 26895 w 6786283"/>
              <a:gd name="connsiteY1" fmla="*/ 2832847 h 2868706"/>
              <a:gd name="connsiteX2" fmla="*/ 6786283 w 6786283"/>
              <a:gd name="connsiteY2" fmla="*/ 2868706 h 2868706"/>
              <a:gd name="connsiteX0" fmla="*/ 0 w 6759388"/>
              <a:gd name="connsiteY0" fmla="*/ 0 h 2859742"/>
              <a:gd name="connsiteX1" fmla="*/ 0 w 6759388"/>
              <a:gd name="connsiteY1" fmla="*/ 2823883 h 2859742"/>
              <a:gd name="connsiteX2" fmla="*/ 6759388 w 6759388"/>
              <a:gd name="connsiteY2" fmla="*/ 2859742 h 2859742"/>
            </a:gdLst>
            <a:ahLst/>
            <a:cxnLst>
              <a:cxn ang="0">
                <a:pos x="connsiteX0" y="connsiteY0"/>
              </a:cxn>
              <a:cxn ang="0">
                <a:pos x="connsiteX1" y="connsiteY1"/>
              </a:cxn>
              <a:cxn ang="0">
                <a:pos x="connsiteX2" y="connsiteY2"/>
              </a:cxn>
            </a:cxnLst>
            <a:rect l="l" t="t" r="r" b="b"/>
            <a:pathLst>
              <a:path w="6759388" h="2859742">
                <a:moveTo>
                  <a:pt x="0" y="0"/>
                </a:moveTo>
                <a:lnTo>
                  <a:pt x="0" y="2823883"/>
                </a:lnTo>
                <a:lnTo>
                  <a:pt x="6759388" y="2859742"/>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950259" y="2052918"/>
            <a:ext cx="7413812" cy="1945341"/>
          </a:xfrm>
          <a:custGeom>
            <a:avLst/>
            <a:gdLst>
              <a:gd name="connsiteX0" fmla="*/ 0 w 7413812"/>
              <a:gd name="connsiteY0" fmla="*/ 1945341 h 1945341"/>
              <a:gd name="connsiteX1" fmla="*/ 977153 w 7413812"/>
              <a:gd name="connsiteY1" fmla="*/ 1506070 h 1945341"/>
              <a:gd name="connsiteX2" fmla="*/ 2079812 w 7413812"/>
              <a:gd name="connsiteY2" fmla="*/ 1362635 h 1945341"/>
              <a:gd name="connsiteX3" fmla="*/ 3388659 w 7413812"/>
              <a:gd name="connsiteY3" fmla="*/ 1317811 h 1945341"/>
              <a:gd name="connsiteX4" fmla="*/ 4670612 w 7413812"/>
              <a:gd name="connsiteY4" fmla="*/ 968188 h 1945341"/>
              <a:gd name="connsiteX5" fmla="*/ 5647765 w 7413812"/>
              <a:gd name="connsiteY5" fmla="*/ 797858 h 1945341"/>
              <a:gd name="connsiteX6" fmla="*/ 6517341 w 7413812"/>
              <a:gd name="connsiteY6" fmla="*/ 170329 h 1945341"/>
              <a:gd name="connsiteX7" fmla="*/ 7413812 w 7413812"/>
              <a:gd name="connsiteY7" fmla="*/ 0 h 194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3812" h="1945341">
                <a:moveTo>
                  <a:pt x="0" y="1945341"/>
                </a:moveTo>
                <a:cubicBezTo>
                  <a:pt x="315259" y="1774264"/>
                  <a:pt x="630518" y="1603188"/>
                  <a:pt x="977153" y="1506070"/>
                </a:cubicBezTo>
                <a:cubicBezTo>
                  <a:pt x="1323788" y="1408952"/>
                  <a:pt x="1677894" y="1394011"/>
                  <a:pt x="2079812" y="1362635"/>
                </a:cubicBezTo>
                <a:cubicBezTo>
                  <a:pt x="2481730" y="1331258"/>
                  <a:pt x="2956859" y="1383552"/>
                  <a:pt x="3388659" y="1317811"/>
                </a:cubicBezTo>
                <a:cubicBezTo>
                  <a:pt x="3820459" y="1252070"/>
                  <a:pt x="4294094" y="1054847"/>
                  <a:pt x="4670612" y="968188"/>
                </a:cubicBezTo>
                <a:cubicBezTo>
                  <a:pt x="5047130" y="881529"/>
                  <a:pt x="5339977" y="930834"/>
                  <a:pt x="5647765" y="797858"/>
                </a:cubicBezTo>
                <a:cubicBezTo>
                  <a:pt x="5955553" y="664882"/>
                  <a:pt x="6223000" y="303305"/>
                  <a:pt x="6517341" y="170329"/>
                </a:cubicBezTo>
                <a:cubicBezTo>
                  <a:pt x="6811682" y="37353"/>
                  <a:pt x="7112747" y="18676"/>
                  <a:pt x="7413812"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114566" y="3236262"/>
            <a:ext cx="304800" cy="228600"/>
          </a:xfrm>
          <a:prstGeom prst="star5">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8072747" y="4448000"/>
                <a:ext cx="40344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8072747" y="4448000"/>
                <a:ext cx="403444" cy="615553"/>
              </a:xfrm>
              <a:prstGeom prst="rect">
                <a:avLst/>
              </a:prstGeom>
              <a:blipFill>
                <a:blip r:embed="rId3"/>
                <a:stretch>
                  <a:fillRect/>
                </a:stretch>
              </a:blipFill>
            </p:spPr>
            <p:txBody>
              <a:bodyPr/>
              <a:lstStyle/>
              <a:p>
                <a:r>
                  <a:rPr lang="en-US">
                    <a:noFill/>
                  </a:rPr>
                  <a:t> </a:t>
                </a:r>
              </a:p>
            </p:txBody>
          </p:sp>
        </mc:Fallback>
      </mc:AlternateContent>
      <p:sp>
        <p:nvSpPr>
          <p:cNvPr id="8" name="5-Point Star 7"/>
          <p:cNvSpPr/>
          <p:nvPr/>
        </p:nvSpPr>
        <p:spPr>
          <a:xfrm>
            <a:off x="3810000" y="3343838"/>
            <a:ext cx="304800" cy="228600"/>
          </a:xfrm>
          <a:prstGeom prst="star5">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715000" y="2911288"/>
            <a:ext cx="304800" cy="228600"/>
          </a:xfrm>
          <a:prstGeom prst="star5">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781800" y="2376400"/>
            <a:ext cx="304800" cy="228600"/>
          </a:xfrm>
          <a:prstGeom prst="star5">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754500" y="2052918"/>
            <a:ext cx="304800" cy="228600"/>
          </a:xfrm>
          <a:prstGeom prst="star5">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848250" y="1551665"/>
                <a:ext cx="42825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𝑑</m:t>
                      </m:r>
                    </m:oMath>
                  </m:oMathPara>
                </a14:m>
                <a:endParaRPr lang="en-US" sz="4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48250" y="1551665"/>
                <a:ext cx="428258" cy="615553"/>
              </a:xfrm>
              <a:prstGeom prst="rect">
                <a:avLst/>
              </a:prstGeom>
              <a:blipFill>
                <a:blip r:embed="rId4"/>
                <a:stretch>
                  <a:fillRect/>
                </a:stretch>
              </a:blipFill>
            </p:spPr>
            <p:txBody>
              <a:bodyPr/>
              <a:lstStyle/>
              <a:p>
                <a:r>
                  <a:rPr lang="en-US">
                    <a:noFill/>
                  </a:rPr>
                  <a:t> </a:t>
                </a:r>
              </a:p>
            </p:txBody>
          </p:sp>
        </mc:Fallback>
      </mc:AlternateContent>
      <p:sp>
        <p:nvSpPr>
          <p:cNvPr id="13" name="Title 1"/>
          <p:cNvSpPr txBox="1">
            <a:spLocks/>
          </p:cNvSpPr>
          <p:nvPr/>
        </p:nvSpPr>
        <p:spPr>
          <a:xfrm>
            <a:off x="5712789" y="3391657"/>
            <a:ext cx="2747621" cy="5334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latin typeface="Times New Roman" pitchFamily="18" charset="0"/>
                <a:cs typeface="Times New Roman" pitchFamily="18" charset="0"/>
              </a:rPr>
              <a:t>noisy data</a:t>
            </a:r>
            <a:endParaRPr lang="en-US" dirty="0">
              <a:latin typeface="Times New Roman" pitchFamily="18" charset="0"/>
              <a:cs typeface="Times New Roman" pitchFamily="18" charset="0"/>
            </a:endParaRPr>
          </a:p>
        </p:txBody>
      </p:sp>
      <p:sp>
        <p:nvSpPr>
          <p:cNvPr id="16" name="Freeform 15"/>
          <p:cNvSpPr/>
          <p:nvPr/>
        </p:nvSpPr>
        <p:spPr>
          <a:xfrm rot="723217">
            <a:off x="6121057" y="3122088"/>
            <a:ext cx="797858" cy="230633"/>
          </a:xfrm>
          <a:custGeom>
            <a:avLst/>
            <a:gdLst>
              <a:gd name="connsiteX0" fmla="*/ 0 w 797858"/>
              <a:gd name="connsiteY0" fmla="*/ 33409 h 230633"/>
              <a:gd name="connsiteX1" fmla="*/ 663388 w 797858"/>
              <a:gd name="connsiteY1" fmla="*/ 6515 h 230633"/>
              <a:gd name="connsiteX2" fmla="*/ 663388 w 797858"/>
              <a:gd name="connsiteY2" fmla="*/ 140986 h 230633"/>
              <a:gd name="connsiteX3" fmla="*/ 797858 w 797858"/>
              <a:gd name="connsiteY3" fmla="*/ 230633 h 230633"/>
            </a:gdLst>
            <a:ahLst/>
            <a:cxnLst>
              <a:cxn ang="0">
                <a:pos x="connsiteX0" y="connsiteY0"/>
              </a:cxn>
              <a:cxn ang="0">
                <a:pos x="connsiteX1" y="connsiteY1"/>
              </a:cxn>
              <a:cxn ang="0">
                <a:pos x="connsiteX2" y="connsiteY2"/>
              </a:cxn>
              <a:cxn ang="0">
                <a:pos x="connsiteX3" y="connsiteY3"/>
              </a:cxn>
            </a:cxnLst>
            <a:rect l="l" t="t" r="r" b="b"/>
            <a:pathLst>
              <a:path w="797858" h="230633">
                <a:moveTo>
                  <a:pt x="0" y="33409"/>
                </a:moveTo>
                <a:cubicBezTo>
                  <a:pt x="276411" y="10997"/>
                  <a:pt x="552823" y="-11415"/>
                  <a:pt x="663388" y="6515"/>
                </a:cubicBezTo>
                <a:cubicBezTo>
                  <a:pt x="773953" y="24444"/>
                  <a:pt x="640976" y="103633"/>
                  <a:pt x="663388" y="140986"/>
                </a:cubicBezTo>
                <a:cubicBezTo>
                  <a:pt x="685800" y="178339"/>
                  <a:pt x="741829" y="204486"/>
                  <a:pt x="797858" y="230633"/>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2803188">
            <a:off x="6941356" y="2874015"/>
            <a:ext cx="797858" cy="230633"/>
          </a:xfrm>
          <a:custGeom>
            <a:avLst/>
            <a:gdLst>
              <a:gd name="connsiteX0" fmla="*/ 0 w 797858"/>
              <a:gd name="connsiteY0" fmla="*/ 33409 h 230633"/>
              <a:gd name="connsiteX1" fmla="*/ 663388 w 797858"/>
              <a:gd name="connsiteY1" fmla="*/ 6515 h 230633"/>
              <a:gd name="connsiteX2" fmla="*/ 663388 w 797858"/>
              <a:gd name="connsiteY2" fmla="*/ 140986 h 230633"/>
              <a:gd name="connsiteX3" fmla="*/ 797858 w 797858"/>
              <a:gd name="connsiteY3" fmla="*/ 230633 h 230633"/>
            </a:gdLst>
            <a:ahLst/>
            <a:cxnLst>
              <a:cxn ang="0">
                <a:pos x="connsiteX0" y="connsiteY0"/>
              </a:cxn>
              <a:cxn ang="0">
                <a:pos x="connsiteX1" y="connsiteY1"/>
              </a:cxn>
              <a:cxn ang="0">
                <a:pos x="connsiteX2" y="connsiteY2"/>
              </a:cxn>
              <a:cxn ang="0">
                <a:pos x="connsiteX3" y="connsiteY3"/>
              </a:cxn>
            </a:cxnLst>
            <a:rect l="l" t="t" r="r" b="b"/>
            <a:pathLst>
              <a:path w="797858" h="230633">
                <a:moveTo>
                  <a:pt x="0" y="33409"/>
                </a:moveTo>
                <a:cubicBezTo>
                  <a:pt x="276411" y="10997"/>
                  <a:pt x="552823" y="-11415"/>
                  <a:pt x="663388" y="6515"/>
                </a:cubicBezTo>
                <a:cubicBezTo>
                  <a:pt x="773953" y="24444"/>
                  <a:pt x="640976" y="103633"/>
                  <a:pt x="663388" y="140986"/>
                </a:cubicBezTo>
                <a:cubicBezTo>
                  <a:pt x="685800" y="178339"/>
                  <a:pt x="741829" y="204486"/>
                  <a:pt x="797858" y="230633"/>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598425" y="457200"/>
            <a:ext cx="8229600" cy="533400"/>
          </a:xfrm>
        </p:spPr>
        <p:txBody>
          <a:bodyPr>
            <a:normAutofit fontScale="90000"/>
          </a:bodyPr>
          <a:lstStyle/>
          <a:p>
            <a:pPr lvl="0">
              <a:defRPr/>
            </a:pPr>
            <a:r>
              <a:rPr lang="en-US" dirty="0" smtClean="0">
                <a:latin typeface="Times New Roman" pitchFamily="18" charset="0"/>
                <a:cs typeface="Times New Roman" pitchFamily="18" charset="0"/>
              </a:rPr>
              <a:t>data</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27165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25" y="457200"/>
            <a:ext cx="8229600" cy="533400"/>
          </a:xfrm>
        </p:spPr>
        <p:txBody>
          <a:bodyPr>
            <a:normAutofit fontScale="90000"/>
          </a:bodyPr>
          <a:lstStyle/>
          <a:p>
            <a:pPr lvl="0">
              <a:defRPr/>
            </a:pPr>
            <a:r>
              <a:rPr lang="en-US" dirty="0" smtClean="0">
                <a:latin typeface="Times New Roman" pitchFamily="18" charset="0"/>
                <a:cs typeface="Times New Roman" pitchFamily="18" charset="0"/>
              </a:rPr>
              <a:t>Control model parameters</a:t>
            </a:r>
            <a:endParaRPr lang="en-US" dirty="0">
              <a:latin typeface="Times New Roman" pitchFamily="18" charset="0"/>
              <a:cs typeface="Times New Roman" pitchFamily="18" charset="0"/>
            </a:endParaRPr>
          </a:p>
        </p:txBody>
      </p:sp>
      <p:sp>
        <p:nvSpPr>
          <p:cNvPr id="4" name="Freeform 3"/>
          <p:cNvSpPr/>
          <p:nvPr/>
        </p:nvSpPr>
        <p:spPr>
          <a:xfrm>
            <a:off x="1333531" y="1896035"/>
            <a:ext cx="6759388" cy="2859742"/>
          </a:xfrm>
          <a:custGeom>
            <a:avLst/>
            <a:gdLst>
              <a:gd name="connsiteX0" fmla="*/ 8964 w 6759388"/>
              <a:gd name="connsiteY0" fmla="*/ 0 h 2850777"/>
              <a:gd name="connsiteX1" fmla="*/ 0 w 6759388"/>
              <a:gd name="connsiteY1" fmla="*/ 2814918 h 2850777"/>
              <a:gd name="connsiteX2" fmla="*/ 6759388 w 6759388"/>
              <a:gd name="connsiteY2" fmla="*/ 2850777 h 2850777"/>
              <a:gd name="connsiteX0" fmla="*/ 0 w 6786283"/>
              <a:gd name="connsiteY0" fmla="*/ 0 h 2868706"/>
              <a:gd name="connsiteX1" fmla="*/ 26895 w 6786283"/>
              <a:gd name="connsiteY1" fmla="*/ 2832847 h 2868706"/>
              <a:gd name="connsiteX2" fmla="*/ 6786283 w 6786283"/>
              <a:gd name="connsiteY2" fmla="*/ 2868706 h 2868706"/>
              <a:gd name="connsiteX0" fmla="*/ 0 w 6759388"/>
              <a:gd name="connsiteY0" fmla="*/ 0 h 2859742"/>
              <a:gd name="connsiteX1" fmla="*/ 0 w 6759388"/>
              <a:gd name="connsiteY1" fmla="*/ 2823883 h 2859742"/>
              <a:gd name="connsiteX2" fmla="*/ 6759388 w 6759388"/>
              <a:gd name="connsiteY2" fmla="*/ 2859742 h 2859742"/>
            </a:gdLst>
            <a:ahLst/>
            <a:cxnLst>
              <a:cxn ang="0">
                <a:pos x="connsiteX0" y="connsiteY0"/>
              </a:cxn>
              <a:cxn ang="0">
                <a:pos x="connsiteX1" y="connsiteY1"/>
              </a:cxn>
              <a:cxn ang="0">
                <a:pos x="connsiteX2" y="connsiteY2"/>
              </a:cxn>
            </a:cxnLst>
            <a:rect l="l" t="t" r="r" b="b"/>
            <a:pathLst>
              <a:path w="6759388" h="2859742">
                <a:moveTo>
                  <a:pt x="0" y="0"/>
                </a:moveTo>
                <a:lnTo>
                  <a:pt x="0" y="2823883"/>
                </a:lnTo>
                <a:lnTo>
                  <a:pt x="6759388" y="2859742"/>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950259" y="2052918"/>
            <a:ext cx="7413812" cy="1945341"/>
          </a:xfrm>
          <a:custGeom>
            <a:avLst/>
            <a:gdLst>
              <a:gd name="connsiteX0" fmla="*/ 0 w 7413812"/>
              <a:gd name="connsiteY0" fmla="*/ 1945341 h 1945341"/>
              <a:gd name="connsiteX1" fmla="*/ 977153 w 7413812"/>
              <a:gd name="connsiteY1" fmla="*/ 1506070 h 1945341"/>
              <a:gd name="connsiteX2" fmla="*/ 2079812 w 7413812"/>
              <a:gd name="connsiteY2" fmla="*/ 1362635 h 1945341"/>
              <a:gd name="connsiteX3" fmla="*/ 3388659 w 7413812"/>
              <a:gd name="connsiteY3" fmla="*/ 1317811 h 1945341"/>
              <a:gd name="connsiteX4" fmla="*/ 4670612 w 7413812"/>
              <a:gd name="connsiteY4" fmla="*/ 968188 h 1945341"/>
              <a:gd name="connsiteX5" fmla="*/ 5647765 w 7413812"/>
              <a:gd name="connsiteY5" fmla="*/ 797858 h 1945341"/>
              <a:gd name="connsiteX6" fmla="*/ 6517341 w 7413812"/>
              <a:gd name="connsiteY6" fmla="*/ 170329 h 1945341"/>
              <a:gd name="connsiteX7" fmla="*/ 7413812 w 7413812"/>
              <a:gd name="connsiteY7" fmla="*/ 0 h 194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3812" h="1945341">
                <a:moveTo>
                  <a:pt x="0" y="1945341"/>
                </a:moveTo>
                <a:cubicBezTo>
                  <a:pt x="315259" y="1774264"/>
                  <a:pt x="630518" y="1603188"/>
                  <a:pt x="977153" y="1506070"/>
                </a:cubicBezTo>
                <a:cubicBezTo>
                  <a:pt x="1323788" y="1408952"/>
                  <a:pt x="1677894" y="1394011"/>
                  <a:pt x="2079812" y="1362635"/>
                </a:cubicBezTo>
                <a:cubicBezTo>
                  <a:pt x="2481730" y="1331258"/>
                  <a:pt x="2956859" y="1383552"/>
                  <a:pt x="3388659" y="1317811"/>
                </a:cubicBezTo>
                <a:cubicBezTo>
                  <a:pt x="3820459" y="1252070"/>
                  <a:pt x="4294094" y="1054847"/>
                  <a:pt x="4670612" y="968188"/>
                </a:cubicBezTo>
                <a:cubicBezTo>
                  <a:pt x="5047130" y="881529"/>
                  <a:pt x="5339977" y="930834"/>
                  <a:pt x="5647765" y="797858"/>
                </a:cubicBezTo>
                <a:cubicBezTo>
                  <a:pt x="5955553" y="664882"/>
                  <a:pt x="6223000" y="303305"/>
                  <a:pt x="6517341" y="170329"/>
                </a:cubicBezTo>
                <a:cubicBezTo>
                  <a:pt x="6811682" y="37353"/>
                  <a:pt x="7112747" y="18676"/>
                  <a:pt x="7413812"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114566" y="3236262"/>
            <a:ext cx="304800" cy="228600"/>
          </a:xfrm>
          <a:prstGeom prst="star5">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8072747" y="4448000"/>
                <a:ext cx="40344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8072747" y="4448000"/>
                <a:ext cx="403444" cy="615553"/>
              </a:xfrm>
              <a:prstGeom prst="rect">
                <a:avLst/>
              </a:prstGeom>
              <a:blipFill>
                <a:blip r:embed="rId3"/>
                <a:stretch>
                  <a:fillRect/>
                </a:stretch>
              </a:blipFill>
            </p:spPr>
            <p:txBody>
              <a:bodyPr/>
              <a:lstStyle/>
              <a:p>
                <a:r>
                  <a:rPr lang="en-US">
                    <a:noFill/>
                  </a:rPr>
                  <a:t> </a:t>
                </a:r>
              </a:p>
            </p:txBody>
          </p:sp>
        </mc:Fallback>
      </mc:AlternateContent>
      <p:sp>
        <p:nvSpPr>
          <p:cNvPr id="8" name="5-Point Star 7"/>
          <p:cNvSpPr/>
          <p:nvPr/>
        </p:nvSpPr>
        <p:spPr>
          <a:xfrm>
            <a:off x="3810000" y="3343838"/>
            <a:ext cx="304800" cy="228600"/>
          </a:xfrm>
          <a:prstGeom prst="star5">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715000" y="2911288"/>
            <a:ext cx="304800" cy="228600"/>
          </a:xfrm>
          <a:prstGeom prst="star5">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781800" y="2376400"/>
            <a:ext cx="304800" cy="228600"/>
          </a:xfrm>
          <a:prstGeom prst="star5">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754500" y="2052918"/>
            <a:ext cx="304800" cy="228600"/>
          </a:xfrm>
          <a:prstGeom prst="star5">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79725" y="1438159"/>
                <a:ext cx="553806"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𝑚</m:t>
                      </m:r>
                    </m:oMath>
                  </m:oMathPara>
                </a14:m>
                <a:endParaRPr lang="en-US" sz="4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79725" y="1438159"/>
                <a:ext cx="553806" cy="615553"/>
              </a:xfrm>
              <a:prstGeom prst="rect">
                <a:avLst/>
              </a:prstGeom>
              <a:blipFill>
                <a:blip r:embed="rId4"/>
                <a:stretch>
                  <a:fillRect/>
                </a:stretch>
              </a:blipFill>
            </p:spPr>
            <p:txBody>
              <a:bodyPr/>
              <a:lstStyle/>
              <a:p>
                <a:r>
                  <a:rPr lang="en-US">
                    <a:noFill/>
                  </a:rPr>
                  <a:t> </a:t>
                </a:r>
              </a:p>
            </p:txBody>
          </p:sp>
        </mc:Fallback>
      </mc:AlternateContent>
      <p:sp>
        <p:nvSpPr>
          <p:cNvPr id="13" name="Title 1"/>
          <p:cNvSpPr txBox="1">
            <a:spLocks/>
          </p:cNvSpPr>
          <p:nvPr/>
        </p:nvSpPr>
        <p:spPr>
          <a:xfrm>
            <a:off x="5728570" y="3639717"/>
            <a:ext cx="2747621" cy="533400"/>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latin typeface="Times New Roman" pitchFamily="18" charset="0"/>
                <a:cs typeface="Times New Roman" pitchFamily="18" charset="0"/>
              </a:rPr>
              <a:t>control points</a:t>
            </a:r>
          </a:p>
          <a:p>
            <a:pPr>
              <a:defRPr/>
            </a:pPr>
            <a:r>
              <a:rPr lang="en-US" dirty="0" smtClean="0">
                <a:latin typeface="Times New Roman" pitchFamily="18" charset="0"/>
                <a:cs typeface="Times New Roman" pitchFamily="18" charset="0"/>
              </a:rPr>
              <a:t>match data</a:t>
            </a:r>
          </a:p>
          <a:p>
            <a:pPr>
              <a:defRPr/>
            </a:pPr>
            <a:endParaRPr lang="en-US" dirty="0">
              <a:latin typeface="Times New Roman" pitchFamily="18" charset="0"/>
              <a:cs typeface="Times New Roman" pitchFamily="18" charset="0"/>
            </a:endParaRPr>
          </a:p>
        </p:txBody>
      </p:sp>
      <p:sp>
        <p:nvSpPr>
          <p:cNvPr id="16" name="Freeform 15"/>
          <p:cNvSpPr/>
          <p:nvPr/>
        </p:nvSpPr>
        <p:spPr>
          <a:xfrm rot="723217">
            <a:off x="6121057" y="3122088"/>
            <a:ext cx="797858" cy="230633"/>
          </a:xfrm>
          <a:custGeom>
            <a:avLst/>
            <a:gdLst>
              <a:gd name="connsiteX0" fmla="*/ 0 w 797858"/>
              <a:gd name="connsiteY0" fmla="*/ 33409 h 230633"/>
              <a:gd name="connsiteX1" fmla="*/ 663388 w 797858"/>
              <a:gd name="connsiteY1" fmla="*/ 6515 h 230633"/>
              <a:gd name="connsiteX2" fmla="*/ 663388 w 797858"/>
              <a:gd name="connsiteY2" fmla="*/ 140986 h 230633"/>
              <a:gd name="connsiteX3" fmla="*/ 797858 w 797858"/>
              <a:gd name="connsiteY3" fmla="*/ 230633 h 230633"/>
            </a:gdLst>
            <a:ahLst/>
            <a:cxnLst>
              <a:cxn ang="0">
                <a:pos x="connsiteX0" y="connsiteY0"/>
              </a:cxn>
              <a:cxn ang="0">
                <a:pos x="connsiteX1" y="connsiteY1"/>
              </a:cxn>
              <a:cxn ang="0">
                <a:pos x="connsiteX2" y="connsiteY2"/>
              </a:cxn>
              <a:cxn ang="0">
                <a:pos x="connsiteX3" y="connsiteY3"/>
              </a:cxn>
            </a:cxnLst>
            <a:rect l="l" t="t" r="r" b="b"/>
            <a:pathLst>
              <a:path w="797858" h="230633">
                <a:moveTo>
                  <a:pt x="0" y="33409"/>
                </a:moveTo>
                <a:cubicBezTo>
                  <a:pt x="276411" y="10997"/>
                  <a:pt x="552823" y="-11415"/>
                  <a:pt x="663388" y="6515"/>
                </a:cubicBezTo>
                <a:cubicBezTo>
                  <a:pt x="773953" y="24444"/>
                  <a:pt x="640976" y="103633"/>
                  <a:pt x="663388" y="140986"/>
                </a:cubicBezTo>
                <a:cubicBezTo>
                  <a:pt x="685800" y="178339"/>
                  <a:pt x="741829" y="204486"/>
                  <a:pt x="797858" y="230633"/>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592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25" y="457200"/>
            <a:ext cx="8229600" cy="533400"/>
          </a:xfrm>
        </p:spPr>
        <p:txBody>
          <a:bodyPr>
            <a:normAutofit fontScale="90000"/>
          </a:bodyPr>
          <a:lstStyle/>
          <a:p>
            <a:pPr lvl="0">
              <a:defRPr/>
            </a:pPr>
            <a:r>
              <a:rPr lang="en-US" dirty="0" smtClean="0">
                <a:latin typeface="Times New Roman" pitchFamily="18" charset="0"/>
                <a:cs typeface="Times New Roman" pitchFamily="18" charset="0"/>
              </a:rPr>
              <a:t>Target model parameters</a:t>
            </a:r>
            <a:endParaRPr lang="en-US" dirty="0">
              <a:latin typeface="Times New Roman" pitchFamily="18" charset="0"/>
              <a:cs typeface="Times New Roman" pitchFamily="18" charset="0"/>
            </a:endParaRPr>
          </a:p>
        </p:txBody>
      </p:sp>
      <p:sp>
        <p:nvSpPr>
          <p:cNvPr id="4" name="Freeform 3"/>
          <p:cNvSpPr/>
          <p:nvPr/>
        </p:nvSpPr>
        <p:spPr>
          <a:xfrm>
            <a:off x="1333531" y="1896035"/>
            <a:ext cx="6759388" cy="2859742"/>
          </a:xfrm>
          <a:custGeom>
            <a:avLst/>
            <a:gdLst>
              <a:gd name="connsiteX0" fmla="*/ 8964 w 6759388"/>
              <a:gd name="connsiteY0" fmla="*/ 0 h 2850777"/>
              <a:gd name="connsiteX1" fmla="*/ 0 w 6759388"/>
              <a:gd name="connsiteY1" fmla="*/ 2814918 h 2850777"/>
              <a:gd name="connsiteX2" fmla="*/ 6759388 w 6759388"/>
              <a:gd name="connsiteY2" fmla="*/ 2850777 h 2850777"/>
              <a:gd name="connsiteX0" fmla="*/ 0 w 6786283"/>
              <a:gd name="connsiteY0" fmla="*/ 0 h 2868706"/>
              <a:gd name="connsiteX1" fmla="*/ 26895 w 6786283"/>
              <a:gd name="connsiteY1" fmla="*/ 2832847 h 2868706"/>
              <a:gd name="connsiteX2" fmla="*/ 6786283 w 6786283"/>
              <a:gd name="connsiteY2" fmla="*/ 2868706 h 2868706"/>
              <a:gd name="connsiteX0" fmla="*/ 0 w 6759388"/>
              <a:gd name="connsiteY0" fmla="*/ 0 h 2859742"/>
              <a:gd name="connsiteX1" fmla="*/ 0 w 6759388"/>
              <a:gd name="connsiteY1" fmla="*/ 2823883 h 2859742"/>
              <a:gd name="connsiteX2" fmla="*/ 6759388 w 6759388"/>
              <a:gd name="connsiteY2" fmla="*/ 2859742 h 2859742"/>
            </a:gdLst>
            <a:ahLst/>
            <a:cxnLst>
              <a:cxn ang="0">
                <a:pos x="connsiteX0" y="connsiteY0"/>
              </a:cxn>
              <a:cxn ang="0">
                <a:pos x="connsiteX1" y="connsiteY1"/>
              </a:cxn>
              <a:cxn ang="0">
                <a:pos x="connsiteX2" y="connsiteY2"/>
              </a:cxn>
            </a:cxnLst>
            <a:rect l="l" t="t" r="r" b="b"/>
            <a:pathLst>
              <a:path w="6759388" h="2859742">
                <a:moveTo>
                  <a:pt x="0" y="0"/>
                </a:moveTo>
                <a:lnTo>
                  <a:pt x="0" y="2823883"/>
                </a:lnTo>
                <a:lnTo>
                  <a:pt x="6759388" y="2859742"/>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950259" y="2052918"/>
            <a:ext cx="7413812" cy="1945341"/>
          </a:xfrm>
          <a:custGeom>
            <a:avLst/>
            <a:gdLst>
              <a:gd name="connsiteX0" fmla="*/ 0 w 7413812"/>
              <a:gd name="connsiteY0" fmla="*/ 1945341 h 1945341"/>
              <a:gd name="connsiteX1" fmla="*/ 977153 w 7413812"/>
              <a:gd name="connsiteY1" fmla="*/ 1506070 h 1945341"/>
              <a:gd name="connsiteX2" fmla="*/ 2079812 w 7413812"/>
              <a:gd name="connsiteY2" fmla="*/ 1362635 h 1945341"/>
              <a:gd name="connsiteX3" fmla="*/ 3388659 w 7413812"/>
              <a:gd name="connsiteY3" fmla="*/ 1317811 h 1945341"/>
              <a:gd name="connsiteX4" fmla="*/ 4670612 w 7413812"/>
              <a:gd name="connsiteY4" fmla="*/ 968188 h 1945341"/>
              <a:gd name="connsiteX5" fmla="*/ 5647765 w 7413812"/>
              <a:gd name="connsiteY5" fmla="*/ 797858 h 1945341"/>
              <a:gd name="connsiteX6" fmla="*/ 6517341 w 7413812"/>
              <a:gd name="connsiteY6" fmla="*/ 170329 h 1945341"/>
              <a:gd name="connsiteX7" fmla="*/ 7413812 w 7413812"/>
              <a:gd name="connsiteY7" fmla="*/ 0 h 194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3812" h="1945341">
                <a:moveTo>
                  <a:pt x="0" y="1945341"/>
                </a:moveTo>
                <a:cubicBezTo>
                  <a:pt x="315259" y="1774264"/>
                  <a:pt x="630518" y="1603188"/>
                  <a:pt x="977153" y="1506070"/>
                </a:cubicBezTo>
                <a:cubicBezTo>
                  <a:pt x="1323788" y="1408952"/>
                  <a:pt x="1677894" y="1394011"/>
                  <a:pt x="2079812" y="1362635"/>
                </a:cubicBezTo>
                <a:cubicBezTo>
                  <a:pt x="2481730" y="1331258"/>
                  <a:pt x="2956859" y="1383552"/>
                  <a:pt x="3388659" y="1317811"/>
                </a:cubicBezTo>
                <a:cubicBezTo>
                  <a:pt x="3820459" y="1252070"/>
                  <a:pt x="4294094" y="1054847"/>
                  <a:pt x="4670612" y="968188"/>
                </a:cubicBezTo>
                <a:cubicBezTo>
                  <a:pt x="5047130" y="881529"/>
                  <a:pt x="5339977" y="930834"/>
                  <a:pt x="5647765" y="797858"/>
                </a:cubicBezTo>
                <a:cubicBezTo>
                  <a:pt x="5955553" y="664882"/>
                  <a:pt x="6223000" y="303305"/>
                  <a:pt x="6517341" y="170329"/>
                </a:cubicBezTo>
                <a:cubicBezTo>
                  <a:pt x="6811682" y="37353"/>
                  <a:pt x="7112747" y="18676"/>
                  <a:pt x="7413812"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114566" y="3236262"/>
            <a:ext cx="304800" cy="228600"/>
          </a:xfrm>
          <a:prstGeom prst="star5">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8072747" y="4448000"/>
                <a:ext cx="40344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8072747" y="4448000"/>
                <a:ext cx="403444" cy="615553"/>
              </a:xfrm>
              <a:prstGeom prst="rect">
                <a:avLst/>
              </a:prstGeom>
              <a:blipFill>
                <a:blip r:embed="rId3"/>
                <a:stretch>
                  <a:fillRect/>
                </a:stretch>
              </a:blipFill>
            </p:spPr>
            <p:txBody>
              <a:bodyPr/>
              <a:lstStyle/>
              <a:p>
                <a:r>
                  <a:rPr lang="en-US">
                    <a:noFill/>
                  </a:rPr>
                  <a:t> </a:t>
                </a:r>
              </a:p>
            </p:txBody>
          </p:sp>
        </mc:Fallback>
      </mc:AlternateContent>
      <p:sp>
        <p:nvSpPr>
          <p:cNvPr id="8" name="5-Point Star 7"/>
          <p:cNvSpPr/>
          <p:nvPr/>
        </p:nvSpPr>
        <p:spPr>
          <a:xfrm>
            <a:off x="3810000" y="3343838"/>
            <a:ext cx="304800" cy="228600"/>
          </a:xfrm>
          <a:prstGeom prst="star5">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715000" y="2911288"/>
            <a:ext cx="304800" cy="228600"/>
          </a:xfrm>
          <a:prstGeom prst="star5">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781800" y="2376400"/>
            <a:ext cx="304800" cy="228600"/>
          </a:xfrm>
          <a:prstGeom prst="star5">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754500" y="2052918"/>
            <a:ext cx="304800" cy="228600"/>
          </a:xfrm>
          <a:prstGeom prst="star5">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79725" y="1438159"/>
                <a:ext cx="553806"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𝑚</m:t>
                      </m:r>
                    </m:oMath>
                  </m:oMathPara>
                </a14:m>
                <a:endParaRPr lang="en-US" sz="4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79725" y="1438159"/>
                <a:ext cx="553806" cy="615553"/>
              </a:xfrm>
              <a:prstGeom prst="rect">
                <a:avLst/>
              </a:prstGeom>
              <a:blipFill>
                <a:blip r:embed="rId4"/>
                <a:stretch>
                  <a:fillRect/>
                </a:stretch>
              </a:blipFill>
            </p:spPr>
            <p:txBody>
              <a:bodyPr/>
              <a:lstStyle/>
              <a:p>
                <a:r>
                  <a:rPr lang="en-US">
                    <a:noFill/>
                  </a:rPr>
                  <a:t> </a:t>
                </a:r>
              </a:p>
            </p:txBody>
          </p:sp>
        </mc:Fallback>
      </mc:AlternateContent>
      <p:sp>
        <p:nvSpPr>
          <p:cNvPr id="3" name="Oval 2"/>
          <p:cNvSpPr/>
          <p:nvPr/>
        </p:nvSpPr>
        <p:spPr>
          <a:xfrm>
            <a:off x="1257270" y="3711435"/>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42752" y="3554505"/>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28234" y="3442492"/>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13716" y="3370779"/>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99198" y="3343883"/>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184680" y="3325947"/>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70162" y="3334917"/>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55644" y="3299052"/>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341126" y="3272160"/>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726608" y="3195915"/>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12090" y="3079370"/>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97572" y="2953866"/>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883054" y="2918008"/>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268536" y="2846291"/>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654018" y="2707340"/>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39500" y="2415984"/>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424982" y="2129106"/>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810470" y="2048431"/>
            <a:ext cx="152400" cy="15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p:cNvSpPr txBox="1">
            <a:spLocks/>
          </p:cNvSpPr>
          <p:nvPr/>
        </p:nvSpPr>
        <p:spPr>
          <a:xfrm>
            <a:off x="3953429" y="4137200"/>
            <a:ext cx="2747621" cy="533400"/>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latin typeface="Times New Roman" pitchFamily="18" charset="0"/>
                <a:cs typeface="Times New Roman" pitchFamily="18" charset="0"/>
              </a:rPr>
              <a:t>target points</a:t>
            </a:r>
          </a:p>
          <a:p>
            <a:pPr>
              <a:defRPr/>
            </a:pPr>
            <a:r>
              <a:rPr lang="en-US" dirty="0" smtClean="0">
                <a:latin typeface="Times New Roman" pitchFamily="18" charset="0"/>
                <a:cs typeface="Times New Roman" pitchFamily="18" charset="0"/>
              </a:rPr>
              <a:t>evenly spaced</a:t>
            </a:r>
          </a:p>
          <a:p>
            <a:pPr>
              <a:defRPr/>
            </a:pPr>
            <a:endParaRPr lang="en-US" dirty="0">
              <a:latin typeface="Times New Roman" pitchFamily="18" charset="0"/>
              <a:cs typeface="Times New Roman" pitchFamily="18" charset="0"/>
            </a:endParaRPr>
          </a:p>
        </p:txBody>
      </p:sp>
      <p:sp>
        <p:nvSpPr>
          <p:cNvPr id="34" name="Freeform 33"/>
          <p:cNvSpPr/>
          <p:nvPr/>
        </p:nvSpPr>
        <p:spPr>
          <a:xfrm rot="2469229">
            <a:off x="4713161" y="3595831"/>
            <a:ext cx="797858" cy="230633"/>
          </a:xfrm>
          <a:custGeom>
            <a:avLst/>
            <a:gdLst>
              <a:gd name="connsiteX0" fmla="*/ 0 w 797858"/>
              <a:gd name="connsiteY0" fmla="*/ 33409 h 230633"/>
              <a:gd name="connsiteX1" fmla="*/ 663388 w 797858"/>
              <a:gd name="connsiteY1" fmla="*/ 6515 h 230633"/>
              <a:gd name="connsiteX2" fmla="*/ 663388 w 797858"/>
              <a:gd name="connsiteY2" fmla="*/ 140986 h 230633"/>
              <a:gd name="connsiteX3" fmla="*/ 797858 w 797858"/>
              <a:gd name="connsiteY3" fmla="*/ 230633 h 230633"/>
            </a:gdLst>
            <a:ahLst/>
            <a:cxnLst>
              <a:cxn ang="0">
                <a:pos x="connsiteX0" y="connsiteY0"/>
              </a:cxn>
              <a:cxn ang="0">
                <a:pos x="connsiteX1" y="connsiteY1"/>
              </a:cxn>
              <a:cxn ang="0">
                <a:pos x="connsiteX2" y="connsiteY2"/>
              </a:cxn>
              <a:cxn ang="0">
                <a:pos x="connsiteX3" y="connsiteY3"/>
              </a:cxn>
            </a:cxnLst>
            <a:rect l="l" t="t" r="r" b="b"/>
            <a:pathLst>
              <a:path w="797858" h="230633">
                <a:moveTo>
                  <a:pt x="0" y="33409"/>
                </a:moveTo>
                <a:cubicBezTo>
                  <a:pt x="276411" y="10997"/>
                  <a:pt x="552823" y="-11415"/>
                  <a:pt x="663388" y="6515"/>
                </a:cubicBezTo>
                <a:cubicBezTo>
                  <a:pt x="773953" y="24444"/>
                  <a:pt x="640976" y="103633"/>
                  <a:pt x="663388" y="140986"/>
                </a:cubicBezTo>
                <a:cubicBezTo>
                  <a:pt x="685800" y="178339"/>
                  <a:pt x="741829" y="204486"/>
                  <a:pt x="797858" y="230633"/>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238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09600"/>
            <a:ext cx="7543800" cy="769441"/>
          </a:xfrm>
          <a:prstGeom prst="rect">
            <a:avLst/>
          </a:prstGeom>
          <a:noFill/>
        </p:spPr>
        <p:txBody>
          <a:bodyPr wrap="square" rtlCol="0">
            <a:spAutoFit/>
          </a:bodyPr>
          <a:lstStyle/>
          <a:p>
            <a:pPr algn="ctr"/>
            <a:r>
              <a:rPr lang="en-US" sz="4400" dirty="0" smtClean="0"/>
              <a:t>Inverse Problem</a:t>
            </a:r>
            <a:endParaRPr lang="en-US" sz="4400" dirty="0"/>
          </a:p>
        </p:txBody>
      </p:sp>
      <p:sp>
        <p:nvSpPr>
          <p:cNvPr id="5" name="TextBox 4"/>
          <p:cNvSpPr txBox="1"/>
          <p:nvPr/>
        </p:nvSpPr>
        <p:spPr>
          <a:xfrm>
            <a:off x="0" y="2053624"/>
            <a:ext cx="9144000" cy="461665"/>
          </a:xfrm>
          <a:prstGeom prst="rect">
            <a:avLst/>
          </a:prstGeom>
          <a:noFill/>
        </p:spPr>
        <p:txBody>
          <a:bodyPr wrap="square" rtlCol="0">
            <a:spAutoFit/>
          </a:bodyPr>
          <a:lstStyle/>
          <a:p>
            <a:pPr algn="ctr"/>
            <a:r>
              <a:rPr lang="en-US" sz="2400" dirty="0" smtClean="0"/>
              <a:t>Estimate both control and target model parameters</a:t>
            </a:r>
            <a:endParaRPr lang="en-US" sz="2400" dirty="0"/>
          </a:p>
        </p:txBody>
      </p:sp>
      <mc:AlternateContent xmlns:mc="http://schemas.openxmlformats.org/markup-compatibility/2006" xmlns:a14="http://schemas.microsoft.com/office/drawing/2010/main">
        <mc:Choice Requires="a14">
          <p:sp>
            <p:nvSpPr>
              <p:cNvPr id="6" name="TextBox 5"/>
              <p:cNvSpPr txBox="1"/>
              <p:nvPr/>
            </p:nvSpPr>
            <p:spPr>
              <a:xfrm>
                <a:off x="0" y="2815624"/>
                <a:ext cx="9144000" cy="486672"/>
              </a:xfrm>
              <a:prstGeom prst="rect">
                <a:avLst/>
              </a:prstGeom>
              <a:noFill/>
            </p:spPr>
            <p:txBody>
              <a:bodyPr wrap="square" rtlCol="0">
                <a:spAutoFit/>
              </a:bodyPr>
              <a:lstStyle/>
              <a:p>
                <a:pPr algn="ctr"/>
                <a:r>
                  <a:rPr lang="en-US" sz="2400" dirty="0" smtClean="0"/>
                  <a:t>given   </a:t>
                </a:r>
                <a14:m>
                  <m:oMath xmlns:m="http://schemas.openxmlformats.org/officeDocument/2006/math">
                    <m:sSup>
                      <m:sSupPr>
                        <m:ctrlPr>
                          <a:rPr lang="en-US" sz="2400" i="1" smtClean="0">
                            <a:latin typeface="Cambria Math" panose="02040503050406030204" pitchFamily="18" charset="0"/>
                          </a:rPr>
                        </m:ctrlPr>
                      </m:sSupPr>
                      <m:e>
                        <m:r>
                          <a:rPr lang="en-US" sz="2400" b="1" i="0" smtClean="0">
                            <a:latin typeface="Cambria Math" panose="02040503050406030204" pitchFamily="18" charset="0"/>
                          </a:rPr>
                          <m:t>𝐦</m:t>
                        </m:r>
                      </m:e>
                      <m:sup>
                        <m:d>
                          <m:dPr>
                            <m:ctrlPr>
                              <a:rPr lang="en-US" sz="2400" i="1" smtClean="0">
                                <a:latin typeface="Cambria Math" panose="02040503050406030204" pitchFamily="18" charset="0"/>
                              </a:rPr>
                            </m:ctrlPr>
                          </m:dPr>
                          <m:e>
                            <m:r>
                              <a:rPr lang="en-US" sz="2400" b="0" i="1" smtClean="0">
                                <a:latin typeface="Cambria Math" panose="02040503050406030204" pitchFamily="18" charset="0"/>
                              </a:rPr>
                              <m:t>𝑐</m:t>
                            </m:r>
                          </m:e>
                        </m:d>
                      </m:sup>
                    </m:sSup>
                    <m:r>
                      <a:rPr lang="en-US" sz="2400" i="1" smtClean="0">
                        <a:latin typeface="Cambria Math" panose="02040503050406030204" pitchFamily="18" charset="0"/>
                        <a:ea typeface="Cambria Math" panose="02040503050406030204" pitchFamily="18" charset="0"/>
                      </a:rPr>
                      <m:t>≈</m:t>
                    </m:r>
                    <m:r>
                      <a:rPr lang="en-US" sz="2400" b="1" i="0" smtClean="0">
                        <a:latin typeface="Cambria Math" panose="02040503050406030204" pitchFamily="18" charset="0"/>
                        <a:ea typeface="Cambria Math" panose="02040503050406030204" pitchFamily="18" charset="0"/>
                      </a:rPr>
                      <m:t>𝐝</m:t>
                    </m:r>
                  </m:oMath>
                </a14:m>
                <a:r>
                  <a:rPr lang="en-US" sz="2400" b="1" dirty="0" smtClean="0"/>
                  <a:t>  </a:t>
                </a:r>
                <a:r>
                  <a:rPr lang="en-US" sz="2400" dirty="0" smtClean="0"/>
                  <a:t>with known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𝑑</m:t>
                        </m:r>
                      </m:sub>
                      <m:sup>
                        <m:r>
                          <a:rPr lang="en-US" sz="2400" b="0" i="1" smtClean="0">
                            <a:latin typeface="Cambria Math" panose="02040503050406030204" pitchFamily="18" charset="0"/>
                          </a:rPr>
                          <m:t>2</m:t>
                        </m:r>
                      </m:sup>
                    </m:sSubSup>
                  </m:oMath>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0" y="2815624"/>
                <a:ext cx="9144000" cy="486672"/>
              </a:xfrm>
              <a:prstGeom prst="rect">
                <a:avLst/>
              </a:prstGeom>
              <a:blipFill>
                <a:blip r:embed="rId3"/>
                <a:stretch>
                  <a:fillRect t="-5000" b="-2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 y="3600271"/>
                <a:ext cx="9144000" cy="1200329"/>
              </a:xfrm>
              <a:prstGeom prst="rect">
                <a:avLst/>
              </a:prstGeom>
              <a:noFill/>
            </p:spPr>
            <p:txBody>
              <a:bodyPr wrap="square" rtlCol="0">
                <a:spAutoFit/>
              </a:bodyPr>
              <a:lstStyle/>
              <a:p>
                <a:pPr algn="ctr"/>
                <a:r>
                  <a:rPr lang="en-US" sz="2400" dirty="0" smtClean="0"/>
                  <a:t>prior information</a:t>
                </a:r>
              </a:p>
              <a:p>
                <a:pPr algn="ctr"/>
                <a:endParaRPr lang="en-US" sz="2400" b="1" dirty="0"/>
              </a:p>
              <a:p>
                <a:pPr algn="ctr"/>
                <a14:m>
                  <m:oMath xmlns:m="http://schemas.openxmlformats.org/officeDocument/2006/math">
                    <m:r>
                      <a:rPr lang="en-US" sz="2400" b="1" i="0" smtClean="0">
                        <a:latin typeface="Cambria Math" panose="02040503050406030204" pitchFamily="18" charset="0"/>
                      </a:rPr>
                      <m:t>𝐦</m:t>
                    </m:r>
                    <m:r>
                      <a:rPr lang="en-US" sz="2400" i="1">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1" i="0" smtClean="0">
                            <a:latin typeface="Cambria Math" panose="02040503050406030204" pitchFamily="18" charset="0"/>
                            <a:ea typeface="Cambria Math" panose="02040503050406030204" pitchFamily="18" charset="0"/>
                          </a:rPr>
                          <m:t>𝐦</m:t>
                        </m:r>
                      </m:e>
                      <m:sub>
                        <m:r>
                          <a:rPr lang="en-US" sz="2400" b="0" i="1" smtClean="0">
                            <a:latin typeface="Cambria Math" panose="02040503050406030204" pitchFamily="18" charset="0"/>
                            <a:ea typeface="Cambria Math" panose="02040503050406030204" pitchFamily="18" charset="0"/>
                          </a:rPr>
                          <m:t>𝐴</m:t>
                        </m:r>
                      </m:sub>
                    </m:sSub>
                  </m:oMath>
                </a14:m>
                <a:r>
                  <a:rPr lang="en-US" sz="2400" b="1" dirty="0"/>
                  <a:t> </a:t>
                </a:r>
                <a:r>
                  <a:rPr lang="en-US" sz="2400" b="1" dirty="0" smtClean="0"/>
                  <a:t> </a:t>
                </a:r>
                <a:r>
                  <a:rPr lang="en-US" sz="2400" dirty="0" smtClean="0"/>
                  <a:t>with  prior covariance </a:t>
                </a:r>
                <a14:m>
                  <m:oMath xmlns:m="http://schemas.openxmlformats.org/officeDocument/2006/math">
                    <m:sSub>
                      <m:sSubPr>
                        <m:ctrlPr>
                          <a:rPr lang="en-US" sz="2400" b="1" i="1">
                            <a:latin typeface="Cambria Math" panose="02040503050406030204" pitchFamily="18" charset="0"/>
                          </a:rPr>
                        </m:ctrlPr>
                      </m:sSubPr>
                      <m:e>
                        <m:d>
                          <m:dPr>
                            <m:begChr m:val="["/>
                            <m:endChr m:val="]"/>
                            <m:ctrlPr>
                              <a:rPr lang="en-US" sz="2400" i="1">
                                <a:latin typeface="Cambria Math" panose="02040503050406030204" pitchFamily="18" charset="0"/>
                              </a:rPr>
                            </m:ctrlPr>
                          </m:dPr>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cov</m:t>
                                </m:r>
                              </m:fName>
                              <m:e>
                                <m:r>
                                  <a:rPr lang="en-US" sz="2400" b="1">
                                    <a:latin typeface="Cambria Math" panose="02040503050406030204" pitchFamily="18" charset="0"/>
                                  </a:rPr>
                                  <m:t>𝐦</m:t>
                                </m:r>
                              </m:e>
                            </m:func>
                          </m:e>
                        </m:d>
                      </m:e>
                      <m:sub>
                        <m:r>
                          <a:rPr lang="en-US" sz="2400" i="1">
                            <a:latin typeface="Cambria Math" panose="02040503050406030204" pitchFamily="18" charset="0"/>
                          </a:rPr>
                          <m:t>𝐴</m:t>
                        </m:r>
                      </m:sub>
                    </m:sSub>
                  </m:oMath>
                </a14:m>
                <a:r>
                  <a:rPr lang="en-US" sz="2400" b="1" dirty="0" smtClean="0"/>
                  <a:t>  </a:t>
                </a:r>
                <a:endParaRPr lang="en-US"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38100" y="3600271"/>
                <a:ext cx="9144000" cy="1200329"/>
              </a:xfrm>
              <a:prstGeom prst="rect">
                <a:avLst/>
              </a:prstGeom>
              <a:blipFill>
                <a:blip r:embed="rId4"/>
                <a:stretch>
                  <a:fillRect t="-4061" b="-10660"/>
                </a:stretch>
              </a:blipFill>
            </p:spPr>
            <p:txBody>
              <a:bodyPr/>
              <a:lstStyle/>
              <a:p>
                <a:r>
                  <a:rPr lang="en-US">
                    <a:noFill/>
                  </a:rPr>
                  <a:t> </a:t>
                </a:r>
              </a:p>
            </p:txBody>
          </p:sp>
        </mc:Fallback>
      </mc:AlternateContent>
      <p:sp>
        <p:nvSpPr>
          <p:cNvPr id="8" name="TextBox 7"/>
          <p:cNvSpPr txBox="1"/>
          <p:nvPr/>
        </p:nvSpPr>
        <p:spPr>
          <a:xfrm>
            <a:off x="914400" y="5653261"/>
            <a:ext cx="7543800" cy="769441"/>
          </a:xfrm>
          <a:prstGeom prst="rect">
            <a:avLst/>
          </a:prstGeom>
          <a:noFill/>
        </p:spPr>
        <p:txBody>
          <a:bodyPr wrap="square" rtlCol="0">
            <a:spAutoFit/>
          </a:bodyPr>
          <a:lstStyle/>
          <a:p>
            <a:pPr algn="ctr"/>
            <a:r>
              <a:rPr lang="en-US" sz="4400" dirty="0" smtClean="0"/>
              <a:t>using Generalized Least Squares</a:t>
            </a:r>
            <a:endParaRPr lang="en-US" sz="4400" dirty="0"/>
          </a:p>
        </p:txBody>
      </p:sp>
    </p:spTree>
    <p:extLst>
      <p:ext uri="{BB962C8B-B14F-4D97-AF65-F5344CB8AC3E}">
        <p14:creationId xmlns:p14="http://schemas.microsoft.com/office/powerpoint/2010/main" val="926181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152400"/>
            <a:ext cx="7543800" cy="769441"/>
          </a:xfrm>
          <a:prstGeom prst="rect">
            <a:avLst/>
          </a:prstGeom>
          <a:noFill/>
        </p:spPr>
        <p:txBody>
          <a:bodyPr wrap="square" rtlCol="0">
            <a:spAutoFit/>
          </a:bodyPr>
          <a:lstStyle/>
          <a:p>
            <a:pPr algn="ctr"/>
            <a:r>
              <a:rPr lang="en-US" sz="4400" dirty="0" smtClean="0"/>
              <a:t>Generalized Least Squares</a:t>
            </a:r>
            <a:endParaRPr lang="en-US" sz="4400" dirty="0"/>
          </a:p>
        </p:txBody>
      </p:sp>
      <mc:AlternateContent xmlns:mc="http://schemas.openxmlformats.org/markup-compatibility/2006" xmlns:a14="http://schemas.microsoft.com/office/drawing/2010/main">
        <mc:Choice Requires="a14">
          <p:sp>
            <p:nvSpPr>
              <p:cNvPr id="2" name="Rectangle 1"/>
              <p:cNvSpPr/>
              <p:nvPr/>
            </p:nvSpPr>
            <p:spPr>
              <a:xfrm>
                <a:off x="838200" y="1950850"/>
                <a:ext cx="76200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𝐦</m:t>
                          </m:r>
                        </m:e>
                        <m:sup>
                          <m:r>
                            <a:rPr lang="en-US" b="0" i="1">
                              <a:latin typeface="Cambria Math" panose="02040503050406030204" pitchFamily="18" charset="0"/>
                            </a:rPr>
                            <m:t>𝑒𝑠𝑡</m:t>
                          </m:r>
                        </m:sup>
                      </m:sSup>
                      <m:r>
                        <a:rPr lang="en-US" b="0" i="0">
                          <a:latin typeface="Cambria Math" panose="02040503050406030204" pitchFamily="18" charset="0"/>
                        </a:rPr>
                        <m:t>=</m:t>
                      </m:r>
                      <m:sSup>
                        <m:sSupPr>
                          <m:ctrlPr>
                            <a:rPr lang="en-US" b="0" i="1" smtClean="0">
                              <a:latin typeface="Cambria Math" panose="02040503050406030204" pitchFamily="18" charset="0"/>
                            </a:rPr>
                          </m:ctrlPr>
                        </m:sSupPr>
                        <m:e>
                          <m:r>
                            <a:rPr lang="en-US" b="1" i="0">
                              <a:latin typeface="Cambria Math" panose="02040503050406030204" pitchFamily="18" charset="0"/>
                            </a:rPr>
                            <m:t>𝐦</m:t>
                          </m:r>
                        </m:e>
                        <m:sup>
                          <m:r>
                            <a:rPr lang="en-US" b="0" i="1">
                              <a:latin typeface="Cambria Math" panose="02040503050406030204" pitchFamily="18" charset="0"/>
                            </a:rPr>
                            <m:t>𝐻</m:t>
                          </m:r>
                        </m:sup>
                      </m:sSup>
                      <m:r>
                        <a:rPr lang="en-US" b="0" i="0">
                          <a:latin typeface="Cambria Math" panose="02040503050406030204" pitchFamily="18" charset="0"/>
                        </a:rPr>
                        <m:t>+∆</m:t>
                      </m:r>
                      <m:r>
                        <a:rPr lang="en-US" b="1" i="0">
                          <a:latin typeface="Cambria Math" panose="02040503050406030204" pitchFamily="18" charset="0"/>
                        </a:rPr>
                        <m:t>𝐦</m:t>
                      </m:r>
                      <m:r>
                        <a:rPr lang="en-US" b="0" i="0">
                          <a:latin typeface="Cambria Math" panose="02040503050406030204" pitchFamily="18" charset="0"/>
                        </a:rPr>
                        <m:t>      </m:t>
                      </m:r>
                      <m:r>
                        <m:rPr>
                          <m:sty m:val="p"/>
                        </m:rPr>
                        <a:rPr lang="en-US" b="0" i="0">
                          <a:latin typeface="Cambria Math" panose="02040503050406030204" pitchFamily="18" charset="0"/>
                        </a:rPr>
                        <m:t>with</m:t>
                      </m:r>
                      <m:r>
                        <a:rPr lang="en-US" b="0" i="0">
                          <a:latin typeface="Cambria Math" panose="02040503050406030204" pitchFamily="18" charset="0"/>
                        </a:rPr>
                        <m:t>      ∆</m:t>
                      </m:r>
                      <m:r>
                        <a:rPr lang="en-US" b="1" i="0">
                          <a:latin typeface="Cambria Math" panose="02040503050406030204" pitchFamily="18" charset="0"/>
                        </a:rPr>
                        <m:t>𝐦</m:t>
                      </m:r>
                      <m:r>
                        <a:rPr lang="en-US" b="0" i="0">
                          <a:latin typeface="Cambria Math" panose="02040503050406030204" pitchFamily="18" charset="0"/>
                        </a:rPr>
                        <m:t>=</m:t>
                      </m:r>
                      <m:sSup>
                        <m:sSupPr>
                          <m:ctrlPr>
                            <a:rPr lang="en-US" b="0" i="1">
                              <a:latin typeface="Cambria Math" panose="02040503050406030204" pitchFamily="18" charset="0"/>
                            </a:rPr>
                          </m:ctrlPr>
                        </m:sSupPr>
                        <m:e>
                          <m:r>
                            <a:rPr lang="en-US" b="1" i="0">
                              <a:latin typeface="Cambria Math" panose="02040503050406030204" pitchFamily="18" charset="0"/>
                            </a:rPr>
                            <m:t>𝐆</m:t>
                          </m:r>
                        </m:e>
                        <m:sup>
                          <m:r>
                            <a:rPr lang="en-US" b="0" i="0">
                              <a:latin typeface="Cambria Math" panose="02040503050406030204" pitchFamily="18" charset="0"/>
                            </a:rPr>
                            <m:t>−</m:t>
                          </m:r>
                          <m:r>
                            <a:rPr lang="en-US" b="0" i="1">
                              <a:latin typeface="Cambria Math" panose="02040503050406030204" pitchFamily="18" charset="0"/>
                            </a:rPr>
                            <m:t>𝑔</m:t>
                          </m:r>
                        </m:sup>
                      </m:sSup>
                      <m:r>
                        <a:rPr lang="en-US" b="0" i="0">
                          <a:latin typeface="Cambria Math" panose="02040503050406030204" pitchFamily="18" charset="0"/>
                        </a:rPr>
                        <m:t>∆</m:t>
                      </m:r>
                      <m:r>
                        <a:rPr lang="en-US" b="1" i="0">
                          <a:latin typeface="Cambria Math" panose="02040503050406030204" pitchFamily="18" charset="0"/>
                        </a:rPr>
                        <m:t>𝐝</m:t>
                      </m:r>
                      <m:r>
                        <a:rPr lang="en-US" b="0" i="0">
                          <a:latin typeface="Cambria Math" panose="02040503050406030204" pitchFamily="18" charset="0"/>
                        </a:rPr>
                        <m:t>    </m:t>
                      </m:r>
                      <m:r>
                        <m:rPr>
                          <m:sty m:val="p"/>
                        </m:rPr>
                        <a:rPr lang="en-US" b="0" i="0">
                          <a:latin typeface="Cambria Math" panose="02040503050406030204" pitchFamily="18" charset="0"/>
                        </a:rPr>
                        <m:t>and</m:t>
                      </m:r>
                      <m:r>
                        <a:rPr lang="en-US" b="0" i="0">
                          <a:latin typeface="Cambria Math" panose="02040503050406030204" pitchFamily="18" charset="0"/>
                        </a:rPr>
                        <m:t>      ∆</m:t>
                      </m:r>
                      <m:r>
                        <a:rPr lang="en-US" b="1" i="0">
                          <a:latin typeface="Cambria Math" panose="02040503050406030204" pitchFamily="18" charset="0"/>
                        </a:rPr>
                        <m:t>𝐝</m:t>
                      </m:r>
                      <m:r>
                        <a:rPr lang="en-US" b="0" i="0">
                          <a:latin typeface="Cambria Math" panose="02040503050406030204" pitchFamily="18" charset="0"/>
                        </a:rPr>
                        <m:t>=</m:t>
                      </m:r>
                      <m:d>
                        <m:dPr>
                          <m:ctrlPr>
                            <a:rPr lang="en-US" b="0" i="1">
                              <a:latin typeface="Cambria Math" panose="02040503050406030204" pitchFamily="18" charset="0"/>
                            </a:rPr>
                          </m:ctrlPr>
                        </m:dPr>
                        <m:e>
                          <m:r>
                            <a:rPr lang="en-US" b="1" i="0">
                              <a:latin typeface="Cambria Math" panose="02040503050406030204" pitchFamily="18" charset="0"/>
                            </a:rPr>
                            <m:t>𝐝</m:t>
                          </m:r>
                          <m:r>
                            <a:rPr lang="en-US" b="0" i="0">
                              <a:latin typeface="Cambria Math" panose="02040503050406030204" pitchFamily="18" charset="0"/>
                            </a:rPr>
                            <m:t>−</m:t>
                          </m:r>
                          <m:r>
                            <a:rPr lang="en-US" b="1" i="0">
                              <a:latin typeface="Cambria Math" panose="02040503050406030204" pitchFamily="18" charset="0"/>
                            </a:rPr>
                            <m:t>𝐆</m:t>
                          </m:r>
                          <m:sSup>
                            <m:sSupPr>
                              <m:ctrlPr>
                                <a:rPr lang="en-US" b="1" i="1">
                                  <a:latin typeface="Cambria Math" panose="02040503050406030204" pitchFamily="18" charset="0"/>
                                </a:rPr>
                              </m:ctrlPr>
                            </m:sSupPr>
                            <m:e>
                              <m:r>
                                <a:rPr lang="en-US" b="1" i="0">
                                  <a:latin typeface="Cambria Math" panose="02040503050406030204" pitchFamily="18" charset="0"/>
                                </a:rPr>
                                <m:t>𝐦</m:t>
                              </m:r>
                            </m:e>
                            <m:sup>
                              <m:r>
                                <a:rPr lang="en-US" b="0" i="1">
                                  <a:latin typeface="Cambria Math" panose="02040503050406030204" pitchFamily="18" charset="0"/>
                                </a:rPr>
                                <m:t>𝐻</m:t>
                              </m:r>
                            </m:sup>
                          </m:sSup>
                        </m:e>
                      </m:d>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838200" y="1950850"/>
                <a:ext cx="762000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667000" y="2895600"/>
                <a:ext cx="4272260"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𝐦</m:t>
                          </m:r>
                        </m:e>
                        <m:sup>
                          <m:r>
                            <a:rPr lang="en-US" b="0" i="1">
                              <a:latin typeface="Cambria Math" panose="02040503050406030204" pitchFamily="18" charset="0"/>
                            </a:rPr>
                            <m:t>𝐻</m:t>
                          </m:r>
                        </m:sup>
                      </m:sSup>
                      <m:r>
                        <a:rPr lang="en-US" b="0" i="0">
                          <a:latin typeface="Cambria Math" panose="02040503050406030204" pitchFamily="18" charset="0"/>
                        </a:rPr>
                        <m:t>=</m:t>
                      </m:r>
                      <m:sSup>
                        <m:sSupPr>
                          <m:ctrlPr>
                            <a:rPr lang="en-US" b="0" i="1">
                              <a:latin typeface="Cambria Math" panose="02040503050406030204" pitchFamily="18" charset="0"/>
                            </a:rPr>
                          </m:ctrlPr>
                        </m:sSupPr>
                        <m:e>
                          <m:d>
                            <m:dPr>
                              <m:begChr m:val="["/>
                              <m:endChr m:val="]"/>
                              <m:ctrlPr>
                                <a:rPr lang="en-US" b="0" i="1">
                                  <a:latin typeface="Cambria Math" panose="02040503050406030204" pitchFamily="18" charset="0"/>
                                </a:rPr>
                              </m:ctrlPr>
                            </m:dPr>
                            <m:e>
                              <m:sSup>
                                <m:sSupPr>
                                  <m:ctrlPr>
                                    <a:rPr lang="en-US" b="0" i="1">
                                      <a:latin typeface="Cambria Math" panose="02040503050406030204" pitchFamily="18" charset="0"/>
                                    </a:rPr>
                                  </m:ctrlPr>
                                </m:sSupPr>
                                <m:e>
                                  <m:r>
                                    <a:rPr lang="en-US" b="1" i="0">
                                      <a:latin typeface="Cambria Math" panose="02040503050406030204" pitchFamily="18" charset="0"/>
                                    </a:rPr>
                                    <m:t>𝐇</m:t>
                                  </m:r>
                                </m:e>
                                <m:sup>
                                  <m:r>
                                    <a:rPr lang="en-US" b="0" i="1">
                                      <a:latin typeface="Cambria Math" panose="02040503050406030204" pitchFamily="18" charset="0"/>
                                    </a:rPr>
                                    <m:t>𝑇</m:t>
                                  </m:r>
                                </m:sup>
                              </m:sSup>
                              <m:sSup>
                                <m:sSupPr>
                                  <m:ctrlPr>
                                    <a:rPr lang="en-US" b="0" i="1">
                                      <a:latin typeface="Cambria Math" panose="02040503050406030204" pitchFamily="18" charset="0"/>
                                    </a:rPr>
                                  </m:ctrlPr>
                                </m:sSupPr>
                                <m:e>
                                  <m:d>
                                    <m:dPr>
                                      <m:begChr m:val="["/>
                                      <m:endChr m:val="]"/>
                                      <m:ctrlPr>
                                        <a:rPr lang="en-US" b="0" i="1">
                                          <a:latin typeface="Cambria Math" panose="02040503050406030204" pitchFamily="18" charset="0"/>
                                        </a:rPr>
                                      </m:ctrlPr>
                                    </m:dPr>
                                    <m:e>
                                      <m:func>
                                        <m:funcPr>
                                          <m:ctrlPr>
                                            <a:rPr lang="en-US" b="0" i="1">
                                              <a:latin typeface="Cambria Math" panose="02040503050406030204" pitchFamily="18" charset="0"/>
                                            </a:rPr>
                                          </m:ctrlPr>
                                        </m:funcPr>
                                        <m:fName>
                                          <m:r>
                                            <m:rPr>
                                              <m:sty m:val="p"/>
                                            </m:rPr>
                                            <a:rPr lang="en-US" b="0" i="0">
                                              <a:latin typeface="Cambria Math" panose="02040503050406030204" pitchFamily="18" charset="0"/>
                                            </a:rPr>
                                            <m:t>cov</m:t>
                                          </m:r>
                                        </m:fName>
                                        <m:e>
                                          <m:r>
                                            <a:rPr lang="en-US" b="1" i="0">
                                              <a:latin typeface="Cambria Math" panose="02040503050406030204" pitchFamily="18" charset="0"/>
                                            </a:rPr>
                                            <m:t>𝐡</m:t>
                                          </m:r>
                                        </m:e>
                                      </m:func>
                                    </m:e>
                                  </m:d>
                                </m:e>
                                <m:sup>
                                  <m:r>
                                    <a:rPr lang="en-US" b="0" i="0">
                                      <a:latin typeface="Cambria Math" panose="02040503050406030204" pitchFamily="18" charset="0"/>
                                    </a:rPr>
                                    <m:t>−1</m:t>
                                  </m:r>
                                </m:sup>
                              </m:sSup>
                              <m:r>
                                <a:rPr lang="en-US" b="1" i="0">
                                  <a:latin typeface="Cambria Math" panose="02040503050406030204" pitchFamily="18" charset="0"/>
                                </a:rPr>
                                <m:t>𝐇</m:t>
                              </m:r>
                            </m:e>
                          </m:d>
                        </m:e>
                        <m:sup>
                          <m:r>
                            <a:rPr lang="en-US" b="0" i="0">
                              <a:latin typeface="Cambria Math" panose="02040503050406030204" pitchFamily="18" charset="0"/>
                            </a:rPr>
                            <m:t>−1</m:t>
                          </m:r>
                        </m:sup>
                      </m:sSup>
                      <m:sSup>
                        <m:sSupPr>
                          <m:ctrlPr>
                            <a:rPr lang="en-US" b="0" i="1">
                              <a:latin typeface="Cambria Math" panose="02040503050406030204" pitchFamily="18" charset="0"/>
                            </a:rPr>
                          </m:ctrlPr>
                        </m:sSupPr>
                        <m:e>
                          <m:r>
                            <a:rPr lang="en-US" b="1" i="0">
                              <a:latin typeface="Cambria Math" panose="02040503050406030204" pitchFamily="18" charset="0"/>
                            </a:rPr>
                            <m:t>𝐇</m:t>
                          </m:r>
                        </m:e>
                        <m:sup>
                          <m:r>
                            <a:rPr lang="en-US" b="0" i="1">
                              <a:latin typeface="Cambria Math" panose="02040503050406030204" pitchFamily="18" charset="0"/>
                            </a:rPr>
                            <m:t>𝑇</m:t>
                          </m:r>
                        </m:sup>
                      </m:sSup>
                      <m:sSup>
                        <m:sSupPr>
                          <m:ctrlPr>
                            <a:rPr lang="en-US" b="0" i="1">
                              <a:latin typeface="Cambria Math" panose="02040503050406030204" pitchFamily="18" charset="0"/>
                            </a:rPr>
                          </m:ctrlPr>
                        </m:sSupPr>
                        <m:e>
                          <m:d>
                            <m:dPr>
                              <m:begChr m:val="["/>
                              <m:endChr m:val="]"/>
                              <m:ctrlPr>
                                <a:rPr lang="en-US" b="0" i="1">
                                  <a:latin typeface="Cambria Math" panose="02040503050406030204" pitchFamily="18" charset="0"/>
                                </a:rPr>
                              </m:ctrlPr>
                            </m:dPr>
                            <m:e>
                              <m:func>
                                <m:funcPr>
                                  <m:ctrlPr>
                                    <a:rPr lang="en-US" b="0" i="1">
                                      <a:latin typeface="Cambria Math" panose="02040503050406030204" pitchFamily="18" charset="0"/>
                                    </a:rPr>
                                  </m:ctrlPr>
                                </m:funcPr>
                                <m:fName>
                                  <m:r>
                                    <m:rPr>
                                      <m:sty m:val="p"/>
                                    </m:rPr>
                                    <a:rPr lang="en-US" b="0" i="0">
                                      <a:latin typeface="Cambria Math" panose="02040503050406030204" pitchFamily="18" charset="0"/>
                                    </a:rPr>
                                    <m:t>cov</m:t>
                                  </m:r>
                                </m:fName>
                                <m:e>
                                  <m:r>
                                    <a:rPr lang="en-US" b="1" i="0">
                                      <a:latin typeface="Cambria Math" panose="02040503050406030204" pitchFamily="18" charset="0"/>
                                    </a:rPr>
                                    <m:t>𝐡</m:t>
                                  </m:r>
                                </m:e>
                              </m:func>
                            </m:e>
                          </m:d>
                        </m:e>
                        <m:sup>
                          <m:r>
                            <a:rPr lang="en-US" b="0" i="0">
                              <a:latin typeface="Cambria Math" panose="02040503050406030204" pitchFamily="18" charset="0"/>
                            </a:rPr>
                            <m:t>−1</m:t>
                          </m:r>
                        </m:sup>
                      </m:sSup>
                      <m:sSup>
                        <m:sSupPr>
                          <m:ctrlPr>
                            <a:rPr lang="en-US" b="0" i="1">
                              <a:latin typeface="Cambria Math" panose="02040503050406030204" pitchFamily="18" charset="0"/>
                            </a:rPr>
                          </m:ctrlPr>
                        </m:sSupPr>
                        <m:e>
                          <m:r>
                            <a:rPr lang="en-US" b="1" i="0">
                              <a:latin typeface="Cambria Math" panose="02040503050406030204" pitchFamily="18" charset="0"/>
                            </a:rPr>
                            <m:t>𝐡</m:t>
                          </m:r>
                        </m:e>
                        <m:sup>
                          <m:r>
                            <a:rPr lang="en-US" b="0" i="1">
                              <a:latin typeface="Cambria Math" panose="02040503050406030204" pitchFamily="18" charset="0"/>
                            </a:rPr>
                            <m:t>𝑝𝑟𝑖</m:t>
                          </m:r>
                        </m:sup>
                      </m:sSup>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667000" y="2895600"/>
                <a:ext cx="4272260" cy="3782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22895" y="4114800"/>
                <a:ext cx="8608070" cy="1588127"/>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𝑔</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cov</m:t>
                                          </m:r>
                                        </m:fNa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𝐝</m:t>
                                          </m:r>
                                        </m:e>
                                      </m:func>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b="1" i="1">
                                  <a:latin typeface="Cambria Math" panose="02040503050406030204" pitchFamily="18" charset="0"/>
                                  <a:ea typeface="Times New Roman" panose="02020603050405020304" pitchFamily="18" charset="0"/>
                                  <a:cs typeface="Times New Roman" panose="02020603050405020304" pitchFamily="18" charset="0"/>
                                </a:rPr>
                                <m:t>𝐆</m:t>
                              </m:r>
                              <m:r>
                                <a:rPr lang="en-US" b="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𝐇</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cov</m:t>
                                          </m:r>
                                        </m:fNa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𝐡</m:t>
                                          </m:r>
                                        </m:e>
                                      </m:func>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b="1" i="1">
                                  <a:latin typeface="Cambria Math" panose="02040503050406030204" pitchFamily="18" charset="0"/>
                                  <a:ea typeface="Times New Roman" panose="02020603050405020304" pitchFamily="18" charset="0"/>
                                  <a:cs typeface="Times New Roman" panose="02020603050405020304" pitchFamily="18" charset="0"/>
                                </a:rPr>
                                <m:t>𝐇</m:t>
                              </m:r>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𝐂</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𝑑</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𝑔</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𝐇</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cov</m:t>
                                          </m:r>
                                        </m:fNa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𝐡</m:t>
                                          </m:r>
                                        </m:e>
                                      </m:func>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b="1" i="1">
                                  <a:latin typeface="Cambria Math" panose="02040503050406030204" pitchFamily="18" charset="0"/>
                                  <a:ea typeface="Times New Roman" panose="02020603050405020304" pitchFamily="18" charset="0"/>
                                  <a:cs typeface="Times New Roman" panose="02020603050405020304" pitchFamily="18" charset="0"/>
                                </a:rPr>
                                <m:t>𝐇</m:t>
                              </m:r>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cov</m:t>
                                      </m:r>
                                    </m:fNa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𝐝</m:t>
                                      </m:r>
                                    </m:e>
                                  </m:func>
                                </m:e>
                              </m:d>
                              <m:r>
                                <a:rPr lang="en-US" b="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𝐆</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𝐇</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cov</m:t>
                                                  </m:r>
                                                </m:fNa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𝐡</m:t>
                                                  </m:r>
                                                </m:e>
                                              </m:func>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b="1" i="1">
                                          <a:latin typeface="Cambria Math" panose="02040503050406030204" pitchFamily="18" charset="0"/>
                                          <a:ea typeface="Times New Roman" panose="02020603050405020304" pitchFamily="18" charset="0"/>
                                          <a:cs typeface="Times New Roman" panose="02020603050405020304" pitchFamily="18" charset="0"/>
                                        </a:rPr>
                                        <m:t>𝐇</m:t>
                                      </m:r>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sSup>
                                <m:sSupPr>
                                  <m:ctrlPr>
                                    <a:rPr lang="en-US"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2895" y="4114800"/>
                <a:ext cx="8608070" cy="158812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23736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3339"/>
            <a:ext cx="9144000" cy="769441"/>
          </a:xfrm>
          <a:prstGeom prst="rect">
            <a:avLst/>
          </a:prstGeom>
          <a:noFill/>
        </p:spPr>
        <p:txBody>
          <a:bodyPr wrap="square" rtlCol="0">
            <a:spAutoFit/>
          </a:bodyPr>
          <a:lstStyle/>
          <a:p>
            <a:pPr algn="ctr"/>
            <a:r>
              <a:rPr lang="en-US" sz="4400" dirty="0" smtClean="0"/>
              <a:t>Generalized Least Squares</a:t>
            </a:r>
          </a:p>
        </p:txBody>
      </p:sp>
      <mc:AlternateContent xmlns:mc="http://schemas.openxmlformats.org/markup-compatibility/2006" xmlns:a14="http://schemas.microsoft.com/office/drawing/2010/main">
        <mc:Choice Requires="a14">
          <p:sp>
            <p:nvSpPr>
              <p:cNvPr id="2" name="Rectangle 1"/>
              <p:cNvSpPr/>
              <p:nvPr/>
            </p:nvSpPr>
            <p:spPr>
              <a:xfrm>
                <a:off x="838200" y="1950850"/>
                <a:ext cx="76200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𝐦</m:t>
                          </m:r>
                        </m:e>
                        <m:sup>
                          <m:r>
                            <a:rPr lang="en-US" b="0" i="1">
                              <a:latin typeface="Cambria Math" panose="02040503050406030204" pitchFamily="18" charset="0"/>
                            </a:rPr>
                            <m:t>𝑒𝑠𝑡</m:t>
                          </m:r>
                        </m:sup>
                      </m:sSup>
                      <m:r>
                        <a:rPr lang="en-US" b="0" i="0">
                          <a:latin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𝐦</m:t>
                          </m:r>
                        </m:e>
                        <m:sub>
                          <m:r>
                            <a:rPr lang="en-US" i="1">
                              <a:latin typeface="Cambria Math" panose="02040503050406030204" pitchFamily="18" charset="0"/>
                            </a:rPr>
                            <m:t>𝐴</m:t>
                          </m:r>
                        </m:sub>
                      </m:sSub>
                      <m:r>
                        <a:rPr lang="en-US" b="0" i="0">
                          <a:latin typeface="Cambria Math" panose="02040503050406030204" pitchFamily="18" charset="0"/>
                        </a:rPr>
                        <m:t>+∆</m:t>
                      </m:r>
                      <m:r>
                        <a:rPr lang="en-US" b="1" i="0">
                          <a:latin typeface="Cambria Math" panose="02040503050406030204" pitchFamily="18" charset="0"/>
                        </a:rPr>
                        <m:t>𝐦</m:t>
                      </m:r>
                      <m:r>
                        <a:rPr lang="en-US" b="0" i="0">
                          <a:latin typeface="Cambria Math" panose="02040503050406030204" pitchFamily="18" charset="0"/>
                        </a:rPr>
                        <m:t>      </m:t>
                      </m:r>
                      <m:r>
                        <m:rPr>
                          <m:sty m:val="p"/>
                        </m:rPr>
                        <a:rPr lang="en-US" b="0" i="0">
                          <a:latin typeface="Cambria Math" panose="02040503050406030204" pitchFamily="18" charset="0"/>
                        </a:rPr>
                        <m:t>with</m:t>
                      </m:r>
                      <m:r>
                        <a:rPr lang="en-US" b="0" i="0">
                          <a:latin typeface="Cambria Math" panose="02040503050406030204" pitchFamily="18" charset="0"/>
                        </a:rPr>
                        <m:t>      ∆</m:t>
                      </m:r>
                      <m:r>
                        <a:rPr lang="en-US" b="1" i="0">
                          <a:latin typeface="Cambria Math" panose="02040503050406030204" pitchFamily="18" charset="0"/>
                        </a:rPr>
                        <m:t>𝐦</m:t>
                      </m:r>
                      <m:r>
                        <a:rPr lang="en-US" b="0" i="0">
                          <a:latin typeface="Cambria Math" panose="02040503050406030204" pitchFamily="18" charset="0"/>
                        </a:rPr>
                        <m:t>=</m:t>
                      </m:r>
                      <m:sSup>
                        <m:sSupPr>
                          <m:ctrlPr>
                            <a:rPr lang="en-US" b="0" i="1">
                              <a:latin typeface="Cambria Math" panose="02040503050406030204" pitchFamily="18" charset="0"/>
                            </a:rPr>
                          </m:ctrlPr>
                        </m:sSupPr>
                        <m:e>
                          <m:r>
                            <a:rPr lang="en-US" b="1" i="0">
                              <a:latin typeface="Cambria Math" panose="02040503050406030204" pitchFamily="18" charset="0"/>
                            </a:rPr>
                            <m:t>𝐆</m:t>
                          </m:r>
                        </m:e>
                        <m:sup>
                          <m:r>
                            <a:rPr lang="en-US" b="0" i="0">
                              <a:latin typeface="Cambria Math" panose="02040503050406030204" pitchFamily="18" charset="0"/>
                            </a:rPr>
                            <m:t>−</m:t>
                          </m:r>
                          <m:r>
                            <a:rPr lang="en-US" b="0" i="1">
                              <a:latin typeface="Cambria Math" panose="02040503050406030204" pitchFamily="18" charset="0"/>
                            </a:rPr>
                            <m:t>𝑔</m:t>
                          </m:r>
                        </m:sup>
                      </m:sSup>
                      <m:r>
                        <a:rPr lang="en-US" b="0" i="0">
                          <a:latin typeface="Cambria Math" panose="02040503050406030204" pitchFamily="18" charset="0"/>
                        </a:rPr>
                        <m:t>∆</m:t>
                      </m:r>
                      <m:r>
                        <a:rPr lang="en-US" b="1" i="0">
                          <a:latin typeface="Cambria Math" panose="02040503050406030204" pitchFamily="18" charset="0"/>
                        </a:rPr>
                        <m:t>𝐝</m:t>
                      </m:r>
                      <m:r>
                        <a:rPr lang="en-US" b="0" i="0">
                          <a:latin typeface="Cambria Math" panose="02040503050406030204" pitchFamily="18" charset="0"/>
                        </a:rPr>
                        <m:t>    </m:t>
                      </m:r>
                      <m:r>
                        <m:rPr>
                          <m:sty m:val="p"/>
                        </m:rPr>
                        <a:rPr lang="en-US" b="0" i="0">
                          <a:latin typeface="Cambria Math" panose="02040503050406030204" pitchFamily="18" charset="0"/>
                        </a:rPr>
                        <m:t>and</m:t>
                      </m:r>
                      <m:r>
                        <a:rPr lang="en-US" b="0" i="0">
                          <a:latin typeface="Cambria Math" panose="02040503050406030204" pitchFamily="18" charset="0"/>
                        </a:rPr>
                        <m:t>      ∆</m:t>
                      </m:r>
                      <m:r>
                        <a:rPr lang="en-US" b="1" i="0">
                          <a:latin typeface="Cambria Math" panose="02040503050406030204" pitchFamily="18" charset="0"/>
                        </a:rPr>
                        <m:t>𝐝</m:t>
                      </m:r>
                      <m:r>
                        <a:rPr lang="en-US" b="0" i="0">
                          <a:latin typeface="Cambria Math" panose="02040503050406030204" pitchFamily="18" charset="0"/>
                        </a:rPr>
                        <m:t>=</m:t>
                      </m:r>
                      <m:d>
                        <m:dPr>
                          <m:ctrlPr>
                            <a:rPr lang="en-US" b="0" i="1">
                              <a:latin typeface="Cambria Math" panose="02040503050406030204" pitchFamily="18" charset="0"/>
                            </a:rPr>
                          </m:ctrlPr>
                        </m:dPr>
                        <m:e>
                          <m:r>
                            <a:rPr lang="en-US" b="1" i="0">
                              <a:latin typeface="Cambria Math" panose="02040503050406030204" pitchFamily="18" charset="0"/>
                            </a:rPr>
                            <m:t>𝐝</m:t>
                          </m:r>
                          <m:r>
                            <a:rPr lang="en-US" b="0" i="0">
                              <a:latin typeface="Cambria Math" panose="02040503050406030204" pitchFamily="18" charset="0"/>
                            </a:rPr>
                            <m:t>−</m:t>
                          </m:r>
                          <m:r>
                            <a:rPr lang="en-US" b="1" i="0">
                              <a:latin typeface="Cambria Math" panose="02040503050406030204" pitchFamily="18" charset="0"/>
                            </a:rPr>
                            <m:t>𝐆</m:t>
                          </m:r>
                          <m:sSub>
                            <m:sSubPr>
                              <m:ctrlPr>
                                <a:rPr lang="en-US" i="1">
                                  <a:latin typeface="Cambria Math" panose="02040503050406030204" pitchFamily="18" charset="0"/>
                                </a:rPr>
                              </m:ctrlPr>
                            </m:sSubPr>
                            <m:e>
                              <m:r>
                                <a:rPr lang="en-US" b="1">
                                  <a:latin typeface="Cambria Math" panose="02040503050406030204" pitchFamily="18" charset="0"/>
                                </a:rPr>
                                <m:t>𝐦</m:t>
                              </m:r>
                            </m:e>
                            <m:sub>
                              <m:r>
                                <a:rPr lang="en-US" i="1">
                                  <a:latin typeface="Cambria Math" panose="02040503050406030204" pitchFamily="18" charset="0"/>
                                </a:rPr>
                                <m:t>𝐴</m:t>
                              </m:r>
                            </m:sub>
                          </m:sSub>
                        </m:e>
                      </m:d>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838200" y="1950850"/>
                <a:ext cx="762000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667000" y="2895600"/>
                <a:ext cx="12083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𝐦</m:t>
                          </m:r>
                        </m:e>
                        <m:sup>
                          <m:r>
                            <a:rPr lang="en-US" b="0" i="1">
                              <a:latin typeface="Cambria Math" panose="02040503050406030204" pitchFamily="18" charset="0"/>
                            </a:rPr>
                            <m:t>𝐻</m:t>
                          </m:r>
                        </m:sup>
                      </m:sSup>
                      <m:r>
                        <a:rPr lang="en-US" b="0" i="0">
                          <a:latin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𝐦</m:t>
                          </m:r>
                        </m:e>
                        <m:sub>
                          <m:r>
                            <a:rPr lang="en-US" i="1">
                              <a:latin typeface="Cambria Math" panose="02040503050406030204" pitchFamily="18" charset="0"/>
                            </a:rPr>
                            <m:t>𝐴</m:t>
                          </m:r>
                        </m:sub>
                      </m:sSub>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667000" y="2895600"/>
                <a:ext cx="120834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22895" y="4114800"/>
                <a:ext cx="8608070" cy="1493486"/>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𝑔</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𝑑</m:t>
                          </m:r>
                        </m:sub>
                        <m:sup>
                          <m:r>
                            <a:rPr lang="en-US" i="1">
                              <a:latin typeface="Cambria Math" panose="02040503050406030204" pitchFamily="18" charset="0"/>
                            </a:rPr>
                            <m:t>−2</m:t>
                          </m:r>
                        </m:sup>
                      </m:sSub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𝑑</m:t>
                                  </m:r>
                                </m:sub>
                                <m:sup>
                                  <m:r>
                                    <a:rPr lang="en-US" b="0" i="1" smtClean="0">
                                      <a:latin typeface="Cambria Math" panose="02040503050406030204" pitchFamily="18" charset="0"/>
                                    </a:rPr>
                                    <m:t>−</m:t>
                                  </m:r>
                                  <m:r>
                                    <a:rPr lang="en-US" i="1">
                                      <a:latin typeface="Cambria Math" panose="02040503050406030204" pitchFamily="18" charset="0"/>
                                    </a:rPr>
                                    <m:t>2</m:t>
                                  </m:r>
                                </m:sup>
                              </m:sSub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r>
                                <a:rPr lang="en-US" b="1" i="1">
                                  <a:latin typeface="Cambria Math" panose="02040503050406030204" pitchFamily="18" charset="0"/>
                                  <a:ea typeface="Times New Roman" panose="02020603050405020304" pitchFamily="18" charset="0"/>
                                  <a:cs typeface="Times New Roman" panose="02020603050405020304" pitchFamily="18" charset="0"/>
                                </a:rPr>
                                <m:t>𝐆</m:t>
                              </m:r>
                              <m:r>
                                <a:rPr lang="en-US" b="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b="1" i="1" smtClean="0">
                                      <a:latin typeface="Cambria Math" panose="02040503050406030204" pitchFamily="18" charset="0"/>
                                      <a:cs typeface="Times New Roman" panose="02020603050405020304" pitchFamily="18" charset="0"/>
                                    </a:rPr>
                                  </m:ctrlPr>
                                </m:sSubSupPr>
                                <m:e>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latin typeface="Cambria Math" panose="02040503050406030204" pitchFamily="18" charset="0"/>
                                              <a:ea typeface="Calibri" panose="020F0502020204030204" pitchFamily="34" charset="0"/>
                                              <a:cs typeface="Times New Roman" panose="02020603050405020304" pitchFamily="18" charset="0"/>
                                            </a:rPr>
                                            <m:t>cov</m:t>
                                          </m:r>
                                        </m:fName>
                                        <m:e>
                                          <m:r>
                                            <a:rPr lang="en-US" b="1">
                                              <a:latin typeface="Cambria Math" panose="02040503050406030204" pitchFamily="18" charset="0"/>
                                              <a:ea typeface="Times New Roman" panose="02020603050405020304" pitchFamily="18" charset="0"/>
                                              <a:cs typeface="Times New Roman" panose="02020603050405020304" pitchFamily="18" charset="0"/>
                                            </a:rPr>
                                            <m:t>𝐦</m:t>
                                          </m:r>
                                        </m:e>
                                      </m:func>
                                    </m:e>
                                  </m:d>
                                </m:e>
                                <m:sub>
                                  <m:r>
                                    <a:rPr lang="en-US" b="1" i="1" smtClean="0">
                                      <a:latin typeface="Cambria Math" panose="02040503050406030204" pitchFamily="18" charset="0"/>
                                      <a:cs typeface="Times New Roman" panose="02020603050405020304" pitchFamily="18" charset="0"/>
                                    </a:rPr>
                                    <m:t>𝑨</m:t>
                                  </m:r>
                                </m:sub>
                                <m:sup>
                                  <m:r>
                                    <a:rPr lang="en-US" b="1" i="1" smtClean="0">
                                      <a:latin typeface="Cambria Math" panose="02040503050406030204" pitchFamily="18" charset="0"/>
                                      <a:cs typeface="Times New Roman" panose="02020603050405020304" pitchFamily="18" charset="0"/>
                                    </a:rPr>
                                    <m:t>−</m:t>
                                  </m:r>
                                  <m:r>
                                    <a:rPr lang="en-US" b="1" i="1" smtClean="0">
                                      <a:latin typeface="Cambria Math" panose="02040503050406030204" pitchFamily="18" charset="0"/>
                                      <a:cs typeface="Times New Roman" panose="02020603050405020304" pitchFamily="18" charset="0"/>
                                    </a:rPr>
                                    <m:t>𝟏</m:t>
                                  </m:r>
                                </m:sup>
                              </m:sSubSup>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𝑔</m:t>
                          </m:r>
                        </m:sup>
                      </m:sSup>
                      <m:r>
                        <a:rPr lang="en-US"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latin typeface="Cambria Math" panose="02040503050406030204" pitchFamily="18" charset="0"/>
                                      <a:ea typeface="Calibri" panose="020F0502020204030204" pitchFamily="34" charset="0"/>
                                      <a:cs typeface="Times New Roman" panose="02020603050405020304" pitchFamily="18" charset="0"/>
                                    </a:rPr>
                                    <m:t>cov</m:t>
                                  </m:r>
                                </m:fName>
                                <m:e>
                                  <m:r>
                                    <a:rPr lang="en-US" b="1">
                                      <a:latin typeface="Cambria Math" panose="02040503050406030204" pitchFamily="18" charset="0"/>
                                      <a:ea typeface="Times New Roman" panose="02020603050405020304" pitchFamily="18" charset="0"/>
                                      <a:cs typeface="Times New Roman" panose="02020603050405020304" pitchFamily="18" charset="0"/>
                                    </a:rPr>
                                    <m:t>𝐦</m:t>
                                  </m:r>
                                </m:e>
                              </m:func>
                            </m:e>
                          </m:d>
                        </m:e>
                        <m:sub>
                          <m:r>
                            <a:rPr lang="en-US" b="1" i="1">
                              <a:latin typeface="Cambria Math" panose="02040503050406030204" pitchFamily="18" charset="0"/>
                              <a:cs typeface="Times New Roman" panose="02020603050405020304" pitchFamily="18" charset="0"/>
                            </a:rPr>
                            <m:t>𝑨</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rPr>
                                    <m:t>𝑑</m:t>
                                  </m:r>
                                </m:sub>
                                <m:sup>
                                  <m:r>
                                    <a:rPr lang="en-US" sz="2000" i="1">
                                      <a:latin typeface="Cambria Math" panose="02040503050406030204" pitchFamily="18" charset="0"/>
                                    </a:rPr>
                                    <m:t>2</m:t>
                                  </m:r>
                                </m:sup>
                              </m:sSubSup>
                              <m:r>
                                <a:rPr lang="en-US" sz="2000" b="1" i="0" smtClean="0">
                                  <a:latin typeface="Cambria Math" panose="02040503050406030204" pitchFamily="18" charset="0"/>
                                </a:rPr>
                                <m:t>𝐈</m:t>
                              </m:r>
                              <m:r>
                                <a:rPr lang="en-US" b="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𝐆</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latin typeface="Cambria Math" panose="02040503050406030204" pitchFamily="18" charset="0"/>
                                              <a:ea typeface="Calibri" panose="020F0502020204030204" pitchFamily="34" charset="0"/>
                                              <a:cs typeface="Times New Roman" panose="02020603050405020304" pitchFamily="18" charset="0"/>
                                            </a:rPr>
                                            <m:t>cov</m:t>
                                          </m:r>
                                        </m:fName>
                                        <m:e>
                                          <m:r>
                                            <a:rPr lang="en-US" b="1">
                                              <a:latin typeface="Cambria Math" panose="02040503050406030204" pitchFamily="18" charset="0"/>
                                              <a:ea typeface="Times New Roman" panose="02020603050405020304" pitchFamily="18" charset="0"/>
                                              <a:cs typeface="Times New Roman" panose="02020603050405020304" pitchFamily="18" charset="0"/>
                                            </a:rPr>
                                            <m:t>𝐦</m:t>
                                          </m:r>
                                        </m:e>
                                      </m:func>
                                    </m:e>
                                  </m:d>
                                </m:e>
                                <m:sub>
                                  <m:r>
                                    <a:rPr lang="en-US" b="1" i="1">
                                      <a:latin typeface="Cambria Math" panose="02040503050406030204" pitchFamily="18" charset="0"/>
                                      <a:cs typeface="Times New Roman" panose="02020603050405020304" pitchFamily="18" charset="0"/>
                                    </a:rPr>
                                    <m:t>𝑨</m:t>
                                  </m:r>
                                </m:sub>
                              </m:sSub>
                              <m:sSup>
                                <m:sSupPr>
                                  <m:ctrlPr>
                                    <a:rPr lang="en-US"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2895" y="4114800"/>
                <a:ext cx="8608070" cy="14934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948715"/>
                <a:ext cx="9144000" cy="476284"/>
              </a:xfrm>
              <a:prstGeom prst="rect">
                <a:avLst/>
              </a:prstGeom>
              <a:noFill/>
            </p:spPr>
            <p:txBody>
              <a:bodyPr wrap="square" rtlCol="0">
                <a:spAutoFit/>
              </a:bodyPr>
              <a:lstStyle/>
              <a:p>
                <a:pPr algn="ctr"/>
                <a:r>
                  <a:rPr lang="en-US" sz="2400" dirty="0" smtClean="0"/>
                  <a:t>with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𝑑</m:t>
                        </m:r>
                      </m:sub>
                      <m:sup>
                        <m:r>
                          <a:rPr lang="en-US" sz="2400" i="1">
                            <a:latin typeface="Cambria Math" panose="02040503050406030204" pitchFamily="18" charset="0"/>
                          </a:rPr>
                          <m:t>2</m:t>
                        </m:r>
                      </m:sup>
                    </m:sSubSup>
                  </m:oMath>
                </a14:m>
                <a:r>
                  <a:rPr lang="en-US" sz="2400" dirty="0" smtClean="0"/>
                  <a:t>   and </a:t>
                </a:r>
                <a14:m>
                  <m:oMath xmlns:m="http://schemas.openxmlformats.org/officeDocument/2006/math">
                    <m:r>
                      <a:rPr lang="en-US" sz="2400" b="1" i="0" smtClean="0">
                        <a:latin typeface="Cambria Math" panose="02040503050406030204" pitchFamily="18" charset="0"/>
                      </a:rPr>
                      <m:t>𝐇</m:t>
                    </m:r>
                    <m:r>
                      <a:rPr lang="en-US" sz="2400" b="1" i="0" smtClean="0">
                        <a:latin typeface="Cambria Math" panose="02040503050406030204" pitchFamily="18" charset="0"/>
                      </a:rPr>
                      <m:t>=</m:t>
                    </m:r>
                    <m:r>
                      <a:rPr lang="en-US" sz="2400" b="1" i="0" smtClean="0">
                        <a:latin typeface="Cambria Math" panose="02040503050406030204" pitchFamily="18" charset="0"/>
                      </a:rPr>
                      <m:t>𝐈</m:t>
                    </m:r>
                  </m:oMath>
                </a14:m>
                <a:r>
                  <a:rPr lang="en-US" sz="2400" b="1" dirty="0" smtClean="0"/>
                  <a:t>   </a:t>
                </a:r>
                <a:r>
                  <a:rPr lang="en-US" sz="2400" dirty="0" smtClean="0"/>
                  <a:t>and</a:t>
                </a:r>
                <a:r>
                  <a:rPr lang="en-US" sz="2400" b="1" dirty="0" smtClean="0"/>
                  <a:t>   </a:t>
                </a:r>
                <a14:m>
                  <m:oMath xmlns:m="http://schemas.openxmlformats.org/officeDocument/2006/math">
                    <m:sSup>
                      <m:sSupPr>
                        <m:ctrlPr>
                          <a:rPr lang="en-US" sz="2400" i="1">
                            <a:latin typeface="Cambria Math" panose="02040503050406030204" pitchFamily="18" charset="0"/>
                          </a:rPr>
                        </m:ctrlPr>
                      </m:sSupPr>
                      <m:e>
                        <m:r>
                          <a:rPr lang="en-US" sz="2400" b="1">
                            <a:latin typeface="Cambria Math" panose="02040503050406030204" pitchFamily="18" charset="0"/>
                          </a:rPr>
                          <m:t>𝐡</m:t>
                        </m:r>
                      </m:e>
                      <m:sup>
                        <m:r>
                          <a:rPr lang="en-US" sz="2400" i="1">
                            <a:latin typeface="Cambria Math" panose="02040503050406030204" pitchFamily="18" charset="0"/>
                          </a:rPr>
                          <m:t>𝑝𝑟𝑖</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𝐦</m:t>
                        </m:r>
                      </m:e>
                      <m:sub>
                        <m:r>
                          <a:rPr lang="en-US" sz="2400" b="0" i="1" smtClean="0">
                            <a:latin typeface="Cambria Math" panose="02040503050406030204" pitchFamily="18" charset="0"/>
                          </a:rPr>
                          <m:t>𝐴</m:t>
                        </m:r>
                      </m:sub>
                    </m:sSub>
                  </m:oMath>
                </a14:m>
                <a:r>
                  <a:rPr lang="en-US" sz="2400" b="1" dirty="0" smtClean="0"/>
                  <a:t>   </a:t>
                </a:r>
                <a:r>
                  <a:rPr lang="en-US" sz="2400" dirty="0"/>
                  <a:t>and </a:t>
                </a:r>
                <a14:m>
                  <m:oMath xmlns:m="http://schemas.openxmlformats.org/officeDocument/2006/math">
                    <m:r>
                      <a:rPr lang="en-US" sz="2400" b="0" i="0" smtClean="0">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400" b="1"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cov</m:t>
                            </m:r>
                          </m:fName>
                          <m:e>
                            <m:r>
                              <a:rPr lang="en-US" sz="2400" b="1" i="1">
                                <a:latin typeface="Cambria Math" panose="02040503050406030204" pitchFamily="18" charset="0"/>
                                <a:ea typeface="Times New Roman" panose="02020603050405020304" pitchFamily="18" charset="0"/>
                                <a:cs typeface="Times New Roman" panose="02020603050405020304" pitchFamily="18" charset="0"/>
                              </a:rPr>
                              <m:t>𝐡</m:t>
                            </m:r>
                          </m:e>
                        </m:func>
                      </m:e>
                    </m:d>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b="1" i="1">
                            <a:latin typeface="Cambria Math" panose="02040503050406030204" pitchFamily="18" charset="0"/>
                          </a:rPr>
                        </m:ctrlPr>
                      </m:sSubPr>
                      <m:e>
                        <m:d>
                          <m:dPr>
                            <m:begChr m:val="["/>
                            <m:endChr m:val="]"/>
                            <m:ctrlPr>
                              <a:rPr lang="en-US" sz="2400" i="1">
                                <a:latin typeface="Cambria Math" panose="02040503050406030204" pitchFamily="18" charset="0"/>
                              </a:rPr>
                            </m:ctrlPr>
                          </m:dPr>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cov</m:t>
                                </m:r>
                              </m:fName>
                              <m:e>
                                <m:r>
                                  <a:rPr lang="en-US" sz="2400" b="1">
                                    <a:latin typeface="Cambria Math" panose="02040503050406030204" pitchFamily="18" charset="0"/>
                                  </a:rPr>
                                  <m:t>𝐦</m:t>
                                </m:r>
                              </m:e>
                            </m:func>
                          </m:e>
                        </m:d>
                      </m:e>
                      <m:sub>
                        <m:r>
                          <a:rPr lang="en-US" sz="2400" i="1">
                            <a:latin typeface="Cambria Math" panose="02040503050406030204" pitchFamily="18" charset="0"/>
                          </a:rPr>
                          <m:t>𝐴</m:t>
                        </m:r>
                      </m:sub>
                    </m:sSub>
                  </m:oMath>
                </a14:m>
                <a:endParaRPr lang="en-US"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948715"/>
                <a:ext cx="9144000" cy="476284"/>
              </a:xfrm>
              <a:prstGeom prst="rect">
                <a:avLst/>
              </a:prstGeom>
              <a:blipFill>
                <a:blip r:embed="rId6"/>
                <a:stretch>
                  <a:fillRect t="-6410" b="-29487"/>
                </a:stretch>
              </a:blipFill>
            </p:spPr>
            <p:txBody>
              <a:bodyPr/>
              <a:lstStyle/>
              <a:p>
                <a:r>
                  <a:rPr lang="en-US">
                    <a:noFill/>
                  </a:rPr>
                  <a:t> </a:t>
                </a:r>
              </a:p>
            </p:txBody>
          </p:sp>
        </mc:Fallback>
      </mc:AlternateContent>
    </p:spTree>
    <p:extLst>
      <p:ext uri="{BB962C8B-B14F-4D97-AF65-F5344CB8AC3E}">
        <p14:creationId xmlns:p14="http://schemas.microsoft.com/office/powerpoint/2010/main" val="4068049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3339"/>
            <a:ext cx="9144000" cy="769441"/>
          </a:xfrm>
          <a:prstGeom prst="rect">
            <a:avLst/>
          </a:prstGeom>
          <a:noFill/>
        </p:spPr>
        <p:txBody>
          <a:bodyPr wrap="square" rtlCol="0">
            <a:spAutoFit/>
          </a:bodyPr>
          <a:lstStyle/>
          <a:p>
            <a:pPr algn="ctr"/>
            <a:r>
              <a:rPr lang="en-US" sz="4400" dirty="0" smtClean="0"/>
              <a:t>Generalized Least Squares</a:t>
            </a:r>
          </a:p>
        </p:txBody>
      </p:sp>
      <mc:AlternateContent xmlns:mc="http://schemas.openxmlformats.org/markup-compatibility/2006" xmlns:a14="http://schemas.microsoft.com/office/drawing/2010/main">
        <mc:Choice Requires="a14">
          <p:sp>
            <p:nvSpPr>
              <p:cNvPr id="2" name="Rectangle 1"/>
              <p:cNvSpPr/>
              <p:nvPr/>
            </p:nvSpPr>
            <p:spPr>
              <a:xfrm>
                <a:off x="838200" y="1950850"/>
                <a:ext cx="76200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𝐦</m:t>
                          </m:r>
                        </m:e>
                        <m:sup>
                          <m:r>
                            <a:rPr lang="en-US" b="0" i="1">
                              <a:latin typeface="Cambria Math" panose="02040503050406030204" pitchFamily="18" charset="0"/>
                            </a:rPr>
                            <m:t>𝑒𝑠𝑡</m:t>
                          </m:r>
                        </m:sup>
                      </m:sSup>
                      <m:r>
                        <a:rPr lang="en-US" b="0" i="0">
                          <a:latin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𝐦</m:t>
                          </m:r>
                        </m:e>
                        <m:sub>
                          <m:r>
                            <a:rPr lang="en-US" i="1">
                              <a:latin typeface="Cambria Math" panose="02040503050406030204" pitchFamily="18" charset="0"/>
                            </a:rPr>
                            <m:t>𝐴</m:t>
                          </m:r>
                        </m:sub>
                      </m:sSub>
                      <m:r>
                        <a:rPr lang="en-US" b="0" i="0">
                          <a:latin typeface="Cambria Math" panose="02040503050406030204" pitchFamily="18" charset="0"/>
                        </a:rPr>
                        <m:t>+∆</m:t>
                      </m:r>
                      <m:r>
                        <a:rPr lang="en-US" b="1" i="0">
                          <a:latin typeface="Cambria Math" panose="02040503050406030204" pitchFamily="18" charset="0"/>
                        </a:rPr>
                        <m:t>𝐦</m:t>
                      </m:r>
                      <m:r>
                        <a:rPr lang="en-US" b="0" i="0">
                          <a:latin typeface="Cambria Math" panose="02040503050406030204" pitchFamily="18" charset="0"/>
                        </a:rPr>
                        <m:t>      </m:t>
                      </m:r>
                      <m:r>
                        <m:rPr>
                          <m:sty m:val="p"/>
                        </m:rPr>
                        <a:rPr lang="en-US" b="0" i="0">
                          <a:latin typeface="Cambria Math" panose="02040503050406030204" pitchFamily="18" charset="0"/>
                        </a:rPr>
                        <m:t>with</m:t>
                      </m:r>
                      <m:r>
                        <a:rPr lang="en-US" b="0" i="0">
                          <a:latin typeface="Cambria Math" panose="02040503050406030204" pitchFamily="18" charset="0"/>
                        </a:rPr>
                        <m:t>      ∆</m:t>
                      </m:r>
                      <m:r>
                        <a:rPr lang="en-US" b="1" i="0">
                          <a:latin typeface="Cambria Math" panose="02040503050406030204" pitchFamily="18" charset="0"/>
                        </a:rPr>
                        <m:t>𝐦</m:t>
                      </m:r>
                      <m:r>
                        <a:rPr lang="en-US" b="0" i="0">
                          <a:latin typeface="Cambria Math" panose="02040503050406030204" pitchFamily="18" charset="0"/>
                        </a:rPr>
                        <m:t>=</m:t>
                      </m:r>
                      <m:sSup>
                        <m:sSupPr>
                          <m:ctrlPr>
                            <a:rPr lang="en-US" b="0" i="1">
                              <a:latin typeface="Cambria Math" panose="02040503050406030204" pitchFamily="18" charset="0"/>
                            </a:rPr>
                          </m:ctrlPr>
                        </m:sSupPr>
                        <m:e>
                          <m:r>
                            <a:rPr lang="en-US" b="1" i="0">
                              <a:latin typeface="Cambria Math" panose="02040503050406030204" pitchFamily="18" charset="0"/>
                            </a:rPr>
                            <m:t>𝐆</m:t>
                          </m:r>
                        </m:e>
                        <m:sup>
                          <m:r>
                            <a:rPr lang="en-US" b="0" i="0">
                              <a:latin typeface="Cambria Math" panose="02040503050406030204" pitchFamily="18" charset="0"/>
                            </a:rPr>
                            <m:t>−</m:t>
                          </m:r>
                          <m:r>
                            <a:rPr lang="en-US" b="0" i="1">
                              <a:latin typeface="Cambria Math" panose="02040503050406030204" pitchFamily="18" charset="0"/>
                            </a:rPr>
                            <m:t>𝑔</m:t>
                          </m:r>
                        </m:sup>
                      </m:sSup>
                      <m:r>
                        <a:rPr lang="en-US" b="0" i="0">
                          <a:latin typeface="Cambria Math" panose="02040503050406030204" pitchFamily="18" charset="0"/>
                        </a:rPr>
                        <m:t>∆</m:t>
                      </m:r>
                      <m:r>
                        <a:rPr lang="en-US" b="1" i="0">
                          <a:latin typeface="Cambria Math" panose="02040503050406030204" pitchFamily="18" charset="0"/>
                        </a:rPr>
                        <m:t>𝐝</m:t>
                      </m:r>
                      <m:r>
                        <a:rPr lang="en-US" b="0" i="0">
                          <a:latin typeface="Cambria Math" panose="02040503050406030204" pitchFamily="18" charset="0"/>
                        </a:rPr>
                        <m:t>    </m:t>
                      </m:r>
                      <m:r>
                        <m:rPr>
                          <m:sty m:val="p"/>
                        </m:rPr>
                        <a:rPr lang="en-US" b="0" i="0">
                          <a:latin typeface="Cambria Math" panose="02040503050406030204" pitchFamily="18" charset="0"/>
                        </a:rPr>
                        <m:t>and</m:t>
                      </m:r>
                      <m:r>
                        <a:rPr lang="en-US" b="0" i="0">
                          <a:latin typeface="Cambria Math" panose="02040503050406030204" pitchFamily="18" charset="0"/>
                        </a:rPr>
                        <m:t>      ∆</m:t>
                      </m:r>
                      <m:r>
                        <a:rPr lang="en-US" b="1" i="0">
                          <a:latin typeface="Cambria Math" panose="02040503050406030204" pitchFamily="18" charset="0"/>
                        </a:rPr>
                        <m:t>𝐝</m:t>
                      </m:r>
                      <m:r>
                        <a:rPr lang="en-US" b="0" i="0">
                          <a:latin typeface="Cambria Math" panose="02040503050406030204" pitchFamily="18" charset="0"/>
                        </a:rPr>
                        <m:t>=</m:t>
                      </m:r>
                      <m:d>
                        <m:dPr>
                          <m:ctrlPr>
                            <a:rPr lang="en-US" b="0" i="1">
                              <a:latin typeface="Cambria Math" panose="02040503050406030204" pitchFamily="18" charset="0"/>
                            </a:rPr>
                          </m:ctrlPr>
                        </m:dPr>
                        <m:e>
                          <m:r>
                            <a:rPr lang="en-US" b="1" i="0">
                              <a:latin typeface="Cambria Math" panose="02040503050406030204" pitchFamily="18" charset="0"/>
                            </a:rPr>
                            <m:t>𝐝</m:t>
                          </m:r>
                          <m:r>
                            <a:rPr lang="en-US" b="0" i="0">
                              <a:latin typeface="Cambria Math" panose="02040503050406030204" pitchFamily="18" charset="0"/>
                            </a:rPr>
                            <m:t>−</m:t>
                          </m:r>
                          <m:r>
                            <a:rPr lang="en-US" b="1" i="0">
                              <a:latin typeface="Cambria Math" panose="02040503050406030204" pitchFamily="18" charset="0"/>
                            </a:rPr>
                            <m:t>𝐆</m:t>
                          </m:r>
                          <m:sSub>
                            <m:sSubPr>
                              <m:ctrlPr>
                                <a:rPr lang="en-US" i="1">
                                  <a:latin typeface="Cambria Math" panose="02040503050406030204" pitchFamily="18" charset="0"/>
                                </a:rPr>
                              </m:ctrlPr>
                            </m:sSubPr>
                            <m:e>
                              <m:r>
                                <a:rPr lang="en-US" b="1">
                                  <a:latin typeface="Cambria Math" panose="02040503050406030204" pitchFamily="18" charset="0"/>
                                </a:rPr>
                                <m:t>𝐦</m:t>
                              </m:r>
                            </m:e>
                            <m:sub>
                              <m:r>
                                <a:rPr lang="en-US" i="1">
                                  <a:latin typeface="Cambria Math" panose="02040503050406030204" pitchFamily="18" charset="0"/>
                                </a:rPr>
                                <m:t>𝐴</m:t>
                              </m:r>
                            </m:sub>
                          </m:sSub>
                        </m:e>
                      </m:d>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838200" y="1950850"/>
                <a:ext cx="762000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667000" y="2895600"/>
                <a:ext cx="12083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𝐦</m:t>
                          </m:r>
                        </m:e>
                        <m:sup>
                          <m:r>
                            <a:rPr lang="en-US" b="0" i="1">
                              <a:latin typeface="Cambria Math" panose="02040503050406030204" pitchFamily="18" charset="0"/>
                            </a:rPr>
                            <m:t>𝐻</m:t>
                          </m:r>
                        </m:sup>
                      </m:sSup>
                      <m:r>
                        <a:rPr lang="en-US" b="0" i="0">
                          <a:latin typeface="Cambria Math" panose="02040503050406030204" pitchFamily="18" charset="0"/>
                        </a:rPr>
                        <m:t>=</m:t>
                      </m:r>
                      <m:sSub>
                        <m:sSubPr>
                          <m:ctrlPr>
                            <a:rPr lang="en-US" i="1">
                              <a:latin typeface="Cambria Math" panose="02040503050406030204" pitchFamily="18" charset="0"/>
                            </a:rPr>
                          </m:ctrlPr>
                        </m:sSubPr>
                        <m:e>
                          <m:r>
                            <a:rPr lang="en-US" b="1" i="0">
                              <a:latin typeface="Cambria Math" panose="02040503050406030204" pitchFamily="18" charset="0"/>
                            </a:rPr>
                            <m:t>𝐦</m:t>
                          </m:r>
                        </m:e>
                        <m:sub>
                          <m:r>
                            <a:rPr lang="en-US" i="1">
                              <a:latin typeface="Cambria Math" panose="02040503050406030204" pitchFamily="18" charset="0"/>
                            </a:rPr>
                            <m:t>𝐴</m:t>
                          </m:r>
                        </m:sub>
                      </m:sSub>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667000" y="2895600"/>
                <a:ext cx="120834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22895" y="4114800"/>
                <a:ext cx="8608070" cy="1493486"/>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𝑔</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𝑑</m:t>
                          </m:r>
                        </m:sub>
                        <m:sup>
                          <m:r>
                            <a:rPr lang="en-US" i="1">
                              <a:latin typeface="Cambria Math" panose="02040503050406030204" pitchFamily="18" charset="0"/>
                            </a:rPr>
                            <m:t>−2</m:t>
                          </m:r>
                        </m:sup>
                      </m:sSub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𝑑</m:t>
                                  </m:r>
                                </m:sub>
                                <m:sup>
                                  <m:r>
                                    <a:rPr lang="en-US" b="0" i="1" smtClean="0">
                                      <a:latin typeface="Cambria Math" panose="02040503050406030204" pitchFamily="18" charset="0"/>
                                    </a:rPr>
                                    <m:t>−</m:t>
                                  </m:r>
                                  <m:r>
                                    <a:rPr lang="en-US" i="1">
                                      <a:latin typeface="Cambria Math" panose="02040503050406030204" pitchFamily="18" charset="0"/>
                                    </a:rPr>
                                    <m:t>2</m:t>
                                  </m:r>
                                </m:sup>
                              </m:sSub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r>
                                <a:rPr lang="en-US" b="1" i="1">
                                  <a:latin typeface="Cambria Math" panose="02040503050406030204" pitchFamily="18" charset="0"/>
                                  <a:ea typeface="Times New Roman" panose="02020603050405020304" pitchFamily="18" charset="0"/>
                                  <a:cs typeface="Times New Roman" panose="02020603050405020304" pitchFamily="18" charset="0"/>
                                </a:rPr>
                                <m:t>𝐆</m:t>
                              </m:r>
                              <m:r>
                                <a:rPr lang="en-US" b="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b="1" i="1" smtClean="0">
                                      <a:latin typeface="Cambria Math" panose="02040503050406030204" pitchFamily="18" charset="0"/>
                                      <a:cs typeface="Times New Roman" panose="02020603050405020304" pitchFamily="18" charset="0"/>
                                    </a:rPr>
                                  </m:ctrlPr>
                                </m:sSubSupPr>
                                <m:e>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latin typeface="Cambria Math" panose="02040503050406030204" pitchFamily="18" charset="0"/>
                                              <a:ea typeface="Calibri" panose="020F0502020204030204" pitchFamily="34" charset="0"/>
                                              <a:cs typeface="Times New Roman" panose="02020603050405020304" pitchFamily="18" charset="0"/>
                                            </a:rPr>
                                            <m:t>cov</m:t>
                                          </m:r>
                                        </m:fName>
                                        <m:e>
                                          <m:r>
                                            <a:rPr lang="en-US" b="1">
                                              <a:latin typeface="Cambria Math" panose="02040503050406030204" pitchFamily="18" charset="0"/>
                                              <a:ea typeface="Times New Roman" panose="02020603050405020304" pitchFamily="18" charset="0"/>
                                              <a:cs typeface="Times New Roman" panose="02020603050405020304" pitchFamily="18" charset="0"/>
                                            </a:rPr>
                                            <m:t>𝐦</m:t>
                                          </m:r>
                                        </m:e>
                                      </m:func>
                                    </m:e>
                                  </m:d>
                                </m:e>
                                <m:sub>
                                  <m:r>
                                    <a:rPr lang="en-US" b="1" i="1" smtClean="0">
                                      <a:latin typeface="Cambria Math" panose="02040503050406030204" pitchFamily="18" charset="0"/>
                                      <a:cs typeface="Times New Roman" panose="02020603050405020304" pitchFamily="18" charset="0"/>
                                    </a:rPr>
                                    <m:t>𝑨</m:t>
                                  </m:r>
                                </m:sub>
                                <m:sup>
                                  <m:r>
                                    <a:rPr lang="en-US" b="1" i="1" smtClean="0">
                                      <a:latin typeface="Cambria Math" panose="02040503050406030204" pitchFamily="18" charset="0"/>
                                      <a:cs typeface="Times New Roman" panose="02020603050405020304" pitchFamily="18" charset="0"/>
                                    </a:rPr>
                                    <m:t>−</m:t>
                                  </m:r>
                                  <m:r>
                                    <a:rPr lang="en-US" b="1" i="1" smtClean="0">
                                      <a:latin typeface="Cambria Math" panose="02040503050406030204" pitchFamily="18" charset="0"/>
                                      <a:cs typeface="Times New Roman" panose="02020603050405020304" pitchFamily="18" charset="0"/>
                                    </a:rPr>
                                    <m:t>𝟏</m:t>
                                  </m:r>
                                </m:sup>
                              </m:sSubSup>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𝑔</m:t>
                          </m:r>
                        </m:sup>
                      </m:sSup>
                      <m:r>
                        <a:rPr lang="en-US"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latin typeface="Cambria Math" panose="02040503050406030204" pitchFamily="18" charset="0"/>
                                      <a:ea typeface="Calibri" panose="020F0502020204030204" pitchFamily="34" charset="0"/>
                                      <a:cs typeface="Times New Roman" panose="02020603050405020304" pitchFamily="18" charset="0"/>
                                    </a:rPr>
                                    <m:t>cov</m:t>
                                  </m:r>
                                </m:fName>
                                <m:e>
                                  <m:r>
                                    <a:rPr lang="en-US" b="1">
                                      <a:latin typeface="Cambria Math" panose="02040503050406030204" pitchFamily="18" charset="0"/>
                                      <a:ea typeface="Times New Roman" panose="02020603050405020304" pitchFamily="18" charset="0"/>
                                      <a:cs typeface="Times New Roman" panose="02020603050405020304" pitchFamily="18" charset="0"/>
                                    </a:rPr>
                                    <m:t>𝐦</m:t>
                                  </m:r>
                                </m:e>
                              </m:func>
                            </m:e>
                          </m:d>
                        </m:e>
                        <m:sub>
                          <m:r>
                            <a:rPr lang="en-US" b="1" i="1">
                              <a:latin typeface="Cambria Math" panose="02040503050406030204" pitchFamily="18" charset="0"/>
                              <a:cs typeface="Times New Roman" panose="02020603050405020304" pitchFamily="18" charset="0"/>
                            </a:rPr>
                            <m:t>𝑨</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rPr>
                                    <m:t>𝑑</m:t>
                                  </m:r>
                                </m:sub>
                                <m:sup>
                                  <m:r>
                                    <a:rPr lang="en-US" sz="2000" i="1">
                                      <a:latin typeface="Cambria Math" panose="02040503050406030204" pitchFamily="18" charset="0"/>
                                    </a:rPr>
                                    <m:t>2</m:t>
                                  </m:r>
                                </m:sup>
                              </m:sSubSup>
                              <m:r>
                                <a:rPr lang="en-US" sz="2000" b="1" i="0" smtClean="0">
                                  <a:latin typeface="Cambria Math" panose="02040503050406030204" pitchFamily="18" charset="0"/>
                                </a:rPr>
                                <m:t>𝐈</m:t>
                              </m:r>
                              <m:r>
                                <a:rPr lang="en-US" b="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𝐆</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latin typeface="Cambria Math" panose="02040503050406030204" pitchFamily="18" charset="0"/>
                                              <a:ea typeface="Calibri" panose="020F0502020204030204" pitchFamily="34" charset="0"/>
                                              <a:cs typeface="Times New Roman" panose="02020603050405020304" pitchFamily="18" charset="0"/>
                                            </a:rPr>
                                            <m:t>cov</m:t>
                                          </m:r>
                                        </m:fName>
                                        <m:e>
                                          <m:r>
                                            <a:rPr lang="en-US" b="1">
                                              <a:latin typeface="Cambria Math" panose="02040503050406030204" pitchFamily="18" charset="0"/>
                                              <a:ea typeface="Times New Roman" panose="02020603050405020304" pitchFamily="18" charset="0"/>
                                              <a:cs typeface="Times New Roman" panose="02020603050405020304" pitchFamily="18" charset="0"/>
                                            </a:rPr>
                                            <m:t>𝐦</m:t>
                                          </m:r>
                                        </m:e>
                                      </m:func>
                                    </m:e>
                                  </m:d>
                                </m:e>
                                <m:sub>
                                  <m:r>
                                    <a:rPr lang="en-US" b="1" i="1">
                                      <a:latin typeface="Cambria Math" panose="02040503050406030204" pitchFamily="18" charset="0"/>
                                      <a:cs typeface="Times New Roman" panose="02020603050405020304" pitchFamily="18" charset="0"/>
                                    </a:rPr>
                                    <m:t>𝑨</m:t>
                                  </m:r>
                                </m:sub>
                              </m:sSub>
                              <m:sSup>
                                <m:sSupPr>
                                  <m:ctrlPr>
                                    <a:rPr lang="en-US"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𝐆</m:t>
                                  </m:r>
                                </m:e>
                                <m:sup>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T</m:t>
                                  </m:r>
                                </m:sup>
                              </m:sSup>
                            </m:e>
                          </m:d>
                        </m:e>
                        <m:sup>
                          <m:r>
                            <a:rPr lang="en-US" i="1">
                              <a:latin typeface="Cambria Math" panose="02040503050406030204" pitchFamily="18" charset="0"/>
                              <a:ea typeface="Times New Roman" panose="02020603050405020304" pitchFamily="18" charset="0"/>
                              <a:cs typeface="Times New Roman" panose="02020603050405020304" pitchFamily="18" charset="0"/>
                            </a:rPr>
                            <m:t>−1</m:t>
                          </m:r>
                        </m:sup>
                      </m:sSup>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2895" y="4114800"/>
                <a:ext cx="8608070" cy="14934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948715"/>
                <a:ext cx="9144000" cy="476284"/>
              </a:xfrm>
              <a:prstGeom prst="rect">
                <a:avLst/>
              </a:prstGeom>
              <a:noFill/>
            </p:spPr>
            <p:txBody>
              <a:bodyPr wrap="square" rtlCol="0">
                <a:spAutoFit/>
              </a:bodyPr>
              <a:lstStyle/>
              <a:p>
                <a:pPr algn="ctr"/>
                <a:r>
                  <a:rPr lang="en-US" sz="2400" dirty="0" smtClean="0"/>
                  <a:t>with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𝑑</m:t>
                        </m:r>
                      </m:sub>
                      <m:sup>
                        <m:r>
                          <a:rPr lang="en-US" sz="2400" i="1">
                            <a:latin typeface="Cambria Math" panose="02040503050406030204" pitchFamily="18" charset="0"/>
                          </a:rPr>
                          <m:t>2</m:t>
                        </m:r>
                      </m:sup>
                    </m:sSubSup>
                  </m:oMath>
                </a14:m>
                <a:r>
                  <a:rPr lang="en-US" sz="2400" dirty="0" smtClean="0"/>
                  <a:t>   and </a:t>
                </a:r>
                <a14:m>
                  <m:oMath xmlns:m="http://schemas.openxmlformats.org/officeDocument/2006/math">
                    <m:r>
                      <a:rPr lang="en-US" sz="2400" b="1" i="0" smtClean="0">
                        <a:latin typeface="Cambria Math" panose="02040503050406030204" pitchFamily="18" charset="0"/>
                      </a:rPr>
                      <m:t>𝐇</m:t>
                    </m:r>
                    <m:r>
                      <a:rPr lang="en-US" sz="2400" b="1" i="0" smtClean="0">
                        <a:latin typeface="Cambria Math" panose="02040503050406030204" pitchFamily="18" charset="0"/>
                      </a:rPr>
                      <m:t>=</m:t>
                    </m:r>
                    <m:r>
                      <a:rPr lang="en-US" sz="2400" b="1" i="0" smtClean="0">
                        <a:latin typeface="Cambria Math" panose="02040503050406030204" pitchFamily="18" charset="0"/>
                      </a:rPr>
                      <m:t>𝐈</m:t>
                    </m:r>
                  </m:oMath>
                </a14:m>
                <a:r>
                  <a:rPr lang="en-US" sz="2400" b="1" dirty="0" smtClean="0"/>
                  <a:t>   </a:t>
                </a:r>
                <a:r>
                  <a:rPr lang="en-US" sz="2400" dirty="0" smtClean="0"/>
                  <a:t>and</a:t>
                </a:r>
                <a:r>
                  <a:rPr lang="en-US" sz="2400" b="1" dirty="0" smtClean="0"/>
                  <a:t>   </a:t>
                </a:r>
                <a14:m>
                  <m:oMath xmlns:m="http://schemas.openxmlformats.org/officeDocument/2006/math">
                    <m:sSup>
                      <m:sSupPr>
                        <m:ctrlPr>
                          <a:rPr lang="en-US" sz="2400" i="1">
                            <a:latin typeface="Cambria Math" panose="02040503050406030204" pitchFamily="18" charset="0"/>
                          </a:rPr>
                        </m:ctrlPr>
                      </m:sSupPr>
                      <m:e>
                        <m:r>
                          <a:rPr lang="en-US" sz="2400" b="1">
                            <a:latin typeface="Cambria Math" panose="02040503050406030204" pitchFamily="18" charset="0"/>
                          </a:rPr>
                          <m:t>𝐡</m:t>
                        </m:r>
                      </m:e>
                      <m:sup>
                        <m:r>
                          <a:rPr lang="en-US" sz="2400" i="1">
                            <a:latin typeface="Cambria Math" panose="02040503050406030204" pitchFamily="18" charset="0"/>
                          </a:rPr>
                          <m:t>𝑝𝑟𝑖</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𝐦</m:t>
                        </m:r>
                      </m:e>
                      <m:sub>
                        <m:r>
                          <a:rPr lang="en-US" sz="2400" b="0" i="1" smtClean="0">
                            <a:latin typeface="Cambria Math" panose="02040503050406030204" pitchFamily="18" charset="0"/>
                          </a:rPr>
                          <m:t>𝐴</m:t>
                        </m:r>
                      </m:sub>
                    </m:sSub>
                  </m:oMath>
                </a14:m>
                <a:r>
                  <a:rPr lang="en-US" sz="2400" b="1" dirty="0" smtClean="0"/>
                  <a:t>   </a:t>
                </a:r>
                <a:r>
                  <a:rPr lang="en-US" sz="2400" dirty="0"/>
                  <a:t>and </a:t>
                </a:r>
                <a14:m>
                  <m:oMath xmlns:m="http://schemas.openxmlformats.org/officeDocument/2006/math">
                    <m:r>
                      <a:rPr lang="en-US" sz="2400" b="0" i="0" smtClean="0">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400" b="1"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cov</m:t>
                            </m:r>
                          </m:fName>
                          <m:e>
                            <m:r>
                              <a:rPr lang="en-US" sz="2400" b="1" i="1">
                                <a:latin typeface="Cambria Math" panose="02040503050406030204" pitchFamily="18" charset="0"/>
                                <a:ea typeface="Times New Roman" panose="02020603050405020304" pitchFamily="18" charset="0"/>
                                <a:cs typeface="Times New Roman" panose="02020603050405020304" pitchFamily="18" charset="0"/>
                              </a:rPr>
                              <m:t>𝐡</m:t>
                            </m:r>
                          </m:e>
                        </m:func>
                      </m:e>
                    </m:d>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b="1" i="1">
                            <a:latin typeface="Cambria Math" panose="02040503050406030204" pitchFamily="18" charset="0"/>
                          </a:rPr>
                        </m:ctrlPr>
                      </m:sSubPr>
                      <m:e>
                        <m:d>
                          <m:dPr>
                            <m:begChr m:val="["/>
                            <m:endChr m:val="]"/>
                            <m:ctrlPr>
                              <a:rPr lang="en-US" sz="2400" i="1">
                                <a:latin typeface="Cambria Math" panose="02040503050406030204" pitchFamily="18" charset="0"/>
                              </a:rPr>
                            </m:ctrlPr>
                          </m:dPr>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cov</m:t>
                                </m:r>
                              </m:fName>
                              <m:e>
                                <m:r>
                                  <a:rPr lang="en-US" sz="2400" b="1">
                                    <a:latin typeface="Cambria Math" panose="02040503050406030204" pitchFamily="18" charset="0"/>
                                  </a:rPr>
                                  <m:t>𝐦</m:t>
                                </m:r>
                              </m:e>
                            </m:func>
                          </m:e>
                        </m:d>
                      </m:e>
                      <m:sub>
                        <m:r>
                          <a:rPr lang="en-US" sz="2400" i="1">
                            <a:latin typeface="Cambria Math" panose="02040503050406030204" pitchFamily="18" charset="0"/>
                          </a:rPr>
                          <m:t>𝐴</m:t>
                        </m:r>
                      </m:sub>
                    </m:sSub>
                  </m:oMath>
                </a14:m>
                <a:endParaRPr lang="en-US"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948715"/>
                <a:ext cx="9144000" cy="476284"/>
              </a:xfrm>
              <a:prstGeom prst="rect">
                <a:avLst/>
              </a:prstGeom>
              <a:blipFill>
                <a:blip r:embed="rId6"/>
                <a:stretch>
                  <a:fillRect t="-6410" b="-29487"/>
                </a:stretch>
              </a:blipFill>
            </p:spPr>
            <p:txBody>
              <a:bodyPr/>
              <a:lstStyle/>
              <a:p>
                <a:r>
                  <a:rPr lang="en-US">
                    <a:noFill/>
                  </a:rPr>
                  <a:t> </a:t>
                </a:r>
              </a:p>
            </p:txBody>
          </p:sp>
        </mc:Fallback>
      </mc:AlternateContent>
      <p:sp>
        <p:nvSpPr>
          <p:cNvPr id="4" name="Oval 3"/>
          <p:cNvSpPr/>
          <p:nvPr/>
        </p:nvSpPr>
        <p:spPr>
          <a:xfrm>
            <a:off x="2021830" y="4724400"/>
            <a:ext cx="54102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67400" y="5712349"/>
            <a:ext cx="3051795" cy="1015663"/>
          </a:xfrm>
          <a:prstGeom prst="rect">
            <a:avLst/>
          </a:prstGeom>
          <a:noFill/>
        </p:spPr>
        <p:txBody>
          <a:bodyPr wrap="square" rtlCol="0">
            <a:spAutoFit/>
          </a:bodyPr>
          <a:lstStyle/>
          <a:p>
            <a:pPr algn="ctr"/>
            <a:r>
              <a:rPr lang="en-US" sz="2000" dirty="0" smtClean="0">
                <a:solidFill>
                  <a:srgbClr val="FF0000"/>
                </a:solidFill>
              </a:rPr>
              <a:t>This form is simpler</a:t>
            </a:r>
          </a:p>
          <a:p>
            <a:pPr algn="ctr"/>
            <a:r>
              <a:rPr lang="en-US" sz="2000" dirty="0" smtClean="0">
                <a:solidFill>
                  <a:srgbClr val="FF0000"/>
                </a:solidFill>
              </a:rPr>
              <a:t>because it contains only one matrix inverse</a:t>
            </a:r>
          </a:p>
        </p:txBody>
      </p:sp>
    </p:spTree>
    <p:extLst>
      <p:ext uri="{BB962C8B-B14F-4D97-AF65-F5344CB8AC3E}">
        <p14:creationId xmlns:p14="http://schemas.microsoft.com/office/powerpoint/2010/main" val="196402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5" name="Title 1"/>
          <p:cNvSpPr txBox="1">
            <a:spLocks/>
          </p:cNvSpPr>
          <p:nvPr/>
        </p:nvSpPr>
        <p:spPr>
          <a:xfrm>
            <a:off x="266700" y="846138"/>
            <a:ext cx="8610600" cy="6172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Times New Roman" pitchFamily="18" charset="0"/>
                <a:ea typeface="+mj-ea"/>
                <a:cs typeface="Times New Roman" pitchFamily="18" charset="0"/>
              </a:rPr>
              <a:t>Demonstrate that smoothness is linked to prior covariance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dirty="0">
              <a:latin typeface="Times New Roman" pitchFamily="18" charset="0"/>
              <a:ea typeface="+mj-ea"/>
              <a:cs typeface="Times New Roman" pitchFamily="18" charset="0"/>
            </a:endParaRPr>
          </a:p>
          <a:p>
            <a:pPr algn="ctr">
              <a:spcBef>
                <a:spcPct val="0"/>
              </a:spcBef>
              <a:defRPr/>
            </a:pPr>
            <a:r>
              <a:rPr lang="en-US" sz="3200" dirty="0" smtClean="0">
                <a:latin typeface="Times New Roman" pitchFamily="18" charset="0"/>
                <a:ea typeface="+mj-ea"/>
                <a:cs typeface="Times New Roman" pitchFamily="18" charset="0"/>
              </a:rPr>
              <a:t>Use </a:t>
            </a:r>
            <a:r>
              <a:rPr lang="en-US" sz="3200" dirty="0">
                <a:latin typeface="Times New Roman" pitchFamily="18" charset="0"/>
                <a:cs typeface="Times New Roman" pitchFamily="18" charset="0"/>
              </a:rPr>
              <a:t>prior </a:t>
            </a:r>
            <a:r>
              <a:rPr lang="en-US" sz="3200" dirty="0" smtClean="0">
                <a:latin typeface="Times New Roman" pitchFamily="18" charset="0"/>
                <a:cs typeface="Times New Roman" pitchFamily="18" charset="0"/>
              </a:rPr>
              <a:t>covariance in place of small derivatives</a:t>
            </a:r>
          </a:p>
          <a:p>
            <a:pPr algn="ctr">
              <a:spcBef>
                <a:spcPct val="0"/>
              </a:spcBef>
              <a:defRPr/>
            </a:pPr>
            <a:r>
              <a:rPr lang="en-US" sz="3200" dirty="0" smtClean="0">
                <a:latin typeface="Times New Roman" pitchFamily="18" charset="0"/>
                <a:ea typeface="+mj-ea"/>
                <a:cs typeface="Times New Roman" pitchFamily="18" charset="0"/>
              </a:rPr>
              <a:t>to implement</a:t>
            </a:r>
            <a:r>
              <a:rPr lang="en-US" sz="3200" dirty="0">
                <a:latin typeface="Times New Roman" pitchFamily="18" charset="0"/>
                <a:ea typeface="+mj-ea"/>
                <a:cs typeface="Times New Roman" pitchFamily="18" charset="0"/>
              </a:rPr>
              <a:t> </a:t>
            </a:r>
            <a:r>
              <a:rPr lang="en-US" sz="3200" dirty="0" smtClean="0">
                <a:latin typeface="Times New Roman" pitchFamily="18" charset="0"/>
                <a:ea typeface="+mj-ea"/>
                <a:cs typeface="Times New Roman" pitchFamily="18" charset="0"/>
              </a:rPr>
              <a:t>smoothness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dirty="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Times New Roman" pitchFamily="18" charset="0"/>
                <a:ea typeface="+mj-ea"/>
                <a:cs typeface="Times New Roman" pitchFamily="18" charset="0"/>
              </a:rPr>
              <a:t>formula data “interpolation”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Times New Roman" pitchFamily="18" charset="0"/>
                <a:ea typeface="+mj-ea"/>
                <a:cs typeface="Times New Roman" pitchFamily="18" charset="0"/>
              </a:rPr>
              <a:t>as an inverse problem with prior information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Times New Roman" pitchFamily="18" charset="0"/>
                <a:ea typeface="+mj-ea"/>
                <a:cs typeface="Times New Roman" pitchFamily="18" charset="0"/>
              </a:rPr>
              <a:t>“Gaussian Process Regression”</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447800" y="1371600"/>
                <a:ext cx="6347443" cy="10325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a:latin typeface="Cambria Math" panose="02040503050406030204" pitchFamily="18" charset="0"/>
                        </a:rPr>
                        <m:t>𝐆</m:t>
                      </m:r>
                      <m:r>
                        <a:rPr lang="en-US" sz="3200" b="1" i="0">
                          <a:latin typeface="Cambria Math" panose="02040503050406030204" pitchFamily="18" charset="0"/>
                        </a:rPr>
                        <m:t>𝐦</m:t>
                      </m:r>
                      <m:r>
                        <a:rPr lang="en-US" sz="3200" b="0" i="0">
                          <a:latin typeface="Cambria Math" panose="02040503050406030204" pitchFamily="18" charset="0"/>
                        </a:rPr>
                        <m:t>=</m:t>
                      </m:r>
                      <m:d>
                        <m:dPr>
                          <m:begChr m:val="["/>
                          <m:endChr m:val="]"/>
                          <m:ctrlPr>
                            <a:rPr lang="en-US" sz="3200" b="0" i="1">
                              <a:latin typeface="Cambria Math" panose="02040503050406030204" pitchFamily="18" charset="0"/>
                            </a:rPr>
                          </m:ctrlPr>
                        </m:dPr>
                        <m:e>
                          <m:m>
                            <m:mPr>
                              <m:mcs>
                                <m:mc>
                                  <m:mcPr>
                                    <m:count m:val="2"/>
                                    <m:mcJc m:val="center"/>
                                  </m:mcPr>
                                </m:mc>
                              </m:mcs>
                              <m:ctrlPr>
                                <a:rPr lang="en-US" sz="3200" b="0" i="1">
                                  <a:latin typeface="Cambria Math" panose="02040503050406030204" pitchFamily="18" charset="0"/>
                                </a:rPr>
                              </m:ctrlPr>
                            </m:mPr>
                            <m:mr>
                              <m:e>
                                <m:r>
                                  <a:rPr lang="en-US" sz="3200" b="1" i="0">
                                    <a:latin typeface="Cambria Math" panose="02040503050406030204" pitchFamily="18" charset="0"/>
                                  </a:rPr>
                                  <m:t>𝐈</m:t>
                                </m:r>
                              </m:e>
                              <m:e>
                                <m:r>
                                  <a:rPr lang="en-US" sz="3200" b="0" i="0">
                                    <a:latin typeface="Cambria Math" panose="02040503050406030204" pitchFamily="18" charset="0"/>
                                  </a:rPr>
                                  <m:t>0</m:t>
                                </m:r>
                              </m:e>
                            </m:mr>
                          </m:m>
                        </m:e>
                      </m:d>
                      <m:d>
                        <m:dPr>
                          <m:begChr m:val="["/>
                          <m:endChr m:val="]"/>
                          <m:ctrlPr>
                            <a:rPr lang="en-US" sz="3200" b="0" i="1">
                              <a:latin typeface="Cambria Math" panose="02040503050406030204" pitchFamily="18" charset="0"/>
                            </a:rPr>
                          </m:ctrlPr>
                        </m:dPr>
                        <m:e>
                          <m:m>
                            <m:mPr>
                              <m:mcs>
                                <m:mc>
                                  <m:mcPr>
                                    <m:count m:val="1"/>
                                    <m:mcJc m:val="center"/>
                                  </m:mcPr>
                                </m:mc>
                              </m:mcs>
                              <m:ctrlPr>
                                <a:rPr lang="en-US" sz="3200" b="0" i="1">
                                  <a:latin typeface="Cambria Math" panose="02040503050406030204" pitchFamily="18" charset="0"/>
                                </a:rPr>
                              </m:ctrlPr>
                            </m:mPr>
                            <m:mr>
                              <m:e>
                                <m:sSup>
                                  <m:sSupPr>
                                    <m:ctrlPr>
                                      <a:rPr lang="en-US" sz="3200" b="0" i="1">
                                        <a:latin typeface="Cambria Math" panose="02040503050406030204" pitchFamily="18" charset="0"/>
                                      </a:rPr>
                                    </m:ctrlPr>
                                  </m:sSupPr>
                                  <m:e>
                                    <m:r>
                                      <a:rPr lang="en-US" sz="3200" b="1" i="0">
                                        <a:latin typeface="Cambria Math" panose="02040503050406030204" pitchFamily="18" charset="0"/>
                                      </a:rPr>
                                      <m:t>𝐦</m:t>
                                    </m:r>
                                  </m:e>
                                  <m:sup>
                                    <m:d>
                                      <m:dPr>
                                        <m:ctrlPr>
                                          <a:rPr lang="en-US" sz="3200" b="1" i="1">
                                            <a:latin typeface="Cambria Math" panose="02040503050406030204" pitchFamily="18" charset="0"/>
                                          </a:rPr>
                                        </m:ctrlPr>
                                      </m:dPr>
                                      <m:e>
                                        <m:r>
                                          <a:rPr lang="en-US" sz="3200" b="0" i="1">
                                            <a:latin typeface="Cambria Math" panose="02040503050406030204" pitchFamily="18" charset="0"/>
                                          </a:rPr>
                                          <m:t>𝑐</m:t>
                                        </m:r>
                                      </m:e>
                                    </m:d>
                                  </m:sup>
                                </m:sSup>
                              </m:e>
                            </m:mr>
                            <m:mr>
                              <m:e>
                                <m:sSup>
                                  <m:sSupPr>
                                    <m:ctrlPr>
                                      <a:rPr lang="en-US" sz="3200" b="0" i="1">
                                        <a:latin typeface="Cambria Math" panose="02040503050406030204" pitchFamily="18" charset="0"/>
                                      </a:rPr>
                                    </m:ctrlPr>
                                  </m:sSupPr>
                                  <m:e>
                                    <m:r>
                                      <a:rPr lang="en-US" sz="3200" b="1" i="0">
                                        <a:latin typeface="Cambria Math" panose="02040503050406030204" pitchFamily="18" charset="0"/>
                                      </a:rPr>
                                      <m:t>𝐦</m:t>
                                    </m:r>
                                  </m:e>
                                  <m:sup>
                                    <m:d>
                                      <m:dPr>
                                        <m:ctrlPr>
                                          <a:rPr lang="en-US" sz="3200" b="1" i="1">
                                            <a:latin typeface="Cambria Math" panose="02040503050406030204" pitchFamily="18" charset="0"/>
                                          </a:rPr>
                                        </m:ctrlPr>
                                      </m:dPr>
                                      <m:e>
                                        <m:r>
                                          <a:rPr lang="en-US" sz="3200" b="0" i="1">
                                            <a:latin typeface="Cambria Math" panose="02040503050406030204" pitchFamily="18" charset="0"/>
                                          </a:rPr>
                                          <m:t>𝑡</m:t>
                                        </m:r>
                                      </m:e>
                                    </m:d>
                                  </m:sup>
                                </m:sSup>
                              </m:e>
                            </m:mr>
                          </m:m>
                        </m:e>
                      </m:d>
                      <m:r>
                        <a:rPr lang="en-US" sz="3200" b="0" i="0">
                          <a:latin typeface="Cambria Math" panose="02040503050406030204" pitchFamily="18" charset="0"/>
                        </a:rPr>
                        <m:t>=</m:t>
                      </m:r>
                      <m:sSup>
                        <m:sSupPr>
                          <m:ctrlPr>
                            <a:rPr lang="en-US" sz="3200" b="0" i="1">
                              <a:latin typeface="Cambria Math" panose="02040503050406030204" pitchFamily="18" charset="0"/>
                            </a:rPr>
                          </m:ctrlPr>
                        </m:sSupPr>
                        <m:e>
                          <m:r>
                            <a:rPr lang="en-US" sz="3200" b="1" i="0">
                              <a:latin typeface="Cambria Math" panose="02040503050406030204" pitchFamily="18" charset="0"/>
                            </a:rPr>
                            <m:t>𝐦</m:t>
                          </m:r>
                        </m:e>
                        <m:sup>
                          <m:d>
                            <m:dPr>
                              <m:ctrlPr>
                                <a:rPr lang="en-US" sz="3200" b="1" i="1">
                                  <a:latin typeface="Cambria Math" panose="02040503050406030204" pitchFamily="18" charset="0"/>
                                </a:rPr>
                              </m:ctrlPr>
                            </m:dPr>
                            <m:e>
                              <m:r>
                                <a:rPr lang="en-US" sz="3200" b="0" i="1">
                                  <a:latin typeface="Cambria Math" panose="02040503050406030204" pitchFamily="18" charset="0"/>
                                </a:rPr>
                                <m:t>𝑐</m:t>
                              </m:r>
                            </m:e>
                          </m:d>
                        </m:sup>
                      </m:sSup>
                      <m:r>
                        <a:rPr lang="en-US" sz="3200" b="0" i="0">
                          <a:latin typeface="Cambria Math" panose="02040503050406030204" pitchFamily="18" charset="0"/>
                        </a:rPr>
                        <m:t>=</m:t>
                      </m:r>
                      <m:sSup>
                        <m:sSupPr>
                          <m:ctrlPr>
                            <a:rPr lang="en-US" sz="3200" b="0" i="1">
                              <a:latin typeface="Cambria Math" panose="02040503050406030204" pitchFamily="18" charset="0"/>
                            </a:rPr>
                          </m:ctrlPr>
                        </m:sSupPr>
                        <m:e>
                          <m:r>
                            <a:rPr lang="en-US" sz="3200" b="1" i="0">
                              <a:latin typeface="Cambria Math" panose="02040503050406030204" pitchFamily="18" charset="0"/>
                            </a:rPr>
                            <m:t>𝐝</m:t>
                          </m:r>
                        </m:e>
                        <m:sup>
                          <m:r>
                            <a:rPr lang="en-US" sz="3200" b="0" i="1">
                              <a:latin typeface="Cambria Math" panose="02040503050406030204" pitchFamily="18" charset="0"/>
                            </a:rPr>
                            <m:t>𝑜𝑏𝑠</m:t>
                          </m:r>
                        </m:sup>
                      </m:sSup>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1447800" y="1371600"/>
                <a:ext cx="6347443" cy="1032527"/>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26894" y="381000"/>
            <a:ext cx="9144000" cy="769441"/>
          </a:xfrm>
          <a:prstGeom prst="rect">
            <a:avLst/>
          </a:prstGeom>
          <a:noFill/>
        </p:spPr>
        <p:txBody>
          <a:bodyPr wrap="square" rtlCol="0">
            <a:spAutoFit/>
          </a:bodyPr>
          <a:lstStyle/>
          <a:p>
            <a:pPr algn="ctr"/>
            <a:r>
              <a:rPr lang="en-US" sz="4400" dirty="0" smtClean="0"/>
              <a:t>the data kernel</a:t>
            </a:r>
          </a:p>
        </p:txBody>
      </p:sp>
      <p:sp>
        <p:nvSpPr>
          <p:cNvPr id="6" name="TextBox 5"/>
          <p:cNvSpPr txBox="1"/>
          <p:nvPr/>
        </p:nvSpPr>
        <p:spPr>
          <a:xfrm>
            <a:off x="-35859" y="2971800"/>
            <a:ext cx="9144000" cy="769441"/>
          </a:xfrm>
          <a:prstGeom prst="rect">
            <a:avLst/>
          </a:prstGeom>
          <a:noFill/>
        </p:spPr>
        <p:txBody>
          <a:bodyPr wrap="square" rtlCol="0">
            <a:spAutoFit/>
          </a:bodyPr>
          <a:lstStyle/>
          <a:p>
            <a:pPr algn="ctr"/>
            <a:r>
              <a:rPr lang="en-US" sz="4400" dirty="0" smtClean="0"/>
              <a:t>the prior covariance</a:t>
            </a:r>
          </a:p>
        </p:txBody>
      </p:sp>
      <mc:AlternateContent xmlns:mc="http://schemas.openxmlformats.org/markup-compatibility/2006" xmlns:a14="http://schemas.microsoft.com/office/drawing/2010/main">
        <mc:Choice Requires="a14">
          <p:sp>
            <p:nvSpPr>
              <p:cNvPr id="7" name="Rectangle 6"/>
              <p:cNvSpPr/>
              <p:nvPr/>
            </p:nvSpPr>
            <p:spPr>
              <a:xfrm>
                <a:off x="547168" y="4308914"/>
                <a:ext cx="8148706" cy="13383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a:latin typeface="Cambria Math" panose="02040503050406030204" pitchFamily="18" charset="0"/>
                            </a:rPr>
                          </m:ctrlPr>
                        </m:dPr>
                        <m:e>
                          <m:func>
                            <m:funcPr>
                              <m:ctrlPr>
                                <a:rPr lang="en-US" sz="3600" i="1">
                                  <a:latin typeface="Cambria Math" panose="02040503050406030204" pitchFamily="18" charset="0"/>
                                </a:rPr>
                              </m:ctrlPr>
                            </m:funcPr>
                            <m:fName>
                              <m:sSub>
                                <m:sSubPr>
                                  <m:ctrlPr>
                                    <a:rPr lang="en-US" sz="3600" i="1">
                                      <a:latin typeface="Cambria Math" panose="02040503050406030204" pitchFamily="18" charset="0"/>
                                    </a:rPr>
                                  </m:ctrlPr>
                                </m:sSubPr>
                                <m:e>
                                  <m:r>
                                    <m:rPr>
                                      <m:sty m:val="p"/>
                                    </m:rPr>
                                    <a:rPr lang="en-US" sz="3600">
                                      <a:latin typeface="Cambria Math" panose="02040503050406030204" pitchFamily="18" charset="0"/>
                                    </a:rPr>
                                    <m:t>cov</m:t>
                                  </m:r>
                                </m:e>
                                <m:sub>
                                  <m:r>
                                    <a:rPr lang="en-US" sz="3600" i="1">
                                      <a:latin typeface="Cambria Math" panose="02040503050406030204" pitchFamily="18" charset="0"/>
                                    </a:rPr>
                                    <m:t>𝐴</m:t>
                                  </m:r>
                                </m:sub>
                              </m:sSub>
                            </m:fName>
                            <m:e>
                              <m:r>
                                <a:rPr lang="en-US" sz="3600" b="1" i="0">
                                  <a:latin typeface="Cambria Math" panose="02040503050406030204" pitchFamily="18" charset="0"/>
                                </a:rPr>
                                <m:t>𝐦</m:t>
                              </m:r>
                            </m:e>
                          </m:func>
                        </m:e>
                      </m:d>
                      <m:r>
                        <a:rPr lang="en-US" sz="3600" b="0" i="0">
                          <a:latin typeface="Cambria Math" panose="02040503050406030204" pitchFamily="18" charset="0"/>
                        </a:rPr>
                        <m:t>=</m:t>
                      </m:r>
                      <m:d>
                        <m:dPr>
                          <m:begChr m:val="["/>
                          <m:endChr m:val="]"/>
                          <m:ctrlPr>
                            <a:rPr lang="en-US" sz="3600" b="0" i="1">
                              <a:latin typeface="Cambria Math" panose="02040503050406030204" pitchFamily="18" charset="0"/>
                            </a:rPr>
                          </m:ctrlPr>
                        </m:dPr>
                        <m:e>
                          <m:m>
                            <m:mPr>
                              <m:mcs>
                                <m:mc>
                                  <m:mcPr>
                                    <m:count m:val="2"/>
                                    <m:mcJc m:val="center"/>
                                  </m:mcPr>
                                </m:mc>
                              </m:mcs>
                              <m:ctrlPr>
                                <a:rPr lang="en-US" sz="3600" b="0" i="1">
                                  <a:latin typeface="Cambria Math" panose="02040503050406030204" pitchFamily="18" charset="0"/>
                                </a:rPr>
                              </m:ctrlPr>
                            </m:mPr>
                            <m:mr>
                              <m:e>
                                <m:sSup>
                                  <m:sSupPr>
                                    <m:ctrlPr>
                                      <a:rPr lang="en-US" sz="3600" b="0" i="1">
                                        <a:latin typeface="Cambria Math" panose="02040503050406030204" pitchFamily="18" charset="0"/>
                                      </a:rPr>
                                    </m:ctrlPr>
                                  </m:sSupPr>
                                  <m:e>
                                    <m:d>
                                      <m:dPr>
                                        <m:begChr m:val="["/>
                                        <m:endChr m:val="]"/>
                                        <m:ctrlPr>
                                          <a:rPr lang="en-US" sz="3600" b="0" i="1">
                                            <a:latin typeface="Cambria Math" panose="02040503050406030204" pitchFamily="18" charset="0"/>
                                          </a:rPr>
                                        </m:ctrlPr>
                                      </m:dPr>
                                      <m:e>
                                        <m:func>
                                          <m:funcPr>
                                            <m:ctrlPr>
                                              <a:rPr lang="en-US" sz="3600" b="0" i="1">
                                                <a:latin typeface="Cambria Math" panose="02040503050406030204" pitchFamily="18" charset="0"/>
                                              </a:rPr>
                                            </m:ctrlPr>
                                          </m:funcPr>
                                          <m:fName>
                                            <m:sSub>
                                              <m:sSubPr>
                                                <m:ctrlPr>
                                                  <a:rPr lang="en-US" sz="3600" b="0" i="1">
                                                    <a:latin typeface="Cambria Math" panose="02040503050406030204" pitchFamily="18" charset="0"/>
                                                  </a:rPr>
                                                </m:ctrlPr>
                                              </m:sSubPr>
                                              <m:e>
                                                <m:r>
                                                  <m:rPr>
                                                    <m:sty m:val="p"/>
                                                  </m:rPr>
                                                  <a:rPr lang="en-US" sz="3600" b="0" i="0">
                                                    <a:latin typeface="Cambria Math" panose="02040503050406030204" pitchFamily="18" charset="0"/>
                                                  </a:rPr>
                                                  <m:t>cov</m:t>
                                                </m:r>
                                              </m:e>
                                              <m:sub>
                                                <m:r>
                                                  <a:rPr lang="en-US" sz="3600" b="0" i="1">
                                                    <a:latin typeface="Cambria Math" panose="02040503050406030204" pitchFamily="18" charset="0"/>
                                                  </a:rPr>
                                                  <m:t>𝐴</m:t>
                                                </m:r>
                                              </m:sub>
                                            </m:sSub>
                                          </m:fName>
                                          <m:e>
                                            <m:r>
                                              <a:rPr lang="en-US" sz="3600" b="1" i="0">
                                                <a:latin typeface="Cambria Math" panose="02040503050406030204" pitchFamily="18" charset="0"/>
                                              </a:rPr>
                                              <m:t>𝐦</m:t>
                                            </m:r>
                                          </m:e>
                                        </m:func>
                                      </m:e>
                                    </m:d>
                                  </m:e>
                                  <m:sup>
                                    <m:d>
                                      <m:dPr>
                                        <m:ctrlPr>
                                          <a:rPr lang="en-US" sz="3600" b="0" i="1">
                                            <a:latin typeface="Cambria Math" panose="02040503050406030204" pitchFamily="18" charset="0"/>
                                          </a:rPr>
                                        </m:ctrlPr>
                                      </m:dPr>
                                      <m:e>
                                        <m:r>
                                          <a:rPr lang="en-US" sz="3600" b="0" i="1">
                                            <a:latin typeface="Cambria Math" panose="02040503050406030204" pitchFamily="18" charset="0"/>
                                          </a:rPr>
                                          <m:t>𝑐𝑐</m:t>
                                        </m:r>
                                      </m:e>
                                    </m:d>
                                  </m:sup>
                                </m:sSup>
                              </m:e>
                              <m:e>
                                <m:sSup>
                                  <m:sSupPr>
                                    <m:ctrlPr>
                                      <a:rPr lang="en-US" sz="3600" b="0" i="1">
                                        <a:latin typeface="Cambria Math" panose="02040503050406030204" pitchFamily="18" charset="0"/>
                                      </a:rPr>
                                    </m:ctrlPr>
                                  </m:sSupPr>
                                  <m:e>
                                    <m:d>
                                      <m:dPr>
                                        <m:begChr m:val="["/>
                                        <m:endChr m:val="]"/>
                                        <m:ctrlPr>
                                          <a:rPr lang="en-US" sz="3600" b="0" i="1">
                                            <a:latin typeface="Cambria Math" panose="02040503050406030204" pitchFamily="18" charset="0"/>
                                          </a:rPr>
                                        </m:ctrlPr>
                                      </m:dPr>
                                      <m:e>
                                        <m:func>
                                          <m:funcPr>
                                            <m:ctrlPr>
                                              <a:rPr lang="en-US" sz="3600" b="0" i="1">
                                                <a:latin typeface="Cambria Math" panose="02040503050406030204" pitchFamily="18" charset="0"/>
                                              </a:rPr>
                                            </m:ctrlPr>
                                          </m:funcPr>
                                          <m:fName>
                                            <m:sSub>
                                              <m:sSubPr>
                                                <m:ctrlPr>
                                                  <a:rPr lang="en-US" sz="3600" b="0" i="1">
                                                    <a:latin typeface="Cambria Math" panose="02040503050406030204" pitchFamily="18" charset="0"/>
                                                  </a:rPr>
                                                </m:ctrlPr>
                                              </m:sSubPr>
                                              <m:e>
                                                <m:r>
                                                  <m:rPr>
                                                    <m:sty m:val="p"/>
                                                  </m:rPr>
                                                  <a:rPr lang="en-US" sz="3600" b="0" i="0">
                                                    <a:latin typeface="Cambria Math" panose="02040503050406030204" pitchFamily="18" charset="0"/>
                                                  </a:rPr>
                                                  <m:t>cov</m:t>
                                                </m:r>
                                              </m:e>
                                              <m:sub>
                                                <m:r>
                                                  <a:rPr lang="en-US" sz="3600" b="0" i="1">
                                                    <a:latin typeface="Cambria Math" panose="02040503050406030204" pitchFamily="18" charset="0"/>
                                                  </a:rPr>
                                                  <m:t>𝐴</m:t>
                                                </m:r>
                                              </m:sub>
                                            </m:sSub>
                                          </m:fName>
                                          <m:e>
                                            <m:r>
                                              <a:rPr lang="en-US" sz="3600" b="1" i="0">
                                                <a:latin typeface="Cambria Math" panose="02040503050406030204" pitchFamily="18" charset="0"/>
                                              </a:rPr>
                                              <m:t>𝐦</m:t>
                                            </m:r>
                                          </m:e>
                                        </m:func>
                                      </m:e>
                                    </m:d>
                                  </m:e>
                                  <m:sup>
                                    <m:d>
                                      <m:dPr>
                                        <m:ctrlPr>
                                          <a:rPr lang="en-US" sz="3600" b="0" i="1">
                                            <a:latin typeface="Cambria Math" panose="02040503050406030204" pitchFamily="18" charset="0"/>
                                          </a:rPr>
                                        </m:ctrlPr>
                                      </m:dPr>
                                      <m:e>
                                        <m:r>
                                          <a:rPr lang="en-US" sz="3600" b="0" i="1">
                                            <a:latin typeface="Cambria Math" panose="02040503050406030204" pitchFamily="18" charset="0"/>
                                          </a:rPr>
                                          <m:t>𝑐𝑡</m:t>
                                        </m:r>
                                      </m:e>
                                    </m:d>
                                  </m:sup>
                                </m:sSup>
                              </m:e>
                            </m:mr>
                            <m:mr>
                              <m:e>
                                <m:sSup>
                                  <m:sSupPr>
                                    <m:ctrlPr>
                                      <a:rPr lang="en-US" sz="3600" b="0" i="1">
                                        <a:latin typeface="Cambria Math" panose="02040503050406030204" pitchFamily="18" charset="0"/>
                                      </a:rPr>
                                    </m:ctrlPr>
                                  </m:sSupPr>
                                  <m:e>
                                    <m:d>
                                      <m:dPr>
                                        <m:begChr m:val="["/>
                                        <m:endChr m:val="]"/>
                                        <m:ctrlPr>
                                          <a:rPr lang="en-US" sz="3600" b="0" i="1">
                                            <a:latin typeface="Cambria Math" panose="02040503050406030204" pitchFamily="18" charset="0"/>
                                          </a:rPr>
                                        </m:ctrlPr>
                                      </m:dPr>
                                      <m:e>
                                        <m:func>
                                          <m:funcPr>
                                            <m:ctrlPr>
                                              <a:rPr lang="en-US" sz="3600" b="0" i="1">
                                                <a:latin typeface="Cambria Math" panose="02040503050406030204" pitchFamily="18" charset="0"/>
                                              </a:rPr>
                                            </m:ctrlPr>
                                          </m:funcPr>
                                          <m:fName>
                                            <m:sSub>
                                              <m:sSubPr>
                                                <m:ctrlPr>
                                                  <a:rPr lang="en-US" sz="3600" b="0" i="1">
                                                    <a:latin typeface="Cambria Math" panose="02040503050406030204" pitchFamily="18" charset="0"/>
                                                  </a:rPr>
                                                </m:ctrlPr>
                                              </m:sSubPr>
                                              <m:e>
                                                <m:r>
                                                  <m:rPr>
                                                    <m:sty m:val="p"/>
                                                  </m:rPr>
                                                  <a:rPr lang="en-US" sz="3600" b="0" i="0">
                                                    <a:latin typeface="Cambria Math" panose="02040503050406030204" pitchFamily="18" charset="0"/>
                                                  </a:rPr>
                                                  <m:t>cov</m:t>
                                                </m:r>
                                              </m:e>
                                              <m:sub>
                                                <m:r>
                                                  <a:rPr lang="en-US" sz="3600" b="0" i="1">
                                                    <a:latin typeface="Cambria Math" panose="02040503050406030204" pitchFamily="18" charset="0"/>
                                                  </a:rPr>
                                                  <m:t>𝐴</m:t>
                                                </m:r>
                                              </m:sub>
                                            </m:sSub>
                                          </m:fName>
                                          <m:e>
                                            <m:r>
                                              <a:rPr lang="en-US" sz="3600" b="1" i="0">
                                                <a:latin typeface="Cambria Math" panose="02040503050406030204" pitchFamily="18" charset="0"/>
                                              </a:rPr>
                                              <m:t>𝐦</m:t>
                                            </m:r>
                                          </m:e>
                                        </m:func>
                                      </m:e>
                                    </m:d>
                                  </m:e>
                                  <m:sup>
                                    <m:d>
                                      <m:dPr>
                                        <m:ctrlPr>
                                          <a:rPr lang="en-US" sz="3600" b="0" i="1">
                                            <a:latin typeface="Cambria Math" panose="02040503050406030204" pitchFamily="18" charset="0"/>
                                          </a:rPr>
                                        </m:ctrlPr>
                                      </m:dPr>
                                      <m:e>
                                        <m:r>
                                          <a:rPr lang="en-US" sz="3600" b="0" i="1">
                                            <a:latin typeface="Cambria Math" panose="02040503050406030204" pitchFamily="18" charset="0"/>
                                          </a:rPr>
                                          <m:t>𝑡𝑐</m:t>
                                        </m:r>
                                      </m:e>
                                    </m:d>
                                  </m:sup>
                                </m:sSup>
                              </m:e>
                              <m:e>
                                <m:sSup>
                                  <m:sSupPr>
                                    <m:ctrlPr>
                                      <a:rPr lang="en-US" sz="3600" b="0" i="1">
                                        <a:latin typeface="Cambria Math" panose="02040503050406030204" pitchFamily="18" charset="0"/>
                                      </a:rPr>
                                    </m:ctrlPr>
                                  </m:sSupPr>
                                  <m:e>
                                    <m:d>
                                      <m:dPr>
                                        <m:begChr m:val="["/>
                                        <m:endChr m:val="]"/>
                                        <m:ctrlPr>
                                          <a:rPr lang="en-US" sz="3600" b="0" i="1">
                                            <a:latin typeface="Cambria Math" panose="02040503050406030204" pitchFamily="18" charset="0"/>
                                          </a:rPr>
                                        </m:ctrlPr>
                                      </m:dPr>
                                      <m:e>
                                        <m:func>
                                          <m:funcPr>
                                            <m:ctrlPr>
                                              <a:rPr lang="en-US" sz="3600" b="0" i="1">
                                                <a:latin typeface="Cambria Math" panose="02040503050406030204" pitchFamily="18" charset="0"/>
                                              </a:rPr>
                                            </m:ctrlPr>
                                          </m:funcPr>
                                          <m:fName>
                                            <m:sSub>
                                              <m:sSubPr>
                                                <m:ctrlPr>
                                                  <a:rPr lang="en-US" sz="3600" b="0" i="1">
                                                    <a:latin typeface="Cambria Math" panose="02040503050406030204" pitchFamily="18" charset="0"/>
                                                  </a:rPr>
                                                </m:ctrlPr>
                                              </m:sSubPr>
                                              <m:e>
                                                <m:r>
                                                  <m:rPr>
                                                    <m:sty m:val="p"/>
                                                  </m:rPr>
                                                  <a:rPr lang="en-US" sz="3600" b="0" i="0">
                                                    <a:latin typeface="Cambria Math" panose="02040503050406030204" pitchFamily="18" charset="0"/>
                                                  </a:rPr>
                                                  <m:t>cov</m:t>
                                                </m:r>
                                              </m:e>
                                              <m:sub>
                                                <m:r>
                                                  <a:rPr lang="en-US" sz="3600" b="0" i="1">
                                                    <a:latin typeface="Cambria Math" panose="02040503050406030204" pitchFamily="18" charset="0"/>
                                                  </a:rPr>
                                                  <m:t>𝐴</m:t>
                                                </m:r>
                                              </m:sub>
                                            </m:sSub>
                                          </m:fName>
                                          <m:e>
                                            <m:r>
                                              <a:rPr lang="en-US" sz="3600" b="1" i="0">
                                                <a:latin typeface="Cambria Math" panose="02040503050406030204" pitchFamily="18" charset="0"/>
                                              </a:rPr>
                                              <m:t>𝐦</m:t>
                                            </m:r>
                                          </m:e>
                                        </m:func>
                                      </m:e>
                                    </m:d>
                                  </m:e>
                                  <m:sup>
                                    <m:d>
                                      <m:dPr>
                                        <m:ctrlPr>
                                          <a:rPr lang="en-US" sz="3600" b="0" i="1">
                                            <a:latin typeface="Cambria Math" panose="02040503050406030204" pitchFamily="18" charset="0"/>
                                          </a:rPr>
                                        </m:ctrlPr>
                                      </m:dPr>
                                      <m:e>
                                        <m:r>
                                          <a:rPr lang="en-US" sz="3600" b="0" i="1">
                                            <a:latin typeface="Cambria Math" panose="02040503050406030204" pitchFamily="18" charset="0"/>
                                          </a:rPr>
                                          <m:t>𝑡𝑡</m:t>
                                        </m:r>
                                      </m:e>
                                    </m:d>
                                  </m:sup>
                                </m:sSup>
                              </m:e>
                            </m:mr>
                          </m:m>
                        </m:e>
                      </m:d>
                    </m:oMath>
                  </m:oMathPara>
                </a14:m>
                <a:endParaRPr lang="en-US" sz="3600" dirty="0"/>
              </a:p>
            </p:txBody>
          </p:sp>
        </mc:Choice>
        <mc:Fallback xmlns="">
          <p:sp>
            <p:nvSpPr>
              <p:cNvPr id="7" name="Rectangle 6"/>
              <p:cNvSpPr>
                <a:spLocks noRot="1" noChangeAspect="1" noMove="1" noResize="1" noEditPoints="1" noAdjustHandles="1" noChangeArrowheads="1" noChangeShapeType="1" noTextEdit="1"/>
              </p:cNvSpPr>
              <p:nvPr/>
            </p:nvSpPr>
            <p:spPr>
              <a:xfrm>
                <a:off x="547168" y="4308914"/>
                <a:ext cx="8148706" cy="133838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79378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09600"/>
            <a:ext cx="9144000" cy="769441"/>
          </a:xfrm>
          <a:prstGeom prst="rect">
            <a:avLst/>
          </a:prstGeom>
          <a:noFill/>
        </p:spPr>
        <p:txBody>
          <a:bodyPr wrap="square" rtlCol="0">
            <a:spAutoFit/>
          </a:bodyPr>
          <a:lstStyle/>
          <a:p>
            <a:pPr algn="ctr"/>
            <a:r>
              <a:rPr lang="en-US" sz="4400" dirty="0" smtClean="0"/>
              <a:t>the generalized inverse</a:t>
            </a:r>
          </a:p>
        </p:txBody>
      </p:sp>
      <mc:AlternateContent xmlns:mc="http://schemas.openxmlformats.org/markup-compatibility/2006" xmlns:a14="http://schemas.microsoft.com/office/drawing/2010/main">
        <mc:Choice Requires="a14">
          <p:sp>
            <p:nvSpPr>
              <p:cNvPr id="5" name="Rectangle 4"/>
              <p:cNvSpPr/>
              <p:nvPr/>
            </p:nvSpPr>
            <p:spPr>
              <a:xfrm>
                <a:off x="1219200" y="1752600"/>
                <a:ext cx="6477000" cy="7150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a:latin typeface="Cambria Math" panose="02040503050406030204" pitchFamily="18" charset="0"/>
                            </a:rPr>
                            <m:t>𝐆</m:t>
                          </m:r>
                        </m:e>
                        <m:sup>
                          <m:r>
                            <a:rPr lang="en-US" b="0" i="0">
                              <a:latin typeface="Cambria Math" panose="02040503050406030204" pitchFamily="18" charset="0"/>
                            </a:rPr>
                            <m:t>−</m:t>
                          </m:r>
                          <m:r>
                            <a:rPr lang="en-US" b="0" i="1">
                              <a:latin typeface="Cambria Math" panose="02040503050406030204" pitchFamily="18" charset="0"/>
                            </a:rPr>
                            <m:t>𝑔</m:t>
                          </m:r>
                        </m:sup>
                      </m:sSup>
                      <m:r>
                        <a:rPr lang="en-US" b="0"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cov</m:t>
                                                </m:r>
                                              </m:e>
                                              <m:sub>
                                                <m:r>
                                                  <a:rPr lang="en-US" i="1">
                                                    <a:latin typeface="Cambria Math" panose="02040503050406030204" pitchFamily="18" charset="0"/>
                                                  </a:rPr>
                                                  <m:t>𝐴</m:t>
                                                </m:r>
                                              </m:sub>
                                            </m:sSub>
                                          </m:fName>
                                          <m:e>
                                            <m:r>
                                              <a:rPr lang="en-US" b="1" i="1">
                                                <a:latin typeface="Cambria Math" panose="02040503050406030204" pitchFamily="18" charset="0"/>
                                              </a:rPr>
                                              <m:t>𝐦</m:t>
                                            </m:r>
                                          </m:e>
                                        </m:func>
                                      </m:e>
                                    </m:d>
                                  </m:e>
                                  <m:sup>
                                    <m:d>
                                      <m:dPr>
                                        <m:ctrlPr>
                                          <a:rPr lang="en-US" i="1">
                                            <a:latin typeface="Cambria Math" panose="02040503050406030204" pitchFamily="18" charset="0"/>
                                          </a:rPr>
                                        </m:ctrlPr>
                                      </m:dPr>
                                      <m:e>
                                        <m:r>
                                          <a:rPr lang="en-US" i="1">
                                            <a:latin typeface="Cambria Math" panose="02040503050406030204" pitchFamily="18" charset="0"/>
                                          </a:rPr>
                                          <m:t>𝑐𝑐</m:t>
                                        </m:r>
                                      </m:e>
                                    </m:d>
                                  </m:sup>
                                </m:sSup>
                              </m:e>
                            </m:mr>
                            <m:m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cov</m:t>
                                                </m:r>
                                              </m:e>
                                              <m:sub>
                                                <m:r>
                                                  <a:rPr lang="en-US" i="1">
                                                    <a:latin typeface="Cambria Math" panose="02040503050406030204" pitchFamily="18" charset="0"/>
                                                  </a:rPr>
                                                  <m:t>𝐴</m:t>
                                                </m:r>
                                              </m:sub>
                                            </m:sSub>
                                          </m:fName>
                                          <m:e>
                                            <m:r>
                                              <a:rPr lang="en-US" b="1" i="1">
                                                <a:latin typeface="Cambria Math" panose="02040503050406030204" pitchFamily="18" charset="0"/>
                                              </a:rPr>
                                              <m:t>𝐦</m:t>
                                            </m:r>
                                          </m:e>
                                        </m:func>
                                      </m:e>
                                    </m:d>
                                  </m:e>
                                  <m:sup>
                                    <m:d>
                                      <m:dPr>
                                        <m:ctrlPr>
                                          <a:rPr lang="en-US" i="1">
                                            <a:latin typeface="Cambria Math" panose="02040503050406030204" pitchFamily="18" charset="0"/>
                                          </a:rPr>
                                        </m:ctrlPr>
                                      </m:dPr>
                                      <m:e>
                                        <m:r>
                                          <a:rPr lang="en-US" i="1">
                                            <a:latin typeface="Cambria Math" panose="02040503050406030204" pitchFamily="18" charset="0"/>
                                          </a:rPr>
                                          <m:t>𝑡𝑐</m:t>
                                        </m:r>
                                      </m:e>
                                    </m:d>
                                  </m:sup>
                                </m:sSup>
                              </m:e>
                            </m:mr>
                          </m:m>
                        </m:e>
                      </m:d>
                      <m:sSup>
                        <m:sSupPr>
                          <m:ctrlPr>
                            <a:rPr lang="en-US" b="1" i="1">
                              <a:latin typeface="Cambria Math" panose="02040503050406030204" pitchFamily="18" charset="0"/>
                            </a:rPr>
                          </m:ctrlPr>
                        </m:sSupPr>
                        <m:e>
                          <m:r>
                            <a:rPr lang="en-US" b="1" i="1">
                              <a:latin typeface="Cambria Math" panose="02040503050406030204" pitchFamily="18" charset="0"/>
                            </a:rPr>
                            <m:t>𝐐</m:t>
                          </m:r>
                        </m:e>
                        <m:sup>
                          <m:r>
                            <a:rPr lang="en-US" b="0" i="1">
                              <a:latin typeface="Cambria Math" panose="02040503050406030204" pitchFamily="18" charset="0"/>
                            </a:rPr>
                            <m:t>−1</m:t>
                          </m:r>
                        </m:sup>
                      </m:sSup>
                      <m:r>
                        <a:rPr lang="en-US" b="1" i="1" smtClean="0">
                          <a:latin typeface="Cambria Math" panose="02040503050406030204" pitchFamily="18" charset="0"/>
                        </a:rPr>
                        <m:t>     </m:t>
                      </m:r>
                      <m:r>
                        <a:rPr lang="en-US" b="0" i="1" smtClean="0">
                          <a:latin typeface="Cambria Math" panose="02040503050406030204" pitchFamily="18" charset="0"/>
                        </a:rPr>
                        <m:t>𝑤𝑖𝑡h</m:t>
                      </m:r>
                      <m:r>
                        <a:rPr lang="en-US" b="1" i="1" smtClean="0">
                          <a:latin typeface="Cambria Math" panose="02040503050406030204" pitchFamily="18" charset="0"/>
                        </a:rPr>
                        <m:t>   </m:t>
                      </m:r>
                      <m:r>
                        <a:rPr lang="en-US" b="1" i="1">
                          <a:latin typeface="Cambria Math" panose="02040503050406030204" pitchFamily="18" charset="0"/>
                        </a:rPr>
                        <m:t>𝐐</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cov</m:t>
                                      </m:r>
                                    </m:e>
                                    <m:sub>
                                      <m:r>
                                        <a:rPr lang="en-US" i="1">
                                          <a:latin typeface="Cambria Math" panose="02040503050406030204" pitchFamily="18" charset="0"/>
                                        </a:rPr>
                                        <m:t>𝐴</m:t>
                                      </m:r>
                                    </m:sub>
                                  </m:sSub>
                                </m:fName>
                                <m:e>
                                  <m:r>
                                    <a:rPr lang="en-US" b="1" i="1">
                                      <a:latin typeface="Cambria Math" panose="02040503050406030204" pitchFamily="18" charset="0"/>
                                    </a:rPr>
                                    <m:t>𝐦</m:t>
                                  </m:r>
                                </m:e>
                              </m:func>
                            </m:e>
                          </m:d>
                        </m:e>
                        <m:sup>
                          <m:d>
                            <m:dPr>
                              <m:ctrlPr>
                                <a:rPr lang="en-US" i="1">
                                  <a:latin typeface="Cambria Math" panose="02040503050406030204" pitchFamily="18" charset="0"/>
                                </a:rPr>
                              </m:ctrlPr>
                            </m:dPr>
                            <m:e>
                              <m:r>
                                <a:rPr lang="en-US" i="1">
                                  <a:latin typeface="Cambria Math" panose="02040503050406030204" pitchFamily="18" charset="0"/>
                                </a:rPr>
                                <m:t>𝑐𝑐</m:t>
                              </m:r>
                            </m:e>
                          </m:d>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𝑑</m:t>
                          </m:r>
                        </m:sub>
                        <m:sup>
                          <m:r>
                            <a:rPr lang="en-US" i="1">
                              <a:latin typeface="Cambria Math" panose="02040503050406030204" pitchFamily="18" charset="0"/>
                            </a:rPr>
                            <m:t>2</m:t>
                          </m:r>
                        </m:sup>
                      </m:sSubSup>
                      <m:r>
                        <a:rPr lang="en-US" b="1" i="1">
                          <a:latin typeface="Cambria Math" panose="02040503050406030204" pitchFamily="18" charset="0"/>
                        </a:rPr>
                        <m:t>𝐈</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219200" y="1752600"/>
                <a:ext cx="6477000" cy="7150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0500" y="4114800"/>
                <a:ext cx="8534400" cy="124034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𝐦</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𝑡</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𝑒𝑠𝑡</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smtClean="0">
                              <a:latin typeface="Cambria Math" panose="02040503050406030204" pitchFamily="18" charset="0"/>
                              <a:cs typeface="Times New Roman" panose="02020603050405020304" pitchFamily="18" charset="0"/>
                            </a:rPr>
                          </m:ctrlPr>
                        </m:sSubSupPr>
                        <m:e>
                          <m:r>
                            <a:rPr lang="en-US" b="1" i="0" smtClean="0">
                              <a:latin typeface="Cambria Math" panose="02040503050406030204" pitchFamily="18" charset="0"/>
                              <a:cs typeface="Times New Roman" panose="02020603050405020304" pitchFamily="18" charset="0"/>
                            </a:rPr>
                            <m:t>𝐦</m:t>
                          </m:r>
                        </m:e>
                        <m:sub>
                          <m:r>
                            <a:rPr lang="en-US" b="0" i="1" smtClean="0">
                              <a:latin typeface="Cambria Math" panose="02040503050406030204" pitchFamily="18" charset="0"/>
                              <a:cs typeface="Times New Roman" panose="02020603050405020304" pitchFamily="18" charset="0"/>
                            </a:rPr>
                            <m:t>𝐴</m:t>
                          </m:r>
                        </m:sub>
                        <m:sup>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𝑡</m:t>
                              </m:r>
                            </m:e>
                          </m:d>
                        </m:sup>
                      </m:sSubSup>
                      <m:r>
                        <a:rPr lang="en-US"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atin typeface="Cambria Math" panose="02040503050406030204" pitchFamily="18" charset="0"/>
                              <a:cs typeface="Times New Roman" panose="02020603050405020304" pitchFamily="18" charset="0"/>
                            </a:rPr>
                          </m:ctrlPr>
                        </m:sSubSupPr>
                        <m:e>
                          <m:r>
                            <a:rPr lang="en-US" b="1">
                              <a:latin typeface="Cambria Math" panose="02040503050406030204" pitchFamily="18" charset="0"/>
                              <a:cs typeface="Times New Roman" panose="02020603050405020304" pitchFamily="18" charset="0"/>
                            </a:rPr>
                            <m:t>𝐦</m:t>
                          </m:r>
                        </m:e>
                        <m:sub>
                          <m:r>
                            <a:rPr lang="en-US" i="1">
                              <a:latin typeface="Cambria Math" panose="02040503050406030204" pitchFamily="18" charset="0"/>
                              <a:cs typeface="Times New Roman" panose="02020603050405020304" pitchFamily="18" charset="0"/>
                            </a:rPr>
                            <m:t>𝐴</m:t>
                          </m:r>
                        </m:sub>
                        <m:sup>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𝑡</m:t>
                              </m:r>
                            </m:e>
                          </m:d>
                        </m:sup>
                      </m:sSubSup>
                      <m:r>
                        <a:rPr lang="en-US" b="0" i="0" smtClean="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and</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b="1" i="1">
                          <a:latin typeface="Cambria Math" panose="02040503050406030204" pitchFamily="18" charset="0"/>
                          <a:ea typeface="Times New Roman" panose="02020603050405020304" pitchFamily="18" charset="0"/>
                          <a:cs typeface="Times New Roman" panose="02020603050405020304" pitchFamily="18" charset="0"/>
                        </a:rPr>
                        <m:t>𝐝</m:t>
                      </m:r>
                      <m:r>
                        <a:rPr lang="en-US" b="1">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𝐝</m:t>
                              </m:r>
                            </m:e>
                            <m:sup>
                              <m:r>
                                <a:rPr lang="en-US" i="1">
                                  <a:latin typeface="Cambria Math" panose="02040503050406030204" pitchFamily="18" charset="0"/>
                                  <a:ea typeface="Times New Roman" panose="02020603050405020304" pitchFamily="18" charset="0"/>
                                  <a:cs typeface="Times New Roman" panose="02020603050405020304" pitchFamily="18" charset="0"/>
                                </a:rPr>
                                <m:t>𝑜𝑏𝑠</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atin typeface="Cambria Math" panose="02040503050406030204" pitchFamily="18" charset="0"/>
                                  <a:cs typeface="Times New Roman" panose="02020603050405020304" pitchFamily="18" charset="0"/>
                                </a:rPr>
                              </m:ctrlPr>
                            </m:sSubSupPr>
                            <m:e>
                              <m:r>
                                <a:rPr lang="en-US" b="1">
                                  <a:latin typeface="Cambria Math" panose="02040503050406030204" pitchFamily="18" charset="0"/>
                                  <a:cs typeface="Times New Roman" panose="02020603050405020304" pitchFamily="18" charset="0"/>
                                </a:rPr>
                                <m:t>𝐦</m:t>
                              </m:r>
                            </m:e>
                            <m:sub>
                              <m:r>
                                <a:rPr lang="en-US" i="1">
                                  <a:latin typeface="Cambria Math" panose="02040503050406030204" pitchFamily="18" charset="0"/>
                                  <a:cs typeface="Times New Roman" panose="02020603050405020304" pitchFamily="18" charset="0"/>
                                </a:rPr>
                                <m:t>𝐴</m:t>
                              </m:r>
                            </m:sub>
                            <m:sup>
                              <m:d>
                                <m:dPr>
                                  <m:ctrlPr>
                                    <a:rPr lang="en-US" i="1" smtClean="0">
                                      <a:latin typeface="Cambria Math" panose="02040503050406030204" pitchFamily="18" charset="0"/>
                                      <a:ea typeface="Times New Roman" panose="02020603050405020304" pitchFamily="18" charset="0"/>
                                      <a:cs typeface="Times New Roman" panose="02020603050405020304" pitchFamily="18" charset="0"/>
                                    </a:rPr>
                                  </m:ctrlPr>
                                </m:d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𝑐</m:t>
                                  </m:r>
                                </m:e>
                              </m:d>
                            </m:sup>
                          </m:sSubSup>
                        </m:e>
                      </m:d>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𝐦</m:t>
                          </m:r>
                        </m:e>
                        <m:sup>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𝑡</m:t>
                              </m:r>
                            </m:e>
                          </m:d>
                        </m:sup>
                      </m:sSup>
                      <m:r>
                        <a:rPr lang="en-US" b="1"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cov</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sub>
                                  </m:sSub>
                                </m:fNa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𝐦</m:t>
                                  </m:r>
                                </m:e>
                              </m:func>
                            </m:e>
                          </m:d>
                        </m:e>
                        <m:sup>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𝑡𝑐</m:t>
                              </m:r>
                            </m:e>
                          </m:d>
                        </m:sup>
                      </m:sSup>
                      <m:sSup>
                        <m:sSupPr>
                          <m:ctrlPr>
                            <a:rPr lang="en-US" b="1" i="1">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b="1" i="1" smtClean="0">
                                  <a:latin typeface="Cambria Math" panose="02040503050406030204" pitchFamily="18" charset="0"/>
                                  <a:cs typeface="Times New Roman" panose="02020603050405020304" pitchFamily="18" charset="0"/>
                                </a:rPr>
                              </m:ctrlPr>
                            </m:dP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cov</m:t>
                                              </m:r>
                                            </m:e>
                                            <m:sub>
                                              <m:r>
                                                <a:rPr lang="en-US" i="1">
                                                  <a:latin typeface="Cambria Math" panose="02040503050406030204" pitchFamily="18" charset="0"/>
                                                </a:rPr>
                                                <m:t>𝐴</m:t>
                                              </m:r>
                                            </m:sub>
                                          </m:sSub>
                                        </m:fName>
                                        <m:e>
                                          <m:r>
                                            <a:rPr lang="en-US" b="1" i="1">
                                              <a:latin typeface="Cambria Math" panose="02040503050406030204" pitchFamily="18" charset="0"/>
                                            </a:rPr>
                                            <m:t>𝐦</m:t>
                                          </m:r>
                                        </m:e>
                                      </m:func>
                                    </m:e>
                                  </m:d>
                                </m:e>
                                <m:sup>
                                  <m:d>
                                    <m:dPr>
                                      <m:ctrlPr>
                                        <a:rPr lang="en-US" i="1">
                                          <a:latin typeface="Cambria Math" panose="02040503050406030204" pitchFamily="18" charset="0"/>
                                        </a:rPr>
                                      </m:ctrlPr>
                                    </m:dPr>
                                    <m:e>
                                      <m:r>
                                        <a:rPr lang="en-US" i="1">
                                          <a:latin typeface="Cambria Math" panose="02040503050406030204" pitchFamily="18" charset="0"/>
                                        </a:rPr>
                                        <m:t>𝑐𝑐</m:t>
                                      </m:r>
                                    </m:e>
                                  </m:d>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𝑑</m:t>
                                  </m:r>
                                </m:sub>
                                <m:sup>
                                  <m:r>
                                    <a:rPr lang="en-US" i="1">
                                      <a:latin typeface="Cambria Math" panose="02040503050406030204" pitchFamily="18" charset="0"/>
                                    </a:rPr>
                                    <m:t>2</m:t>
                                  </m:r>
                                </m:sup>
                              </m:sSubSup>
                              <m:r>
                                <a:rPr lang="en-US" b="1" i="1">
                                  <a:latin typeface="Cambria Math" panose="02040503050406030204" pitchFamily="18" charset="0"/>
                                </a:rPr>
                                <m:t>𝐈</m:t>
                              </m:r>
                              <m:r>
                                <m:rPr>
                                  <m:nor/>
                                </m:rPr>
                                <a:rPr lang="en-US" dirty="0"/>
                                <m:t> </m:t>
                              </m:r>
                            </m:e>
                          </m:d>
                        </m:e>
                        <m:sup>
                          <m:r>
                            <a:rPr lang="en-US" b="0"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𝐝</m:t>
                      </m:r>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90500" y="4114800"/>
                <a:ext cx="8534400" cy="1240340"/>
              </a:xfrm>
              <a:prstGeom prst="rect">
                <a:avLst/>
              </a:prstGeom>
              <a:blipFill>
                <a:blip r:embed="rId4"/>
                <a:stretch>
                  <a:fillRect/>
                </a:stretch>
              </a:blipFill>
            </p:spPr>
            <p:txBody>
              <a:bodyPr/>
              <a:lstStyle/>
              <a:p>
                <a:r>
                  <a:rPr lang="en-US">
                    <a:noFill/>
                  </a:rPr>
                  <a:t> </a:t>
                </a:r>
              </a:p>
            </p:txBody>
          </p:sp>
        </mc:Fallback>
      </mc:AlternateContent>
      <p:sp>
        <p:nvSpPr>
          <p:cNvPr id="8" name="TextBox 7"/>
          <p:cNvSpPr txBox="1"/>
          <p:nvPr/>
        </p:nvSpPr>
        <p:spPr>
          <a:xfrm>
            <a:off x="-228600" y="2790196"/>
            <a:ext cx="9144000" cy="769441"/>
          </a:xfrm>
          <a:prstGeom prst="rect">
            <a:avLst/>
          </a:prstGeom>
          <a:noFill/>
        </p:spPr>
        <p:txBody>
          <a:bodyPr wrap="square" rtlCol="0">
            <a:spAutoFit/>
          </a:bodyPr>
          <a:lstStyle/>
          <a:p>
            <a:pPr algn="ctr"/>
            <a:r>
              <a:rPr lang="en-US" sz="4400" dirty="0" smtClean="0"/>
              <a:t>solution for the target points</a:t>
            </a:r>
          </a:p>
        </p:txBody>
      </p:sp>
    </p:spTree>
    <p:extLst>
      <p:ext uri="{BB962C8B-B14F-4D97-AF65-F5344CB8AC3E}">
        <p14:creationId xmlns:p14="http://schemas.microsoft.com/office/powerpoint/2010/main" val="2435592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09600"/>
            <a:ext cx="9144000" cy="769441"/>
          </a:xfrm>
          <a:prstGeom prst="rect">
            <a:avLst/>
          </a:prstGeom>
          <a:noFill/>
        </p:spPr>
        <p:txBody>
          <a:bodyPr wrap="square" rtlCol="0">
            <a:spAutoFit/>
          </a:bodyPr>
          <a:lstStyle/>
          <a:p>
            <a:pPr algn="ctr"/>
            <a:r>
              <a:rPr lang="en-US" sz="4400" dirty="0" smtClean="0"/>
              <a:t>the generalized inverse</a:t>
            </a:r>
          </a:p>
        </p:txBody>
      </p:sp>
      <mc:AlternateContent xmlns:mc="http://schemas.openxmlformats.org/markup-compatibility/2006" xmlns:a14="http://schemas.microsoft.com/office/drawing/2010/main">
        <mc:Choice Requires="a14">
          <p:sp>
            <p:nvSpPr>
              <p:cNvPr id="5" name="Rectangle 4"/>
              <p:cNvSpPr/>
              <p:nvPr/>
            </p:nvSpPr>
            <p:spPr>
              <a:xfrm>
                <a:off x="1219200" y="1752600"/>
                <a:ext cx="6477000" cy="7150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a:latin typeface="Cambria Math" panose="02040503050406030204" pitchFamily="18" charset="0"/>
                            </a:rPr>
                            <m:t>𝐆</m:t>
                          </m:r>
                        </m:e>
                        <m:sup>
                          <m:r>
                            <a:rPr lang="en-US" b="0" i="0">
                              <a:latin typeface="Cambria Math" panose="02040503050406030204" pitchFamily="18" charset="0"/>
                            </a:rPr>
                            <m:t>−</m:t>
                          </m:r>
                          <m:r>
                            <a:rPr lang="en-US" b="0" i="1">
                              <a:latin typeface="Cambria Math" panose="02040503050406030204" pitchFamily="18" charset="0"/>
                            </a:rPr>
                            <m:t>𝑔</m:t>
                          </m:r>
                        </m:sup>
                      </m:sSup>
                      <m:r>
                        <a:rPr lang="en-US" b="0"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cov</m:t>
                                                </m:r>
                                              </m:e>
                                              <m:sub>
                                                <m:r>
                                                  <a:rPr lang="en-US" i="1">
                                                    <a:latin typeface="Cambria Math" panose="02040503050406030204" pitchFamily="18" charset="0"/>
                                                  </a:rPr>
                                                  <m:t>𝐴</m:t>
                                                </m:r>
                                              </m:sub>
                                            </m:sSub>
                                          </m:fName>
                                          <m:e>
                                            <m:r>
                                              <a:rPr lang="en-US" b="1" i="1">
                                                <a:latin typeface="Cambria Math" panose="02040503050406030204" pitchFamily="18" charset="0"/>
                                              </a:rPr>
                                              <m:t>𝐦</m:t>
                                            </m:r>
                                          </m:e>
                                        </m:func>
                                      </m:e>
                                    </m:d>
                                  </m:e>
                                  <m:sup>
                                    <m:d>
                                      <m:dPr>
                                        <m:ctrlPr>
                                          <a:rPr lang="en-US" i="1">
                                            <a:latin typeface="Cambria Math" panose="02040503050406030204" pitchFamily="18" charset="0"/>
                                          </a:rPr>
                                        </m:ctrlPr>
                                      </m:dPr>
                                      <m:e>
                                        <m:r>
                                          <a:rPr lang="en-US" i="1">
                                            <a:latin typeface="Cambria Math" panose="02040503050406030204" pitchFamily="18" charset="0"/>
                                          </a:rPr>
                                          <m:t>𝑐𝑐</m:t>
                                        </m:r>
                                      </m:e>
                                    </m:d>
                                  </m:sup>
                                </m:sSup>
                              </m:e>
                            </m:mr>
                            <m:m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cov</m:t>
                                                </m:r>
                                              </m:e>
                                              <m:sub>
                                                <m:r>
                                                  <a:rPr lang="en-US" i="1">
                                                    <a:latin typeface="Cambria Math" panose="02040503050406030204" pitchFamily="18" charset="0"/>
                                                  </a:rPr>
                                                  <m:t>𝐴</m:t>
                                                </m:r>
                                              </m:sub>
                                            </m:sSub>
                                          </m:fName>
                                          <m:e>
                                            <m:r>
                                              <a:rPr lang="en-US" b="1" i="1">
                                                <a:latin typeface="Cambria Math" panose="02040503050406030204" pitchFamily="18" charset="0"/>
                                              </a:rPr>
                                              <m:t>𝐦</m:t>
                                            </m:r>
                                          </m:e>
                                        </m:func>
                                      </m:e>
                                    </m:d>
                                  </m:e>
                                  <m:sup>
                                    <m:d>
                                      <m:dPr>
                                        <m:ctrlPr>
                                          <a:rPr lang="en-US" i="1">
                                            <a:latin typeface="Cambria Math" panose="02040503050406030204" pitchFamily="18" charset="0"/>
                                          </a:rPr>
                                        </m:ctrlPr>
                                      </m:dPr>
                                      <m:e>
                                        <m:r>
                                          <a:rPr lang="en-US" i="1">
                                            <a:latin typeface="Cambria Math" panose="02040503050406030204" pitchFamily="18" charset="0"/>
                                          </a:rPr>
                                          <m:t>𝑡𝑐</m:t>
                                        </m:r>
                                      </m:e>
                                    </m:d>
                                  </m:sup>
                                </m:sSup>
                              </m:e>
                            </m:mr>
                          </m:m>
                        </m:e>
                      </m:d>
                      <m:sSup>
                        <m:sSupPr>
                          <m:ctrlPr>
                            <a:rPr lang="en-US" b="1" i="1">
                              <a:latin typeface="Cambria Math" panose="02040503050406030204" pitchFamily="18" charset="0"/>
                            </a:rPr>
                          </m:ctrlPr>
                        </m:sSupPr>
                        <m:e>
                          <m:r>
                            <a:rPr lang="en-US" b="1" i="1">
                              <a:latin typeface="Cambria Math" panose="02040503050406030204" pitchFamily="18" charset="0"/>
                            </a:rPr>
                            <m:t>𝐐</m:t>
                          </m:r>
                        </m:e>
                        <m:sup>
                          <m:r>
                            <a:rPr lang="en-US" b="0" i="1">
                              <a:latin typeface="Cambria Math" panose="02040503050406030204" pitchFamily="18" charset="0"/>
                            </a:rPr>
                            <m:t>−1</m:t>
                          </m:r>
                        </m:sup>
                      </m:sSup>
                      <m:r>
                        <a:rPr lang="en-US" b="1" i="1" smtClean="0">
                          <a:latin typeface="Cambria Math" panose="02040503050406030204" pitchFamily="18" charset="0"/>
                        </a:rPr>
                        <m:t>     </m:t>
                      </m:r>
                      <m:r>
                        <a:rPr lang="en-US" b="0" i="1" smtClean="0">
                          <a:latin typeface="Cambria Math" panose="02040503050406030204" pitchFamily="18" charset="0"/>
                        </a:rPr>
                        <m:t>𝑤𝑖𝑡h</m:t>
                      </m:r>
                      <m:r>
                        <a:rPr lang="en-US" b="1" i="1" smtClean="0">
                          <a:latin typeface="Cambria Math" panose="02040503050406030204" pitchFamily="18" charset="0"/>
                        </a:rPr>
                        <m:t>   </m:t>
                      </m:r>
                      <m:r>
                        <a:rPr lang="en-US" b="1" i="1">
                          <a:latin typeface="Cambria Math" panose="02040503050406030204" pitchFamily="18" charset="0"/>
                        </a:rPr>
                        <m:t>𝐐</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cov</m:t>
                                      </m:r>
                                    </m:e>
                                    <m:sub>
                                      <m:r>
                                        <a:rPr lang="en-US" i="1">
                                          <a:latin typeface="Cambria Math" panose="02040503050406030204" pitchFamily="18" charset="0"/>
                                        </a:rPr>
                                        <m:t>𝐴</m:t>
                                      </m:r>
                                    </m:sub>
                                  </m:sSub>
                                </m:fName>
                                <m:e>
                                  <m:r>
                                    <a:rPr lang="en-US" b="1" i="1">
                                      <a:latin typeface="Cambria Math" panose="02040503050406030204" pitchFamily="18" charset="0"/>
                                    </a:rPr>
                                    <m:t>𝐦</m:t>
                                  </m:r>
                                </m:e>
                              </m:func>
                            </m:e>
                          </m:d>
                        </m:e>
                        <m:sup>
                          <m:d>
                            <m:dPr>
                              <m:ctrlPr>
                                <a:rPr lang="en-US" i="1">
                                  <a:latin typeface="Cambria Math" panose="02040503050406030204" pitchFamily="18" charset="0"/>
                                </a:rPr>
                              </m:ctrlPr>
                            </m:dPr>
                            <m:e>
                              <m:r>
                                <a:rPr lang="en-US" i="1">
                                  <a:latin typeface="Cambria Math" panose="02040503050406030204" pitchFamily="18" charset="0"/>
                                </a:rPr>
                                <m:t>𝑐𝑐</m:t>
                              </m:r>
                            </m:e>
                          </m:d>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𝑑</m:t>
                          </m:r>
                        </m:sub>
                        <m:sup>
                          <m:r>
                            <a:rPr lang="en-US" i="1">
                              <a:latin typeface="Cambria Math" panose="02040503050406030204" pitchFamily="18" charset="0"/>
                            </a:rPr>
                            <m:t>2</m:t>
                          </m:r>
                        </m:sup>
                      </m:sSubSup>
                      <m:r>
                        <a:rPr lang="en-US" b="1" i="1">
                          <a:latin typeface="Cambria Math" panose="02040503050406030204" pitchFamily="18" charset="0"/>
                        </a:rPr>
                        <m:t>𝐈</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219200" y="1752600"/>
                <a:ext cx="6477000" cy="7150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0500" y="4114800"/>
                <a:ext cx="8534400" cy="124034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𝐦</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𝑡</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𝑒𝑠𝑡</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smtClean="0">
                              <a:latin typeface="Cambria Math" panose="02040503050406030204" pitchFamily="18" charset="0"/>
                              <a:cs typeface="Times New Roman" panose="02020603050405020304" pitchFamily="18" charset="0"/>
                            </a:rPr>
                          </m:ctrlPr>
                        </m:sSubSupPr>
                        <m:e>
                          <m:r>
                            <a:rPr lang="en-US" b="1" i="0" smtClean="0">
                              <a:latin typeface="Cambria Math" panose="02040503050406030204" pitchFamily="18" charset="0"/>
                              <a:cs typeface="Times New Roman" panose="02020603050405020304" pitchFamily="18" charset="0"/>
                            </a:rPr>
                            <m:t>𝐦</m:t>
                          </m:r>
                        </m:e>
                        <m:sub>
                          <m:r>
                            <a:rPr lang="en-US" b="0" i="1" smtClean="0">
                              <a:latin typeface="Cambria Math" panose="02040503050406030204" pitchFamily="18" charset="0"/>
                              <a:cs typeface="Times New Roman" panose="02020603050405020304" pitchFamily="18" charset="0"/>
                            </a:rPr>
                            <m:t>𝐴</m:t>
                          </m:r>
                        </m:sub>
                        <m:sup>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𝑡</m:t>
                              </m:r>
                            </m:e>
                          </m:d>
                        </m:sup>
                      </m:sSubSup>
                      <m:r>
                        <a:rPr lang="en-US"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atin typeface="Cambria Math" panose="02040503050406030204" pitchFamily="18" charset="0"/>
                              <a:cs typeface="Times New Roman" panose="02020603050405020304" pitchFamily="18" charset="0"/>
                            </a:rPr>
                          </m:ctrlPr>
                        </m:sSubSupPr>
                        <m:e>
                          <m:r>
                            <a:rPr lang="en-US" b="1">
                              <a:latin typeface="Cambria Math" panose="02040503050406030204" pitchFamily="18" charset="0"/>
                              <a:cs typeface="Times New Roman" panose="02020603050405020304" pitchFamily="18" charset="0"/>
                            </a:rPr>
                            <m:t>𝐦</m:t>
                          </m:r>
                        </m:e>
                        <m:sub>
                          <m:r>
                            <a:rPr lang="en-US" i="1">
                              <a:latin typeface="Cambria Math" panose="02040503050406030204" pitchFamily="18" charset="0"/>
                              <a:cs typeface="Times New Roman" panose="02020603050405020304" pitchFamily="18" charset="0"/>
                            </a:rPr>
                            <m:t>𝐴</m:t>
                          </m:r>
                        </m:sub>
                        <m:sup>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𝑡</m:t>
                              </m:r>
                            </m:e>
                          </m:d>
                        </m:sup>
                      </m:sSubSup>
                      <m:r>
                        <a:rPr lang="en-US" b="0" i="0" smtClean="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and</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b="1" i="1">
                          <a:latin typeface="Cambria Math" panose="02040503050406030204" pitchFamily="18" charset="0"/>
                          <a:ea typeface="Times New Roman" panose="02020603050405020304" pitchFamily="18" charset="0"/>
                          <a:cs typeface="Times New Roman" panose="02020603050405020304" pitchFamily="18" charset="0"/>
                        </a:rPr>
                        <m:t>𝐝</m:t>
                      </m:r>
                      <m:r>
                        <a:rPr lang="en-US" b="1">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𝐝</m:t>
                              </m:r>
                            </m:e>
                            <m:sup>
                              <m:r>
                                <a:rPr lang="en-US" i="1">
                                  <a:latin typeface="Cambria Math" panose="02040503050406030204" pitchFamily="18" charset="0"/>
                                  <a:ea typeface="Times New Roman" panose="02020603050405020304" pitchFamily="18" charset="0"/>
                                  <a:cs typeface="Times New Roman" panose="02020603050405020304" pitchFamily="18" charset="0"/>
                                </a:rPr>
                                <m:t>𝑜𝑏𝑠</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atin typeface="Cambria Math" panose="02040503050406030204" pitchFamily="18" charset="0"/>
                                  <a:cs typeface="Times New Roman" panose="02020603050405020304" pitchFamily="18" charset="0"/>
                                </a:rPr>
                              </m:ctrlPr>
                            </m:sSubSupPr>
                            <m:e>
                              <m:r>
                                <a:rPr lang="en-US" b="1">
                                  <a:latin typeface="Cambria Math" panose="02040503050406030204" pitchFamily="18" charset="0"/>
                                  <a:cs typeface="Times New Roman" panose="02020603050405020304" pitchFamily="18" charset="0"/>
                                </a:rPr>
                                <m:t>𝐦</m:t>
                              </m:r>
                            </m:e>
                            <m:sub>
                              <m:r>
                                <a:rPr lang="en-US" i="1">
                                  <a:latin typeface="Cambria Math" panose="02040503050406030204" pitchFamily="18" charset="0"/>
                                  <a:cs typeface="Times New Roman" panose="02020603050405020304" pitchFamily="18" charset="0"/>
                                </a:rPr>
                                <m:t>𝐴</m:t>
                              </m:r>
                            </m:sub>
                            <m:sup>
                              <m:d>
                                <m:dPr>
                                  <m:ctrlPr>
                                    <a:rPr lang="en-US" i="1" smtClean="0">
                                      <a:latin typeface="Cambria Math" panose="02040503050406030204" pitchFamily="18" charset="0"/>
                                      <a:ea typeface="Times New Roman" panose="02020603050405020304" pitchFamily="18" charset="0"/>
                                      <a:cs typeface="Times New Roman" panose="02020603050405020304" pitchFamily="18" charset="0"/>
                                    </a:rPr>
                                  </m:ctrlPr>
                                </m:d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𝑐</m:t>
                                  </m:r>
                                </m:e>
                              </m:d>
                            </m:sup>
                          </m:sSubSup>
                        </m:e>
                      </m:d>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𝐦</m:t>
                          </m:r>
                        </m:e>
                        <m:sup>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𝑡</m:t>
                              </m:r>
                            </m:e>
                          </m:d>
                        </m:sup>
                      </m:sSup>
                      <m:r>
                        <a:rPr lang="en-US" b="1"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cov</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sub>
                                  </m:sSub>
                                </m:fNa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𝐦</m:t>
                                  </m:r>
                                </m:e>
                              </m:func>
                            </m:e>
                          </m:d>
                        </m:e>
                        <m:sup>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𝑡𝑐</m:t>
                              </m:r>
                            </m:e>
                          </m:d>
                        </m:sup>
                      </m:sSup>
                      <m:sSup>
                        <m:sSupPr>
                          <m:ctrlPr>
                            <a:rPr lang="en-US" b="1" i="1">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b="1" i="1" smtClean="0">
                                  <a:latin typeface="Cambria Math" panose="02040503050406030204" pitchFamily="18" charset="0"/>
                                  <a:cs typeface="Times New Roman" panose="02020603050405020304" pitchFamily="18" charset="0"/>
                                </a:rPr>
                              </m:ctrlPr>
                            </m:dP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cov</m:t>
                                              </m:r>
                                            </m:e>
                                            <m:sub>
                                              <m:r>
                                                <a:rPr lang="en-US" i="1">
                                                  <a:latin typeface="Cambria Math" panose="02040503050406030204" pitchFamily="18" charset="0"/>
                                                </a:rPr>
                                                <m:t>𝐴</m:t>
                                              </m:r>
                                            </m:sub>
                                          </m:sSub>
                                        </m:fName>
                                        <m:e>
                                          <m:r>
                                            <a:rPr lang="en-US" b="1" i="1">
                                              <a:latin typeface="Cambria Math" panose="02040503050406030204" pitchFamily="18" charset="0"/>
                                            </a:rPr>
                                            <m:t>𝐦</m:t>
                                          </m:r>
                                        </m:e>
                                      </m:func>
                                    </m:e>
                                  </m:d>
                                </m:e>
                                <m:sup>
                                  <m:d>
                                    <m:dPr>
                                      <m:ctrlPr>
                                        <a:rPr lang="en-US" i="1">
                                          <a:latin typeface="Cambria Math" panose="02040503050406030204" pitchFamily="18" charset="0"/>
                                        </a:rPr>
                                      </m:ctrlPr>
                                    </m:dPr>
                                    <m:e>
                                      <m:r>
                                        <a:rPr lang="en-US" i="1">
                                          <a:latin typeface="Cambria Math" panose="02040503050406030204" pitchFamily="18" charset="0"/>
                                        </a:rPr>
                                        <m:t>𝑐𝑐</m:t>
                                      </m:r>
                                    </m:e>
                                  </m:d>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𝑑</m:t>
                                  </m:r>
                                </m:sub>
                                <m:sup>
                                  <m:r>
                                    <a:rPr lang="en-US" i="1">
                                      <a:latin typeface="Cambria Math" panose="02040503050406030204" pitchFamily="18" charset="0"/>
                                    </a:rPr>
                                    <m:t>2</m:t>
                                  </m:r>
                                </m:sup>
                              </m:sSubSup>
                              <m:r>
                                <a:rPr lang="en-US" b="1" i="1">
                                  <a:latin typeface="Cambria Math" panose="02040503050406030204" pitchFamily="18" charset="0"/>
                                </a:rPr>
                                <m:t>𝐈</m:t>
                              </m:r>
                              <m:r>
                                <m:rPr>
                                  <m:nor/>
                                </m:rPr>
                                <a:rPr lang="en-US" dirty="0"/>
                                <m:t> </m:t>
                              </m:r>
                            </m:e>
                          </m:d>
                        </m:e>
                        <m:sup>
                          <m:r>
                            <a:rPr lang="en-US" b="0"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𝐝</m:t>
                      </m:r>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90500" y="4114800"/>
                <a:ext cx="8534400" cy="1240340"/>
              </a:xfrm>
              <a:prstGeom prst="rect">
                <a:avLst/>
              </a:prstGeom>
              <a:blipFill>
                <a:blip r:embed="rId4"/>
                <a:stretch>
                  <a:fillRect/>
                </a:stretch>
              </a:blipFill>
            </p:spPr>
            <p:txBody>
              <a:bodyPr/>
              <a:lstStyle/>
              <a:p>
                <a:r>
                  <a:rPr lang="en-US">
                    <a:noFill/>
                  </a:rPr>
                  <a:t> </a:t>
                </a:r>
              </a:p>
            </p:txBody>
          </p:sp>
        </mc:Fallback>
      </mc:AlternateContent>
      <p:sp>
        <p:nvSpPr>
          <p:cNvPr id="8" name="TextBox 7"/>
          <p:cNvSpPr txBox="1"/>
          <p:nvPr/>
        </p:nvSpPr>
        <p:spPr>
          <a:xfrm>
            <a:off x="-228600" y="2790196"/>
            <a:ext cx="9144000" cy="769441"/>
          </a:xfrm>
          <a:prstGeom prst="rect">
            <a:avLst/>
          </a:prstGeom>
          <a:noFill/>
        </p:spPr>
        <p:txBody>
          <a:bodyPr wrap="square" rtlCol="0">
            <a:spAutoFit/>
          </a:bodyPr>
          <a:lstStyle/>
          <a:p>
            <a:pPr algn="ctr"/>
            <a:r>
              <a:rPr lang="en-US" sz="4400" dirty="0" smtClean="0"/>
              <a:t>solution for the target points</a:t>
            </a:r>
          </a:p>
        </p:txBody>
      </p:sp>
      <p:sp>
        <p:nvSpPr>
          <p:cNvPr id="2" name="Oval 1"/>
          <p:cNvSpPr/>
          <p:nvPr/>
        </p:nvSpPr>
        <p:spPr>
          <a:xfrm>
            <a:off x="1447800" y="3733800"/>
            <a:ext cx="6248400" cy="2209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6032212"/>
            <a:ext cx="9144000" cy="584775"/>
          </a:xfrm>
          <a:prstGeom prst="rect">
            <a:avLst/>
          </a:prstGeom>
          <a:noFill/>
        </p:spPr>
        <p:txBody>
          <a:bodyPr wrap="square" rtlCol="0">
            <a:spAutoFit/>
          </a:bodyPr>
          <a:lstStyle/>
          <a:p>
            <a:pPr algn="ctr"/>
            <a:r>
              <a:rPr lang="en-US" sz="3200" dirty="0" smtClean="0">
                <a:solidFill>
                  <a:srgbClr val="FF0000"/>
                </a:solidFill>
              </a:rPr>
              <a:t>called Gaussian Process Regression (GPR)</a:t>
            </a:r>
          </a:p>
        </p:txBody>
      </p:sp>
    </p:spTree>
    <p:extLst>
      <p:ext uri="{BB962C8B-B14F-4D97-AF65-F5344CB8AC3E}">
        <p14:creationId xmlns:p14="http://schemas.microsoft.com/office/powerpoint/2010/main" val="2419006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181" t="20225" r="35884" b="10299"/>
          <a:stretch/>
        </p:blipFill>
        <p:spPr>
          <a:xfrm>
            <a:off x="1219200" y="304800"/>
            <a:ext cx="7545238" cy="6248400"/>
          </a:xfrm>
          <a:prstGeom prst="rect">
            <a:avLst/>
          </a:prstGeom>
        </p:spPr>
      </p:pic>
      <p:sp>
        <p:nvSpPr>
          <p:cNvPr id="6" name="TextBox 5"/>
          <p:cNvSpPr txBox="1"/>
          <p:nvPr/>
        </p:nvSpPr>
        <p:spPr>
          <a:xfrm rot="16200000">
            <a:off x="149155" y="1679646"/>
            <a:ext cx="1290225" cy="369332"/>
          </a:xfrm>
          <a:prstGeom prst="rect">
            <a:avLst/>
          </a:prstGeom>
          <a:noFill/>
        </p:spPr>
        <p:txBody>
          <a:bodyPr wrap="none" rtlCol="0">
            <a:spAutoFit/>
          </a:bodyPr>
          <a:lstStyle/>
          <a:p>
            <a:r>
              <a:rPr lang="en-US" dirty="0" smtClean="0"/>
              <a:t>Exponential</a:t>
            </a:r>
            <a:endParaRPr lang="en-US" dirty="0"/>
          </a:p>
        </p:txBody>
      </p:sp>
      <p:sp>
        <p:nvSpPr>
          <p:cNvPr id="7" name="TextBox 6"/>
          <p:cNvSpPr txBox="1"/>
          <p:nvPr/>
        </p:nvSpPr>
        <p:spPr>
          <a:xfrm rot="16200000">
            <a:off x="125494" y="4727647"/>
            <a:ext cx="1027845" cy="369332"/>
          </a:xfrm>
          <a:prstGeom prst="rect">
            <a:avLst/>
          </a:prstGeom>
          <a:noFill/>
        </p:spPr>
        <p:txBody>
          <a:bodyPr wrap="none" rtlCol="0">
            <a:spAutoFit/>
          </a:bodyPr>
          <a:lstStyle/>
          <a:p>
            <a:r>
              <a:rPr lang="en-US" dirty="0" smtClean="0"/>
              <a:t>Gaussian</a:t>
            </a:r>
            <a:endParaRPr lang="en-US" dirty="0"/>
          </a:p>
        </p:txBody>
      </p:sp>
      <p:sp>
        <p:nvSpPr>
          <p:cNvPr id="8" name="TextBox 7"/>
          <p:cNvSpPr txBox="1"/>
          <p:nvPr/>
        </p:nvSpPr>
        <p:spPr>
          <a:xfrm>
            <a:off x="2133600" y="381000"/>
            <a:ext cx="2194190" cy="369332"/>
          </a:xfrm>
          <a:prstGeom prst="rect">
            <a:avLst/>
          </a:prstGeom>
          <a:noFill/>
        </p:spPr>
        <p:txBody>
          <a:bodyPr wrap="none" rtlCol="0">
            <a:spAutoFit/>
          </a:bodyPr>
          <a:lstStyle/>
          <a:p>
            <a:r>
              <a:rPr lang="en-US" dirty="0" smtClean="0"/>
              <a:t>Control Points Shown</a:t>
            </a:r>
            <a:endParaRPr lang="en-US" dirty="0"/>
          </a:p>
        </p:txBody>
      </p:sp>
      <p:sp>
        <p:nvSpPr>
          <p:cNvPr id="9" name="TextBox 8"/>
          <p:cNvSpPr txBox="1"/>
          <p:nvPr/>
        </p:nvSpPr>
        <p:spPr>
          <a:xfrm>
            <a:off x="5867400" y="419892"/>
            <a:ext cx="2594941" cy="369332"/>
          </a:xfrm>
          <a:prstGeom prst="rect">
            <a:avLst/>
          </a:prstGeom>
          <a:noFill/>
        </p:spPr>
        <p:txBody>
          <a:bodyPr wrap="none" rtlCol="0">
            <a:spAutoFit/>
          </a:bodyPr>
          <a:lstStyle/>
          <a:p>
            <a:r>
              <a:rPr lang="en-US" dirty="0" smtClean="0"/>
              <a:t>Control Points Not Shown</a:t>
            </a:r>
            <a:endParaRPr lang="en-US" dirty="0"/>
          </a:p>
        </p:txBody>
      </p:sp>
    </p:spTree>
    <p:extLst>
      <p:ext uri="{BB962C8B-B14F-4D97-AF65-F5344CB8AC3E}">
        <p14:creationId xmlns:p14="http://schemas.microsoft.com/office/powerpoint/2010/main" val="2164006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9144000" cy="1200329"/>
          </a:xfrm>
          <a:prstGeom prst="rect">
            <a:avLst/>
          </a:prstGeom>
          <a:noFill/>
        </p:spPr>
        <p:txBody>
          <a:bodyPr wrap="square" rtlCol="0">
            <a:spAutoFit/>
          </a:bodyPr>
          <a:lstStyle/>
          <a:p>
            <a:pPr algn="ctr"/>
            <a:r>
              <a:rPr lang="en-US" sz="4400" dirty="0" smtClean="0"/>
              <a:t>Posterior Covariance</a:t>
            </a:r>
          </a:p>
          <a:p>
            <a:pPr algn="ctr"/>
            <a:r>
              <a:rPr lang="en-US" sz="2800" dirty="0" smtClean="0"/>
              <a:t>(general GLS formula)</a:t>
            </a:r>
          </a:p>
        </p:txBody>
      </p:sp>
      <mc:AlternateContent xmlns:mc="http://schemas.openxmlformats.org/markup-compatibility/2006" xmlns:a14="http://schemas.microsoft.com/office/drawing/2010/main">
        <mc:Choice Requires="a14">
          <p:sp>
            <p:nvSpPr>
              <p:cNvPr id="3" name="Rectangle 2"/>
              <p:cNvSpPr/>
              <p:nvPr/>
            </p:nvSpPr>
            <p:spPr>
              <a:xfrm>
                <a:off x="-129209" y="2133600"/>
                <a:ext cx="9220200" cy="5402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cov</m:t>
                              </m:r>
                            </m:fName>
                            <m:e>
                              <m:r>
                                <a:rPr lang="en-US" sz="2800" b="1" i="0">
                                  <a:latin typeface="Cambria Math" panose="02040503050406030204" pitchFamily="18" charset="0"/>
                                </a:rPr>
                                <m:t>𝐦</m:t>
                              </m:r>
                            </m:e>
                          </m:func>
                        </m:e>
                      </m:d>
                      <m:r>
                        <a:rPr lang="en-US" sz="2800" b="0" i="0">
                          <a:latin typeface="Cambria Math" panose="02040503050406030204" pitchFamily="18" charset="0"/>
                        </a:rPr>
                        <m:t>=</m:t>
                      </m:r>
                      <m:sSubSup>
                        <m:sSubSupPr>
                          <m:ctrlPr>
                            <a:rPr lang="en-US" sz="2800" b="0" i="1">
                              <a:latin typeface="Cambria Math" panose="02040503050406030204" pitchFamily="18" charset="0"/>
                            </a:rPr>
                          </m:ctrlPr>
                        </m:sSubSupPr>
                        <m:e>
                          <m:r>
                            <a:rPr lang="en-US" sz="2800" b="0" i="1">
                              <a:latin typeface="Cambria Math" panose="02040503050406030204" pitchFamily="18" charset="0"/>
                            </a:rPr>
                            <m:t>𝜎</m:t>
                          </m:r>
                        </m:e>
                        <m:sub>
                          <m:r>
                            <a:rPr lang="en-US" sz="2800" b="0" i="1">
                              <a:latin typeface="Cambria Math" panose="02040503050406030204" pitchFamily="18" charset="0"/>
                            </a:rPr>
                            <m:t>𝑑</m:t>
                          </m:r>
                        </m:sub>
                        <m:sup>
                          <m:r>
                            <a:rPr lang="en-US" sz="2800" b="0" i="0">
                              <a:latin typeface="Cambria Math" panose="02040503050406030204" pitchFamily="18" charset="0"/>
                            </a:rPr>
                            <m:t>2</m:t>
                          </m:r>
                        </m:sup>
                      </m:sSubSup>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0">
                              <a:latin typeface="Cambria Math" panose="02040503050406030204" pitchFamily="18" charset="0"/>
                            </a:rPr>
                            <m:t>−</m:t>
                          </m:r>
                          <m:r>
                            <a:rPr lang="en-US" sz="2800" b="0" i="1">
                              <a:latin typeface="Cambria Math" panose="02040503050406030204" pitchFamily="18" charset="0"/>
                            </a:rPr>
                            <m:t>𝑔</m:t>
                          </m:r>
                        </m:sup>
                      </m:sSup>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0">
                              <a:latin typeface="Cambria Math" panose="02040503050406030204" pitchFamily="18" charset="0"/>
                            </a:rPr>
                            <m:t>−</m:t>
                          </m:r>
                          <m:r>
                            <a:rPr lang="en-US" sz="2800" b="0" i="1">
                              <a:latin typeface="Cambria Math" panose="02040503050406030204" pitchFamily="18" charset="0"/>
                            </a:rPr>
                            <m:t>𝑔𝑇</m:t>
                          </m:r>
                        </m:sup>
                      </m:sSup>
                      <m:r>
                        <a:rPr lang="en-US" sz="2800" b="0" i="0">
                          <a:latin typeface="Cambria Math" panose="02040503050406030204" pitchFamily="18" charset="0"/>
                        </a:rPr>
                        <m:t>+</m:t>
                      </m:r>
                      <m:d>
                        <m:dPr>
                          <m:ctrlPr>
                            <a:rPr lang="en-US" sz="2800" b="0" i="1">
                              <a:latin typeface="Cambria Math" panose="02040503050406030204" pitchFamily="18" charset="0"/>
                            </a:rPr>
                          </m:ctrlPr>
                        </m:dPr>
                        <m:e>
                          <m:r>
                            <a:rPr lang="en-US" sz="2800" b="1" i="0">
                              <a:latin typeface="Cambria Math" panose="02040503050406030204" pitchFamily="18" charset="0"/>
                            </a:rPr>
                            <m:t>𝐈</m:t>
                          </m:r>
                          <m:r>
                            <a:rPr lang="en-US" sz="2800" b="0" i="0">
                              <a:latin typeface="Cambria Math" panose="02040503050406030204" pitchFamily="18" charset="0"/>
                            </a:rPr>
                            <m:t>−</m:t>
                          </m:r>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0">
                                  <a:latin typeface="Cambria Math" panose="02040503050406030204" pitchFamily="18" charset="0"/>
                                </a:rPr>
                                <m:t>−</m:t>
                              </m:r>
                              <m:r>
                                <a:rPr lang="en-US" sz="2800" b="0" i="1">
                                  <a:latin typeface="Cambria Math" panose="02040503050406030204" pitchFamily="18" charset="0"/>
                                </a:rPr>
                                <m:t>𝑔</m:t>
                              </m:r>
                            </m:sup>
                          </m:sSup>
                          <m:r>
                            <a:rPr lang="en-US" sz="2800" b="1" i="0">
                              <a:latin typeface="Cambria Math" panose="02040503050406030204" pitchFamily="18" charset="0"/>
                            </a:rPr>
                            <m:t>𝐆</m:t>
                          </m:r>
                        </m:e>
                      </m:d>
                      <m:d>
                        <m:dPr>
                          <m:begChr m:val="["/>
                          <m:endChr m:val="]"/>
                          <m:ctrlPr>
                            <a:rPr lang="en-US" sz="2800" b="0" i="1">
                              <a:latin typeface="Cambria Math" panose="02040503050406030204" pitchFamily="18" charset="0"/>
                            </a:rPr>
                          </m:ctrlPr>
                        </m:dPr>
                        <m:e>
                          <m:func>
                            <m:funcPr>
                              <m:ctrlPr>
                                <a:rPr lang="en-US" sz="2800" b="0" i="1">
                                  <a:latin typeface="Cambria Math" panose="02040503050406030204" pitchFamily="18" charset="0"/>
                                </a:rPr>
                              </m:ctrlPr>
                            </m:funcPr>
                            <m:fName>
                              <m:sSub>
                                <m:sSubPr>
                                  <m:ctrlPr>
                                    <a:rPr lang="en-US" sz="2800" b="0" i="1">
                                      <a:latin typeface="Cambria Math" panose="02040503050406030204" pitchFamily="18" charset="0"/>
                                    </a:rPr>
                                  </m:ctrlPr>
                                </m:sSubPr>
                                <m:e>
                                  <m:r>
                                    <m:rPr>
                                      <m:sty m:val="p"/>
                                    </m:rPr>
                                    <a:rPr lang="en-US" sz="2800" b="0" i="0">
                                      <a:latin typeface="Cambria Math" panose="02040503050406030204" pitchFamily="18" charset="0"/>
                                    </a:rPr>
                                    <m:t>cov</m:t>
                                  </m:r>
                                </m:e>
                                <m:sub>
                                  <m:r>
                                    <a:rPr lang="en-US" sz="2800" b="0" i="1">
                                      <a:latin typeface="Cambria Math" panose="02040503050406030204" pitchFamily="18" charset="0"/>
                                    </a:rPr>
                                    <m:t>𝐴</m:t>
                                  </m:r>
                                </m:sub>
                              </m:sSub>
                            </m:fName>
                            <m:e>
                              <m:r>
                                <a:rPr lang="en-US" sz="2800" b="1" i="0">
                                  <a:latin typeface="Cambria Math" panose="02040503050406030204" pitchFamily="18" charset="0"/>
                                </a:rPr>
                                <m:t>𝐦</m:t>
                              </m:r>
                            </m:e>
                          </m:func>
                        </m:e>
                      </m:d>
                      <m:sSup>
                        <m:sSupPr>
                          <m:ctrlPr>
                            <a:rPr lang="en-US" sz="2800" b="0" i="1">
                              <a:latin typeface="Cambria Math" panose="02040503050406030204" pitchFamily="18" charset="0"/>
                            </a:rPr>
                          </m:ctrlPr>
                        </m:sSupPr>
                        <m:e>
                          <m:d>
                            <m:dPr>
                              <m:ctrlPr>
                                <a:rPr lang="en-US" sz="2800" b="0" i="1">
                                  <a:latin typeface="Cambria Math" panose="02040503050406030204" pitchFamily="18" charset="0"/>
                                </a:rPr>
                              </m:ctrlPr>
                            </m:dPr>
                            <m:e>
                              <m:r>
                                <a:rPr lang="en-US" sz="2800" b="1" i="0">
                                  <a:latin typeface="Cambria Math" panose="02040503050406030204" pitchFamily="18" charset="0"/>
                                </a:rPr>
                                <m:t>𝐈</m:t>
                              </m:r>
                              <m:r>
                                <a:rPr lang="en-US" sz="2800" b="0" i="0">
                                  <a:latin typeface="Cambria Math" panose="02040503050406030204" pitchFamily="18" charset="0"/>
                                </a:rPr>
                                <m:t>−</m:t>
                              </m:r>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0">
                                      <a:latin typeface="Cambria Math" panose="02040503050406030204" pitchFamily="18" charset="0"/>
                                    </a:rPr>
                                    <m:t>−</m:t>
                                  </m:r>
                                  <m:r>
                                    <a:rPr lang="en-US" sz="2800" b="0" i="1">
                                      <a:latin typeface="Cambria Math" panose="02040503050406030204" pitchFamily="18" charset="0"/>
                                    </a:rPr>
                                    <m:t>𝑔</m:t>
                                  </m:r>
                                </m:sup>
                              </m:sSup>
                              <m:r>
                                <a:rPr lang="en-US" sz="2800" b="1" i="0">
                                  <a:latin typeface="Cambria Math" panose="02040503050406030204" pitchFamily="18" charset="0"/>
                                </a:rPr>
                                <m:t>𝐆</m:t>
                              </m:r>
                            </m:e>
                          </m:d>
                        </m:e>
                        <m:sup>
                          <m:r>
                            <a:rPr lang="en-US" sz="2800" b="0" i="1">
                              <a:latin typeface="Cambria Math" panose="02040503050406030204" pitchFamily="18" charset="0"/>
                            </a:rPr>
                            <m:t>𝑇</m:t>
                          </m:r>
                        </m:sup>
                      </m:sSup>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129209" y="2133600"/>
                <a:ext cx="9220200" cy="540276"/>
              </a:xfrm>
              <a:prstGeom prst="rect">
                <a:avLst/>
              </a:prstGeom>
              <a:blipFill>
                <a:blip r:embed="rId3"/>
                <a:stretch>
                  <a:fillRect/>
                </a:stretch>
              </a:blipFill>
            </p:spPr>
            <p:txBody>
              <a:bodyPr/>
              <a:lstStyle/>
              <a:p>
                <a:r>
                  <a:rPr lang="en-US">
                    <a:noFill/>
                  </a:rPr>
                  <a:t> </a:t>
                </a:r>
              </a:p>
            </p:txBody>
          </p:sp>
        </mc:Fallback>
      </mc:AlternateContent>
      <p:sp>
        <p:nvSpPr>
          <p:cNvPr id="6" name="Freeform 5"/>
          <p:cNvSpPr/>
          <p:nvPr/>
        </p:nvSpPr>
        <p:spPr>
          <a:xfrm>
            <a:off x="2315817" y="2822713"/>
            <a:ext cx="357921" cy="1451113"/>
          </a:xfrm>
          <a:custGeom>
            <a:avLst/>
            <a:gdLst>
              <a:gd name="connsiteX0" fmla="*/ 0 w 357921"/>
              <a:gd name="connsiteY0" fmla="*/ 0 h 1451113"/>
              <a:gd name="connsiteX1" fmla="*/ 357809 w 357921"/>
              <a:gd name="connsiteY1" fmla="*/ 268357 h 1451113"/>
              <a:gd name="connsiteX2" fmla="*/ 39757 w 357921"/>
              <a:gd name="connsiteY2" fmla="*/ 526774 h 1451113"/>
              <a:gd name="connsiteX3" fmla="*/ 139148 w 357921"/>
              <a:gd name="connsiteY3" fmla="*/ 1451113 h 1451113"/>
            </a:gdLst>
            <a:ahLst/>
            <a:cxnLst>
              <a:cxn ang="0">
                <a:pos x="connsiteX0" y="connsiteY0"/>
              </a:cxn>
              <a:cxn ang="0">
                <a:pos x="connsiteX1" y="connsiteY1"/>
              </a:cxn>
              <a:cxn ang="0">
                <a:pos x="connsiteX2" y="connsiteY2"/>
              </a:cxn>
              <a:cxn ang="0">
                <a:pos x="connsiteX3" y="connsiteY3"/>
              </a:cxn>
            </a:cxnLst>
            <a:rect l="l" t="t" r="r" b="b"/>
            <a:pathLst>
              <a:path w="357921" h="1451113">
                <a:moveTo>
                  <a:pt x="0" y="0"/>
                </a:moveTo>
                <a:cubicBezTo>
                  <a:pt x="175591" y="90280"/>
                  <a:pt x="351183" y="180561"/>
                  <a:pt x="357809" y="268357"/>
                </a:cubicBezTo>
                <a:cubicBezTo>
                  <a:pt x="364435" y="356153"/>
                  <a:pt x="76201" y="329648"/>
                  <a:pt x="39757" y="526774"/>
                </a:cubicBezTo>
                <a:cubicBezTo>
                  <a:pt x="3313" y="723900"/>
                  <a:pt x="71230" y="1087506"/>
                  <a:pt x="139148" y="1451113"/>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172200" y="2845904"/>
            <a:ext cx="357921" cy="1451113"/>
          </a:xfrm>
          <a:custGeom>
            <a:avLst/>
            <a:gdLst>
              <a:gd name="connsiteX0" fmla="*/ 0 w 357921"/>
              <a:gd name="connsiteY0" fmla="*/ 0 h 1451113"/>
              <a:gd name="connsiteX1" fmla="*/ 357809 w 357921"/>
              <a:gd name="connsiteY1" fmla="*/ 268357 h 1451113"/>
              <a:gd name="connsiteX2" fmla="*/ 39757 w 357921"/>
              <a:gd name="connsiteY2" fmla="*/ 526774 h 1451113"/>
              <a:gd name="connsiteX3" fmla="*/ 139148 w 357921"/>
              <a:gd name="connsiteY3" fmla="*/ 1451113 h 1451113"/>
            </a:gdLst>
            <a:ahLst/>
            <a:cxnLst>
              <a:cxn ang="0">
                <a:pos x="connsiteX0" y="connsiteY0"/>
              </a:cxn>
              <a:cxn ang="0">
                <a:pos x="connsiteX1" y="connsiteY1"/>
              </a:cxn>
              <a:cxn ang="0">
                <a:pos x="connsiteX2" y="connsiteY2"/>
              </a:cxn>
              <a:cxn ang="0">
                <a:pos x="connsiteX3" y="connsiteY3"/>
              </a:cxn>
            </a:cxnLst>
            <a:rect l="l" t="t" r="r" b="b"/>
            <a:pathLst>
              <a:path w="357921" h="1451113">
                <a:moveTo>
                  <a:pt x="0" y="0"/>
                </a:moveTo>
                <a:cubicBezTo>
                  <a:pt x="175591" y="90280"/>
                  <a:pt x="351183" y="180561"/>
                  <a:pt x="357809" y="268357"/>
                </a:cubicBezTo>
                <a:cubicBezTo>
                  <a:pt x="364435" y="356153"/>
                  <a:pt x="76201" y="329648"/>
                  <a:pt x="39757" y="526774"/>
                </a:cubicBezTo>
                <a:cubicBezTo>
                  <a:pt x="3313" y="723900"/>
                  <a:pt x="71230" y="1087506"/>
                  <a:pt x="139148" y="1451113"/>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79668" y="4297017"/>
            <a:ext cx="3230217" cy="954107"/>
          </a:xfrm>
          <a:prstGeom prst="rect">
            <a:avLst/>
          </a:prstGeom>
          <a:noFill/>
        </p:spPr>
        <p:txBody>
          <a:bodyPr wrap="square" rtlCol="0">
            <a:spAutoFit/>
          </a:bodyPr>
          <a:lstStyle/>
          <a:p>
            <a:pPr algn="ctr"/>
            <a:r>
              <a:rPr lang="en-US" sz="2800" dirty="0" smtClean="0">
                <a:solidFill>
                  <a:srgbClr val="FF0000"/>
                </a:solidFill>
              </a:rPr>
              <a:t>part due to</a:t>
            </a:r>
          </a:p>
          <a:p>
            <a:pPr algn="ctr"/>
            <a:r>
              <a:rPr lang="en-US" sz="2800" dirty="0" smtClean="0">
                <a:solidFill>
                  <a:srgbClr val="FF0000"/>
                </a:solidFill>
              </a:rPr>
              <a:t>error in the data</a:t>
            </a:r>
          </a:p>
        </p:txBody>
      </p:sp>
      <p:sp>
        <p:nvSpPr>
          <p:cNvPr id="12" name="TextBox 11"/>
          <p:cNvSpPr txBox="1"/>
          <p:nvPr/>
        </p:nvSpPr>
        <p:spPr>
          <a:xfrm>
            <a:off x="4800600" y="4445854"/>
            <a:ext cx="3230217" cy="1384995"/>
          </a:xfrm>
          <a:prstGeom prst="rect">
            <a:avLst/>
          </a:prstGeom>
          <a:noFill/>
        </p:spPr>
        <p:txBody>
          <a:bodyPr wrap="square" rtlCol="0">
            <a:spAutoFit/>
          </a:bodyPr>
          <a:lstStyle/>
          <a:p>
            <a:pPr algn="ctr"/>
            <a:r>
              <a:rPr lang="en-US" sz="2800" dirty="0" smtClean="0">
                <a:solidFill>
                  <a:srgbClr val="FF0000"/>
                </a:solidFill>
              </a:rPr>
              <a:t>part due to</a:t>
            </a:r>
          </a:p>
          <a:p>
            <a:pPr algn="ctr"/>
            <a:r>
              <a:rPr lang="en-US" sz="2800" dirty="0" smtClean="0">
                <a:solidFill>
                  <a:srgbClr val="FF0000"/>
                </a:solidFill>
              </a:rPr>
              <a:t>uncertainty in the</a:t>
            </a:r>
          </a:p>
          <a:p>
            <a:pPr algn="ctr"/>
            <a:r>
              <a:rPr lang="en-US" sz="2800" dirty="0" smtClean="0">
                <a:solidFill>
                  <a:srgbClr val="FF0000"/>
                </a:solidFill>
              </a:rPr>
              <a:t>prior information</a:t>
            </a:r>
          </a:p>
        </p:txBody>
      </p:sp>
    </p:spTree>
    <p:extLst>
      <p:ext uri="{BB962C8B-B14F-4D97-AF65-F5344CB8AC3E}">
        <p14:creationId xmlns:p14="http://schemas.microsoft.com/office/powerpoint/2010/main" val="1462559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0337"/>
            <a:ext cx="9144000" cy="954107"/>
          </a:xfrm>
          <a:prstGeom prst="rect">
            <a:avLst/>
          </a:prstGeom>
          <a:noFill/>
        </p:spPr>
        <p:txBody>
          <a:bodyPr wrap="square" rtlCol="0">
            <a:spAutoFit/>
          </a:bodyPr>
          <a:lstStyle/>
          <a:p>
            <a:pPr algn="ctr"/>
            <a:r>
              <a:rPr lang="en-US" sz="2800" dirty="0" smtClean="0"/>
              <a:t>When should uncertainty in Prior Information</a:t>
            </a:r>
          </a:p>
          <a:p>
            <a:pPr algn="ctr"/>
            <a:r>
              <a:rPr lang="en-US" sz="2800" dirty="0" smtClean="0"/>
              <a:t>be included?</a:t>
            </a:r>
          </a:p>
        </p:txBody>
      </p:sp>
      <mc:AlternateContent xmlns:mc="http://schemas.openxmlformats.org/markup-compatibility/2006" xmlns:a14="http://schemas.microsoft.com/office/drawing/2010/main">
        <mc:Choice Requires="a14">
          <p:sp>
            <p:nvSpPr>
              <p:cNvPr id="3" name="Rectangle 2"/>
              <p:cNvSpPr/>
              <p:nvPr/>
            </p:nvSpPr>
            <p:spPr>
              <a:xfrm>
                <a:off x="-129209" y="2133600"/>
                <a:ext cx="9220200" cy="5402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cov</m:t>
                              </m:r>
                            </m:fName>
                            <m:e>
                              <m:r>
                                <a:rPr lang="en-US" sz="2800" b="1" i="0">
                                  <a:latin typeface="Cambria Math" panose="02040503050406030204" pitchFamily="18" charset="0"/>
                                </a:rPr>
                                <m:t>𝐦</m:t>
                              </m:r>
                            </m:e>
                          </m:func>
                        </m:e>
                      </m:d>
                      <m:r>
                        <a:rPr lang="en-US" sz="2800" b="0" i="0">
                          <a:latin typeface="Cambria Math" panose="02040503050406030204" pitchFamily="18" charset="0"/>
                        </a:rPr>
                        <m:t>=</m:t>
                      </m:r>
                      <m:sSubSup>
                        <m:sSubSupPr>
                          <m:ctrlPr>
                            <a:rPr lang="en-US" sz="2800" b="0" i="1">
                              <a:latin typeface="Cambria Math" panose="02040503050406030204" pitchFamily="18" charset="0"/>
                            </a:rPr>
                          </m:ctrlPr>
                        </m:sSubSupPr>
                        <m:e>
                          <m:r>
                            <a:rPr lang="en-US" sz="2800" b="0" i="1">
                              <a:latin typeface="Cambria Math" panose="02040503050406030204" pitchFamily="18" charset="0"/>
                            </a:rPr>
                            <m:t>𝜎</m:t>
                          </m:r>
                        </m:e>
                        <m:sub>
                          <m:r>
                            <a:rPr lang="en-US" sz="2800" b="0" i="1">
                              <a:latin typeface="Cambria Math" panose="02040503050406030204" pitchFamily="18" charset="0"/>
                            </a:rPr>
                            <m:t>𝑑</m:t>
                          </m:r>
                        </m:sub>
                        <m:sup>
                          <m:r>
                            <a:rPr lang="en-US" sz="2800" b="0" i="0">
                              <a:latin typeface="Cambria Math" panose="02040503050406030204" pitchFamily="18" charset="0"/>
                            </a:rPr>
                            <m:t>2</m:t>
                          </m:r>
                        </m:sup>
                      </m:sSubSup>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0">
                              <a:latin typeface="Cambria Math" panose="02040503050406030204" pitchFamily="18" charset="0"/>
                            </a:rPr>
                            <m:t>−</m:t>
                          </m:r>
                          <m:r>
                            <a:rPr lang="en-US" sz="2800" b="0" i="1">
                              <a:latin typeface="Cambria Math" panose="02040503050406030204" pitchFamily="18" charset="0"/>
                            </a:rPr>
                            <m:t>𝑔</m:t>
                          </m:r>
                        </m:sup>
                      </m:sSup>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0">
                              <a:latin typeface="Cambria Math" panose="02040503050406030204" pitchFamily="18" charset="0"/>
                            </a:rPr>
                            <m:t>−</m:t>
                          </m:r>
                          <m:r>
                            <a:rPr lang="en-US" sz="2800" b="0" i="1">
                              <a:latin typeface="Cambria Math" panose="02040503050406030204" pitchFamily="18" charset="0"/>
                            </a:rPr>
                            <m:t>𝑔𝑇</m:t>
                          </m:r>
                        </m:sup>
                      </m:sSup>
                      <m:r>
                        <a:rPr lang="en-US" sz="2800" b="0" i="0">
                          <a:latin typeface="Cambria Math" panose="02040503050406030204" pitchFamily="18" charset="0"/>
                        </a:rPr>
                        <m:t>+</m:t>
                      </m:r>
                      <m:d>
                        <m:dPr>
                          <m:ctrlPr>
                            <a:rPr lang="en-US" sz="2800" b="0" i="1">
                              <a:latin typeface="Cambria Math" panose="02040503050406030204" pitchFamily="18" charset="0"/>
                            </a:rPr>
                          </m:ctrlPr>
                        </m:dPr>
                        <m:e>
                          <m:r>
                            <a:rPr lang="en-US" sz="2800" b="1" i="0">
                              <a:latin typeface="Cambria Math" panose="02040503050406030204" pitchFamily="18" charset="0"/>
                            </a:rPr>
                            <m:t>𝐈</m:t>
                          </m:r>
                          <m:r>
                            <a:rPr lang="en-US" sz="2800" b="0" i="0">
                              <a:latin typeface="Cambria Math" panose="02040503050406030204" pitchFamily="18" charset="0"/>
                            </a:rPr>
                            <m:t>−</m:t>
                          </m:r>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0">
                                  <a:latin typeface="Cambria Math" panose="02040503050406030204" pitchFamily="18" charset="0"/>
                                </a:rPr>
                                <m:t>−</m:t>
                              </m:r>
                              <m:r>
                                <a:rPr lang="en-US" sz="2800" b="0" i="1">
                                  <a:latin typeface="Cambria Math" panose="02040503050406030204" pitchFamily="18" charset="0"/>
                                </a:rPr>
                                <m:t>𝑔</m:t>
                              </m:r>
                            </m:sup>
                          </m:sSup>
                          <m:r>
                            <a:rPr lang="en-US" sz="2800" b="1" i="0">
                              <a:latin typeface="Cambria Math" panose="02040503050406030204" pitchFamily="18" charset="0"/>
                            </a:rPr>
                            <m:t>𝐆</m:t>
                          </m:r>
                        </m:e>
                      </m:d>
                      <m:d>
                        <m:dPr>
                          <m:begChr m:val="["/>
                          <m:endChr m:val="]"/>
                          <m:ctrlPr>
                            <a:rPr lang="en-US" sz="2800" b="0" i="1">
                              <a:latin typeface="Cambria Math" panose="02040503050406030204" pitchFamily="18" charset="0"/>
                            </a:rPr>
                          </m:ctrlPr>
                        </m:dPr>
                        <m:e>
                          <m:func>
                            <m:funcPr>
                              <m:ctrlPr>
                                <a:rPr lang="en-US" sz="2800" b="0" i="1">
                                  <a:latin typeface="Cambria Math" panose="02040503050406030204" pitchFamily="18" charset="0"/>
                                </a:rPr>
                              </m:ctrlPr>
                            </m:funcPr>
                            <m:fName>
                              <m:sSub>
                                <m:sSubPr>
                                  <m:ctrlPr>
                                    <a:rPr lang="en-US" sz="2800" b="0" i="1">
                                      <a:latin typeface="Cambria Math" panose="02040503050406030204" pitchFamily="18" charset="0"/>
                                    </a:rPr>
                                  </m:ctrlPr>
                                </m:sSubPr>
                                <m:e>
                                  <m:r>
                                    <m:rPr>
                                      <m:sty m:val="p"/>
                                    </m:rPr>
                                    <a:rPr lang="en-US" sz="2800" b="0" i="0">
                                      <a:latin typeface="Cambria Math" panose="02040503050406030204" pitchFamily="18" charset="0"/>
                                    </a:rPr>
                                    <m:t>cov</m:t>
                                  </m:r>
                                </m:e>
                                <m:sub>
                                  <m:r>
                                    <a:rPr lang="en-US" sz="2800" b="0" i="1">
                                      <a:latin typeface="Cambria Math" panose="02040503050406030204" pitchFamily="18" charset="0"/>
                                    </a:rPr>
                                    <m:t>𝐴</m:t>
                                  </m:r>
                                </m:sub>
                              </m:sSub>
                            </m:fName>
                            <m:e>
                              <m:r>
                                <a:rPr lang="en-US" sz="2800" b="1" i="0">
                                  <a:latin typeface="Cambria Math" panose="02040503050406030204" pitchFamily="18" charset="0"/>
                                </a:rPr>
                                <m:t>𝐦</m:t>
                              </m:r>
                            </m:e>
                          </m:func>
                        </m:e>
                      </m:d>
                      <m:sSup>
                        <m:sSupPr>
                          <m:ctrlPr>
                            <a:rPr lang="en-US" sz="2800" b="0" i="1">
                              <a:latin typeface="Cambria Math" panose="02040503050406030204" pitchFamily="18" charset="0"/>
                            </a:rPr>
                          </m:ctrlPr>
                        </m:sSupPr>
                        <m:e>
                          <m:d>
                            <m:dPr>
                              <m:ctrlPr>
                                <a:rPr lang="en-US" sz="2800" b="0" i="1">
                                  <a:latin typeface="Cambria Math" panose="02040503050406030204" pitchFamily="18" charset="0"/>
                                </a:rPr>
                              </m:ctrlPr>
                            </m:dPr>
                            <m:e>
                              <m:r>
                                <a:rPr lang="en-US" sz="2800" b="1" i="0">
                                  <a:latin typeface="Cambria Math" panose="02040503050406030204" pitchFamily="18" charset="0"/>
                                </a:rPr>
                                <m:t>𝐈</m:t>
                              </m:r>
                              <m:r>
                                <a:rPr lang="en-US" sz="2800" b="0" i="0">
                                  <a:latin typeface="Cambria Math" panose="02040503050406030204" pitchFamily="18" charset="0"/>
                                </a:rPr>
                                <m:t>−</m:t>
                              </m:r>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0">
                                      <a:latin typeface="Cambria Math" panose="02040503050406030204" pitchFamily="18" charset="0"/>
                                    </a:rPr>
                                    <m:t>−</m:t>
                                  </m:r>
                                  <m:r>
                                    <a:rPr lang="en-US" sz="2800" b="0" i="1">
                                      <a:latin typeface="Cambria Math" panose="02040503050406030204" pitchFamily="18" charset="0"/>
                                    </a:rPr>
                                    <m:t>𝑔</m:t>
                                  </m:r>
                                </m:sup>
                              </m:sSup>
                              <m:r>
                                <a:rPr lang="en-US" sz="2800" b="1" i="0">
                                  <a:latin typeface="Cambria Math" panose="02040503050406030204" pitchFamily="18" charset="0"/>
                                </a:rPr>
                                <m:t>𝐆</m:t>
                              </m:r>
                            </m:e>
                          </m:d>
                        </m:e>
                        <m:sup>
                          <m:r>
                            <a:rPr lang="en-US" sz="2800" b="0" i="1">
                              <a:latin typeface="Cambria Math" panose="02040503050406030204" pitchFamily="18" charset="0"/>
                            </a:rPr>
                            <m:t>𝑇</m:t>
                          </m:r>
                        </m:sup>
                      </m:sSup>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129209" y="2133600"/>
                <a:ext cx="9220200" cy="540276"/>
              </a:xfrm>
              <a:prstGeom prst="rect">
                <a:avLst/>
              </a:prstGeom>
              <a:blipFill>
                <a:blip r:embed="rId3"/>
                <a:stretch>
                  <a:fillRect/>
                </a:stretch>
              </a:blipFill>
            </p:spPr>
            <p:txBody>
              <a:bodyPr/>
              <a:lstStyle/>
              <a:p>
                <a:r>
                  <a:rPr lang="en-US">
                    <a:noFill/>
                  </a:rPr>
                  <a:t> </a:t>
                </a:r>
              </a:p>
            </p:txBody>
          </p:sp>
        </mc:Fallback>
      </mc:AlternateContent>
      <p:sp>
        <p:nvSpPr>
          <p:cNvPr id="14" name="Oval 13"/>
          <p:cNvSpPr/>
          <p:nvPr/>
        </p:nvSpPr>
        <p:spPr>
          <a:xfrm>
            <a:off x="5638800" y="2133600"/>
            <a:ext cx="15240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369365" y="2812774"/>
            <a:ext cx="2683565" cy="1610139"/>
          </a:xfrm>
          <a:custGeom>
            <a:avLst/>
            <a:gdLst>
              <a:gd name="connsiteX0" fmla="*/ 0 w 2683565"/>
              <a:gd name="connsiteY0" fmla="*/ 1610139 h 1610139"/>
              <a:gd name="connsiteX1" fmla="*/ 1192696 w 2683565"/>
              <a:gd name="connsiteY1" fmla="*/ 665922 h 1610139"/>
              <a:gd name="connsiteX2" fmla="*/ 1292087 w 2683565"/>
              <a:gd name="connsiteY2" fmla="*/ 864704 h 1610139"/>
              <a:gd name="connsiteX3" fmla="*/ 2683565 w 2683565"/>
              <a:gd name="connsiteY3" fmla="*/ 0 h 1610139"/>
            </a:gdLst>
            <a:ahLst/>
            <a:cxnLst>
              <a:cxn ang="0">
                <a:pos x="connsiteX0" y="connsiteY0"/>
              </a:cxn>
              <a:cxn ang="0">
                <a:pos x="connsiteX1" y="connsiteY1"/>
              </a:cxn>
              <a:cxn ang="0">
                <a:pos x="connsiteX2" y="connsiteY2"/>
              </a:cxn>
              <a:cxn ang="0">
                <a:pos x="connsiteX3" y="connsiteY3"/>
              </a:cxn>
            </a:cxnLst>
            <a:rect l="l" t="t" r="r" b="b"/>
            <a:pathLst>
              <a:path w="2683565" h="1610139">
                <a:moveTo>
                  <a:pt x="0" y="1610139"/>
                </a:moveTo>
                <a:cubicBezTo>
                  <a:pt x="488674" y="1200150"/>
                  <a:pt x="977348" y="790161"/>
                  <a:pt x="1192696" y="665922"/>
                </a:cubicBezTo>
                <a:cubicBezTo>
                  <a:pt x="1408044" y="541683"/>
                  <a:pt x="1043609" y="975691"/>
                  <a:pt x="1292087" y="864704"/>
                </a:cubicBezTo>
                <a:cubicBezTo>
                  <a:pt x="1540565" y="753717"/>
                  <a:pt x="2112065" y="376858"/>
                  <a:pt x="2683565"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400" y="4561811"/>
            <a:ext cx="3647661" cy="1815882"/>
          </a:xfrm>
          <a:prstGeom prst="rect">
            <a:avLst/>
          </a:prstGeom>
          <a:noFill/>
        </p:spPr>
        <p:txBody>
          <a:bodyPr wrap="square" rtlCol="0">
            <a:spAutoFit/>
          </a:bodyPr>
          <a:lstStyle/>
          <a:p>
            <a:pPr algn="ctr"/>
            <a:r>
              <a:rPr lang="en-US" sz="2800" dirty="0" smtClean="0">
                <a:solidFill>
                  <a:srgbClr val="FF0000"/>
                </a:solidFill>
              </a:rPr>
              <a:t>makes most sense when the data really are being drawn from a random field …</a:t>
            </a:r>
          </a:p>
        </p:txBody>
      </p:sp>
      <p:sp>
        <p:nvSpPr>
          <p:cNvPr id="17" name="TextBox 16"/>
          <p:cNvSpPr txBox="1"/>
          <p:nvPr/>
        </p:nvSpPr>
        <p:spPr>
          <a:xfrm>
            <a:off x="5029200" y="5181600"/>
            <a:ext cx="3647661" cy="1384995"/>
          </a:xfrm>
          <a:prstGeom prst="rect">
            <a:avLst/>
          </a:prstGeom>
          <a:noFill/>
        </p:spPr>
        <p:txBody>
          <a:bodyPr wrap="square" rtlCol="0">
            <a:spAutoFit/>
          </a:bodyPr>
          <a:lstStyle/>
          <a:p>
            <a:pPr algn="ctr"/>
            <a:r>
              <a:rPr lang="en-US" sz="2800" dirty="0" smtClean="0">
                <a:solidFill>
                  <a:srgbClr val="FF0000"/>
                </a:solidFill>
              </a:rPr>
              <a:t>… and you really</a:t>
            </a:r>
          </a:p>
          <a:p>
            <a:pPr algn="ctr"/>
            <a:r>
              <a:rPr lang="en-US" sz="2800" dirty="0" smtClean="0">
                <a:solidFill>
                  <a:srgbClr val="FF0000"/>
                </a:solidFill>
              </a:rPr>
              <a:t>know the auto-covariance</a:t>
            </a:r>
            <a:r>
              <a:rPr lang="en-US" sz="2800" dirty="0">
                <a:solidFill>
                  <a:srgbClr val="FF0000"/>
                </a:solidFill>
              </a:rPr>
              <a:t> </a:t>
            </a:r>
            <a:r>
              <a:rPr lang="en-US" sz="2800" dirty="0" smtClean="0">
                <a:solidFill>
                  <a:srgbClr val="FF0000"/>
                </a:solidFill>
              </a:rPr>
              <a:t>of that field</a:t>
            </a:r>
          </a:p>
        </p:txBody>
      </p:sp>
    </p:spTree>
    <p:extLst>
      <p:ext uri="{BB962C8B-B14F-4D97-AF65-F5344CB8AC3E}">
        <p14:creationId xmlns:p14="http://schemas.microsoft.com/office/powerpoint/2010/main" val="3869319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0337"/>
            <a:ext cx="9144000" cy="954107"/>
          </a:xfrm>
          <a:prstGeom prst="rect">
            <a:avLst/>
          </a:prstGeom>
          <a:noFill/>
        </p:spPr>
        <p:txBody>
          <a:bodyPr wrap="square" rtlCol="0">
            <a:spAutoFit/>
          </a:bodyPr>
          <a:lstStyle/>
          <a:p>
            <a:pPr algn="ctr"/>
            <a:r>
              <a:rPr lang="en-US" sz="2800" dirty="0" smtClean="0"/>
              <a:t>When should uncertainty in Prior Information</a:t>
            </a:r>
          </a:p>
          <a:p>
            <a:pPr algn="ctr"/>
            <a:r>
              <a:rPr lang="en-US" sz="2800" dirty="0" smtClean="0"/>
              <a:t>be included?</a:t>
            </a:r>
          </a:p>
        </p:txBody>
      </p:sp>
      <mc:AlternateContent xmlns:mc="http://schemas.openxmlformats.org/markup-compatibility/2006" xmlns:a14="http://schemas.microsoft.com/office/drawing/2010/main">
        <mc:Choice Requires="a14">
          <p:sp>
            <p:nvSpPr>
              <p:cNvPr id="3" name="Rectangle 2"/>
              <p:cNvSpPr/>
              <p:nvPr/>
            </p:nvSpPr>
            <p:spPr>
              <a:xfrm>
                <a:off x="-129209" y="2133600"/>
                <a:ext cx="9220200" cy="5402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cov</m:t>
                              </m:r>
                            </m:fName>
                            <m:e>
                              <m:r>
                                <a:rPr lang="en-US" sz="2800" b="1" i="0">
                                  <a:latin typeface="Cambria Math" panose="02040503050406030204" pitchFamily="18" charset="0"/>
                                </a:rPr>
                                <m:t>𝐦</m:t>
                              </m:r>
                            </m:e>
                          </m:func>
                        </m:e>
                      </m:d>
                      <m:r>
                        <a:rPr lang="en-US" sz="2800" b="0" i="0">
                          <a:latin typeface="Cambria Math" panose="02040503050406030204" pitchFamily="18" charset="0"/>
                        </a:rPr>
                        <m:t>=</m:t>
                      </m:r>
                      <m:sSubSup>
                        <m:sSubSupPr>
                          <m:ctrlPr>
                            <a:rPr lang="en-US" sz="2800" b="0" i="1">
                              <a:latin typeface="Cambria Math" panose="02040503050406030204" pitchFamily="18" charset="0"/>
                            </a:rPr>
                          </m:ctrlPr>
                        </m:sSubSupPr>
                        <m:e>
                          <m:r>
                            <a:rPr lang="en-US" sz="2800" b="0" i="1">
                              <a:latin typeface="Cambria Math" panose="02040503050406030204" pitchFamily="18" charset="0"/>
                            </a:rPr>
                            <m:t>𝜎</m:t>
                          </m:r>
                        </m:e>
                        <m:sub>
                          <m:r>
                            <a:rPr lang="en-US" sz="2800" b="0" i="1">
                              <a:latin typeface="Cambria Math" panose="02040503050406030204" pitchFamily="18" charset="0"/>
                            </a:rPr>
                            <m:t>𝑑</m:t>
                          </m:r>
                        </m:sub>
                        <m:sup>
                          <m:r>
                            <a:rPr lang="en-US" sz="2800" b="0" i="0">
                              <a:latin typeface="Cambria Math" panose="02040503050406030204" pitchFamily="18" charset="0"/>
                            </a:rPr>
                            <m:t>2</m:t>
                          </m:r>
                        </m:sup>
                      </m:sSubSup>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0">
                              <a:latin typeface="Cambria Math" panose="02040503050406030204" pitchFamily="18" charset="0"/>
                            </a:rPr>
                            <m:t>−</m:t>
                          </m:r>
                          <m:r>
                            <a:rPr lang="en-US" sz="2800" b="0" i="1">
                              <a:latin typeface="Cambria Math" panose="02040503050406030204" pitchFamily="18" charset="0"/>
                            </a:rPr>
                            <m:t>𝑔</m:t>
                          </m:r>
                        </m:sup>
                      </m:sSup>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0">
                              <a:latin typeface="Cambria Math" panose="02040503050406030204" pitchFamily="18" charset="0"/>
                            </a:rPr>
                            <m:t>−</m:t>
                          </m:r>
                          <m:r>
                            <a:rPr lang="en-US" sz="2800" b="0" i="1">
                              <a:latin typeface="Cambria Math" panose="02040503050406030204" pitchFamily="18" charset="0"/>
                            </a:rPr>
                            <m:t>𝑔𝑇</m:t>
                          </m:r>
                        </m:sup>
                      </m:sSup>
                      <m:r>
                        <a:rPr lang="en-US" sz="2800" b="0" i="0">
                          <a:latin typeface="Cambria Math" panose="02040503050406030204" pitchFamily="18" charset="0"/>
                        </a:rPr>
                        <m:t>+</m:t>
                      </m:r>
                      <m:d>
                        <m:dPr>
                          <m:ctrlPr>
                            <a:rPr lang="en-US" sz="2800" b="0" i="1">
                              <a:latin typeface="Cambria Math" panose="02040503050406030204" pitchFamily="18" charset="0"/>
                            </a:rPr>
                          </m:ctrlPr>
                        </m:dPr>
                        <m:e>
                          <m:r>
                            <a:rPr lang="en-US" sz="2800" b="1" i="0">
                              <a:latin typeface="Cambria Math" panose="02040503050406030204" pitchFamily="18" charset="0"/>
                            </a:rPr>
                            <m:t>𝐈</m:t>
                          </m:r>
                          <m:r>
                            <a:rPr lang="en-US" sz="2800" b="0" i="0">
                              <a:latin typeface="Cambria Math" panose="02040503050406030204" pitchFamily="18" charset="0"/>
                            </a:rPr>
                            <m:t>−</m:t>
                          </m:r>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0">
                                  <a:latin typeface="Cambria Math" panose="02040503050406030204" pitchFamily="18" charset="0"/>
                                </a:rPr>
                                <m:t>−</m:t>
                              </m:r>
                              <m:r>
                                <a:rPr lang="en-US" sz="2800" b="0" i="1">
                                  <a:latin typeface="Cambria Math" panose="02040503050406030204" pitchFamily="18" charset="0"/>
                                </a:rPr>
                                <m:t>𝑔</m:t>
                              </m:r>
                            </m:sup>
                          </m:sSup>
                          <m:r>
                            <a:rPr lang="en-US" sz="2800" b="1" i="0">
                              <a:latin typeface="Cambria Math" panose="02040503050406030204" pitchFamily="18" charset="0"/>
                            </a:rPr>
                            <m:t>𝐆</m:t>
                          </m:r>
                        </m:e>
                      </m:d>
                      <m:d>
                        <m:dPr>
                          <m:begChr m:val="["/>
                          <m:endChr m:val="]"/>
                          <m:ctrlPr>
                            <a:rPr lang="en-US" sz="2800" b="0" i="1">
                              <a:latin typeface="Cambria Math" panose="02040503050406030204" pitchFamily="18" charset="0"/>
                            </a:rPr>
                          </m:ctrlPr>
                        </m:dPr>
                        <m:e>
                          <m:func>
                            <m:funcPr>
                              <m:ctrlPr>
                                <a:rPr lang="en-US" sz="2800" b="0" i="1">
                                  <a:latin typeface="Cambria Math" panose="02040503050406030204" pitchFamily="18" charset="0"/>
                                </a:rPr>
                              </m:ctrlPr>
                            </m:funcPr>
                            <m:fName>
                              <m:sSub>
                                <m:sSubPr>
                                  <m:ctrlPr>
                                    <a:rPr lang="en-US" sz="2800" b="0" i="1">
                                      <a:latin typeface="Cambria Math" panose="02040503050406030204" pitchFamily="18" charset="0"/>
                                    </a:rPr>
                                  </m:ctrlPr>
                                </m:sSubPr>
                                <m:e>
                                  <m:r>
                                    <m:rPr>
                                      <m:sty m:val="p"/>
                                    </m:rPr>
                                    <a:rPr lang="en-US" sz="2800" b="0" i="0">
                                      <a:latin typeface="Cambria Math" panose="02040503050406030204" pitchFamily="18" charset="0"/>
                                    </a:rPr>
                                    <m:t>cov</m:t>
                                  </m:r>
                                </m:e>
                                <m:sub>
                                  <m:r>
                                    <a:rPr lang="en-US" sz="2800" b="0" i="1">
                                      <a:latin typeface="Cambria Math" panose="02040503050406030204" pitchFamily="18" charset="0"/>
                                    </a:rPr>
                                    <m:t>𝐴</m:t>
                                  </m:r>
                                </m:sub>
                              </m:sSub>
                            </m:fName>
                            <m:e>
                              <m:r>
                                <a:rPr lang="en-US" sz="2800" b="1" i="0">
                                  <a:latin typeface="Cambria Math" panose="02040503050406030204" pitchFamily="18" charset="0"/>
                                </a:rPr>
                                <m:t>𝐦</m:t>
                              </m:r>
                            </m:e>
                          </m:func>
                        </m:e>
                      </m:d>
                      <m:sSup>
                        <m:sSupPr>
                          <m:ctrlPr>
                            <a:rPr lang="en-US" sz="2800" b="0" i="1">
                              <a:latin typeface="Cambria Math" panose="02040503050406030204" pitchFamily="18" charset="0"/>
                            </a:rPr>
                          </m:ctrlPr>
                        </m:sSupPr>
                        <m:e>
                          <m:d>
                            <m:dPr>
                              <m:ctrlPr>
                                <a:rPr lang="en-US" sz="2800" b="0" i="1">
                                  <a:latin typeface="Cambria Math" panose="02040503050406030204" pitchFamily="18" charset="0"/>
                                </a:rPr>
                              </m:ctrlPr>
                            </m:dPr>
                            <m:e>
                              <m:r>
                                <a:rPr lang="en-US" sz="2800" b="1" i="0">
                                  <a:latin typeface="Cambria Math" panose="02040503050406030204" pitchFamily="18" charset="0"/>
                                </a:rPr>
                                <m:t>𝐈</m:t>
                              </m:r>
                              <m:r>
                                <a:rPr lang="en-US" sz="2800" b="0" i="0">
                                  <a:latin typeface="Cambria Math" panose="02040503050406030204" pitchFamily="18" charset="0"/>
                                </a:rPr>
                                <m:t>−</m:t>
                              </m:r>
                              <m:sSup>
                                <m:sSupPr>
                                  <m:ctrlPr>
                                    <a:rPr lang="en-US" sz="2800" b="0" i="1">
                                      <a:latin typeface="Cambria Math" panose="02040503050406030204" pitchFamily="18" charset="0"/>
                                    </a:rPr>
                                  </m:ctrlPr>
                                </m:sSupPr>
                                <m:e>
                                  <m:r>
                                    <a:rPr lang="en-US" sz="2800" b="1" i="0">
                                      <a:latin typeface="Cambria Math" panose="02040503050406030204" pitchFamily="18" charset="0"/>
                                    </a:rPr>
                                    <m:t>𝐆</m:t>
                                  </m:r>
                                </m:e>
                                <m:sup>
                                  <m:r>
                                    <a:rPr lang="en-US" sz="2800" b="0" i="0">
                                      <a:latin typeface="Cambria Math" panose="02040503050406030204" pitchFamily="18" charset="0"/>
                                    </a:rPr>
                                    <m:t>−</m:t>
                                  </m:r>
                                  <m:r>
                                    <a:rPr lang="en-US" sz="2800" b="0" i="1">
                                      <a:latin typeface="Cambria Math" panose="02040503050406030204" pitchFamily="18" charset="0"/>
                                    </a:rPr>
                                    <m:t>𝑔</m:t>
                                  </m:r>
                                </m:sup>
                              </m:sSup>
                              <m:r>
                                <a:rPr lang="en-US" sz="2800" b="1" i="0">
                                  <a:latin typeface="Cambria Math" panose="02040503050406030204" pitchFamily="18" charset="0"/>
                                </a:rPr>
                                <m:t>𝐆</m:t>
                              </m:r>
                            </m:e>
                          </m:d>
                        </m:e>
                        <m:sup>
                          <m:r>
                            <a:rPr lang="en-US" sz="2800" b="0" i="1">
                              <a:latin typeface="Cambria Math" panose="02040503050406030204" pitchFamily="18" charset="0"/>
                            </a:rPr>
                            <m:t>𝑇</m:t>
                          </m:r>
                        </m:sup>
                      </m:sSup>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129209" y="2133600"/>
                <a:ext cx="9220200" cy="540276"/>
              </a:xfrm>
              <a:prstGeom prst="rect">
                <a:avLst/>
              </a:prstGeom>
              <a:blipFill>
                <a:blip r:embed="rId3"/>
                <a:stretch>
                  <a:fillRect/>
                </a:stretch>
              </a:blipFill>
            </p:spPr>
            <p:txBody>
              <a:bodyPr/>
              <a:lstStyle/>
              <a:p>
                <a:r>
                  <a:rPr lang="en-US">
                    <a:noFill/>
                  </a:rPr>
                  <a:t> </a:t>
                </a:r>
              </a:p>
            </p:txBody>
          </p:sp>
        </mc:Fallback>
      </mc:AlternateContent>
      <p:sp>
        <p:nvSpPr>
          <p:cNvPr id="14" name="Oval 13"/>
          <p:cNvSpPr/>
          <p:nvPr/>
        </p:nvSpPr>
        <p:spPr>
          <a:xfrm>
            <a:off x="5638800" y="2133600"/>
            <a:ext cx="15240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9400" y="2743200"/>
            <a:ext cx="3048000" cy="1643270"/>
          </a:xfrm>
          <a:custGeom>
            <a:avLst/>
            <a:gdLst>
              <a:gd name="connsiteX0" fmla="*/ 0 w 2683565"/>
              <a:gd name="connsiteY0" fmla="*/ 1610139 h 1610139"/>
              <a:gd name="connsiteX1" fmla="*/ 1192696 w 2683565"/>
              <a:gd name="connsiteY1" fmla="*/ 665922 h 1610139"/>
              <a:gd name="connsiteX2" fmla="*/ 1292087 w 2683565"/>
              <a:gd name="connsiteY2" fmla="*/ 864704 h 1610139"/>
              <a:gd name="connsiteX3" fmla="*/ 2683565 w 2683565"/>
              <a:gd name="connsiteY3" fmla="*/ 0 h 1610139"/>
            </a:gdLst>
            <a:ahLst/>
            <a:cxnLst>
              <a:cxn ang="0">
                <a:pos x="connsiteX0" y="connsiteY0"/>
              </a:cxn>
              <a:cxn ang="0">
                <a:pos x="connsiteX1" y="connsiteY1"/>
              </a:cxn>
              <a:cxn ang="0">
                <a:pos x="connsiteX2" y="connsiteY2"/>
              </a:cxn>
              <a:cxn ang="0">
                <a:pos x="connsiteX3" y="connsiteY3"/>
              </a:cxn>
            </a:cxnLst>
            <a:rect l="l" t="t" r="r" b="b"/>
            <a:pathLst>
              <a:path w="2683565" h="1610139">
                <a:moveTo>
                  <a:pt x="0" y="1610139"/>
                </a:moveTo>
                <a:cubicBezTo>
                  <a:pt x="488674" y="1200150"/>
                  <a:pt x="977348" y="790161"/>
                  <a:pt x="1192696" y="665922"/>
                </a:cubicBezTo>
                <a:cubicBezTo>
                  <a:pt x="1408044" y="541683"/>
                  <a:pt x="1043609" y="975691"/>
                  <a:pt x="1292087" y="864704"/>
                </a:cubicBezTo>
                <a:cubicBezTo>
                  <a:pt x="1540565" y="753717"/>
                  <a:pt x="2112065" y="376858"/>
                  <a:pt x="2683565"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7200" y="4386470"/>
            <a:ext cx="4724400" cy="2246769"/>
          </a:xfrm>
          <a:prstGeom prst="rect">
            <a:avLst/>
          </a:prstGeom>
          <a:noFill/>
        </p:spPr>
        <p:txBody>
          <a:bodyPr wrap="square" rtlCol="0">
            <a:spAutoFit/>
          </a:bodyPr>
          <a:lstStyle/>
          <a:p>
            <a:pPr algn="ctr"/>
            <a:r>
              <a:rPr lang="en-US" sz="2800" dirty="0" smtClean="0">
                <a:solidFill>
                  <a:srgbClr val="FF0000"/>
                </a:solidFill>
              </a:rPr>
              <a:t>makes less sense when you are just using GPR</a:t>
            </a:r>
          </a:p>
          <a:p>
            <a:pPr algn="ctr"/>
            <a:r>
              <a:rPr lang="en-US" sz="2800" dirty="0" smtClean="0">
                <a:solidFill>
                  <a:srgbClr val="FF0000"/>
                </a:solidFill>
              </a:rPr>
              <a:t>to interpolate an image</a:t>
            </a:r>
          </a:p>
          <a:p>
            <a:pPr algn="ctr"/>
            <a:r>
              <a:rPr lang="en-US" sz="2800" dirty="0" smtClean="0">
                <a:solidFill>
                  <a:srgbClr val="FF0000"/>
                </a:solidFill>
              </a:rPr>
              <a:t>and the auto-covariance is chosen in an ad hoc fashion</a:t>
            </a:r>
          </a:p>
        </p:txBody>
      </p:sp>
    </p:spTree>
    <p:extLst>
      <p:ext uri="{BB962C8B-B14F-4D97-AF65-F5344CB8AC3E}">
        <p14:creationId xmlns:p14="http://schemas.microsoft.com/office/powerpoint/2010/main" val="606624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9144000" cy="1200329"/>
          </a:xfrm>
          <a:prstGeom prst="rect">
            <a:avLst/>
          </a:prstGeom>
          <a:noFill/>
        </p:spPr>
        <p:txBody>
          <a:bodyPr wrap="square" rtlCol="0">
            <a:spAutoFit/>
          </a:bodyPr>
          <a:lstStyle/>
          <a:p>
            <a:pPr algn="ctr"/>
            <a:r>
              <a:rPr lang="en-US" sz="4400" dirty="0" smtClean="0"/>
              <a:t>Posterior Covariance</a:t>
            </a:r>
          </a:p>
          <a:p>
            <a:pPr algn="ctr"/>
            <a:r>
              <a:rPr lang="en-US" sz="2800" dirty="0" smtClean="0"/>
              <a:t>after much algebra</a:t>
            </a:r>
          </a:p>
        </p:txBody>
      </p:sp>
      <mc:AlternateContent xmlns:mc="http://schemas.openxmlformats.org/markup-compatibility/2006" xmlns:a14="http://schemas.microsoft.com/office/drawing/2010/main">
        <mc:Choice Requires="a14">
          <p:sp>
            <p:nvSpPr>
              <p:cNvPr id="3" name="Rectangle 2"/>
              <p:cNvSpPr/>
              <p:nvPr/>
            </p:nvSpPr>
            <p:spPr>
              <a:xfrm>
                <a:off x="-23191" y="3124200"/>
                <a:ext cx="9220200" cy="5522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cov</m:t>
                                  </m:r>
                                </m:fName>
                                <m:e>
                                  <m:r>
                                    <a:rPr lang="en-US" sz="2800" b="1" i="1">
                                      <a:latin typeface="Cambria Math" panose="02040503050406030204" pitchFamily="18" charset="0"/>
                                    </a:rPr>
                                    <m:t>𝐦</m:t>
                                  </m:r>
                                </m:e>
                              </m:func>
                            </m:e>
                          </m:d>
                        </m:e>
                        <m:sup>
                          <m:d>
                            <m:dPr>
                              <m:ctrlPr>
                                <a:rPr lang="en-US" sz="2800" i="1">
                                  <a:latin typeface="Cambria Math" panose="02040503050406030204" pitchFamily="18" charset="0"/>
                                </a:rPr>
                              </m:ctrlPr>
                            </m:dPr>
                            <m:e>
                              <m:r>
                                <a:rPr lang="en-US" sz="2800" i="1">
                                  <a:latin typeface="Cambria Math" panose="02040503050406030204" pitchFamily="18" charset="0"/>
                                </a:rPr>
                                <m:t>𝑡𝑡</m:t>
                              </m:r>
                            </m:e>
                          </m:d>
                        </m:sup>
                      </m:sSup>
                      <m:r>
                        <a:rPr lang="en-US" sz="2800" i="1">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cov</m:t>
                                      </m:r>
                                    </m:e>
                                    <m:sub>
                                      <m:r>
                                        <a:rPr lang="en-US" sz="2800" i="1">
                                          <a:latin typeface="Cambria Math" panose="02040503050406030204" pitchFamily="18" charset="0"/>
                                        </a:rPr>
                                        <m:t>𝐴</m:t>
                                      </m:r>
                                    </m:sub>
                                  </m:sSub>
                                </m:fName>
                                <m:e>
                                  <m:r>
                                    <a:rPr lang="en-US" sz="2800" b="1" i="1">
                                      <a:latin typeface="Cambria Math" panose="02040503050406030204" pitchFamily="18" charset="0"/>
                                    </a:rPr>
                                    <m:t>𝐦</m:t>
                                  </m:r>
                                </m:e>
                              </m:func>
                            </m:e>
                          </m:d>
                        </m:e>
                        <m:sup>
                          <m:d>
                            <m:dPr>
                              <m:ctrlPr>
                                <a:rPr lang="en-US" sz="2800" i="1">
                                  <a:latin typeface="Cambria Math" panose="02040503050406030204" pitchFamily="18" charset="0"/>
                                </a:rPr>
                              </m:ctrlPr>
                            </m:dPr>
                            <m:e>
                              <m:r>
                                <a:rPr lang="en-US" sz="2800" i="1">
                                  <a:latin typeface="Cambria Math" panose="02040503050406030204" pitchFamily="18" charset="0"/>
                                </a:rPr>
                                <m:t>𝑡𝑡</m:t>
                              </m:r>
                            </m:e>
                          </m:d>
                        </m:sup>
                      </m:sSup>
                      <m:r>
                        <a:rPr lang="en-US" sz="2800" i="1">
                          <a:latin typeface="Cambria Math" panose="02040503050406030204" pitchFamily="18" charset="0"/>
                        </a:rPr>
                        <m:t>−</m:t>
                      </m:r>
                      <m:r>
                        <a:rPr lang="en-US" sz="2800" b="1">
                          <a:latin typeface="Cambria Math" panose="02040503050406030204" pitchFamily="18" charset="0"/>
                        </a:rPr>
                        <m:t>  </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cov</m:t>
                                      </m:r>
                                    </m:e>
                                    <m:sub>
                                      <m:r>
                                        <a:rPr lang="en-US" sz="2800" i="1">
                                          <a:latin typeface="Cambria Math" panose="02040503050406030204" pitchFamily="18" charset="0"/>
                                        </a:rPr>
                                        <m:t>𝐴</m:t>
                                      </m:r>
                                    </m:sub>
                                  </m:sSub>
                                </m:fName>
                                <m:e>
                                  <m:r>
                                    <a:rPr lang="en-US" sz="2800" b="1" i="1">
                                      <a:latin typeface="Cambria Math" panose="02040503050406030204" pitchFamily="18" charset="0"/>
                                    </a:rPr>
                                    <m:t>𝐦</m:t>
                                  </m:r>
                                </m:e>
                              </m:func>
                            </m:e>
                          </m:d>
                        </m:e>
                        <m:sup>
                          <m:d>
                            <m:dPr>
                              <m:ctrlPr>
                                <a:rPr lang="en-US" sz="2800" i="1">
                                  <a:latin typeface="Cambria Math" panose="02040503050406030204" pitchFamily="18" charset="0"/>
                                </a:rPr>
                              </m:ctrlPr>
                            </m:dPr>
                            <m:e>
                              <m:r>
                                <a:rPr lang="en-US" sz="2800" i="1">
                                  <a:latin typeface="Cambria Math" panose="02040503050406030204" pitchFamily="18" charset="0"/>
                                </a:rPr>
                                <m:t>𝑡𝑐</m:t>
                              </m:r>
                            </m:e>
                          </m:d>
                        </m:sup>
                      </m:sSup>
                      <m:sSup>
                        <m:sSupPr>
                          <m:ctrlPr>
                            <a:rPr lang="en-US" sz="2800" b="1" i="1">
                              <a:latin typeface="Cambria Math" panose="02040503050406030204" pitchFamily="18" charset="0"/>
                            </a:rPr>
                          </m:ctrlPr>
                        </m:sSupPr>
                        <m:e>
                          <m:r>
                            <a:rPr lang="en-US" sz="2800" b="1" i="1">
                              <a:latin typeface="Cambria Math" panose="02040503050406030204" pitchFamily="18" charset="0"/>
                            </a:rPr>
                            <m:t>𝐐</m:t>
                          </m:r>
                        </m:e>
                        <m:sup>
                          <m:r>
                            <a:rPr lang="en-US" sz="2800" i="1">
                              <a:latin typeface="Cambria Math" panose="02040503050406030204" pitchFamily="18" charset="0"/>
                            </a:rPr>
                            <m:t>−</m:t>
                          </m:r>
                          <m:r>
                            <a:rPr lang="en-US" sz="2800">
                              <a:latin typeface="Cambria Math" panose="02040503050406030204" pitchFamily="18" charset="0"/>
                            </a:rPr>
                            <m:t>1</m:t>
                          </m:r>
                        </m:sup>
                      </m:sSup>
                      <m:r>
                        <a:rPr lang="en-US" sz="2800" b="1">
                          <a:latin typeface="Cambria Math" panose="02040503050406030204" pitchFamily="18" charset="0"/>
                        </a:rPr>
                        <m:t>  </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cov</m:t>
                                      </m:r>
                                    </m:e>
                                    <m:sub>
                                      <m:r>
                                        <a:rPr lang="en-US" sz="2800" i="1">
                                          <a:latin typeface="Cambria Math" panose="02040503050406030204" pitchFamily="18" charset="0"/>
                                        </a:rPr>
                                        <m:t>𝐴</m:t>
                                      </m:r>
                                    </m:sub>
                                  </m:sSub>
                                </m:fName>
                                <m:e>
                                  <m:r>
                                    <a:rPr lang="en-US" sz="2800" b="1" i="1">
                                      <a:latin typeface="Cambria Math" panose="02040503050406030204" pitchFamily="18" charset="0"/>
                                    </a:rPr>
                                    <m:t>𝐦</m:t>
                                  </m:r>
                                </m:e>
                              </m:func>
                            </m:e>
                          </m:d>
                        </m:e>
                        <m:sup>
                          <m:d>
                            <m:dPr>
                              <m:ctrlPr>
                                <a:rPr lang="en-US" sz="2800" i="1">
                                  <a:latin typeface="Cambria Math" panose="02040503050406030204" pitchFamily="18" charset="0"/>
                                </a:rPr>
                              </m:ctrlPr>
                            </m:dPr>
                            <m:e>
                              <m:r>
                                <a:rPr lang="en-US" sz="2800" i="1">
                                  <a:latin typeface="Cambria Math" panose="02040503050406030204" pitchFamily="18" charset="0"/>
                                </a:rPr>
                                <m:t>𝑡𝑐</m:t>
                              </m:r>
                            </m:e>
                          </m:d>
                          <m:r>
                            <a:rPr lang="en-US" sz="2800" i="1">
                              <a:latin typeface="Cambria Math" panose="02040503050406030204" pitchFamily="18" charset="0"/>
                            </a:rPr>
                            <m:t>𝑇</m:t>
                          </m:r>
                        </m:sup>
                      </m:sSup>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23191" y="3124200"/>
                <a:ext cx="9220200" cy="55226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96689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3726" t="20225" r="12667" b="10299"/>
          <a:stretch/>
        </p:blipFill>
        <p:spPr>
          <a:xfrm>
            <a:off x="1524000" y="228600"/>
            <a:ext cx="7010400" cy="6248400"/>
          </a:xfrm>
          <a:prstGeom prst="rect">
            <a:avLst/>
          </a:prstGeom>
        </p:spPr>
      </p:pic>
      <p:sp>
        <p:nvSpPr>
          <p:cNvPr id="6" name="TextBox 5"/>
          <p:cNvSpPr txBox="1"/>
          <p:nvPr/>
        </p:nvSpPr>
        <p:spPr>
          <a:xfrm rot="16200000">
            <a:off x="256108" y="1832046"/>
            <a:ext cx="1290225" cy="369332"/>
          </a:xfrm>
          <a:prstGeom prst="rect">
            <a:avLst/>
          </a:prstGeom>
          <a:noFill/>
        </p:spPr>
        <p:txBody>
          <a:bodyPr wrap="none" rtlCol="0">
            <a:spAutoFit/>
          </a:bodyPr>
          <a:lstStyle/>
          <a:p>
            <a:r>
              <a:rPr lang="en-US" dirty="0" smtClean="0"/>
              <a:t>Exponential</a:t>
            </a:r>
            <a:endParaRPr lang="en-US" dirty="0"/>
          </a:p>
        </p:txBody>
      </p:sp>
      <p:sp>
        <p:nvSpPr>
          <p:cNvPr id="7" name="TextBox 6"/>
          <p:cNvSpPr txBox="1"/>
          <p:nvPr/>
        </p:nvSpPr>
        <p:spPr>
          <a:xfrm rot="16200000">
            <a:off x="394716" y="4748856"/>
            <a:ext cx="1027845" cy="369332"/>
          </a:xfrm>
          <a:prstGeom prst="rect">
            <a:avLst/>
          </a:prstGeom>
          <a:noFill/>
        </p:spPr>
        <p:txBody>
          <a:bodyPr wrap="none" rtlCol="0">
            <a:spAutoFit/>
          </a:bodyPr>
          <a:lstStyle/>
          <a:p>
            <a:r>
              <a:rPr lang="en-US" dirty="0" smtClean="0"/>
              <a:t>Gaussian</a:t>
            </a:r>
            <a:endParaRPr lang="en-US" dirty="0"/>
          </a:p>
        </p:txBody>
      </p:sp>
      <p:sp>
        <p:nvSpPr>
          <p:cNvPr id="10" name="TextBox 9"/>
          <p:cNvSpPr txBox="1"/>
          <p:nvPr/>
        </p:nvSpPr>
        <p:spPr>
          <a:xfrm>
            <a:off x="2362200" y="304800"/>
            <a:ext cx="759823" cy="369332"/>
          </a:xfrm>
          <a:prstGeom prst="rect">
            <a:avLst/>
          </a:prstGeom>
          <a:noFill/>
        </p:spPr>
        <p:txBody>
          <a:bodyPr wrap="none" rtlCol="0">
            <a:spAutoFit/>
          </a:bodyPr>
          <a:lstStyle/>
          <a:p>
            <a:r>
              <a:rPr lang="en-US" dirty="0" smtClean="0"/>
              <a:t>Image</a:t>
            </a:r>
            <a:endParaRPr lang="en-US" dirty="0"/>
          </a:p>
        </p:txBody>
      </p:sp>
      <p:sp>
        <p:nvSpPr>
          <p:cNvPr id="11" name="TextBox 10"/>
          <p:cNvSpPr txBox="1"/>
          <p:nvPr/>
        </p:nvSpPr>
        <p:spPr>
          <a:xfrm>
            <a:off x="6096000" y="304800"/>
            <a:ext cx="1218988" cy="369332"/>
          </a:xfrm>
          <a:prstGeom prst="rect">
            <a:avLst/>
          </a:prstGeom>
          <a:noFill/>
        </p:spPr>
        <p:txBody>
          <a:bodyPr wrap="none" rtlCol="0">
            <a:spAutoFit/>
          </a:bodyPr>
          <a:lstStyle/>
          <a:p>
            <a:r>
              <a:rPr lang="en-US" dirty="0" smtClean="0"/>
              <a:t>Covariance</a:t>
            </a:r>
            <a:endParaRPr lang="en-US" dirty="0"/>
          </a:p>
        </p:txBody>
      </p:sp>
    </p:spTree>
    <p:extLst>
      <p:ext uri="{BB962C8B-B14F-4D97-AF65-F5344CB8AC3E}">
        <p14:creationId xmlns:p14="http://schemas.microsoft.com/office/powerpoint/2010/main" val="3691474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dirty="0" smtClean="0"/>
              <a:t>Limit of exactly known data</a:t>
            </a:r>
            <a:r>
              <a:rPr lang="en-US" dirty="0"/>
              <a:t/>
            </a:r>
            <a:br>
              <a:rPr lang="en-US" dirty="0"/>
            </a:br>
            <a:r>
              <a:rPr lang="en-US" dirty="0" smtClean="0"/>
              <a:t>called Kriging</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457200" y="2819400"/>
                <a:ext cx="8534400" cy="124034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𝐦</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𝑡</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𝑒𝑠𝑡</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smtClean="0">
                              <a:latin typeface="Cambria Math" panose="02040503050406030204" pitchFamily="18" charset="0"/>
                              <a:cs typeface="Times New Roman" panose="02020603050405020304" pitchFamily="18" charset="0"/>
                            </a:rPr>
                          </m:ctrlPr>
                        </m:sSubSupPr>
                        <m:e>
                          <m:r>
                            <a:rPr lang="en-US" b="1" i="0" smtClean="0">
                              <a:latin typeface="Cambria Math" panose="02040503050406030204" pitchFamily="18" charset="0"/>
                              <a:cs typeface="Times New Roman" panose="02020603050405020304" pitchFamily="18" charset="0"/>
                            </a:rPr>
                            <m:t>𝐦</m:t>
                          </m:r>
                        </m:e>
                        <m:sub>
                          <m:r>
                            <a:rPr lang="en-US" b="0" i="1" smtClean="0">
                              <a:latin typeface="Cambria Math" panose="02040503050406030204" pitchFamily="18" charset="0"/>
                              <a:cs typeface="Times New Roman" panose="02020603050405020304" pitchFamily="18" charset="0"/>
                            </a:rPr>
                            <m:t>𝐴</m:t>
                          </m:r>
                        </m:sub>
                        <m:sup>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𝑡</m:t>
                              </m:r>
                            </m:e>
                          </m:d>
                        </m:sup>
                      </m:sSubSup>
                      <m:r>
                        <a:rPr lang="en-US"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atin typeface="Cambria Math" panose="02040503050406030204" pitchFamily="18" charset="0"/>
                              <a:cs typeface="Times New Roman" panose="02020603050405020304" pitchFamily="18" charset="0"/>
                            </a:rPr>
                          </m:ctrlPr>
                        </m:sSubSupPr>
                        <m:e>
                          <m:r>
                            <a:rPr lang="en-US" b="1">
                              <a:latin typeface="Cambria Math" panose="02040503050406030204" pitchFamily="18" charset="0"/>
                              <a:cs typeface="Times New Roman" panose="02020603050405020304" pitchFamily="18" charset="0"/>
                            </a:rPr>
                            <m:t>𝐦</m:t>
                          </m:r>
                        </m:e>
                        <m:sub>
                          <m:r>
                            <a:rPr lang="en-US" i="1">
                              <a:latin typeface="Cambria Math" panose="02040503050406030204" pitchFamily="18" charset="0"/>
                              <a:cs typeface="Times New Roman" panose="02020603050405020304" pitchFamily="18" charset="0"/>
                            </a:rPr>
                            <m:t>𝐴</m:t>
                          </m:r>
                        </m:sub>
                        <m:sup>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𝑡</m:t>
                              </m:r>
                            </m:e>
                          </m:d>
                        </m:sup>
                      </m:sSubSup>
                      <m:r>
                        <a:rPr lang="en-US" b="0" i="0" smtClean="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and</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b="1" i="1">
                          <a:latin typeface="Cambria Math" panose="02040503050406030204" pitchFamily="18" charset="0"/>
                          <a:ea typeface="Times New Roman" panose="02020603050405020304" pitchFamily="18" charset="0"/>
                          <a:cs typeface="Times New Roman" panose="02020603050405020304" pitchFamily="18" charset="0"/>
                        </a:rPr>
                        <m:t>𝐝</m:t>
                      </m:r>
                      <m:r>
                        <a:rPr lang="en-US" b="1">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b="1" i="1">
                                  <a:latin typeface="Cambria Math" panose="02040503050406030204" pitchFamily="18" charset="0"/>
                                  <a:ea typeface="Times New Roman" panose="02020603050405020304" pitchFamily="18" charset="0"/>
                                  <a:cs typeface="Times New Roman" panose="02020603050405020304" pitchFamily="18" charset="0"/>
                                </a:rPr>
                                <m:t>𝐝</m:t>
                              </m:r>
                            </m:e>
                            <m:sup>
                              <m:r>
                                <a:rPr lang="en-US" i="1">
                                  <a:latin typeface="Cambria Math" panose="02040503050406030204" pitchFamily="18" charset="0"/>
                                  <a:ea typeface="Times New Roman" panose="02020603050405020304" pitchFamily="18" charset="0"/>
                                  <a:cs typeface="Times New Roman" panose="02020603050405020304" pitchFamily="18" charset="0"/>
                                </a:rPr>
                                <m:t>𝑜𝑏𝑠</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atin typeface="Cambria Math" panose="02040503050406030204" pitchFamily="18" charset="0"/>
                                  <a:cs typeface="Times New Roman" panose="02020603050405020304" pitchFamily="18" charset="0"/>
                                </a:rPr>
                              </m:ctrlPr>
                            </m:sSubSupPr>
                            <m:e>
                              <m:r>
                                <a:rPr lang="en-US" b="1">
                                  <a:latin typeface="Cambria Math" panose="02040503050406030204" pitchFamily="18" charset="0"/>
                                  <a:cs typeface="Times New Roman" panose="02020603050405020304" pitchFamily="18" charset="0"/>
                                </a:rPr>
                                <m:t>𝐦</m:t>
                              </m:r>
                            </m:e>
                            <m:sub>
                              <m:r>
                                <a:rPr lang="en-US" i="1">
                                  <a:latin typeface="Cambria Math" panose="02040503050406030204" pitchFamily="18" charset="0"/>
                                  <a:cs typeface="Times New Roman" panose="02020603050405020304" pitchFamily="18" charset="0"/>
                                </a:rPr>
                                <m:t>𝐴</m:t>
                              </m:r>
                            </m:sub>
                            <m:sup>
                              <m:d>
                                <m:dPr>
                                  <m:ctrlPr>
                                    <a:rPr lang="en-US" i="1" smtClean="0">
                                      <a:latin typeface="Cambria Math" panose="02040503050406030204" pitchFamily="18" charset="0"/>
                                      <a:ea typeface="Times New Roman" panose="02020603050405020304" pitchFamily="18" charset="0"/>
                                      <a:cs typeface="Times New Roman" panose="02020603050405020304" pitchFamily="18" charset="0"/>
                                    </a:rPr>
                                  </m:ctrlPr>
                                </m:d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𝑐</m:t>
                                  </m:r>
                                </m:e>
                              </m:d>
                            </m:sup>
                          </m:sSubSup>
                        </m:e>
                      </m:d>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𝐦</m:t>
                          </m:r>
                        </m:e>
                        <m:sup>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𝑡</m:t>
                              </m:r>
                            </m:e>
                          </m:d>
                        </m:sup>
                      </m:sSup>
                      <m:r>
                        <a:rPr lang="en-US" b="1"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cov</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sub>
                                  </m:sSub>
                                </m:fNa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𝐦</m:t>
                                  </m:r>
                                </m:e>
                              </m:func>
                            </m:e>
                          </m:d>
                        </m:e>
                        <m:sup>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𝑡𝑐</m:t>
                              </m:r>
                            </m:e>
                          </m:d>
                        </m:sup>
                      </m:sSup>
                      <m:sSup>
                        <m:sSupPr>
                          <m:ctrlPr>
                            <a:rPr lang="en-US" b="1" i="1">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b="1" i="1" smtClean="0">
                                  <a:latin typeface="Cambria Math" panose="02040503050406030204" pitchFamily="18" charset="0"/>
                                  <a:cs typeface="Times New Roman" panose="02020603050405020304" pitchFamily="18" charset="0"/>
                                </a:rPr>
                              </m:ctrlPr>
                            </m:dP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cov</m:t>
                                              </m:r>
                                            </m:e>
                                            <m:sub>
                                              <m:r>
                                                <a:rPr lang="en-US" i="1">
                                                  <a:latin typeface="Cambria Math" panose="02040503050406030204" pitchFamily="18" charset="0"/>
                                                </a:rPr>
                                                <m:t>𝐴</m:t>
                                              </m:r>
                                            </m:sub>
                                          </m:sSub>
                                        </m:fName>
                                        <m:e>
                                          <m:r>
                                            <a:rPr lang="en-US" b="1" i="1">
                                              <a:latin typeface="Cambria Math" panose="02040503050406030204" pitchFamily="18" charset="0"/>
                                            </a:rPr>
                                            <m:t>𝐦</m:t>
                                          </m:r>
                                        </m:e>
                                      </m:func>
                                    </m:e>
                                  </m:d>
                                </m:e>
                                <m:sup>
                                  <m:d>
                                    <m:dPr>
                                      <m:ctrlPr>
                                        <a:rPr lang="en-US" i="1">
                                          <a:latin typeface="Cambria Math" panose="02040503050406030204" pitchFamily="18" charset="0"/>
                                        </a:rPr>
                                      </m:ctrlPr>
                                    </m:dPr>
                                    <m:e>
                                      <m:r>
                                        <a:rPr lang="en-US" i="1">
                                          <a:latin typeface="Cambria Math" panose="02040503050406030204" pitchFamily="18" charset="0"/>
                                        </a:rPr>
                                        <m:t>𝑐𝑐</m:t>
                                      </m:r>
                                    </m:e>
                                  </m:d>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𝑑</m:t>
                                  </m:r>
                                </m:sub>
                                <m:sup>
                                  <m:r>
                                    <a:rPr lang="en-US" i="1">
                                      <a:latin typeface="Cambria Math" panose="02040503050406030204" pitchFamily="18" charset="0"/>
                                    </a:rPr>
                                    <m:t>2</m:t>
                                  </m:r>
                                </m:sup>
                              </m:sSubSup>
                              <m:r>
                                <a:rPr lang="en-US" b="1" i="1">
                                  <a:latin typeface="Cambria Math" panose="02040503050406030204" pitchFamily="18" charset="0"/>
                                </a:rPr>
                                <m:t>𝐈</m:t>
                              </m:r>
                              <m:r>
                                <m:rPr>
                                  <m:nor/>
                                </m:rPr>
                                <a:rPr lang="en-US" dirty="0"/>
                                <m:t> </m:t>
                              </m:r>
                            </m:e>
                          </m:d>
                        </m:e>
                        <m:sup>
                          <m:r>
                            <a:rPr lang="en-US" b="0"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𝐝</m:t>
                      </m:r>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57200" y="2819400"/>
                <a:ext cx="8534400" cy="1240340"/>
              </a:xfrm>
              <a:prstGeom prst="rect">
                <a:avLst/>
              </a:prstGeom>
              <a:blipFill>
                <a:blip r:embed="rId3"/>
                <a:stretch>
                  <a:fillRect/>
                </a:stretch>
              </a:blipFill>
            </p:spPr>
            <p:txBody>
              <a:bodyPr/>
              <a:lstStyle/>
              <a:p>
                <a:r>
                  <a:rPr lang="en-US">
                    <a:noFill/>
                  </a:rPr>
                  <a:t> </a:t>
                </a:r>
              </a:p>
            </p:txBody>
          </p:sp>
        </mc:Fallback>
      </mc:AlternateContent>
      <p:cxnSp>
        <p:nvCxnSpPr>
          <p:cNvPr id="6" name="Straight Connector 5"/>
          <p:cNvCxnSpPr/>
          <p:nvPr/>
        </p:nvCxnSpPr>
        <p:spPr>
          <a:xfrm>
            <a:off x="6019800" y="3505200"/>
            <a:ext cx="4572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47183" y="4089557"/>
            <a:ext cx="228600" cy="381000"/>
          </a:xfrm>
          <a:prstGeom prst="rect">
            <a:avLst/>
          </a:prstGeom>
          <a:noFill/>
        </p:spPr>
        <p:txBody>
          <a:bodyPr wrap="square" rtlCol="0">
            <a:spAutoFit/>
          </a:bodyPr>
          <a:lstStyle/>
          <a:p>
            <a:r>
              <a:rPr lang="en-US" dirty="0" smtClean="0">
                <a:solidFill>
                  <a:srgbClr val="FF0000"/>
                </a:solidFill>
              </a:rPr>
              <a:t>0</a:t>
            </a:r>
            <a:endParaRPr lang="en-US" dirty="0">
              <a:solidFill>
                <a:srgbClr val="FF0000"/>
              </a:solidFill>
            </a:endParaRPr>
          </a:p>
        </p:txBody>
      </p:sp>
      <mc:AlternateContent xmlns:mc="http://schemas.openxmlformats.org/markup-compatibility/2006" xmlns:a14="http://schemas.microsoft.com/office/drawing/2010/main">
        <mc:Choice Requires="a14">
          <p:sp>
            <p:nvSpPr>
              <p:cNvPr id="8" name="Rectangle 7"/>
              <p:cNvSpPr/>
              <p:nvPr/>
            </p:nvSpPr>
            <p:spPr>
              <a:xfrm>
                <a:off x="838200" y="4470557"/>
                <a:ext cx="8534400" cy="1093120"/>
              </a:xfrm>
              <a:prstGeom prst="rect">
                <a:avLst/>
              </a:prstGeom>
            </p:spPr>
            <p:txBody>
              <a:bodyPr wrap="square">
                <a:spAutoFit/>
              </a:bodyPr>
              <a:lstStyle/>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𝐦</m:t>
                          </m:r>
                        </m:e>
                        <m:sup>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𝑡</m:t>
                              </m:r>
                            </m:e>
                          </m:d>
                        </m:sup>
                      </m:sSup>
                      <m:r>
                        <a:rPr lang="en-US" b="1"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cov</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sub>
                                  </m:sSub>
                                </m:fNa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𝐦</m:t>
                                  </m:r>
                                </m:e>
                              </m:func>
                            </m:e>
                          </m:d>
                        </m:e>
                        <m:sup>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𝑡𝑐</m:t>
                              </m:r>
                            </m:e>
                          </m:d>
                        </m:sup>
                      </m:sSup>
                      <m:sSup>
                        <m:sSupPr>
                          <m:ctrlPr>
                            <a:rPr lang="en-US" b="1" i="1">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b="1" i="1" smtClean="0">
                                  <a:latin typeface="Cambria Math" panose="02040503050406030204" pitchFamily="18" charset="0"/>
                                  <a:cs typeface="Times New Roman" panose="02020603050405020304" pitchFamily="18" charset="0"/>
                                </a:rPr>
                              </m:ctrlPr>
                            </m:dP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cov</m:t>
                                              </m:r>
                                            </m:e>
                                            <m:sub>
                                              <m:r>
                                                <a:rPr lang="en-US" i="1">
                                                  <a:latin typeface="Cambria Math" panose="02040503050406030204" pitchFamily="18" charset="0"/>
                                                </a:rPr>
                                                <m:t>𝐴</m:t>
                                              </m:r>
                                            </m:sub>
                                          </m:sSub>
                                        </m:fName>
                                        <m:e>
                                          <m:r>
                                            <a:rPr lang="en-US" b="1" i="1">
                                              <a:latin typeface="Cambria Math" panose="02040503050406030204" pitchFamily="18" charset="0"/>
                                            </a:rPr>
                                            <m:t>𝐦</m:t>
                                          </m:r>
                                        </m:e>
                                      </m:func>
                                    </m:e>
                                  </m:d>
                                </m:e>
                                <m:sup>
                                  <m:d>
                                    <m:dPr>
                                      <m:ctrlPr>
                                        <a:rPr lang="en-US" i="1">
                                          <a:latin typeface="Cambria Math" panose="02040503050406030204" pitchFamily="18" charset="0"/>
                                        </a:rPr>
                                      </m:ctrlPr>
                                    </m:dPr>
                                    <m:e>
                                      <m:r>
                                        <a:rPr lang="en-US" i="1">
                                          <a:latin typeface="Cambria Math" panose="02040503050406030204" pitchFamily="18" charset="0"/>
                                        </a:rPr>
                                        <m:t>𝑐𝑐</m:t>
                                      </m:r>
                                    </m:e>
                                  </m:d>
                                </m:sup>
                              </m:sSup>
                            </m:e>
                          </m:d>
                        </m:e>
                        <m:sup>
                          <m:r>
                            <a:rPr lang="en-US" b="0"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𝐝</m:t>
                      </m:r>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838200" y="4470557"/>
                <a:ext cx="8534400" cy="1093120"/>
              </a:xfrm>
              <a:prstGeom prst="rect">
                <a:avLst/>
              </a:prstGeom>
              <a:blipFill>
                <a:blip r:embed="rId4"/>
                <a:stretch>
                  <a:fillRect/>
                </a:stretch>
              </a:blipFill>
            </p:spPr>
            <p:txBody>
              <a:bodyPr/>
              <a:lstStyle/>
              <a:p>
                <a:r>
                  <a:rPr lang="en-US">
                    <a:noFill/>
                  </a:rPr>
                  <a:t> </a:t>
                </a:r>
              </a:p>
            </p:txBody>
          </p:sp>
        </mc:Fallback>
      </mc:AlternateContent>
      <p:sp>
        <p:nvSpPr>
          <p:cNvPr id="9" name="Freeform 8"/>
          <p:cNvSpPr/>
          <p:nvPr/>
        </p:nvSpPr>
        <p:spPr>
          <a:xfrm>
            <a:off x="2424210" y="3925957"/>
            <a:ext cx="895460" cy="1033669"/>
          </a:xfrm>
          <a:custGeom>
            <a:avLst/>
            <a:gdLst>
              <a:gd name="connsiteX0" fmla="*/ 130147 w 895460"/>
              <a:gd name="connsiteY0" fmla="*/ 0 h 1033669"/>
              <a:gd name="connsiteX1" fmla="*/ 60573 w 895460"/>
              <a:gd name="connsiteY1" fmla="*/ 516834 h 1033669"/>
              <a:gd name="connsiteX2" fmla="*/ 895460 w 895460"/>
              <a:gd name="connsiteY2" fmla="*/ 1033669 h 1033669"/>
            </a:gdLst>
            <a:ahLst/>
            <a:cxnLst>
              <a:cxn ang="0">
                <a:pos x="connsiteX0" y="connsiteY0"/>
              </a:cxn>
              <a:cxn ang="0">
                <a:pos x="connsiteX1" y="connsiteY1"/>
              </a:cxn>
              <a:cxn ang="0">
                <a:pos x="connsiteX2" y="connsiteY2"/>
              </a:cxn>
            </a:cxnLst>
            <a:rect l="l" t="t" r="r" b="b"/>
            <a:pathLst>
              <a:path w="895460" h="1033669">
                <a:moveTo>
                  <a:pt x="130147" y="0"/>
                </a:moveTo>
                <a:cubicBezTo>
                  <a:pt x="31584" y="172278"/>
                  <a:pt x="-66979" y="344556"/>
                  <a:pt x="60573" y="516834"/>
                </a:cubicBezTo>
                <a:cubicBezTo>
                  <a:pt x="188125" y="689112"/>
                  <a:pt x="541792" y="861390"/>
                  <a:pt x="895460" y="1033669"/>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p:cNvSpPr/>
              <p:nvPr/>
            </p:nvSpPr>
            <p:spPr>
              <a:xfrm>
                <a:off x="2642151" y="4158015"/>
                <a:ext cx="1192699" cy="4762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FF0000"/>
                              </a:solidFill>
                              <a:latin typeface="Cambria Math" panose="02040503050406030204" pitchFamily="18" charset="0"/>
                            </a:rPr>
                          </m:ctrlPr>
                        </m:sSubSupPr>
                        <m:e>
                          <m:r>
                            <a:rPr lang="en-US" sz="2400" i="1">
                              <a:solidFill>
                                <a:srgbClr val="FF0000"/>
                              </a:solidFill>
                              <a:latin typeface="Cambria Math" panose="02040503050406030204" pitchFamily="18" charset="0"/>
                            </a:rPr>
                            <m:t>𝜎</m:t>
                          </m:r>
                        </m:e>
                        <m:sub>
                          <m:r>
                            <a:rPr lang="en-US" sz="2400" i="1">
                              <a:solidFill>
                                <a:srgbClr val="FF0000"/>
                              </a:solidFill>
                              <a:latin typeface="Cambria Math" panose="02040503050406030204" pitchFamily="18" charset="0"/>
                            </a:rPr>
                            <m:t>𝑑</m:t>
                          </m:r>
                        </m:sub>
                        <m:sup>
                          <m:r>
                            <a:rPr lang="en-US" sz="2400" i="1">
                              <a:solidFill>
                                <a:srgbClr val="FF0000"/>
                              </a:solidFill>
                              <a:latin typeface="Cambria Math" panose="02040503050406030204" pitchFamily="18" charset="0"/>
                            </a:rPr>
                            <m:t>2</m:t>
                          </m:r>
                        </m:sup>
                      </m:sSubSup>
                      <m:r>
                        <a:rPr lang="en-US" sz="240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0</m:t>
                      </m:r>
                    </m:oMath>
                  </m:oMathPara>
                </a14:m>
                <a:endParaRPr lang="en-US" sz="2400" dirty="0">
                  <a:solidFill>
                    <a:srgbClr val="FF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642151" y="4158015"/>
                <a:ext cx="1192699" cy="476284"/>
              </a:xfrm>
              <a:prstGeom prst="rect">
                <a:avLst/>
              </a:prstGeom>
              <a:blipFill>
                <a:blip r:embed="rId5"/>
                <a:stretch>
                  <a:fillRect b="-5128"/>
                </a:stretch>
              </a:blipFill>
            </p:spPr>
            <p:txBody>
              <a:bodyPr/>
              <a:lstStyle/>
              <a:p>
                <a:r>
                  <a:rPr lang="en-US">
                    <a:noFill/>
                  </a:rPr>
                  <a:t> </a:t>
                </a:r>
              </a:p>
            </p:txBody>
          </p:sp>
        </mc:Fallback>
      </mc:AlternateContent>
    </p:spTree>
    <p:extLst>
      <p:ext uri="{BB962C8B-B14F-4D97-AF65-F5344CB8AC3E}">
        <p14:creationId xmlns:p14="http://schemas.microsoft.com/office/powerpoint/2010/main" val="101777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3200400"/>
          </a:xfrm>
        </p:spPr>
        <p:txBody>
          <a:bodyPr>
            <a:normAutofit/>
          </a:bodyPr>
          <a:lstStyle/>
          <a:p>
            <a:pPr lvl="0">
              <a:defRPr/>
            </a:pPr>
            <a:r>
              <a:rPr lang="en-US" dirty="0" smtClean="0">
                <a:latin typeface="Times New Roman" pitchFamily="18" charset="0"/>
                <a:cs typeface="Times New Roman" pitchFamily="18" charset="0"/>
              </a:rPr>
              <a:t>Part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Demonstrate that smoothness is linked to prior covariance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19800"/>
          </a:xfrm>
        </p:spPr>
        <p:txBody>
          <a:bodyPr>
            <a:normAutofit fontScale="90000"/>
          </a:bodyPr>
          <a:lstStyle/>
          <a:p>
            <a:r>
              <a:rPr lang="en-US" dirty="0" smtClean="0"/>
              <a:t>Kriging is true interpolation</a:t>
            </a:r>
            <a:br>
              <a:rPr lang="en-US" dirty="0" smtClean="0"/>
            </a:br>
            <a:r>
              <a:rPr lang="en-US" dirty="0"/>
              <a:t/>
            </a:r>
            <a:br>
              <a:rPr lang="en-US" dirty="0"/>
            </a:br>
            <a:r>
              <a:rPr lang="en-US" dirty="0" smtClean="0"/>
              <a:t>the estimated control model parameters </a:t>
            </a:r>
            <a:r>
              <a:rPr lang="en-US" dirty="0"/>
              <a:t>exactly </a:t>
            </a:r>
            <a:r>
              <a:rPr lang="en-US" dirty="0" smtClean="0"/>
              <a:t>match the data</a:t>
            </a:r>
            <a:br>
              <a:rPr lang="en-US" dirty="0" smtClean="0"/>
            </a:br>
            <a:r>
              <a:rPr lang="en-US" dirty="0" smtClean="0"/>
              <a:t/>
            </a:r>
            <a:br>
              <a:rPr lang="en-US" dirty="0" smtClean="0"/>
            </a:br>
            <a:r>
              <a:rPr lang="en-US" dirty="0" smtClean="0"/>
              <a:t>however</a:t>
            </a:r>
            <a:br>
              <a:rPr lang="en-US" dirty="0" smtClean="0"/>
            </a:br>
            <a:r>
              <a:rPr lang="en-US" dirty="0"/>
              <a:t/>
            </a:r>
            <a:br>
              <a:rPr lang="en-US" dirty="0"/>
            </a:br>
            <a:r>
              <a:rPr lang="en-US" dirty="0" smtClean="0"/>
              <a:t>it should not be used with noisy data</a:t>
            </a:r>
            <a:br>
              <a:rPr lang="en-US" dirty="0" smtClean="0"/>
            </a:br>
            <a:r>
              <a:rPr lang="en-US" dirty="0" smtClean="0"/>
              <a:t>because an estimate that exactly fits noisy data will contain artifacts </a:t>
            </a:r>
            <a:endParaRPr lang="en-US" dirty="0"/>
          </a:p>
        </p:txBody>
      </p:sp>
    </p:spTree>
    <p:extLst>
      <p:ext uri="{BB962C8B-B14F-4D97-AF65-F5344CB8AC3E}">
        <p14:creationId xmlns:p14="http://schemas.microsoft.com/office/powerpoint/2010/main" val="353599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8201" t="29027" r="2301" b="11049"/>
          <a:stretch/>
        </p:blipFill>
        <p:spPr>
          <a:xfrm>
            <a:off x="-5166" y="1828800"/>
            <a:ext cx="9048750" cy="3810000"/>
          </a:xfrm>
          <a:prstGeom prst="rect">
            <a:avLst/>
          </a:prstGeom>
        </p:spPr>
      </p:pic>
      <p:sp>
        <p:nvSpPr>
          <p:cNvPr id="5" name="TextBox 4"/>
          <p:cNvSpPr txBox="1"/>
          <p:nvPr/>
        </p:nvSpPr>
        <p:spPr>
          <a:xfrm>
            <a:off x="1752600" y="1305580"/>
            <a:ext cx="1340688" cy="523220"/>
          </a:xfrm>
          <a:prstGeom prst="rect">
            <a:avLst/>
          </a:prstGeom>
          <a:noFill/>
        </p:spPr>
        <p:txBody>
          <a:bodyPr wrap="none" rtlCol="0">
            <a:spAutoFit/>
          </a:bodyPr>
          <a:lstStyle/>
          <a:p>
            <a:r>
              <a:rPr lang="en-US" sz="2800" dirty="0" smtClean="0"/>
              <a:t>Image 1</a:t>
            </a:r>
            <a:endParaRPr lang="en-US" sz="2800" dirty="0"/>
          </a:p>
        </p:txBody>
      </p:sp>
      <p:sp>
        <p:nvSpPr>
          <p:cNvPr id="6" name="TextBox 5"/>
          <p:cNvSpPr txBox="1"/>
          <p:nvPr/>
        </p:nvSpPr>
        <p:spPr>
          <a:xfrm>
            <a:off x="5943600" y="1305580"/>
            <a:ext cx="1340688" cy="523220"/>
          </a:xfrm>
          <a:prstGeom prst="rect">
            <a:avLst/>
          </a:prstGeom>
          <a:noFill/>
        </p:spPr>
        <p:txBody>
          <a:bodyPr wrap="none" rtlCol="0">
            <a:spAutoFit/>
          </a:bodyPr>
          <a:lstStyle/>
          <a:p>
            <a:r>
              <a:rPr lang="en-US" sz="2800" dirty="0" smtClean="0"/>
              <a:t>Image 2</a:t>
            </a:r>
            <a:endParaRPr lang="en-US" sz="2800" dirty="0"/>
          </a:p>
        </p:txBody>
      </p:sp>
    </p:spTree>
    <p:extLst>
      <p:ext uri="{BB962C8B-B14F-4D97-AF65-F5344CB8AC3E}">
        <p14:creationId xmlns:p14="http://schemas.microsoft.com/office/powerpoint/2010/main" val="31482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8201" t="29027" r="2301" b="11049"/>
          <a:stretch/>
        </p:blipFill>
        <p:spPr>
          <a:xfrm>
            <a:off x="-5166" y="1828800"/>
            <a:ext cx="9048750" cy="3810000"/>
          </a:xfrm>
          <a:prstGeom prst="rect">
            <a:avLst/>
          </a:prstGeom>
        </p:spPr>
      </p:pic>
      <p:sp>
        <p:nvSpPr>
          <p:cNvPr id="5" name="TextBox 4"/>
          <p:cNvSpPr txBox="1"/>
          <p:nvPr/>
        </p:nvSpPr>
        <p:spPr>
          <a:xfrm>
            <a:off x="1752600" y="1305580"/>
            <a:ext cx="1340688" cy="523220"/>
          </a:xfrm>
          <a:prstGeom prst="rect">
            <a:avLst/>
          </a:prstGeom>
          <a:noFill/>
        </p:spPr>
        <p:txBody>
          <a:bodyPr wrap="none" rtlCol="0">
            <a:spAutoFit/>
          </a:bodyPr>
          <a:lstStyle/>
          <a:p>
            <a:r>
              <a:rPr lang="en-US" sz="2800" dirty="0" smtClean="0"/>
              <a:t>Image 1</a:t>
            </a:r>
            <a:endParaRPr lang="en-US" sz="2800" dirty="0"/>
          </a:p>
        </p:txBody>
      </p:sp>
      <p:sp>
        <p:nvSpPr>
          <p:cNvPr id="6" name="TextBox 5"/>
          <p:cNvSpPr txBox="1"/>
          <p:nvPr/>
        </p:nvSpPr>
        <p:spPr>
          <a:xfrm>
            <a:off x="5943600" y="1305580"/>
            <a:ext cx="1340688" cy="523220"/>
          </a:xfrm>
          <a:prstGeom prst="rect">
            <a:avLst/>
          </a:prstGeom>
          <a:noFill/>
        </p:spPr>
        <p:txBody>
          <a:bodyPr wrap="none" rtlCol="0">
            <a:spAutoFit/>
          </a:bodyPr>
          <a:lstStyle/>
          <a:p>
            <a:r>
              <a:rPr lang="en-US" sz="2800" dirty="0" smtClean="0"/>
              <a:t>Image 2</a:t>
            </a:r>
            <a:endParaRPr lang="en-US" sz="2800" dirty="0"/>
          </a:p>
        </p:txBody>
      </p:sp>
      <p:sp>
        <p:nvSpPr>
          <p:cNvPr id="7" name="TextBox 6"/>
          <p:cNvSpPr txBox="1"/>
          <p:nvPr/>
        </p:nvSpPr>
        <p:spPr>
          <a:xfrm>
            <a:off x="1769165" y="520750"/>
            <a:ext cx="1108637" cy="523220"/>
          </a:xfrm>
          <a:prstGeom prst="rect">
            <a:avLst/>
          </a:prstGeom>
          <a:noFill/>
        </p:spPr>
        <p:txBody>
          <a:bodyPr wrap="none" rtlCol="0">
            <a:spAutoFit/>
          </a:bodyPr>
          <a:lstStyle/>
          <a:p>
            <a:r>
              <a:rPr lang="en-US" sz="2800" dirty="0" smtClean="0"/>
              <a:t>Rough</a:t>
            </a:r>
            <a:endParaRPr lang="en-US" sz="2800" dirty="0"/>
          </a:p>
        </p:txBody>
      </p:sp>
      <p:sp>
        <p:nvSpPr>
          <p:cNvPr id="8" name="TextBox 7"/>
          <p:cNvSpPr txBox="1"/>
          <p:nvPr/>
        </p:nvSpPr>
        <p:spPr>
          <a:xfrm>
            <a:off x="6059625" y="520750"/>
            <a:ext cx="1324402" cy="523220"/>
          </a:xfrm>
          <a:prstGeom prst="rect">
            <a:avLst/>
          </a:prstGeom>
          <a:noFill/>
        </p:spPr>
        <p:txBody>
          <a:bodyPr wrap="none" rtlCol="0">
            <a:spAutoFit/>
          </a:bodyPr>
          <a:lstStyle/>
          <a:p>
            <a:r>
              <a:rPr lang="en-US" sz="2800" dirty="0" smtClean="0"/>
              <a:t>Smooth</a:t>
            </a:r>
            <a:endParaRPr lang="en-US" sz="2800" dirty="0"/>
          </a:p>
        </p:txBody>
      </p:sp>
    </p:spTree>
    <p:extLst>
      <p:ext uri="{BB962C8B-B14F-4D97-AF65-F5344CB8AC3E}">
        <p14:creationId xmlns:p14="http://schemas.microsoft.com/office/powerpoint/2010/main" val="166795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316" y="1600200"/>
            <a:ext cx="9048750" cy="5070271"/>
            <a:chOff x="-5166" y="568529"/>
            <a:chExt cx="9048750" cy="5070271"/>
          </a:xfrm>
        </p:grpSpPr>
        <p:pic>
          <p:nvPicPr>
            <p:cNvPr id="4" name="Picture 3"/>
            <p:cNvPicPr>
              <a:picLocks noChangeAspect="1"/>
            </p:cNvPicPr>
            <p:nvPr/>
          </p:nvPicPr>
          <p:blipFill rotWithShape="1">
            <a:blip r:embed="rId3"/>
            <a:srcRect l="18201" t="29027" r="2301" b="11049"/>
            <a:stretch/>
          </p:blipFill>
          <p:spPr>
            <a:xfrm>
              <a:off x="-5166" y="1828800"/>
              <a:ext cx="9048750" cy="3810000"/>
            </a:xfrm>
            <a:prstGeom prst="rect">
              <a:avLst/>
            </a:prstGeom>
          </p:spPr>
        </p:pic>
        <p:sp>
          <p:nvSpPr>
            <p:cNvPr id="6" name="TextBox 5"/>
            <p:cNvSpPr txBox="1"/>
            <p:nvPr/>
          </p:nvSpPr>
          <p:spPr>
            <a:xfrm>
              <a:off x="4832867" y="1395958"/>
              <a:ext cx="1340688" cy="523220"/>
            </a:xfrm>
            <a:prstGeom prst="rect">
              <a:avLst/>
            </a:prstGeom>
            <a:noFill/>
          </p:spPr>
          <p:txBody>
            <a:bodyPr wrap="none" rtlCol="0">
              <a:spAutoFit/>
            </a:bodyPr>
            <a:lstStyle/>
            <a:p>
              <a:r>
                <a:rPr lang="en-US" sz="2800" dirty="0" smtClean="0"/>
                <a:t>Image 2</a:t>
              </a:r>
              <a:endParaRPr lang="en-US" sz="2800" dirty="0"/>
            </a:p>
          </p:txBody>
        </p:sp>
        <p:grpSp>
          <p:nvGrpSpPr>
            <p:cNvPr id="15" name="Group 14"/>
            <p:cNvGrpSpPr/>
            <p:nvPr/>
          </p:nvGrpSpPr>
          <p:grpSpPr>
            <a:xfrm rot="10800000">
              <a:off x="7047951" y="1054600"/>
              <a:ext cx="572049" cy="1078342"/>
              <a:chOff x="4038600" y="457200"/>
              <a:chExt cx="572049" cy="1078342"/>
            </a:xfrm>
          </p:grpSpPr>
          <p:grpSp>
            <p:nvGrpSpPr>
              <p:cNvPr id="11" name="Group 10"/>
              <p:cNvGrpSpPr/>
              <p:nvPr/>
            </p:nvGrpSpPr>
            <p:grpSpPr>
              <a:xfrm>
                <a:off x="4038600" y="457200"/>
                <a:ext cx="182880" cy="1078342"/>
                <a:chOff x="4038600" y="457200"/>
                <a:chExt cx="182880" cy="1078342"/>
              </a:xfrm>
            </p:grpSpPr>
            <p:cxnSp>
              <p:nvCxnSpPr>
                <p:cNvPr id="9" name="Straight Connector 8"/>
                <p:cNvCxnSpPr/>
                <p:nvPr/>
              </p:nvCxnSpPr>
              <p:spPr>
                <a:xfrm flipH="1">
                  <a:off x="4115856" y="548640"/>
                  <a:ext cx="10394" cy="986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038600" y="4572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427769" y="457200"/>
                <a:ext cx="182880" cy="1078342"/>
                <a:chOff x="4038600" y="457200"/>
                <a:chExt cx="182880" cy="1078342"/>
              </a:xfrm>
            </p:grpSpPr>
            <p:cxnSp>
              <p:nvCxnSpPr>
                <p:cNvPr id="13" name="Straight Connector 12"/>
                <p:cNvCxnSpPr/>
                <p:nvPr/>
              </p:nvCxnSpPr>
              <p:spPr>
                <a:xfrm flipH="1">
                  <a:off x="4115856" y="548640"/>
                  <a:ext cx="10394" cy="986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038600" y="4572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rot="10800000">
              <a:off x="2356560" y="1028019"/>
              <a:ext cx="572049" cy="1078342"/>
              <a:chOff x="4038600" y="457200"/>
              <a:chExt cx="572049" cy="1078342"/>
            </a:xfrm>
          </p:grpSpPr>
          <p:grpSp>
            <p:nvGrpSpPr>
              <p:cNvPr id="17" name="Group 16"/>
              <p:cNvGrpSpPr/>
              <p:nvPr/>
            </p:nvGrpSpPr>
            <p:grpSpPr>
              <a:xfrm>
                <a:off x="4038600" y="457200"/>
                <a:ext cx="182880" cy="1078342"/>
                <a:chOff x="4038600" y="457200"/>
                <a:chExt cx="182880" cy="1078342"/>
              </a:xfrm>
            </p:grpSpPr>
            <p:cxnSp>
              <p:nvCxnSpPr>
                <p:cNvPr id="21" name="Straight Connector 20"/>
                <p:cNvCxnSpPr/>
                <p:nvPr/>
              </p:nvCxnSpPr>
              <p:spPr>
                <a:xfrm flipH="1">
                  <a:off x="4115856" y="548640"/>
                  <a:ext cx="10394" cy="986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038600" y="4572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427769" y="457200"/>
                <a:ext cx="182880" cy="1078342"/>
                <a:chOff x="4038600" y="457200"/>
                <a:chExt cx="182880" cy="1078342"/>
              </a:xfrm>
            </p:grpSpPr>
            <p:cxnSp>
              <p:nvCxnSpPr>
                <p:cNvPr id="19" name="Straight Connector 18"/>
                <p:cNvCxnSpPr/>
                <p:nvPr/>
              </p:nvCxnSpPr>
              <p:spPr>
                <a:xfrm flipH="1">
                  <a:off x="4115856" y="548640"/>
                  <a:ext cx="10394" cy="986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038600" y="4572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24" name="TextBox 23"/>
                <p:cNvSpPr txBox="1"/>
                <p:nvPr/>
              </p:nvSpPr>
              <p:spPr>
                <a:xfrm>
                  <a:off x="7230831" y="568529"/>
                  <a:ext cx="33393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𝑟</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7230831" y="568529"/>
                  <a:ext cx="333938" cy="553998"/>
                </a:xfrm>
                <a:prstGeom prst="rect">
                  <a:avLst/>
                </a:prstGeom>
                <a:blipFill>
                  <a:blip r:embed="rId4"/>
                  <a:stretch>
                    <a:fillRect/>
                  </a:stretch>
                </a:blipFill>
              </p:spPr>
              <p:txBody>
                <a:bodyPr/>
                <a:lstStyle/>
                <a:p>
                  <a:r>
                    <a:rPr lang="en-US">
                      <a:noFill/>
                    </a:rPr>
                    <a:t> </a:t>
                  </a:r>
                </a:p>
              </p:txBody>
            </p:sp>
          </mc:Fallback>
        </mc:AlternateContent>
        <p:sp>
          <p:nvSpPr>
            <p:cNvPr id="25" name="TextBox 24"/>
            <p:cNvSpPr txBox="1"/>
            <p:nvPr/>
          </p:nvSpPr>
          <p:spPr>
            <a:xfrm>
              <a:off x="727108" y="1395958"/>
              <a:ext cx="1340688" cy="523220"/>
            </a:xfrm>
            <a:prstGeom prst="rect">
              <a:avLst/>
            </a:prstGeom>
            <a:noFill/>
          </p:spPr>
          <p:txBody>
            <a:bodyPr wrap="none" rtlCol="0">
              <a:spAutoFit/>
            </a:bodyPr>
            <a:lstStyle/>
            <a:p>
              <a:r>
                <a:rPr lang="en-US" sz="2800" dirty="0" smtClean="0"/>
                <a:t>Image 1</a:t>
              </a:r>
              <a:endParaRPr lang="en-US" sz="2800" dirty="0"/>
            </a:p>
          </p:txBody>
        </p:sp>
        <mc:AlternateContent xmlns:mc="http://schemas.openxmlformats.org/markup-compatibility/2006" xmlns:a14="http://schemas.microsoft.com/office/drawing/2010/main">
          <mc:Choice Requires="a14">
            <p:sp>
              <p:nvSpPr>
                <p:cNvPr id="26" name="TextBox 25"/>
                <p:cNvSpPr txBox="1"/>
                <p:nvPr/>
              </p:nvSpPr>
              <p:spPr>
                <a:xfrm>
                  <a:off x="2522146" y="610703"/>
                  <a:ext cx="33393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𝑟</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2522146" y="610703"/>
                  <a:ext cx="333938" cy="553998"/>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p:cNvSpPr txBox="1"/>
              <p:nvPr/>
            </p:nvSpPr>
            <p:spPr>
              <a:xfrm>
                <a:off x="665650" y="147278"/>
                <a:ext cx="7182950" cy="1192314"/>
              </a:xfrm>
              <a:prstGeom prst="rect">
                <a:avLst/>
              </a:prstGeom>
              <a:noFill/>
            </p:spPr>
            <p:txBody>
              <a:bodyPr wrap="square" lIns="0" tIns="0" rIns="0" bIns="0" rtlCol="0">
                <a:spAutoFit/>
              </a:bodyPr>
              <a:lstStyle/>
              <a:p>
                <a:r>
                  <a:rPr lang="en-US" sz="3600" b="0" dirty="0" smtClean="0"/>
                  <a:t>Consider all the points </a:t>
                </a:r>
                <a14:m>
                  <m:oMath xmlns:m="http://schemas.openxmlformats.org/officeDocument/2006/math">
                    <m:d>
                      <m:dPr>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𝑗</m:t>
                            </m:r>
                          </m:sub>
                        </m:sSub>
                      </m:e>
                    </m:d>
                  </m:oMath>
                </a14:m>
                <a:r>
                  <a:rPr lang="en-US" sz="3600" b="0" dirty="0" smtClean="0"/>
                  <a:t> in an image separated by a distance, </a:t>
                </a:r>
                <a14:m>
                  <m:oMath xmlns:m="http://schemas.openxmlformats.org/officeDocument/2006/math">
                    <m:r>
                      <a:rPr lang="en-US" sz="3600" b="0" i="1" smtClean="0">
                        <a:latin typeface="Cambria Math" panose="02040503050406030204" pitchFamily="18" charset="0"/>
                      </a:rPr>
                      <m:t>𝑟</m:t>
                    </m:r>
                    <m:r>
                      <a:rPr lang="en-US" sz="3600" b="0" i="1" smtClean="0">
                        <a:latin typeface="Cambria Math" panose="02040503050406030204" pitchFamily="18" charset="0"/>
                      </a:rPr>
                      <m:t>=5</m:t>
                    </m:r>
                  </m:oMath>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665650" y="147278"/>
                <a:ext cx="7182950" cy="1192314"/>
              </a:xfrm>
              <a:prstGeom prst="rect">
                <a:avLst/>
              </a:prstGeom>
              <a:blipFill>
                <a:blip r:embed="rId6"/>
                <a:stretch>
                  <a:fillRect l="-3817" t="-7653" b="-22449"/>
                </a:stretch>
              </a:blipFill>
            </p:spPr>
            <p:txBody>
              <a:bodyPr/>
              <a:lstStyle/>
              <a:p>
                <a:r>
                  <a:rPr lang="en-US">
                    <a:noFill/>
                  </a:rPr>
                  <a:t> </a:t>
                </a:r>
              </a:p>
            </p:txBody>
          </p:sp>
        </mc:Fallback>
      </mc:AlternateContent>
    </p:spTree>
    <p:extLst>
      <p:ext uri="{BB962C8B-B14F-4D97-AF65-F5344CB8AC3E}">
        <p14:creationId xmlns:p14="http://schemas.microsoft.com/office/powerpoint/2010/main" val="134628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665650" y="147278"/>
                <a:ext cx="7182950" cy="1192314"/>
              </a:xfrm>
              <a:prstGeom prst="rect">
                <a:avLst/>
              </a:prstGeom>
              <a:noFill/>
            </p:spPr>
            <p:txBody>
              <a:bodyPr wrap="square" lIns="0" tIns="0" rIns="0" bIns="0" rtlCol="0">
                <a:spAutoFit/>
              </a:bodyPr>
              <a:lstStyle/>
              <a:p>
                <a:r>
                  <a:rPr lang="en-US" sz="3600" b="0" dirty="0" smtClean="0"/>
                  <a:t>Consider all the points </a:t>
                </a:r>
                <a14:m>
                  <m:oMath xmlns:m="http://schemas.openxmlformats.org/officeDocument/2006/math">
                    <m:d>
                      <m:dPr>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𝑗</m:t>
                            </m:r>
                          </m:sub>
                        </m:sSub>
                      </m:e>
                    </m:d>
                  </m:oMath>
                </a14:m>
                <a:r>
                  <a:rPr lang="en-US" sz="3600" b="0" dirty="0" smtClean="0"/>
                  <a:t>in an image separated by a distance, </a:t>
                </a:r>
                <a14:m>
                  <m:oMath xmlns:m="http://schemas.openxmlformats.org/officeDocument/2006/math">
                    <m:r>
                      <a:rPr lang="en-US" sz="3600" b="0" i="1" smtClean="0">
                        <a:latin typeface="Cambria Math" panose="02040503050406030204" pitchFamily="18" charset="0"/>
                      </a:rPr>
                      <m:t>𝑟</m:t>
                    </m:r>
                    <m:r>
                      <a:rPr lang="en-US" sz="3600" b="0" i="0" smtClean="0">
                        <a:latin typeface="Cambria Math" panose="02040503050406030204" pitchFamily="18" charset="0"/>
                      </a:rPr>
                      <m:t>=5</m:t>
                    </m:r>
                  </m:oMath>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665650" y="147278"/>
                <a:ext cx="7182950" cy="1192314"/>
              </a:xfrm>
              <a:prstGeom prst="rect">
                <a:avLst/>
              </a:prstGeom>
              <a:blipFill>
                <a:blip r:embed="rId3"/>
                <a:stretch>
                  <a:fillRect l="-3817" t="-7653" b="-22449"/>
                </a:stretch>
              </a:blipFill>
            </p:spPr>
            <p:txBody>
              <a:bodyPr/>
              <a:lstStyle/>
              <a:p>
                <a:r>
                  <a:rPr lang="en-US">
                    <a:noFill/>
                  </a:rPr>
                  <a:t> </a:t>
                </a:r>
              </a:p>
            </p:txBody>
          </p:sp>
        </mc:Fallback>
      </mc:AlternateContent>
      <p:cxnSp>
        <p:nvCxnSpPr>
          <p:cNvPr id="7" name="Straight Arrow Connector 6"/>
          <p:cNvCxnSpPr/>
          <p:nvPr/>
        </p:nvCxnSpPr>
        <p:spPr>
          <a:xfrm flipV="1">
            <a:off x="1752600" y="2209800"/>
            <a:ext cx="0" cy="2743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V="1">
            <a:off x="1905000" y="2209800"/>
            <a:ext cx="0" cy="2743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606504" y="1655802"/>
                <a:ext cx="52116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𝑖</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606504" y="1655802"/>
                <a:ext cx="521168"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297865" y="3282119"/>
                <a:ext cx="520142" cy="598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𝑗</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297865" y="3282119"/>
                <a:ext cx="520142" cy="598562"/>
              </a:xfrm>
              <a:prstGeom prst="rect">
                <a:avLst/>
              </a:prstGeom>
              <a:blipFill>
                <a:blip r:embed="rId5"/>
                <a:stretch>
                  <a:fillRect/>
                </a:stretch>
              </a:blipFill>
            </p:spPr>
            <p:txBody>
              <a:bodyPr/>
              <a:lstStyle/>
              <a:p>
                <a:r>
                  <a:rPr lang="en-US">
                    <a:noFill/>
                  </a:rPr>
                  <a:t> </a:t>
                </a:r>
              </a:p>
            </p:txBody>
          </p:sp>
        </mc:Fallback>
      </mc:AlternateContent>
      <p:sp>
        <p:nvSpPr>
          <p:cNvPr id="32" name="Oval 31"/>
          <p:cNvSpPr/>
          <p:nvPr/>
        </p:nvSpPr>
        <p:spPr>
          <a:xfrm rot="10800000">
            <a:off x="2745579" y="295515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0800000">
            <a:off x="2127672" y="305813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0800000">
            <a:off x="2331720" y="236905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0800000">
            <a:off x="2419615" y="277227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2880361" y="2510641"/>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0800000">
            <a:off x="1467648" y="373607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0800000">
            <a:off x="2055576" y="382751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0800000">
            <a:off x="1376208" y="307300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0800000">
            <a:off x="2095623" y="336690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0800000">
            <a:off x="1358186" y="4286399"/>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0800000">
            <a:off x="1983931" y="430668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0800000">
            <a:off x="868680" y="402476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0800000">
            <a:off x="1082042" y="4792863"/>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flipV="1">
            <a:off x="6087993" y="2208323"/>
            <a:ext cx="0" cy="2743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V="1">
            <a:off x="6240393" y="2208323"/>
            <a:ext cx="0" cy="2743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5941897" y="1654325"/>
                <a:ext cx="52116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𝑖</m:t>
                          </m:r>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5941897" y="1654325"/>
                <a:ext cx="521168"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633258" y="3280642"/>
                <a:ext cx="520142" cy="598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𝑗</m:t>
                          </m:r>
                        </m:sub>
                      </m:sSub>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7633258" y="3280642"/>
                <a:ext cx="520142" cy="598562"/>
              </a:xfrm>
              <a:prstGeom prst="rect">
                <a:avLst/>
              </a:prstGeom>
              <a:blipFill>
                <a:blip r:embed="rId7"/>
                <a:stretch>
                  <a:fillRect/>
                </a:stretch>
              </a:blipFill>
            </p:spPr>
            <p:txBody>
              <a:bodyPr/>
              <a:lstStyle/>
              <a:p>
                <a:r>
                  <a:rPr lang="en-US">
                    <a:noFill/>
                  </a:rPr>
                  <a:t> </a:t>
                </a:r>
              </a:p>
            </p:txBody>
          </p:sp>
        </mc:Fallback>
      </mc:AlternateContent>
      <p:sp>
        <p:nvSpPr>
          <p:cNvPr id="49" name="Oval 48"/>
          <p:cNvSpPr/>
          <p:nvPr/>
        </p:nvSpPr>
        <p:spPr>
          <a:xfrm rot="10800000">
            <a:off x="6755008" y="299624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0800000">
            <a:off x="6463065" y="305666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0800000">
            <a:off x="6498608" y="277227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0800000">
            <a:off x="6755008" y="2770795"/>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0800000">
            <a:off x="7077716" y="258803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0800000">
            <a:off x="5803041" y="37346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0800000">
            <a:off x="6261668" y="325132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0800000">
            <a:off x="6019601" y="340213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0800000">
            <a:off x="6121674" y="354561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0800000">
            <a:off x="5650459" y="405856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0800000">
            <a:off x="5574627" y="381245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0800000">
            <a:off x="5356698" y="411620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0800000">
            <a:off x="5346210" y="4410741"/>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121527" y="5309895"/>
            <a:ext cx="1340688" cy="523220"/>
          </a:xfrm>
          <a:prstGeom prst="rect">
            <a:avLst/>
          </a:prstGeom>
          <a:noFill/>
        </p:spPr>
        <p:txBody>
          <a:bodyPr wrap="none" rtlCol="0">
            <a:spAutoFit/>
          </a:bodyPr>
          <a:lstStyle/>
          <a:p>
            <a:r>
              <a:rPr lang="en-US" sz="2800" dirty="0" smtClean="0"/>
              <a:t>Image 2</a:t>
            </a:r>
            <a:endParaRPr lang="en-US" sz="2800" dirty="0"/>
          </a:p>
        </p:txBody>
      </p:sp>
      <p:sp>
        <p:nvSpPr>
          <p:cNvPr id="63" name="TextBox 62"/>
          <p:cNvSpPr txBox="1"/>
          <p:nvPr/>
        </p:nvSpPr>
        <p:spPr>
          <a:xfrm>
            <a:off x="1015768" y="5309895"/>
            <a:ext cx="1340688" cy="523220"/>
          </a:xfrm>
          <a:prstGeom prst="rect">
            <a:avLst/>
          </a:prstGeom>
          <a:noFill/>
        </p:spPr>
        <p:txBody>
          <a:bodyPr wrap="none" rtlCol="0">
            <a:spAutoFit/>
          </a:bodyPr>
          <a:lstStyle/>
          <a:p>
            <a:r>
              <a:rPr lang="en-US" sz="2800" dirty="0" smtClean="0"/>
              <a:t>Image 1</a:t>
            </a:r>
            <a:endParaRPr lang="en-US" sz="2800" dirty="0"/>
          </a:p>
        </p:txBody>
      </p:sp>
    </p:spTree>
    <p:extLst>
      <p:ext uri="{BB962C8B-B14F-4D97-AF65-F5344CB8AC3E}">
        <p14:creationId xmlns:p14="http://schemas.microsoft.com/office/powerpoint/2010/main" val="314484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665650" y="147278"/>
                <a:ext cx="7182950" cy="1192314"/>
              </a:xfrm>
              <a:prstGeom prst="rect">
                <a:avLst/>
              </a:prstGeom>
              <a:noFill/>
            </p:spPr>
            <p:txBody>
              <a:bodyPr wrap="square" lIns="0" tIns="0" rIns="0" bIns="0" rtlCol="0">
                <a:spAutoFit/>
              </a:bodyPr>
              <a:lstStyle/>
              <a:p>
                <a:r>
                  <a:rPr lang="en-US" sz="3600" b="0" dirty="0" smtClean="0"/>
                  <a:t>Consider all the points </a:t>
                </a:r>
                <a14:m>
                  <m:oMath xmlns:m="http://schemas.openxmlformats.org/officeDocument/2006/math">
                    <m:d>
                      <m:dPr>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𝑗</m:t>
                            </m:r>
                          </m:sub>
                        </m:sSub>
                      </m:e>
                    </m:d>
                  </m:oMath>
                </a14:m>
                <a:r>
                  <a:rPr lang="en-US" sz="3600" b="0" dirty="0" smtClean="0"/>
                  <a:t>in an image separated by a distance, </a:t>
                </a:r>
                <a14:m>
                  <m:oMath xmlns:m="http://schemas.openxmlformats.org/officeDocument/2006/math">
                    <m:r>
                      <a:rPr lang="en-US" sz="3600" b="0" i="1" smtClean="0">
                        <a:latin typeface="Cambria Math" panose="02040503050406030204" pitchFamily="18" charset="0"/>
                      </a:rPr>
                      <m:t>𝑟</m:t>
                    </m:r>
                    <m:r>
                      <a:rPr lang="en-US" sz="3600" b="0" i="0" smtClean="0">
                        <a:latin typeface="Cambria Math" panose="02040503050406030204" pitchFamily="18" charset="0"/>
                      </a:rPr>
                      <m:t>=5</m:t>
                    </m:r>
                  </m:oMath>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665650" y="147278"/>
                <a:ext cx="7182950" cy="1192314"/>
              </a:xfrm>
              <a:prstGeom prst="rect">
                <a:avLst/>
              </a:prstGeom>
              <a:blipFill>
                <a:blip r:embed="rId3"/>
                <a:stretch>
                  <a:fillRect l="-3817" t="-7653" b="-22449"/>
                </a:stretch>
              </a:blipFill>
            </p:spPr>
            <p:txBody>
              <a:bodyPr/>
              <a:lstStyle/>
              <a:p>
                <a:r>
                  <a:rPr lang="en-US">
                    <a:noFill/>
                  </a:rPr>
                  <a:t> </a:t>
                </a:r>
              </a:p>
            </p:txBody>
          </p:sp>
        </mc:Fallback>
      </mc:AlternateContent>
      <p:cxnSp>
        <p:nvCxnSpPr>
          <p:cNvPr id="7" name="Straight Arrow Connector 6"/>
          <p:cNvCxnSpPr/>
          <p:nvPr/>
        </p:nvCxnSpPr>
        <p:spPr>
          <a:xfrm flipV="1">
            <a:off x="1752600" y="2209800"/>
            <a:ext cx="0" cy="2743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V="1">
            <a:off x="1905000" y="2209800"/>
            <a:ext cx="0" cy="2743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606504" y="1655802"/>
                <a:ext cx="52116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𝑖</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606504" y="1655802"/>
                <a:ext cx="521168"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297865" y="3282119"/>
                <a:ext cx="520142" cy="598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𝑗</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297865" y="3282119"/>
                <a:ext cx="520142" cy="598562"/>
              </a:xfrm>
              <a:prstGeom prst="rect">
                <a:avLst/>
              </a:prstGeom>
              <a:blipFill>
                <a:blip r:embed="rId5"/>
                <a:stretch>
                  <a:fillRect/>
                </a:stretch>
              </a:blipFill>
            </p:spPr>
            <p:txBody>
              <a:bodyPr/>
              <a:lstStyle/>
              <a:p>
                <a:r>
                  <a:rPr lang="en-US">
                    <a:noFill/>
                  </a:rPr>
                  <a:t> </a:t>
                </a:r>
              </a:p>
            </p:txBody>
          </p:sp>
        </mc:Fallback>
      </mc:AlternateContent>
      <p:sp>
        <p:nvSpPr>
          <p:cNvPr id="32" name="Oval 31"/>
          <p:cNvSpPr/>
          <p:nvPr/>
        </p:nvSpPr>
        <p:spPr>
          <a:xfrm rot="10800000">
            <a:off x="2745579" y="295515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0800000">
            <a:off x="2127672" y="305813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0800000">
            <a:off x="2331720" y="236905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0800000">
            <a:off x="2419615" y="277227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2880361" y="2510641"/>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0800000">
            <a:off x="1467648" y="373607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0800000">
            <a:off x="2055576" y="382751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0800000">
            <a:off x="1376208" y="307300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0800000">
            <a:off x="2095623" y="336690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0800000">
            <a:off x="1358186" y="4286399"/>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0800000">
            <a:off x="1983931" y="430668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0800000">
            <a:off x="868680" y="402476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0800000">
            <a:off x="1082042" y="4792863"/>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flipV="1">
            <a:off x="6087993" y="2208323"/>
            <a:ext cx="0" cy="2743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V="1">
            <a:off x="6240393" y="2208323"/>
            <a:ext cx="0" cy="2743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5941897" y="1654325"/>
                <a:ext cx="52116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𝑖</m:t>
                          </m:r>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5941897" y="1654325"/>
                <a:ext cx="521168"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633258" y="3280642"/>
                <a:ext cx="520142" cy="598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𝑑</m:t>
                          </m:r>
                        </m:e>
                        <m:sub>
                          <m:r>
                            <a:rPr lang="en-US" sz="3600" b="0" i="1" smtClean="0">
                              <a:latin typeface="Cambria Math" panose="02040503050406030204" pitchFamily="18" charset="0"/>
                            </a:rPr>
                            <m:t>𝑗</m:t>
                          </m:r>
                        </m:sub>
                      </m:sSub>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7633258" y="3280642"/>
                <a:ext cx="520142" cy="598562"/>
              </a:xfrm>
              <a:prstGeom prst="rect">
                <a:avLst/>
              </a:prstGeom>
              <a:blipFill>
                <a:blip r:embed="rId7"/>
                <a:stretch>
                  <a:fillRect/>
                </a:stretch>
              </a:blipFill>
            </p:spPr>
            <p:txBody>
              <a:bodyPr/>
              <a:lstStyle/>
              <a:p>
                <a:r>
                  <a:rPr lang="en-US">
                    <a:noFill/>
                  </a:rPr>
                  <a:t> </a:t>
                </a:r>
              </a:p>
            </p:txBody>
          </p:sp>
        </mc:Fallback>
      </mc:AlternateContent>
      <p:sp>
        <p:nvSpPr>
          <p:cNvPr id="49" name="Oval 48"/>
          <p:cNvSpPr/>
          <p:nvPr/>
        </p:nvSpPr>
        <p:spPr>
          <a:xfrm rot="10800000">
            <a:off x="6755008" y="299624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0800000">
            <a:off x="6463065" y="305666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0800000">
            <a:off x="6498608" y="277227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0800000">
            <a:off x="6755008" y="2770795"/>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0800000">
            <a:off x="7077716" y="258803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0800000">
            <a:off x="5803041" y="37346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0800000">
            <a:off x="6261668" y="325132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0800000">
            <a:off x="6019601" y="340213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0800000">
            <a:off x="6121674" y="354561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0800000">
            <a:off x="5650459" y="405856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0800000">
            <a:off x="5574627" y="381245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0800000">
            <a:off x="5356698" y="411620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0800000">
            <a:off x="5346210" y="4410741"/>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121527" y="5309895"/>
            <a:ext cx="1340688" cy="523220"/>
          </a:xfrm>
          <a:prstGeom prst="rect">
            <a:avLst/>
          </a:prstGeom>
          <a:noFill/>
        </p:spPr>
        <p:txBody>
          <a:bodyPr wrap="none" rtlCol="0">
            <a:spAutoFit/>
          </a:bodyPr>
          <a:lstStyle/>
          <a:p>
            <a:r>
              <a:rPr lang="en-US" sz="2800" dirty="0" smtClean="0"/>
              <a:t>Image 2</a:t>
            </a:r>
            <a:endParaRPr lang="en-US" sz="2800" dirty="0"/>
          </a:p>
        </p:txBody>
      </p:sp>
      <p:sp>
        <p:nvSpPr>
          <p:cNvPr id="63" name="TextBox 62"/>
          <p:cNvSpPr txBox="1"/>
          <p:nvPr/>
        </p:nvSpPr>
        <p:spPr>
          <a:xfrm>
            <a:off x="1015768" y="5309895"/>
            <a:ext cx="1340688" cy="523220"/>
          </a:xfrm>
          <a:prstGeom prst="rect">
            <a:avLst/>
          </a:prstGeom>
          <a:noFill/>
        </p:spPr>
        <p:txBody>
          <a:bodyPr wrap="none" rtlCol="0">
            <a:spAutoFit/>
          </a:bodyPr>
          <a:lstStyle/>
          <a:p>
            <a:r>
              <a:rPr lang="en-US" sz="2800" dirty="0" smtClean="0"/>
              <a:t>Image 1</a:t>
            </a:r>
            <a:endParaRPr lang="en-US" sz="2800" dirty="0"/>
          </a:p>
        </p:txBody>
      </p:sp>
      <p:sp>
        <p:nvSpPr>
          <p:cNvPr id="64" name="TextBox 63"/>
          <p:cNvSpPr txBox="1"/>
          <p:nvPr/>
        </p:nvSpPr>
        <p:spPr>
          <a:xfrm>
            <a:off x="-82954" y="5940392"/>
            <a:ext cx="3538132" cy="738664"/>
          </a:xfrm>
          <a:prstGeom prst="rect">
            <a:avLst/>
          </a:prstGeom>
          <a:noFill/>
        </p:spPr>
        <p:txBody>
          <a:bodyPr wrap="square" lIns="0" tIns="0" rIns="0" bIns="0" rtlCol="0">
            <a:spAutoFit/>
          </a:bodyPr>
          <a:lstStyle/>
          <a:p>
            <a:pPr algn="ctr"/>
            <a:r>
              <a:rPr lang="en-US" sz="2400" dirty="0" smtClean="0"/>
              <a:t>rough image</a:t>
            </a:r>
          </a:p>
          <a:p>
            <a:pPr algn="ctr"/>
            <a:r>
              <a:rPr lang="en-US" sz="2400" dirty="0" smtClean="0"/>
              <a:t>poorly correlated</a:t>
            </a:r>
            <a:endParaRPr lang="en-US" sz="2400" dirty="0"/>
          </a:p>
        </p:txBody>
      </p:sp>
      <p:sp>
        <p:nvSpPr>
          <p:cNvPr id="66" name="TextBox 65"/>
          <p:cNvSpPr txBox="1"/>
          <p:nvPr/>
        </p:nvSpPr>
        <p:spPr>
          <a:xfrm>
            <a:off x="4216855" y="5986037"/>
            <a:ext cx="3538132" cy="738664"/>
          </a:xfrm>
          <a:prstGeom prst="rect">
            <a:avLst/>
          </a:prstGeom>
          <a:noFill/>
        </p:spPr>
        <p:txBody>
          <a:bodyPr wrap="square" lIns="0" tIns="0" rIns="0" bIns="0" rtlCol="0">
            <a:spAutoFit/>
          </a:bodyPr>
          <a:lstStyle/>
          <a:p>
            <a:pPr algn="ctr"/>
            <a:r>
              <a:rPr lang="en-US" sz="2400" dirty="0" smtClean="0"/>
              <a:t>smooth image</a:t>
            </a:r>
          </a:p>
          <a:p>
            <a:pPr algn="ctr"/>
            <a:r>
              <a:rPr lang="en-US" sz="2400" dirty="0" smtClean="0"/>
              <a:t>well correlated</a:t>
            </a:r>
            <a:endParaRPr lang="en-US" sz="2400" dirty="0"/>
          </a:p>
        </p:txBody>
      </p:sp>
      <p:sp>
        <p:nvSpPr>
          <p:cNvPr id="67" name="Oval 66"/>
          <p:cNvSpPr/>
          <p:nvPr/>
        </p:nvSpPr>
        <p:spPr>
          <a:xfrm rot="2465347">
            <a:off x="5881298" y="1768081"/>
            <a:ext cx="605104" cy="37626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465347">
            <a:off x="1071034" y="1726049"/>
            <a:ext cx="1662064" cy="37626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099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1988</TotalTime>
  <Words>1797</Words>
  <Application>Microsoft Office PowerPoint</Application>
  <PresentationFormat>On-screen Show (4:3)</PresentationFormat>
  <Paragraphs>398</Paragraphs>
  <Slides>40</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 Math</vt:lpstr>
      <vt:lpstr>Times New Roman</vt:lpstr>
      <vt:lpstr>Office Theme</vt:lpstr>
      <vt:lpstr>Lecture 10  Prior Covariance and Gaussian Process Estimation</vt:lpstr>
      <vt:lpstr>Syllabus</vt:lpstr>
      <vt:lpstr>Purpose of the Lecture</vt:lpstr>
      <vt:lpstr>Part 1  Demonstrate that smoothness is linked to prior covariance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  Use prior covariance in place of small derivatives to implement smoothness</vt:lpstr>
      <vt:lpstr>Chapter 4 prior information of derivative Dm≈0 with weight ε^2</vt:lpstr>
      <vt:lpstr>now set</vt:lpstr>
      <vt:lpstr>Chapter 4 prior information of derivative Dm≈0 with weight ε^2</vt:lpstr>
      <vt:lpstr>so prior information of derivative Dm≈0 is equivalent to covariance</vt:lpstr>
      <vt:lpstr>PowerPoint Presentation</vt:lpstr>
      <vt:lpstr>Part 3  formula data “interpolation” as an inverse problem with prior information “Gaussian Process Regression”</vt:lpstr>
      <vt:lpstr>data</vt:lpstr>
      <vt:lpstr>Control model parameters</vt:lpstr>
      <vt:lpstr>Target model parameters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 of exactly known data called Kriging</vt:lpstr>
      <vt:lpstr>Kriging is true interpolation  the estimated control model parameters exactly match the data  however  it should not be used with noisy data because an estimate that exactly fits noisy data will contain artifacts </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Describing Inverse Problems</dc:title>
  <dc:creator>Bill Menke</dc:creator>
  <cp:lastModifiedBy>William Menke</cp:lastModifiedBy>
  <cp:revision>164</cp:revision>
  <dcterms:created xsi:type="dcterms:W3CDTF">2011-08-18T12:44:59Z</dcterms:created>
  <dcterms:modified xsi:type="dcterms:W3CDTF">2023-05-17T17:40:56Z</dcterms:modified>
</cp:coreProperties>
</file>