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sldIdLst>
    <p:sldId id="256" r:id="rId2"/>
    <p:sldId id="322" r:id="rId3"/>
    <p:sldId id="266" r:id="rId4"/>
    <p:sldId id="270" r:id="rId5"/>
    <p:sldId id="274" r:id="rId6"/>
    <p:sldId id="275" r:id="rId7"/>
    <p:sldId id="276" r:id="rId8"/>
    <p:sldId id="277" r:id="rId9"/>
    <p:sldId id="278" r:id="rId10"/>
    <p:sldId id="279" r:id="rId11"/>
    <p:sldId id="311" r:id="rId12"/>
    <p:sldId id="281" r:id="rId13"/>
    <p:sldId id="280" r:id="rId14"/>
    <p:sldId id="286" r:id="rId15"/>
    <p:sldId id="287" r:id="rId16"/>
    <p:sldId id="288" r:id="rId17"/>
    <p:sldId id="271" r:id="rId18"/>
    <p:sldId id="282" r:id="rId19"/>
    <p:sldId id="283" r:id="rId20"/>
    <p:sldId id="285" r:id="rId21"/>
    <p:sldId id="289" r:id="rId22"/>
    <p:sldId id="290" r:id="rId23"/>
    <p:sldId id="291" r:id="rId24"/>
    <p:sldId id="292" r:id="rId25"/>
    <p:sldId id="296" r:id="rId26"/>
    <p:sldId id="321" r:id="rId27"/>
    <p:sldId id="298" r:id="rId28"/>
    <p:sldId id="293" r:id="rId29"/>
    <p:sldId id="273" r:id="rId30"/>
    <p:sldId id="294" r:id="rId31"/>
    <p:sldId id="295" r:id="rId32"/>
    <p:sldId id="299" r:id="rId33"/>
    <p:sldId id="300" r:id="rId34"/>
    <p:sldId id="301" r:id="rId35"/>
    <p:sldId id="302" r:id="rId36"/>
    <p:sldId id="303" r:id="rId37"/>
    <p:sldId id="272" r:id="rId38"/>
    <p:sldId id="304" r:id="rId39"/>
    <p:sldId id="306" r:id="rId40"/>
    <p:sldId id="305" r:id="rId41"/>
    <p:sldId id="307" r:id="rId42"/>
    <p:sldId id="308" r:id="rId43"/>
    <p:sldId id="312" r:id="rId44"/>
    <p:sldId id="309" r:id="rId45"/>
    <p:sldId id="319" r:id="rId46"/>
    <p:sldId id="314" r:id="rId47"/>
    <p:sldId id="313" r:id="rId48"/>
    <p:sldId id="310" r:id="rId49"/>
    <p:sldId id="315" r:id="rId50"/>
    <p:sldId id="316" r:id="rId51"/>
    <p:sldId id="317" r:id="rId52"/>
    <p:sldId id="318" r:id="rId53"/>
    <p:sldId id="320" r:id="rId5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395" autoAdjust="0"/>
  </p:normalViewPr>
  <p:slideViewPr>
    <p:cSldViewPr>
      <p:cViewPr varScale="1">
        <p:scale>
          <a:sx n="57" d="100"/>
          <a:sy n="57" d="100"/>
        </p:scale>
        <p:origin x="1524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153586-B8EA-4C3A-8DAE-D42D42A93AB4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C30AA-43CA-42E7-B15D-4F2AC4A1EF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Today’s is a short lecture.</a:t>
            </a:r>
            <a:r>
              <a:rPr lang="en-US" baseline="0" dirty="0" smtClean="0"/>
              <a:t>  I recommend that left over time be used to review material</a:t>
            </a:r>
          </a:p>
          <a:p>
            <a:r>
              <a:rPr lang="en-US" baseline="0" dirty="0" smtClean="0"/>
              <a:t>or to show some ‘live’ </a:t>
            </a:r>
            <a:r>
              <a:rPr lang="en-US" baseline="0" dirty="0" err="1" smtClean="0"/>
              <a:t>MatLab</a:t>
            </a:r>
            <a:r>
              <a:rPr lang="en-US" baseline="0" dirty="0" smtClean="0"/>
              <a:t> demos.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Since G times </a:t>
            </a:r>
            <a:r>
              <a:rPr lang="en-US" dirty="0" err="1" smtClean="0"/>
              <a:t>mnull</a:t>
            </a:r>
            <a:r>
              <a:rPr lang="en-US" baseline="0" dirty="0" smtClean="0"/>
              <a:t> is zero.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 the</a:t>
            </a:r>
            <a:r>
              <a:rPr lang="en-US" baseline="0" dirty="0" smtClean="0"/>
              <a:t> general solution to the Gm=d involves an arbitrary amount of null vectors, and hence is </a:t>
            </a:r>
            <a:r>
              <a:rPr lang="en-US" baseline="0" dirty="0" err="1" smtClean="0"/>
              <a:t>nonunique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 the</a:t>
            </a:r>
            <a:r>
              <a:rPr lang="en-US" baseline="0" dirty="0" smtClean="0"/>
              <a:t> presence of null vectors implies </a:t>
            </a:r>
            <a:r>
              <a:rPr lang="en-US" baseline="0" dirty="0" err="1" smtClean="0"/>
              <a:t>nonuniqueness</a:t>
            </a:r>
            <a:r>
              <a:rPr lang="en-US" baseline="0" dirty="0" smtClean="0"/>
              <a:t> and vice versa.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Only one datum</a:t>
            </a:r>
            <a:r>
              <a:rPr lang="en-US" baseline="0" dirty="0" smtClean="0"/>
              <a:t> here, the average of 4 model parameters is known.</a:t>
            </a:r>
          </a:p>
          <a:p>
            <a:r>
              <a:rPr lang="en-US" baseline="0" dirty="0" smtClean="0"/>
              <a:t>The solution cited above is in fact the minimum length solution.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can easily</a:t>
            </a:r>
            <a:r>
              <a:rPr lang="en-US" baseline="0" dirty="0" smtClean="0"/>
              <a:t> guess the null vectors.</a:t>
            </a:r>
          </a:p>
          <a:p>
            <a:r>
              <a:rPr lang="en-US" baseline="0" dirty="0" smtClean="0"/>
              <a:t>Right now, we will not discuss how many there may be, but later in the course we</a:t>
            </a:r>
          </a:p>
          <a:p>
            <a:r>
              <a:rPr lang="en-US" baseline="0" dirty="0" smtClean="0"/>
              <a:t>  will discover that there can be no more than M of them.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general solution to the simple problem.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Knowing the value of a unique average is of course more useful than knowing a</a:t>
            </a:r>
          </a:p>
          <a:p>
            <a:r>
              <a:rPr lang="en-US" baseline="0" dirty="0" smtClean="0"/>
              <a:t>possible value of one that is not unique.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“a” for average.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inexact theory is one</a:t>
            </a:r>
            <a:r>
              <a:rPr lang="en-US" baseline="0" dirty="0" smtClean="0"/>
              <a:t> that is only approximately correct.</a:t>
            </a:r>
          </a:p>
          <a:p>
            <a:r>
              <a:rPr lang="en-US" baseline="0" dirty="0" smtClean="0"/>
              <a:t>For this approach to be helpful, we must have an a priori notion of how approximate it is.</a:t>
            </a:r>
          </a:p>
          <a:p>
            <a:r>
              <a:rPr lang="en-US" baseline="0" dirty="0" smtClean="0"/>
              <a:t>For example, that it typically gives results that are incorrect by 5%.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average might be localized, or it might not.</a:t>
            </a:r>
          </a:p>
          <a:p>
            <a:r>
              <a:rPr lang="en-US" dirty="0" smtClean="0"/>
              <a:t>The</a:t>
            </a:r>
            <a:r>
              <a:rPr lang="en-US" baseline="0" dirty="0" smtClean="0"/>
              <a:t> question of an average being uniqueness is different from the question of its being localized.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Broadly,</a:t>
            </a:r>
            <a:r>
              <a:rPr lang="en-US" baseline="0" dirty="0" smtClean="0"/>
              <a:t> today’s lecture further develops the idea of localized averages as a type of ‘solution’ to</a:t>
            </a:r>
          </a:p>
          <a:p>
            <a:r>
              <a:rPr lang="en-US" baseline="0" dirty="0" smtClean="0"/>
              <a:t>an inverse problem.  The key new quantity developed is called the ‘null vector’.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Just</a:t>
            </a:r>
            <a:r>
              <a:rPr lang="en-US" baseline="0" dirty="0" smtClean="0"/>
              <a:t> dot the general solution with the vector 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Most</a:t>
            </a:r>
            <a:r>
              <a:rPr lang="en-US" baseline="0" dirty="0" smtClean="0"/>
              <a:t> averages are </a:t>
            </a:r>
            <a:r>
              <a:rPr lang="en-US" baseline="0" dirty="0" err="1" smtClean="0"/>
              <a:t>nin</a:t>
            </a:r>
            <a:r>
              <a:rPr lang="en-US" baseline="0" dirty="0" smtClean="0"/>
              <a:t>-unique.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this sounds like</a:t>
            </a:r>
            <a:r>
              <a:rPr lang="en-US" baseline="0" dirty="0" smtClean="0"/>
              <a:t> it has something to do with the resolution matrix.</a:t>
            </a:r>
          </a:p>
          <a:p>
            <a:r>
              <a:rPr lang="en-US" baseline="0" dirty="0" smtClean="0"/>
              <a:t>What’s the relationship?</a:t>
            </a:r>
          </a:p>
          <a:p>
            <a:r>
              <a:rPr lang="en-US" baseline="0" dirty="0" smtClean="0"/>
              <a:t>Top equation:  Definition of the resolution matrix.</a:t>
            </a:r>
          </a:p>
          <a:p>
            <a:r>
              <a:rPr lang="en-US" baseline="0" dirty="0" smtClean="0"/>
              <a:t>Bottom -left equation: Definition of the average.</a:t>
            </a:r>
          </a:p>
          <a:p>
            <a:r>
              <a:rPr lang="en-US" baseline="0" dirty="0" smtClean="0"/>
              <a:t>Can make them look the same by defining the average to be a row of 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this sounds like</a:t>
            </a:r>
            <a:r>
              <a:rPr lang="en-US" baseline="0" dirty="0" smtClean="0"/>
              <a:t> it has something to do with the resolution matrix.</a:t>
            </a:r>
          </a:p>
          <a:p>
            <a:r>
              <a:rPr lang="en-US" baseline="0" dirty="0" smtClean="0"/>
              <a:t>What’s the relationship?</a:t>
            </a:r>
          </a:p>
          <a:p>
            <a:r>
              <a:rPr lang="en-US" baseline="0" dirty="0" smtClean="0"/>
              <a:t>Top equation:  Definition of the resolution matrix.</a:t>
            </a:r>
          </a:p>
          <a:p>
            <a:r>
              <a:rPr lang="en-US" baseline="0" dirty="0" smtClean="0"/>
              <a:t>Bottom -left equation: Definition of the average.</a:t>
            </a:r>
          </a:p>
          <a:p>
            <a:r>
              <a:rPr lang="en-US" baseline="0" dirty="0" smtClean="0"/>
              <a:t>Can make them look the same by defining the average to be a row of 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Most averages</a:t>
            </a:r>
            <a:r>
              <a:rPr lang="en-US" baseline="0" dirty="0" smtClean="0"/>
              <a:t> are not unique, because unless we’re lucky, they won’t</a:t>
            </a:r>
          </a:p>
          <a:p>
            <a:r>
              <a:rPr lang="en-US" baseline="0" dirty="0" smtClean="0"/>
              <a:t>be composed of a linear combination of the rows of 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an </a:t>
            </a:r>
            <a:r>
              <a:rPr lang="en-US" dirty="0" err="1" smtClean="0"/>
              <a:t>nonunique</a:t>
            </a:r>
            <a:r>
              <a:rPr lang="en-US" dirty="0" smtClean="0"/>
              <a:t> average any good?  Maybe, with</a:t>
            </a:r>
            <a:r>
              <a:rPr lang="en-US" baseline="0" dirty="0" smtClean="0"/>
              <a:t> the addition of the right kind of a priori information.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“Bounding” means</a:t>
            </a:r>
            <a:r>
              <a:rPr lang="en-US" baseline="0" dirty="0" smtClean="0"/>
              <a:t> that we can be sure its value lies between an lower and upper limit.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only useful</a:t>
            </a:r>
            <a:r>
              <a:rPr lang="en-US" baseline="0" dirty="0" smtClean="0"/>
              <a:t> when the bounds on &lt;m&gt; are tighter than the bounds on mi.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</a:t>
            </a:r>
            <a:r>
              <a:rPr lang="en-US" baseline="0" dirty="0" smtClean="0"/>
              <a:t> can do the simple case by hand.  The average depends on one arbitrary parameter, alpha 3.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 the average is </a:t>
            </a:r>
            <a:r>
              <a:rPr lang="en-US" dirty="0" err="1" smtClean="0"/>
              <a:t>nonunique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</a:t>
            </a:r>
            <a:r>
              <a:rPr lang="en-US" baseline="0" dirty="0" smtClean="0"/>
              <a:t> we will see, a linear inverse problem is </a:t>
            </a:r>
            <a:r>
              <a:rPr lang="en-US" baseline="0" dirty="0" err="1" smtClean="0"/>
              <a:t>nonunique</a:t>
            </a:r>
            <a:r>
              <a:rPr lang="en-US" baseline="0" dirty="0" smtClean="0"/>
              <a:t> if it has null vectors.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Since</a:t>
            </a:r>
            <a:r>
              <a:rPr lang="en-US" baseline="0" dirty="0" smtClean="0"/>
              <a:t> m is presumed to be bounded, alpha 3 not be so big or small as to violate those bounds.</a:t>
            </a:r>
          </a:p>
          <a:p>
            <a:r>
              <a:rPr lang="en-US" baseline="0" dirty="0" smtClean="0"/>
              <a:t>If alpha 3 less than –d1, then m4&gt;2d1, which violates the upper bound</a:t>
            </a:r>
          </a:p>
          <a:p>
            <a:r>
              <a:rPr lang="en-US" baseline="0" dirty="0" smtClean="0"/>
              <a:t>If alpha 3 greater than d1, then m4&lt;0, which violates the lower bound.</a:t>
            </a:r>
          </a:p>
          <a:p>
            <a:r>
              <a:rPr lang="en-US" baseline="0" dirty="0" smtClean="0"/>
              <a:t>So alpha 3 must be between –d1 and + d1.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But then &lt;m&gt;</a:t>
            </a:r>
            <a:r>
              <a:rPr lang="en-US" baseline="0" dirty="0" smtClean="0"/>
              <a:t> must be between two-thirds d1 and four-thirds d1.</a:t>
            </a:r>
          </a:p>
          <a:p>
            <a:r>
              <a:rPr lang="en-US" baseline="0" dirty="0" smtClean="0"/>
              <a:t>We’ve learned something potentially useful.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Here’s the formal statement of the problem</a:t>
            </a:r>
            <a:r>
              <a:rPr lang="en-US" baseline="0" dirty="0" smtClean="0"/>
              <a:t> we need to solve for the general case.</a:t>
            </a:r>
          </a:p>
          <a:p>
            <a:r>
              <a:rPr lang="en-US" baseline="0" dirty="0" smtClean="0"/>
              <a:t>Note that we must solve both a minimization and a </a:t>
            </a:r>
            <a:r>
              <a:rPr lang="en-US" baseline="0" dirty="0" err="1" smtClean="0"/>
              <a:t>maximazation</a:t>
            </a:r>
            <a:r>
              <a:rPr lang="en-US" baseline="0" dirty="0" smtClean="0"/>
              <a:t> problem separately.</a:t>
            </a:r>
          </a:p>
          <a:p>
            <a:r>
              <a:rPr lang="en-US" baseline="0" dirty="0" smtClean="0"/>
              <a:t>This problem is a variant of the “Linear Programming Problem”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</a:t>
            </a:r>
            <a:r>
              <a:rPr lang="en-US" baseline="0" dirty="0" smtClean="0"/>
              <a:t> well-understood problem in applied mathematics.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Here’s</a:t>
            </a:r>
            <a:r>
              <a:rPr lang="en-US" baseline="0" dirty="0" smtClean="0"/>
              <a:t> the formal statement.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useful things to remember:</a:t>
            </a:r>
          </a:p>
          <a:p>
            <a:r>
              <a:rPr lang="en-US" dirty="0" smtClean="0"/>
              <a:t>Flipping sign of f switches minimization</a:t>
            </a:r>
            <a:r>
              <a:rPr lang="en-US" baseline="0" dirty="0" smtClean="0"/>
              <a:t> to maximization.</a:t>
            </a:r>
          </a:p>
          <a:p>
            <a:r>
              <a:rPr lang="en-US" baseline="0" dirty="0" smtClean="0"/>
              <a:t>Multiplying inequality equation by minus-one flips the sense of the inequality.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Linear programming</a:t>
            </a:r>
            <a:r>
              <a:rPr lang="en-US" baseline="0" dirty="0" smtClean="0"/>
              <a:t> very useful in business.</a:t>
            </a:r>
          </a:p>
          <a:p>
            <a:r>
              <a:rPr lang="en-US" baseline="0" dirty="0" smtClean="0"/>
              <a:t>Explain the interpretation of each of the quantities.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equate x with m</a:t>
            </a:r>
          </a:p>
          <a:p>
            <a:r>
              <a:rPr lang="en-US" baseline="0" dirty="0" smtClean="0"/>
              <a:t>equate z with &lt;m&gt;</a:t>
            </a:r>
          </a:p>
          <a:p>
            <a:r>
              <a:rPr lang="en-US" baseline="0" dirty="0" smtClean="0"/>
              <a:t>equate f with a</a:t>
            </a:r>
          </a:p>
          <a:p>
            <a:r>
              <a:rPr lang="en-US" baseline="0" dirty="0" smtClean="0"/>
              <a:t>equate </a:t>
            </a:r>
            <a:r>
              <a:rPr lang="en-US" baseline="0" dirty="0" err="1" smtClean="0"/>
              <a:t>Cx</a:t>
            </a:r>
            <a:r>
              <a:rPr lang="en-US" baseline="0" dirty="0" smtClean="0"/>
              <a:t>=d with Gm=d</a:t>
            </a:r>
          </a:p>
          <a:p>
            <a:r>
              <a:rPr lang="en-US" baseline="0" dirty="0" smtClean="0"/>
              <a:t>and we’re done.</a:t>
            </a:r>
          </a:p>
          <a:p>
            <a:r>
              <a:rPr lang="en-US" baseline="0" dirty="0" smtClean="0"/>
              <a:t>Note that we usually won’t care about the m that leads to the biggest/smallest &lt;m&gt;</a:t>
            </a:r>
          </a:p>
          <a:p>
            <a:r>
              <a:rPr lang="en-US" baseline="0" dirty="0" smtClean="0"/>
              <a:t>But rather just want to know the value of the biggest/smallest &lt;m&gt;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Both MATBAL® and Python</a:t>
            </a:r>
            <a:r>
              <a:rPr lang="en-US" baseline="0" dirty="0" smtClean="0"/>
              <a:t> provide a linear programming function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Really simple example.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Suppose</a:t>
            </a:r>
            <a:r>
              <a:rPr lang="en-US" baseline="0" dirty="0" smtClean="0"/>
              <a:t> an inverse problem is </a:t>
            </a:r>
            <a:r>
              <a:rPr lang="en-US" baseline="0" dirty="0" err="1" smtClean="0"/>
              <a:t>nonunique</a:t>
            </a:r>
            <a:r>
              <a:rPr lang="en-US" baseline="0" dirty="0" smtClean="0"/>
              <a:t>, with two solutions that satisfy the same data.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Bounds on |&lt;m&lt;| as a function of</a:t>
            </a:r>
            <a:r>
              <a:rPr lang="en-US" sz="1200" baseline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the width of the average.</a:t>
            </a:r>
            <a:endParaRPr lang="en-US" sz="12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Fig. 6.1. Bounds on weighted averages of model parameters,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12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 in a problem in which the only datum is that the sum of all model parameters is zero.  When this observation is combined with the </a:t>
            </a:r>
            <a:r>
              <a:rPr lang="en-US" sz="1200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 priori 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information that each model parameter must satisfy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|m</a:t>
            </a:r>
            <a:r>
              <a:rPr lang="en-US" sz="12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|≤1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 bounds can be placed on the weighted averages of the model parameter. The bounds shown here are for averages of </a:t>
            </a:r>
            <a:r>
              <a:rPr lang="en-US" sz="1200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K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neighboring model parameters.  Note that the bounds are tighter  than the </a:t>
            </a:r>
            <a:r>
              <a:rPr lang="en-US" sz="1200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 priori 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bounds only when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K&gt;10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.   </a:t>
            </a:r>
            <a:r>
              <a:rPr lang="en-US" sz="1200" i="1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MatLab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script gda06_??.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Knowing this is sort of useful, isn’t it?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Fig. 6.1. Bounds on weighted averages of model parameters,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12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 in a problem in which the only datum is that the sum of all model parameters is zero.  When this observation is combined with the </a:t>
            </a:r>
            <a:r>
              <a:rPr lang="en-US" sz="1200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 priori 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information that each model parameter must satisfy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|m</a:t>
            </a:r>
            <a:r>
              <a:rPr lang="en-US" sz="12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|≤1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 bounds can be placed on the weighted averages of the model parameter. The bounds shown here are for averages of </a:t>
            </a:r>
            <a:r>
              <a:rPr lang="en-US" sz="1200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K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neighboring model parameters.  Note that the bounds are tighter  than the </a:t>
            </a:r>
            <a:r>
              <a:rPr lang="en-US" sz="1200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 priori 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bounds only when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K&gt;10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.   </a:t>
            </a:r>
            <a:r>
              <a:rPr lang="en-US" sz="1200" i="1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MatLab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script gda06_??.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Bounds contain no useful</a:t>
            </a:r>
            <a:r>
              <a:rPr lang="en-US" sz="1200" baseline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information for small K, but start to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provide useful info when K&gt;10.</a:t>
            </a:r>
            <a:endParaRPr lang="en-US" sz="12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Fig. 6.1. Bounds on weighted averages of model parameters,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12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 in a problem in which the only datum is that the sum of all model parameters is zero.  When this observation is combined with the </a:t>
            </a:r>
            <a:r>
              <a:rPr lang="en-US" sz="1200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 priori 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information that each model parameter must satisfy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|m</a:t>
            </a:r>
            <a:r>
              <a:rPr lang="en-US" sz="12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|≤1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 bounds can be placed on the weighted averages of the model parameter. The bounds shown here are for averages of </a:t>
            </a:r>
            <a:r>
              <a:rPr lang="en-US" sz="1200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K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neighboring model parameters.  Note that the bounds are tighter  than the </a:t>
            </a:r>
            <a:r>
              <a:rPr lang="en-US" sz="1200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 priori 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bounds only when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K&gt;10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.   </a:t>
            </a:r>
            <a:r>
              <a:rPr lang="en-US" sz="1200" i="1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MatLab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script gda06_??.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</a:t>
            </a:r>
            <a:r>
              <a:rPr lang="en-US" baseline="0" dirty="0" smtClean="0"/>
              <a:t> kernel is a bit reminiscent of the Laplace Transform kernel we examined in Chapter 4.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The left is the data kernel.  I’ve made it a bit rough.  The right is the result.</a:t>
            </a:r>
            <a:r>
              <a:rPr lang="en-US" sz="1200" baseline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endParaRPr lang="en-US" sz="12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A) This underdetermined inverse problem, </a:t>
            </a:r>
            <a:r>
              <a:rPr lang="en-US" sz="1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d=Gm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 has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M=100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model parameters,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12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 and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N=40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data,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12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.  The data are weighted averages of the model parameters, from the surface down to a depth,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z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 that increase with index, 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.. The observed data, 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12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1200" i="1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est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 include additive noise. (B) The true model parameters (red curve) increase linearly with depth,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z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.  The estimated model parameters (blue curve), computed using the minimum length method, scatter about the true model at shallow depths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(z&lt;6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), but decline towards zero at deeper depths due to poor resolution.  Bounds on localized averages of the model parameters, with an averaging width,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w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=2,  (black curves) are for </a:t>
            </a:r>
            <a:r>
              <a:rPr lang="en-US" sz="1200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 priori 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information,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0&lt;m</a:t>
            </a:r>
            <a:r>
              <a:rPr lang="en-US" sz="12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&lt;1 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(grey dotted lines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Kernel</a:t>
            </a:r>
            <a:r>
              <a:rPr lang="en-US" sz="1200" baseline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1200" baseline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complicated, but reminiscent of Laplace Transform kernel.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Simple 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true</a:t>
            </a:r>
            <a:r>
              <a:rPr lang="en-US" sz="1200" baseline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solution.  Linear with depth</a:t>
            </a:r>
            <a:r>
              <a:rPr lang="en-US" sz="1200" baseline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.</a:t>
            </a:r>
            <a:endParaRPr lang="en-US" sz="12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Minimum 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length solution vaguely close to true 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solution,</a:t>
            </a:r>
            <a:r>
              <a:rPr lang="en-US" sz="1200" baseline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especially at small z, 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but</a:t>
            </a:r>
            <a:r>
              <a:rPr lang="en-US" sz="1200" baseline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1200" baseline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much rougher</a:t>
            </a:r>
            <a:r>
              <a:rPr lang="en-US" sz="1200" baseline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.</a:t>
            </a:r>
            <a:endParaRPr lang="en-US" sz="12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 priori upper/lower</a:t>
            </a:r>
            <a:r>
              <a:rPr lang="en-US" sz="1200" baseline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bounds on solution.</a:t>
            </a:r>
            <a:endParaRPr lang="en-US" sz="12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Upper/lower</a:t>
            </a:r>
            <a:r>
              <a:rPr lang="en-US" sz="1200" baseline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bounds on localized average, calculated by solving the linear programming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problem, </a:t>
            </a:r>
            <a:r>
              <a:rPr lang="en-US" sz="1200" baseline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are </a:t>
            </a:r>
            <a:r>
              <a:rPr lang="en-US" sz="1200" baseline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tighter </a:t>
            </a:r>
            <a:r>
              <a:rPr lang="en-US" sz="1200" baseline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than the a priori bounds on the solution, at least for shallow depths</a:t>
            </a:r>
            <a:r>
              <a:rPr lang="en-US" sz="1200" baseline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.</a:t>
            </a:r>
            <a:endParaRPr lang="en-US" sz="12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Then the difference between the solutions satisfies</a:t>
            </a:r>
            <a:r>
              <a:rPr lang="en-US" baseline="0" dirty="0" smtClean="0"/>
              <a:t> G times the difference is zero.</a:t>
            </a:r>
          </a:p>
          <a:p>
            <a:r>
              <a:rPr lang="en-US" baseline="0" dirty="0" smtClean="0"/>
              <a:t>But the difference itself is not zero, because the two solutions are presumed to be different.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difference is called</a:t>
            </a:r>
            <a:r>
              <a:rPr lang="en-US" baseline="0" dirty="0" smtClean="0"/>
              <a:t> a null vector.</a:t>
            </a:r>
          </a:p>
          <a:p>
            <a:r>
              <a:rPr lang="en-US" baseline="0" dirty="0" smtClean="0"/>
              <a:t>Any m satisfying Gm=0 is a null vector.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Any linear</a:t>
            </a:r>
            <a:r>
              <a:rPr lang="en-US" baseline="0" dirty="0" smtClean="0"/>
              <a:t> combination of null vectors is a null vector.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Here’s a solution</a:t>
            </a:r>
            <a:r>
              <a:rPr lang="en-US" baseline="0" dirty="0" smtClean="0"/>
              <a:t> to an inverse problem that has error 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you add to it any amount of null vectors, the solution still has error 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emf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emf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emf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emf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43000"/>
            <a:ext cx="9144000" cy="42672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Lecture 11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Nonuniqueness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Localized Averages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400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then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has the same error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b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for any choice of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α</a:t>
            </a:r>
            <a:r>
              <a:rPr lang="en-US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endParaRPr lang="en-US" i="1" baseline="-25000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 l="25457" t="14371" r="18536" b="46108"/>
          <a:stretch>
            <a:fillRect/>
          </a:stretch>
        </p:blipFill>
        <p:spPr bwMode="auto">
          <a:xfrm>
            <a:off x="1219200" y="1901376"/>
            <a:ext cx="6705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66800"/>
            <a:ext cx="9144000" cy="42672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since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obs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Gm</a:t>
            </a:r>
            <a:r>
              <a:rPr lang="en-US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gen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obs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Gm</a:t>
            </a:r>
            <a:r>
              <a:rPr lang="en-US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par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+ </a:t>
            </a:r>
            <a:r>
              <a:rPr lang="el-GR" dirty="0" smtClean="0">
                <a:latin typeface="Cambria Math"/>
                <a:ea typeface="Cambria Math"/>
                <a:cs typeface="Times New Roman" pitchFamily="18" charset="0"/>
              </a:rPr>
              <a:t>Σ</a:t>
            </a:r>
            <a:r>
              <a:rPr lang="en-US" baseline="-25000" dirty="0" err="1" smtClean="0">
                <a:latin typeface="Cambria Math"/>
                <a:ea typeface="Cambria Math"/>
                <a:cs typeface="Times New Roman" pitchFamily="18" charset="0"/>
              </a:rPr>
              <a:t>i</a:t>
            </a:r>
            <a:r>
              <a:rPr lang="en-US" dirty="0" smtClean="0">
                <a:latin typeface="Cambria Math"/>
                <a:ea typeface="Cambria Math"/>
                <a:cs typeface="Times New Roman" pitchFamily="18" charset="0"/>
              </a:rPr>
              <a:t> </a:t>
            </a:r>
            <a:r>
              <a:rPr lang="el-GR" dirty="0" smtClean="0">
                <a:latin typeface="Cambria Math"/>
                <a:ea typeface="Cambria Math"/>
                <a:cs typeface="Times New Roman" pitchFamily="18" charset="0"/>
              </a:rPr>
              <a:t>α</a:t>
            </a:r>
            <a:r>
              <a:rPr lang="en-US" baseline="-25000" dirty="0" err="1" smtClean="0">
                <a:latin typeface="Cambria Math"/>
                <a:ea typeface="Cambria Math"/>
                <a:cs typeface="Times New Roman" pitchFamily="18" charset="0"/>
              </a:rPr>
              <a:t>i</a:t>
            </a:r>
            <a:r>
              <a:rPr lang="en-US" dirty="0" smtClean="0">
                <a:latin typeface="Cambria Math"/>
                <a:ea typeface="Cambria Math"/>
                <a:cs typeface="Times New Roman" pitchFamily="18" charset="0"/>
              </a:rPr>
              <a:t> 0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endParaRPr lang="en-US" i="1" baseline="-25000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400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since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since </a:t>
            </a:r>
            <a:r>
              <a:rPr lang="en-US" i="1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α</a:t>
            </a:r>
            <a:r>
              <a:rPr lang="en-US" i="1" baseline="-25000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is arbitrary</a:t>
            </a:r>
            <a:br>
              <a:rPr lang="en-US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the solution is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nonunique</a:t>
            </a:r>
            <a:endParaRPr lang="en-US" baseline="-25000" dirty="0">
              <a:solidFill>
                <a:srgbClr val="FF0000"/>
              </a:solidFill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 l="25457" t="14371" r="18536" b="46108"/>
          <a:stretch>
            <a:fillRect/>
          </a:stretch>
        </p:blipFill>
        <p:spPr bwMode="auto">
          <a:xfrm>
            <a:off x="1219200" y="1901376"/>
            <a:ext cx="6705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400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hence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 inverse problem is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nonunique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it has null vectors</a:t>
            </a:r>
            <a:endParaRPr lang="en-US" i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 l="11111"/>
          <a:stretch>
            <a:fillRect/>
          </a:stretch>
        </p:blipFill>
        <p:spPr bwMode="auto">
          <a:xfrm>
            <a:off x="1447800" y="1905000"/>
            <a:ext cx="73152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683240"/>
            <a:ext cx="990600" cy="868362"/>
          </a:xfrm>
        </p:spPr>
        <p:txBody>
          <a:bodyPr/>
          <a:lstStyle/>
          <a:p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Gm</a:t>
            </a:r>
            <a:endParaRPr lang="en-US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28600"/>
            <a:ext cx="82296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example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consider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the inverse problem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33400" y="5181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 solution with zero error is</a:t>
            </a:r>
          </a:p>
          <a:p>
            <a:pPr lvl="0" algn="ctr">
              <a:spcBef>
                <a:spcPct val="0"/>
              </a:spcBef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</a:t>
            </a:r>
            <a:r>
              <a:rPr kumimoji="0" lang="en-US" sz="4400" i="0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par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=[d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4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4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4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]</a:t>
            </a:r>
            <a:r>
              <a:rPr kumimoji="0" lang="en-US" sz="4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</a:t>
            </a:r>
            <a:endParaRPr kumimoji="0" lang="en-US" sz="4400" b="0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533400"/>
            <a:ext cx="82296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the null vectors are easy to work out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057400"/>
            <a:ext cx="8610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 l="18518" t="34286" r="35185" b="40000"/>
          <a:stretch>
            <a:fillRect/>
          </a:stretch>
        </p:blipFill>
        <p:spPr bwMode="auto">
          <a:xfrm>
            <a:off x="2438400" y="4572000"/>
            <a:ext cx="3810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304800" y="4495800"/>
            <a:ext cx="2438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note that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324600" y="4495800"/>
            <a:ext cx="2438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times any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304800" y="5410200"/>
            <a:ext cx="72390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of these vectors is zero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28600" y="533400"/>
            <a:ext cx="868680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the general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solution to the inverse problem is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 l="22275" t="44012" r="19809" b="23653"/>
          <a:stretch>
            <a:fillRect/>
          </a:stretch>
        </p:blipFill>
        <p:spPr bwMode="auto">
          <a:xfrm>
            <a:off x="990600" y="2667000"/>
            <a:ext cx="6934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562600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2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Why some localized averages are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unique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while others aren’t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562600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let’s denote a weighted average of the model parameters as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&lt;m&gt; = 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</a:t>
            </a:r>
            <a:r>
              <a:rPr lang="en-US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where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the vector of weights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562600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let’s denote a weighted average of the model parameters as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&lt;m&gt; = 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</a:t>
            </a:r>
            <a:r>
              <a:rPr lang="en-US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where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the vector of weights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0" y="5715000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may or may not be “localized”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2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Syllabus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6700" y="379674"/>
            <a:ext cx="8534400" cy="6545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01		Describing Inverse Problems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02		Probability and Measurement Error, Part 1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03		Probability and Measurement Error, Part 2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04		The L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Norm and Simple Least Squares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05		A Priori Information and Weighted Least Squared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06		Resolution and Generalized Inverses</a:t>
            </a:r>
          </a:p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07		Backus-Gilbert Inverse and the Trade Off of Resolution and Variance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08		The Principle of Maximum Likelihood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09		Inexact Theories</a:t>
            </a:r>
          </a:p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10		Prior Covariance and Gaussian Process Regression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Lecture 11	Non-uniqueness and Localized Averages</a:t>
            </a:r>
            <a:br>
              <a:rPr lang="en-US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12		Vector Spaces and Singular Value Decomposition</a:t>
            </a:r>
          </a:p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13		Equality and Inequality Constraints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14		L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, L</a:t>
            </a:r>
            <a:r>
              <a:rPr lang="en-US" sz="1600" baseline="-25000" dirty="0" smtClean="0">
                <a:latin typeface="Cambria Math"/>
                <a:ea typeface="Cambria Math"/>
                <a:cs typeface="Times New Roman" pitchFamily="18" charset="0"/>
              </a:rPr>
              <a:t>∞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Norm Problems and Linear Programming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15		Nonlinear Problems: Grid and Monte Carlo Searches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16		Nonlinear Problems: Newton’s Method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17		Nonlinear Problems</a:t>
            </a: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:  MCMC and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Bootstrap Confidence Intervals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18		Factor Analysis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19		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Varimax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Factors, Empirical Orthogonal Functions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20		Backus-Gilbert Theory for Continuous Problems; Radon’s Problem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21		Linear Operators and Their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Adjoints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22		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Fr</a:t>
            </a:r>
            <a:r>
              <a:rPr lang="en-US" sz="1600" dirty="0" err="1" smtClean="0">
                <a:latin typeface="Times New Roman"/>
                <a:cs typeface="Times New Roman"/>
              </a:rPr>
              <a:t>é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chet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Derivatives</a:t>
            </a:r>
          </a:p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23		Estimating a Parameter in a Differential Equation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24 	Exemplary Inverse Problems, incl. Filter Design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25 	Exemplary Inverse Problems, incl. Earthquake Location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26 	Exemplary Inverse Problems, incl.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Vibrational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Problems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11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5562600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[0.25,  0.25,  0.25,  0.25]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b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[0. 90,  0.07,  0.02,  0.01]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86400" y="22098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not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localized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86400" y="5602069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localized near m</a:t>
            </a:r>
            <a:r>
              <a:rPr lang="en-US" sz="36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3600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3400" y="2286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examples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now compute the average of the general solution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23148" t="27876" r="20370" b="47731"/>
          <a:stretch>
            <a:fillRect/>
          </a:stretch>
        </p:blipFill>
        <p:spPr bwMode="auto">
          <a:xfrm>
            <a:off x="1143000" y="2209800"/>
            <a:ext cx="69723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now compute the average of the general solution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3148" t="27876" r="20370" b="47731"/>
          <a:stretch>
            <a:fillRect/>
          </a:stretch>
        </p:blipFill>
        <p:spPr bwMode="auto">
          <a:xfrm>
            <a:off x="1143000" y="2209800"/>
            <a:ext cx="69723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val 3"/>
          <p:cNvSpPr/>
          <p:nvPr/>
        </p:nvSpPr>
        <p:spPr>
          <a:xfrm>
            <a:off x="6328230" y="2438400"/>
            <a:ext cx="1752600" cy="990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4495800"/>
            <a:ext cx="822960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if this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term is zero for all </a:t>
            </a:r>
            <a:r>
              <a:rPr kumimoji="0" lang="en-US" sz="4400" b="0" i="1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aseline="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then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kumimoji="0" lang="en-US" sz="4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&lt;m&gt;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does not depend on </a:t>
            </a:r>
            <a:r>
              <a:rPr lang="el-GR" sz="4400" i="1" dirty="0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α</a:t>
            </a:r>
            <a:r>
              <a:rPr lang="en-US" sz="4400" i="1" baseline="-25000" dirty="0" err="1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i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so average is unique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4383314" y="3526971"/>
            <a:ext cx="2583543" cy="875695"/>
          </a:xfrm>
          <a:custGeom>
            <a:avLst/>
            <a:gdLst>
              <a:gd name="connsiteX0" fmla="*/ 0 w 2583543"/>
              <a:gd name="connsiteY0" fmla="*/ 841829 h 875695"/>
              <a:gd name="connsiteX1" fmla="*/ 943429 w 2583543"/>
              <a:gd name="connsiteY1" fmla="*/ 653143 h 875695"/>
              <a:gd name="connsiteX2" fmla="*/ 1756229 w 2583543"/>
              <a:gd name="connsiteY2" fmla="*/ 377372 h 875695"/>
              <a:gd name="connsiteX3" fmla="*/ 1901372 w 2583543"/>
              <a:gd name="connsiteY3" fmla="*/ 812800 h 875695"/>
              <a:gd name="connsiteX4" fmla="*/ 2583543 w 2583543"/>
              <a:gd name="connsiteY4" fmla="*/ 0 h 875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3543" h="875695">
                <a:moveTo>
                  <a:pt x="0" y="841829"/>
                </a:moveTo>
                <a:cubicBezTo>
                  <a:pt x="325362" y="786190"/>
                  <a:pt x="650724" y="730552"/>
                  <a:pt x="943429" y="653143"/>
                </a:cubicBezTo>
                <a:cubicBezTo>
                  <a:pt x="1236134" y="575734"/>
                  <a:pt x="1596572" y="350763"/>
                  <a:pt x="1756229" y="377372"/>
                </a:cubicBezTo>
                <a:cubicBezTo>
                  <a:pt x="1915886" y="403982"/>
                  <a:pt x="1763486" y="875695"/>
                  <a:pt x="1901372" y="812800"/>
                </a:cubicBezTo>
                <a:cubicBezTo>
                  <a:pt x="2039258" y="749905"/>
                  <a:pt x="2311400" y="374952"/>
                  <a:pt x="2583543" y="0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 average 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&lt;m&gt;=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</a:t>
            </a:r>
            <a:r>
              <a:rPr lang="en-US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unique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the average of all the null vectors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zero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if we just pick an average</a:t>
            </a: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out of the hat</a:t>
            </a: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because we like it ... its nicely localized</a:t>
            </a:r>
          </a:p>
          <a:p>
            <a:pPr algn="ctr">
              <a:buNone/>
            </a:pPr>
            <a:endParaRPr lang="en-US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chances are that it will not zero all the null vectors</a:t>
            </a:r>
          </a:p>
          <a:p>
            <a:pPr algn="ctr">
              <a:buNone/>
            </a:pPr>
            <a:endParaRPr lang="en-US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so the average will not be unique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relationship to model resolution 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R</a:t>
            </a:r>
            <a:endParaRPr lang="en-US" b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b="71186"/>
          <a:stretch>
            <a:fillRect/>
          </a:stretch>
        </p:blipFill>
        <p:spPr bwMode="auto">
          <a:xfrm>
            <a:off x="0" y="1981200"/>
            <a:ext cx="9136626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 t="72881"/>
          <a:stretch>
            <a:fillRect/>
          </a:stretch>
        </p:blipFill>
        <p:spPr bwMode="auto">
          <a:xfrm>
            <a:off x="7374" y="3886200"/>
            <a:ext cx="9136626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relationship to model resolution 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R</a:t>
            </a:r>
            <a:endParaRPr lang="en-US" b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b="71186"/>
          <a:stretch>
            <a:fillRect/>
          </a:stretch>
        </p:blipFill>
        <p:spPr bwMode="auto">
          <a:xfrm>
            <a:off x="0" y="1981200"/>
            <a:ext cx="9136626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 t="72881"/>
          <a:stretch>
            <a:fillRect/>
          </a:stretch>
        </p:blipFill>
        <p:spPr bwMode="auto">
          <a:xfrm>
            <a:off x="7374" y="3886200"/>
            <a:ext cx="9136626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6019800" y="4191000"/>
            <a:ext cx="685800" cy="76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9600" y="5334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</a:t>
            </a:r>
            <a:r>
              <a:rPr lang="en-US" sz="4400" baseline="30000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is a linear combination of the rows of the data kernel </a:t>
            </a:r>
            <a:r>
              <a:rPr lang="en-US" sz="44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if we just pick an average</a:t>
            </a: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out of the hat</a:t>
            </a: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because we like it ... its nicely localized</a:t>
            </a:r>
          </a:p>
          <a:p>
            <a:pPr algn="ctr">
              <a:buNone/>
            </a:pPr>
            <a:endParaRPr lang="en-US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its not likely that it can be built out of the rows of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</a:p>
          <a:p>
            <a:pPr algn="ctr">
              <a:buNone/>
            </a:pPr>
            <a:endParaRPr lang="en-US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so it will not be unique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1147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suppose we pick a</a:t>
            </a:r>
          </a:p>
          <a:p>
            <a:pPr algn="ctr">
              <a:buNone/>
            </a:pPr>
            <a:r>
              <a:rPr lang="en-US" sz="44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average that is not unique</a:t>
            </a:r>
          </a:p>
          <a:p>
            <a:pPr algn="ctr">
              <a:buNone/>
            </a:pPr>
            <a:endParaRPr lang="en-US" sz="44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44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44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is it of any use?</a:t>
            </a:r>
            <a:endParaRPr lang="en-US" sz="4400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562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3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bounding localized averages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even though they are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nonunique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Purpose of the Lecture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905000"/>
            <a:ext cx="9144000" cy="434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Show that null vectors are the source of </a:t>
            </a: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nonuniqueness</a:t>
            </a:r>
            <a:endParaRPr lang="en-US" sz="28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en-US" sz="28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Show why some localized averages of model parameters are unique while others aren’t</a:t>
            </a:r>
          </a:p>
          <a:p>
            <a:pPr lvl="0" algn="ctr">
              <a:spcBef>
                <a:spcPct val="0"/>
              </a:spcBef>
              <a:defRPr/>
            </a:pPr>
            <a:endParaRPr lang="en-US" sz="28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Show how </a:t>
            </a: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nonunique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averages can be bounded using prior information on the bounds of the underlying model parameters</a:t>
            </a:r>
          </a:p>
          <a:p>
            <a:pPr lvl="0" algn="ctr">
              <a:spcBef>
                <a:spcPct val="0"/>
              </a:spcBef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Introduce the Linear Programming Problem</a:t>
            </a:r>
          </a:p>
          <a:p>
            <a:pPr lvl="0" algn="ctr">
              <a:spcBef>
                <a:spcPct val="0"/>
              </a:spcBef>
              <a:defRPr/>
            </a:pPr>
            <a:endParaRPr lang="en-US" dirty="0" smtClean="0"/>
          </a:p>
          <a:p>
            <a:pPr lvl="0" algn="ctr">
              <a:spcBef>
                <a:spcPct val="0"/>
              </a:spcBef>
              <a:defRPr/>
            </a:pPr>
            <a:endParaRPr lang="en-US" sz="28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53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we will now show</a:t>
            </a:r>
          </a:p>
          <a:p>
            <a:pPr algn="ctr">
              <a:buNone/>
            </a:pPr>
            <a:endParaRPr lang="en-US" sz="44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44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44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if we can put weak bounds on </a:t>
            </a:r>
            <a:r>
              <a:rPr lang="en-US" sz="4400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</a:t>
            </a:r>
          </a:p>
          <a:p>
            <a:pPr algn="ctr">
              <a:buNone/>
            </a:pPr>
            <a:r>
              <a:rPr lang="en-US" sz="44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they may translate into stronger bounds on &lt;m&gt;</a:t>
            </a:r>
            <a:endParaRPr lang="en-US" sz="4400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"/>
            <a:ext cx="8229600" cy="6858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44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example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 l="28640" t="33234" r="23628" b="47604"/>
          <a:stretch>
            <a:fillRect/>
          </a:stretch>
        </p:blipFill>
        <p:spPr bwMode="auto">
          <a:xfrm>
            <a:off x="1828800" y="5105400"/>
            <a:ext cx="5715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 l="22275" t="44012" r="19809" b="23653"/>
          <a:stretch>
            <a:fillRect/>
          </a:stretch>
        </p:blipFill>
        <p:spPr bwMode="auto">
          <a:xfrm>
            <a:off x="990600" y="990600"/>
            <a:ext cx="6934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29718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with</a:t>
            </a:r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 cstate="print"/>
          <a:srcRect b="11111"/>
          <a:stretch>
            <a:fillRect/>
          </a:stretch>
        </p:blipFill>
        <p:spPr bwMode="auto">
          <a:xfrm>
            <a:off x="2590800" y="3733800"/>
            <a:ext cx="37719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533400" y="44196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so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"/>
            <a:ext cx="8229600" cy="6858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44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example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 l="28640" t="33234" r="23628" b="47604"/>
          <a:stretch>
            <a:fillRect/>
          </a:stretch>
        </p:blipFill>
        <p:spPr bwMode="auto">
          <a:xfrm>
            <a:off x="1828800" y="5105400"/>
            <a:ext cx="5715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 l="22275" t="44012" r="19809" b="23653"/>
          <a:stretch>
            <a:fillRect/>
          </a:stretch>
        </p:blipFill>
        <p:spPr bwMode="auto">
          <a:xfrm>
            <a:off x="990600" y="990600"/>
            <a:ext cx="6934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29718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with</a:t>
            </a:r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 cstate="print"/>
          <a:srcRect b="11111"/>
          <a:stretch>
            <a:fillRect/>
          </a:stretch>
        </p:blipFill>
        <p:spPr bwMode="auto">
          <a:xfrm>
            <a:off x="2590800" y="3733800"/>
            <a:ext cx="37719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533400" y="44196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so</a:t>
            </a:r>
          </a:p>
        </p:txBody>
      </p:sp>
      <p:sp>
        <p:nvSpPr>
          <p:cNvPr id="8" name="Oval 7"/>
          <p:cNvSpPr/>
          <p:nvPr/>
        </p:nvSpPr>
        <p:spPr>
          <a:xfrm>
            <a:off x="6705600" y="5410200"/>
            <a:ext cx="5334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943600" y="6019800"/>
            <a:ext cx="26670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nonunique</a:t>
            </a:r>
            <a:endParaRPr kumimoji="0" lang="en-US" sz="44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"/>
            <a:ext cx="8229600" cy="2895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but suppose </a:t>
            </a: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44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44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is bounded</a:t>
            </a:r>
          </a:p>
          <a:p>
            <a:pPr algn="ctr">
              <a:buNone/>
            </a:pP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0 &gt; m</a:t>
            </a:r>
            <a:r>
              <a:rPr lang="en-US" sz="44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 </a:t>
            </a: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&gt; 2d</a:t>
            </a:r>
            <a:r>
              <a:rPr lang="en-US" sz="44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  <a:endParaRPr lang="en-US" sz="4400" baseline="-250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44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44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43434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smallest </a:t>
            </a:r>
            <a:r>
              <a:rPr kumimoji="0" lang="el-GR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α</a:t>
            </a:r>
            <a:r>
              <a:rPr lang="en-US" sz="4400" i="1" baseline="-25000" noProof="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3</a:t>
            </a:r>
            <a:r>
              <a:rPr kumimoji="0" lang="en-US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 -d</a:t>
            </a:r>
            <a:r>
              <a:rPr kumimoji="0" lang="en-US" sz="44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 l="22275" t="44012" r="19809" b="23653"/>
          <a:stretch>
            <a:fillRect/>
          </a:stretch>
        </p:blipFill>
        <p:spPr bwMode="auto">
          <a:xfrm>
            <a:off x="914400" y="2057400"/>
            <a:ext cx="6934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ontent Placeholder 2"/>
          <p:cNvSpPr txBox="1">
            <a:spLocks/>
          </p:cNvSpPr>
          <p:nvPr/>
        </p:nvSpPr>
        <p:spPr>
          <a:xfrm>
            <a:off x="457200" y="51054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largest </a:t>
            </a:r>
            <a:r>
              <a:rPr kumimoji="0" lang="el-GR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α</a:t>
            </a:r>
            <a:r>
              <a:rPr lang="en-US" sz="4400" i="1" baseline="-25000" noProof="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3</a:t>
            </a:r>
            <a:r>
              <a:rPr kumimoji="0" lang="en-US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 +d</a:t>
            </a:r>
            <a:r>
              <a:rPr kumimoji="0" lang="en-US" sz="44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057400" y="3505200"/>
            <a:ext cx="6019800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191000"/>
            <a:ext cx="8229600" cy="11430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(2/3) d</a:t>
            </a:r>
            <a:r>
              <a:rPr lang="en-US" sz="44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      </a:t>
            </a: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&gt;      &lt;m&gt;     &gt;   (4/3)d</a:t>
            </a:r>
            <a:r>
              <a:rPr lang="en-US" sz="44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  <a:endParaRPr lang="en-US" sz="4400" baseline="-250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44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44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04800" y="2286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smallest </a:t>
            </a:r>
            <a:r>
              <a:rPr kumimoji="0" lang="el-GR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α</a:t>
            </a:r>
            <a:r>
              <a:rPr lang="en-US" sz="4400" i="1" baseline="-25000" noProof="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3</a:t>
            </a:r>
            <a:r>
              <a:rPr kumimoji="0" lang="en-US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 -d</a:t>
            </a:r>
            <a:r>
              <a:rPr kumimoji="0" lang="en-US" sz="44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304800" y="9906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largest </a:t>
            </a:r>
            <a:r>
              <a:rPr kumimoji="0" lang="el-GR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α</a:t>
            </a:r>
            <a:r>
              <a:rPr lang="en-US" sz="4400" i="1" baseline="-25000" noProof="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3</a:t>
            </a:r>
            <a:r>
              <a:rPr kumimoji="0" lang="en-US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 +d</a:t>
            </a:r>
            <a:r>
              <a:rPr kumimoji="0" lang="en-US" sz="44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l="28640" t="33234" r="23628" b="47604"/>
          <a:stretch>
            <a:fillRect/>
          </a:stretch>
        </p:blipFill>
        <p:spPr bwMode="auto">
          <a:xfrm>
            <a:off x="1828800" y="2667000"/>
            <a:ext cx="5715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191000"/>
            <a:ext cx="8229600" cy="11430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(2/3) d</a:t>
            </a:r>
            <a:r>
              <a:rPr lang="en-US" sz="44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      </a:t>
            </a: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&gt;      &lt;m&gt;     &gt;   (4/3)d</a:t>
            </a:r>
            <a:r>
              <a:rPr lang="en-US" sz="44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  <a:endParaRPr lang="en-US" sz="4400" baseline="-250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44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44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04800" y="2286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smallest </a:t>
            </a:r>
            <a:r>
              <a:rPr kumimoji="0" lang="el-GR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α</a:t>
            </a:r>
            <a:r>
              <a:rPr lang="en-US" sz="4400" i="1" baseline="-25000" noProof="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3</a:t>
            </a:r>
            <a:r>
              <a:rPr kumimoji="0" lang="en-US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 -d</a:t>
            </a:r>
            <a:r>
              <a:rPr kumimoji="0" lang="en-US" sz="44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304800" y="9906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largest </a:t>
            </a:r>
            <a:r>
              <a:rPr kumimoji="0" lang="el-GR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α</a:t>
            </a:r>
            <a:r>
              <a:rPr lang="en-US" sz="4400" i="1" baseline="-25000" noProof="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3</a:t>
            </a:r>
            <a:r>
              <a:rPr kumimoji="0" lang="en-US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 +d</a:t>
            </a:r>
            <a:r>
              <a:rPr kumimoji="0" lang="en-US" sz="44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 l="28640" t="33234" r="23628" b="47604"/>
          <a:stretch>
            <a:fillRect/>
          </a:stretch>
        </p:blipFill>
        <p:spPr bwMode="auto">
          <a:xfrm>
            <a:off x="1828800" y="2438400"/>
            <a:ext cx="5715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54864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bounds on </a:t>
            </a:r>
            <a:r>
              <a:rPr kumimoji="0" lang="en-US" sz="4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&lt;m&gt;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tighter than bounds on </a:t>
            </a:r>
            <a:r>
              <a:rPr kumimoji="0" lang="en-US" sz="4400" b="0" i="1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kumimoji="0" lang="en-US" sz="4400" b="0" i="1" u="none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question is how to do this in more complicated cases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743200"/>
            <a:ext cx="8470232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562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4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Linear Programming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Problem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Linear Programming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problem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438400"/>
            <a:ext cx="8288867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Linear Programming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problem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438400"/>
            <a:ext cx="8288867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val 3"/>
          <p:cNvSpPr/>
          <p:nvPr/>
        </p:nvSpPr>
        <p:spPr>
          <a:xfrm>
            <a:off x="5943600" y="2561772"/>
            <a:ext cx="3810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400800" y="1295400"/>
            <a:ext cx="2100942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noProof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flipping sign switches minimization to maximization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Freeform 5"/>
          <p:cNvSpPr/>
          <p:nvPr/>
        </p:nvSpPr>
        <p:spPr>
          <a:xfrm flipH="1">
            <a:off x="6095999" y="1919514"/>
            <a:ext cx="381000" cy="547915"/>
          </a:xfrm>
          <a:custGeom>
            <a:avLst/>
            <a:gdLst>
              <a:gd name="connsiteX0" fmla="*/ 0 w 333829"/>
              <a:gd name="connsiteY0" fmla="*/ 0 h 319315"/>
              <a:gd name="connsiteX1" fmla="*/ 304800 w 333829"/>
              <a:gd name="connsiteY1" fmla="*/ 43543 h 319315"/>
              <a:gd name="connsiteX2" fmla="*/ 174171 w 333829"/>
              <a:gd name="connsiteY2" fmla="*/ 145143 h 319315"/>
              <a:gd name="connsiteX3" fmla="*/ 290286 w 333829"/>
              <a:gd name="connsiteY3" fmla="*/ 319315 h 319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3829" h="319315">
                <a:moveTo>
                  <a:pt x="0" y="0"/>
                </a:moveTo>
                <a:cubicBezTo>
                  <a:pt x="137885" y="9676"/>
                  <a:pt x="275771" y="19352"/>
                  <a:pt x="304800" y="43543"/>
                </a:cubicBezTo>
                <a:cubicBezTo>
                  <a:pt x="333829" y="67734"/>
                  <a:pt x="176590" y="99181"/>
                  <a:pt x="174171" y="145143"/>
                </a:cubicBezTo>
                <a:cubicBezTo>
                  <a:pt x="171752" y="191105"/>
                  <a:pt x="231019" y="255210"/>
                  <a:pt x="290286" y="319315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 flipH="1">
            <a:off x="3048000" y="3352800"/>
            <a:ext cx="381000" cy="6386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flipH="1">
            <a:off x="3810000" y="3352800"/>
            <a:ext cx="381000" cy="6386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 flipV="1">
            <a:off x="3352800" y="4114799"/>
            <a:ext cx="333829" cy="457200"/>
          </a:xfrm>
          <a:custGeom>
            <a:avLst/>
            <a:gdLst>
              <a:gd name="connsiteX0" fmla="*/ 0 w 333829"/>
              <a:gd name="connsiteY0" fmla="*/ 0 h 319315"/>
              <a:gd name="connsiteX1" fmla="*/ 304800 w 333829"/>
              <a:gd name="connsiteY1" fmla="*/ 43543 h 319315"/>
              <a:gd name="connsiteX2" fmla="*/ 174171 w 333829"/>
              <a:gd name="connsiteY2" fmla="*/ 145143 h 319315"/>
              <a:gd name="connsiteX3" fmla="*/ 290286 w 333829"/>
              <a:gd name="connsiteY3" fmla="*/ 319315 h 319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3829" h="319315">
                <a:moveTo>
                  <a:pt x="0" y="0"/>
                </a:moveTo>
                <a:cubicBezTo>
                  <a:pt x="137885" y="9676"/>
                  <a:pt x="275771" y="19352"/>
                  <a:pt x="304800" y="43543"/>
                </a:cubicBezTo>
                <a:cubicBezTo>
                  <a:pt x="333829" y="67734"/>
                  <a:pt x="176590" y="99181"/>
                  <a:pt x="174171" y="145143"/>
                </a:cubicBezTo>
                <a:cubicBezTo>
                  <a:pt x="171752" y="191105"/>
                  <a:pt x="231019" y="255210"/>
                  <a:pt x="290286" y="319315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371600" y="4648200"/>
            <a:ext cx="41148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noProof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flipping signs of </a:t>
            </a:r>
            <a:r>
              <a:rPr lang="en-US" sz="4400" b="1" noProof="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</a:t>
            </a:r>
            <a:r>
              <a:rPr lang="en-US" sz="4400" noProof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and </a:t>
            </a:r>
            <a:r>
              <a:rPr lang="en-US" sz="4400" noProof="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b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switches</a:t>
            </a:r>
            <a:r>
              <a:rPr kumimoji="0" lang="en-US" sz="4400" b="0" i="0" u="none" strike="noStrike" kern="1200" cap="none" spc="0" normalizeH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to </a:t>
            </a:r>
            <a:r>
              <a:rPr kumimoji="0" lang="en-US" sz="4400" b="0" i="0" u="none" strike="noStrike" kern="1200" cap="none" spc="0" normalizeH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/>
                <a:ea typeface="+mj-ea"/>
                <a:cs typeface="Times New Roman" pitchFamily="18" charset="0"/>
              </a:rPr>
              <a:t> </a:t>
            </a:r>
            <a:r>
              <a:rPr kumimoji="0" lang="en-US" sz="4400" b="0" i="0" u="none" strike="noStrike" kern="1200" cap="none" spc="0" normalizeH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≥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562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1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null vectors as the source of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nonuniqueness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linear inverse problems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Business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438400"/>
            <a:ext cx="8288867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val 3"/>
          <p:cNvSpPr/>
          <p:nvPr/>
        </p:nvSpPr>
        <p:spPr>
          <a:xfrm>
            <a:off x="3276600" y="2667000"/>
            <a:ext cx="3048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433458" y="1814286"/>
            <a:ext cx="15240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noProof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unit profit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2989943" y="2351314"/>
            <a:ext cx="333829" cy="319315"/>
          </a:xfrm>
          <a:custGeom>
            <a:avLst/>
            <a:gdLst>
              <a:gd name="connsiteX0" fmla="*/ 0 w 333829"/>
              <a:gd name="connsiteY0" fmla="*/ 0 h 319315"/>
              <a:gd name="connsiteX1" fmla="*/ 304800 w 333829"/>
              <a:gd name="connsiteY1" fmla="*/ 43543 h 319315"/>
              <a:gd name="connsiteX2" fmla="*/ 174171 w 333829"/>
              <a:gd name="connsiteY2" fmla="*/ 145143 h 319315"/>
              <a:gd name="connsiteX3" fmla="*/ 290286 w 333829"/>
              <a:gd name="connsiteY3" fmla="*/ 319315 h 319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3829" h="319315">
                <a:moveTo>
                  <a:pt x="0" y="0"/>
                </a:moveTo>
                <a:cubicBezTo>
                  <a:pt x="137885" y="9676"/>
                  <a:pt x="275771" y="19352"/>
                  <a:pt x="304800" y="43543"/>
                </a:cubicBezTo>
                <a:cubicBezTo>
                  <a:pt x="333829" y="67734"/>
                  <a:pt x="176590" y="99181"/>
                  <a:pt x="174171" y="145143"/>
                </a:cubicBezTo>
                <a:cubicBezTo>
                  <a:pt x="171752" y="191105"/>
                  <a:pt x="231019" y="255210"/>
                  <a:pt x="290286" y="319315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371600" y="1828800"/>
            <a:ext cx="22098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noProof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quantity of each product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495800" y="2057400"/>
            <a:ext cx="16002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noProof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profit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4114800" y="2895600"/>
            <a:ext cx="1295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 txBox="1">
            <a:spLocks/>
          </p:cNvSpPr>
          <p:nvPr/>
        </p:nvSpPr>
        <p:spPr>
          <a:xfrm>
            <a:off x="4027716" y="2862942"/>
            <a:ext cx="1371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noProof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maximizes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5210628" y="2445658"/>
            <a:ext cx="333829" cy="319315"/>
          </a:xfrm>
          <a:custGeom>
            <a:avLst/>
            <a:gdLst>
              <a:gd name="connsiteX0" fmla="*/ 0 w 333829"/>
              <a:gd name="connsiteY0" fmla="*/ 0 h 319315"/>
              <a:gd name="connsiteX1" fmla="*/ 304800 w 333829"/>
              <a:gd name="connsiteY1" fmla="*/ 43543 h 319315"/>
              <a:gd name="connsiteX2" fmla="*/ 174171 w 333829"/>
              <a:gd name="connsiteY2" fmla="*/ 145143 h 319315"/>
              <a:gd name="connsiteX3" fmla="*/ 290286 w 333829"/>
              <a:gd name="connsiteY3" fmla="*/ 319315 h 319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3829" h="319315">
                <a:moveTo>
                  <a:pt x="0" y="0"/>
                </a:moveTo>
                <a:cubicBezTo>
                  <a:pt x="137885" y="9676"/>
                  <a:pt x="275771" y="19352"/>
                  <a:pt x="304800" y="43543"/>
                </a:cubicBezTo>
                <a:cubicBezTo>
                  <a:pt x="333829" y="67734"/>
                  <a:pt x="176590" y="99181"/>
                  <a:pt x="174171" y="145143"/>
                </a:cubicBezTo>
                <a:cubicBezTo>
                  <a:pt x="171752" y="191105"/>
                  <a:pt x="231019" y="255210"/>
                  <a:pt x="290286" y="319315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 flipH="1">
            <a:off x="6095999" y="2057400"/>
            <a:ext cx="381000" cy="547915"/>
          </a:xfrm>
          <a:custGeom>
            <a:avLst/>
            <a:gdLst>
              <a:gd name="connsiteX0" fmla="*/ 0 w 333829"/>
              <a:gd name="connsiteY0" fmla="*/ 0 h 319315"/>
              <a:gd name="connsiteX1" fmla="*/ 304800 w 333829"/>
              <a:gd name="connsiteY1" fmla="*/ 43543 h 319315"/>
              <a:gd name="connsiteX2" fmla="*/ 174171 w 333829"/>
              <a:gd name="connsiteY2" fmla="*/ 145143 h 319315"/>
              <a:gd name="connsiteX3" fmla="*/ 290286 w 333829"/>
              <a:gd name="connsiteY3" fmla="*/ 319315 h 319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3829" h="319315">
                <a:moveTo>
                  <a:pt x="0" y="0"/>
                </a:moveTo>
                <a:cubicBezTo>
                  <a:pt x="137885" y="9676"/>
                  <a:pt x="275771" y="19352"/>
                  <a:pt x="304800" y="43543"/>
                </a:cubicBezTo>
                <a:cubicBezTo>
                  <a:pt x="333829" y="67734"/>
                  <a:pt x="176590" y="99181"/>
                  <a:pt x="174171" y="145143"/>
                </a:cubicBezTo>
                <a:cubicBezTo>
                  <a:pt x="171752" y="191105"/>
                  <a:pt x="231019" y="255210"/>
                  <a:pt x="290286" y="319315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124200" y="3276600"/>
            <a:ext cx="3200400" cy="762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 flipV="1">
            <a:off x="4343400" y="4114799"/>
            <a:ext cx="333829" cy="457200"/>
          </a:xfrm>
          <a:custGeom>
            <a:avLst/>
            <a:gdLst>
              <a:gd name="connsiteX0" fmla="*/ 0 w 333829"/>
              <a:gd name="connsiteY0" fmla="*/ 0 h 319315"/>
              <a:gd name="connsiteX1" fmla="*/ 304800 w 333829"/>
              <a:gd name="connsiteY1" fmla="*/ 43543 h 319315"/>
              <a:gd name="connsiteX2" fmla="*/ 174171 w 333829"/>
              <a:gd name="connsiteY2" fmla="*/ 145143 h 319315"/>
              <a:gd name="connsiteX3" fmla="*/ 290286 w 333829"/>
              <a:gd name="connsiteY3" fmla="*/ 319315 h 319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3829" h="319315">
                <a:moveTo>
                  <a:pt x="0" y="0"/>
                </a:moveTo>
                <a:cubicBezTo>
                  <a:pt x="137885" y="9676"/>
                  <a:pt x="275771" y="19352"/>
                  <a:pt x="304800" y="43543"/>
                </a:cubicBezTo>
                <a:cubicBezTo>
                  <a:pt x="333829" y="67734"/>
                  <a:pt x="176590" y="99181"/>
                  <a:pt x="174171" y="145143"/>
                </a:cubicBezTo>
                <a:cubicBezTo>
                  <a:pt x="171752" y="191105"/>
                  <a:pt x="231019" y="255210"/>
                  <a:pt x="290286" y="319315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705600" y="3352800"/>
            <a:ext cx="1066800" cy="533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 flipV="1">
            <a:off x="7315200" y="3962400"/>
            <a:ext cx="333829" cy="319315"/>
          </a:xfrm>
          <a:custGeom>
            <a:avLst/>
            <a:gdLst>
              <a:gd name="connsiteX0" fmla="*/ 0 w 333829"/>
              <a:gd name="connsiteY0" fmla="*/ 0 h 319315"/>
              <a:gd name="connsiteX1" fmla="*/ 304800 w 333829"/>
              <a:gd name="connsiteY1" fmla="*/ 43543 h 319315"/>
              <a:gd name="connsiteX2" fmla="*/ 174171 w 333829"/>
              <a:gd name="connsiteY2" fmla="*/ 145143 h 319315"/>
              <a:gd name="connsiteX3" fmla="*/ 290286 w 333829"/>
              <a:gd name="connsiteY3" fmla="*/ 319315 h 319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3829" h="319315">
                <a:moveTo>
                  <a:pt x="0" y="0"/>
                </a:moveTo>
                <a:cubicBezTo>
                  <a:pt x="137885" y="9676"/>
                  <a:pt x="275771" y="19352"/>
                  <a:pt x="304800" y="43543"/>
                </a:cubicBezTo>
                <a:cubicBezTo>
                  <a:pt x="333829" y="67734"/>
                  <a:pt x="176590" y="99181"/>
                  <a:pt x="174171" y="145143"/>
                </a:cubicBezTo>
                <a:cubicBezTo>
                  <a:pt x="171752" y="191105"/>
                  <a:pt x="231019" y="255210"/>
                  <a:pt x="290286" y="319315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6781800" y="4343400"/>
            <a:ext cx="19050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noProof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no negative production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2362200" y="4648200"/>
            <a:ext cx="41148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noProof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physical limitations of factory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government regulations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noProof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etc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0" y="5867400"/>
            <a:ext cx="91440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noProof="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care about both profit </a:t>
            </a:r>
            <a:r>
              <a:rPr lang="en-US" sz="3200" noProof="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z</a:t>
            </a:r>
            <a:r>
              <a:rPr lang="en-US" sz="3200" noProof="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and product quantities </a:t>
            </a:r>
            <a:r>
              <a:rPr lang="en-US" sz="3200" b="1" noProof="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our case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438400"/>
            <a:ext cx="8288867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val 3"/>
          <p:cNvSpPr/>
          <p:nvPr/>
        </p:nvSpPr>
        <p:spPr>
          <a:xfrm>
            <a:off x="3276600" y="2667000"/>
            <a:ext cx="3048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19800" y="1752600"/>
            <a:ext cx="1371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noProof="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2989943" y="2351314"/>
            <a:ext cx="333829" cy="319315"/>
          </a:xfrm>
          <a:custGeom>
            <a:avLst/>
            <a:gdLst>
              <a:gd name="connsiteX0" fmla="*/ 0 w 333829"/>
              <a:gd name="connsiteY0" fmla="*/ 0 h 319315"/>
              <a:gd name="connsiteX1" fmla="*/ 304800 w 333829"/>
              <a:gd name="connsiteY1" fmla="*/ 43543 h 319315"/>
              <a:gd name="connsiteX2" fmla="*/ 174171 w 333829"/>
              <a:gd name="connsiteY2" fmla="*/ 145143 h 319315"/>
              <a:gd name="connsiteX3" fmla="*/ 290286 w 333829"/>
              <a:gd name="connsiteY3" fmla="*/ 319315 h 319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3829" h="319315">
                <a:moveTo>
                  <a:pt x="0" y="0"/>
                </a:moveTo>
                <a:cubicBezTo>
                  <a:pt x="137885" y="9676"/>
                  <a:pt x="275771" y="19352"/>
                  <a:pt x="304800" y="43543"/>
                </a:cubicBezTo>
                <a:cubicBezTo>
                  <a:pt x="333829" y="67734"/>
                  <a:pt x="176590" y="99181"/>
                  <a:pt x="174171" y="145143"/>
                </a:cubicBezTo>
                <a:cubicBezTo>
                  <a:pt x="171752" y="191105"/>
                  <a:pt x="231019" y="255210"/>
                  <a:pt x="290286" y="319315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981200" y="1981200"/>
            <a:ext cx="16002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noProof="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495800" y="1981200"/>
            <a:ext cx="16002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noProof="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&lt;m&gt;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5210628" y="2445658"/>
            <a:ext cx="333829" cy="319315"/>
          </a:xfrm>
          <a:custGeom>
            <a:avLst/>
            <a:gdLst>
              <a:gd name="connsiteX0" fmla="*/ 0 w 333829"/>
              <a:gd name="connsiteY0" fmla="*/ 0 h 319315"/>
              <a:gd name="connsiteX1" fmla="*/ 304800 w 333829"/>
              <a:gd name="connsiteY1" fmla="*/ 43543 h 319315"/>
              <a:gd name="connsiteX2" fmla="*/ 174171 w 333829"/>
              <a:gd name="connsiteY2" fmla="*/ 145143 h 319315"/>
              <a:gd name="connsiteX3" fmla="*/ 290286 w 333829"/>
              <a:gd name="connsiteY3" fmla="*/ 319315 h 319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3829" h="319315">
                <a:moveTo>
                  <a:pt x="0" y="0"/>
                </a:moveTo>
                <a:cubicBezTo>
                  <a:pt x="137885" y="9676"/>
                  <a:pt x="275771" y="19352"/>
                  <a:pt x="304800" y="43543"/>
                </a:cubicBezTo>
                <a:cubicBezTo>
                  <a:pt x="333829" y="67734"/>
                  <a:pt x="176590" y="99181"/>
                  <a:pt x="174171" y="145143"/>
                </a:cubicBezTo>
                <a:cubicBezTo>
                  <a:pt x="171752" y="191105"/>
                  <a:pt x="231019" y="255210"/>
                  <a:pt x="290286" y="319315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 flipH="1">
            <a:off x="6095999" y="2057400"/>
            <a:ext cx="381000" cy="547915"/>
          </a:xfrm>
          <a:custGeom>
            <a:avLst/>
            <a:gdLst>
              <a:gd name="connsiteX0" fmla="*/ 0 w 333829"/>
              <a:gd name="connsiteY0" fmla="*/ 0 h 319315"/>
              <a:gd name="connsiteX1" fmla="*/ 304800 w 333829"/>
              <a:gd name="connsiteY1" fmla="*/ 43543 h 319315"/>
              <a:gd name="connsiteX2" fmla="*/ 174171 w 333829"/>
              <a:gd name="connsiteY2" fmla="*/ 145143 h 319315"/>
              <a:gd name="connsiteX3" fmla="*/ 290286 w 333829"/>
              <a:gd name="connsiteY3" fmla="*/ 319315 h 319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3829" h="319315">
                <a:moveTo>
                  <a:pt x="0" y="0"/>
                </a:moveTo>
                <a:cubicBezTo>
                  <a:pt x="137885" y="9676"/>
                  <a:pt x="275771" y="19352"/>
                  <a:pt x="304800" y="43543"/>
                </a:cubicBezTo>
                <a:cubicBezTo>
                  <a:pt x="333829" y="67734"/>
                  <a:pt x="176590" y="99181"/>
                  <a:pt x="174171" y="145143"/>
                </a:cubicBezTo>
                <a:cubicBezTo>
                  <a:pt x="171752" y="191105"/>
                  <a:pt x="231019" y="255210"/>
                  <a:pt x="290286" y="319315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 flipV="1">
            <a:off x="3352800" y="3958770"/>
            <a:ext cx="333829" cy="457200"/>
          </a:xfrm>
          <a:custGeom>
            <a:avLst/>
            <a:gdLst>
              <a:gd name="connsiteX0" fmla="*/ 0 w 333829"/>
              <a:gd name="connsiteY0" fmla="*/ 0 h 319315"/>
              <a:gd name="connsiteX1" fmla="*/ 304800 w 333829"/>
              <a:gd name="connsiteY1" fmla="*/ 43543 h 319315"/>
              <a:gd name="connsiteX2" fmla="*/ 174171 w 333829"/>
              <a:gd name="connsiteY2" fmla="*/ 145143 h 319315"/>
              <a:gd name="connsiteX3" fmla="*/ 290286 w 333829"/>
              <a:gd name="connsiteY3" fmla="*/ 319315 h 319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3829" h="319315">
                <a:moveTo>
                  <a:pt x="0" y="0"/>
                </a:moveTo>
                <a:cubicBezTo>
                  <a:pt x="137885" y="9676"/>
                  <a:pt x="275771" y="19352"/>
                  <a:pt x="304800" y="43543"/>
                </a:cubicBezTo>
                <a:cubicBezTo>
                  <a:pt x="333829" y="67734"/>
                  <a:pt x="176590" y="99181"/>
                  <a:pt x="174171" y="145143"/>
                </a:cubicBezTo>
                <a:cubicBezTo>
                  <a:pt x="171752" y="191105"/>
                  <a:pt x="231019" y="255210"/>
                  <a:pt x="290286" y="319315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124200" y="3352800"/>
            <a:ext cx="1066800" cy="533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 flipV="1">
            <a:off x="7315200" y="3962399"/>
            <a:ext cx="333829" cy="457200"/>
          </a:xfrm>
          <a:custGeom>
            <a:avLst/>
            <a:gdLst>
              <a:gd name="connsiteX0" fmla="*/ 0 w 333829"/>
              <a:gd name="connsiteY0" fmla="*/ 0 h 319315"/>
              <a:gd name="connsiteX1" fmla="*/ 304800 w 333829"/>
              <a:gd name="connsiteY1" fmla="*/ 43543 h 319315"/>
              <a:gd name="connsiteX2" fmla="*/ 174171 w 333829"/>
              <a:gd name="connsiteY2" fmla="*/ 145143 h 319315"/>
              <a:gd name="connsiteX3" fmla="*/ 290286 w 333829"/>
              <a:gd name="connsiteY3" fmla="*/ 319315 h 319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3829" h="319315">
                <a:moveTo>
                  <a:pt x="0" y="0"/>
                </a:moveTo>
                <a:cubicBezTo>
                  <a:pt x="137885" y="9676"/>
                  <a:pt x="275771" y="19352"/>
                  <a:pt x="304800" y="43543"/>
                </a:cubicBezTo>
                <a:cubicBezTo>
                  <a:pt x="333829" y="67734"/>
                  <a:pt x="176590" y="99181"/>
                  <a:pt x="174171" y="145143"/>
                </a:cubicBezTo>
                <a:cubicBezTo>
                  <a:pt x="171752" y="191105"/>
                  <a:pt x="231019" y="255210"/>
                  <a:pt x="290286" y="319315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6248400" y="4397826"/>
            <a:ext cx="2895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noProof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bounds on </a:t>
            </a:r>
            <a:r>
              <a:rPr lang="en-US" sz="3200" b="1" noProof="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2667000" y="4419600"/>
            <a:ext cx="2133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noProof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not needed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181600" y="3352800"/>
            <a:ext cx="1066800" cy="533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 flipV="1">
            <a:off x="5334000" y="3962400"/>
            <a:ext cx="333829" cy="457200"/>
          </a:xfrm>
          <a:custGeom>
            <a:avLst/>
            <a:gdLst>
              <a:gd name="connsiteX0" fmla="*/ 0 w 333829"/>
              <a:gd name="connsiteY0" fmla="*/ 0 h 319315"/>
              <a:gd name="connsiteX1" fmla="*/ 304800 w 333829"/>
              <a:gd name="connsiteY1" fmla="*/ 43543 h 319315"/>
              <a:gd name="connsiteX2" fmla="*/ 174171 w 333829"/>
              <a:gd name="connsiteY2" fmla="*/ 145143 h 319315"/>
              <a:gd name="connsiteX3" fmla="*/ 290286 w 333829"/>
              <a:gd name="connsiteY3" fmla="*/ 319315 h 319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3829" h="319315">
                <a:moveTo>
                  <a:pt x="0" y="0"/>
                </a:moveTo>
                <a:cubicBezTo>
                  <a:pt x="137885" y="9676"/>
                  <a:pt x="275771" y="19352"/>
                  <a:pt x="304800" y="43543"/>
                </a:cubicBezTo>
                <a:cubicBezTo>
                  <a:pt x="333829" y="67734"/>
                  <a:pt x="176590" y="99181"/>
                  <a:pt x="174171" y="145143"/>
                </a:cubicBezTo>
                <a:cubicBezTo>
                  <a:pt x="171752" y="191105"/>
                  <a:pt x="231019" y="255210"/>
                  <a:pt x="290286" y="319315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4800600" y="4495800"/>
            <a:ext cx="16002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noProof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Gm</a:t>
            </a:r>
            <a:r>
              <a:rPr lang="en-US" sz="3200" noProof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=</a:t>
            </a:r>
            <a:r>
              <a:rPr lang="en-US" sz="3200" b="1" noProof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d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4038600" y="2667000"/>
            <a:ext cx="1371600" cy="457200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1567543" y="1432077"/>
            <a:ext cx="2946400" cy="1151466"/>
          </a:xfrm>
          <a:custGeom>
            <a:avLst/>
            <a:gdLst>
              <a:gd name="connsiteX0" fmla="*/ 0 w 2946400"/>
              <a:gd name="connsiteY0" fmla="*/ 251580 h 1151466"/>
              <a:gd name="connsiteX1" fmla="*/ 1465943 w 2946400"/>
              <a:gd name="connsiteY1" fmla="*/ 77409 h 1151466"/>
              <a:gd name="connsiteX2" fmla="*/ 2061028 w 2946400"/>
              <a:gd name="connsiteY2" fmla="*/ 716037 h 1151466"/>
              <a:gd name="connsiteX3" fmla="*/ 2641600 w 2946400"/>
              <a:gd name="connsiteY3" fmla="*/ 861180 h 1151466"/>
              <a:gd name="connsiteX4" fmla="*/ 2946400 w 2946400"/>
              <a:gd name="connsiteY4" fmla="*/ 1151466 h 1151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46400" h="1151466">
                <a:moveTo>
                  <a:pt x="0" y="251580"/>
                </a:moveTo>
                <a:cubicBezTo>
                  <a:pt x="561219" y="125790"/>
                  <a:pt x="1122438" y="0"/>
                  <a:pt x="1465943" y="77409"/>
                </a:cubicBezTo>
                <a:cubicBezTo>
                  <a:pt x="1809448" y="154818"/>
                  <a:pt x="1865085" y="585409"/>
                  <a:pt x="2061028" y="716037"/>
                </a:cubicBezTo>
                <a:cubicBezTo>
                  <a:pt x="2256971" y="846666"/>
                  <a:pt x="2494038" y="788608"/>
                  <a:pt x="2641600" y="861180"/>
                </a:cubicBezTo>
                <a:cubicBezTo>
                  <a:pt x="2789162" y="933752"/>
                  <a:pt x="2867781" y="1042609"/>
                  <a:pt x="2946400" y="1151466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0" y="1143000"/>
            <a:ext cx="21336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noProof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first minimize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then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noProof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maximize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304800" y="5867400"/>
            <a:ext cx="85344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noProof="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care only about </a:t>
            </a:r>
            <a:r>
              <a:rPr lang="en-US" sz="3200" noProof="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&lt;m&gt;</a:t>
            </a:r>
            <a:r>
              <a:rPr lang="en-US" sz="3200" noProof="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 not </a:t>
            </a:r>
            <a:r>
              <a:rPr lang="en-US" sz="3200" b="1" noProof="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MATLAB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®</a:t>
            </a:r>
            <a:endParaRPr lang="en-US" baseline="30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6417" y="1194093"/>
            <a:ext cx="9127067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0053" y="3429000"/>
            <a:ext cx="811311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res =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opt.linprog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(c=</a:t>
            </a:r>
            <a:r>
              <a:rPr lang="en-US" alt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,A_eq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G,b_eq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dobs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bounds=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np.concatenate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((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lb,ub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),axis=1))</a:t>
            </a:r>
          </a:p>
          <a:p>
            <a:pPr lvl="0">
              <a:spcBef>
                <a:spcPct val="0"/>
              </a:spcBef>
            </a:pPr>
            <a:r>
              <a:rPr lang="en-US" alt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amin</a:t>
            </a:r>
            <a:r>
              <a:rPr lang="en-US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alt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res.fun</a:t>
            </a:r>
            <a:r>
              <a:rPr lang="en-US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mest1 = </a:t>
            </a:r>
            <a:r>
              <a:rPr lang="en-US" alt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gda_cvec</a:t>
            </a:r>
            <a:r>
              <a:rPr lang="en-US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res.x</a:t>
            </a:r>
            <a:r>
              <a:rPr lang="en-US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33400" y="2514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Python</a:t>
            </a:r>
            <a:endParaRPr lang="en-US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5128230"/>
            <a:ext cx="811311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res =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opt.linprog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(c=-</a:t>
            </a:r>
            <a:r>
              <a:rPr lang="en-US" alt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,A_eq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G,b_eq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dobs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bounds=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np.concatenate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((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lb,ub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),axis=1))</a:t>
            </a:r>
          </a:p>
          <a:p>
            <a:pPr lvl="0">
              <a:spcBef>
                <a:spcPct val="0"/>
              </a:spcBef>
            </a:pPr>
            <a:r>
              <a:rPr lang="en-US" alt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amax</a:t>
            </a:r>
            <a:r>
              <a:rPr lang="en-US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alt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res.fun</a:t>
            </a:r>
            <a:r>
              <a:rPr lang="en-US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mest</a:t>
            </a:r>
            <a:r>
              <a:rPr lang="en-US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gda_cvec</a:t>
            </a:r>
            <a:r>
              <a:rPr lang="en-US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res.x</a:t>
            </a:r>
            <a:r>
              <a:rPr lang="en-US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65833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 1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simple data kernel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one datum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sum of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zero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bounds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|m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| ≤ 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average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unweighted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average of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K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model parameters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>
            <a:grpSpLocks noChangeAspect="1"/>
          </p:cNvGrpSpPr>
          <p:nvPr/>
        </p:nvGrpSpPr>
        <p:grpSpPr>
          <a:xfrm>
            <a:off x="235949" y="838201"/>
            <a:ext cx="8527051" cy="4800601"/>
            <a:chOff x="1224449" y="1099456"/>
            <a:chExt cx="6090751" cy="34290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5162" r="7522"/>
            <a:stretch>
              <a:fillRect/>
            </a:stretch>
          </p:blipFill>
          <p:spPr bwMode="auto">
            <a:xfrm>
              <a:off x="1676400" y="1752600"/>
              <a:ext cx="5638800" cy="2228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" name="Rectangle 6"/>
            <p:cNvSpPr/>
            <p:nvPr/>
          </p:nvSpPr>
          <p:spPr>
            <a:xfrm>
              <a:off x="4495800" y="3810000"/>
              <a:ext cx="4572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448175" y="3810000"/>
              <a:ext cx="381000" cy="3737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K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676400" y="2286000"/>
              <a:ext cx="228600" cy="1143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9" name="TextBox 8"/>
            <p:cNvSpPr txBox="1"/>
            <p:nvPr/>
          </p:nvSpPr>
          <p:spPr>
            <a:xfrm rot="16200000">
              <a:off x="-149298" y="2473203"/>
              <a:ext cx="3429000" cy="6815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bounds on absolute value of weighted average</a:t>
              </a:r>
              <a:endParaRPr lang="en-US" sz="28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>
            <a:grpSpLocks noChangeAspect="1"/>
          </p:cNvGrpSpPr>
          <p:nvPr/>
        </p:nvGrpSpPr>
        <p:grpSpPr>
          <a:xfrm>
            <a:off x="235949" y="838201"/>
            <a:ext cx="8527051" cy="4800601"/>
            <a:chOff x="1224449" y="1099456"/>
            <a:chExt cx="6090751" cy="34290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5162" r="7522"/>
            <a:stretch>
              <a:fillRect/>
            </a:stretch>
          </p:blipFill>
          <p:spPr bwMode="auto">
            <a:xfrm>
              <a:off x="1676400" y="1752600"/>
              <a:ext cx="5638800" cy="2228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" name="Rectangle 6"/>
            <p:cNvSpPr/>
            <p:nvPr/>
          </p:nvSpPr>
          <p:spPr>
            <a:xfrm>
              <a:off x="4495800" y="3810000"/>
              <a:ext cx="4572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448175" y="3810000"/>
              <a:ext cx="381000" cy="3737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K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676400" y="2286000"/>
              <a:ext cx="228600" cy="1143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9" name="TextBox 8"/>
            <p:cNvSpPr txBox="1"/>
            <p:nvPr/>
          </p:nvSpPr>
          <p:spPr>
            <a:xfrm rot="16200000">
              <a:off x="-149298" y="2473203"/>
              <a:ext cx="3429000" cy="6815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bounds on absolute value of weighted average</a:t>
              </a:r>
              <a:endParaRPr lang="en-US" sz="28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</p:grpSp>
      <p:sp>
        <p:nvSpPr>
          <p:cNvPr id="11" name="Oval 10"/>
          <p:cNvSpPr/>
          <p:nvPr/>
        </p:nvSpPr>
        <p:spPr>
          <a:xfrm>
            <a:off x="7696200" y="3962400"/>
            <a:ext cx="3048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066800" y="5181600"/>
            <a:ext cx="807720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if you know that the sum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of 20 things is zero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and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if you know that the things are bounded by 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±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then you know</a:t>
            </a:r>
          </a:p>
          <a:p>
            <a:pPr lvl="0" algn="ctr">
              <a:spcBef>
                <a:spcPct val="0"/>
              </a:spcBef>
            </a:pP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the sum of 19 of the things is bounded by about </a:t>
            </a:r>
            <a:r>
              <a:rPr lang="en-US" sz="4400" dirty="0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±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0.1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1" u="none" strike="noStrike" kern="120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>
            <a:grpSpLocks noChangeAspect="1"/>
          </p:cNvGrpSpPr>
          <p:nvPr/>
        </p:nvGrpSpPr>
        <p:grpSpPr>
          <a:xfrm>
            <a:off x="235949" y="838201"/>
            <a:ext cx="8527051" cy="4800601"/>
            <a:chOff x="1224449" y="1099456"/>
            <a:chExt cx="6090751" cy="34290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5162" r="7522"/>
            <a:stretch>
              <a:fillRect/>
            </a:stretch>
          </p:blipFill>
          <p:spPr bwMode="auto">
            <a:xfrm>
              <a:off x="1676400" y="1752600"/>
              <a:ext cx="5638800" cy="2228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" name="Rectangle 6"/>
            <p:cNvSpPr/>
            <p:nvPr/>
          </p:nvSpPr>
          <p:spPr>
            <a:xfrm>
              <a:off x="4495800" y="3810000"/>
              <a:ext cx="4572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448175" y="3810000"/>
              <a:ext cx="381000" cy="3737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K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676400" y="2286000"/>
              <a:ext cx="228600" cy="1143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9" name="TextBox 8"/>
            <p:cNvSpPr txBox="1"/>
            <p:nvPr/>
          </p:nvSpPr>
          <p:spPr>
            <a:xfrm rot="16200000">
              <a:off x="-149298" y="2473203"/>
              <a:ext cx="3429000" cy="6815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bounds on absolute value of weighted average</a:t>
              </a:r>
              <a:endParaRPr lang="en-US" sz="28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</p:grpSp>
      <p:sp>
        <p:nvSpPr>
          <p:cNvPr id="11" name="Freeform 10"/>
          <p:cNvSpPr/>
          <p:nvPr/>
        </p:nvSpPr>
        <p:spPr>
          <a:xfrm flipV="1">
            <a:off x="5029200" y="3124200"/>
            <a:ext cx="1828800" cy="2057400"/>
          </a:xfrm>
          <a:custGeom>
            <a:avLst/>
            <a:gdLst>
              <a:gd name="connsiteX0" fmla="*/ 0 w 1588958"/>
              <a:gd name="connsiteY0" fmla="*/ 1469037 h 1469037"/>
              <a:gd name="connsiteX1" fmla="*/ 644577 w 1588958"/>
              <a:gd name="connsiteY1" fmla="*/ 554637 h 1469037"/>
              <a:gd name="connsiteX2" fmla="*/ 824459 w 1588958"/>
              <a:gd name="connsiteY2" fmla="*/ 1124263 h 1469037"/>
              <a:gd name="connsiteX3" fmla="*/ 1588958 w 1588958"/>
              <a:gd name="connsiteY3" fmla="*/ 0 h 1469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88958" h="1469037">
                <a:moveTo>
                  <a:pt x="0" y="1469037"/>
                </a:moveTo>
                <a:cubicBezTo>
                  <a:pt x="253583" y="1040568"/>
                  <a:pt x="507167" y="612099"/>
                  <a:pt x="644577" y="554637"/>
                </a:cubicBezTo>
                <a:cubicBezTo>
                  <a:pt x="781987" y="497175"/>
                  <a:pt x="667062" y="1216702"/>
                  <a:pt x="824459" y="1124263"/>
                </a:cubicBezTo>
                <a:cubicBezTo>
                  <a:pt x="981856" y="1031824"/>
                  <a:pt x="1285407" y="515912"/>
                  <a:pt x="1588958" y="0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5105400" y="5181600"/>
            <a:ext cx="38100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for </a:t>
            </a:r>
            <a:r>
              <a:rPr kumimoji="0" lang="en-US" sz="4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K&gt;10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&lt;m&gt;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has </a:t>
            </a:r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tigher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bounds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than </a:t>
            </a:r>
            <a:r>
              <a:rPr lang="en-US" sz="44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4400" i="1" baseline="-25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endParaRPr kumimoji="0" lang="en-US" sz="4400" b="0" i="1" u="none" strike="noStrike" kern="120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65833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 2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more complicated data kernel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weighted average of first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5k/2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bounds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0 ≤ m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≤ 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average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localized average of </a:t>
            </a:r>
            <a:r>
              <a:rPr lang="en-US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5 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neighboring</a:t>
            </a:r>
            <a:r>
              <a:rPr lang="en-US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model parameters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3" cstate="print"/>
          <a:srcRect l="7882" r="6061" b="6639"/>
          <a:stretch>
            <a:fillRect/>
          </a:stretch>
        </p:blipFill>
        <p:spPr bwMode="auto">
          <a:xfrm rot="5400000">
            <a:off x="5138376" y="2661980"/>
            <a:ext cx="4328012" cy="2143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3048000" y="1489669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Cambria Math" pitchFamily="18" charset="0"/>
                <a:ea typeface="Cambria Math" pitchFamily="18" charset="0"/>
              </a:rPr>
              <a:t>G</a:t>
            </a:r>
            <a:endParaRPr lang="en-US" sz="12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86400" y="1489669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sz="1200" i="1" baseline="30000" dirty="0" err="1" smtClean="0">
                <a:latin typeface="Cambria Math" pitchFamily="18" charset="0"/>
                <a:ea typeface="Cambria Math" pitchFamily="18" charset="0"/>
              </a:rPr>
              <a:t>true</a:t>
            </a:r>
            <a:endParaRPr lang="en-US" sz="1200" i="1" baseline="30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934200" y="1407609"/>
            <a:ext cx="304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858000" y="1331409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sz="1200" i="1" baseline="-25000" dirty="0" smtClean="0"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sz="1200" i="1" baseline="30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</a:rPr>
              <a:t>z</a:t>
            </a:r>
            <a:r>
              <a:rPr lang="en-US" sz="1200" i="1" baseline="-25000" dirty="0" err="1" smtClean="0"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)</a:t>
            </a:r>
            <a:endParaRPr lang="en-US" sz="1200" i="1" baseline="30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172200" y="3084009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5400000">
            <a:off x="5777300" y="3593209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Cambria Math" pitchFamily="18" charset="0"/>
                <a:ea typeface="Cambria Math" pitchFamily="18" charset="0"/>
              </a:rPr>
              <a:t>depth, 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</a:rPr>
              <a:t>z</a:t>
            </a:r>
            <a:r>
              <a:rPr lang="en-US" sz="1200" i="1" baseline="-25000" dirty="0" err="1" smtClean="0">
                <a:latin typeface="Cambria Math" pitchFamily="18" charset="0"/>
                <a:ea typeface="Cambria Math" pitchFamily="18" charset="0"/>
              </a:rPr>
              <a:t>i</a:t>
            </a:r>
            <a:endParaRPr lang="en-US" sz="1200" i="1" baseline="30000" dirty="0"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rot="16200000" flipH="1">
            <a:off x="6200389" y="2978847"/>
            <a:ext cx="795337" cy="5536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 rot="5400000">
            <a:off x="6324986" y="2864547"/>
            <a:ext cx="8286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width,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w</a:t>
            </a:r>
            <a:endParaRPr lang="en-US" sz="1200" i="1" baseline="30000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2000" y="120681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(A)</a:t>
            </a:r>
            <a:endParaRPr lang="en-US" sz="1200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18740" y="1331409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(B)</a:t>
            </a:r>
            <a:endParaRPr lang="en-US" sz="1200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5003008" y="3781716"/>
            <a:ext cx="3786185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6457950" y="3122109"/>
            <a:ext cx="2590800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Picture 5"/>
          <p:cNvPicPr>
            <a:picLocks noGrp="1" noChangeArrowheads="1"/>
          </p:cNvPicPr>
          <p:nvPr>
            <p:ph idx="1"/>
          </p:nvPr>
        </p:nvPicPr>
        <p:blipFill>
          <a:blip r:embed="rId4" cstate="print"/>
          <a:srcRect l="31484" t="18038" r="28950" b="29612"/>
          <a:stretch>
            <a:fillRect/>
          </a:stretch>
        </p:blipFill>
        <p:spPr bwMode="auto">
          <a:xfrm>
            <a:off x="1295400" y="1788609"/>
            <a:ext cx="3995374" cy="1983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/>
          <a:srcRect l="21428" t="17143" r="74286" b="29524"/>
          <a:stretch>
            <a:fillRect/>
          </a:stretch>
        </p:blipFill>
        <p:spPr bwMode="auto">
          <a:xfrm>
            <a:off x="838200" y="1726697"/>
            <a:ext cx="228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rrowheads="1"/>
          </p:cNvPicPr>
          <p:nvPr/>
        </p:nvPicPr>
        <p:blipFill>
          <a:blip r:embed="rId4" cstate="print"/>
          <a:srcRect l="76434" t="18437" r="17143" b="27222"/>
          <a:stretch>
            <a:fillRect/>
          </a:stretch>
        </p:blipFill>
        <p:spPr bwMode="auto">
          <a:xfrm>
            <a:off x="5579894" y="1766117"/>
            <a:ext cx="324308" cy="4117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" name="TextBox 29"/>
          <p:cNvSpPr txBox="1"/>
          <p:nvPr/>
        </p:nvSpPr>
        <p:spPr>
          <a:xfrm>
            <a:off x="1057275" y="2693484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mbria Math"/>
                <a:ea typeface="Cambria Math"/>
              </a:rPr>
              <a:t>≈</a:t>
            </a:r>
            <a:endParaRPr lang="en-US" sz="12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1470619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Cambria Math" pitchFamily="18" charset="0"/>
                <a:ea typeface="Cambria Math" pitchFamily="18" charset="0"/>
              </a:rPr>
              <a:t>d</a:t>
            </a:r>
            <a:r>
              <a:rPr lang="en-US" sz="1200" i="1" baseline="30000" dirty="0" smtClean="0">
                <a:latin typeface="Cambria Math" pitchFamily="18" charset="0"/>
                <a:ea typeface="Cambria Math" pitchFamily="18" charset="0"/>
              </a:rPr>
              <a:t>obs</a:t>
            </a:r>
            <a:endParaRPr lang="en-US" sz="1200" i="1" baseline="30000" dirty="0"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1371600" y="1807659"/>
            <a:ext cx="40386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>
            <a:off x="304800" y="2860171"/>
            <a:ext cx="21336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>
            <a:off x="-194464" y="2859385"/>
            <a:ext cx="21336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>
            <a:off x="3654423" y="3819022"/>
            <a:ext cx="4016378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147604" y="1517805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j</a:t>
            </a:r>
            <a:endParaRPr lang="en-US" sz="1200" i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230920" y="3846009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err="1" smtClean="0">
                <a:latin typeface="Cambria Math" pitchFamily="18" charset="0"/>
                <a:ea typeface="Cambria Math" pitchFamily="18" charset="0"/>
              </a:rPr>
              <a:t>i</a:t>
            </a:r>
            <a:endParaRPr lang="en-US" sz="1200" i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548532" y="5742801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j</a:t>
            </a:r>
            <a:endParaRPr lang="en-US" sz="1200" i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33864" y="3846009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err="1" smtClean="0">
                <a:latin typeface="Cambria Math" pitchFamily="18" charset="0"/>
                <a:ea typeface="Cambria Math" pitchFamily="18" charset="0"/>
              </a:rPr>
              <a:t>i</a:t>
            </a:r>
            <a:endParaRPr lang="en-US" sz="1200" i="1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3" cstate="print"/>
          <a:srcRect l="7882" r="6061" b="6639"/>
          <a:stretch>
            <a:fillRect/>
          </a:stretch>
        </p:blipFill>
        <p:spPr bwMode="auto">
          <a:xfrm rot="5400000">
            <a:off x="5138376" y="2661980"/>
            <a:ext cx="4328012" cy="2143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3048000" y="1489669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Cambria Math" pitchFamily="18" charset="0"/>
                <a:ea typeface="Cambria Math" pitchFamily="18" charset="0"/>
              </a:rPr>
              <a:t>G</a:t>
            </a:r>
            <a:endParaRPr lang="en-US" sz="12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86400" y="1489669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sz="1200" i="1" baseline="30000" dirty="0" err="1" smtClean="0">
                <a:latin typeface="Cambria Math" pitchFamily="18" charset="0"/>
                <a:ea typeface="Cambria Math" pitchFamily="18" charset="0"/>
              </a:rPr>
              <a:t>true</a:t>
            </a:r>
            <a:endParaRPr lang="en-US" sz="1200" i="1" baseline="30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934200" y="1407609"/>
            <a:ext cx="304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858000" y="1331409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sz="1200" i="1" baseline="-25000" dirty="0" smtClean="0"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sz="1200" i="1" baseline="30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</a:rPr>
              <a:t>z</a:t>
            </a:r>
            <a:r>
              <a:rPr lang="en-US" sz="1200" i="1" baseline="-25000" dirty="0" err="1" smtClean="0"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)</a:t>
            </a:r>
            <a:endParaRPr lang="en-US" sz="1200" i="1" baseline="30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172200" y="3084009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5400000">
            <a:off x="5777300" y="3593209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Cambria Math" pitchFamily="18" charset="0"/>
                <a:ea typeface="Cambria Math" pitchFamily="18" charset="0"/>
              </a:rPr>
              <a:t>depth, 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</a:rPr>
              <a:t>z</a:t>
            </a:r>
            <a:r>
              <a:rPr lang="en-US" sz="1200" i="1" baseline="-25000" dirty="0" err="1" smtClean="0">
                <a:latin typeface="Cambria Math" pitchFamily="18" charset="0"/>
                <a:ea typeface="Cambria Math" pitchFamily="18" charset="0"/>
              </a:rPr>
              <a:t>i</a:t>
            </a:r>
            <a:endParaRPr lang="en-US" sz="1200" i="1" baseline="30000" dirty="0"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rot="16200000" flipH="1">
            <a:off x="6200389" y="2978847"/>
            <a:ext cx="795337" cy="5536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 rot="5400000">
            <a:off x="6324986" y="2864547"/>
            <a:ext cx="8286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width,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w</a:t>
            </a:r>
            <a:endParaRPr lang="en-US" sz="1200" i="1" baseline="30000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2000" y="120681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(A)</a:t>
            </a:r>
            <a:endParaRPr lang="en-US" sz="1200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18740" y="1331409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(B)</a:t>
            </a:r>
            <a:endParaRPr lang="en-US" sz="1200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5003008" y="3781716"/>
            <a:ext cx="3786185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6457950" y="3122109"/>
            <a:ext cx="2590800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Picture 5"/>
          <p:cNvPicPr>
            <a:picLocks noGrp="1" noChangeArrowheads="1"/>
          </p:cNvPicPr>
          <p:nvPr>
            <p:ph idx="1"/>
          </p:nvPr>
        </p:nvPicPr>
        <p:blipFill>
          <a:blip r:embed="rId4" cstate="print"/>
          <a:srcRect l="31484" t="18038" r="28950" b="29612"/>
          <a:stretch>
            <a:fillRect/>
          </a:stretch>
        </p:blipFill>
        <p:spPr bwMode="auto">
          <a:xfrm>
            <a:off x="1295400" y="1788609"/>
            <a:ext cx="3995374" cy="1983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/>
          <a:srcRect l="21428" t="17143" r="74286" b="29524"/>
          <a:stretch>
            <a:fillRect/>
          </a:stretch>
        </p:blipFill>
        <p:spPr bwMode="auto">
          <a:xfrm>
            <a:off x="838200" y="1726697"/>
            <a:ext cx="228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rrowheads="1"/>
          </p:cNvPicPr>
          <p:nvPr/>
        </p:nvPicPr>
        <p:blipFill>
          <a:blip r:embed="rId4" cstate="print"/>
          <a:srcRect l="76434" t="18437" r="17143" b="27222"/>
          <a:stretch>
            <a:fillRect/>
          </a:stretch>
        </p:blipFill>
        <p:spPr bwMode="auto">
          <a:xfrm>
            <a:off x="5579894" y="1766117"/>
            <a:ext cx="324308" cy="4117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" name="TextBox 29"/>
          <p:cNvSpPr txBox="1"/>
          <p:nvPr/>
        </p:nvSpPr>
        <p:spPr>
          <a:xfrm>
            <a:off x="1057275" y="2693484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mbria Math"/>
                <a:ea typeface="Cambria Math"/>
              </a:rPr>
              <a:t>≈</a:t>
            </a:r>
            <a:endParaRPr lang="en-US" sz="12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1470619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Cambria Math" pitchFamily="18" charset="0"/>
                <a:ea typeface="Cambria Math" pitchFamily="18" charset="0"/>
              </a:rPr>
              <a:t>d</a:t>
            </a:r>
            <a:r>
              <a:rPr lang="en-US" sz="1200" i="1" baseline="30000" dirty="0" smtClean="0">
                <a:latin typeface="Cambria Math" pitchFamily="18" charset="0"/>
                <a:ea typeface="Cambria Math" pitchFamily="18" charset="0"/>
              </a:rPr>
              <a:t>obs</a:t>
            </a:r>
            <a:endParaRPr lang="en-US" sz="1200" i="1" baseline="30000" dirty="0"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1371600" y="1807659"/>
            <a:ext cx="40386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>
            <a:off x="304800" y="2860171"/>
            <a:ext cx="21336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>
            <a:off x="-194464" y="2859385"/>
            <a:ext cx="21336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>
            <a:off x="3654423" y="3819022"/>
            <a:ext cx="4016378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147604" y="1517805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j</a:t>
            </a:r>
            <a:endParaRPr lang="en-US" sz="1200" i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230920" y="3846009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err="1" smtClean="0">
                <a:latin typeface="Cambria Math" pitchFamily="18" charset="0"/>
                <a:ea typeface="Cambria Math" pitchFamily="18" charset="0"/>
              </a:rPr>
              <a:t>i</a:t>
            </a:r>
            <a:endParaRPr lang="en-US" sz="1200" i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548532" y="5742801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j</a:t>
            </a:r>
            <a:endParaRPr lang="en-US" sz="1200" i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33864" y="3846009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err="1" smtClean="0">
                <a:latin typeface="Cambria Math" pitchFamily="18" charset="0"/>
                <a:ea typeface="Cambria Math" pitchFamily="18" charset="0"/>
              </a:rPr>
              <a:t>i</a:t>
            </a:r>
            <a:endParaRPr lang="en-US" sz="1200" i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1596571" y="3918857"/>
            <a:ext cx="2032000" cy="1335314"/>
          </a:xfrm>
          <a:custGeom>
            <a:avLst/>
            <a:gdLst>
              <a:gd name="connsiteX0" fmla="*/ 0 w 2032000"/>
              <a:gd name="connsiteY0" fmla="*/ 1335314 h 1335314"/>
              <a:gd name="connsiteX1" fmla="*/ 1088572 w 2032000"/>
              <a:gd name="connsiteY1" fmla="*/ 174172 h 1335314"/>
              <a:gd name="connsiteX2" fmla="*/ 1349829 w 2032000"/>
              <a:gd name="connsiteY2" fmla="*/ 551543 h 1335314"/>
              <a:gd name="connsiteX3" fmla="*/ 2032000 w 2032000"/>
              <a:gd name="connsiteY3" fmla="*/ 0 h 1335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32000" h="1335314">
                <a:moveTo>
                  <a:pt x="0" y="1335314"/>
                </a:moveTo>
                <a:cubicBezTo>
                  <a:pt x="431800" y="820057"/>
                  <a:pt x="863601" y="304800"/>
                  <a:pt x="1088572" y="174172"/>
                </a:cubicBezTo>
                <a:cubicBezTo>
                  <a:pt x="1313543" y="43544"/>
                  <a:pt x="1192591" y="580572"/>
                  <a:pt x="1349829" y="551543"/>
                </a:cubicBezTo>
                <a:cubicBezTo>
                  <a:pt x="1507067" y="522514"/>
                  <a:pt x="1769533" y="261257"/>
                  <a:pt x="2032000" y="0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1219200" y="4572000"/>
            <a:ext cx="4267200" cy="2057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complicated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but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reminiscent of Laplace Transform kernel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suppose two different solutions exactly satisfy the same data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2438400"/>
            <a:ext cx="435864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609600" y="5410200"/>
            <a:ext cx="8229600" cy="1096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sinc</a:t>
            </a:r>
            <a:r>
              <a:rPr lang="en-US" sz="4400" dirty="0" smtClean="0">
                <a:latin typeface="Times New Roman" pitchFamily="18" charset="0"/>
                <a:ea typeface="+mj-ea"/>
                <a:cs typeface="Times New Roman" pitchFamily="18" charset="0"/>
              </a:rPr>
              <a:t>e there are two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the solution is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nonunique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3" cstate="print"/>
          <a:srcRect l="7882" r="6061" b="6639"/>
          <a:stretch>
            <a:fillRect/>
          </a:stretch>
        </p:blipFill>
        <p:spPr bwMode="auto">
          <a:xfrm rot="5400000">
            <a:off x="5138376" y="2661980"/>
            <a:ext cx="4328012" cy="2143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3048000" y="1489669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Cambria Math" pitchFamily="18" charset="0"/>
                <a:ea typeface="Cambria Math" pitchFamily="18" charset="0"/>
              </a:rPr>
              <a:t>G</a:t>
            </a:r>
            <a:endParaRPr lang="en-US" sz="12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86400" y="1489669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sz="1200" i="1" baseline="30000" dirty="0" err="1" smtClean="0">
                <a:latin typeface="Cambria Math" pitchFamily="18" charset="0"/>
                <a:ea typeface="Cambria Math" pitchFamily="18" charset="0"/>
              </a:rPr>
              <a:t>true</a:t>
            </a:r>
            <a:endParaRPr lang="en-US" sz="1200" i="1" baseline="30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934200" y="1407609"/>
            <a:ext cx="304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858000" y="1331409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sz="1200" i="1" baseline="-25000" dirty="0" smtClean="0"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sz="1200" i="1" baseline="30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</a:rPr>
              <a:t>z</a:t>
            </a:r>
            <a:r>
              <a:rPr lang="en-US" sz="1200" i="1" baseline="-25000" dirty="0" err="1" smtClean="0"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)</a:t>
            </a:r>
            <a:endParaRPr lang="en-US" sz="1200" i="1" baseline="30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172200" y="3084009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5400000">
            <a:off x="5777300" y="3593209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Cambria Math" pitchFamily="18" charset="0"/>
                <a:ea typeface="Cambria Math" pitchFamily="18" charset="0"/>
              </a:rPr>
              <a:t>depth, 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</a:rPr>
              <a:t>z</a:t>
            </a:r>
            <a:r>
              <a:rPr lang="en-US" sz="1200" i="1" baseline="-25000" dirty="0" err="1" smtClean="0">
                <a:latin typeface="Cambria Math" pitchFamily="18" charset="0"/>
                <a:ea typeface="Cambria Math" pitchFamily="18" charset="0"/>
              </a:rPr>
              <a:t>i</a:t>
            </a:r>
            <a:endParaRPr lang="en-US" sz="1200" i="1" baseline="30000" dirty="0"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rot="16200000" flipH="1">
            <a:off x="6200389" y="2978847"/>
            <a:ext cx="795337" cy="5536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 rot="5400000">
            <a:off x="6324986" y="2864547"/>
            <a:ext cx="8286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width,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w</a:t>
            </a:r>
            <a:endParaRPr lang="en-US" sz="1200" i="1" baseline="30000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2000" y="120681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(A)</a:t>
            </a:r>
            <a:endParaRPr lang="en-US" sz="1200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18740" y="1331409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(B)</a:t>
            </a:r>
            <a:endParaRPr lang="en-US" sz="1200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5003008" y="3781716"/>
            <a:ext cx="3786185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6457950" y="3122109"/>
            <a:ext cx="2590800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Picture 5"/>
          <p:cNvPicPr>
            <a:picLocks noGrp="1" noChangeArrowheads="1"/>
          </p:cNvPicPr>
          <p:nvPr>
            <p:ph idx="1"/>
          </p:nvPr>
        </p:nvPicPr>
        <p:blipFill>
          <a:blip r:embed="rId4" cstate="print"/>
          <a:srcRect l="31484" t="18038" r="28950" b="29612"/>
          <a:stretch>
            <a:fillRect/>
          </a:stretch>
        </p:blipFill>
        <p:spPr bwMode="auto">
          <a:xfrm>
            <a:off x="1295400" y="1788609"/>
            <a:ext cx="3995374" cy="1983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/>
          <a:srcRect l="21428" t="17143" r="74286" b="29524"/>
          <a:stretch>
            <a:fillRect/>
          </a:stretch>
        </p:blipFill>
        <p:spPr bwMode="auto">
          <a:xfrm>
            <a:off x="838200" y="1726697"/>
            <a:ext cx="228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rrowheads="1"/>
          </p:cNvPicPr>
          <p:nvPr/>
        </p:nvPicPr>
        <p:blipFill>
          <a:blip r:embed="rId4" cstate="print"/>
          <a:srcRect l="76434" t="18437" r="17143" b="27222"/>
          <a:stretch>
            <a:fillRect/>
          </a:stretch>
        </p:blipFill>
        <p:spPr bwMode="auto">
          <a:xfrm>
            <a:off x="5579894" y="1766117"/>
            <a:ext cx="324308" cy="4117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" name="TextBox 29"/>
          <p:cNvSpPr txBox="1"/>
          <p:nvPr/>
        </p:nvSpPr>
        <p:spPr>
          <a:xfrm>
            <a:off x="1057275" y="2693484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mbria Math"/>
                <a:ea typeface="Cambria Math"/>
              </a:rPr>
              <a:t>≈</a:t>
            </a:r>
            <a:endParaRPr lang="en-US" sz="12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1470619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Cambria Math" pitchFamily="18" charset="0"/>
                <a:ea typeface="Cambria Math" pitchFamily="18" charset="0"/>
              </a:rPr>
              <a:t>d</a:t>
            </a:r>
            <a:r>
              <a:rPr lang="en-US" sz="1200" i="1" baseline="30000" dirty="0" smtClean="0">
                <a:latin typeface="Cambria Math" pitchFamily="18" charset="0"/>
                <a:ea typeface="Cambria Math" pitchFamily="18" charset="0"/>
              </a:rPr>
              <a:t>obs</a:t>
            </a:r>
            <a:endParaRPr lang="en-US" sz="1200" i="1" baseline="30000" dirty="0"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1371600" y="1807659"/>
            <a:ext cx="40386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>
            <a:off x="304800" y="2860171"/>
            <a:ext cx="21336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>
            <a:off x="-194464" y="2859385"/>
            <a:ext cx="21336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>
            <a:off x="3654423" y="3819022"/>
            <a:ext cx="4016378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147604" y="1517805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j</a:t>
            </a:r>
            <a:endParaRPr lang="en-US" sz="1200" i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230920" y="3846009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err="1" smtClean="0">
                <a:latin typeface="Cambria Math" pitchFamily="18" charset="0"/>
                <a:ea typeface="Cambria Math" pitchFamily="18" charset="0"/>
              </a:rPr>
              <a:t>i</a:t>
            </a:r>
            <a:endParaRPr lang="en-US" sz="1200" i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548532" y="5742801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j</a:t>
            </a:r>
            <a:endParaRPr lang="en-US" sz="1200" i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33864" y="3846009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err="1" smtClean="0">
                <a:latin typeface="Cambria Math" pitchFamily="18" charset="0"/>
                <a:ea typeface="Cambria Math" pitchFamily="18" charset="0"/>
              </a:rPr>
              <a:t>i</a:t>
            </a:r>
            <a:endParaRPr lang="en-US" sz="1200" i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3429000" y="4572000"/>
            <a:ext cx="2032000" cy="1335314"/>
          </a:xfrm>
          <a:custGeom>
            <a:avLst/>
            <a:gdLst>
              <a:gd name="connsiteX0" fmla="*/ 0 w 2032000"/>
              <a:gd name="connsiteY0" fmla="*/ 1335314 h 1335314"/>
              <a:gd name="connsiteX1" fmla="*/ 1088572 w 2032000"/>
              <a:gd name="connsiteY1" fmla="*/ 174172 h 1335314"/>
              <a:gd name="connsiteX2" fmla="*/ 1349829 w 2032000"/>
              <a:gd name="connsiteY2" fmla="*/ 551543 h 1335314"/>
              <a:gd name="connsiteX3" fmla="*/ 2032000 w 2032000"/>
              <a:gd name="connsiteY3" fmla="*/ 0 h 1335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32000" h="1335314">
                <a:moveTo>
                  <a:pt x="0" y="1335314"/>
                </a:moveTo>
                <a:cubicBezTo>
                  <a:pt x="431800" y="820057"/>
                  <a:pt x="863601" y="304800"/>
                  <a:pt x="1088572" y="174172"/>
                </a:cubicBezTo>
                <a:cubicBezTo>
                  <a:pt x="1313543" y="43544"/>
                  <a:pt x="1192591" y="580572"/>
                  <a:pt x="1349829" y="551543"/>
                </a:cubicBezTo>
                <a:cubicBezTo>
                  <a:pt x="1507067" y="522514"/>
                  <a:pt x="1769533" y="261257"/>
                  <a:pt x="2032000" y="0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3352800" y="5791200"/>
            <a:ext cx="2514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true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increased with depth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z</a:t>
            </a:r>
            <a:r>
              <a:rPr kumimoji="0" lang="en-US" sz="44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endParaRPr lang="en-US" sz="4400" b="1" i="1" baseline="-25000" dirty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3657600" y="5334000"/>
            <a:ext cx="3860800" cy="533400"/>
          </a:xfrm>
          <a:custGeom>
            <a:avLst/>
            <a:gdLst>
              <a:gd name="connsiteX0" fmla="*/ 0 w 2032000"/>
              <a:gd name="connsiteY0" fmla="*/ 1335314 h 1335314"/>
              <a:gd name="connsiteX1" fmla="*/ 1088572 w 2032000"/>
              <a:gd name="connsiteY1" fmla="*/ 174172 h 1335314"/>
              <a:gd name="connsiteX2" fmla="*/ 1349829 w 2032000"/>
              <a:gd name="connsiteY2" fmla="*/ 551543 h 1335314"/>
              <a:gd name="connsiteX3" fmla="*/ 2032000 w 2032000"/>
              <a:gd name="connsiteY3" fmla="*/ 0 h 1335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32000" h="1335314">
                <a:moveTo>
                  <a:pt x="0" y="1335314"/>
                </a:moveTo>
                <a:cubicBezTo>
                  <a:pt x="431800" y="820057"/>
                  <a:pt x="863601" y="304800"/>
                  <a:pt x="1088572" y="174172"/>
                </a:cubicBezTo>
                <a:cubicBezTo>
                  <a:pt x="1313543" y="43544"/>
                  <a:pt x="1192591" y="580572"/>
                  <a:pt x="1349829" y="551543"/>
                </a:cubicBezTo>
                <a:cubicBezTo>
                  <a:pt x="1507067" y="522514"/>
                  <a:pt x="1769533" y="261257"/>
                  <a:pt x="2032000" y="0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3" cstate="print"/>
          <a:srcRect l="7882" r="6061" b="6639"/>
          <a:stretch>
            <a:fillRect/>
          </a:stretch>
        </p:blipFill>
        <p:spPr bwMode="auto">
          <a:xfrm rot="5400000">
            <a:off x="5138376" y="2661980"/>
            <a:ext cx="4328012" cy="2143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3048000" y="1489669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Cambria Math" pitchFamily="18" charset="0"/>
                <a:ea typeface="Cambria Math" pitchFamily="18" charset="0"/>
              </a:rPr>
              <a:t>G</a:t>
            </a:r>
            <a:endParaRPr lang="en-US" sz="12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86400" y="1489669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sz="1200" i="1" baseline="30000" dirty="0" err="1" smtClean="0">
                <a:latin typeface="Cambria Math" pitchFamily="18" charset="0"/>
                <a:ea typeface="Cambria Math" pitchFamily="18" charset="0"/>
              </a:rPr>
              <a:t>true</a:t>
            </a:r>
            <a:endParaRPr lang="en-US" sz="1200" i="1" baseline="30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934200" y="1407609"/>
            <a:ext cx="304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858000" y="1331409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sz="1200" i="1" baseline="-25000" dirty="0" smtClean="0"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sz="1200" i="1" baseline="30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</a:rPr>
              <a:t>z</a:t>
            </a:r>
            <a:r>
              <a:rPr lang="en-US" sz="1200" i="1" baseline="-25000" dirty="0" err="1" smtClean="0"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)</a:t>
            </a:r>
            <a:endParaRPr lang="en-US" sz="1200" i="1" baseline="30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172200" y="3084009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5400000">
            <a:off x="5777300" y="3593209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Cambria Math" pitchFamily="18" charset="0"/>
                <a:ea typeface="Cambria Math" pitchFamily="18" charset="0"/>
              </a:rPr>
              <a:t>depth, 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</a:rPr>
              <a:t>z</a:t>
            </a:r>
            <a:r>
              <a:rPr lang="en-US" sz="1200" i="1" baseline="-25000" dirty="0" err="1" smtClean="0">
                <a:latin typeface="Cambria Math" pitchFamily="18" charset="0"/>
                <a:ea typeface="Cambria Math" pitchFamily="18" charset="0"/>
              </a:rPr>
              <a:t>i</a:t>
            </a:r>
            <a:endParaRPr lang="en-US" sz="1200" i="1" baseline="30000" dirty="0"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rot="16200000" flipH="1">
            <a:off x="6200389" y="2978847"/>
            <a:ext cx="795337" cy="5536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 rot="5400000">
            <a:off x="6324986" y="2864547"/>
            <a:ext cx="8286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width,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w</a:t>
            </a:r>
            <a:endParaRPr lang="en-US" sz="1200" i="1" baseline="30000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2000" y="120681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(A)</a:t>
            </a:r>
            <a:endParaRPr lang="en-US" sz="1200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18740" y="1331409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(B)</a:t>
            </a:r>
            <a:endParaRPr lang="en-US" sz="1200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5003008" y="3781716"/>
            <a:ext cx="3786185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6457950" y="3122109"/>
            <a:ext cx="2590800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Picture 5"/>
          <p:cNvPicPr>
            <a:picLocks noGrp="1" noChangeArrowheads="1"/>
          </p:cNvPicPr>
          <p:nvPr>
            <p:ph idx="1"/>
          </p:nvPr>
        </p:nvPicPr>
        <p:blipFill>
          <a:blip r:embed="rId4" cstate="print"/>
          <a:srcRect l="31484" t="18038" r="28950" b="29612"/>
          <a:stretch>
            <a:fillRect/>
          </a:stretch>
        </p:blipFill>
        <p:spPr bwMode="auto">
          <a:xfrm>
            <a:off x="1295400" y="1788609"/>
            <a:ext cx="3995374" cy="1983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/>
          <a:srcRect l="21428" t="17143" r="74286" b="29524"/>
          <a:stretch>
            <a:fillRect/>
          </a:stretch>
        </p:blipFill>
        <p:spPr bwMode="auto">
          <a:xfrm>
            <a:off x="838200" y="1726697"/>
            <a:ext cx="228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rrowheads="1"/>
          </p:cNvPicPr>
          <p:nvPr/>
        </p:nvPicPr>
        <p:blipFill>
          <a:blip r:embed="rId4" cstate="print"/>
          <a:srcRect l="76434" t="18437" r="17143" b="27222"/>
          <a:stretch>
            <a:fillRect/>
          </a:stretch>
        </p:blipFill>
        <p:spPr bwMode="auto">
          <a:xfrm>
            <a:off x="5579894" y="1766117"/>
            <a:ext cx="324308" cy="4117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" name="TextBox 29"/>
          <p:cNvSpPr txBox="1"/>
          <p:nvPr/>
        </p:nvSpPr>
        <p:spPr>
          <a:xfrm>
            <a:off x="1057275" y="2693484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mbria Math"/>
                <a:ea typeface="Cambria Math"/>
              </a:rPr>
              <a:t>≈</a:t>
            </a:r>
            <a:endParaRPr lang="en-US" sz="12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1470619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Cambria Math" pitchFamily="18" charset="0"/>
                <a:ea typeface="Cambria Math" pitchFamily="18" charset="0"/>
              </a:rPr>
              <a:t>d</a:t>
            </a:r>
            <a:r>
              <a:rPr lang="en-US" sz="1200" i="1" baseline="30000" dirty="0" smtClean="0">
                <a:latin typeface="Cambria Math" pitchFamily="18" charset="0"/>
                <a:ea typeface="Cambria Math" pitchFamily="18" charset="0"/>
              </a:rPr>
              <a:t>obs</a:t>
            </a:r>
            <a:endParaRPr lang="en-US" sz="1200" i="1" baseline="30000" dirty="0"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1371600" y="1807659"/>
            <a:ext cx="40386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>
            <a:off x="304800" y="2860171"/>
            <a:ext cx="21336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>
            <a:off x="-194464" y="2859385"/>
            <a:ext cx="21336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>
            <a:off x="3654423" y="3819022"/>
            <a:ext cx="4016378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147604" y="1517805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j</a:t>
            </a:r>
            <a:endParaRPr lang="en-US" sz="1200" i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230920" y="3846009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err="1" smtClean="0">
                <a:latin typeface="Cambria Math" pitchFamily="18" charset="0"/>
                <a:ea typeface="Cambria Math" pitchFamily="18" charset="0"/>
              </a:rPr>
              <a:t>i</a:t>
            </a:r>
            <a:endParaRPr lang="en-US" sz="1200" i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548532" y="5742801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j</a:t>
            </a:r>
            <a:endParaRPr lang="en-US" sz="1200" i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33864" y="3846009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err="1" smtClean="0">
                <a:latin typeface="Cambria Math" pitchFamily="18" charset="0"/>
                <a:ea typeface="Cambria Math" pitchFamily="18" charset="0"/>
              </a:rPr>
              <a:t>i</a:t>
            </a:r>
            <a:endParaRPr lang="en-US" sz="1200" i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6705600" y="5715000"/>
            <a:ext cx="457200" cy="381000"/>
          </a:xfrm>
          <a:custGeom>
            <a:avLst/>
            <a:gdLst>
              <a:gd name="connsiteX0" fmla="*/ 0 w 2032000"/>
              <a:gd name="connsiteY0" fmla="*/ 1335314 h 1335314"/>
              <a:gd name="connsiteX1" fmla="*/ 1088572 w 2032000"/>
              <a:gd name="connsiteY1" fmla="*/ 174172 h 1335314"/>
              <a:gd name="connsiteX2" fmla="*/ 1349829 w 2032000"/>
              <a:gd name="connsiteY2" fmla="*/ 551543 h 1335314"/>
              <a:gd name="connsiteX3" fmla="*/ 2032000 w 2032000"/>
              <a:gd name="connsiteY3" fmla="*/ 0 h 1335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32000" h="1335314">
                <a:moveTo>
                  <a:pt x="0" y="1335314"/>
                </a:moveTo>
                <a:cubicBezTo>
                  <a:pt x="431800" y="820057"/>
                  <a:pt x="863601" y="304800"/>
                  <a:pt x="1088572" y="174172"/>
                </a:cubicBezTo>
                <a:cubicBezTo>
                  <a:pt x="1313543" y="43544"/>
                  <a:pt x="1192591" y="580572"/>
                  <a:pt x="1349829" y="551543"/>
                </a:cubicBezTo>
                <a:cubicBezTo>
                  <a:pt x="1507067" y="522514"/>
                  <a:pt x="1769533" y="261257"/>
                  <a:pt x="2032000" y="0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6019800" y="5943600"/>
            <a:ext cx="2514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minimum length solution</a:t>
            </a:r>
            <a:endParaRPr lang="en-US" sz="4400" b="1" i="1" baseline="-25000" dirty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3" cstate="print"/>
          <a:srcRect l="7882" r="6061" b="6639"/>
          <a:stretch>
            <a:fillRect/>
          </a:stretch>
        </p:blipFill>
        <p:spPr bwMode="auto">
          <a:xfrm rot="5400000">
            <a:off x="5138376" y="2661980"/>
            <a:ext cx="4328012" cy="2143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3048000" y="1489669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Cambria Math" pitchFamily="18" charset="0"/>
                <a:ea typeface="Cambria Math" pitchFamily="18" charset="0"/>
              </a:rPr>
              <a:t>G</a:t>
            </a:r>
            <a:endParaRPr lang="en-US" sz="12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86400" y="1489669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sz="1200" i="1" baseline="30000" dirty="0" err="1" smtClean="0">
                <a:latin typeface="Cambria Math" pitchFamily="18" charset="0"/>
                <a:ea typeface="Cambria Math" pitchFamily="18" charset="0"/>
              </a:rPr>
              <a:t>true</a:t>
            </a:r>
            <a:endParaRPr lang="en-US" sz="1200" i="1" baseline="30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934200" y="1407609"/>
            <a:ext cx="304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858000" y="1331409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sz="1200" i="1" baseline="-25000" dirty="0" smtClean="0"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sz="1200" i="1" baseline="30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</a:rPr>
              <a:t>z</a:t>
            </a:r>
            <a:r>
              <a:rPr lang="en-US" sz="1200" i="1" baseline="-25000" dirty="0" err="1" smtClean="0"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)</a:t>
            </a:r>
            <a:endParaRPr lang="en-US" sz="1200" i="1" baseline="30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172200" y="3084009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5400000">
            <a:off x="5777300" y="3593209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Cambria Math" pitchFamily="18" charset="0"/>
                <a:ea typeface="Cambria Math" pitchFamily="18" charset="0"/>
              </a:rPr>
              <a:t>depth, 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</a:rPr>
              <a:t>z</a:t>
            </a:r>
            <a:r>
              <a:rPr lang="en-US" sz="1200" i="1" baseline="-25000" dirty="0" err="1" smtClean="0">
                <a:latin typeface="Cambria Math" pitchFamily="18" charset="0"/>
                <a:ea typeface="Cambria Math" pitchFamily="18" charset="0"/>
              </a:rPr>
              <a:t>i</a:t>
            </a:r>
            <a:endParaRPr lang="en-US" sz="1200" i="1" baseline="30000" dirty="0"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rot="16200000" flipH="1">
            <a:off x="6200389" y="2978847"/>
            <a:ext cx="795337" cy="5536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 rot="5400000">
            <a:off x="6324986" y="2864547"/>
            <a:ext cx="8286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width,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w</a:t>
            </a:r>
            <a:endParaRPr lang="en-US" sz="1200" i="1" baseline="30000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2000" y="120681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(A)</a:t>
            </a:r>
            <a:endParaRPr lang="en-US" sz="1200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18740" y="1331409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(B)</a:t>
            </a:r>
            <a:endParaRPr lang="en-US" sz="1200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5003008" y="3781716"/>
            <a:ext cx="3786185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6457950" y="3122109"/>
            <a:ext cx="2590800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Picture 5"/>
          <p:cNvPicPr>
            <a:picLocks noGrp="1" noChangeArrowheads="1"/>
          </p:cNvPicPr>
          <p:nvPr>
            <p:ph idx="1"/>
          </p:nvPr>
        </p:nvPicPr>
        <p:blipFill>
          <a:blip r:embed="rId4" cstate="print"/>
          <a:srcRect l="31484" t="18038" r="28950" b="29612"/>
          <a:stretch>
            <a:fillRect/>
          </a:stretch>
        </p:blipFill>
        <p:spPr bwMode="auto">
          <a:xfrm>
            <a:off x="1295400" y="1788609"/>
            <a:ext cx="3995374" cy="1983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/>
          <a:srcRect l="21428" t="17143" r="74286" b="29524"/>
          <a:stretch>
            <a:fillRect/>
          </a:stretch>
        </p:blipFill>
        <p:spPr bwMode="auto">
          <a:xfrm>
            <a:off x="838200" y="1726697"/>
            <a:ext cx="228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rrowheads="1"/>
          </p:cNvPicPr>
          <p:nvPr/>
        </p:nvPicPr>
        <p:blipFill>
          <a:blip r:embed="rId4" cstate="print"/>
          <a:srcRect l="76434" t="18437" r="17143" b="27222"/>
          <a:stretch>
            <a:fillRect/>
          </a:stretch>
        </p:blipFill>
        <p:spPr bwMode="auto">
          <a:xfrm>
            <a:off x="5579894" y="1766117"/>
            <a:ext cx="324308" cy="4117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" name="TextBox 29"/>
          <p:cNvSpPr txBox="1"/>
          <p:nvPr/>
        </p:nvSpPr>
        <p:spPr>
          <a:xfrm>
            <a:off x="1057275" y="2693484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mbria Math"/>
                <a:ea typeface="Cambria Math"/>
              </a:rPr>
              <a:t>≈</a:t>
            </a:r>
            <a:endParaRPr lang="en-US" sz="12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1470619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Cambria Math" pitchFamily="18" charset="0"/>
                <a:ea typeface="Cambria Math" pitchFamily="18" charset="0"/>
              </a:rPr>
              <a:t>d</a:t>
            </a:r>
            <a:r>
              <a:rPr lang="en-US" sz="1200" i="1" baseline="30000" dirty="0" smtClean="0">
                <a:latin typeface="Cambria Math" pitchFamily="18" charset="0"/>
                <a:ea typeface="Cambria Math" pitchFamily="18" charset="0"/>
              </a:rPr>
              <a:t>obs</a:t>
            </a:r>
            <a:endParaRPr lang="en-US" sz="1200" i="1" baseline="30000" dirty="0"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1371600" y="1807659"/>
            <a:ext cx="40386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>
            <a:off x="304800" y="2860171"/>
            <a:ext cx="21336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>
            <a:off x="-194464" y="2859385"/>
            <a:ext cx="21336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>
            <a:off x="3654423" y="3819022"/>
            <a:ext cx="4016378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147604" y="1517805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j</a:t>
            </a:r>
            <a:endParaRPr lang="en-US" sz="1200" i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230920" y="3846009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err="1" smtClean="0">
                <a:latin typeface="Cambria Math" pitchFamily="18" charset="0"/>
                <a:ea typeface="Cambria Math" pitchFamily="18" charset="0"/>
              </a:rPr>
              <a:t>i</a:t>
            </a:r>
            <a:endParaRPr lang="en-US" sz="1200" i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548532" y="5742801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j</a:t>
            </a:r>
            <a:endParaRPr lang="en-US" sz="1200" i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33864" y="3846009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err="1" smtClean="0">
                <a:latin typeface="Cambria Math" pitchFamily="18" charset="0"/>
                <a:ea typeface="Cambria Math" pitchFamily="18" charset="0"/>
              </a:rPr>
              <a:t>i</a:t>
            </a:r>
            <a:endParaRPr lang="en-US" sz="1200" i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5257800" y="4495800"/>
            <a:ext cx="1600200" cy="1371600"/>
          </a:xfrm>
          <a:custGeom>
            <a:avLst/>
            <a:gdLst>
              <a:gd name="connsiteX0" fmla="*/ 0 w 2032000"/>
              <a:gd name="connsiteY0" fmla="*/ 1335314 h 1335314"/>
              <a:gd name="connsiteX1" fmla="*/ 1088572 w 2032000"/>
              <a:gd name="connsiteY1" fmla="*/ 174172 h 1335314"/>
              <a:gd name="connsiteX2" fmla="*/ 1349829 w 2032000"/>
              <a:gd name="connsiteY2" fmla="*/ 551543 h 1335314"/>
              <a:gd name="connsiteX3" fmla="*/ 2032000 w 2032000"/>
              <a:gd name="connsiteY3" fmla="*/ 0 h 1335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32000" h="1335314">
                <a:moveTo>
                  <a:pt x="0" y="1335314"/>
                </a:moveTo>
                <a:cubicBezTo>
                  <a:pt x="431800" y="820057"/>
                  <a:pt x="863601" y="304800"/>
                  <a:pt x="1088572" y="174172"/>
                </a:cubicBezTo>
                <a:cubicBezTo>
                  <a:pt x="1313543" y="43544"/>
                  <a:pt x="1192591" y="580572"/>
                  <a:pt x="1349829" y="551543"/>
                </a:cubicBezTo>
                <a:cubicBezTo>
                  <a:pt x="1507067" y="522514"/>
                  <a:pt x="1769533" y="261257"/>
                  <a:pt x="2032000" y="0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3429000" y="5715000"/>
            <a:ext cx="2514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lower bound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on solution</a:t>
            </a:r>
            <a:endParaRPr lang="en-US" sz="2800" b="1" i="1" baseline="-25000" dirty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31" name="Freeform 30"/>
          <p:cNvSpPr/>
          <p:nvPr/>
        </p:nvSpPr>
        <p:spPr>
          <a:xfrm flipH="1">
            <a:off x="7848600" y="2438400"/>
            <a:ext cx="762000" cy="685800"/>
          </a:xfrm>
          <a:custGeom>
            <a:avLst/>
            <a:gdLst>
              <a:gd name="connsiteX0" fmla="*/ 0 w 2032000"/>
              <a:gd name="connsiteY0" fmla="*/ 1335314 h 1335314"/>
              <a:gd name="connsiteX1" fmla="*/ 1088572 w 2032000"/>
              <a:gd name="connsiteY1" fmla="*/ 174172 h 1335314"/>
              <a:gd name="connsiteX2" fmla="*/ 1349829 w 2032000"/>
              <a:gd name="connsiteY2" fmla="*/ 551543 h 1335314"/>
              <a:gd name="connsiteX3" fmla="*/ 2032000 w 2032000"/>
              <a:gd name="connsiteY3" fmla="*/ 0 h 1335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32000" h="1335314">
                <a:moveTo>
                  <a:pt x="0" y="1335314"/>
                </a:moveTo>
                <a:cubicBezTo>
                  <a:pt x="431800" y="820057"/>
                  <a:pt x="863601" y="304800"/>
                  <a:pt x="1088572" y="174172"/>
                </a:cubicBezTo>
                <a:cubicBezTo>
                  <a:pt x="1313543" y="43544"/>
                  <a:pt x="1192591" y="580572"/>
                  <a:pt x="1349829" y="551543"/>
                </a:cubicBezTo>
                <a:cubicBezTo>
                  <a:pt x="1507067" y="522514"/>
                  <a:pt x="1769533" y="261257"/>
                  <a:pt x="2032000" y="0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itle 1"/>
          <p:cNvSpPr txBox="1">
            <a:spLocks/>
          </p:cNvSpPr>
          <p:nvPr/>
        </p:nvSpPr>
        <p:spPr>
          <a:xfrm>
            <a:off x="7391400" y="3124200"/>
            <a:ext cx="17526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upper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bound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on solution</a:t>
            </a:r>
            <a:endParaRPr lang="en-US" sz="2800" b="1" i="1" baseline="-25000" dirty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3" cstate="print"/>
          <a:srcRect l="7882" r="6061" b="6639"/>
          <a:stretch>
            <a:fillRect/>
          </a:stretch>
        </p:blipFill>
        <p:spPr bwMode="auto">
          <a:xfrm rot="5400000">
            <a:off x="5138376" y="2661980"/>
            <a:ext cx="4328012" cy="2143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3048000" y="1489669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Cambria Math" pitchFamily="18" charset="0"/>
                <a:ea typeface="Cambria Math" pitchFamily="18" charset="0"/>
              </a:rPr>
              <a:t>G</a:t>
            </a:r>
            <a:endParaRPr lang="en-US" sz="12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86400" y="1489669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sz="1200" i="1" baseline="30000" dirty="0" err="1" smtClean="0">
                <a:latin typeface="Cambria Math" pitchFamily="18" charset="0"/>
                <a:ea typeface="Cambria Math" pitchFamily="18" charset="0"/>
              </a:rPr>
              <a:t>true</a:t>
            </a:r>
            <a:endParaRPr lang="en-US" sz="1200" i="1" baseline="30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934200" y="1407609"/>
            <a:ext cx="304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858000" y="1331409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sz="1200" i="1" baseline="-25000" dirty="0" smtClean="0"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sz="1200" i="1" baseline="30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</a:rPr>
              <a:t>z</a:t>
            </a:r>
            <a:r>
              <a:rPr lang="en-US" sz="1200" i="1" baseline="-25000" dirty="0" err="1" smtClean="0"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)</a:t>
            </a:r>
            <a:endParaRPr lang="en-US" sz="1200" i="1" baseline="30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172200" y="3084009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5400000">
            <a:off x="5777300" y="3593209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Cambria Math" pitchFamily="18" charset="0"/>
                <a:ea typeface="Cambria Math" pitchFamily="18" charset="0"/>
              </a:rPr>
              <a:t>depth, 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</a:rPr>
              <a:t>z</a:t>
            </a:r>
            <a:r>
              <a:rPr lang="en-US" sz="1200" i="1" baseline="-25000" dirty="0" err="1" smtClean="0">
                <a:latin typeface="Cambria Math" pitchFamily="18" charset="0"/>
                <a:ea typeface="Cambria Math" pitchFamily="18" charset="0"/>
              </a:rPr>
              <a:t>i</a:t>
            </a:r>
            <a:endParaRPr lang="en-US" sz="1200" i="1" baseline="30000" dirty="0"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rot="16200000" flipH="1">
            <a:off x="6200389" y="2978847"/>
            <a:ext cx="795337" cy="5536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 rot="5400000">
            <a:off x="6324986" y="2864547"/>
            <a:ext cx="8286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width,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w</a:t>
            </a:r>
            <a:endParaRPr lang="en-US" sz="1200" i="1" baseline="30000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2000" y="120681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(A)</a:t>
            </a:r>
            <a:endParaRPr lang="en-US" sz="1200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18740" y="1331409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(B)</a:t>
            </a:r>
            <a:endParaRPr lang="en-US" sz="1200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5003008" y="3781716"/>
            <a:ext cx="3786185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6457950" y="3122109"/>
            <a:ext cx="2590800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Picture 5"/>
          <p:cNvPicPr>
            <a:picLocks noGrp="1" noChangeArrowheads="1"/>
          </p:cNvPicPr>
          <p:nvPr>
            <p:ph idx="1"/>
          </p:nvPr>
        </p:nvPicPr>
        <p:blipFill>
          <a:blip r:embed="rId4" cstate="print"/>
          <a:srcRect l="31484" t="18038" r="28950" b="29612"/>
          <a:stretch>
            <a:fillRect/>
          </a:stretch>
        </p:blipFill>
        <p:spPr bwMode="auto">
          <a:xfrm>
            <a:off x="1295400" y="1788609"/>
            <a:ext cx="3995374" cy="1983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/>
          <a:srcRect l="21428" t="17143" r="74286" b="29524"/>
          <a:stretch>
            <a:fillRect/>
          </a:stretch>
        </p:blipFill>
        <p:spPr bwMode="auto">
          <a:xfrm>
            <a:off x="838200" y="1726697"/>
            <a:ext cx="228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rrowheads="1"/>
          </p:cNvPicPr>
          <p:nvPr/>
        </p:nvPicPr>
        <p:blipFill>
          <a:blip r:embed="rId4" cstate="print"/>
          <a:srcRect l="76434" t="18437" r="17143" b="27222"/>
          <a:stretch>
            <a:fillRect/>
          </a:stretch>
        </p:blipFill>
        <p:spPr bwMode="auto">
          <a:xfrm>
            <a:off x="5579894" y="1766117"/>
            <a:ext cx="324308" cy="4117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" name="TextBox 29"/>
          <p:cNvSpPr txBox="1"/>
          <p:nvPr/>
        </p:nvSpPr>
        <p:spPr>
          <a:xfrm>
            <a:off x="1057275" y="2693484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mbria Math"/>
                <a:ea typeface="Cambria Math"/>
              </a:rPr>
              <a:t>≈</a:t>
            </a:r>
            <a:endParaRPr lang="en-US" sz="12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1470619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Cambria Math" pitchFamily="18" charset="0"/>
                <a:ea typeface="Cambria Math" pitchFamily="18" charset="0"/>
              </a:rPr>
              <a:t>d</a:t>
            </a:r>
            <a:r>
              <a:rPr lang="en-US" sz="1200" i="1" baseline="30000" dirty="0" smtClean="0">
                <a:latin typeface="Cambria Math" pitchFamily="18" charset="0"/>
                <a:ea typeface="Cambria Math" pitchFamily="18" charset="0"/>
              </a:rPr>
              <a:t>obs</a:t>
            </a:r>
            <a:endParaRPr lang="en-US" sz="1200" i="1" baseline="30000" dirty="0"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1371600" y="1807659"/>
            <a:ext cx="40386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>
            <a:off x="304800" y="2860171"/>
            <a:ext cx="21336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>
            <a:off x="-194464" y="2859385"/>
            <a:ext cx="21336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>
            <a:off x="3654423" y="3819022"/>
            <a:ext cx="4016378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147604" y="1517805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j</a:t>
            </a:r>
            <a:endParaRPr lang="en-US" sz="1200" i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230920" y="3846009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err="1" smtClean="0">
                <a:latin typeface="Cambria Math" pitchFamily="18" charset="0"/>
                <a:ea typeface="Cambria Math" pitchFamily="18" charset="0"/>
              </a:rPr>
              <a:t>i</a:t>
            </a:r>
            <a:endParaRPr lang="en-US" sz="1200" i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548532" y="5742801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j</a:t>
            </a:r>
            <a:endParaRPr lang="en-US" sz="1200" i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33864" y="3846009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err="1" smtClean="0">
                <a:latin typeface="Cambria Math" pitchFamily="18" charset="0"/>
                <a:ea typeface="Cambria Math" pitchFamily="18" charset="0"/>
              </a:rPr>
              <a:t>i</a:t>
            </a:r>
            <a:endParaRPr lang="en-US" sz="1200" i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5486400" y="4572000"/>
            <a:ext cx="1600200" cy="1371600"/>
          </a:xfrm>
          <a:custGeom>
            <a:avLst/>
            <a:gdLst>
              <a:gd name="connsiteX0" fmla="*/ 0 w 2032000"/>
              <a:gd name="connsiteY0" fmla="*/ 1335314 h 1335314"/>
              <a:gd name="connsiteX1" fmla="*/ 1088572 w 2032000"/>
              <a:gd name="connsiteY1" fmla="*/ 174172 h 1335314"/>
              <a:gd name="connsiteX2" fmla="*/ 1349829 w 2032000"/>
              <a:gd name="connsiteY2" fmla="*/ 551543 h 1335314"/>
              <a:gd name="connsiteX3" fmla="*/ 2032000 w 2032000"/>
              <a:gd name="connsiteY3" fmla="*/ 0 h 1335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32000" h="1335314">
                <a:moveTo>
                  <a:pt x="0" y="1335314"/>
                </a:moveTo>
                <a:cubicBezTo>
                  <a:pt x="431800" y="820057"/>
                  <a:pt x="863601" y="304800"/>
                  <a:pt x="1088572" y="174172"/>
                </a:cubicBezTo>
                <a:cubicBezTo>
                  <a:pt x="1313543" y="43544"/>
                  <a:pt x="1192591" y="580572"/>
                  <a:pt x="1349829" y="551543"/>
                </a:cubicBezTo>
                <a:cubicBezTo>
                  <a:pt x="1507067" y="522514"/>
                  <a:pt x="1769533" y="261257"/>
                  <a:pt x="2032000" y="0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3429000" y="5715000"/>
            <a:ext cx="2514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lower bound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on average</a:t>
            </a:r>
            <a:endParaRPr lang="en-US" sz="2800" b="1" i="1" baseline="-25000" dirty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31" name="Freeform 30"/>
          <p:cNvSpPr/>
          <p:nvPr/>
        </p:nvSpPr>
        <p:spPr>
          <a:xfrm flipH="1">
            <a:off x="7620000" y="3352800"/>
            <a:ext cx="762000" cy="685800"/>
          </a:xfrm>
          <a:custGeom>
            <a:avLst/>
            <a:gdLst>
              <a:gd name="connsiteX0" fmla="*/ 0 w 2032000"/>
              <a:gd name="connsiteY0" fmla="*/ 1335314 h 1335314"/>
              <a:gd name="connsiteX1" fmla="*/ 1088572 w 2032000"/>
              <a:gd name="connsiteY1" fmla="*/ 174172 h 1335314"/>
              <a:gd name="connsiteX2" fmla="*/ 1349829 w 2032000"/>
              <a:gd name="connsiteY2" fmla="*/ 551543 h 1335314"/>
              <a:gd name="connsiteX3" fmla="*/ 2032000 w 2032000"/>
              <a:gd name="connsiteY3" fmla="*/ 0 h 1335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32000" h="1335314">
                <a:moveTo>
                  <a:pt x="0" y="1335314"/>
                </a:moveTo>
                <a:cubicBezTo>
                  <a:pt x="431800" y="820057"/>
                  <a:pt x="863601" y="304800"/>
                  <a:pt x="1088572" y="174172"/>
                </a:cubicBezTo>
                <a:cubicBezTo>
                  <a:pt x="1313543" y="43544"/>
                  <a:pt x="1192591" y="580572"/>
                  <a:pt x="1349829" y="551543"/>
                </a:cubicBezTo>
                <a:cubicBezTo>
                  <a:pt x="1507067" y="522514"/>
                  <a:pt x="1769533" y="261257"/>
                  <a:pt x="2032000" y="0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itle 1"/>
          <p:cNvSpPr txBox="1">
            <a:spLocks/>
          </p:cNvSpPr>
          <p:nvPr/>
        </p:nvSpPr>
        <p:spPr>
          <a:xfrm>
            <a:off x="7620000" y="4038600"/>
            <a:ext cx="152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upper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bound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average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143000"/>
            <a:ext cx="8229600" cy="16303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" pitchFamily="18" charset="0"/>
              </a:rPr>
              <a:t>then the difference between the solutions satisfies</a:t>
            </a:r>
            <a:endParaRPr lang="en-US" dirty="0">
              <a:latin typeface="Times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3200400"/>
            <a:ext cx="4800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6303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quantity</a:t>
            </a:r>
            <a:r>
              <a:rPr lang="en-US" dirty="0" smtClean="0">
                <a:latin typeface="Times" pitchFamily="18" charset="0"/>
              </a:rPr>
              <a:t/>
            </a:r>
            <a:br>
              <a:rPr lang="en-US" dirty="0" smtClean="0">
                <a:latin typeface="Times" pitchFamily="18" charset="0"/>
              </a:rPr>
            </a:br>
            <a:r>
              <a:rPr lang="en-US" dirty="0" smtClean="0">
                <a:latin typeface="Times" pitchFamily="18" charset="0"/>
              </a:rPr>
              <a:t/>
            </a:r>
            <a:br>
              <a:rPr lang="en-US" dirty="0" smtClean="0">
                <a:latin typeface="Times" pitchFamily="18" charset="0"/>
              </a:rPr>
            </a:br>
            <a:r>
              <a:rPr lang="en-US" b="1" dirty="0" err="1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baseline="30000" dirty="0" err="1" smtClean="0">
                <a:latin typeface="Cambria Math" pitchFamily="18" charset="0"/>
                <a:ea typeface="Cambria Math" pitchFamily="18" charset="0"/>
              </a:rPr>
              <a:t>null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=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</a:rPr>
              <a:t>(1)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–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</a:rPr>
              <a:t>(2)</a:t>
            </a:r>
            <a:endParaRPr lang="en-US" baseline="30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3200400"/>
            <a:ext cx="8229600" cy="3306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is called a </a:t>
            </a:r>
            <a:r>
              <a:rPr kumimoji="0" lang="en-US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null vector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it satisfies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" pitchFamily="18" charset="0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" pitchFamily="18" charset="0"/>
                <a:ea typeface="+mj-ea"/>
                <a:cs typeface="+mj-cs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" pitchFamily="18" charset="0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" pitchFamily="18" charset="0"/>
                <a:ea typeface="+mj-ea"/>
                <a:cs typeface="+mj-cs"/>
              </a:rPr>
            </a:b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G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" pitchFamily="18" charset="0"/>
                <a:ea typeface="+mj-ea"/>
                <a:cs typeface="+mj-cs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m</a:t>
            </a:r>
            <a:r>
              <a:rPr kumimoji="0" lang="en-US" sz="4400" b="0" i="0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null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 =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0</a:t>
            </a:r>
            <a:endParaRPr kumimoji="0" lang="en-US" sz="4400" b="0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229600" cy="16303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 inverse problem can have more than one null vector</a:t>
            </a:r>
            <a:r>
              <a:rPr lang="en-US" dirty="0" smtClean="0">
                <a:latin typeface="Times" pitchFamily="18" charset="0"/>
              </a:rPr>
              <a:t/>
            </a:r>
            <a:br>
              <a:rPr lang="en-US" dirty="0" smtClean="0">
                <a:latin typeface="Times" pitchFamily="18" charset="0"/>
              </a:rPr>
            </a:br>
            <a:r>
              <a:rPr lang="en-US" dirty="0" smtClean="0">
                <a:latin typeface="Times" pitchFamily="18" charset="0"/>
              </a:rPr>
              <a:t/>
            </a:r>
            <a:br>
              <a:rPr lang="en-US" dirty="0" smtClean="0">
                <a:latin typeface="Times" pitchFamily="18" charset="0"/>
              </a:rPr>
            </a:b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baseline="30000" dirty="0" err="1" smtClean="0">
                <a:latin typeface="Cambria Math" pitchFamily="18" charset="0"/>
                <a:ea typeface="Cambria Math" pitchFamily="18" charset="0"/>
              </a:rPr>
              <a:t>null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</a:rPr>
              <a:t>(1)   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baseline="30000" dirty="0" err="1" smtClean="0">
                <a:latin typeface="Cambria Math" pitchFamily="18" charset="0"/>
                <a:ea typeface="Cambria Math" pitchFamily="18" charset="0"/>
              </a:rPr>
              <a:t>null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</a:rPr>
              <a:t>(2)  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baseline="30000" dirty="0" err="1" smtClean="0">
                <a:latin typeface="Cambria Math" pitchFamily="18" charset="0"/>
                <a:ea typeface="Cambria Math" pitchFamily="18" charset="0"/>
              </a:rPr>
              <a:t>null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</a:rPr>
              <a:t>(3)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...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</a:rPr>
              <a:t>  </a:t>
            </a:r>
            <a:endParaRPr lang="en-US" baseline="30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3200400"/>
            <a:ext cx="8229600" cy="3306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any linear combination of null vectors is a null vector</a:t>
            </a:r>
          </a:p>
          <a:p>
            <a:pPr lvl="0" algn="ctr">
              <a:spcBef>
                <a:spcPct val="0"/>
              </a:spcBef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" pitchFamily="18" charset="0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" pitchFamily="18" charset="0"/>
                <a:ea typeface="+mj-ea"/>
                <a:cs typeface="+mj-cs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" pitchFamily="18" charset="0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" pitchFamily="18" charset="0"/>
                <a:ea typeface="+mj-ea"/>
                <a:cs typeface="+mj-cs"/>
              </a:rPr>
            </a:br>
            <a:r>
              <a:rPr lang="en-US" sz="4400" b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l-GR" sz="4400" dirty="0" smtClean="0">
                <a:latin typeface="Cambria Math"/>
                <a:ea typeface="Cambria Math"/>
              </a:rPr>
              <a:t>α</a:t>
            </a:r>
            <a:r>
              <a:rPr lang="en-US" sz="4400" b="1" dirty="0" err="1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sz="4400" baseline="30000" dirty="0" err="1" smtClean="0">
                <a:latin typeface="Cambria Math" pitchFamily="18" charset="0"/>
                <a:ea typeface="Cambria Math" pitchFamily="18" charset="0"/>
              </a:rPr>
              <a:t>null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</a:rPr>
              <a:t>(1)   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</a:rPr>
              <a:t>+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l-GR" sz="4400" dirty="0" smtClean="0">
                <a:latin typeface="Cambria Math"/>
                <a:ea typeface="Cambria Math"/>
              </a:rPr>
              <a:t>β</a:t>
            </a:r>
            <a:r>
              <a:rPr lang="en-US" sz="4400" b="1" dirty="0" err="1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sz="4400" baseline="30000" dirty="0" err="1" smtClean="0">
                <a:latin typeface="Cambria Math" pitchFamily="18" charset="0"/>
                <a:ea typeface="Cambria Math" pitchFamily="18" charset="0"/>
              </a:rPr>
              <a:t>null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</a:rPr>
              <a:t>(2) </a:t>
            </a:r>
            <a:r>
              <a:rPr lang="en-US" sz="4400" dirty="0" smtClean="0">
                <a:latin typeface="Cambria Math"/>
                <a:ea typeface="Cambria Math"/>
              </a:rPr>
              <a:t>+</a:t>
            </a:r>
            <a:r>
              <a:rPr lang="el-GR" sz="4400" dirty="0" smtClean="0">
                <a:latin typeface="Cambria Math"/>
                <a:ea typeface="Cambria Math"/>
              </a:rPr>
              <a:t>γ</a:t>
            </a:r>
            <a:r>
              <a:rPr lang="en-US" sz="4400" b="1" dirty="0" err="1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sz="4400" baseline="30000" dirty="0" err="1" smtClean="0">
                <a:latin typeface="Cambria Math" pitchFamily="18" charset="0"/>
                <a:ea typeface="Cambria Math" pitchFamily="18" charset="0"/>
              </a:rPr>
              <a:t>null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</a:rPr>
              <a:t>(3)</a:t>
            </a:r>
            <a:endParaRPr lang="en-US" sz="4400" dirty="0" smtClean="0">
              <a:latin typeface="Cambria Math" pitchFamily="18" charset="0"/>
              <a:ea typeface="Cambria Math" pitchFamily="18" charset="0"/>
            </a:endParaRPr>
          </a:p>
          <a:p>
            <a:pPr lvl="0" algn="ctr">
              <a:spcBef>
                <a:spcPct val="0"/>
              </a:spcBef>
            </a:pPr>
            <a:endParaRPr lang="en-US" sz="4400" baseline="30000" dirty="0" smtClean="0">
              <a:latin typeface="Cambria Math" pitchFamily="18" charset="0"/>
              <a:ea typeface="Cambria Math" pitchFamily="18" charset="0"/>
            </a:endParaRPr>
          </a:p>
          <a:p>
            <a:pPr lvl="0" algn="ctr">
              <a:spcBef>
                <a:spcPct val="0"/>
              </a:spcBef>
            </a:pPr>
            <a:r>
              <a:rPr lang="en-US" sz="44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is a null vector for any </a:t>
            </a:r>
            <a:r>
              <a:rPr lang="el-GR" sz="4400" dirty="0" smtClean="0">
                <a:latin typeface="Cambria Math"/>
                <a:ea typeface="Cambria Math"/>
              </a:rPr>
              <a:t>α</a:t>
            </a:r>
            <a:r>
              <a:rPr lang="en-US" sz="4400" dirty="0" smtClean="0">
                <a:latin typeface="Cambria Math"/>
                <a:ea typeface="Cambria Math"/>
              </a:rPr>
              <a:t>, </a:t>
            </a:r>
            <a:r>
              <a:rPr lang="el-GR" sz="4400" dirty="0" smtClean="0">
                <a:latin typeface="Cambria Math"/>
                <a:ea typeface="Cambria Math"/>
              </a:rPr>
              <a:t>β</a:t>
            </a:r>
            <a:r>
              <a:rPr lang="en-US" sz="4400" dirty="0" smtClean="0">
                <a:latin typeface="Cambria Math"/>
                <a:ea typeface="Cambria Math"/>
              </a:rPr>
              <a:t>, </a:t>
            </a:r>
            <a:r>
              <a:rPr lang="el-GR" sz="4400" dirty="0" smtClean="0">
                <a:latin typeface="Cambria Math"/>
                <a:ea typeface="Cambria Math"/>
              </a:rPr>
              <a:t>γ</a:t>
            </a:r>
            <a:endParaRPr kumimoji="0" lang="en-US" sz="44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+mj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400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suppose that a particular choice of model parameters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par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satisfies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 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par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obs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b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with error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endParaRPr lang="en-US" i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8682</TotalTime>
  <Words>2376</Words>
  <Application>Microsoft Office PowerPoint</Application>
  <PresentationFormat>On-screen Show (4:3)</PresentationFormat>
  <Paragraphs>399</Paragraphs>
  <Slides>53</Slides>
  <Notes>49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61" baseType="lpstr">
      <vt:lpstr>Arial</vt:lpstr>
      <vt:lpstr>Calibri</vt:lpstr>
      <vt:lpstr>Cambria</vt:lpstr>
      <vt:lpstr>Cambria Math</vt:lpstr>
      <vt:lpstr>Courier New</vt:lpstr>
      <vt:lpstr>Times</vt:lpstr>
      <vt:lpstr>Times New Roman</vt:lpstr>
      <vt:lpstr>Office Theme</vt:lpstr>
      <vt:lpstr>Lecture 11   Nonuniqueness and Localized Averages</vt:lpstr>
      <vt:lpstr>Syllabus</vt:lpstr>
      <vt:lpstr>Purpose of the Lecture</vt:lpstr>
      <vt:lpstr>Part 1  null vectors as the source of  nonuniqueness  in linear inverse problems</vt:lpstr>
      <vt:lpstr>suppose two different solutions exactly satisfy the same data</vt:lpstr>
      <vt:lpstr>then the difference between the solutions satisfies</vt:lpstr>
      <vt:lpstr>the quantity  mnull = m(1) – m(2)</vt:lpstr>
      <vt:lpstr>an inverse problem can have more than one null vector   mnull(1)   mnull(2)  mnull(3)...  </vt:lpstr>
      <vt:lpstr>suppose that a particular choice of model parameters  mpar  satisfies  G mpar=dobs   with error E</vt:lpstr>
      <vt:lpstr>then       has the same error E for any choice of αi</vt:lpstr>
      <vt:lpstr>since   e = dobs-Gmgen = dobs-Gmpar + Σi αi 0 </vt:lpstr>
      <vt:lpstr>since       since αi is arbitrary the solution is nonunique</vt:lpstr>
      <vt:lpstr>hence  an inverse problem is nonunique  if it has null vectors</vt:lpstr>
      <vt:lpstr>Gm</vt:lpstr>
      <vt:lpstr>PowerPoint Presentation</vt:lpstr>
      <vt:lpstr>PowerPoint Presentation</vt:lpstr>
      <vt:lpstr>Part 2  Why some localized averages are  unique  while others aren’t</vt:lpstr>
      <vt:lpstr>let’s denote a weighted average of the model parameters as  &lt;m&gt; = aT m  where a is the vector of weights</vt:lpstr>
      <vt:lpstr>let’s denote a weighted average of the model parameters as  &lt;m&gt; = aT m  where a is the vector of weights</vt:lpstr>
      <vt:lpstr>a = [0.25,  0.25,  0.25,  0.25]T       a = [0. 90,  0.07,  0.02,  0.01]T</vt:lpstr>
      <vt:lpstr>now compute the average of the general solution</vt:lpstr>
      <vt:lpstr>now compute the average of the general solution</vt:lpstr>
      <vt:lpstr>an average &lt;m&gt;=aTm is unique  if the average of all the null vectors  is zero</vt:lpstr>
      <vt:lpstr>PowerPoint Presentation</vt:lpstr>
      <vt:lpstr>relationship to model resolution  R</vt:lpstr>
      <vt:lpstr>relationship to model resolution  R</vt:lpstr>
      <vt:lpstr>PowerPoint Presentation</vt:lpstr>
      <vt:lpstr>PowerPoint Presentation</vt:lpstr>
      <vt:lpstr>Part 3   bounding localized averages  even though they are nonunique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question is how to do this in more complicated cases</vt:lpstr>
      <vt:lpstr>Part 4  The Linear Programming Problem </vt:lpstr>
      <vt:lpstr>the Linear Programming problem</vt:lpstr>
      <vt:lpstr>the Linear Programming problem</vt:lpstr>
      <vt:lpstr>in Business</vt:lpstr>
      <vt:lpstr>in our case</vt:lpstr>
      <vt:lpstr>In MATLAB®</vt:lpstr>
      <vt:lpstr>Example 1  simple data kernel one datum sum of mi is zero  bounds |mi| ≤ 1  average unweighted average of K model parameters</vt:lpstr>
      <vt:lpstr>PowerPoint Presentation</vt:lpstr>
      <vt:lpstr>PowerPoint Presentation</vt:lpstr>
      <vt:lpstr>PowerPoint Presentation</vt:lpstr>
      <vt:lpstr>Example 2  more complicated data kernel dk weighted average of first 5k/2 m’s  bounds 0 ≤ mi ≤ 1  average localized average of 5 neighboring model parameters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Columbia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 Describing Inverse Problems</dc:title>
  <dc:creator>Bill Menke</dc:creator>
  <cp:lastModifiedBy>William Menke</cp:lastModifiedBy>
  <cp:revision>609</cp:revision>
  <dcterms:created xsi:type="dcterms:W3CDTF">2011-08-18T12:44:59Z</dcterms:created>
  <dcterms:modified xsi:type="dcterms:W3CDTF">2023-05-20T13:38:28Z</dcterms:modified>
</cp:coreProperties>
</file>