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3"/>
  </p:notesMasterIdLst>
  <p:sldIdLst>
    <p:sldId id="256" r:id="rId2"/>
    <p:sldId id="406" r:id="rId3"/>
    <p:sldId id="266" r:id="rId4"/>
    <p:sldId id="333" r:id="rId5"/>
    <p:sldId id="337" r:id="rId6"/>
    <p:sldId id="335" r:id="rId7"/>
    <p:sldId id="338" r:id="rId8"/>
    <p:sldId id="336" r:id="rId9"/>
    <p:sldId id="340" r:id="rId10"/>
    <p:sldId id="341" r:id="rId11"/>
    <p:sldId id="342" r:id="rId12"/>
    <p:sldId id="343" r:id="rId13"/>
    <p:sldId id="344" r:id="rId14"/>
    <p:sldId id="332" r:id="rId15"/>
    <p:sldId id="339" r:id="rId16"/>
    <p:sldId id="331" r:id="rId17"/>
    <p:sldId id="345" r:id="rId18"/>
    <p:sldId id="351" r:id="rId19"/>
    <p:sldId id="350" r:id="rId20"/>
    <p:sldId id="352" r:id="rId21"/>
    <p:sldId id="353" r:id="rId22"/>
    <p:sldId id="354" r:id="rId23"/>
    <p:sldId id="355" r:id="rId24"/>
    <p:sldId id="356" r:id="rId25"/>
    <p:sldId id="357" r:id="rId26"/>
    <p:sldId id="358" r:id="rId27"/>
    <p:sldId id="359" r:id="rId28"/>
    <p:sldId id="360" r:id="rId29"/>
    <p:sldId id="361" r:id="rId30"/>
    <p:sldId id="363" r:id="rId31"/>
    <p:sldId id="362" r:id="rId32"/>
    <p:sldId id="364" r:id="rId33"/>
    <p:sldId id="366" r:id="rId34"/>
    <p:sldId id="365" r:id="rId35"/>
    <p:sldId id="327" r:id="rId36"/>
    <p:sldId id="367" r:id="rId37"/>
    <p:sldId id="368" r:id="rId38"/>
    <p:sldId id="369" r:id="rId39"/>
    <p:sldId id="370" r:id="rId40"/>
    <p:sldId id="328" r:id="rId41"/>
    <p:sldId id="371" r:id="rId42"/>
    <p:sldId id="372" r:id="rId43"/>
    <p:sldId id="373" r:id="rId44"/>
    <p:sldId id="375" r:id="rId45"/>
    <p:sldId id="378" r:id="rId46"/>
    <p:sldId id="376" r:id="rId47"/>
    <p:sldId id="377" r:id="rId48"/>
    <p:sldId id="399" r:id="rId49"/>
    <p:sldId id="379" r:id="rId50"/>
    <p:sldId id="380" r:id="rId51"/>
    <p:sldId id="381" r:id="rId52"/>
    <p:sldId id="382" r:id="rId53"/>
    <p:sldId id="383" r:id="rId54"/>
    <p:sldId id="384" r:id="rId55"/>
    <p:sldId id="385" r:id="rId56"/>
    <p:sldId id="386" r:id="rId57"/>
    <p:sldId id="388" r:id="rId58"/>
    <p:sldId id="389" r:id="rId59"/>
    <p:sldId id="390" r:id="rId60"/>
    <p:sldId id="392" r:id="rId61"/>
    <p:sldId id="397" r:id="rId62"/>
    <p:sldId id="398" r:id="rId63"/>
    <p:sldId id="405" r:id="rId64"/>
    <p:sldId id="407" r:id="rId65"/>
    <p:sldId id="408" r:id="rId66"/>
    <p:sldId id="409" r:id="rId67"/>
    <p:sldId id="410" r:id="rId68"/>
    <p:sldId id="391" r:id="rId69"/>
    <p:sldId id="393" r:id="rId70"/>
    <p:sldId id="394" r:id="rId71"/>
    <p:sldId id="395" r:id="rId72"/>
    <p:sldId id="411" r:id="rId73"/>
    <p:sldId id="330" r:id="rId74"/>
    <p:sldId id="401" r:id="rId75"/>
    <p:sldId id="402" r:id="rId76"/>
    <p:sldId id="403" r:id="rId77"/>
    <p:sldId id="404" r:id="rId78"/>
    <p:sldId id="412" r:id="rId79"/>
    <p:sldId id="413" r:id="rId80"/>
    <p:sldId id="414" r:id="rId81"/>
    <p:sldId id="415" r:id="rId8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728" autoAdjust="0"/>
  </p:normalViewPr>
  <p:slideViewPr>
    <p:cSldViewPr>
      <p:cViewPr>
        <p:scale>
          <a:sx n="83" d="100"/>
          <a:sy n="83" d="100"/>
        </p:scale>
        <p:origin x="784" y="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53586-B8EA-4C3A-8DAE-D42D42A93AB4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C30AA-43CA-42E7-B15D-4F2AC4A1E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of the primary results </a:t>
            </a:r>
            <a:r>
              <a:rPr lang="en-US" baseline="0" dirty="0" smtClean="0"/>
              <a:t>of today’s is a general technique to determine the</a:t>
            </a:r>
          </a:p>
          <a:p>
            <a:r>
              <a:rPr lang="en-US" baseline="0" dirty="0" smtClean="0"/>
              <a:t>null vectors of a linear inverse problem, something that we recognized was</a:t>
            </a:r>
          </a:p>
          <a:p>
            <a:r>
              <a:rPr lang="en-US" baseline="0" dirty="0" smtClean="0"/>
              <a:t>important (and missing) in the last lecture.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</a:t>
            </a:r>
            <a:r>
              <a:rPr lang="en-US" baseline="0" dirty="0" smtClean="0"/>
              <a:t> that if some lambdas are zero, then the </a:t>
            </a:r>
            <a:r>
              <a:rPr lang="en-US" baseline="0" dirty="0" err="1" smtClean="0"/>
              <a:t>matric</a:t>
            </a:r>
            <a:r>
              <a:rPr lang="en-US" baseline="0" dirty="0" smtClean="0"/>
              <a:t> LAMBDA looks like this.  It has a block of zeros at the bottom.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the three</a:t>
            </a:r>
            <a:r>
              <a:rPr lang="en-US" baseline="0" dirty="0" smtClean="0"/>
              <a:t> matrices are multiplied, the block of zeros cancels out some of the eigenvectors.</a:t>
            </a:r>
          </a:p>
          <a:p>
            <a:r>
              <a:rPr lang="en-US" baseline="0" dirty="0" smtClean="0"/>
              <a:t>The remaining eigenvectors form smaller matrices Up and </a:t>
            </a:r>
            <a:r>
              <a:rPr lang="en-US" baseline="0" dirty="0" err="1" smtClean="0"/>
              <a:t>Vp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vectors making</a:t>
            </a:r>
            <a:r>
              <a:rPr lang="en-US" baseline="0" dirty="0" smtClean="0"/>
              <a:t> up the </a:t>
            </a:r>
            <a:r>
              <a:rPr lang="en-US" dirty="0" err="1" smtClean="0"/>
              <a:t>submatrices</a:t>
            </a:r>
            <a:r>
              <a:rPr lang="en-US" baseline="0" dirty="0" smtClean="0"/>
              <a:t> Up and </a:t>
            </a:r>
            <a:r>
              <a:rPr lang="en-US" baseline="0" dirty="0" err="1" smtClean="0"/>
              <a:t>Vp</a:t>
            </a:r>
            <a:r>
              <a:rPr lang="en-US" baseline="0" dirty="0" smtClean="0"/>
              <a:t> are </a:t>
            </a:r>
            <a:r>
              <a:rPr lang="en-US" baseline="0" dirty="0" err="1" smtClean="0"/>
              <a:t>orthonormal</a:t>
            </a:r>
            <a:endParaRPr lang="en-US" baseline="0" dirty="0" smtClean="0"/>
          </a:p>
          <a:p>
            <a:r>
              <a:rPr lang="en-US" baseline="0" dirty="0" smtClean="0"/>
              <a:t>(the top equations), but they don’t span the complete space (bottom equations).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the way to calculate the natural solution.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Sometimes it’s called</a:t>
            </a:r>
            <a:r>
              <a:rPr lang="en-US" baseline="0" dirty="0" smtClean="0"/>
              <a:t> THE generalized inverse, though of course its only one of many.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Simple</a:t>
            </a:r>
            <a:r>
              <a:rPr lang="en-US" baseline="0" dirty="0" smtClean="0"/>
              <a:t> formulas of R and N.</a:t>
            </a:r>
          </a:p>
          <a:p>
            <a:r>
              <a:rPr lang="en-US" baseline="0" dirty="0" smtClean="0"/>
              <a:t>Note covariance depends on size of largest singular value.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Put SVD to further use.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 no</a:t>
            </a:r>
            <a:r>
              <a:rPr lang="en-US" baseline="0" dirty="0" smtClean="0"/>
              <a:t> matter what the value of alpha, the</a:t>
            </a:r>
          </a:p>
          <a:p>
            <a:r>
              <a:rPr lang="en-US" dirty="0" smtClean="0"/>
              <a:t>solution still minimizes the error.</a:t>
            </a:r>
            <a:r>
              <a:rPr lang="en-US" baseline="0" dirty="0" smtClean="0"/>
              <a:t>  Thus alpha can be</a:t>
            </a:r>
          </a:p>
          <a:p>
            <a:r>
              <a:rPr lang="en-US" baseline="0" dirty="0" smtClean="0"/>
              <a:t>chosen in accord with a priori information.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choose alpha to minimize the</a:t>
            </a:r>
            <a:r>
              <a:rPr lang="en-US" baseline="0" dirty="0" smtClean="0"/>
              <a:t> distance of m from an a priori value &lt;m&gt;,</a:t>
            </a:r>
          </a:p>
          <a:p>
            <a:r>
              <a:rPr lang="en-US" baseline="0" dirty="0" smtClean="0"/>
              <a:t>that is, solution is close to an a priori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solution is understood as follows.</a:t>
            </a:r>
          </a:p>
          <a:p>
            <a:r>
              <a:rPr lang="en-US" dirty="0" smtClean="0"/>
              <a:t>Par</a:t>
            </a:r>
            <a:r>
              <a:rPr lang="en-US" baseline="0" dirty="0" smtClean="0"/>
              <a:t>t of &lt;m&gt; lies in the Sp space, part in the S0 space.</a:t>
            </a:r>
          </a:p>
          <a:p>
            <a:r>
              <a:rPr lang="en-US" baseline="0" dirty="0" smtClean="0"/>
              <a:t>The Sp part is </a:t>
            </a:r>
            <a:r>
              <a:rPr lang="en-US" baseline="0" dirty="0" err="1" smtClean="0"/>
              <a:t>VpT</a:t>
            </a:r>
            <a:r>
              <a:rPr lang="en-US" baseline="0" dirty="0" smtClean="0"/>
              <a:t>&lt;m&gt;, the S0 is V0T&lt;m&gt;.</a:t>
            </a:r>
          </a:p>
          <a:p>
            <a:r>
              <a:rPr lang="en-US" baseline="0" dirty="0" smtClean="0"/>
              <a:t>You are not allowed to change mp to try to match &lt;m&gt;, because that would increase the error.</a:t>
            </a:r>
          </a:p>
          <a:p>
            <a:r>
              <a:rPr lang="en-US" baseline="0" dirty="0" smtClean="0"/>
              <a:t>So you can only minimize the distance between m0 and &lt;m&gt;0.</a:t>
            </a:r>
          </a:p>
          <a:p>
            <a:r>
              <a:rPr lang="en-US" baseline="0" dirty="0" smtClean="0"/>
              <a:t>So rotate &lt;m&gt; into the (p,0) subspaces, throw the p part away, and rotate back.</a:t>
            </a:r>
          </a:p>
          <a:p>
            <a:r>
              <a:rPr lang="en-US" baseline="0" dirty="0" smtClean="0"/>
              <a:t>That gives m0=VVT&lt;m&gt;.</a:t>
            </a:r>
          </a:p>
          <a:p>
            <a:r>
              <a:rPr lang="en-US" baseline="0" dirty="0" smtClean="0"/>
              <a:t>Which is m0=(I-R)&lt;m&gt;, a result that we have encountered before.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Like</a:t>
            </a:r>
            <a:r>
              <a:rPr lang="en-US" baseline="0" dirty="0" smtClean="0"/>
              <a:t> the last lecture, this one </a:t>
            </a:r>
            <a:r>
              <a:rPr lang="en-US" baseline="0" dirty="0" err="1" smtClean="0"/>
              <a:t>oneupon</a:t>
            </a:r>
            <a:r>
              <a:rPr lang="en-US" baseline="0" dirty="0" smtClean="0"/>
              <a:t> ideas from vector spaces.</a:t>
            </a:r>
          </a:p>
          <a:p>
            <a:r>
              <a:rPr lang="en-US" baseline="0" dirty="0" smtClean="0"/>
              <a:t>The first half deals with SVD.  The second half deals with inequality constraints.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solved this previously</a:t>
            </a:r>
            <a:r>
              <a:rPr lang="en-US" baseline="0" dirty="0" smtClean="0"/>
              <a:t> with Lagrange Multipliers.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Emphasize</a:t>
            </a:r>
            <a:r>
              <a:rPr lang="en-US" baseline="0" dirty="0" smtClean="0"/>
              <a:t> that we’re taking the SCD of H not G.</a:t>
            </a:r>
          </a:p>
          <a:p>
            <a:r>
              <a:rPr lang="en-US" baseline="0" dirty="0" smtClean="0"/>
              <a:t>The general solution is one that minimizes the error of </a:t>
            </a:r>
            <a:r>
              <a:rPr lang="en-US" baseline="0" dirty="0" err="1" smtClean="0"/>
              <a:t>Hm</a:t>
            </a:r>
            <a:r>
              <a:rPr lang="en-US" baseline="0" dirty="0" smtClean="0"/>
              <a:t>=h.</a:t>
            </a:r>
          </a:p>
          <a:p>
            <a:r>
              <a:rPr lang="en-US" baseline="0" dirty="0" smtClean="0"/>
              <a:t>If </a:t>
            </a:r>
            <a:r>
              <a:rPr lang="en-US" baseline="0" dirty="0" err="1" smtClean="0"/>
              <a:t>Hm</a:t>
            </a:r>
            <a:r>
              <a:rPr lang="en-US" baseline="0" dirty="0" smtClean="0"/>
              <a:t>=h is consistent, then it will have zero error and be satisfied exactly.</a:t>
            </a:r>
          </a:p>
          <a:p>
            <a:r>
              <a:rPr lang="en-US" baseline="0" dirty="0" smtClean="0"/>
              <a:t>So the general solution at the bottom satisfies the </a:t>
            </a:r>
            <a:r>
              <a:rPr lang="en-US" baseline="0" dirty="0" err="1" smtClean="0"/>
              <a:t>constrints</a:t>
            </a:r>
            <a:r>
              <a:rPr lang="en-US" baseline="0" dirty="0" smtClean="0"/>
              <a:t> for any value of alpha.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Only vary alpha to minimize e=d-Gm.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Equation can now be solved with simple</a:t>
            </a:r>
            <a:r>
              <a:rPr lang="en-US" baseline="0" dirty="0" smtClean="0"/>
              <a:t> least </a:t>
            </a:r>
            <a:r>
              <a:rPr lang="en-US" baseline="0" dirty="0" err="1" smtClean="0"/>
              <a:t>sqared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Then you must</a:t>
            </a:r>
            <a:r>
              <a:rPr lang="en-US" baseline="0" dirty="0" smtClean="0"/>
              <a:t> transform  back from alpha to 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</a:t>
            </a:r>
            <a:r>
              <a:rPr lang="en-US" baseline="0" dirty="0" smtClean="0"/>
              <a:t> of linear i</a:t>
            </a:r>
            <a:r>
              <a:rPr lang="en-US" dirty="0" smtClean="0"/>
              <a:t>nequality</a:t>
            </a:r>
            <a:r>
              <a:rPr lang="en-US" baseline="0" dirty="0" smtClean="0"/>
              <a:t> constraints:</a:t>
            </a:r>
          </a:p>
          <a:p>
            <a:r>
              <a:rPr lang="en-US" baseline="0" dirty="0" smtClean="0"/>
              <a:t>model parameters are positive;</a:t>
            </a:r>
          </a:p>
          <a:p>
            <a:r>
              <a:rPr lang="en-US" baseline="0" dirty="0" smtClean="0"/>
              <a:t>one model parameter is bigger than another;</a:t>
            </a:r>
          </a:p>
          <a:p>
            <a:r>
              <a:rPr lang="en-US" baseline="0" dirty="0" smtClean="0"/>
              <a:t>etc.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this example, the second condition</a:t>
            </a:r>
            <a:r>
              <a:rPr lang="en-US" baseline="0" dirty="0" smtClean="0"/>
              <a:t> is implied by the first.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and</a:t>
            </a:r>
            <a:r>
              <a:rPr lang="en-US" baseline="0" dirty="0" smtClean="0"/>
              <a:t> so is redundant.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example,</a:t>
            </a:r>
          </a:p>
          <a:p>
            <a:r>
              <a:rPr lang="en-US" dirty="0" smtClean="0"/>
              <a:t>the constraints are incompatible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no solution exists</a:t>
            </a:r>
            <a:r>
              <a:rPr lang="en-US" baseline="0" dirty="0" smtClean="0"/>
              <a:t> that can satisfy them.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of last lecture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Feasible means</a:t>
            </a:r>
            <a:r>
              <a:rPr lang="en-US" baseline="0" dirty="0" smtClean="0"/>
              <a:t> that the solution satisfies the constraint;</a:t>
            </a:r>
          </a:p>
          <a:p>
            <a:r>
              <a:rPr lang="en-US" baseline="0" dirty="0" smtClean="0"/>
              <a:t>infeasible means that it doesn’t.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Feasible volume:</a:t>
            </a:r>
            <a:r>
              <a:rPr lang="en-US" baseline="0" dirty="0" smtClean="0"/>
              <a:t>  any point in the volume satisfies all the constraints simultaneously.</a:t>
            </a:r>
          </a:p>
          <a:p>
            <a:r>
              <a:rPr lang="en-US" baseline="0" dirty="0" err="1" smtClean="0"/>
              <a:t>Infesible</a:t>
            </a:r>
            <a:r>
              <a:rPr lang="en-US" baseline="0" dirty="0" smtClean="0"/>
              <a:t>: No feasible volume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Each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line represents an inequality constraint.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infeasible side of each constraint is shaded.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 solution can exist only on the </a:t>
            </a:r>
            <a:r>
              <a:rPr lang="en-US" sz="1200" baseline="0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unshaded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(feasible) side.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 the left plot, the planes are arranged to form a polygonal feasible area.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 the right plot, no feasible volume exists.</a:t>
            </a: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 general,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linear constraints form a feasible volume that is a convex polyhedron.</a:t>
            </a: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Fig. 7.5. (A) Each linear inequality constraint divides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S(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into two half-spaces, one infeasible (shaded) and the other feasible (white). Consistent constraints combine to form a convex, polygonal region within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S(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(white) of feasible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(B) Inconsistent constraints do not form a feasible region.</a:t>
            </a:r>
            <a:endParaRPr lang="en-US" sz="1200" baseline="-25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least squares with inequality constraints.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the global</a:t>
            </a:r>
            <a:r>
              <a:rPr lang="en-US" baseline="0" dirty="0" smtClean="0"/>
              <a:t> minimum is feasible, then the solution is at the global minimum</a:t>
            </a:r>
          </a:p>
          <a:p>
            <a:r>
              <a:rPr lang="en-US" baseline="0" dirty="0" smtClean="0"/>
              <a:t>and the constraints are irrelevant.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the</a:t>
            </a:r>
            <a:r>
              <a:rPr lang="en-US" baseline="0" dirty="0" smtClean="0"/>
              <a:t> global minimum is infeasible, you could</a:t>
            </a:r>
          </a:p>
          <a:p>
            <a:r>
              <a:rPr lang="en-US" baseline="0" dirty="0" smtClean="0"/>
              <a:t>ask, how close can I get to it and still be feasible?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Solution</a:t>
            </a:r>
            <a:r>
              <a:rPr lang="en-US" baseline="0" dirty="0" smtClean="0"/>
              <a:t> will be on the surface of the feasible volume, here the error is smallest.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error surface is shown in color.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Blue is low error. Red is high error.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 inequality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constraint is the line, with the feasible side to the upper right.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 global solution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(yellow triangle) is infeasible,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best you can do is on the line close to the triangle.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80D10-F1E3-4F6C-8419-24C322FADD3B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encountered</a:t>
            </a:r>
            <a:r>
              <a:rPr lang="en-US" baseline="0" dirty="0" smtClean="0"/>
              <a:t> this kind of thinking before when discussing Lagrange Multipliers.</a:t>
            </a:r>
            <a:endParaRPr lang="en-US" dirty="0" smtClean="0"/>
          </a:p>
          <a:p>
            <a:r>
              <a:rPr lang="en-US" dirty="0" smtClean="0"/>
              <a:t>This</a:t>
            </a:r>
            <a:r>
              <a:rPr lang="en-US" baseline="0" dirty="0" smtClean="0"/>
              <a:t> is just the condition that the solution be at the minimum of E on the surface.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Fig. 7.6. The error,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E(m),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(colors) has a single minimum (yellow triangle). The linear equality constraint, </a:t>
            </a:r>
            <a:r>
              <a:rPr lang="en-US" sz="12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Hm</a:t>
            </a:r>
            <a:r>
              <a:rPr lang="en-US" sz="12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≥</a:t>
            </a:r>
            <a:r>
              <a:rPr lang="en-US" sz="12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 divides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S(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into two half-spaces (black line, with grey arrows pointing into the feasible half-space). Solution (circle) lies on the boundary between the two half-spaces and therefore satisfies the constraint in the equality sense. At this point, the normal of the constraint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hyperplane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(grey arrow) is anti-parallel to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  <a:sym typeface="Symbol"/>
              </a:rPr>
              <a:t>-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gda07_05.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580D10-F1E3-4F6C-8419-24C322FADD3B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Natural</a:t>
            </a:r>
            <a:r>
              <a:rPr lang="en-US" baseline="0" dirty="0" smtClean="0"/>
              <a:t> solution.  Smallest error, just ||d0||^2.  Smallest model parameter length, just ||m0||2.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Basis</a:t>
            </a:r>
            <a:r>
              <a:rPr lang="en-US" baseline="0" dirty="0" smtClean="0"/>
              <a:t> for solving problems with inequality constraints.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We’ll go through this step by step.</a:t>
            </a:r>
          </a:p>
          <a:p>
            <a:r>
              <a:rPr lang="en-US" dirty="0" smtClean="0"/>
              <a:t>Concerning the bottom, we’ve divided the components of the variable y into to</a:t>
            </a:r>
            <a:r>
              <a:rPr lang="en-US" baseline="0" dirty="0" smtClean="0"/>
              <a:t> groups,</a:t>
            </a:r>
          </a:p>
          <a:p>
            <a:r>
              <a:rPr lang="en-US" baseline="0" dirty="0" smtClean="0"/>
              <a:t>one indexed with E (for equality)</a:t>
            </a:r>
          </a:p>
          <a:p>
            <a:r>
              <a:rPr lang="en-US" baseline="0" dirty="0" smtClean="0"/>
              <a:t>one indexed with S (for slack)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column of grad </a:t>
            </a:r>
            <a:r>
              <a:rPr lang="en-US" dirty="0" err="1" smtClean="0"/>
              <a:t>Hm</a:t>
            </a:r>
            <a:r>
              <a:rPr lang="en-US" dirty="0" smtClean="0"/>
              <a:t> is a  normal to a constraint</a:t>
            </a:r>
            <a:r>
              <a:rPr lang="en-US" baseline="0" dirty="0" smtClean="0"/>
              <a:t> plane.</a:t>
            </a:r>
          </a:p>
          <a:p>
            <a:r>
              <a:rPr lang="en-US" baseline="0" dirty="0" smtClean="0"/>
              <a:t>the sign chosen so that the normal points into the </a:t>
            </a:r>
            <a:r>
              <a:rPr lang="en-US" baseline="0" dirty="0" err="1" smtClean="0"/>
              <a:t>fesible</a:t>
            </a:r>
            <a:r>
              <a:rPr lang="en-US" baseline="0" dirty="0" smtClean="0"/>
              <a:t> volume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gradient of the error must not have a component anti=parallel</a:t>
            </a:r>
            <a:r>
              <a:rPr lang="en-US" baseline="0" dirty="0" smtClean="0"/>
              <a:t> to any of the </a:t>
            </a:r>
            <a:r>
              <a:rPr lang="en-US" baseline="0" dirty="0" err="1" smtClean="0"/>
              <a:t>normals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Thus you must be able to construct it by adding together a positive amount of all the </a:t>
            </a:r>
            <a:r>
              <a:rPr lang="en-US" dirty="0" err="1" smtClean="0"/>
              <a:t>normals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the vector y specifies the </a:t>
            </a:r>
            <a:r>
              <a:rPr lang="en-US" dirty="0" err="1" smtClean="0"/>
              <a:t>amout</a:t>
            </a:r>
            <a:r>
              <a:rPr lang="en-US" dirty="0" smtClean="0"/>
              <a:t> of each normal that you need to construct the gradient of the error.</a:t>
            </a:r>
          </a:p>
          <a:p>
            <a:r>
              <a:rPr lang="en-US" dirty="0" smtClean="0"/>
              <a:t>None of the elements of y can be negative.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</a:t>
            </a:r>
            <a:r>
              <a:rPr lang="en-US" baseline="0" dirty="0" smtClean="0"/>
              <a:t>e right</a:t>
            </a:r>
            <a:r>
              <a:rPr lang="en-US" dirty="0" smtClean="0"/>
              <a:t> equation is just the left equation with d=Gm</a:t>
            </a:r>
            <a:r>
              <a:rPr lang="en-US" baseline="0" dirty="0" smtClean="0"/>
              <a:t> substituted in,</a:t>
            </a:r>
          </a:p>
          <a:p>
            <a:r>
              <a:rPr lang="en-US" baseline="0" dirty="0" smtClean="0"/>
              <a:t>and with the gradient performed.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y’s</a:t>
            </a:r>
            <a:r>
              <a:rPr lang="en-US" dirty="0" smtClean="0"/>
              <a:t> cannot</a:t>
            </a:r>
            <a:r>
              <a:rPr lang="en-US" baseline="0" dirty="0" smtClean="0"/>
              <a:t> be negative.</a:t>
            </a:r>
          </a:p>
          <a:p>
            <a:r>
              <a:rPr lang="en-US" baseline="0" dirty="0" smtClean="0"/>
              <a:t>Some can be zero, others are positive.</a:t>
            </a:r>
          </a:p>
          <a:p>
            <a:r>
              <a:rPr lang="en-US" baseline="0" dirty="0" smtClean="0"/>
              <a:t>We divide them into the positive group </a:t>
            </a:r>
            <a:r>
              <a:rPr lang="en-US" baseline="0" dirty="0" err="1" smtClean="0"/>
              <a:t>yE</a:t>
            </a:r>
            <a:endParaRPr lang="en-US" baseline="0" dirty="0" smtClean="0"/>
          </a:p>
          <a:p>
            <a:r>
              <a:rPr lang="en-US" baseline="0" dirty="0" smtClean="0"/>
              <a:t>and a zero group </a:t>
            </a:r>
            <a:r>
              <a:rPr lang="en-US" baseline="0" dirty="0" err="1" smtClean="0"/>
              <a:t>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y&gt;0,</a:t>
            </a:r>
            <a:r>
              <a:rPr lang="en-US" baseline="0" dirty="0" smtClean="0"/>
              <a:t> then it has a non-zero contribution to the gradient of the error.</a:t>
            </a:r>
          </a:p>
          <a:p>
            <a:r>
              <a:rPr lang="en-US" baseline="0" dirty="0" smtClean="0"/>
              <a:t>This happens when the solution is on the constraint surface.</a:t>
            </a:r>
          </a:p>
          <a:p>
            <a:r>
              <a:rPr lang="en-US" baseline="0" dirty="0" smtClean="0"/>
              <a:t>So the solution satisfies those constraints in the equality sense.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coefficients are zero.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Natural</a:t>
            </a:r>
            <a:r>
              <a:rPr lang="en-US" baseline="0" dirty="0" smtClean="0"/>
              <a:t> solution.  Smallest error, just ||d0||^2.  Smallest model parameter length, just ||m0||2.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y=0,</a:t>
            </a:r>
            <a:r>
              <a:rPr lang="en-US" baseline="0" dirty="0" smtClean="0"/>
              <a:t> then it has a zero contribution to the gradient of the error.</a:t>
            </a:r>
          </a:p>
          <a:p>
            <a:r>
              <a:rPr lang="en-US" baseline="0" dirty="0" smtClean="0"/>
              <a:t>This happens when the solution is off the constraint surface, within the feasible volume.</a:t>
            </a:r>
          </a:p>
          <a:p>
            <a:r>
              <a:rPr lang="en-US" baseline="0" dirty="0" smtClean="0"/>
              <a:t>So the solution satisfies those constraints in the inequality sense.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 we use the theorem</a:t>
            </a:r>
            <a:r>
              <a:rPr lang="en-US" baseline="0" dirty="0" smtClean="0"/>
              <a:t> we just derived.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l</a:t>
            </a:r>
            <a:r>
              <a:rPr lang="en-US" dirty="0" smtClean="0"/>
              <a:t>east squares</a:t>
            </a:r>
            <a:r>
              <a:rPr lang="en-US" baseline="0" dirty="0" smtClean="0"/>
              <a:t> with positivity constraints.</a:t>
            </a:r>
          </a:p>
          <a:p>
            <a:r>
              <a:rPr lang="en-US" baseline="0" dirty="0" smtClean="0"/>
              <a:t>Note there is one constraint per model parameter, since each model parameter must be positive.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thing about this problem that</a:t>
            </a:r>
            <a:r>
              <a:rPr lang="en-US" baseline="0" dirty="0" smtClean="0"/>
              <a:t> allows for easy solution is that you already know</a:t>
            </a:r>
          </a:p>
          <a:p>
            <a:r>
              <a:rPr lang="en-US" baseline="0" dirty="0" smtClean="0"/>
              <a:t>The shape of the feasible volume.  Its easy to pick a point – for example, m=0 - that is guaranteed to be feasible.</a:t>
            </a:r>
          </a:p>
          <a:p>
            <a:r>
              <a:rPr lang="en-US" baseline="0" dirty="0" smtClean="0"/>
              <a:t>Note that the solution will have some zero model parameters and some positive model parameters.</a:t>
            </a:r>
          </a:p>
          <a:p>
            <a:r>
              <a:rPr lang="en-US" baseline="0" dirty="0" smtClean="0"/>
              <a:t>Suppose that we know which were which.  Then we could merely throw the zero ones out of Gm=d</a:t>
            </a:r>
          </a:p>
          <a:p>
            <a:r>
              <a:rPr lang="en-US" baseline="0" dirty="0" smtClean="0"/>
              <a:t>leaving GS </a:t>
            </a:r>
            <a:r>
              <a:rPr lang="en-US" baseline="0" dirty="0" err="1" smtClean="0"/>
              <a:t>mS</a:t>
            </a:r>
            <a:r>
              <a:rPr lang="en-US" baseline="0" dirty="0" smtClean="0"/>
              <a:t> = DS and we could solve this reduced problem by simple least squares.</a:t>
            </a:r>
          </a:p>
          <a:p>
            <a:r>
              <a:rPr lang="en-US" baseline="0" dirty="0" smtClean="0"/>
              <a:t>Thus the hard part is merely figuring out which model parameters are zero.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Its also</a:t>
            </a:r>
            <a:r>
              <a:rPr lang="en-US" baseline="0" dirty="0" smtClean="0"/>
              <a:t> easy to check whether a trial solution satisfies the KT theorem.</a:t>
            </a:r>
          </a:p>
          <a:p>
            <a:r>
              <a:rPr lang="en-US" baseline="0" dirty="0" smtClean="0"/>
              <a:t>If any component of the gradient of the error is negative, the solution</a:t>
            </a:r>
          </a:p>
          <a:p>
            <a:r>
              <a:rPr lang="en-US" baseline="0" dirty="0" smtClean="0"/>
              <a:t>  can be moved to decrease the error.</a:t>
            </a:r>
          </a:p>
          <a:p>
            <a:r>
              <a:rPr lang="en-US" baseline="0" dirty="0" smtClean="0"/>
              <a:t>So if so component of the gradient is negative, we’re done.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 if there is</a:t>
            </a:r>
            <a:r>
              <a:rPr lang="en-US" baseline="0" dirty="0" smtClean="0"/>
              <a:t> a negative gradient, we can move the solution to reduce the error.</a:t>
            </a:r>
          </a:p>
          <a:p>
            <a:r>
              <a:rPr lang="en-US" baseline="0" dirty="0" smtClean="0"/>
              <a:t>So we move one model parameter to the group with positive solution (the S group)</a:t>
            </a:r>
          </a:p>
          <a:p>
            <a:r>
              <a:rPr lang="en-US" baseline="0" dirty="0" err="1" smtClean="0"/>
              <a:t>Recompute</a:t>
            </a:r>
            <a:r>
              <a:rPr lang="en-US" baseline="0" dirty="0" smtClean="0"/>
              <a:t> the solution and see if its feasible.  If it is feasible, we go back to step 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 if</a:t>
            </a:r>
            <a:r>
              <a:rPr lang="en-US" baseline="0" dirty="0" smtClean="0"/>
              <a:t> its not feasible,  we modify it by moving it back towards the old solution until no model parameters are negative.</a:t>
            </a:r>
          </a:p>
          <a:p>
            <a:r>
              <a:rPr lang="en-US" baseline="0" dirty="0" smtClean="0"/>
              <a:t>Any model parameters that are zero are moved back to the equality group.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algorith</a:t>
            </a:r>
            <a:r>
              <a:rPr lang="en-US" baseline="0" dirty="0" smtClean="0"/>
              <a:t>m is implemented in </a:t>
            </a:r>
            <a:r>
              <a:rPr lang="en-US" baseline="0" dirty="0" smtClean="0"/>
              <a:t>MATLAB® and Python </a:t>
            </a:r>
            <a:r>
              <a:rPr lang="en-US" baseline="0" dirty="0" smtClean="0"/>
              <a:t>and is very easy to use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It’s not clear to me how Python defines the error E, and I never use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Density</a:t>
            </a:r>
            <a:r>
              <a:rPr lang="en-US" baseline="0" dirty="0" smtClean="0"/>
              <a:t> – inherently positive.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Observe</a:t>
            </a:r>
            <a:r>
              <a:rPr lang="en-US" baseline="0" dirty="0" smtClean="0"/>
              <a:t> field to estimate density.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the requirement that that solution minimize the error.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In this example, the true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model is a variable-density cube (bottom center).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inverse-square law gives the force (bell-shaped curve)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differnent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solutions are wildly different.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But all satisfy the data (black) up to the noise.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non-negative solution (green) satisfies the data very well/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Fig. 7.7. (A) The  vertical force of gravity is measured on a horizontal line above a massive.  This cube contains a grid of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20×20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model parameters representing spatially-varying density,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(colors). The equation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embodies Newton’s inverse-square law of gravity. (B)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N=600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gravitational force observations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d</a:t>
            </a:r>
            <a:r>
              <a:rPr lang="en-US" sz="12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(black curve) and the gravitational force predicted by the natural solution (red curve,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p=15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 and non-negative least squares (green curve).  (C) True model. (D) Natural estimate of model, with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p=4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(E) Natural estimate of model, with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p=15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(F) Non-negative estimate of model.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gda07_06.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In this example, the true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model is a variable-density cube (bottom center).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inverse-square law gives the force (bell-shaped curve)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different 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solutions are wildly different.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But all satisfy the data (black) up to the noise.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non-negative solution (green) satisfies the data very well/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Fig. 7.7. (A) The  vertical force of gravity is measured on a horizontal line above a massive.  This cube contains a grid of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20×20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model parameters representing spatially-varying density,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(colors). The equation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embodies Newton’s inverse-square law of gravity. (B)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N=600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gravitational force observations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d</a:t>
            </a:r>
            <a:r>
              <a:rPr lang="en-US" sz="12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(black curve) and the gravitational force predicted by the natural solution (red curve,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p=15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 and non-negative least squares (green curve).  (C) True model. (D) Natural estimate of model, with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p=4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(E) Natural estimate of model, with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p=15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(F) Non-negative estimate of model.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gda07_06.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13292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In this example, the true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model is a variable-density cube (bottom center).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inverse-square law gives the force (bell-shaped curve)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different 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solutions are wildly different.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But all satisfy the data (black) up to the noise.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non-negative solution (green) satisfies the data very well/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A) The  vertical force of gravity is measured on a horizontal line above a massive.  This cube contains a grid of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20×20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model parameters representing spatially-varying density,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(colors). The equation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embodies Newton’s inverse-square law of gravity. (B)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N=600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gravitational force observations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d</a:t>
            </a:r>
            <a:r>
              <a:rPr lang="en-US" sz="12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(black curve) and the gravitational force predicted by the natural solution (red curve,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p=15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 and non-negative least squares (green curve).  (C) True model. (D) Natural estimate of model, with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p=4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(E) Natural estimate of model, with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p=15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(F) Non-negative estimate of model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52951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non-negative solution is zero, except at</a:t>
            </a:r>
            <a:r>
              <a:rPr lang="en-US" baseline="0" dirty="0" smtClean="0"/>
              <a:t> a few points on the surface of the massive object.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615869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94303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describe the transformation</a:t>
            </a:r>
            <a:r>
              <a:rPr lang="en-US" baseline="0" dirty="0" smtClean="0"/>
              <a:t> of this problem </a:t>
            </a:r>
            <a:r>
              <a:rPr lang="en-US" dirty="0" smtClean="0"/>
              <a:t>into</a:t>
            </a:r>
            <a:r>
              <a:rPr lang="en-US" baseline="0" dirty="0" smtClean="0"/>
              <a:t> the previous problem.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wont do the derivation</a:t>
            </a:r>
            <a:r>
              <a:rPr lang="en-US" baseline="0" dirty="0" smtClean="0"/>
              <a:t> here, just state the result.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69</a:t>
            </a:fld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</a:t>
            </a:r>
            <a:r>
              <a:rPr lang="en-US" baseline="0" dirty="0" smtClean="0"/>
              <a:t> set up a new matrix equation</a:t>
            </a:r>
          </a:p>
          <a:p>
            <a:r>
              <a:rPr lang="en-US" baseline="0" dirty="0" smtClean="0"/>
              <a:t>solve it by nonnegative least squares</a:t>
            </a:r>
          </a:p>
          <a:p>
            <a:r>
              <a:rPr lang="en-US" baseline="0" dirty="0" smtClean="0"/>
              <a:t>and then the error of the transformed problem is the solution to the original problem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70</a:t>
            </a:fld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Easy to set up.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71</a:t>
            </a:fld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Easy to set up.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4918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the requirement that the solution</a:t>
            </a:r>
            <a:r>
              <a:rPr lang="en-US" baseline="0" dirty="0" smtClean="0"/>
              <a:t> is – of all the solutions that minimize the</a:t>
            </a:r>
          </a:p>
          <a:p>
            <a:r>
              <a:rPr lang="en-US" baseline="0" dirty="0" smtClean="0"/>
              <a:t>error – the one with the smallest solution length.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illustrate the method.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There are 3 constraints, shown in the first three figures.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union of the feasible areas is shown in the last figure.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method 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gives the point 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100" baseline="0" dirty="0" smtClean="0">
                <a:latin typeface="Times New Roman" pitchFamily="18" charset="0"/>
                <a:cs typeface="Times New Roman" pitchFamily="18" charset="0"/>
              </a:rPr>
              <a:t>green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circle) on the boundary of the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 feasible area that is as close as possible to the origin,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 that is, the point where ||m|| (the distance to the origin)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 is minimized.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with three constraints.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Each constraint is shown separately.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Their union is shown at right.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solution is the point in the feasible volume as close as possible to the origin.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Fig. 7.8.  Exemplary solution of the problem of minimizing </a:t>
            </a:r>
            <a:r>
              <a:rPr lang="en-US" sz="12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12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N=3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inequality constraints </a:t>
            </a:r>
            <a:r>
              <a:rPr lang="en-US" sz="1200" b="1" dirty="0" err="1" smtClean="0">
                <a:latin typeface="Times New Roman" pitchFamily="18" charset="0"/>
                <a:cs typeface="Times New Roman" pitchFamily="18" charset="0"/>
              </a:rPr>
              <a:t>Hm</a:t>
            </a:r>
            <a:r>
              <a:rPr lang="en-US" sz="1200" dirty="0" err="1" smtClean="0">
                <a:latin typeface="Cambria Math"/>
                <a:ea typeface="Cambria Math"/>
                <a:cs typeface="Times New Roman" pitchFamily="18" charset="0"/>
              </a:rPr>
              <a:t>≥</a:t>
            </a:r>
            <a:r>
              <a:rPr lang="en-US" sz="1200" b="1" dirty="0" err="1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(A-c) Each constraint divides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,m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)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plane into two half-places, one feasible and the other infeasible. (D) The intersection of the three feasible half-planes is polygonal in shape. The solution </a:t>
            </a:r>
            <a:r>
              <a:rPr lang="en-US" sz="12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(green circle) is the point in feasible area that is closest to the origin.  Note that two of the three constrains are satisfied in the equality sense.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gda07_07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73</a:t>
            </a:fld>
            <a:endParaRPr 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a</a:t>
            </a:r>
            <a:r>
              <a:rPr lang="en-US" baseline="0" dirty="0" smtClean="0"/>
              <a:t> constrained least squares problem,</a:t>
            </a:r>
          </a:p>
          <a:p>
            <a:r>
              <a:rPr lang="en-US" baseline="0" dirty="0" smtClean="0"/>
              <a:t>minimize the prediction error W</a:t>
            </a:r>
          </a:p>
          <a:p>
            <a:r>
              <a:rPr lang="en-US" dirty="0" smtClean="0"/>
              <a:t>with a</a:t>
            </a:r>
            <a:r>
              <a:rPr lang="en-US" baseline="0" dirty="0" smtClean="0"/>
              <a:t> set of linear equality constraints.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74</a:t>
            </a:fld>
            <a:endParaRPr 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won’t do the derivation</a:t>
            </a:r>
            <a:r>
              <a:rPr lang="en-US" baseline="0" dirty="0" smtClean="0"/>
              <a:t> here, just state the result.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75</a:t>
            </a:fld>
            <a:endParaRPr 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will not derive the transformation here. </a:t>
            </a:r>
            <a:r>
              <a:rPr lang="en-US" baseline="0" dirty="0" smtClean="0"/>
              <a:t> Note that it requires the SVD of the data kernel 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76</a:t>
            </a:fld>
            <a:endParaRPr 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Easy to do in </a:t>
            </a:r>
            <a:r>
              <a:rPr lang="en-US" dirty="0" smtClean="0"/>
              <a:t>MATLAB®.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77</a:t>
            </a:fld>
            <a:endParaRPr 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usual, Python is more verbose.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044827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usual, Python is more verbos</a:t>
            </a:r>
            <a:r>
              <a:rPr lang="en-US" baseline="0" dirty="0" smtClean="0"/>
              <a:t>e … but the steps are the same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289556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 example of a straight ;</a:t>
            </a:r>
            <a:r>
              <a:rPr lang="en-US" dirty="0" err="1" smtClean="0"/>
              <a:t>ine</a:t>
            </a:r>
            <a:r>
              <a:rPr lang="en-US" dirty="0" smtClean="0"/>
              <a:t> fit to data, where the solution is constrained to be in the feasible area (brown) of the (m1,m2) plane.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559857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Comparison of solutions, with error surface in colors and feasible are in brown.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1217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SVD</a:t>
            </a:r>
            <a:r>
              <a:rPr lang="en-US" baseline="0" dirty="0" smtClean="0"/>
              <a:t> decomposes the solution into a left and right </a:t>
            </a:r>
            <a:r>
              <a:rPr lang="en-US" baseline="0" dirty="0" err="1" smtClean="0"/>
              <a:t>eigenvalue</a:t>
            </a:r>
            <a:r>
              <a:rPr lang="en-US" baseline="0" dirty="0" smtClean="0"/>
              <a:t> matrix and a </a:t>
            </a:r>
            <a:r>
              <a:rPr lang="en-US" baseline="0" dirty="0" err="1" smtClean="0"/>
              <a:t>diaginal</a:t>
            </a:r>
            <a:r>
              <a:rPr lang="en-US" baseline="0" dirty="0" smtClean="0"/>
              <a:t> matrix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the two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eigenvalue</a:t>
            </a:r>
            <a:r>
              <a:rPr lang="en-US" baseline="0" dirty="0" smtClean="0"/>
              <a:t> matrices are </a:t>
            </a:r>
            <a:r>
              <a:rPr lang="en-US" baseline="0" dirty="0" err="1" smtClean="0"/>
              <a:t>orthonormal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The lambdas are called singular values.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3" Type="http://schemas.openxmlformats.org/officeDocument/2006/relationships/image" Target="../media/image22.emf"/><Relationship Id="rId7" Type="http://schemas.openxmlformats.org/officeDocument/2006/relationships/image" Target="../media/image26.emf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emf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slides/_rels/slide6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3" Type="http://schemas.openxmlformats.org/officeDocument/2006/relationships/image" Target="../media/image22.emf"/><Relationship Id="rId7" Type="http://schemas.openxmlformats.org/officeDocument/2006/relationships/image" Target="../media/image26.emf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emf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3" Type="http://schemas.openxmlformats.org/officeDocument/2006/relationships/image" Target="../media/image22.emf"/><Relationship Id="rId7" Type="http://schemas.openxmlformats.org/officeDocument/2006/relationships/image" Target="../media/image26.emf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emf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emf"/><Relationship Id="rId3" Type="http://schemas.openxmlformats.org/officeDocument/2006/relationships/image" Target="../media/image22.emf"/><Relationship Id="rId7" Type="http://schemas.openxmlformats.org/officeDocument/2006/relationships/image" Target="../media/image26.emf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emf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emf"/><Relationship Id="rId5" Type="http://schemas.openxmlformats.org/officeDocument/2006/relationships/image" Target="../media/image34.emf"/><Relationship Id="rId4" Type="http://schemas.openxmlformats.org/officeDocument/2006/relationships/image" Target="../media/image33.emf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image" Target="../media/image45.png"/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4267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13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Equality and Inequality Constraints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singular value decomposition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1143000"/>
            <a:ext cx="2743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457200" y="2286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and   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3733800"/>
            <a:ext cx="4419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suppose only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i="1" dirty="0" smtClean="0">
                <a:latin typeface="Cambria Math"/>
                <a:ea typeface="Cambria Math"/>
                <a:cs typeface="Times New Roman" pitchFamily="18" charset="0"/>
              </a:rPr>
              <a:t>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’s are non-zero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2057400"/>
            <a:ext cx="5715000" cy="2695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suppose only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i="1" dirty="0" smtClean="0">
                <a:latin typeface="Cambria Math"/>
                <a:ea typeface="Cambria Math"/>
                <a:cs typeface="Times New Roman" pitchFamily="18" charset="0"/>
              </a:rPr>
              <a:t>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’s are non-zero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362200"/>
            <a:ext cx="2743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>
          <a:xfrm>
            <a:off x="3962400" y="2514600"/>
            <a:ext cx="1447800" cy="533400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2362200"/>
            <a:ext cx="1905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reeform 6"/>
          <p:cNvSpPr/>
          <p:nvPr/>
        </p:nvSpPr>
        <p:spPr>
          <a:xfrm>
            <a:off x="3962400" y="2983043"/>
            <a:ext cx="1958715" cy="1512757"/>
          </a:xfrm>
          <a:custGeom>
            <a:avLst/>
            <a:gdLst>
              <a:gd name="connsiteX0" fmla="*/ 1456545 w 1456545"/>
              <a:gd name="connsiteY0" fmla="*/ 0 h 1424065"/>
              <a:gd name="connsiteX1" fmla="*/ 227351 w 1456545"/>
              <a:gd name="connsiteY1" fmla="*/ 734518 h 1424065"/>
              <a:gd name="connsiteX2" fmla="*/ 92440 w 1456545"/>
              <a:gd name="connsiteY2" fmla="*/ 1424065 h 1424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6545" h="1424065">
                <a:moveTo>
                  <a:pt x="1456545" y="0"/>
                </a:moveTo>
                <a:cubicBezTo>
                  <a:pt x="955623" y="248587"/>
                  <a:pt x="454702" y="497174"/>
                  <a:pt x="227351" y="734518"/>
                </a:cubicBezTo>
                <a:cubicBezTo>
                  <a:pt x="0" y="971862"/>
                  <a:pt x="46220" y="1197963"/>
                  <a:pt x="92440" y="142406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971800" y="4419600"/>
            <a:ext cx="22860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only first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columns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of 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172200" y="4419600"/>
            <a:ext cx="22860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only first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columns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of 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Freeform 9"/>
          <p:cNvSpPr/>
          <p:nvPr/>
        </p:nvSpPr>
        <p:spPr>
          <a:xfrm flipH="1">
            <a:off x="7162800" y="3124200"/>
            <a:ext cx="152400" cy="1295400"/>
          </a:xfrm>
          <a:custGeom>
            <a:avLst/>
            <a:gdLst>
              <a:gd name="connsiteX0" fmla="*/ 1456545 w 1456545"/>
              <a:gd name="connsiteY0" fmla="*/ 0 h 1424065"/>
              <a:gd name="connsiteX1" fmla="*/ 227351 w 1456545"/>
              <a:gd name="connsiteY1" fmla="*/ 734518 h 1424065"/>
              <a:gd name="connsiteX2" fmla="*/ 92440 w 1456545"/>
              <a:gd name="connsiteY2" fmla="*/ 1424065 h 1424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456545" h="1424065">
                <a:moveTo>
                  <a:pt x="1456545" y="0"/>
                </a:moveTo>
                <a:cubicBezTo>
                  <a:pt x="955623" y="248587"/>
                  <a:pt x="454702" y="497174"/>
                  <a:pt x="227351" y="734518"/>
                </a:cubicBezTo>
                <a:cubicBezTo>
                  <a:pt x="0" y="971862"/>
                  <a:pt x="46220" y="1197963"/>
                  <a:pt x="92440" y="1424065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9812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and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since vectors mutually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pependicular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of unit length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3733800"/>
            <a:ext cx="914400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U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4400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4400" baseline="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≠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and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</a:t>
            </a:r>
            <a:r>
              <a:rPr kumimoji="0" lang="en-US" sz="44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</a:t>
            </a:r>
            <a:r>
              <a:rPr lang="en-US" sz="4400" b="1" dirty="0" err="1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4400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4400" baseline="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≠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</a:t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since vectors do not span entire space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Natural Solution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2667000"/>
            <a:ext cx="562356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Natural Solution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2667000"/>
            <a:ext cx="562356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reeform 3"/>
          <p:cNvSpPr/>
          <p:nvPr/>
        </p:nvSpPr>
        <p:spPr>
          <a:xfrm>
            <a:off x="4953000" y="4191000"/>
            <a:ext cx="1074057" cy="1509486"/>
          </a:xfrm>
          <a:custGeom>
            <a:avLst/>
            <a:gdLst>
              <a:gd name="connsiteX0" fmla="*/ 0 w 1074057"/>
              <a:gd name="connsiteY0" fmla="*/ 0 h 1509486"/>
              <a:gd name="connsiteX1" fmla="*/ 537029 w 1074057"/>
              <a:gd name="connsiteY1" fmla="*/ 420915 h 1509486"/>
              <a:gd name="connsiteX2" fmla="*/ 261257 w 1074057"/>
              <a:gd name="connsiteY2" fmla="*/ 812800 h 1509486"/>
              <a:gd name="connsiteX3" fmla="*/ 1074057 w 1074057"/>
              <a:gd name="connsiteY3" fmla="*/ 1509486 h 1509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4057" h="1509486">
                <a:moveTo>
                  <a:pt x="0" y="0"/>
                </a:moveTo>
                <a:cubicBezTo>
                  <a:pt x="246743" y="142724"/>
                  <a:pt x="493486" y="285448"/>
                  <a:pt x="537029" y="420915"/>
                </a:cubicBezTo>
                <a:cubicBezTo>
                  <a:pt x="580572" y="556382"/>
                  <a:pt x="171752" y="631372"/>
                  <a:pt x="261257" y="812800"/>
                </a:cubicBezTo>
                <a:cubicBezTo>
                  <a:pt x="350762" y="994229"/>
                  <a:pt x="712409" y="1251857"/>
                  <a:pt x="1074057" y="15094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0" y="4876800"/>
            <a:ext cx="2286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natural generalized inverse </a:t>
            </a:r>
            <a:r>
              <a:rPr lang="en-US" sz="32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3200" baseline="30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-g</a:t>
            </a:r>
            <a:endParaRPr lang="en-US" sz="3200" baseline="30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267200" y="2819400"/>
            <a:ext cx="2514600" cy="1219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" pitchFamily="18" charset="0"/>
              </a:rPr>
              <a:t>resolution and covariance</a:t>
            </a:r>
            <a:endParaRPr lang="en-US" dirty="0">
              <a:latin typeface="Times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828800"/>
            <a:ext cx="752856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3048000"/>
            <a:ext cx="772668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0" y="4191000"/>
            <a:ext cx="533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76400" y="5105400"/>
            <a:ext cx="6754091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5626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2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Application of SVD to other types of prior information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to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equality constraints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</a:rPr>
              <a:t>general solution to linear inverse problem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905000"/>
            <a:ext cx="48196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4343400"/>
            <a:ext cx="4114800" cy="956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905000"/>
            <a:ext cx="48196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4343400"/>
            <a:ext cx="4114800" cy="956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5"/>
          <p:cNvSpPr/>
          <p:nvPr/>
        </p:nvSpPr>
        <p:spPr>
          <a:xfrm>
            <a:off x="4876800" y="3429000"/>
            <a:ext cx="1447800" cy="838200"/>
          </a:xfrm>
          <a:custGeom>
            <a:avLst/>
            <a:gdLst>
              <a:gd name="connsiteX0" fmla="*/ 0 w 1074057"/>
              <a:gd name="connsiteY0" fmla="*/ 0 h 1509486"/>
              <a:gd name="connsiteX1" fmla="*/ 537029 w 1074057"/>
              <a:gd name="connsiteY1" fmla="*/ 420915 h 1509486"/>
              <a:gd name="connsiteX2" fmla="*/ 261257 w 1074057"/>
              <a:gd name="connsiteY2" fmla="*/ 812800 h 1509486"/>
              <a:gd name="connsiteX3" fmla="*/ 1074057 w 1074057"/>
              <a:gd name="connsiteY3" fmla="*/ 1509486 h 1509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4057" h="1509486">
                <a:moveTo>
                  <a:pt x="0" y="0"/>
                </a:moveTo>
                <a:cubicBezTo>
                  <a:pt x="246743" y="142724"/>
                  <a:pt x="493486" y="285448"/>
                  <a:pt x="537029" y="420915"/>
                </a:cubicBezTo>
                <a:cubicBezTo>
                  <a:pt x="580572" y="556382"/>
                  <a:pt x="171752" y="631372"/>
                  <a:pt x="261257" y="812800"/>
                </a:cubicBezTo>
                <a:cubicBezTo>
                  <a:pt x="350762" y="994229"/>
                  <a:pt x="712409" y="1251857"/>
                  <a:pt x="1074057" y="15094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00800" y="3429000"/>
            <a:ext cx="2514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lectures ago</a:t>
            </a:r>
            <a:endParaRPr lang="en-US" sz="3200" baseline="30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general minimum-error solution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Syllabus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6700" y="379674"/>
            <a:ext cx="8534400" cy="6545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01		Describing Inverse Problems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02		Probability and Measurement Error, Part 1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03		Probability and Measurement Error, Part 2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04		The 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and Simple Least Squares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05		A Priori Information and Weighted Least Squared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06		Resolution and Generalized Inverses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07		Backus-Gilbert Inverse and the Trade Off of Resolution and Variance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08		The Principle of Maximum Likelihood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09		Inexact Theories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10		Prior Covariance and Gaussian Process Regression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11		Non-uniqueness and Localized Averages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12		Vector Spaces and Singular Value Decomposition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Lecture 13	Equality and Inequality Constraints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14		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, L</a:t>
            </a:r>
            <a:r>
              <a:rPr lang="en-US" sz="1600" baseline="-25000" dirty="0" smtClean="0"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Problems and Linear Programming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15		Nonlinear Problems: Grid and Monte Carlo Searches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16		Nonlinear Problems: Newton’s Method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17		Nonlinear Problems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:  MCMC and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Bootstrap Confidence Intervals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18		Factor Analysis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19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Varimax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Factors, Empirical Orthogonal Functions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20		Backus-Gilbert Theory for Continuous Problems; Radon’s Problem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21		Linear Operators and Their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22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1600" dirty="0" err="1" smtClean="0">
                <a:latin typeface="Times New Roman"/>
                <a:cs typeface="Times New Roman"/>
              </a:rPr>
              <a:t>é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Derivatives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23		Estimating a Parameter in a Differential Equation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24 	Exemplary Inverse Problems, incl. Filter Design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25 	Exemplary Inverse Problems, incl. Earthquake Location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26 	Exemplary Inverse Problems, incl.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Vibrational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Problems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32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general minimum-error solution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1905000"/>
            <a:ext cx="48196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4343400"/>
            <a:ext cx="4114800" cy="956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5"/>
          <p:cNvSpPr/>
          <p:nvPr/>
        </p:nvSpPr>
        <p:spPr>
          <a:xfrm>
            <a:off x="4038600" y="5181600"/>
            <a:ext cx="381000" cy="762000"/>
          </a:xfrm>
          <a:custGeom>
            <a:avLst/>
            <a:gdLst>
              <a:gd name="connsiteX0" fmla="*/ 0 w 1074057"/>
              <a:gd name="connsiteY0" fmla="*/ 0 h 1509486"/>
              <a:gd name="connsiteX1" fmla="*/ 537029 w 1074057"/>
              <a:gd name="connsiteY1" fmla="*/ 420915 h 1509486"/>
              <a:gd name="connsiteX2" fmla="*/ 261257 w 1074057"/>
              <a:gd name="connsiteY2" fmla="*/ 812800 h 1509486"/>
              <a:gd name="connsiteX3" fmla="*/ 1074057 w 1074057"/>
              <a:gd name="connsiteY3" fmla="*/ 1509486 h 1509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4057" h="1509486">
                <a:moveTo>
                  <a:pt x="0" y="0"/>
                </a:moveTo>
                <a:cubicBezTo>
                  <a:pt x="246743" y="142724"/>
                  <a:pt x="493486" y="285448"/>
                  <a:pt x="537029" y="420915"/>
                </a:cubicBezTo>
                <a:cubicBezTo>
                  <a:pt x="580572" y="556382"/>
                  <a:pt x="171752" y="631372"/>
                  <a:pt x="261257" y="812800"/>
                </a:cubicBezTo>
                <a:cubicBezTo>
                  <a:pt x="350762" y="994229"/>
                  <a:pt x="712409" y="1251857"/>
                  <a:pt x="1074057" y="15094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42344" y="5961744"/>
            <a:ext cx="2971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natural solution</a:t>
            </a:r>
            <a:endParaRPr lang="en-US" sz="3200" baseline="30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6019800" y="5105400"/>
            <a:ext cx="762000" cy="609600"/>
          </a:xfrm>
          <a:custGeom>
            <a:avLst/>
            <a:gdLst>
              <a:gd name="connsiteX0" fmla="*/ 0 w 1074057"/>
              <a:gd name="connsiteY0" fmla="*/ 0 h 1509486"/>
              <a:gd name="connsiteX1" fmla="*/ 537029 w 1074057"/>
              <a:gd name="connsiteY1" fmla="*/ 420915 h 1509486"/>
              <a:gd name="connsiteX2" fmla="*/ 261257 w 1074057"/>
              <a:gd name="connsiteY2" fmla="*/ 812800 h 1509486"/>
              <a:gd name="connsiteX3" fmla="*/ 1074057 w 1074057"/>
              <a:gd name="connsiteY3" fmla="*/ 1509486 h 1509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4057" h="1509486">
                <a:moveTo>
                  <a:pt x="0" y="0"/>
                </a:moveTo>
                <a:cubicBezTo>
                  <a:pt x="246743" y="142724"/>
                  <a:pt x="493486" y="285448"/>
                  <a:pt x="537029" y="420915"/>
                </a:cubicBezTo>
                <a:cubicBezTo>
                  <a:pt x="580572" y="556382"/>
                  <a:pt x="171752" y="631372"/>
                  <a:pt x="261257" y="812800"/>
                </a:cubicBezTo>
                <a:cubicBezTo>
                  <a:pt x="350762" y="994229"/>
                  <a:pt x="712409" y="1251857"/>
                  <a:pt x="1074057" y="15094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14458" y="5143200"/>
            <a:ext cx="2286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plus amount </a:t>
            </a:r>
            <a:r>
              <a:rPr lang="el-GR" sz="3200" b="1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of null vectors</a:t>
            </a:r>
            <a:endParaRPr lang="en-US" sz="3200" baseline="30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3230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you can adjust </a:t>
            </a:r>
            <a:r>
              <a:rPr lang="el-GR" b="1" dirty="0" smtClean="0"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to match whatever</a:t>
            </a:r>
            <a:br>
              <a:rPr lang="en-US" dirty="0" smtClean="0">
                <a:latin typeface="Times New Roman" pitchFamily="18" charset="0"/>
                <a:ea typeface="Cambria Math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/>
                <a:cs typeface="Times New Roman" pitchFamily="18" charset="0"/>
              </a:rPr>
              <a:t>a priori information you want</a:t>
            </a:r>
            <a:br>
              <a:rPr lang="en-US" dirty="0" smtClean="0">
                <a:latin typeface="Times New Roman" pitchFamily="18" charset="0"/>
                <a:ea typeface="Cambria Math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/>
                <a:cs typeface="Times New Roman" pitchFamily="18" charset="0"/>
              </a:rPr>
            </a:b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2057400"/>
            <a:ext cx="4114800" cy="956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0" y="3200400"/>
            <a:ext cx="9144000" cy="2438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/>
                <a:cs typeface="Times New Roman" pitchFamily="18" charset="0"/>
              </a:rPr>
            </a:br>
            <a:r>
              <a:rPr lang="en-US" sz="44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for example</a:t>
            </a:r>
            <a:br>
              <a:rPr lang="en-US" sz="4400" dirty="0" smtClean="0">
                <a:latin typeface="Times New Roman" pitchFamily="18" charset="0"/>
                <a:ea typeface="Cambria Math"/>
                <a:cs typeface="Times New Roman" pitchFamily="18" charset="0"/>
              </a:rPr>
            </a:b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=&lt;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 </a:t>
            </a:r>
          </a:p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by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/>
                <a:cs typeface="Times New Roman" pitchFamily="18" charset="0"/>
              </a:rPr>
              <a:t>minimizing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=||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-&lt;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&gt;||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4400" noProof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w.r.t</a:t>
            </a: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</a:t>
            </a:r>
            <a:r>
              <a:rPr lang="el-GR" sz="4400" b="1" dirty="0" smtClean="0"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3230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you can adjust </a:t>
            </a:r>
            <a:r>
              <a:rPr lang="el-GR" b="1" dirty="0" smtClean="0"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to match whatever</a:t>
            </a:r>
            <a:br>
              <a:rPr lang="en-US" dirty="0" smtClean="0">
                <a:latin typeface="Times New Roman" pitchFamily="18" charset="0"/>
                <a:ea typeface="Cambria Math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/>
                <a:cs typeface="Times New Roman" pitchFamily="18" charset="0"/>
              </a:rPr>
              <a:t>a priori information you want</a:t>
            </a:r>
            <a:br>
              <a:rPr lang="en-US" dirty="0" smtClean="0">
                <a:latin typeface="Times New Roman" pitchFamily="18" charset="0"/>
                <a:ea typeface="Cambria Math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/>
                <a:cs typeface="Times New Roman" pitchFamily="18" charset="0"/>
              </a:rPr>
            </a:b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2057400"/>
            <a:ext cx="4114800" cy="956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0" y="3200400"/>
            <a:ext cx="9144000" cy="2438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/>
                <a:cs typeface="Times New Roman" pitchFamily="18" charset="0"/>
              </a:rPr>
            </a:br>
            <a:r>
              <a:rPr lang="en-US" sz="44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for example</a:t>
            </a:r>
            <a:br>
              <a:rPr lang="en-US" sz="4400" dirty="0" smtClean="0">
                <a:latin typeface="Times New Roman" pitchFamily="18" charset="0"/>
                <a:ea typeface="Cambria Math"/>
                <a:cs typeface="Times New Roman" pitchFamily="18" charset="0"/>
              </a:rPr>
            </a:b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=&lt;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 </a:t>
            </a:r>
          </a:p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by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/>
                <a:cs typeface="Times New Roman" pitchFamily="18" charset="0"/>
              </a:rPr>
              <a:t>minimizing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=||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-&lt;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&gt;||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4400" noProof="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w.r.t</a:t>
            </a: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</a:t>
            </a:r>
            <a:r>
              <a:rPr lang="el-GR" sz="4400" b="1" dirty="0" smtClean="0"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5867400"/>
            <a:ext cx="8686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get </a:t>
            </a:r>
            <a:r>
              <a:rPr lang="el-GR" sz="32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α</a:t>
            </a:r>
            <a:r>
              <a:rPr lang="en-US" sz="32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</a:t>
            </a:r>
            <a:r>
              <a:rPr lang="en-US" sz="32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lang="en-US" sz="3200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200" baseline="30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32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</a:t>
            </a:r>
            <a:r>
              <a:rPr lang="en-US" sz="32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2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so </a:t>
            </a:r>
            <a:r>
              <a:rPr lang="en-US" sz="32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2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3200" b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lang="en-US" sz="3200" b="1" baseline="-250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l-GR" sz="32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lang="en-US" sz="3200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sz="3200" baseline="30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sz="32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sz="3200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sz="3200" baseline="30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32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+ </a:t>
            </a:r>
            <a:r>
              <a:rPr lang="en-US" sz="32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lang="en-US" sz="3200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sz="32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lang="en-US" sz="3200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sz="3200" baseline="30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32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&lt;</a:t>
            </a:r>
            <a:r>
              <a:rPr lang="en-US" sz="32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2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</a:t>
            </a:r>
            <a:endParaRPr lang="en-US" sz="3200" baseline="30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0"/>
            <a:ext cx="9144000" cy="2819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equality constraints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minimize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with constraint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Step 1</a:t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find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part of solution constrained by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Hm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SVD of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 </a:t>
            </a: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(not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lang="en-US" sz="4400" b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l-GR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lang="en-US" sz="4400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sz="4400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sz="4400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endParaRPr lang="en-US" sz="4400" baseline="30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so</a:t>
            </a:r>
            <a:endParaRPr lang="en-US" sz="4400" baseline="30000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m=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lang="en-US" sz="4400" b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l-GR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 + V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l-GR" sz="4400" b="1" dirty="0" smtClean="0">
                <a:latin typeface="Cambria Math"/>
                <a:ea typeface="Cambria Math"/>
                <a:cs typeface="Times New Roman" pitchFamily="18" charset="0"/>
              </a:rPr>
              <a:t>α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Step 2</a:t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convert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</a:p>
          <a:p>
            <a:pPr lvl="0" algn="ctr">
              <a:spcBef>
                <a:spcPct val="0"/>
              </a:spcBef>
            </a:pPr>
            <a:r>
              <a:rPr lang="en-US" sz="4400" noProof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into and equation for </a:t>
            </a:r>
            <a:r>
              <a:rPr lang="el-GR" sz="4400" b="1" dirty="0" smtClean="0"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sz="4400" noProof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endParaRPr kumimoji="0" lang="en-US" sz="4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GV</a:t>
            </a:r>
            <a:r>
              <a:rPr lang="en-US" sz="4400" b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l-GR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 + GV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l-GR" sz="4400" b="1" dirty="0" smtClean="0"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sz="4400" b="1" dirty="0" smtClean="0">
                <a:latin typeface="Cambria Math"/>
                <a:ea typeface="Cambria Math"/>
                <a:cs typeface="Times New Roman" pitchFamily="18" charset="0"/>
              </a:rPr>
              <a:t> = d</a:t>
            </a:r>
          </a:p>
          <a:p>
            <a:pPr lvl="0" algn="ctr">
              <a:spcBef>
                <a:spcPct val="0"/>
              </a:spcBef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Cambria Math"/>
                <a:cs typeface="Times New Roman" pitchFamily="18" charset="0"/>
              </a:rPr>
              <a:t>and rearrange</a:t>
            </a:r>
          </a:p>
          <a:p>
            <a:pPr lvl="0" algn="ctr">
              <a:spcBef>
                <a:spcPct val="0"/>
              </a:spcBef>
            </a:pPr>
            <a:endParaRPr lang="en-US" sz="4400" dirty="0" smtClean="0">
              <a:latin typeface="Times New Roman" pitchFamily="18" charset="0"/>
              <a:ea typeface="Cambria Math"/>
              <a:cs typeface="Times New Roman" pitchFamily="18" charset="0"/>
            </a:endParaRPr>
          </a:p>
          <a:p>
            <a:pPr algn="ctr">
              <a:spcBef>
                <a:spcPct val="0"/>
              </a:spcBef>
            </a:pP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GV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lang="el-GR" sz="4400" b="1" dirty="0" smtClean="0"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sz="4400" b="1" dirty="0" smtClean="0">
                <a:latin typeface="Cambria Math"/>
                <a:ea typeface="Cambria Math"/>
                <a:cs typeface="Times New Roman" pitchFamily="18" charset="0"/>
              </a:rPr>
              <a:t> = </a:t>
            </a:r>
            <a:r>
              <a:rPr lang="en-US" sz="4400" dirty="0" smtClean="0">
                <a:latin typeface="Cambria Math"/>
                <a:ea typeface="Cambria Math"/>
                <a:cs typeface="Times New Roman" pitchFamily="18" charset="0"/>
              </a:rPr>
              <a:t>[</a:t>
            </a:r>
            <a:r>
              <a:rPr lang="en-US" sz="4400" b="1" dirty="0" smtClean="0">
                <a:latin typeface="Cambria Math"/>
                <a:ea typeface="Cambria Math"/>
                <a:cs typeface="Times New Roman" pitchFamily="18" charset="0"/>
              </a:rPr>
              <a:t>d - 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GV</a:t>
            </a:r>
            <a:r>
              <a:rPr lang="en-US" sz="4400" b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l-GR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</a:p>
          <a:p>
            <a:pPr algn="ctr">
              <a:spcBef>
                <a:spcPct val="0"/>
              </a:spcBef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l-GR" sz="4400" b="1" dirty="0" smtClean="0"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sz="4400" b="1" dirty="0" smtClean="0">
                <a:latin typeface="Cambria Math"/>
                <a:ea typeface="Cambria Math"/>
                <a:cs typeface="Times New Roman" pitchFamily="18" charset="0"/>
              </a:rPr>
              <a:t>=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d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endParaRPr kumimoji="0" lang="en-US" sz="4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Step 3</a:t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solve</a:t>
            </a:r>
            <a:r>
              <a:rPr lang="en-US" sz="4400" noProof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l-GR" sz="4400" b="1" dirty="0" smtClean="0"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sz="4400" b="1" dirty="0" smtClean="0">
                <a:latin typeface="Cambria Math"/>
                <a:ea typeface="Cambria Math"/>
                <a:cs typeface="Times New Roman" pitchFamily="18" charset="0"/>
              </a:rPr>
              <a:t>=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d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</a:p>
          <a:p>
            <a:pPr lvl="0" algn="ctr">
              <a:spcBef>
                <a:spcPct val="0"/>
              </a:spcBef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for </a:t>
            </a:r>
            <a:r>
              <a:rPr lang="el-GR" sz="4400" b="1" dirty="0" smtClean="0">
                <a:latin typeface="Cambria Math"/>
                <a:ea typeface="Cambria Math"/>
                <a:cs typeface="Times New Roman" pitchFamily="18" charset="0"/>
              </a:rPr>
              <a:t>α</a:t>
            </a:r>
            <a:endParaRPr lang="en-US" sz="4400" b="1" dirty="0" smtClean="0">
              <a:latin typeface="Cambria Math"/>
              <a:ea typeface="Cambria Math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using least squares</a:t>
            </a:r>
            <a:endParaRPr kumimoji="0" lang="en-US" sz="4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Step 4</a:t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44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reconstruct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 </a:t>
            </a: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from </a:t>
            </a:r>
            <a:r>
              <a:rPr lang="el-GR" sz="4400" b="1" dirty="0" smtClean="0">
                <a:latin typeface="Cambria Math"/>
                <a:ea typeface="Cambria Math"/>
                <a:cs typeface="Times New Roman" pitchFamily="18" charset="0"/>
              </a:rPr>
              <a:t>α</a:t>
            </a:r>
            <a:endParaRPr lang="en-US" sz="4400" b="1" dirty="0" smtClean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</a:pP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m=</a:t>
            </a:r>
            <a:r>
              <a:rPr lang="en-US" sz="44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lang="en-US" sz="4400" b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l-GR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U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sz="44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 + V</a:t>
            </a:r>
            <a:r>
              <a:rPr lang="en-US" sz="44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l-GR" sz="4400" b="1" dirty="0" smtClean="0">
                <a:latin typeface="Cambria Math"/>
                <a:ea typeface="Cambria Math"/>
                <a:cs typeface="Times New Roman" pitchFamily="18" charset="0"/>
              </a:rPr>
              <a:t>α</a:t>
            </a:r>
            <a:endParaRPr lang="en-US" sz="44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Part 3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Inequality Constraints and the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Notion of Feasibility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Not all inequality constraints provide new information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x &gt; 3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x &gt;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Purpose of the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524000"/>
            <a:ext cx="9144000" cy="533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Review the Natural Solution and SVD</a:t>
            </a:r>
          </a:p>
          <a:p>
            <a:pPr lvl="0" algn="ctr">
              <a:spcBef>
                <a:spcPct val="0"/>
              </a:spcBef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Apply SVD to other types of prior information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and to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equality constraints</a:t>
            </a:r>
          </a:p>
          <a:p>
            <a:pPr lvl="0" algn="ctr">
              <a:spcBef>
                <a:spcPct val="0"/>
              </a:spcBef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Introduce Inequality Constraints and the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Notion of Feasibility</a:t>
            </a:r>
          </a:p>
          <a:p>
            <a:pPr lvl="0" algn="ctr">
              <a:spcBef>
                <a:spcPct val="0"/>
              </a:spcBef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Develop Solution Methods</a:t>
            </a:r>
          </a:p>
          <a:p>
            <a:pPr lvl="0" algn="ctr">
              <a:spcBef>
                <a:spcPct val="0"/>
              </a:spcBef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Solve Exemplary 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Not all inequality constraints provide new information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x &gt; 3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x &gt; 2</a:t>
            </a:r>
          </a:p>
        </p:txBody>
      </p:sp>
      <p:sp>
        <p:nvSpPr>
          <p:cNvPr id="4" name="Freeform 3"/>
          <p:cNvSpPr/>
          <p:nvPr/>
        </p:nvSpPr>
        <p:spPr>
          <a:xfrm>
            <a:off x="5257800" y="4800600"/>
            <a:ext cx="1320800" cy="972457"/>
          </a:xfrm>
          <a:custGeom>
            <a:avLst/>
            <a:gdLst>
              <a:gd name="connsiteX0" fmla="*/ 0 w 1320800"/>
              <a:gd name="connsiteY0" fmla="*/ 0 h 972457"/>
              <a:gd name="connsiteX1" fmla="*/ 595086 w 1320800"/>
              <a:gd name="connsiteY1" fmla="*/ 130628 h 972457"/>
              <a:gd name="connsiteX2" fmla="*/ 595086 w 1320800"/>
              <a:gd name="connsiteY2" fmla="*/ 464457 h 972457"/>
              <a:gd name="connsiteX3" fmla="*/ 1320800 w 1320800"/>
              <a:gd name="connsiteY3" fmla="*/ 972457 h 972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0800" h="972457">
                <a:moveTo>
                  <a:pt x="0" y="0"/>
                </a:moveTo>
                <a:cubicBezTo>
                  <a:pt x="247952" y="26609"/>
                  <a:pt x="495905" y="53219"/>
                  <a:pt x="595086" y="130628"/>
                </a:cubicBezTo>
                <a:cubicBezTo>
                  <a:pt x="694267" y="208037"/>
                  <a:pt x="474134" y="324152"/>
                  <a:pt x="595086" y="464457"/>
                </a:cubicBezTo>
                <a:cubicBezTo>
                  <a:pt x="716038" y="604762"/>
                  <a:pt x="1018419" y="788609"/>
                  <a:pt x="1320800" y="972457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943600" y="5704582"/>
            <a:ext cx="2971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follows from first constraint</a:t>
            </a:r>
            <a:endParaRPr lang="en-US" sz="3200" baseline="30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Some inequality constraints are incompatible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x &gt; 3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x &lt;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Some inequality constraints are incompatible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x &gt; 3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x &lt; 2</a:t>
            </a:r>
          </a:p>
        </p:txBody>
      </p:sp>
      <p:sp>
        <p:nvSpPr>
          <p:cNvPr id="4" name="Rectangle 3"/>
          <p:cNvSpPr/>
          <p:nvPr/>
        </p:nvSpPr>
        <p:spPr>
          <a:xfrm>
            <a:off x="5867400" y="3352800"/>
            <a:ext cx="2971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nothing can be both bigger than 3 and smaller than 2</a:t>
            </a:r>
            <a:endParaRPr lang="en-US" sz="3200" baseline="30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5486400" y="3962400"/>
            <a:ext cx="228600" cy="106680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every row of the inequality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constraint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sz="4400" b="1" noProof="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Hm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</a:rPr>
              <a:t>≥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</a:t>
            </a:r>
          </a:p>
          <a:p>
            <a:pPr lvl="0" algn="ctr">
              <a:spcBef>
                <a:spcPct val="0"/>
              </a:spcBef>
              <a:defRPr/>
            </a:pP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divides the space of 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into two parts</a:t>
            </a:r>
          </a:p>
          <a:p>
            <a:pPr lvl="0" algn="ctr">
              <a:spcBef>
                <a:spcPct val="0"/>
              </a:spcBef>
              <a:defRPr/>
            </a:pP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one where a solution is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feasible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one where it is </a:t>
            </a:r>
            <a:r>
              <a:rPr lang="en-US" sz="4400" i="1" dirty="0" smtClean="0">
                <a:latin typeface="Times New Roman" pitchFamily="18" charset="0"/>
                <a:cs typeface="Times New Roman" pitchFamily="18" charset="0"/>
              </a:rPr>
              <a:t>infeasible</a:t>
            </a:r>
          </a:p>
          <a:p>
            <a:pPr lvl="0" algn="ctr">
              <a:spcBef>
                <a:spcPct val="0"/>
              </a:spcBef>
              <a:defRPr/>
            </a:pPr>
            <a:endParaRPr lang="en-US" sz="44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the boundary is a planar surface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when all the constraints are considered together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they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either 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create a feasible volume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or they don’t</a:t>
            </a:r>
          </a:p>
          <a:p>
            <a:pPr lvl="0" algn="ctr">
              <a:spcBef>
                <a:spcPct val="0"/>
              </a:spcBef>
              <a:defRPr/>
            </a:pPr>
            <a:endParaRPr lang="en-US" sz="36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they do, then the solution must be in that volume</a:t>
            </a:r>
          </a:p>
          <a:p>
            <a:pPr lvl="0" algn="ctr">
              <a:spcBef>
                <a:spcPct val="0"/>
              </a:spcBef>
              <a:defRPr/>
            </a:pPr>
            <a:endParaRPr lang="en-US" sz="36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they don’t, then no solution exists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>
            <a:grpSpLocks noChangeAspect="1"/>
          </p:cNvGrpSpPr>
          <p:nvPr/>
        </p:nvGrpSpPr>
        <p:grpSpPr>
          <a:xfrm>
            <a:off x="0" y="838200"/>
            <a:ext cx="8831579" cy="4892640"/>
            <a:chOff x="1643063" y="1714500"/>
            <a:chExt cx="5519737" cy="3057900"/>
          </a:xfrm>
        </p:grpSpPr>
        <p:sp>
          <p:nvSpPr>
            <p:cNvPr id="8" name="Freeform 7"/>
            <p:cNvSpPr/>
            <p:nvPr/>
          </p:nvSpPr>
          <p:spPr>
            <a:xfrm>
              <a:off x="2605086" y="2438400"/>
              <a:ext cx="1600200" cy="1760120"/>
            </a:xfrm>
            <a:custGeom>
              <a:avLst/>
              <a:gdLst>
                <a:gd name="connsiteX0" fmla="*/ 0 w 2143125"/>
                <a:gd name="connsiteY0" fmla="*/ 371475 h 1447800"/>
                <a:gd name="connsiteX1" fmla="*/ 990600 w 2143125"/>
                <a:gd name="connsiteY1" fmla="*/ 1447800 h 1447800"/>
                <a:gd name="connsiteX2" fmla="*/ 2143125 w 2143125"/>
                <a:gd name="connsiteY2" fmla="*/ 981075 h 1447800"/>
                <a:gd name="connsiteX3" fmla="*/ 1390650 w 2143125"/>
                <a:gd name="connsiteY3" fmla="*/ 0 h 1447800"/>
                <a:gd name="connsiteX4" fmla="*/ 0 w 2143125"/>
                <a:gd name="connsiteY4" fmla="*/ 371475 h 1447800"/>
                <a:gd name="connsiteX0" fmla="*/ 0 w 2143125"/>
                <a:gd name="connsiteY0" fmla="*/ 371475 h 1825487"/>
                <a:gd name="connsiteX1" fmla="*/ 1600200 w 2143125"/>
                <a:gd name="connsiteY1" fmla="*/ 1825487 h 1825487"/>
                <a:gd name="connsiteX2" fmla="*/ 2143125 w 2143125"/>
                <a:gd name="connsiteY2" fmla="*/ 981075 h 1825487"/>
                <a:gd name="connsiteX3" fmla="*/ 1390650 w 2143125"/>
                <a:gd name="connsiteY3" fmla="*/ 0 h 1825487"/>
                <a:gd name="connsiteX4" fmla="*/ 0 w 2143125"/>
                <a:gd name="connsiteY4" fmla="*/ 371475 h 1825487"/>
                <a:gd name="connsiteX0" fmla="*/ 0 w 1600200"/>
                <a:gd name="connsiteY0" fmla="*/ 371475 h 1825487"/>
                <a:gd name="connsiteX1" fmla="*/ 1600200 w 1600200"/>
                <a:gd name="connsiteY1" fmla="*/ 1825487 h 1825487"/>
                <a:gd name="connsiteX2" fmla="*/ 1600200 w 1600200"/>
                <a:gd name="connsiteY2" fmla="*/ 881270 h 1825487"/>
                <a:gd name="connsiteX3" fmla="*/ 1390650 w 1600200"/>
                <a:gd name="connsiteY3" fmla="*/ 0 h 1825487"/>
                <a:gd name="connsiteX4" fmla="*/ 0 w 1600200"/>
                <a:gd name="connsiteY4" fmla="*/ 371475 h 1825487"/>
                <a:gd name="connsiteX0" fmla="*/ 0 w 1600200"/>
                <a:gd name="connsiteY0" fmla="*/ 56736 h 1510748"/>
                <a:gd name="connsiteX1" fmla="*/ 1600200 w 1600200"/>
                <a:gd name="connsiteY1" fmla="*/ 1510748 h 1510748"/>
                <a:gd name="connsiteX2" fmla="*/ 1600200 w 1600200"/>
                <a:gd name="connsiteY2" fmla="*/ 566531 h 1510748"/>
                <a:gd name="connsiteX3" fmla="*/ 1600200 w 1600200"/>
                <a:gd name="connsiteY3" fmla="*/ 0 h 1510748"/>
                <a:gd name="connsiteX4" fmla="*/ 0 w 1600200"/>
                <a:gd name="connsiteY4" fmla="*/ 56736 h 1510748"/>
                <a:gd name="connsiteX0" fmla="*/ 0 w 1600200"/>
                <a:gd name="connsiteY0" fmla="*/ 56736 h 1510748"/>
                <a:gd name="connsiteX1" fmla="*/ 1600200 w 1600200"/>
                <a:gd name="connsiteY1" fmla="*/ 1510748 h 1510748"/>
                <a:gd name="connsiteX2" fmla="*/ 1600200 w 1600200"/>
                <a:gd name="connsiteY2" fmla="*/ 566531 h 1510748"/>
                <a:gd name="connsiteX3" fmla="*/ 1600200 w 1600200"/>
                <a:gd name="connsiteY3" fmla="*/ 0 h 1510748"/>
                <a:gd name="connsiteX4" fmla="*/ 304800 w 1600200"/>
                <a:gd name="connsiteY4" fmla="*/ 62948 h 1510748"/>
                <a:gd name="connsiteX5" fmla="*/ 0 w 1600200"/>
                <a:gd name="connsiteY5" fmla="*/ 56736 h 1510748"/>
                <a:gd name="connsiteX0" fmla="*/ 0 w 1600200"/>
                <a:gd name="connsiteY0" fmla="*/ 0 h 1454012"/>
                <a:gd name="connsiteX1" fmla="*/ 1600200 w 1600200"/>
                <a:gd name="connsiteY1" fmla="*/ 1454012 h 1454012"/>
                <a:gd name="connsiteX2" fmla="*/ 1600200 w 1600200"/>
                <a:gd name="connsiteY2" fmla="*/ 509795 h 1454012"/>
                <a:gd name="connsiteX3" fmla="*/ 1600200 w 1600200"/>
                <a:gd name="connsiteY3" fmla="*/ 69160 h 1454012"/>
                <a:gd name="connsiteX4" fmla="*/ 304800 w 1600200"/>
                <a:gd name="connsiteY4" fmla="*/ 6212 h 1454012"/>
                <a:gd name="connsiteX5" fmla="*/ 0 w 1600200"/>
                <a:gd name="connsiteY5" fmla="*/ 0 h 1454012"/>
                <a:gd name="connsiteX0" fmla="*/ 0 w 1600200"/>
                <a:gd name="connsiteY0" fmla="*/ 0 h 1454012"/>
                <a:gd name="connsiteX1" fmla="*/ 1600200 w 1600200"/>
                <a:gd name="connsiteY1" fmla="*/ 1454012 h 1454012"/>
                <a:gd name="connsiteX2" fmla="*/ 1600200 w 1600200"/>
                <a:gd name="connsiteY2" fmla="*/ 509795 h 1454012"/>
                <a:gd name="connsiteX3" fmla="*/ 1600200 w 1600200"/>
                <a:gd name="connsiteY3" fmla="*/ 6212 h 1454012"/>
                <a:gd name="connsiteX4" fmla="*/ 304800 w 1600200"/>
                <a:gd name="connsiteY4" fmla="*/ 6212 h 1454012"/>
                <a:gd name="connsiteX5" fmla="*/ 0 w 1600200"/>
                <a:gd name="connsiteY5" fmla="*/ 0 h 1454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00200" h="1454012">
                  <a:moveTo>
                    <a:pt x="0" y="0"/>
                  </a:moveTo>
                  <a:lnTo>
                    <a:pt x="1600200" y="1454012"/>
                  </a:lnTo>
                  <a:lnTo>
                    <a:pt x="1600200" y="509795"/>
                  </a:lnTo>
                  <a:lnTo>
                    <a:pt x="1600200" y="6212"/>
                  </a:lnTo>
                  <a:lnTo>
                    <a:pt x="304800" y="62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>
                <a:alpha val="32000"/>
              </a:srgb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9" name="Freeform 8"/>
            <p:cNvSpPr/>
            <p:nvPr/>
          </p:nvSpPr>
          <p:spPr>
            <a:xfrm rot="16200000">
              <a:off x="2234991" y="2351299"/>
              <a:ext cx="1585914" cy="1760116"/>
            </a:xfrm>
            <a:custGeom>
              <a:avLst/>
              <a:gdLst>
                <a:gd name="connsiteX0" fmla="*/ 0 w 2143125"/>
                <a:gd name="connsiteY0" fmla="*/ 371475 h 1447800"/>
                <a:gd name="connsiteX1" fmla="*/ 990600 w 2143125"/>
                <a:gd name="connsiteY1" fmla="*/ 1447800 h 1447800"/>
                <a:gd name="connsiteX2" fmla="*/ 2143125 w 2143125"/>
                <a:gd name="connsiteY2" fmla="*/ 981075 h 1447800"/>
                <a:gd name="connsiteX3" fmla="*/ 1390650 w 2143125"/>
                <a:gd name="connsiteY3" fmla="*/ 0 h 1447800"/>
                <a:gd name="connsiteX4" fmla="*/ 0 w 2143125"/>
                <a:gd name="connsiteY4" fmla="*/ 371475 h 1447800"/>
                <a:gd name="connsiteX0" fmla="*/ 0 w 2143125"/>
                <a:gd name="connsiteY0" fmla="*/ 371475 h 1825487"/>
                <a:gd name="connsiteX1" fmla="*/ 1600200 w 2143125"/>
                <a:gd name="connsiteY1" fmla="*/ 1825487 h 1825487"/>
                <a:gd name="connsiteX2" fmla="*/ 2143125 w 2143125"/>
                <a:gd name="connsiteY2" fmla="*/ 981075 h 1825487"/>
                <a:gd name="connsiteX3" fmla="*/ 1390650 w 2143125"/>
                <a:gd name="connsiteY3" fmla="*/ 0 h 1825487"/>
                <a:gd name="connsiteX4" fmla="*/ 0 w 2143125"/>
                <a:gd name="connsiteY4" fmla="*/ 371475 h 1825487"/>
                <a:gd name="connsiteX0" fmla="*/ 0 w 1600200"/>
                <a:gd name="connsiteY0" fmla="*/ 371475 h 1825487"/>
                <a:gd name="connsiteX1" fmla="*/ 1600200 w 1600200"/>
                <a:gd name="connsiteY1" fmla="*/ 1825487 h 1825487"/>
                <a:gd name="connsiteX2" fmla="*/ 1600200 w 1600200"/>
                <a:gd name="connsiteY2" fmla="*/ 881270 h 1825487"/>
                <a:gd name="connsiteX3" fmla="*/ 1390650 w 1600200"/>
                <a:gd name="connsiteY3" fmla="*/ 0 h 1825487"/>
                <a:gd name="connsiteX4" fmla="*/ 0 w 1600200"/>
                <a:gd name="connsiteY4" fmla="*/ 371475 h 1825487"/>
                <a:gd name="connsiteX0" fmla="*/ 0 w 1600200"/>
                <a:gd name="connsiteY0" fmla="*/ 56736 h 1510748"/>
                <a:gd name="connsiteX1" fmla="*/ 1600200 w 1600200"/>
                <a:gd name="connsiteY1" fmla="*/ 1510748 h 1510748"/>
                <a:gd name="connsiteX2" fmla="*/ 1600200 w 1600200"/>
                <a:gd name="connsiteY2" fmla="*/ 566531 h 1510748"/>
                <a:gd name="connsiteX3" fmla="*/ 1600200 w 1600200"/>
                <a:gd name="connsiteY3" fmla="*/ 0 h 1510748"/>
                <a:gd name="connsiteX4" fmla="*/ 0 w 1600200"/>
                <a:gd name="connsiteY4" fmla="*/ 56736 h 1510748"/>
                <a:gd name="connsiteX0" fmla="*/ 0 w 1600200"/>
                <a:gd name="connsiteY0" fmla="*/ 56736 h 1510748"/>
                <a:gd name="connsiteX1" fmla="*/ 1600200 w 1600200"/>
                <a:gd name="connsiteY1" fmla="*/ 1510748 h 1510748"/>
                <a:gd name="connsiteX2" fmla="*/ 1600200 w 1600200"/>
                <a:gd name="connsiteY2" fmla="*/ 566531 h 1510748"/>
                <a:gd name="connsiteX3" fmla="*/ 1600200 w 1600200"/>
                <a:gd name="connsiteY3" fmla="*/ 0 h 1510748"/>
                <a:gd name="connsiteX4" fmla="*/ 304800 w 1600200"/>
                <a:gd name="connsiteY4" fmla="*/ 62948 h 1510748"/>
                <a:gd name="connsiteX5" fmla="*/ 0 w 1600200"/>
                <a:gd name="connsiteY5" fmla="*/ 56736 h 1510748"/>
                <a:gd name="connsiteX0" fmla="*/ 0 w 1600200"/>
                <a:gd name="connsiteY0" fmla="*/ 0 h 1454012"/>
                <a:gd name="connsiteX1" fmla="*/ 1600200 w 1600200"/>
                <a:gd name="connsiteY1" fmla="*/ 1454012 h 1454012"/>
                <a:gd name="connsiteX2" fmla="*/ 1600200 w 1600200"/>
                <a:gd name="connsiteY2" fmla="*/ 509795 h 1454012"/>
                <a:gd name="connsiteX3" fmla="*/ 1600200 w 1600200"/>
                <a:gd name="connsiteY3" fmla="*/ 69160 h 1454012"/>
                <a:gd name="connsiteX4" fmla="*/ 304800 w 1600200"/>
                <a:gd name="connsiteY4" fmla="*/ 6212 h 1454012"/>
                <a:gd name="connsiteX5" fmla="*/ 0 w 1600200"/>
                <a:gd name="connsiteY5" fmla="*/ 0 h 1454012"/>
                <a:gd name="connsiteX0" fmla="*/ 0 w 1600200"/>
                <a:gd name="connsiteY0" fmla="*/ 0 h 1454012"/>
                <a:gd name="connsiteX1" fmla="*/ 1600200 w 1600200"/>
                <a:gd name="connsiteY1" fmla="*/ 1454012 h 1454012"/>
                <a:gd name="connsiteX2" fmla="*/ 1600200 w 1600200"/>
                <a:gd name="connsiteY2" fmla="*/ 509795 h 1454012"/>
                <a:gd name="connsiteX3" fmla="*/ 1600200 w 1600200"/>
                <a:gd name="connsiteY3" fmla="*/ 6212 h 1454012"/>
                <a:gd name="connsiteX4" fmla="*/ 304800 w 1600200"/>
                <a:gd name="connsiteY4" fmla="*/ 6212 h 1454012"/>
                <a:gd name="connsiteX5" fmla="*/ 0 w 1600200"/>
                <a:gd name="connsiteY5" fmla="*/ 0 h 1454012"/>
                <a:gd name="connsiteX0" fmla="*/ 0 w 1600200"/>
                <a:gd name="connsiteY0" fmla="*/ 0 h 1454012"/>
                <a:gd name="connsiteX1" fmla="*/ 1600200 w 1600200"/>
                <a:gd name="connsiteY1" fmla="*/ 1454012 h 1454012"/>
                <a:gd name="connsiteX2" fmla="*/ 1600200 w 1600200"/>
                <a:gd name="connsiteY2" fmla="*/ 509795 h 1454012"/>
                <a:gd name="connsiteX3" fmla="*/ 1600200 w 1600200"/>
                <a:gd name="connsiteY3" fmla="*/ 10147 h 1454012"/>
                <a:gd name="connsiteX4" fmla="*/ 304800 w 1600200"/>
                <a:gd name="connsiteY4" fmla="*/ 6212 h 1454012"/>
                <a:gd name="connsiteX5" fmla="*/ 0 w 1600200"/>
                <a:gd name="connsiteY5" fmla="*/ 0 h 1454012"/>
                <a:gd name="connsiteX0" fmla="*/ 0 w 1600200"/>
                <a:gd name="connsiteY0" fmla="*/ 1656 h 1455668"/>
                <a:gd name="connsiteX1" fmla="*/ 1600200 w 1600200"/>
                <a:gd name="connsiteY1" fmla="*/ 1455668 h 1455668"/>
                <a:gd name="connsiteX2" fmla="*/ 1600200 w 1600200"/>
                <a:gd name="connsiteY2" fmla="*/ 511451 h 1455668"/>
                <a:gd name="connsiteX3" fmla="*/ 1600200 w 1600200"/>
                <a:gd name="connsiteY3" fmla="*/ 0 h 1455668"/>
                <a:gd name="connsiteX4" fmla="*/ 304800 w 1600200"/>
                <a:gd name="connsiteY4" fmla="*/ 7868 h 1455668"/>
                <a:gd name="connsiteX5" fmla="*/ 0 w 1600200"/>
                <a:gd name="connsiteY5" fmla="*/ 1656 h 1455668"/>
                <a:gd name="connsiteX0" fmla="*/ 0 w 1600201"/>
                <a:gd name="connsiteY0" fmla="*/ 0 h 1461878"/>
                <a:gd name="connsiteX1" fmla="*/ 1600201 w 1600201"/>
                <a:gd name="connsiteY1" fmla="*/ 1461878 h 1461878"/>
                <a:gd name="connsiteX2" fmla="*/ 1600201 w 1600201"/>
                <a:gd name="connsiteY2" fmla="*/ 517661 h 1461878"/>
                <a:gd name="connsiteX3" fmla="*/ 1600201 w 1600201"/>
                <a:gd name="connsiteY3" fmla="*/ 6210 h 1461878"/>
                <a:gd name="connsiteX4" fmla="*/ 304801 w 1600201"/>
                <a:gd name="connsiteY4" fmla="*/ 14078 h 1461878"/>
                <a:gd name="connsiteX5" fmla="*/ 0 w 1600201"/>
                <a:gd name="connsiteY5" fmla="*/ 0 h 1461878"/>
                <a:gd name="connsiteX0" fmla="*/ 0 w 1600201"/>
                <a:gd name="connsiteY0" fmla="*/ 0 h 1461878"/>
                <a:gd name="connsiteX1" fmla="*/ 1600201 w 1600201"/>
                <a:gd name="connsiteY1" fmla="*/ 1461878 h 1461878"/>
                <a:gd name="connsiteX2" fmla="*/ 1600201 w 1600201"/>
                <a:gd name="connsiteY2" fmla="*/ 517661 h 1461878"/>
                <a:gd name="connsiteX3" fmla="*/ 1600201 w 1600201"/>
                <a:gd name="connsiteY3" fmla="*/ 6210 h 1461878"/>
                <a:gd name="connsiteX4" fmla="*/ 0 w 1600201"/>
                <a:gd name="connsiteY4" fmla="*/ 0 h 1461878"/>
                <a:gd name="connsiteX0" fmla="*/ 0 w 1585914"/>
                <a:gd name="connsiteY0" fmla="*/ 0 h 1461876"/>
                <a:gd name="connsiteX1" fmla="*/ 1585914 w 1585914"/>
                <a:gd name="connsiteY1" fmla="*/ 1461876 h 1461876"/>
                <a:gd name="connsiteX2" fmla="*/ 1585914 w 1585914"/>
                <a:gd name="connsiteY2" fmla="*/ 517659 h 1461876"/>
                <a:gd name="connsiteX3" fmla="*/ 1585914 w 1585914"/>
                <a:gd name="connsiteY3" fmla="*/ 6208 h 1461876"/>
                <a:gd name="connsiteX4" fmla="*/ 0 w 1585914"/>
                <a:gd name="connsiteY4" fmla="*/ 0 h 1461876"/>
                <a:gd name="connsiteX0" fmla="*/ 0 w 1585914"/>
                <a:gd name="connsiteY0" fmla="*/ 1660 h 1455668"/>
                <a:gd name="connsiteX1" fmla="*/ 1585914 w 1585914"/>
                <a:gd name="connsiteY1" fmla="*/ 1455668 h 1455668"/>
                <a:gd name="connsiteX2" fmla="*/ 1585914 w 1585914"/>
                <a:gd name="connsiteY2" fmla="*/ 511451 h 1455668"/>
                <a:gd name="connsiteX3" fmla="*/ 1585914 w 1585914"/>
                <a:gd name="connsiteY3" fmla="*/ 0 h 1455668"/>
                <a:gd name="connsiteX4" fmla="*/ 0 w 1585914"/>
                <a:gd name="connsiteY4" fmla="*/ 1660 h 1455668"/>
                <a:gd name="connsiteX0" fmla="*/ 0 w 1585914"/>
                <a:gd name="connsiteY0" fmla="*/ 0 h 1454008"/>
                <a:gd name="connsiteX1" fmla="*/ 1585914 w 1585914"/>
                <a:gd name="connsiteY1" fmla="*/ 1454008 h 1454008"/>
                <a:gd name="connsiteX2" fmla="*/ 1585914 w 1585914"/>
                <a:gd name="connsiteY2" fmla="*/ 509791 h 1454008"/>
                <a:gd name="connsiteX3" fmla="*/ 1571626 w 1585914"/>
                <a:gd name="connsiteY3" fmla="*/ 2273 h 1454008"/>
                <a:gd name="connsiteX4" fmla="*/ 0 w 1585914"/>
                <a:gd name="connsiteY4" fmla="*/ 0 h 1454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85914" h="1454008">
                  <a:moveTo>
                    <a:pt x="0" y="0"/>
                  </a:moveTo>
                  <a:lnTo>
                    <a:pt x="1585914" y="1454008"/>
                  </a:lnTo>
                  <a:lnTo>
                    <a:pt x="1585914" y="509791"/>
                  </a:lnTo>
                  <a:lnTo>
                    <a:pt x="1571626" y="22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3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143124" y="2962275"/>
              <a:ext cx="2081214" cy="1466850"/>
            </a:xfrm>
            <a:custGeom>
              <a:avLst/>
              <a:gdLst>
                <a:gd name="connsiteX0" fmla="*/ 0 w 2066925"/>
                <a:gd name="connsiteY0" fmla="*/ 0 h 1485900"/>
                <a:gd name="connsiteX1" fmla="*/ 2057400 w 2066925"/>
                <a:gd name="connsiteY1" fmla="*/ 723900 h 1485900"/>
                <a:gd name="connsiteX2" fmla="*/ 2066925 w 2066925"/>
                <a:gd name="connsiteY2" fmla="*/ 1466850 h 1485900"/>
                <a:gd name="connsiteX3" fmla="*/ 0 w 2066925"/>
                <a:gd name="connsiteY3" fmla="*/ 1485900 h 1485900"/>
                <a:gd name="connsiteX4" fmla="*/ 0 w 2066925"/>
                <a:gd name="connsiteY4" fmla="*/ 0 h 1485900"/>
                <a:gd name="connsiteX0" fmla="*/ 9525 w 2076450"/>
                <a:gd name="connsiteY0" fmla="*/ 0 h 1466850"/>
                <a:gd name="connsiteX1" fmla="*/ 2066925 w 2076450"/>
                <a:gd name="connsiteY1" fmla="*/ 723900 h 1466850"/>
                <a:gd name="connsiteX2" fmla="*/ 2076450 w 2076450"/>
                <a:gd name="connsiteY2" fmla="*/ 1466850 h 1466850"/>
                <a:gd name="connsiteX3" fmla="*/ 0 w 2076450"/>
                <a:gd name="connsiteY3" fmla="*/ 1457325 h 1466850"/>
                <a:gd name="connsiteX4" fmla="*/ 9525 w 2076450"/>
                <a:gd name="connsiteY4" fmla="*/ 0 h 1466850"/>
                <a:gd name="connsiteX0" fmla="*/ 14287 w 2081212"/>
                <a:gd name="connsiteY0" fmla="*/ 0 h 1466850"/>
                <a:gd name="connsiteX1" fmla="*/ 2071687 w 2081212"/>
                <a:gd name="connsiteY1" fmla="*/ 723900 h 1466850"/>
                <a:gd name="connsiteX2" fmla="*/ 2081212 w 2081212"/>
                <a:gd name="connsiteY2" fmla="*/ 1466850 h 1466850"/>
                <a:gd name="connsiteX3" fmla="*/ 0 w 2081212"/>
                <a:gd name="connsiteY3" fmla="*/ 1452563 h 1466850"/>
                <a:gd name="connsiteX4" fmla="*/ 14287 w 2081212"/>
                <a:gd name="connsiteY4" fmla="*/ 0 h 1466850"/>
                <a:gd name="connsiteX0" fmla="*/ 14287 w 2081214"/>
                <a:gd name="connsiteY0" fmla="*/ 0 h 1466850"/>
                <a:gd name="connsiteX1" fmla="*/ 2081214 w 2081214"/>
                <a:gd name="connsiteY1" fmla="*/ 1152525 h 1466850"/>
                <a:gd name="connsiteX2" fmla="*/ 2081212 w 2081214"/>
                <a:gd name="connsiteY2" fmla="*/ 1466850 h 1466850"/>
                <a:gd name="connsiteX3" fmla="*/ 0 w 2081214"/>
                <a:gd name="connsiteY3" fmla="*/ 1452563 h 1466850"/>
                <a:gd name="connsiteX4" fmla="*/ 14287 w 2081214"/>
                <a:gd name="connsiteY4" fmla="*/ 0 h 1466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81214" h="1466850">
                  <a:moveTo>
                    <a:pt x="14287" y="0"/>
                  </a:moveTo>
                  <a:lnTo>
                    <a:pt x="2081214" y="1152525"/>
                  </a:lnTo>
                  <a:cubicBezTo>
                    <a:pt x="2081213" y="1257300"/>
                    <a:pt x="2081213" y="1362075"/>
                    <a:pt x="2081212" y="1466850"/>
                  </a:cubicBezTo>
                  <a:lnTo>
                    <a:pt x="0" y="1452563"/>
                  </a:lnTo>
                  <a:lnTo>
                    <a:pt x="14287" y="0"/>
                  </a:lnTo>
                  <a:close/>
                </a:path>
              </a:pathLst>
            </a:custGeom>
            <a:solidFill>
              <a:srgbClr val="92D050">
                <a:alpha val="33000"/>
              </a:srgb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2143124" y="3238501"/>
              <a:ext cx="2052638" cy="1183480"/>
            </a:xfrm>
            <a:custGeom>
              <a:avLst/>
              <a:gdLst>
                <a:gd name="connsiteX0" fmla="*/ 19050 w 2066925"/>
                <a:gd name="connsiteY0" fmla="*/ 933450 h 1209675"/>
                <a:gd name="connsiteX1" fmla="*/ 2066925 w 2066925"/>
                <a:gd name="connsiteY1" fmla="*/ 0 h 1209675"/>
                <a:gd name="connsiteX2" fmla="*/ 2066925 w 2066925"/>
                <a:gd name="connsiteY2" fmla="*/ 1190625 h 1209675"/>
                <a:gd name="connsiteX3" fmla="*/ 0 w 2066925"/>
                <a:gd name="connsiteY3" fmla="*/ 1209675 h 1209675"/>
                <a:gd name="connsiteX4" fmla="*/ 19050 w 2066925"/>
                <a:gd name="connsiteY4" fmla="*/ 933450 h 1209675"/>
                <a:gd name="connsiteX0" fmla="*/ 0 w 2047875"/>
                <a:gd name="connsiteY0" fmla="*/ 933450 h 1190625"/>
                <a:gd name="connsiteX1" fmla="*/ 2047875 w 2047875"/>
                <a:gd name="connsiteY1" fmla="*/ 0 h 1190625"/>
                <a:gd name="connsiteX2" fmla="*/ 2047875 w 2047875"/>
                <a:gd name="connsiteY2" fmla="*/ 1190625 h 1190625"/>
                <a:gd name="connsiteX3" fmla="*/ 9525 w 2047875"/>
                <a:gd name="connsiteY3" fmla="*/ 1178719 h 1190625"/>
                <a:gd name="connsiteX4" fmla="*/ 0 w 2047875"/>
                <a:gd name="connsiteY4" fmla="*/ 933450 h 1190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47875" h="1190625">
                  <a:moveTo>
                    <a:pt x="0" y="933450"/>
                  </a:moveTo>
                  <a:lnTo>
                    <a:pt x="2047875" y="0"/>
                  </a:lnTo>
                  <a:lnTo>
                    <a:pt x="2047875" y="1190625"/>
                  </a:lnTo>
                  <a:lnTo>
                    <a:pt x="9525" y="1178719"/>
                  </a:lnTo>
                  <a:lnTo>
                    <a:pt x="0" y="933450"/>
                  </a:lnTo>
                  <a:close/>
                </a:path>
              </a:pathLst>
            </a:custGeom>
            <a:solidFill>
              <a:srgbClr val="FFC000">
                <a:alpha val="33000"/>
              </a:srgb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2205036" y="2381250"/>
              <a:ext cx="2095500" cy="2171700"/>
            </a:xfrm>
            <a:custGeom>
              <a:avLst/>
              <a:gdLst>
                <a:gd name="connsiteX0" fmla="*/ 0 w 2095500"/>
                <a:gd name="connsiteY0" fmla="*/ 0 h 2171700"/>
                <a:gd name="connsiteX1" fmla="*/ 76200 w 2095500"/>
                <a:gd name="connsiteY1" fmla="*/ 104775 h 2171700"/>
                <a:gd name="connsiteX2" fmla="*/ 266700 w 2095500"/>
                <a:gd name="connsiteY2" fmla="*/ 85725 h 2171700"/>
                <a:gd name="connsiteX3" fmla="*/ 352425 w 2095500"/>
                <a:gd name="connsiteY3" fmla="*/ 133350 h 2171700"/>
                <a:gd name="connsiteX4" fmla="*/ 542925 w 2095500"/>
                <a:gd name="connsiteY4" fmla="*/ 85725 h 2171700"/>
                <a:gd name="connsiteX5" fmla="*/ 638175 w 2095500"/>
                <a:gd name="connsiteY5" fmla="*/ 123825 h 2171700"/>
                <a:gd name="connsiteX6" fmla="*/ 800100 w 2095500"/>
                <a:gd name="connsiteY6" fmla="*/ 85725 h 2171700"/>
                <a:gd name="connsiteX7" fmla="*/ 933450 w 2095500"/>
                <a:gd name="connsiteY7" fmla="*/ 123825 h 2171700"/>
                <a:gd name="connsiteX8" fmla="*/ 1085850 w 2095500"/>
                <a:gd name="connsiteY8" fmla="*/ 85725 h 2171700"/>
                <a:gd name="connsiteX9" fmla="*/ 1209675 w 2095500"/>
                <a:gd name="connsiteY9" fmla="*/ 104775 h 2171700"/>
                <a:gd name="connsiteX10" fmla="*/ 1400175 w 2095500"/>
                <a:gd name="connsiteY10" fmla="*/ 95250 h 2171700"/>
                <a:gd name="connsiteX11" fmla="*/ 1543050 w 2095500"/>
                <a:gd name="connsiteY11" fmla="*/ 123825 h 2171700"/>
                <a:gd name="connsiteX12" fmla="*/ 1733550 w 2095500"/>
                <a:gd name="connsiteY12" fmla="*/ 85725 h 2171700"/>
                <a:gd name="connsiteX13" fmla="*/ 1838325 w 2095500"/>
                <a:gd name="connsiteY13" fmla="*/ 104775 h 2171700"/>
                <a:gd name="connsiteX14" fmla="*/ 1962150 w 2095500"/>
                <a:gd name="connsiteY14" fmla="*/ 123825 h 2171700"/>
                <a:gd name="connsiteX15" fmla="*/ 1924050 w 2095500"/>
                <a:gd name="connsiteY15" fmla="*/ 276225 h 2171700"/>
                <a:gd name="connsiteX16" fmla="*/ 1962150 w 2095500"/>
                <a:gd name="connsiteY16" fmla="*/ 447675 h 2171700"/>
                <a:gd name="connsiteX17" fmla="*/ 1905000 w 2095500"/>
                <a:gd name="connsiteY17" fmla="*/ 676275 h 2171700"/>
                <a:gd name="connsiteX18" fmla="*/ 1962150 w 2095500"/>
                <a:gd name="connsiteY18" fmla="*/ 866775 h 2171700"/>
                <a:gd name="connsiteX19" fmla="*/ 1905000 w 2095500"/>
                <a:gd name="connsiteY19" fmla="*/ 1104900 h 2171700"/>
                <a:gd name="connsiteX20" fmla="*/ 1962150 w 2095500"/>
                <a:gd name="connsiteY20" fmla="*/ 1352550 h 2171700"/>
                <a:gd name="connsiteX21" fmla="*/ 1895475 w 2095500"/>
                <a:gd name="connsiteY21" fmla="*/ 1514475 h 2171700"/>
                <a:gd name="connsiteX22" fmla="*/ 1962150 w 2095500"/>
                <a:gd name="connsiteY22" fmla="*/ 1676400 h 2171700"/>
                <a:gd name="connsiteX23" fmla="*/ 1885950 w 2095500"/>
                <a:gd name="connsiteY23" fmla="*/ 1847850 h 2171700"/>
                <a:gd name="connsiteX24" fmla="*/ 2085975 w 2095500"/>
                <a:gd name="connsiteY24" fmla="*/ 2171700 h 2171700"/>
                <a:gd name="connsiteX25" fmla="*/ 2095500 w 2095500"/>
                <a:gd name="connsiteY25" fmla="*/ 0 h 2171700"/>
                <a:gd name="connsiteX26" fmla="*/ 0 w 2095500"/>
                <a:gd name="connsiteY26" fmla="*/ 0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095500" h="2171700">
                  <a:moveTo>
                    <a:pt x="0" y="0"/>
                  </a:moveTo>
                  <a:lnTo>
                    <a:pt x="76200" y="104775"/>
                  </a:lnTo>
                  <a:lnTo>
                    <a:pt x="266700" y="85725"/>
                  </a:lnTo>
                  <a:lnTo>
                    <a:pt x="352425" y="133350"/>
                  </a:lnTo>
                  <a:lnTo>
                    <a:pt x="542925" y="85725"/>
                  </a:lnTo>
                  <a:lnTo>
                    <a:pt x="638175" y="123825"/>
                  </a:lnTo>
                  <a:lnTo>
                    <a:pt x="800100" y="85725"/>
                  </a:lnTo>
                  <a:lnTo>
                    <a:pt x="933450" y="123825"/>
                  </a:lnTo>
                  <a:lnTo>
                    <a:pt x="1085850" y="85725"/>
                  </a:lnTo>
                  <a:lnTo>
                    <a:pt x="1209675" y="104775"/>
                  </a:lnTo>
                  <a:lnTo>
                    <a:pt x="1400175" y="95250"/>
                  </a:lnTo>
                  <a:lnTo>
                    <a:pt x="1543050" y="123825"/>
                  </a:lnTo>
                  <a:lnTo>
                    <a:pt x="1733550" y="85725"/>
                  </a:lnTo>
                  <a:lnTo>
                    <a:pt x="1838325" y="104775"/>
                  </a:lnTo>
                  <a:lnTo>
                    <a:pt x="1962150" y="123825"/>
                  </a:lnTo>
                  <a:lnTo>
                    <a:pt x="1924050" y="276225"/>
                  </a:lnTo>
                  <a:lnTo>
                    <a:pt x="1962150" y="447675"/>
                  </a:lnTo>
                  <a:lnTo>
                    <a:pt x="1905000" y="676275"/>
                  </a:lnTo>
                  <a:lnTo>
                    <a:pt x="1962150" y="866775"/>
                  </a:lnTo>
                  <a:lnTo>
                    <a:pt x="1905000" y="1104900"/>
                  </a:lnTo>
                  <a:lnTo>
                    <a:pt x="1962150" y="1352550"/>
                  </a:lnTo>
                  <a:lnTo>
                    <a:pt x="1895475" y="1514475"/>
                  </a:lnTo>
                  <a:lnTo>
                    <a:pt x="1962150" y="1676400"/>
                  </a:lnTo>
                  <a:lnTo>
                    <a:pt x="1885950" y="1847850"/>
                  </a:lnTo>
                  <a:lnTo>
                    <a:pt x="2085975" y="2171700"/>
                  </a:lnTo>
                  <a:lnTo>
                    <a:pt x="20955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014538" y="2405060"/>
              <a:ext cx="257175" cy="85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5" name="Straight Arrow Connector 4"/>
            <p:cNvCxnSpPr/>
            <p:nvPr/>
          </p:nvCxnSpPr>
          <p:spPr>
            <a:xfrm rot="5400000">
              <a:off x="1080688" y="3352403"/>
              <a:ext cx="2132806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2133600" y="4419600"/>
              <a:ext cx="22098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Freeform 17"/>
            <p:cNvSpPr/>
            <p:nvPr/>
          </p:nvSpPr>
          <p:spPr>
            <a:xfrm>
              <a:off x="5424486" y="2437606"/>
              <a:ext cx="1600200" cy="1760120"/>
            </a:xfrm>
            <a:custGeom>
              <a:avLst/>
              <a:gdLst>
                <a:gd name="connsiteX0" fmla="*/ 0 w 2143125"/>
                <a:gd name="connsiteY0" fmla="*/ 371475 h 1447800"/>
                <a:gd name="connsiteX1" fmla="*/ 990600 w 2143125"/>
                <a:gd name="connsiteY1" fmla="*/ 1447800 h 1447800"/>
                <a:gd name="connsiteX2" fmla="*/ 2143125 w 2143125"/>
                <a:gd name="connsiteY2" fmla="*/ 981075 h 1447800"/>
                <a:gd name="connsiteX3" fmla="*/ 1390650 w 2143125"/>
                <a:gd name="connsiteY3" fmla="*/ 0 h 1447800"/>
                <a:gd name="connsiteX4" fmla="*/ 0 w 2143125"/>
                <a:gd name="connsiteY4" fmla="*/ 371475 h 1447800"/>
                <a:gd name="connsiteX0" fmla="*/ 0 w 2143125"/>
                <a:gd name="connsiteY0" fmla="*/ 371475 h 1825487"/>
                <a:gd name="connsiteX1" fmla="*/ 1600200 w 2143125"/>
                <a:gd name="connsiteY1" fmla="*/ 1825487 h 1825487"/>
                <a:gd name="connsiteX2" fmla="*/ 2143125 w 2143125"/>
                <a:gd name="connsiteY2" fmla="*/ 981075 h 1825487"/>
                <a:gd name="connsiteX3" fmla="*/ 1390650 w 2143125"/>
                <a:gd name="connsiteY3" fmla="*/ 0 h 1825487"/>
                <a:gd name="connsiteX4" fmla="*/ 0 w 2143125"/>
                <a:gd name="connsiteY4" fmla="*/ 371475 h 1825487"/>
                <a:gd name="connsiteX0" fmla="*/ 0 w 1600200"/>
                <a:gd name="connsiteY0" fmla="*/ 371475 h 1825487"/>
                <a:gd name="connsiteX1" fmla="*/ 1600200 w 1600200"/>
                <a:gd name="connsiteY1" fmla="*/ 1825487 h 1825487"/>
                <a:gd name="connsiteX2" fmla="*/ 1600200 w 1600200"/>
                <a:gd name="connsiteY2" fmla="*/ 881270 h 1825487"/>
                <a:gd name="connsiteX3" fmla="*/ 1390650 w 1600200"/>
                <a:gd name="connsiteY3" fmla="*/ 0 h 1825487"/>
                <a:gd name="connsiteX4" fmla="*/ 0 w 1600200"/>
                <a:gd name="connsiteY4" fmla="*/ 371475 h 1825487"/>
                <a:gd name="connsiteX0" fmla="*/ 0 w 1600200"/>
                <a:gd name="connsiteY0" fmla="*/ 56736 h 1510748"/>
                <a:gd name="connsiteX1" fmla="*/ 1600200 w 1600200"/>
                <a:gd name="connsiteY1" fmla="*/ 1510748 h 1510748"/>
                <a:gd name="connsiteX2" fmla="*/ 1600200 w 1600200"/>
                <a:gd name="connsiteY2" fmla="*/ 566531 h 1510748"/>
                <a:gd name="connsiteX3" fmla="*/ 1600200 w 1600200"/>
                <a:gd name="connsiteY3" fmla="*/ 0 h 1510748"/>
                <a:gd name="connsiteX4" fmla="*/ 0 w 1600200"/>
                <a:gd name="connsiteY4" fmla="*/ 56736 h 1510748"/>
                <a:gd name="connsiteX0" fmla="*/ 0 w 1600200"/>
                <a:gd name="connsiteY0" fmla="*/ 56736 h 1510748"/>
                <a:gd name="connsiteX1" fmla="*/ 1600200 w 1600200"/>
                <a:gd name="connsiteY1" fmla="*/ 1510748 h 1510748"/>
                <a:gd name="connsiteX2" fmla="*/ 1600200 w 1600200"/>
                <a:gd name="connsiteY2" fmla="*/ 566531 h 1510748"/>
                <a:gd name="connsiteX3" fmla="*/ 1600200 w 1600200"/>
                <a:gd name="connsiteY3" fmla="*/ 0 h 1510748"/>
                <a:gd name="connsiteX4" fmla="*/ 304800 w 1600200"/>
                <a:gd name="connsiteY4" fmla="*/ 62948 h 1510748"/>
                <a:gd name="connsiteX5" fmla="*/ 0 w 1600200"/>
                <a:gd name="connsiteY5" fmla="*/ 56736 h 1510748"/>
                <a:gd name="connsiteX0" fmla="*/ 0 w 1600200"/>
                <a:gd name="connsiteY0" fmla="*/ 0 h 1454012"/>
                <a:gd name="connsiteX1" fmla="*/ 1600200 w 1600200"/>
                <a:gd name="connsiteY1" fmla="*/ 1454012 h 1454012"/>
                <a:gd name="connsiteX2" fmla="*/ 1600200 w 1600200"/>
                <a:gd name="connsiteY2" fmla="*/ 509795 h 1454012"/>
                <a:gd name="connsiteX3" fmla="*/ 1600200 w 1600200"/>
                <a:gd name="connsiteY3" fmla="*/ 69160 h 1454012"/>
                <a:gd name="connsiteX4" fmla="*/ 304800 w 1600200"/>
                <a:gd name="connsiteY4" fmla="*/ 6212 h 1454012"/>
                <a:gd name="connsiteX5" fmla="*/ 0 w 1600200"/>
                <a:gd name="connsiteY5" fmla="*/ 0 h 1454012"/>
                <a:gd name="connsiteX0" fmla="*/ 0 w 1600200"/>
                <a:gd name="connsiteY0" fmla="*/ 0 h 1454012"/>
                <a:gd name="connsiteX1" fmla="*/ 1600200 w 1600200"/>
                <a:gd name="connsiteY1" fmla="*/ 1454012 h 1454012"/>
                <a:gd name="connsiteX2" fmla="*/ 1600200 w 1600200"/>
                <a:gd name="connsiteY2" fmla="*/ 509795 h 1454012"/>
                <a:gd name="connsiteX3" fmla="*/ 1600200 w 1600200"/>
                <a:gd name="connsiteY3" fmla="*/ 6212 h 1454012"/>
                <a:gd name="connsiteX4" fmla="*/ 304800 w 1600200"/>
                <a:gd name="connsiteY4" fmla="*/ 6212 h 1454012"/>
                <a:gd name="connsiteX5" fmla="*/ 0 w 1600200"/>
                <a:gd name="connsiteY5" fmla="*/ 0 h 1454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00200" h="1454012">
                  <a:moveTo>
                    <a:pt x="0" y="0"/>
                  </a:moveTo>
                  <a:lnTo>
                    <a:pt x="1600200" y="1454012"/>
                  </a:lnTo>
                  <a:lnTo>
                    <a:pt x="1600200" y="509795"/>
                  </a:lnTo>
                  <a:lnTo>
                    <a:pt x="1600200" y="6212"/>
                  </a:lnTo>
                  <a:lnTo>
                    <a:pt x="304800" y="62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00">
                <a:alpha val="32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9" name="Freeform 18"/>
            <p:cNvSpPr/>
            <p:nvPr/>
          </p:nvSpPr>
          <p:spPr>
            <a:xfrm rot="16200000">
              <a:off x="4990704" y="2399902"/>
              <a:ext cx="1981994" cy="2057401"/>
            </a:xfrm>
            <a:custGeom>
              <a:avLst/>
              <a:gdLst>
                <a:gd name="connsiteX0" fmla="*/ 0 w 2143125"/>
                <a:gd name="connsiteY0" fmla="*/ 371475 h 1447800"/>
                <a:gd name="connsiteX1" fmla="*/ 990600 w 2143125"/>
                <a:gd name="connsiteY1" fmla="*/ 1447800 h 1447800"/>
                <a:gd name="connsiteX2" fmla="*/ 2143125 w 2143125"/>
                <a:gd name="connsiteY2" fmla="*/ 981075 h 1447800"/>
                <a:gd name="connsiteX3" fmla="*/ 1390650 w 2143125"/>
                <a:gd name="connsiteY3" fmla="*/ 0 h 1447800"/>
                <a:gd name="connsiteX4" fmla="*/ 0 w 2143125"/>
                <a:gd name="connsiteY4" fmla="*/ 371475 h 1447800"/>
                <a:gd name="connsiteX0" fmla="*/ 0 w 2143125"/>
                <a:gd name="connsiteY0" fmla="*/ 371475 h 1825487"/>
                <a:gd name="connsiteX1" fmla="*/ 1600200 w 2143125"/>
                <a:gd name="connsiteY1" fmla="*/ 1825487 h 1825487"/>
                <a:gd name="connsiteX2" fmla="*/ 2143125 w 2143125"/>
                <a:gd name="connsiteY2" fmla="*/ 981075 h 1825487"/>
                <a:gd name="connsiteX3" fmla="*/ 1390650 w 2143125"/>
                <a:gd name="connsiteY3" fmla="*/ 0 h 1825487"/>
                <a:gd name="connsiteX4" fmla="*/ 0 w 2143125"/>
                <a:gd name="connsiteY4" fmla="*/ 371475 h 1825487"/>
                <a:gd name="connsiteX0" fmla="*/ 0 w 1600200"/>
                <a:gd name="connsiteY0" fmla="*/ 371475 h 1825487"/>
                <a:gd name="connsiteX1" fmla="*/ 1600200 w 1600200"/>
                <a:gd name="connsiteY1" fmla="*/ 1825487 h 1825487"/>
                <a:gd name="connsiteX2" fmla="*/ 1600200 w 1600200"/>
                <a:gd name="connsiteY2" fmla="*/ 881270 h 1825487"/>
                <a:gd name="connsiteX3" fmla="*/ 1390650 w 1600200"/>
                <a:gd name="connsiteY3" fmla="*/ 0 h 1825487"/>
                <a:gd name="connsiteX4" fmla="*/ 0 w 1600200"/>
                <a:gd name="connsiteY4" fmla="*/ 371475 h 1825487"/>
                <a:gd name="connsiteX0" fmla="*/ 0 w 1600200"/>
                <a:gd name="connsiteY0" fmla="*/ 56736 h 1510748"/>
                <a:gd name="connsiteX1" fmla="*/ 1600200 w 1600200"/>
                <a:gd name="connsiteY1" fmla="*/ 1510748 h 1510748"/>
                <a:gd name="connsiteX2" fmla="*/ 1600200 w 1600200"/>
                <a:gd name="connsiteY2" fmla="*/ 566531 h 1510748"/>
                <a:gd name="connsiteX3" fmla="*/ 1600200 w 1600200"/>
                <a:gd name="connsiteY3" fmla="*/ 0 h 1510748"/>
                <a:gd name="connsiteX4" fmla="*/ 0 w 1600200"/>
                <a:gd name="connsiteY4" fmla="*/ 56736 h 1510748"/>
                <a:gd name="connsiteX0" fmla="*/ 0 w 1600200"/>
                <a:gd name="connsiteY0" fmla="*/ 56736 h 1510748"/>
                <a:gd name="connsiteX1" fmla="*/ 1600200 w 1600200"/>
                <a:gd name="connsiteY1" fmla="*/ 1510748 h 1510748"/>
                <a:gd name="connsiteX2" fmla="*/ 1600200 w 1600200"/>
                <a:gd name="connsiteY2" fmla="*/ 566531 h 1510748"/>
                <a:gd name="connsiteX3" fmla="*/ 1600200 w 1600200"/>
                <a:gd name="connsiteY3" fmla="*/ 0 h 1510748"/>
                <a:gd name="connsiteX4" fmla="*/ 304800 w 1600200"/>
                <a:gd name="connsiteY4" fmla="*/ 62948 h 1510748"/>
                <a:gd name="connsiteX5" fmla="*/ 0 w 1600200"/>
                <a:gd name="connsiteY5" fmla="*/ 56736 h 1510748"/>
                <a:gd name="connsiteX0" fmla="*/ 0 w 1600200"/>
                <a:gd name="connsiteY0" fmla="*/ 0 h 1454012"/>
                <a:gd name="connsiteX1" fmla="*/ 1600200 w 1600200"/>
                <a:gd name="connsiteY1" fmla="*/ 1454012 h 1454012"/>
                <a:gd name="connsiteX2" fmla="*/ 1600200 w 1600200"/>
                <a:gd name="connsiteY2" fmla="*/ 509795 h 1454012"/>
                <a:gd name="connsiteX3" fmla="*/ 1600200 w 1600200"/>
                <a:gd name="connsiteY3" fmla="*/ 69160 h 1454012"/>
                <a:gd name="connsiteX4" fmla="*/ 304800 w 1600200"/>
                <a:gd name="connsiteY4" fmla="*/ 6212 h 1454012"/>
                <a:gd name="connsiteX5" fmla="*/ 0 w 1600200"/>
                <a:gd name="connsiteY5" fmla="*/ 0 h 1454012"/>
                <a:gd name="connsiteX0" fmla="*/ 0 w 1600200"/>
                <a:gd name="connsiteY0" fmla="*/ 0 h 1454012"/>
                <a:gd name="connsiteX1" fmla="*/ 1600200 w 1600200"/>
                <a:gd name="connsiteY1" fmla="*/ 1454012 h 1454012"/>
                <a:gd name="connsiteX2" fmla="*/ 1600200 w 1600200"/>
                <a:gd name="connsiteY2" fmla="*/ 509795 h 1454012"/>
                <a:gd name="connsiteX3" fmla="*/ 1600200 w 1600200"/>
                <a:gd name="connsiteY3" fmla="*/ 6212 h 1454012"/>
                <a:gd name="connsiteX4" fmla="*/ 304800 w 1600200"/>
                <a:gd name="connsiteY4" fmla="*/ 6212 h 1454012"/>
                <a:gd name="connsiteX5" fmla="*/ 0 w 1600200"/>
                <a:gd name="connsiteY5" fmla="*/ 0 h 1454012"/>
                <a:gd name="connsiteX0" fmla="*/ 0 w 1600200"/>
                <a:gd name="connsiteY0" fmla="*/ 0 h 1454012"/>
                <a:gd name="connsiteX1" fmla="*/ 1600200 w 1600200"/>
                <a:gd name="connsiteY1" fmla="*/ 1454012 h 1454012"/>
                <a:gd name="connsiteX2" fmla="*/ 1600200 w 1600200"/>
                <a:gd name="connsiteY2" fmla="*/ 509795 h 1454012"/>
                <a:gd name="connsiteX3" fmla="*/ 1600200 w 1600200"/>
                <a:gd name="connsiteY3" fmla="*/ 10147 h 1454012"/>
                <a:gd name="connsiteX4" fmla="*/ 304800 w 1600200"/>
                <a:gd name="connsiteY4" fmla="*/ 6212 h 1454012"/>
                <a:gd name="connsiteX5" fmla="*/ 0 w 1600200"/>
                <a:gd name="connsiteY5" fmla="*/ 0 h 1454012"/>
                <a:gd name="connsiteX0" fmla="*/ 0 w 1600200"/>
                <a:gd name="connsiteY0" fmla="*/ 1656 h 1455668"/>
                <a:gd name="connsiteX1" fmla="*/ 1600200 w 1600200"/>
                <a:gd name="connsiteY1" fmla="*/ 1455668 h 1455668"/>
                <a:gd name="connsiteX2" fmla="*/ 1600200 w 1600200"/>
                <a:gd name="connsiteY2" fmla="*/ 511451 h 1455668"/>
                <a:gd name="connsiteX3" fmla="*/ 1600200 w 1600200"/>
                <a:gd name="connsiteY3" fmla="*/ 0 h 1455668"/>
                <a:gd name="connsiteX4" fmla="*/ 304800 w 1600200"/>
                <a:gd name="connsiteY4" fmla="*/ 7868 h 1455668"/>
                <a:gd name="connsiteX5" fmla="*/ 0 w 1600200"/>
                <a:gd name="connsiteY5" fmla="*/ 1656 h 1455668"/>
                <a:gd name="connsiteX0" fmla="*/ 0 w 1600201"/>
                <a:gd name="connsiteY0" fmla="*/ 0 h 1461878"/>
                <a:gd name="connsiteX1" fmla="*/ 1600201 w 1600201"/>
                <a:gd name="connsiteY1" fmla="*/ 1461878 h 1461878"/>
                <a:gd name="connsiteX2" fmla="*/ 1600201 w 1600201"/>
                <a:gd name="connsiteY2" fmla="*/ 517661 h 1461878"/>
                <a:gd name="connsiteX3" fmla="*/ 1600201 w 1600201"/>
                <a:gd name="connsiteY3" fmla="*/ 6210 h 1461878"/>
                <a:gd name="connsiteX4" fmla="*/ 304801 w 1600201"/>
                <a:gd name="connsiteY4" fmla="*/ 14078 h 1461878"/>
                <a:gd name="connsiteX5" fmla="*/ 0 w 1600201"/>
                <a:gd name="connsiteY5" fmla="*/ 0 h 1461878"/>
                <a:gd name="connsiteX0" fmla="*/ 0 w 1600201"/>
                <a:gd name="connsiteY0" fmla="*/ 0 h 1461878"/>
                <a:gd name="connsiteX1" fmla="*/ 1600201 w 1600201"/>
                <a:gd name="connsiteY1" fmla="*/ 1461878 h 1461878"/>
                <a:gd name="connsiteX2" fmla="*/ 1600201 w 1600201"/>
                <a:gd name="connsiteY2" fmla="*/ 517661 h 1461878"/>
                <a:gd name="connsiteX3" fmla="*/ 1600201 w 1600201"/>
                <a:gd name="connsiteY3" fmla="*/ 6210 h 1461878"/>
                <a:gd name="connsiteX4" fmla="*/ 0 w 1600201"/>
                <a:gd name="connsiteY4" fmla="*/ 0 h 1461878"/>
                <a:gd name="connsiteX0" fmla="*/ 0 w 1585914"/>
                <a:gd name="connsiteY0" fmla="*/ 0 h 1461876"/>
                <a:gd name="connsiteX1" fmla="*/ 1585914 w 1585914"/>
                <a:gd name="connsiteY1" fmla="*/ 1461876 h 1461876"/>
                <a:gd name="connsiteX2" fmla="*/ 1585914 w 1585914"/>
                <a:gd name="connsiteY2" fmla="*/ 517659 h 1461876"/>
                <a:gd name="connsiteX3" fmla="*/ 1585914 w 1585914"/>
                <a:gd name="connsiteY3" fmla="*/ 6208 h 1461876"/>
                <a:gd name="connsiteX4" fmla="*/ 0 w 1585914"/>
                <a:gd name="connsiteY4" fmla="*/ 0 h 1461876"/>
                <a:gd name="connsiteX0" fmla="*/ 0 w 1585914"/>
                <a:gd name="connsiteY0" fmla="*/ 1660 h 1455668"/>
                <a:gd name="connsiteX1" fmla="*/ 1585914 w 1585914"/>
                <a:gd name="connsiteY1" fmla="*/ 1455668 h 1455668"/>
                <a:gd name="connsiteX2" fmla="*/ 1585914 w 1585914"/>
                <a:gd name="connsiteY2" fmla="*/ 511451 h 1455668"/>
                <a:gd name="connsiteX3" fmla="*/ 1585914 w 1585914"/>
                <a:gd name="connsiteY3" fmla="*/ 0 h 1455668"/>
                <a:gd name="connsiteX4" fmla="*/ 0 w 1585914"/>
                <a:gd name="connsiteY4" fmla="*/ 1660 h 1455668"/>
                <a:gd name="connsiteX0" fmla="*/ 0 w 1585914"/>
                <a:gd name="connsiteY0" fmla="*/ 0 h 1454008"/>
                <a:gd name="connsiteX1" fmla="*/ 1585914 w 1585914"/>
                <a:gd name="connsiteY1" fmla="*/ 1454008 h 1454008"/>
                <a:gd name="connsiteX2" fmla="*/ 1585914 w 1585914"/>
                <a:gd name="connsiteY2" fmla="*/ 509791 h 1454008"/>
                <a:gd name="connsiteX3" fmla="*/ 1571626 w 1585914"/>
                <a:gd name="connsiteY3" fmla="*/ 2273 h 1454008"/>
                <a:gd name="connsiteX4" fmla="*/ 0 w 1585914"/>
                <a:gd name="connsiteY4" fmla="*/ 0 h 1454008"/>
                <a:gd name="connsiteX0" fmla="*/ 0 w 1981994"/>
                <a:gd name="connsiteY0" fmla="*/ 0 h 1465813"/>
                <a:gd name="connsiteX1" fmla="*/ 1981994 w 1981994"/>
                <a:gd name="connsiteY1" fmla="*/ 1465813 h 1465813"/>
                <a:gd name="connsiteX2" fmla="*/ 1981994 w 1981994"/>
                <a:gd name="connsiteY2" fmla="*/ 521596 h 1465813"/>
                <a:gd name="connsiteX3" fmla="*/ 1967706 w 1981994"/>
                <a:gd name="connsiteY3" fmla="*/ 14078 h 1465813"/>
                <a:gd name="connsiteX4" fmla="*/ 0 w 1981994"/>
                <a:gd name="connsiteY4" fmla="*/ 0 h 1465813"/>
                <a:gd name="connsiteX0" fmla="*/ 0 w 1981994"/>
                <a:gd name="connsiteY0" fmla="*/ 0 h 1465813"/>
                <a:gd name="connsiteX1" fmla="*/ 814754 w 1981994"/>
                <a:gd name="connsiteY1" fmla="*/ 608172 h 1465813"/>
                <a:gd name="connsiteX2" fmla="*/ 1981994 w 1981994"/>
                <a:gd name="connsiteY2" fmla="*/ 1465813 h 1465813"/>
                <a:gd name="connsiteX3" fmla="*/ 1981994 w 1981994"/>
                <a:gd name="connsiteY3" fmla="*/ 521596 h 1465813"/>
                <a:gd name="connsiteX4" fmla="*/ 1967706 w 1981994"/>
                <a:gd name="connsiteY4" fmla="*/ 14078 h 1465813"/>
                <a:gd name="connsiteX5" fmla="*/ 0 w 1981994"/>
                <a:gd name="connsiteY5" fmla="*/ 0 h 1465813"/>
                <a:gd name="connsiteX0" fmla="*/ 0 w 1981994"/>
                <a:gd name="connsiteY0" fmla="*/ 0 h 1699591"/>
                <a:gd name="connsiteX1" fmla="*/ 0 w 1981994"/>
                <a:gd name="connsiteY1" fmla="*/ 1699591 h 1699591"/>
                <a:gd name="connsiteX2" fmla="*/ 1981994 w 1981994"/>
                <a:gd name="connsiteY2" fmla="*/ 1465813 h 1699591"/>
                <a:gd name="connsiteX3" fmla="*/ 1981994 w 1981994"/>
                <a:gd name="connsiteY3" fmla="*/ 521596 h 1699591"/>
                <a:gd name="connsiteX4" fmla="*/ 1967706 w 1981994"/>
                <a:gd name="connsiteY4" fmla="*/ 14078 h 1699591"/>
                <a:gd name="connsiteX5" fmla="*/ 0 w 1981994"/>
                <a:gd name="connsiteY5" fmla="*/ 0 h 1699591"/>
                <a:gd name="connsiteX0" fmla="*/ 0 w 1981994"/>
                <a:gd name="connsiteY0" fmla="*/ 0 h 1699591"/>
                <a:gd name="connsiteX1" fmla="*/ 0 w 1981994"/>
                <a:gd name="connsiteY1" fmla="*/ 1699591 h 1699591"/>
                <a:gd name="connsiteX2" fmla="*/ 1981201 w 1981994"/>
                <a:gd name="connsiteY2" fmla="*/ 1699591 h 1699591"/>
                <a:gd name="connsiteX3" fmla="*/ 1981994 w 1981994"/>
                <a:gd name="connsiteY3" fmla="*/ 521596 h 1699591"/>
                <a:gd name="connsiteX4" fmla="*/ 1967706 w 1981994"/>
                <a:gd name="connsiteY4" fmla="*/ 14078 h 1699591"/>
                <a:gd name="connsiteX5" fmla="*/ 0 w 1981994"/>
                <a:gd name="connsiteY5" fmla="*/ 0 h 1699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81994" h="1699591">
                  <a:moveTo>
                    <a:pt x="0" y="0"/>
                  </a:moveTo>
                  <a:lnTo>
                    <a:pt x="0" y="1699591"/>
                  </a:lnTo>
                  <a:lnTo>
                    <a:pt x="1981201" y="1699591"/>
                  </a:lnTo>
                  <a:cubicBezTo>
                    <a:pt x="1981465" y="1306926"/>
                    <a:pt x="1981730" y="914261"/>
                    <a:pt x="1981994" y="521596"/>
                  </a:cubicBezTo>
                  <a:lnTo>
                    <a:pt x="1967706" y="140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3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4962524" y="2590801"/>
              <a:ext cx="2081214" cy="1830386"/>
            </a:xfrm>
            <a:custGeom>
              <a:avLst/>
              <a:gdLst>
                <a:gd name="connsiteX0" fmla="*/ 19050 w 2066925"/>
                <a:gd name="connsiteY0" fmla="*/ 933450 h 1209675"/>
                <a:gd name="connsiteX1" fmla="*/ 2066925 w 2066925"/>
                <a:gd name="connsiteY1" fmla="*/ 0 h 1209675"/>
                <a:gd name="connsiteX2" fmla="*/ 2066925 w 2066925"/>
                <a:gd name="connsiteY2" fmla="*/ 1190625 h 1209675"/>
                <a:gd name="connsiteX3" fmla="*/ 0 w 2066925"/>
                <a:gd name="connsiteY3" fmla="*/ 1209675 h 1209675"/>
                <a:gd name="connsiteX4" fmla="*/ 19050 w 2066925"/>
                <a:gd name="connsiteY4" fmla="*/ 933450 h 1209675"/>
                <a:gd name="connsiteX0" fmla="*/ 0 w 2047875"/>
                <a:gd name="connsiteY0" fmla="*/ 933450 h 1190625"/>
                <a:gd name="connsiteX1" fmla="*/ 2047875 w 2047875"/>
                <a:gd name="connsiteY1" fmla="*/ 0 h 1190625"/>
                <a:gd name="connsiteX2" fmla="*/ 2047875 w 2047875"/>
                <a:gd name="connsiteY2" fmla="*/ 1190625 h 1190625"/>
                <a:gd name="connsiteX3" fmla="*/ 9525 w 2047875"/>
                <a:gd name="connsiteY3" fmla="*/ 1178719 h 1190625"/>
                <a:gd name="connsiteX4" fmla="*/ 0 w 2047875"/>
                <a:gd name="connsiteY4" fmla="*/ 933450 h 1190625"/>
                <a:gd name="connsiteX0" fmla="*/ 0 w 2047875"/>
                <a:gd name="connsiteY0" fmla="*/ 1584263 h 1841438"/>
                <a:gd name="connsiteX1" fmla="*/ 1967101 w 2047875"/>
                <a:gd name="connsiteY1" fmla="*/ 0 h 1841438"/>
                <a:gd name="connsiteX2" fmla="*/ 2047875 w 2047875"/>
                <a:gd name="connsiteY2" fmla="*/ 1841438 h 1841438"/>
                <a:gd name="connsiteX3" fmla="*/ 9525 w 2047875"/>
                <a:gd name="connsiteY3" fmla="*/ 1829532 h 1841438"/>
                <a:gd name="connsiteX4" fmla="*/ 0 w 2047875"/>
                <a:gd name="connsiteY4" fmla="*/ 1584263 h 1841438"/>
                <a:gd name="connsiteX0" fmla="*/ 0 w 2076385"/>
                <a:gd name="connsiteY0" fmla="*/ 1584262 h 1841437"/>
                <a:gd name="connsiteX1" fmla="*/ 2076385 w 2076385"/>
                <a:gd name="connsiteY1" fmla="*/ 0 h 1841437"/>
                <a:gd name="connsiteX2" fmla="*/ 2047875 w 2076385"/>
                <a:gd name="connsiteY2" fmla="*/ 1841437 h 1841437"/>
                <a:gd name="connsiteX3" fmla="*/ 9525 w 2076385"/>
                <a:gd name="connsiteY3" fmla="*/ 1829531 h 1841437"/>
                <a:gd name="connsiteX4" fmla="*/ 0 w 2076385"/>
                <a:gd name="connsiteY4" fmla="*/ 1584262 h 184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76385" h="1841437">
                  <a:moveTo>
                    <a:pt x="0" y="1584262"/>
                  </a:moveTo>
                  <a:lnTo>
                    <a:pt x="2076385" y="0"/>
                  </a:lnTo>
                  <a:lnTo>
                    <a:pt x="2047875" y="1841437"/>
                  </a:lnTo>
                  <a:lnTo>
                    <a:pt x="9525" y="1829531"/>
                  </a:lnTo>
                  <a:lnTo>
                    <a:pt x="0" y="1584262"/>
                  </a:lnTo>
                  <a:close/>
                </a:path>
              </a:pathLst>
            </a:custGeom>
            <a:solidFill>
              <a:srgbClr val="FFC000">
                <a:alpha val="33000"/>
              </a:srgb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4962524" y="2961481"/>
              <a:ext cx="2081212" cy="1466850"/>
            </a:xfrm>
            <a:custGeom>
              <a:avLst/>
              <a:gdLst>
                <a:gd name="connsiteX0" fmla="*/ 0 w 2066925"/>
                <a:gd name="connsiteY0" fmla="*/ 0 h 1485900"/>
                <a:gd name="connsiteX1" fmla="*/ 2057400 w 2066925"/>
                <a:gd name="connsiteY1" fmla="*/ 723900 h 1485900"/>
                <a:gd name="connsiteX2" fmla="*/ 2066925 w 2066925"/>
                <a:gd name="connsiteY2" fmla="*/ 1466850 h 1485900"/>
                <a:gd name="connsiteX3" fmla="*/ 0 w 2066925"/>
                <a:gd name="connsiteY3" fmla="*/ 1485900 h 1485900"/>
                <a:gd name="connsiteX4" fmla="*/ 0 w 2066925"/>
                <a:gd name="connsiteY4" fmla="*/ 0 h 1485900"/>
                <a:gd name="connsiteX0" fmla="*/ 9525 w 2076450"/>
                <a:gd name="connsiteY0" fmla="*/ 0 h 1466850"/>
                <a:gd name="connsiteX1" fmla="*/ 2066925 w 2076450"/>
                <a:gd name="connsiteY1" fmla="*/ 723900 h 1466850"/>
                <a:gd name="connsiteX2" fmla="*/ 2076450 w 2076450"/>
                <a:gd name="connsiteY2" fmla="*/ 1466850 h 1466850"/>
                <a:gd name="connsiteX3" fmla="*/ 0 w 2076450"/>
                <a:gd name="connsiteY3" fmla="*/ 1457325 h 1466850"/>
                <a:gd name="connsiteX4" fmla="*/ 9525 w 2076450"/>
                <a:gd name="connsiteY4" fmla="*/ 0 h 1466850"/>
                <a:gd name="connsiteX0" fmla="*/ 14287 w 2081212"/>
                <a:gd name="connsiteY0" fmla="*/ 0 h 1466850"/>
                <a:gd name="connsiteX1" fmla="*/ 2071687 w 2081212"/>
                <a:gd name="connsiteY1" fmla="*/ 723900 h 1466850"/>
                <a:gd name="connsiteX2" fmla="*/ 2081212 w 2081212"/>
                <a:gd name="connsiteY2" fmla="*/ 1466850 h 1466850"/>
                <a:gd name="connsiteX3" fmla="*/ 0 w 2081212"/>
                <a:gd name="connsiteY3" fmla="*/ 1452563 h 1466850"/>
                <a:gd name="connsiteX4" fmla="*/ 14287 w 2081212"/>
                <a:gd name="connsiteY4" fmla="*/ 0 h 1466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81212" h="1466850">
                  <a:moveTo>
                    <a:pt x="14287" y="0"/>
                  </a:moveTo>
                  <a:lnTo>
                    <a:pt x="2071687" y="723900"/>
                  </a:lnTo>
                  <a:lnTo>
                    <a:pt x="2081212" y="1466850"/>
                  </a:lnTo>
                  <a:lnTo>
                    <a:pt x="0" y="1452563"/>
                  </a:lnTo>
                  <a:lnTo>
                    <a:pt x="14287" y="0"/>
                  </a:lnTo>
                  <a:close/>
                </a:path>
              </a:pathLst>
            </a:custGeom>
            <a:solidFill>
              <a:srgbClr val="92D050">
                <a:alpha val="33000"/>
              </a:srgb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833938" y="2404266"/>
              <a:ext cx="257175" cy="857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rot="5400000">
              <a:off x="3900088" y="3351609"/>
              <a:ext cx="2132806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2014538" y="1932801"/>
              <a:ext cx="609600" cy="327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(A)</a:t>
              </a:r>
              <a:endParaRPr lang="en-US" sz="28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757738" y="1932801"/>
              <a:ext cx="609600" cy="327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(B)</a:t>
              </a:r>
              <a:endParaRPr lang="en-US" sz="28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090738" y="4419600"/>
              <a:ext cx="2057400" cy="327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952342" y="4445388"/>
              <a:ext cx="2057400" cy="3270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643063" y="3324664"/>
              <a:ext cx="523875" cy="327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452938" y="3324664"/>
              <a:ext cx="533400" cy="327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35" name="Freeform 34"/>
            <p:cNvSpPr/>
            <p:nvPr/>
          </p:nvSpPr>
          <p:spPr>
            <a:xfrm>
              <a:off x="3191535" y="2268416"/>
              <a:ext cx="548640" cy="970671"/>
            </a:xfrm>
            <a:custGeom>
              <a:avLst/>
              <a:gdLst>
                <a:gd name="connsiteX0" fmla="*/ 0 w 548640"/>
                <a:gd name="connsiteY0" fmla="*/ 970671 h 970671"/>
                <a:gd name="connsiteX1" fmla="*/ 168812 w 548640"/>
                <a:gd name="connsiteY1" fmla="*/ 365760 h 970671"/>
                <a:gd name="connsiteX2" fmla="*/ 309489 w 548640"/>
                <a:gd name="connsiteY2" fmla="*/ 450166 h 970671"/>
                <a:gd name="connsiteX3" fmla="*/ 548640 w 548640"/>
                <a:gd name="connsiteY3" fmla="*/ 0 h 970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8640" h="970671">
                  <a:moveTo>
                    <a:pt x="0" y="970671"/>
                  </a:moveTo>
                  <a:cubicBezTo>
                    <a:pt x="58615" y="711591"/>
                    <a:pt x="117231" y="452511"/>
                    <a:pt x="168812" y="365760"/>
                  </a:cubicBezTo>
                  <a:cubicBezTo>
                    <a:pt x="220394" y="279009"/>
                    <a:pt x="246184" y="511126"/>
                    <a:pt x="309489" y="450166"/>
                  </a:cubicBezTo>
                  <a:cubicBezTo>
                    <a:pt x="372794" y="389206"/>
                    <a:pt x="460717" y="194603"/>
                    <a:pt x="548640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690938" y="1714500"/>
              <a:ext cx="838200" cy="5963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feasible region</a:t>
              </a:r>
            </a:p>
          </p:txBody>
        </p:sp>
        <p:sp>
          <p:nvSpPr>
            <p:cNvPr id="37" name="Freeform 36"/>
            <p:cNvSpPr/>
            <p:nvPr/>
          </p:nvSpPr>
          <p:spPr>
            <a:xfrm>
              <a:off x="4967287" y="3267075"/>
              <a:ext cx="2062163" cy="1154905"/>
            </a:xfrm>
            <a:custGeom>
              <a:avLst/>
              <a:gdLst>
                <a:gd name="connsiteX0" fmla="*/ 19050 w 2066925"/>
                <a:gd name="connsiteY0" fmla="*/ 933450 h 1209675"/>
                <a:gd name="connsiteX1" fmla="*/ 2066925 w 2066925"/>
                <a:gd name="connsiteY1" fmla="*/ 0 h 1209675"/>
                <a:gd name="connsiteX2" fmla="*/ 2066925 w 2066925"/>
                <a:gd name="connsiteY2" fmla="*/ 1190625 h 1209675"/>
                <a:gd name="connsiteX3" fmla="*/ 0 w 2066925"/>
                <a:gd name="connsiteY3" fmla="*/ 1209675 h 1209675"/>
                <a:gd name="connsiteX4" fmla="*/ 19050 w 2066925"/>
                <a:gd name="connsiteY4" fmla="*/ 933450 h 1209675"/>
                <a:gd name="connsiteX0" fmla="*/ 0 w 2047875"/>
                <a:gd name="connsiteY0" fmla="*/ 933450 h 1190625"/>
                <a:gd name="connsiteX1" fmla="*/ 2047875 w 2047875"/>
                <a:gd name="connsiteY1" fmla="*/ 0 h 1190625"/>
                <a:gd name="connsiteX2" fmla="*/ 2047875 w 2047875"/>
                <a:gd name="connsiteY2" fmla="*/ 1190625 h 1190625"/>
                <a:gd name="connsiteX3" fmla="*/ 9525 w 2047875"/>
                <a:gd name="connsiteY3" fmla="*/ 1178719 h 1190625"/>
                <a:gd name="connsiteX4" fmla="*/ 0 w 2047875"/>
                <a:gd name="connsiteY4" fmla="*/ 933450 h 1190625"/>
                <a:gd name="connsiteX0" fmla="*/ 0 w 2047875"/>
                <a:gd name="connsiteY0" fmla="*/ 933450 h 1178719"/>
                <a:gd name="connsiteX1" fmla="*/ 2047875 w 2047875"/>
                <a:gd name="connsiteY1" fmla="*/ 0 h 1178719"/>
                <a:gd name="connsiteX2" fmla="*/ 2000361 w 2047875"/>
                <a:gd name="connsiteY2" fmla="*/ 1152295 h 1178719"/>
                <a:gd name="connsiteX3" fmla="*/ 9525 w 2047875"/>
                <a:gd name="connsiteY3" fmla="*/ 1178719 h 1178719"/>
                <a:gd name="connsiteX4" fmla="*/ 0 w 2047875"/>
                <a:gd name="connsiteY4" fmla="*/ 933450 h 1178719"/>
                <a:gd name="connsiteX0" fmla="*/ 0 w 2000361"/>
                <a:gd name="connsiteY0" fmla="*/ 914285 h 1159554"/>
                <a:gd name="connsiteX1" fmla="*/ 2000361 w 2000361"/>
                <a:gd name="connsiteY1" fmla="*/ 0 h 1159554"/>
                <a:gd name="connsiteX2" fmla="*/ 2000361 w 2000361"/>
                <a:gd name="connsiteY2" fmla="*/ 1133130 h 1159554"/>
                <a:gd name="connsiteX3" fmla="*/ 9525 w 2000361"/>
                <a:gd name="connsiteY3" fmla="*/ 1159554 h 1159554"/>
                <a:gd name="connsiteX4" fmla="*/ 0 w 2000361"/>
                <a:gd name="connsiteY4" fmla="*/ 914285 h 1159554"/>
                <a:gd name="connsiteX0" fmla="*/ 0 w 2038373"/>
                <a:gd name="connsiteY0" fmla="*/ 914285 h 1159554"/>
                <a:gd name="connsiteX1" fmla="*/ 2038373 w 2038373"/>
                <a:gd name="connsiteY1" fmla="*/ 0 h 1159554"/>
                <a:gd name="connsiteX2" fmla="*/ 2000361 w 2038373"/>
                <a:gd name="connsiteY2" fmla="*/ 1133130 h 1159554"/>
                <a:gd name="connsiteX3" fmla="*/ 9525 w 2038373"/>
                <a:gd name="connsiteY3" fmla="*/ 1159554 h 1159554"/>
                <a:gd name="connsiteX4" fmla="*/ 0 w 2038373"/>
                <a:gd name="connsiteY4" fmla="*/ 914285 h 1159554"/>
                <a:gd name="connsiteX0" fmla="*/ 0 w 2057379"/>
                <a:gd name="connsiteY0" fmla="*/ 914285 h 1161878"/>
                <a:gd name="connsiteX1" fmla="*/ 2038373 w 2057379"/>
                <a:gd name="connsiteY1" fmla="*/ 0 h 1161878"/>
                <a:gd name="connsiteX2" fmla="*/ 2057379 w 2057379"/>
                <a:gd name="connsiteY2" fmla="*/ 1161878 h 1161878"/>
                <a:gd name="connsiteX3" fmla="*/ 9525 w 2057379"/>
                <a:gd name="connsiteY3" fmla="*/ 1159554 h 1161878"/>
                <a:gd name="connsiteX4" fmla="*/ 0 w 2057379"/>
                <a:gd name="connsiteY4" fmla="*/ 914285 h 1161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57379" h="1161878">
                  <a:moveTo>
                    <a:pt x="0" y="914285"/>
                  </a:moveTo>
                  <a:lnTo>
                    <a:pt x="2038373" y="0"/>
                  </a:lnTo>
                  <a:lnTo>
                    <a:pt x="2057379" y="1161878"/>
                  </a:lnTo>
                  <a:lnTo>
                    <a:pt x="9525" y="1159554"/>
                  </a:lnTo>
                  <a:lnTo>
                    <a:pt x="0" y="914285"/>
                  </a:lnTo>
                  <a:close/>
                </a:path>
              </a:pathLst>
            </a:custGeom>
            <a:solidFill>
              <a:srgbClr val="FFC000">
                <a:alpha val="33000"/>
              </a:srgbClr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5024436" y="2380456"/>
              <a:ext cx="2095500" cy="2171700"/>
            </a:xfrm>
            <a:custGeom>
              <a:avLst/>
              <a:gdLst>
                <a:gd name="connsiteX0" fmla="*/ 0 w 2095500"/>
                <a:gd name="connsiteY0" fmla="*/ 0 h 2171700"/>
                <a:gd name="connsiteX1" fmla="*/ 76200 w 2095500"/>
                <a:gd name="connsiteY1" fmla="*/ 104775 h 2171700"/>
                <a:gd name="connsiteX2" fmla="*/ 266700 w 2095500"/>
                <a:gd name="connsiteY2" fmla="*/ 85725 h 2171700"/>
                <a:gd name="connsiteX3" fmla="*/ 352425 w 2095500"/>
                <a:gd name="connsiteY3" fmla="*/ 133350 h 2171700"/>
                <a:gd name="connsiteX4" fmla="*/ 542925 w 2095500"/>
                <a:gd name="connsiteY4" fmla="*/ 85725 h 2171700"/>
                <a:gd name="connsiteX5" fmla="*/ 638175 w 2095500"/>
                <a:gd name="connsiteY5" fmla="*/ 123825 h 2171700"/>
                <a:gd name="connsiteX6" fmla="*/ 800100 w 2095500"/>
                <a:gd name="connsiteY6" fmla="*/ 85725 h 2171700"/>
                <a:gd name="connsiteX7" fmla="*/ 933450 w 2095500"/>
                <a:gd name="connsiteY7" fmla="*/ 123825 h 2171700"/>
                <a:gd name="connsiteX8" fmla="*/ 1085850 w 2095500"/>
                <a:gd name="connsiteY8" fmla="*/ 85725 h 2171700"/>
                <a:gd name="connsiteX9" fmla="*/ 1209675 w 2095500"/>
                <a:gd name="connsiteY9" fmla="*/ 104775 h 2171700"/>
                <a:gd name="connsiteX10" fmla="*/ 1400175 w 2095500"/>
                <a:gd name="connsiteY10" fmla="*/ 95250 h 2171700"/>
                <a:gd name="connsiteX11" fmla="*/ 1543050 w 2095500"/>
                <a:gd name="connsiteY11" fmla="*/ 123825 h 2171700"/>
                <a:gd name="connsiteX12" fmla="*/ 1733550 w 2095500"/>
                <a:gd name="connsiteY12" fmla="*/ 85725 h 2171700"/>
                <a:gd name="connsiteX13" fmla="*/ 1838325 w 2095500"/>
                <a:gd name="connsiteY13" fmla="*/ 104775 h 2171700"/>
                <a:gd name="connsiteX14" fmla="*/ 1962150 w 2095500"/>
                <a:gd name="connsiteY14" fmla="*/ 123825 h 2171700"/>
                <a:gd name="connsiteX15" fmla="*/ 1924050 w 2095500"/>
                <a:gd name="connsiteY15" fmla="*/ 276225 h 2171700"/>
                <a:gd name="connsiteX16" fmla="*/ 1962150 w 2095500"/>
                <a:gd name="connsiteY16" fmla="*/ 447675 h 2171700"/>
                <a:gd name="connsiteX17" fmla="*/ 1905000 w 2095500"/>
                <a:gd name="connsiteY17" fmla="*/ 676275 h 2171700"/>
                <a:gd name="connsiteX18" fmla="*/ 1962150 w 2095500"/>
                <a:gd name="connsiteY18" fmla="*/ 866775 h 2171700"/>
                <a:gd name="connsiteX19" fmla="*/ 1905000 w 2095500"/>
                <a:gd name="connsiteY19" fmla="*/ 1104900 h 2171700"/>
                <a:gd name="connsiteX20" fmla="*/ 1962150 w 2095500"/>
                <a:gd name="connsiteY20" fmla="*/ 1352550 h 2171700"/>
                <a:gd name="connsiteX21" fmla="*/ 1895475 w 2095500"/>
                <a:gd name="connsiteY21" fmla="*/ 1514475 h 2171700"/>
                <a:gd name="connsiteX22" fmla="*/ 1962150 w 2095500"/>
                <a:gd name="connsiteY22" fmla="*/ 1676400 h 2171700"/>
                <a:gd name="connsiteX23" fmla="*/ 1885950 w 2095500"/>
                <a:gd name="connsiteY23" fmla="*/ 1847850 h 2171700"/>
                <a:gd name="connsiteX24" fmla="*/ 2085975 w 2095500"/>
                <a:gd name="connsiteY24" fmla="*/ 2171700 h 2171700"/>
                <a:gd name="connsiteX25" fmla="*/ 2095500 w 2095500"/>
                <a:gd name="connsiteY25" fmla="*/ 0 h 2171700"/>
                <a:gd name="connsiteX26" fmla="*/ 0 w 2095500"/>
                <a:gd name="connsiteY26" fmla="*/ 0 h 217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095500" h="2171700">
                  <a:moveTo>
                    <a:pt x="0" y="0"/>
                  </a:moveTo>
                  <a:lnTo>
                    <a:pt x="76200" y="104775"/>
                  </a:lnTo>
                  <a:lnTo>
                    <a:pt x="266700" y="85725"/>
                  </a:lnTo>
                  <a:lnTo>
                    <a:pt x="352425" y="133350"/>
                  </a:lnTo>
                  <a:lnTo>
                    <a:pt x="542925" y="85725"/>
                  </a:lnTo>
                  <a:lnTo>
                    <a:pt x="638175" y="123825"/>
                  </a:lnTo>
                  <a:lnTo>
                    <a:pt x="800100" y="85725"/>
                  </a:lnTo>
                  <a:lnTo>
                    <a:pt x="933450" y="123825"/>
                  </a:lnTo>
                  <a:lnTo>
                    <a:pt x="1085850" y="85725"/>
                  </a:lnTo>
                  <a:lnTo>
                    <a:pt x="1209675" y="104775"/>
                  </a:lnTo>
                  <a:lnTo>
                    <a:pt x="1400175" y="95250"/>
                  </a:lnTo>
                  <a:lnTo>
                    <a:pt x="1543050" y="123825"/>
                  </a:lnTo>
                  <a:lnTo>
                    <a:pt x="1733550" y="85725"/>
                  </a:lnTo>
                  <a:lnTo>
                    <a:pt x="1838325" y="104775"/>
                  </a:lnTo>
                  <a:lnTo>
                    <a:pt x="1962150" y="123825"/>
                  </a:lnTo>
                  <a:lnTo>
                    <a:pt x="1924050" y="276225"/>
                  </a:lnTo>
                  <a:lnTo>
                    <a:pt x="1962150" y="447675"/>
                  </a:lnTo>
                  <a:lnTo>
                    <a:pt x="1905000" y="676275"/>
                  </a:lnTo>
                  <a:lnTo>
                    <a:pt x="1962150" y="866775"/>
                  </a:lnTo>
                  <a:lnTo>
                    <a:pt x="1905000" y="1104900"/>
                  </a:lnTo>
                  <a:lnTo>
                    <a:pt x="1962150" y="1352550"/>
                  </a:lnTo>
                  <a:lnTo>
                    <a:pt x="1895475" y="1514475"/>
                  </a:lnTo>
                  <a:lnTo>
                    <a:pt x="1962150" y="1676400"/>
                  </a:lnTo>
                  <a:lnTo>
                    <a:pt x="1885950" y="1847850"/>
                  </a:lnTo>
                  <a:lnTo>
                    <a:pt x="2085975" y="2171700"/>
                  </a:lnTo>
                  <a:lnTo>
                    <a:pt x="20955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>
              <a:off x="4953000" y="4418806"/>
              <a:ext cx="22098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now</a:t>
            </a: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consider the problem of minimizing the error </a:t>
            </a:r>
            <a:r>
              <a:rPr kumimoji="0" lang="en-US" sz="360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subject to inequality constraints </a:t>
            </a:r>
            <a:r>
              <a:rPr lang="en-US" sz="3600" b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Hm</a:t>
            </a:r>
            <a:r>
              <a:rPr lang="en-US" sz="3600" b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≥ h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the global minimum is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inside the feasible region</a:t>
            </a:r>
          </a:p>
          <a:p>
            <a:pPr lvl="0" algn="ctr">
              <a:spcBef>
                <a:spcPct val="0"/>
              </a:spcBef>
              <a:defRPr/>
            </a:pPr>
            <a:endParaRPr lang="en-US" sz="3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kumimoji="0" lang="en-US" sz="32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then</a:t>
            </a:r>
          </a:p>
          <a:p>
            <a:pPr lvl="0" algn="ctr">
              <a:spcBef>
                <a:spcPct val="0"/>
              </a:spcBef>
              <a:defRPr/>
            </a:pPr>
            <a:endParaRPr kumimoji="0" lang="en-US" sz="320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inequality constraints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have no effect on the solution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but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the global minimum is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outside the feasible region</a:t>
            </a:r>
          </a:p>
          <a:p>
            <a:pPr lvl="0" algn="ctr">
              <a:spcBef>
                <a:spcPct val="0"/>
              </a:spcBef>
              <a:defRPr/>
            </a:pPr>
            <a:endParaRPr lang="en-US" sz="3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kumimoji="0" lang="en-US" sz="32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then</a:t>
            </a:r>
          </a:p>
          <a:p>
            <a:pPr lvl="0" algn="ctr">
              <a:spcBef>
                <a:spcPct val="0"/>
              </a:spcBef>
              <a:defRPr/>
            </a:pPr>
            <a:endParaRPr kumimoji="0" lang="en-US" sz="320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solution is on the surface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of the feasible volume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but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the global minimum is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outside the feasible region</a:t>
            </a:r>
          </a:p>
          <a:p>
            <a:pPr lvl="0" algn="ctr">
              <a:spcBef>
                <a:spcPct val="0"/>
              </a:spcBef>
              <a:defRPr/>
            </a:pPr>
            <a:endParaRPr lang="en-US" sz="3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kumimoji="0" lang="en-US" sz="32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then</a:t>
            </a:r>
          </a:p>
          <a:p>
            <a:pPr lvl="0" algn="ctr">
              <a:spcBef>
                <a:spcPct val="0"/>
              </a:spcBef>
              <a:defRPr/>
            </a:pPr>
            <a:endParaRPr kumimoji="0" lang="en-US" sz="320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solution is on the surface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of the feasible volume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5715000"/>
            <a:ext cx="8077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point on the surface where </a:t>
            </a:r>
            <a:r>
              <a:rPr lang="en-US" sz="3200" i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is the smallest</a:t>
            </a:r>
            <a:endParaRPr lang="en-US" sz="3200" baseline="30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5626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Review the Natural Solution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SVD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/>
          <p:cNvGrpSpPr>
            <a:grpSpLocks noChangeAspect="1"/>
          </p:cNvGrpSpPr>
          <p:nvPr/>
        </p:nvGrpSpPr>
        <p:grpSpPr>
          <a:xfrm>
            <a:off x="1143000" y="838200"/>
            <a:ext cx="6645198" cy="5586797"/>
            <a:chOff x="1216388" y="1621226"/>
            <a:chExt cx="3908940" cy="3286351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19143" t="21525" r="40242" b="25376"/>
            <a:stretch>
              <a:fillRect/>
            </a:stretch>
          </p:blipFill>
          <p:spPr bwMode="auto">
            <a:xfrm>
              <a:off x="1763884" y="2116159"/>
              <a:ext cx="2474744" cy="2426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TextBox 4"/>
            <p:cNvSpPr txBox="1"/>
            <p:nvPr/>
          </p:nvSpPr>
          <p:spPr>
            <a:xfrm>
              <a:off x="3143799" y="1621226"/>
              <a:ext cx="881067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Hm</a:t>
              </a:r>
              <a:r>
                <a:rPr lang="en-US" sz="28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≥</a:t>
              </a:r>
              <a:r>
                <a:rPr lang="en-US" sz="2800" b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h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rot="5400000">
              <a:off x="571500" y="3415848"/>
              <a:ext cx="25146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1816892" y="2158548"/>
              <a:ext cx="2590006" cy="79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685243" y="4599801"/>
              <a:ext cx="562086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398858" y="1979814"/>
              <a:ext cx="537882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75" name="Freeform 74"/>
            <p:cNvSpPr/>
            <p:nvPr/>
          </p:nvSpPr>
          <p:spPr>
            <a:xfrm>
              <a:off x="3828597" y="3232303"/>
              <a:ext cx="591004" cy="221645"/>
            </a:xfrm>
            <a:custGeom>
              <a:avLst/>
              <a:gdLst>
                <a:gd name="connsiteX0" fmla="*/ 0 w 841829"/>
                <a:gd name="connsiteY0" fmla="*/ 200781 h 200781"/>
                <a:gd name="connsiteX1" fmla="*/ 348343 w 841829"/>
                <a:gd name="connsiteY1" fmla="*/ 12095 h 200781"/>
                <a:gd name="connsiteX2" fmla="*/ 638629 w 841829"/>
                <a:gd name="connsiteY2" fmla="*/ 128209 h 200781"/>
                <a:gd name="connsiteX3" fmla="*/ 841829 w 841829"/>
                <a:gd name="connsiteY3" fmla="*/ 128209 h 20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1829" h="200781">
                  <a:moveTo>
                    <a:pt x="0" y="200781"/>
                  </a:moveTo>
                  <a:cubicBezTo>
                    <a:pt x="120952" y="112485"/>
                    <a:pt x="241905" y="24190"/>
                    <a:pt x="348343" y="12095"/>
                  </a:cubicBezTo>
                  <a:cubicBezTo>
                    <a:pt x="454781" y="0"/>
                    <a:pt x="556381" y="108857"/>
                    <a:pt x="638629" y="128209"/>
                  </a:cubicBezTo>
                  <a:cubicBezTo>
                    <a:pt x="720877" y="147561"/>
                    <a:pt x="781353" y="137885"/>
                    <a:pt x="841829" y="128209"/>
                  </a:cubicBezTo>
                </a:path>
              </a:pathLst>
            </a:cu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363328" y="3225348"/>
              <a:ext cx="762000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  <a:sym typeface="Symbol"/>
                </a:rPr>
                <a:t>-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77" name="Oval 76"/>
            <p:cNvSpPr/>
            <p:nvPr/>
          </p:nvSpPr>
          <p:spPr>
            <a:xfrm>
              <a:off x="2906149" y="3312891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9" name="Freeform 78"/>
            <p:cNvSpPr/>
            <p:nvPr/>
          </p:nvSpPr>
          <p:spPr>
            <a:xfrm rot="2864565" flipH="1" flipV="1">
              <a:off x="3548357" y="1930856"/>
              <a:ext cx="348343" cy="200008"/>
            </a:xfrm>
            <a:custGeom>
              <a:avLst/>
              <a:gdLst>
                <a:gd name="connsiteX0" fmla="*/ 0 w 841829"/>
                <a:gd name="connsiteY0" fmla="*/ 200781 h 200781"/>
                <a:gd name="connsiteX1" fmla="*/ 348343 w 841829"/>
                <a:gd name="connsiteY1" fmla="*/ 12095 h 200781"/>
                <a:gd name="connsiteX2" fmla="*/ 638629 w 841829"/>
                <a:gd name="connsiteY2" fmla="*/ 128209 h 200781"/>
                <a:gd name="connsiteX3" fmla="*/ 841829 w 841829"/>
                <a:gd name="connsiteY3" fmla="*/ 128209 h 200781"/>
                <a:gd name="connsiteX0" fmla="*/ 0 w 638629"/>
                <a:gd name="connsiteY0" fmla="*/ 200781 h 200781"/>
                <a:gd name="connsiteX1" fmla="*/ 348343 w 638629"/>
                <a:gd name="connsiteY1" fmla="*/ 12095 h 200781"/>
                <a:gd name="connsiteX2" fmla="*/ 638629 w 638629"/>
                <a:gd name="connsiteY2" fmla="*/ 128209 h 200781"/>
                <a:gd name="connsiteX0" fmla="*/ 0 w 348343"/>
                <a:gd name="connsiteY0" fmla="*/ 188686 h 188686"/>
                <a:gd name="connsiteX1" fmla="*/ 348343 w 348343"/>
                <a:gd name="connsiteY1" fmla="*/ 0 h 188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48343" h="188686">
                  <a:moveTo>
                    <a:pt x="0" y="188686"/>
                  </a:moveTo>
                  <a:cubicBezTo>
                    <a:pt x="120952" y="100390"/>
                    <a:pt x="241905" y="12095"/>
                    <a:pt x="348343" y="0"/>
                  </a:cubicBezTo>
                </a:path>
              </a:pathLst>
            </a:cu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5" name="Freeform 124"/>
            <p:cNvSpPr/>
            <p:nvPr/>
          </p:nvSpPr>
          <p:spPr>
            <a:xfrm rot="12328452">
              <a:off x="1648854" y="3098017"/>
              <a:ext cx="1212577" cy="146007"/>
            </a:xfrm>
            <a:custGeom>
              <a:avLst/>
              <a:gdLst>
                <a:gd name="connsiteX0" fmla="*/ 0 w 841829"/>
                <a:gd name="connsiteY0" fmla="*/ 200781 h 200781"/>
                <a:gd name="connsiteX1" fmla="*/ 348343 w 841829"/>
                <a:gd name="connsiteY1" fmla="*/ 12095 h 200781"/>
                <a:gd name="connsiteX2" fmla="*/ 638629 w 841829"/>
                <a:gd name="connsiteY2" fmla="*/ 128209 h 200781"/>
                <a:gd name="connsiteX3" fmla="*/ 841829 w 841829"/>
                <a:gd name="connsiteY3" fmla="*/ 128209 h 20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1829" h="200781">
                  <a:moveTo>
                    <a:pt x="0" y="200781"/>
                  </a:moveTo>
                  <a:cubicBezTo>
                    <a:pt x="120952" y="112485"/>
                    <a:pt x="241905" y="24190"/>
                    <a:pt x="348343" y="12095"/>
                  </a:cubicBezTo>
                  <a:cubicBezTo>
                    <a:pt x="454781" y="0"/>
                    <a:pt x="556381" y="108857"/>
                    <a:pt x="638629" y="128209"/>
                  </a:cubicBezTo>
                  <a:cubicBezTo>
                    <a:pt x="720877" y="147561"/>
                    <a:pt x="781353" y="137885"/>
                    <a:pt x="841829" y="128209"/>
                  </a:cubicBezTo>
                </a:path>
              </a:pathLst>
            </a:cu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1216388" y="2652167"/>
              <a:ext cx="762000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sz="2800" baseline="30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est</a:t>
              </a:r>
              <a:endParaRPr lang="en-US" sz="2800" baseline="30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>
            <a:xfrm rot="5400000" flipH="1" flipV="1">
              <a:off x="1816893" y="2403818"/>
              <a:ext cx="2466976" cy="182403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Isosceles Triangle 122"/>
            <p:cNvSpPr/>
            <p:nvPr/>
          </p:nvSpPr>
          <p:spPr>
            <a:xfrm>
              <a:off x="4110257" y="4401466"/>
              <a:ext cx="88392" cy="76200"/>
            </a:xfrm>
            <a:prstGeom prst="triangl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69" name="Straight Arrow Connector 68"/>
            <p:cNvCxnSpPr/>
            <p:nvPr/>
          </p:nvCxnSpPr>
          <p:spPr>
            <a:xfrm>
              <a:off x="2986088" y="3387273"/>
              <a:ext cx="242887" cy="176213"/>
            </a:xfrm>
            <a:prstGeom prst="straightConnector1">
              <a:avLst/>
            </a:prstGeom>
            <a:ln w="57150">
              <a:solidFill>
                <a:schemeClr val="bg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Freeform 40"/>
          <p:cNvSpPr/>
          <p:nvPr/>
        </p:nvSpPr>
        <p:spPr>
          <a:xfrm rot="20399961">
            <a:off x="6114144" y="5078707"/>
            <a:ext cx="1106713" cy="301242"/>
          </a:xfrm>
          <a:custGeom>
            <a:avLst/>
            <a:gdLst>
              <a:gd name="connsiteX0" fmla="*/ 0 w 841829"/>
              <a:gd name="connsiteY0" fmla="*/ 200781 h 200781"/>
              <a:gd name="connsiteX1" fmla="*/ 348343 w 841829"/>
              <a:gd name="connsiteY1" fmla="*/ 12095 h 200781"/>
              <a:gd name="connsiteX2" fmla="*/ 638629 w 841829"/>
              <a:gd name="connsiteY2" fmla="*/ 128209 h 200781"/>
              <a:gd name="connsiteX3" fmla="*/ 841829 w 841829"/>
              <a:gd name="connsiteY3" fmla="*/ 128209 h 200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1829" h="200781">
                <a:moveTo>
                  <a:pt x="0" y="200781"/>
                </a:moveTo>
                <a:cubicBezTo>
                  <a:pt x="120952" y="112485"/>
                  <a:pt x="241905" y="24190"/>
                  <a:pt x="348343" y="12095"/>
                </a:cubicBezTo>
                <a:cubicBezTo>
                  <a:pt x="454781" y="0"/>
                  <a:pt x="556381" y="108857"/>
                  <a:pt x="638629" y="128209"/>
                </a:cubicBezTo>
                <a:cubicBezTo>
                  <a:pt x="720877" y="147561"/>
                  <a:pt x="781353" y="137885"/>
                  <a:pt x="841829" y="128209"/>
                </a:cubicBezTo>
              </a:path>
            </a:pathLst>
          </a:custGeom>
          <a:ln w="190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45" name="TextBox 44"/>
          <p:cNvSpPr txBox="1"/>
          <p:nvPr/>
        </p:nvSpPr>
        <p:spPr>
          <a:xfrm>
            <a:off x="7239000" y="47244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28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min</a:t>
            </a:r>
            <a:endParaRPr lang="en-US" sz="28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038600" y="49530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infeasible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743200" y="19050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feasible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furthermore</a:t>
            </a:r>
          </a:p>
          <a:p>
            <a:pPr lvl="0" algn="ctr">
              <a:spcBef>
                <a:spcPct val="0"/>
              </a:spcBef>
              <a:defRPr/>
            </a:pPr>
            <a:endParaRPr lang="en-US" sz="3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kumimoji="0" lang="en-US" sz="32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 feasible-pointing normal to the surface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must be parallel to </a:t>
            </a:r>
            <a:r>
              <a:rPr lang="en-US" sz="3200" i="1" dirty="0" smtClean="0">
                <a:latin typeface="Cambria Math"/>
                <a:ea typeface="Cambria Math"/>
                <a:cs typeface="Times New Roman" pitchFamily="18" charset="0"/>
              </a:rPr>
              <a:t>∇E</a:t>
            </a:r>
          </a:p>
          <a:p>
            <a:pPr lvl="0" algn="ctr">
              <a:spcBef>
                <a:spcPct val="0"/>
              </a:spcBef>
              <a:defRPr/>
            </a:pPr>
            <a:endParaRPr lang="en-US" sz="3200" dirty="0" smtClean="0">
              <a:latin typeface="Cambria Math"/>
              <a:ea typeface="Cambria Math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3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else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3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you could slide the point along the surface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3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to reduce the error </a:t>
            </a:r>
            <a:r>
              <a:rPr lang="en-US" sz="3200" i="1" dirty="0" smtClean="0">
                <a:latin typeface="Cambria Math"/>
                <a:ea typeface="Cambria Math"/>
                <a:cs typeface="Times New Roman" pitchFamily="18" charset="0"/>
              </a:rPr>
              <a:t>E</a:t>
            </a:r>
          </a:p>
          <a:p>
            <a:pPr lvl="0" algn="ctr">
              <a:spcBef>
                <a:spcPct val="0"/>
              </a:spcBef>
              <a:defRPr/>
            </a:pPr>
            <a:endParaRPr lang="en-US" sz="3200" dirty="0" smtClean="0">
              <a:latin typeface="Cambria Math"/>
              <a:ea typeface="Cambria Math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9"/>
          <p:cNvGrpSpPr>
            <a:grpSpLocks noChangeAspect="1"/>
          </p:cNvGrpSpPr>
          <p:nvPr/>
        </p:nvGrpSpPr>
        <p:grpSpPr>
          <a:xfrm>
            <a:off x="609600" y="838200"/>
            <a:ext cx="7178599" cy="5586797"/>
            <a:chOff x="902623" y="1621226"/>
            <a:chExt cx="4222705" cy="3286351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19143" t="21525" r="40242" b="25376"/>
            <a:stretch>
              <a:fillRect/>
            </a:stretch>
          </p:blipFill>
          <p:spPr bwMode="auto">
            <a:xfrm>
              <a:off x="1763884" y="2116159"/>
              <a:ext cx="2474744" cy="2426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TextBox 4"/>
            <p:cNvSpPr txBox="1"/>
            <p:nvPr/>
          </p:nvSpPr>
          <p:spPr>
            <a:xfrm>
              <a:off x="3143799" y="1621226"/>
              <a:ext cx="881067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Hm</a:t>
              </a:r>
              <a:r>
                <a:rPr lang="en-US" sz="28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≥</a:t>
              </a:r>
              <a:r>
                <a:rPr lang="en-US" sz="2800" b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h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rot="5400000">
              <a:off x="571500" y="3415848"/>
              <a:ext cx="25146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1816892" y="2158548"/>
              <a:ext cx="2590006" cy="79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1685243" y="4599801"/>
              <a:ext cx="381000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398858" y="1979814"/>
              <a:ext cx="381000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2376489" y="2858637"/>
              <a:ext cx="247649" cy="209549"/>
            </a:xfrm>
            <a:prstGeom prst="straightConnector1">
              <a:avLst/>
            </a:prstGeom>
            <a:ln w="57150">
              <a:solidFill>
                <a:schemeClr val="bg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 rot="16200000" flipH="1">
              <a:off x="3302800" y="3008659"/>
              <a:ext cx="295271" cy="176206"/>
            </a:xfrm>
            <a:prstGeom prst="straightConnector1">
              <a:avLst/>
            </a:prstGeom>
            <a:ln w="57150">
              <a:solidFill>
                <a:schemeClr val="bg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 rot="16200000" flipH="1">
              <a:off x="3195638" y="2315710"/>
              <a:ext cx="276225" cy="114300"/>
            </a:xfrm>
            <a:prstGeom prst="straightConnector1">
              <a:avLst/>
            </a:prstGeom>
            <a:ln w="57150">
              <a:solidFill>
                <a:schemeClr val="bg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>
              <a:off x="1981200" y="3530148"/>
              <a:ext cx="266700" cy="104775"/>
            </a:xfrm>
            <a:prstGeom prst="straightConnector1">
              <a:avLst/>
            </a:prstGeom>
            <a:ln w="57150">
              <a:solidFill>
                <a:schemeClr val="bg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 rot="16200000" flipH="1">
              <a:off x="3667125" y="3458710"/>
              <a:ext cx="300038" cy="128588"/>
            </a:xfrm>
            <a:prstGeom prst="straightConnector1">
              <a:avLst/>
            </a:prstGeom>
            <a:ln w="57150">
              <a:solidFill>
                <a:schemeClr val="bg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3429000" y="3834948"/>
              <a:ext cx="223838" cy="180975"/>
            </a:xfrm>
            <a:prstGeom prst="straightConnector1">
              <a:avLst/>
            </a:prstGeom>
            <a:ln w="57150">
              <a:solidFill>
                <a:schemeClr val="bg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>
              <a:off x="2519361" y="4096884"/>
              <a:ext cx="280989" cy="52389"/>
            </a:xfrm>
            <a:prstGeom prst="straightConnector1">
              <a:avLst/>
            </a:prstGeom>
            <a:ln w="57150">
              <a:solidFill>
                <a:schemeClr val="bg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/>
            <p:nvPr/>
          </p:nvCxnSpPr>
          <p:spPr>
            <a:xfrm rot="16200000" flipH="1">
              <a:off x="2562225" y="2263323"/>
              <a:ext cx="247652" cy="190502"/>
            </a:xfrm>
            <a:prstGeom prst="straightConnector1">
              <a:avLst/>
            </a:prstGeom>
            <a:ln w="57150">
              <a:solidFill>
                <a:schemeClr val="bg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>
              <a:off x="1981200" y="2387148"/>
              <a:ext cx="228600" cy="219075"/>
            </a:xfrm>
            <a:prstGeom prst="straightConnector1">
              <a:avLst/>
            </a:prstGeom>
            <a:ln w="57150">
              <a:solidFill>
                <a:schemeClr val="bg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Freeform 74"/>
            <p:cNvSpPr/>
            <p:nvPr/>
          </p:nvSpPr>
          <p:spPr>
            <a:xfrm>
              <a:off x="3828597" y="3232303"/>
              <a:ext cx="591004" cy="221645"/>
            </a:xfrm>
            <a:custGeom>
              <a:avLst/>
              <a:gdLst>
                <a:gd name="connsiteX0" fmla="*/ 0 w 841829"/>
                <a:gd name="connsiteY0" fmla="*/ 200781 h 200781"/>
                <a:gd name="connsiteX1" fmla="*/ 348343 w 841829"/>
                <a:gd name="connsiteY1" fmla="*/ 12095 h 200781"/>
                <a:gd name="connsiteX2" fmla="*/ 638629 w 841829"/>
                <a:gd name="connsiteY2" fmla="*/ 128209 h 200781"/>
                <a:gd name="connsiteX3" fmla="*/ 841829 w 841829"/>
                <a:gd name="connsiteY3" fmla="*/ 128209 h 20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1829" h="200781">
                  <a:moveTo>
                    <a:pt x="0" y="200781"/>
                  </a:moveTo>
                  <a:cubicBezTo>
                    <a:pt x="120952" y="112485"/>
                    <a:pt x="241905" y="24190"/>
                    <a:pt x="348343" y="12095"/>
                  </a:cubicBezTo>
                  <a:cubicBezTo>
                    <a:pt x="454781" y="0"/>
                    <a:pt x="556381" y="108857"/>
                    <a:pt x="638629" y="128209"/>
                  </a:cubicBezTo>
                  <a:cubicBezTo>
                    <a:pt x="720877" y="147561"/>
                    <a:pt x="781353" y="137885"/>
                    <a:pt x="841829" y="128209"/>
                  </a:cubicBezTo>
                </a:path>
              </a:pathLst>
            </a:cu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4363328" y="3225348"/>
              <a:ext cx="762000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  <a:sym typeface="Symbol"/>
                </a:rPr>
                <a:t>-</a:t>
              </a:r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77" name="Oval 76"/>
            <p:cNvSpPr/>
            <p:nvPr/>
          </p:nvSpPr>
          <p:spPr>
            <a:xfrm>
              <a:off x="2906149" y="3312891"/>
              <a:ext cx="152400" cy="1524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9" name="Freeform 78"/>
            <p:cNvSpPr/>
            <p:nvPr/>
          </p:nvSpPr>
          <p:spPr>
            <a:xfrm rot="2864565" flipH="1" flipV="1">
              <a:off x="3548357" y="1930856"/>
              <a:ext cx="348343" cy="200008"/>
            </a:xfrm>
            <a:custGeom>
              <a:avLst/>
              <a:gdLst>
                <a:gd name="connsiteX0" fmla="*/ 0 w 841829"/>
                <a:gd name="connsiteY0" fmla="*/ 200781 h 200781"/>
                <a:gd name="connsiteX1" fmla="*/ 348343 w 841829"/>
                <a:gd name="connsiteY1" fmla="*/ 12095 h 200781"/>
                <a:gd name="connsiteX2" fmla="*/ 638629 w 841829"/>
                <a:gd name="connsiteY2" fmla="*/ 128209 h 200781"/>
                <a:gd name="connsiteX3" fmla="*/ 841829 w 841829"/>
                <a:gd name="connsiteY3" fmla="*/ 128209 h 200781"/>
                <a:gd name="connsiteX0" fmla="*/ 0 w 638629"/>
                <a:gd name="connsiteY0" fmla="*/ 200781 h 200781"/>
                <a:gd name="connsiteX1" fmla="*/ 348343 w 638629"/>
                <a:gd name="connsiteY1" fmla="*/ 12095 h 200781"/>
                <a:gd name="connsiteX2" fmla="*/ 638629 w 638629"/>
                <a:gd name="connsiteY2" fmla="*/ 128209 h 200781"/>
                <a:gd name="connsiteX0" fmla="*/ 0 w 348343"/>
                <a:gd name="connsiteY0" fmla="*/ 188686 h 188686"/>
                <a:gd name="connsiteX1" fmla="*/ 348343 w 348343"/>
                <a:gd name="connsiteY1" fmla="*/ 0 h 188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48343" h="188686">
                  <a:moveTo>
                    <a:pt x="0" y="188686"/>
                  </a:moveTo>
                  <a:cubicBezTo>
                    <a:pt x="120952" y="100390"/>
                    <a:pt x="241905" y="12095"/>
                    <a:pt x="348343" y="0"/>
                  </a:cubicBezTo>
                </a:path>
              </a:pathLst>
            </a:cu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99" name="Straight Arrow Connector 98"/>
            <p:cNvCxnSpPr/>
            <p:nvPr/>
          </p:nvCxnSpPr>
          <p:spPr>
            <a:xfrm>
              <a:off x="1866904" y="4377874"/>
              <a:ext cx="304800" cy="1588"/>
            </a:xfrm>
            <a:prstGeom prst="straightConnector1">
              <a:avLst/>
            </a:prstGeom>
            <a:ln w="57150">
              <a:solidFill>
                <a:schemeClr val="bg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/>
            <p:nvPr/>
          </p:nvCxnSpPr>
          <p:spPr>
            <a:xfrm rot="16200000" flipH="1">
              <a:off x="3688443" y="2951390"/>
              <a:ext cx="281895" cy="104095"/>
            </a:xfrm>
            <a:prstGeom prst="straightConnector1">
              <a:avLst/>
            </a:prstGeom>
            <a:ln w="57150">
              <a:solidFill>
                <a:schemeClr val="bg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Freeform 124"/>
            <p:cNvSpPr/>
            <p:nvPr/>
          </p:nvSpPr>
          <p:spPr>
            <a:xfrm rot="12328452">
              <a:off x="1648854" y="3098017"/>
              <a:ext cx="1212577" cy="146007"/>
            </a:xfrm>
            <a:custGeom>
              <a:avLst/>
              <a:gdLst>
                <a:gd name="connsiteX0" fmla="*/ 0 w 841829"/>
                <a:gd name="connsiteY0" fmla="*/ 200781 h 200781"/>
                <a:gd name="connsiteX1" fmla="*/ 348343 w 841829"/>
                <a:gd name="connsiteY1" fmla="*/ 12095 h 200781"/>
                <a:gd name="connsiteX2" fmla="*/ 638629 w 841829"/>
                <a:gd name="connsiteY2" fmla="*/ 128209 h 200781"/>
                <a:gd name="connsiteX3" fmla="*/ 841829 w 841829"/>
                <a:gd name="connsiteY3" fmla="*/ 128209 h 200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1829" h="200781">
                  <a:moveTo>
                    <a:pt x="0" y="200781"/>
                  </a:moveTo>
                  <a:cubicBezTo>
                    <a:pt x="120952" y="112485"/>
                    <a:pt x="241905" y="24190"/>
                    <a:pt x="348343" y="12095"/>
                  </a:cubicBezTo>
                  <a:cubicBezTo>
                    <a:pt x="454781" y="0"/>
                    <a:pt x="556381" y="108857"/>
                    <a:pt x="638629" y="128209"/>
                  </a:cubicBezTo>
                  <a:cubicBezTo>
                    <a:pt x="720877" y="147561"/>
                    <a:pt x="781353" y="137885"/>
                    <a:pt x="841829" y="128209"/>
                  </a:cubicBezTo>
                </a:path>
              </a:pathLst>
            </a:custGeom>
            <a:ln w="190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902623" y="2696991"/>
              <a:ext cx="762000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sz="2800" baseline="30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est</a:t>
              </a:r>
              <a:endParaRPr lang="en-US" sz="2800" baseline="30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88" name="Straight Arrow Connector 87"/>
            <p:cNvCxnSpPr/>
            <p:nvPr/>
          </p:nvCxnSpPr>
          <p:spPr>
            <a:xfrm>
              <a:off x="3005138" y="4096886"/>
              <a:ext cx="290512" cy="85725"/>
            </a:xfrm>
            <a:prstGeom prst="straightConnector1">
              <a:avLst/>
            </a:prstGeom>
            <a:ln w="57150">
              <a:solidFill>
                <a:schemeClr val="bg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>
              <a:off x="3810000" y="4139748"/>
              <a:ext cx="219075" cy="180975"/>
            </a:xfrm>
            <a:prstGeom prst="straightConnector1">
              <a:avLst/>
            </a:prstGeom>
            <a:ln w="57150">
              <a:solidFill>
                <a:schemeClr val="bg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10800000">
              <a:off x="2897982" y="2958648"/>
              <a:ext cx="262618" cy="195358"/>
            </a:xfrm>
            <a:prstGeom prst="straightConnector1">
              <a:avLst/>
            </a:prstGeom>
            <a:ln w="28575">
              <a:solidFill>
                <a:schemeClr val="bg1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rot="10800000">
              <a:off x="2724152" y="3201536"/>
              <a:ext cx="258543" cy="190724"/>
            </a:xfrm>
            <a:prstGeom prst="straightConnector1">
              <a:avLst/>
            </a:prstGeom>
            <a:ln w="28575">
              <a:solidFill>
                <a:schemeClr val="bg1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rot="10800000">
              <a:off x="2347914" y="3687311"/>
              <a:ext cx="265487" cy="196500"/>
            </a:xfrm>
            <a:prstGeom prst="straightConnector1">
              <a:avLst/>
            </a:prstGeom>
            <a:ln w="28575">
              <a:solidFill>
                <a:schemeClr val="bg1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rot="10800000">
              <a:off x="2181225" y="3944487"/>
              <a:ext cx="252578" cy="187231"/>
            </a:xfrm>
            <a:prstGeom prst="straightConnector1">
              <a:avLst/>
            </a:prstGeom>
            <a:ln w="28575">
              <a:solidFill>
                <a:schemeClr val="bg1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rot="10800000">
              <a:off x="2000251" y="4208805"/>
              <a:ext cx="260405" cy="184979"/>
            </a:xfrm>
            <a:prstGeom prst="straightConnector1">
              <a:avLst/>
            </a:prstGeom>
            <a:ln w="28575">
              <a:solidFill>
                <a:schemeClr val="bg1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rot="10800000">
              <a:off x="3459959" y="2196650"/>
              <a:ext cx="262937" cy="190207"/>
            </a:xfrm>
            <a:prstGeom prst="straightConnector1">
              <a:avLst/>
            </a:prstGeom>
            <a:ln w="28575">
              <a:solidFill>
                <a:schemeClr val="bg1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rot="10800000">
              <a:off x="3274220" y="2458588"/>
              <a:ext cx="261243" cy="190335"/>
            </a:xfrm>
            <a:prstGeom prst="straightConnector1">
              <a:avLst/>
            </a:prstGeom>
            <a:ln w="28575">
              <a:solidFill>
                <a:schemeClr val="bg1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rot="10800000">
              <a:off x="3095626" y="2730049"/>
              <a:ext cx="257169" cy="190467"/>
            </a:xfrm>
            <a:prstGeom prst="straightConnector1">
              <a:avLst/>
            </a:prstGeom>
            <a:ln w="28575">
              <a:solidFill>
                <a:schemeClr val="bg1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 rot="10800000">
              <a:off x="2536032" y="3449187"/>
              <a:ext cx="259230" cy="195617"/>
            </a:xfrm>
            <a:prstGeom prst="straightConnector1">
              <a:avLst/>
            </a:prstGeom>
            <a:ln w="28575">
              <a:solidFill>
                <a:schemeClr val="bg1">
                  <a:lumMod val="7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 flipH="1" flipV="1">
              <a:off x="1816893" y="2403818"/>
              <a:ext cx="2466976" cy="182403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Isosceles Triangle 122"/>
            <p:cNvSpPr/>
            <p:nvPr/>
          </p:nvSpPr>
          <p:spPr>
            <a:xfrm>
              <a:off x="4110257" y="4401466"/>
              <a:ext cx="88392" cy="76200"/>
            </a:xfrm>
            <a:prstGeom prst="triangl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69" name="Straight Arrow Connector 68"/>
            <p:cNvCxnSpPr/>
            <p:nvPr/>
          </p:nvCxnSpPr>
          <p:spPr>
            <a:xfrm>
              <a:off x="2986088" y="3387273"/>
              <a:ext cx="242887" cy="176213"/>
            </a:xfrm>
            <a:prstGeom prst="straightConnector1">
              <a:avLst/>
            </a:prstGeom>
            <a:ln w="57150">
              <a:solidFill>
                <a:schemeClr val="bg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Freeform 39"/>
          <p:cNvSpPr/>
          <p:nvPr/>
        </p:nvSpPr>
        <p:spPr>
          <a:xfrm rot="20399961">
            <a:off x="6114144" y="5078707"/>
            <a:ext cx="1106713" cy="301242"/>
          </a:xfrm>
          <a:custGeom>
            <a:avLst/>
            <a:gdLst>
              <a:gd name="connsiteX0" fmla="*/ 0 w 841829"/>
              <a:gd name="connsiteY0" fmla="*/ 200781 h 200781"/>
              <a:gd name="connsiteX1" fmla="*/ 348343 w 841829"/>
              <a:gd name="connsiteY1" fmla="*/ 12095 h 200781"/>
              <a:gd name="connsiteX2" fmla="*/ 638629 w 841829"/>
              <a:gd name="connsiteY2" fmla="*/ 128209 h 200781"/>
              <a:gd name="connsiteX3" fmla="*/ 841829 w 841829"/>
              <a:gd name="connsiteY3" fmla="*/ 128209 h 200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1829" h="200781">
                <a:moveTo>
                  <a:pt x="0" y="200781"/>
                </a:moveTo>
                <a:cubicBezTo>
                  <a:pt x="120952" y="112485"/>
                  <a:pt x="241905" y="24190"/>
                  <a:pt x="348343" y="12095"/>
                </a:cubicBezTo>
                <a:cubicBezTo>
                  <a:pt x="454781" y="0"/>
                  <a:pt x="556381" y="108857"/>
                  <a:pt x="638629" y="128209"/>
                </a:cubicBezTo>
                <a:cubicBezTo>
                  <a:pt x="720877" y="147561"/>
                  <a:pt x="781353" y="137885"/>
                  <a:pt x="841829" y="128209"/>
                </a:cubicBezTo>
              </a:path>
            </a:pathLst>
          </a:custGeom>
          <a:ln w="190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41" name="TextBox 40"/>
          <p:cNvSpPr txBox="1"/>
          <p:nvPr/>
        </p:nvSpPr>
        <p:spPr>
          <a:xfrm>
            <a:off x="7239000" y="47244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28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min</a:t>
            </a:r>
            <a:endParaRPr lang="en-US" sz="28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Kuhn – Tucker theorem</a:t>
            </a:r>
            <a:endParaRPr lang="en-US" sz="4000" dirty="0" smtClean="0">
              <a:latin typeface="Times New Roman" pitchFamily="18" charset="0"/>
              <a:ea typeface="Cambria Math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it’s possible to find a vector 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y </a:t>
            </a: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y</a:t>
            </a:r>
            <a:r>
              <a:rPr lang="en-US" sz="3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latin typeface="Cambria Math"/>
                <a:ea typeface="Cambria Math"/>
                <a:cs typeface="Times New Roman" pitchFamily="18" charset="0"/>
              </a:rPr>
              <a:t>≥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such that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4114800"/>
            <a:ext cx="5486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1676400"/>
            <a:ext cx="6553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676400"/>
            <a:ext cx="6553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it’s possible to find a vector 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y </a:t>
            </a: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y</a:t>
            </a:r>
            <a:r>
              <a:rPr lang="en-US" sz="3200" dirty="0" smtClean="0">
                <a:latin typeface="Cambria Math"/>
                <a:ea typeface="Cambria Math"/>
                <a:cs typeface="Times New Roman" pitchFamily="18" charset="0"/>
              </a:rPr>
              <a:t>≥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such that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4114800"/>
            <a:ext cx="5486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ight Brace 6"/>
          <p:cNvSpPr/>
          <p:nvPr/>
        </p:nvSpPr>
        <p:spPr>
          <a:xfrm rot="16200000">
            <a:off x="2889776" y="1340976"/>
            <a:ext cx="358776" cy="762000"/>
          </a:xfrm>
          <a:prstGeom prst="rightBrace">
            <a:avLst>
              <a:gd name="adj1" fmla="val 8333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632864" y="947058"/>
            <a:ext cx="2884716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feasible-pointing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normals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to surface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it’s possible to find a vector 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y </a:t>
            </a: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y</a:t>
            </a:r>
            <a:r>
              <a:rPr lang="en-US" sz="3200" dirty="0" smtClean="0">
                <a:latin typeface="Cambria Math"/>
                <a:ea typeface="Cambria Math"/>
                <a:cs typeface="Times New Roman" pitchFamily="18" charset="0"/>
              </a:rPr>
              <a:t>≥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such that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4114800"/>
            <a:ext cx="5486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4"/>
          <p:cNvSpPr/>
          <p:nvPr/>
        </p:nvSpPr>
        <p:spPr>
          <a:xfrm>
            <a:off x="2286000" y="2514600"/>
            <a:ext cx="1146628" cy="1103085"/>
          </a:xfrm>
          <a:custGeom>
            <a:avLst/>
            <a:gdLst>
              <a:gd name="connsiteX0" fmla="*/ 0 w 1146628"/>
              <a:gd name="connsiteY0" fmla="*/ 0 h 1103085"/>
              <a:gd name="connsiteX1" fmla="*/ 522514 w 1146628"/>
              <a:gd name="connsiteY1" fmla="*/ 159657 h 1103085"/>
              <a:gd name="connsiteX2" fmla="*/ 406400 w 1146628"/>
              <a:gd name="connsiteY2" fmla="*/ 464457 h 1103085"/>
              <a:gd name="connsiteX3" fmla="*/ 1146628 w 1146628"/>
              <a:gd name="connsiteY3" fmla="*/ 1103085 h 1103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628" h="1103085">
                <a:moveTo>
                  <a:pt x="0" y="0"/>
                </a:moveTo>
                <a:cubicBezTo>
                  <a:pt x="227390" y="41124"/>
                  <a:pt x="454781" y="82248"/>
                  <a:pt x="522514" y="159657"/>
                </a:cubicBezTo>
                <a:cubicBezTo>
                  <a:pt x="590247" y="237067"/>
                  <a:pt x="302381" y="307219"/>
                  <a:pt x="406400" y="464457"/>
                </a:cubicBezTo>
                <a:cubicBezTo>
                  <a:pt x="510419" y="621695"/>
                  <a:pt x="828523" y="862390"/>
                  <a:pt x="1146628" y="1103085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29000" y="3124200"/>
            <a:ext cx="2057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gradient of the error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1676400"/>
            <a:ext cx="6553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ight Brace 7"/>
          <p:cNvSpPr/>
          <p:nvPr/>
        </p:nvSpPr>
        <p:spPr>
          <a:xfrm rot="16200000">
            <a:off x="2889776" y="1340976"/>
            <a:ext cx="358776" cy="762000"/>
          </a:xfrm>
          <a:prstGeom prst="rightBrace">
            <a:avLst>
              <a:gd name="adj1" fmla="val 8333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632864" y="947058"/>
            <a:ext cx="2884716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feasible-pointing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normals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to surface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676400"/>
            <a:ext cx="6553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it’s possible to find a vector 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y </a:t>
            </a: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y</a:t>
            </a:r>
            <a:r>
              <a:rPr lang="en-US" sz="3200" dirty="0" smtClean="0">
                <a:latin typeface="Cambria Math"/>
                <a:ea typeface="Cambria Math"/>
                <a:cs typeface="Times New Roman" pitchFamily="18" charset="0"/>
              </a:rPr>
              <a:t>≥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such that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4114800"/>
            <a:ext cx="5486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4"/>
          <p:cNvSpPr/>
          <p:nvPr/>
        </p:nvSpPr>
        <p:spPr>
          <a:xfrm>
            <a:off x="2286000" y="2514600"/>
            <a:ext cx="1146628" cy="1103085"/>
          </a:xfrm>
          <a:custGeom>
            <a:avLst/>
            <a:gdLst>
              <a:gd name="connsiteX0" fmla="*/ 0 w 1146628"/>
              <a:gd name="connsiteY0" fmla="*/ 0 h 1103085"/>
              <a:gd name="connsiteX1" fmla="*/ 522514 w 1146628"/>
              <a:gd name="connsiteY1" fmla="*/ 159657 h 1103085"/>
              <a:gd name="connsiteX2" fmla="*/ 406400 w 1146628"/>
              <a:gd name="connsiteY2" fmla="*/ 464457 h 1103085"/>
              <a:gd name="connsiteX3" fmla="*/ 1146628 w 1146628"/>
              <a:gd name="connsiteY3" fmla="*/ 1103085 h 1103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628" h="1103085">
                <a:moveTo>
                  <a:pt x="0" y="0"/>
                </a:moveTo>
                <a:cubicBezTo>
                  <a:pt x="227390" y="41124"/>
                  <a:pt x="454781" y="82248"/>
                  <a:pt x="522514" y="159657"/>
                </a:cubicBezTo>
                <a:cubicBezTo>
                  <a:pt x="590247" y="237067"/>
                  <a:pt x="302381" y="307219"/>
                  <a:pt x="406400" y="464457"/>
                </a:cubicBezTo>
                <a:cubicBezTo>
                  <a:pt x="510419" y="621695"/>
                  <a:pt x="828523" y="862390"/>
                  <a:pt x="1146628" y="1103085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29000" y="3124200"/>
            <a:ext cx="2057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gradient of the error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248400" y="2971800"/>
            <a:ext cx="2590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a non-negative combination of feasible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normals</a:t>
            </a:r>
            <a:endParaRPr lang="en-US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>
          <a:xfrm rot="9253812">
            <a:off x="5365185" y="3345496"/>
            <a:ext cx="1108865" cy="397116"/>
          </a:xfrm>
          <a:custGeom>
            <a:avLst/>
            <a:gdLst>
              <a:gd name="connsiteX0" fmla="*/ 0 w 2844799"/>
              <a:gd name="connsiteY0" fmla="*/ 0 h 972458"/>
              <a:gd name="connsiteX1" fmla="*/ 2467428 w 2844799"/>
              <a:gd name="connsiteY1" fmla="*/ 261258 h 972458"/>
              <a:gd name="connsiteX2" fmla="*/ 2264228 w 2844799"/>
              <a:gd name="connsiteY2" fmla="*/ 609600 h 972458"/>
              <a:gd name="connsiteX3" fmla="*/ 2554514 w 2844799"/>
              <a:gd name="connsiteY3" fmla="*/ 972458 h 972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44799" h="972458">
                <a:moveTo>
                  <a:pt x="0" y="0"/>
                </a:moveTo>
                <a:cubicBezTo>
                  <a:pt x="1045028" y="79829"/>
                  <a:pt x="2090057" y="159658"/>
                  <a:pt x="2467428" y="261258"/>
                </a:cubicBezTo>
                <a:cubicBezTo>
                  <a:pt x="2844799" y="362858"/>
                  <a:pt x="2249714" y="491067"/>
                  <a:pt x="2264228" y="609600"/>
                </a:cubicBezTo>
                <a:cubicBezTo>
                  <a:pt x="2278742" y="728133"/>
                  <a:pt x="2416628" y="850295"/>
                  <a:pt x="2554514" y="972458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/>
          <p:cNvSpPr/>
          <p:nvPr/>
        </p:nvSpPr>
        <p:spPr>
          <a:xfrm rot="16200000">
            <a:off x="2889776" y="1340976"/>
            <a:ext cx="358776" cy="762000"/>
          </a:xfrm>
          <a:prstGeom prst="rightBrace">
            <a:avLst>
              <a:gd name="adj1" fmla="val 8333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542144" y="947058"/>
            <a:ext cx="30480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feasible-pointing 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normals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to surface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676400"/>
            <a:ext cx="6553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it’s possible to find a vector 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y </a:t>
            </a: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y</a:t>
            </a:r>
            <a:r>
              <a:rPr lang="en-US" sz="3200" dirty="0" smtClean="0">
                <a:latin typeface="Cambria Math"/>
                <a:ea typeface="Cambria Math"/>
                <a:cs typeface="Times New Roman" pitchFamily="18" charset="0"/>
              </a:rPr>
              <a:t>≥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such that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4114800"/>
            <a:ext cx="5486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reeform 4"/>
          <p:cNvSpPr/>
          <p:nvPr/>
        </p:nvSpPr>
        <p:spPr>
          <a:xfrm>
            <a:off x="2286000" y="2514600"/>
            <a:ext cx="1146628" cy="1103085"/>
          </a:xfrm>
          <a:custGeom>
            <a:avLst/>
            <a:gdLst>
              <a:gd name="connsiteX0" fmla="*/ 0 w 1146628"/>
              <a:gd name="connsiteY0" fmla="*/ 0 h 1103085"/>
              <a:gd name="connsiteX1" fmla="*/ 522514 w 1146628"/>
              <a:gd name="connsiteY1" fmla="*/ 159657 h 1103085"/>
              <a:gd name="connsiteX2" fmla="*/ 406400 w 1146628"/>
              <a:gd name="connsiteY2" fmla="*/ 464457 h 1103085"/>
              <a:gd name="connsiteX3" fmla="*/ 1146628 w 1146628"/>
              <a:gd name="connsiteY3" fmla="*/ 1103085 h 1103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628" h="1103085">
                <a:moveTo>
                  <a:pt x="0" y="0"/>
                </a:moveTo>
                <a:cubicBezTo>
                  <a:pt x="227390" y="41124"/>
                  <a:pt x="454781" y="82248"/>
                  <a:pt x="522514" y="159657"/>
                </a:cubicBezTo>
                <a:cubicBezTo>
                  <a:pt x="590247" y="237067"/>
                  <a:pt x="302381" y="307219"/>
                  <a:pt x="406400" y="464457"/>
                </a:cubicBezTo>
                <a:cubicBezTo>
                  <a:pt x="510419" y="621695"/>
                  <a:pt x="828523" y="862390"/>
                  <a:pt x="1146628" y="1103085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29000" y="3124200"/>
            <a:ext cx="2057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gradient of the error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248400" y="2971800"/>
            <a:ext cx="2590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a non-negative combination of feasible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normals</a:t>
            </a:r>
            <a:endParaRPr lang="en-US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>
          <a:xfrm rot="9253812">
            <a:off x="5365185" y="3345496"/>
            <a:ext cx="1108865" cy="397116"/>
          </a:xfrm>
          <a:custGeom>
            <a:avLst/>
            <a:gdLst>
              <a:gd name="connsiteX0" fmla="*/ 0 w 2844799"/>
              <a:gd name="connsiteY0" fmla="*/ 0 h 972458"/>
              <a:gd name="connsiteX1" fmla="*/ 2467428 w 2844799"/>
              <a:gd name="connsiteY1" fmla="*/ 261258 h 972458"/>
              <a:gd name="connsiteX2" fmla="*/ 2264228 w 2844799"/>
              <a:gd name="connsiteY2" fmla="*/ 609600 h 972458"/>
              <a:gd name="connsiteX3" fmla="*/ 2554514 w 2844799"/>
              <a:gd name="connsiteY3" fmla="*/ 972458 h 972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44799" h="972458">
                <a:moveTo>
                  <a:pt x="0" y="0"/>
                </a:moveTo>
                <a:cubicBezTo>
                  <a:pt x="1045028" y="79829"/>
                  <a:pt x="2090057" y="159658"/>
                  <a:pt x="2467428" y="261258"/>
                </a:cubicBezTo>
                <a:cubicBezTo>
                  <a:pt x="2844799" y="362858"/>
                  <a:pt x="2249714" y="491067"/>
                  <a:pt x="2264228" y="609600"/>
                </a:cubicBezTo>
                <a:cubicBezTo>
                  <a:pt x="2278742" y="728133"/>
                  <a:pt x="2416628" y="850295"/>
                  <a:pt x="2554514" y="972458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/>
          <p:cNvSpPr/>
          <p:nvPr/>
        </p:nvSpPr>
        <p:spPr>
          <a:xfrm rot="16200000">
            <a:off x="2889776" y="1340976"/>
            <a:ext cx="358776" cy="762000"/>
          </a:xfrm>
          <a:prstGeom prst="rightBrace">
            <a:avLst>
              <a:gd name="adj1" fmla="val 8333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1542144" y="947058"/>
            <a:ext cx="30480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feasible-pointing 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normals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to surface</a:t>
            </a:r>
          </a:p>
        </p:txBody>
      </p:sp>
      <p:sp>
        <p:nvSpPr>
          <p:cNvPr id="15" name="Freeform 14"/>
          <p:cNvSpPr/>
          <p:nvPr/>
        </p:nvSpPr>
        <p:spPr>
          <a:xfrm>
            <a:off x="3733800" y="2286001"/>
            <a:ext cx="3200400" cy="457200"/>
          </a:xfrm>
          <a:custGeom>
            <a:avLst/>
            <a:gdLst>
              <a:gd name="connsiteX0" fmla="*/ 0 w 1146628"/>
              <a:gd name="connsiteY0" fmla="*/ 0 h 1103085"/>
              <a:gd name="connsiteX1" fmla="*/ 522514 w 1146628"/>
              <a:gd name="connsiteY1" fmla="*/ 159657 h 1103085"/>
              <a:gd name="connsiteX2" fmla="*/ 406400 w 1146628"/>
              <a:gd name="connsiteY2" fmla="*/ 464457 h 1103085"/>
              <a:gd name="connsiteX3" fmla="*/ 1146628 w 1146628"/>
              <a:gd name="connsiteY3" fmla="*/ 1103085 h 1103085"/>
              <a:gd name="connsiteX0" fmla="*/ 0 w 1146628"/>
              <a:gd name="connsiteY0" fmla="*/ 0 h 1103085"/>
              <a:gd name="connsiteX1" fmla="*/ 522514 w 1146628"/>
              <a:gd name="connsiteY1" fmla="*/ 159657 h 1103085"/>
              <a:gd name="connsiteX2" fmla="*/ 561614 w 1146628"/>
              <a:gd name="connsiteY2" fmla="*/ 735388 h 1103085"/>
              <a:gd name="connsiteX3" fmla="*/ 1146628 w 1146628"/>
              <a:gd name="connsiteY3" fmla="*/ 1103085 h 1103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6628" h="1103085">
                <a:moveTo>
                  <a:pt x="0" y="0"/>
                </a:moveTo>
                <a:cubicBezTo>
                  <a:pt x="227390" y="41124"/>
                  <a:pt x="428912" y="37092"/>
                  <a:pt x="522514" y="159657"/>
                </a:cubicBezTo>
                <a:cubicBezTo>
                  <a:pt x="616116" y="282222"/>
                  <a:pt x="457595" y="578150"/>
                  <a:pt x="561614" y="735388"/>
                </a:cubicBezTo>
                <a:cubicBezTo>
                  <a:pt x="665633" y="892626"/>
                  <a:pt x="828523" y="862390"/>
                  <a:pt x="1146628" y="1103085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7010400" y="2209800"/>
            <a:ext cx="19050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y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specifies the combination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it’s possible to find a vector 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y </a:t>
            </a: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y</a:t>
            </a:r>
            <a:r>
              <a:rPr lang="en-US" sz="3200" dirty="0" smtClean="0">
                <a:latin typeface="Cambria Math"/>
                <a:ea typeface="Cambria Math"/>
                <a:cs typeface="Times New Roman" pitchFamily="18" charset="0"/>
              </a:rPr>
              <a:t>≥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such that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4114800"/>
            <a:ext cx="5486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1828800"/>
            <a:ext cx="6400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ight Brace 11"/>
          <p:cNvSpPr/>
          <p:nvPr/>
        </p:nvSpPr>
        <p:spPr>
          <a:xfrm rot="5400000">
            <a:off x="6137730" y="1562100"/>
            <a:ext cx="609600" cy="2667000"/>
          </a:xfrm>
          <a:prstGeom prst="rightBrace">
            <a:avLst>
              <a:gd name="adj1" fmla="val 8333"/>
              <a:gd name="adj2" fmla="val 50000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5003802" y="3167742"/>
            <a:ext cx="2895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 linear case with </a:t>
            </a:r>
            <a:r>
              <a:rPr lang="en-US" sz="36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sz="36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36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5287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subspaces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model parameters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can affect data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cannot affect data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can be fit by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model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cannot be fit by any model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it’s possible to find a vector 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y </a:t>
            </a: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y</a:t>
            </a:r>
            <a:r>
              <a:rPr lang="en-US" sz="3200" dirty="0" smtClean="0">
                <a:latin typeface="Cambria Math"/>
                <a:ea typeface="Cambria Math"/>
                <a:cs typeface="Times New Roman" pitchFamily="18" charset="0"/>
              </a:rPr>
              <a:t>≥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such that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4114800"/>
            <a:ext cx="5486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1828800"/>
            <a:ext cx="6400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2438400" y="3124200"/>
            <a:ext cx="2895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some coefficients </a:t>
            </a:r>
            <a:r>
              <a:rPr lang="en-US" sz="36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600" i="1" baseline="-25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are positive</a:t>
            </a:r>
            <a:endParaRPr lang="en-US" sz="3600" b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438400" y="4194630"/>
            <a:ext cx="1295400" cy="457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810000" y="3810000"/>
            <a:ext cx="319315" cy="580571"/>
          </a:xfrm>
          <a:custGeom>
            <a:avLst/>
            <a:gdLst>
              <a:gd name="connsiteX0" fmla="*/ 319315 w 319315"/>
              <a:gd name="connsiteY0" fmla="*/ 0 h 580571"/>
              <a:gd name="connsiteX1" fmla="*/ 116115 w 319315"/>
              <a:gd name="connsiteY1" fmla="*/ 174171 h 580571"/>
              <a:gd name="connsiteX2" fmla="*/ 188686 w 319315"/>
              <a:gd name="connsiteY2" fmla="*/ 319314 h 580571"/>
              <a:gd name="connsiteX3" fmla="*/ 0 w 319315"/>
              <a:gd name="connsiteY3" fmla="*/ 580571 h 580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9315" h="580571">
                <a:moveTo>
                  <a:pt x="319315" y="0"/>
                </a:moveTo>
                <a:cubicBezTo>
                  <a:pt x="228600" y="60476"/>
                  <a:pt x="137886" y="120952"/>
                  <a:pt x="116115" y="174171"/>
                </a:cubicBezTo>
                <a:cubicBezTo>
                  <a:pt x="94344" y="227390"/>
                  <a:pt x="208038" y="251581"/>
                  <a:pt x="188686" y="319314"/>
                </a:cubicBezTo>
                <a:cubicBezTo>
                  <a:pt x="169334" y="387047"/>
                  <a:pt x="84667" y="483809"/>
                  <a:pt x="0" y="580571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it’s possible to find a vector 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y </a:t>
            </a: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y</a:t>
            </a:r>
            <a:r>
              <a:rPr lang="en-US" sz="3200" dirty="0" smtClean="0">
                <a:latin typeface="Cambria Math"/>
                <a:ea typeface="Cambria Math"/>
                <a:cs typeface="Times New Roman" pitchFamily="18" charset="0"/>
              </a:rPr>
              <a:t>≥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such that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4114800"/>
            <a:ext cx="5486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1828800"/>
            <a:ext cx="6400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2438400" y="3124200"/>
            <a:ext cx="2895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some coefficients </a:t>
            </a:r>
            <a:r>
              <a:rPr lang="en-US" sz="36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y</a:t>
            </a:r>
            <a:r>
              <a:rPr lang="en-US" sz="3600" i="1" baseline="-250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are positive</a:t>
            </a:r>
            <a:endParaRPr lang="en-US" sz="3600" b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438400" y="4194630"/>
            <a:ext cx="1295400" cy="457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3810000" y="3810000"/>
            <a:ext cx="319315" cy="580571"/>
          </a:xfrm>
          <a:custGeom>
            <a:avLst/>
            <a:gdLst>
              <a:gd name="connsiteX0" fmla="*/ 319315 w 319315"/>
              <a:gd name="connsiteY0" fmla="*/ 0 h 580571"/>
              <a:gd name="connsiteX1" fmla="*/ 116115 w 319315"/>
              <a:gd name="connsiteY1" fmla="*/ 174171 h 580571"/>
              <a:gd name="connsiteX2" fmla="*/ 188686 w 319315"/>
              <a:gd name="connsiteY2" fmla="*/ 319314 h 580571"/>
              <a:gd name="connsiteX3" fmla="*/ 0 w 319315"/>
              <a:gd name="connsiteY3" fmla="*/ 580571 h 580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9315" h="580571">
                <a:moveTo>
                  <a:pt x="319315" y="0"/>
                </a:moveTo>
                <a:cubicBezTo>
                  <a:pt x="228600" y="60476"/>
                  <a:pt x="137886" y="120952"/>
                  <a:pt x="116115" y="174171"/>
                </a:cubicBezTo>
                <a:cubicBezTo>
                  <a:pt x="94344" y="227390"/>
                  <a:pt x="208038" y="251581"/>
                  <a:pt x="188686" y="319314"/>
                </a:cubicBezTo>
                <a:cubicBezTo>
                  <a:pt x="169334" y="387047"/>
                  <a:pt x="84667" y="483809"/>
                  <a:pt x="0" y="580571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76800" y="4114800"/>
            <a:ext cx="2362200" cy="5334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638800" y="2895600"/>
            <a:ext cx="33528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solution is on the corresponding constraint surface</a:t>
            </a:r>
            <a:endParaRPr lang="en-US" sz="3600" b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7315200" y="3886200"/>
            <a:ext cx="319315" cy="580571"/>
          </a:xfrm>
          <a:custGeom>
            <a:avLst/>
            <a:gdLst>
              <a:gd name="connsiteX0" fmla="*/ 319315 w 319315"/>
              <a:gd name="connsiteY0" fmla="*/ 0 h 580571"/>
              <a:gd name="connsiteX1" fmla="*/ 116115 w 319315"/>
              <a:gd name="connsiteY1" fmla="*/ 174171 h 580571"/>
              <a:gd name="connsiteX2" fmla="*/ 188686 w 319315"/>
              <a:gd name="connsiteY2" fmla="*/ 319314 h 580571"/>
              <a:gd name="connsiteX3" fmla="*/ 0 w 319315"/>
              <a:gd name="connsiteY3" fmla="*/ 580571 h 580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9315" h="580571">
                <a:moveTo>
                  <a:pt x="319315" y="0"/>
                </a:moveTo>
                <a:cubicBezTo>
                  <a:pt x="228600" y="60476"/>
                  <a:pt x="137886" y="120952"/>
                  <a:pt x="116115" y="174171"/>
                </a:cubicBezTo>
                <a:cubicBezTo>
                  <a:pt x="94344" y="227390"/>
                  <a:pt x="208038" y="251581"/>
                  <a:pt x="188686" y="319314"/>
                </a:cubicBezTo>
                <a:cubicBezTo>
                  <a:pt x="169334" y="387047"/>
                  <a:pt x="84667" y="483809"/>
                  <a:pt x="0" y="580571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it’s possible to find a vector 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y </a:t>
            </a: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y</a:t>
            </a:r>
            <a:r>
              <a:rPr lang="en-US" sz="3200" dirty="0" smtClean="0">
                <a:latin typeface="Cambria Math"/>
                <a:ea typeface="Cambria Math"/>
                <a:cs typeface="Times New Roman" pitchFamily="18" charset="0"/>
              </a:rPr>
              <a:t>≥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such that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4114800"/>
            <a:ext cx="5486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1828800"/>
            <a:ext cx="6400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2514600" y="5410200"/>
            <a:ext cx="2895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some coefficients </a:t>
            </a:r>
            <a:r>
              <a:rPr lang="en-US" sz="36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y</a:t>
            </a:r>
            <a:r>
              <a:rPr lang="en-US" sz="3600" i="1" baseline="-250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are zero</a:t>
            </a:r>
            <a:endParaRPr lang="en-US" sz="3600" b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438400" y="4572000"/>
            <a:ext cx="1295400" cy="457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 flipV="1">
            <a:off x="3810000" y="4953000"/>
            <a:ext cx="457200" cy="410029"/>
          </a:xfrm>
          <a:custGeom>
            <a:avLst/>
            <a:gdLst>
              <a:gd name="connsiteX0" fmla="*/ 319315 w 319315"/>
              <a:gd name="connsiteY0" fmla="*/ 0 h 580571"/>
              <a:gd name="connsiteX1" fmla="*/ 116115 w 319315"/>
              <a:gd name="connsiteY1" fmla="*/ 174171 h 580571"/>
              <a:gd name="connsiteX2" fmla="*/ 188686 w 319315"/>
              <a:gd name="connsiteY2" fmla="*/ 319314 h 580571"/>
              <a:gd name="connsiteX3" fmla="*/ 0 w 319315"/>
              <a:gd name="connsiteY3" fmla="*/ 580571 h 580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9315" h="580571">
                <a:moveTo>
                  <a:pt x="319315" y="0"/>
                </a:moveTo>
                <a:cubicBezTo>
                  <a:pt x="228600" y="60476"/>
                  <a:pt x="137886" y="120952"/>
                  <a:pt x="116115" y="174171"/>
                </a:cubicBezTo>
                <a:cubicBezTo>
                  <a:pt x="94344" y="227390"/>
                  <a:pt x="208038" y="251581"/>
                  <a:pt x="188686" y="319314"/>
                </a:cubicBezTo>
                <a:cubicBezTo>
                  <a:pt x="169334" y="387047"/>
                  <a:pt x="84667" y="483809"/>
                  <a:pt x="0" y="580571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it’s possible to find a vector 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y </a:t>
            </a:r>
            <a:r>
              <a:rPr lang="en-US" sz="3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y</a:t>
            </a:r>
            <a:r>
              <a:rPr lang="en-US" sz="3200" dirty="0" smtClean="0">
                <a:latin typeface="Cambria Math"/>
                <a:ea typeface="Cambria Math"/>
                <a:cs typeface="Times New Roman" pitchFamily="18" charset="0"/>
              </a:rPr>
              <a:t>≥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such that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4114800"/>
            <a:ext cx="5486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1828800"/>
            <a:ext cx="6400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2514600" y="5410200"/>
            <a:ext cx="2895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some coefficients </a:t>
            </a:r>
            <a:r>
              <a:rPr lang="en-US" sz="3600" i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y</a:t>
            </a:r>
            <a:r>
              <a:rPr lang="en-US" sz="3600" i="1" baseline="-250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are zero</a:t>
            </a:r>
            <a:endParaRPr lang="en-US" sz="3600" b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438400" y="4572000"/>
            <a:ext cx="1295400" cy="4572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 flipV="1">
            <a:off x="3810000" y="4953000"/>
            <a:ext cx="457200" cy="410029"/>
          </a:xfrm>
          <a:custGeom>
            <a:avLst/>
            <a:gdLst>
              <a:gd name="connsiteX0" fmla="*/ 319315 w 319315"/>
              <a:gd name="connsiteY0" fmla="*/ 0 h 580571"/>
              <a:gd name="connsiteX1" fmla="*/ 116115 w 319315"/>
              <a:gd name="connsiteY1" fmla="*/ 174171 h 580571"/>
              <a:gd name="connsiteX2" fmla="*/ 188686 w 319315"/>
              <a:gd name="connsiteY2" fmla="*/ 319314 h 580571"/>
              <a:gd name="connsiteX3" fmla="*/ 0 w 319315"/>
              <a:gd name="connsiteY3" fmla="*/ 580571 h 580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9315" h="580571">
                <a:moveTo>
                  <a:pt x="319315" y="0"/>
                </a:moveTo>
                <a:cubicBezTo>
                  <a:pt x="228600" y="60476"/>
                  <a:pt x="137886" y="120952"/>
                  <a:pt x="116115" y="174171"/>
                </a:cubicBezTo>
                <a:cubicBezTo>
                  <a:pt x="94344" y="227390"/>
                  <a:pt x="208038" y="251581"/>
                  <a:pt x="188686" y="319314"/>
                </a:cubicBezTo>
                <a:cubicBezTo>
                  <a:pt x="169334" y="387047"/>
                  <a:pt x="84667" y="483809"/>
                  <a:pt x="0" y="580571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76800" y="4550220"/>
            <a:ext cx="2362200" cy="5334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791200" y="5181600"/>
            <a:ext cx="335280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solution is on the feasible side of the  corresponding constraint surface</a:t>
            </a:r>
            <a:endParaRPr lang="en-US" sz="3600" b="1" dirty="0" smtClean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1" name="Freeform 10"/>
          <p:cNvSpPr/>
          <p:nvPr/>
        </p:nvSpPr>
        <p:spPr>
          <a:xfrm flipV="1">
            <a:off x="7315200" y="4724400"/>
            <a:ext cx="609600" cy="457200"/>
          </a:xfrm>
          <a:custGeom>
            <a:avLst/>
            <a:gdLst>
              <a:gd name="connsiteX0" fmla="*/ 319315 w 319315"/>
              <a:gd name="connsiteY0" fmla="*/ 0 h 580571"/>
              <a:gd name="connsiteX1" fmla="*/ 116115 w 319315"/>
              <a:gd name="connsiteY1" fmla="*/ 174171 h 580571"/>
              <a:gd name="connsiteX2" fmla="*/ 188686 w 319315"/>
              <a:gd name="connsiteY2" fmla="*/ 319314 h 580571"/>
              <a:gd name="connsiteX3" fmla="*/ 0 w 319315"/>
              <a:gd name="connsiteY3" fmla="*/ 580571 h 580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9315" h="580571">
                <a:moveTo>
                  <a:pt x="319315" y="0"/>
                </a:moveTo>
                <a:cubicBezTo>
                  <a:pt x="228600" y="60476"/>
                  <a:pt x="137886" y="120952"/>
                  <a:pt x="116115" y="174171"/>
                </a:cubicBezTo>
                <a:cubicBezTo>
                  <a:pt x="94344" y="227390"/>
                  <a:pt x="208038" y="251581"/>
                  <a:pt x="188686" y="319314"/>
                </a:cubicBezTo>
                <a:cubicBezTo>
                  <a:pt x="169334" y="387047"/>
                  <a:pt x="84667" y="483809"/>
                  <a:pt x="0" y="580571"/>
                </a:cubicBezTo>
              </a:path>
            </a:pathLst>
          </a:custGeom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5626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4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Solution Methods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55626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simplest case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minimize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subject to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&gt;0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=0)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iterative algorithm with two nested loops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 1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Start with an initial guess for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particular initial guess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=0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feasible</a:t>
            </a:r>
          </a:p>
          <a:p>
            <a:pPr lvl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has all its elements in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constraints satisfied in the equality sense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 2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Any model parameter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that has associated with it a negative gradient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[∇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</a:t>
            </a:r>
            <a:r>
              <a:rPr lang="en-US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 be changed both to decrease the error and to remain feasible. </a:t>
            </a:r>
          </a:p>
          <a:p>
            <a:pPr lvl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there is no such model parameter in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the Kuhn – Tucker theorem indicates that this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the solution to the problem.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 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fontScale="85000" lnSpcReduction="20000"/>
          </a:bodyPr>
          <a:lstStyle/>
          <a:p>
            <a:pPr lvl="1">
              <a:buNone/>
            </a:pPr>
            <a:r>
              <a:rPr lang="en-US" dirty="0" smtClean="0">
                <a:latin typeface="Times New Roman"/>
                <a:ea typeface="Times New Roman"/>
              </a:rPr>
              <a:t>If some model parameter </a:t>
            </a:r>
            <a:r>
              <a:rPr lang="en-US" i="1" dirty="0" smtClean="0">
                <a:latin typeface="Cambria Math"/>
                <a:ea typeface="Times New Roman"/>
                <a:cs typeface="Times New Roman"/>
              </a:rPr>
              <a:t>m</a:t>
            </a:r>
            <a:r>
              <a:rPr lang="en-US" i="1" baseline="-25000" dirty="0" smtClean="0">
                <a:latin typeface="Cambria Math"/>
                <a:ea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ea typeface="Times New Roman"/>
              </a:rPr>
              <a:t> in </a:t>
            </a:r>
            <a:r>
              <a:rPr lang="en-US" b="1" dirty="0" err="1" smtClean="0">
                <a:latin typeface="Cambria Math"/>
                <a:ea typeface="Times New Roman"/>
                <a:cs typeface="Times New Roman"/>
              </a:rPr>
              <a:t>m</a:t>
            </a:r>
            <a:r>
              <a:rPr lang="en-US" baseline="-25000" dirty="0" err="1" smtClean="0">
                <a:latin typeface="Cambria Math"/>
                <a:ea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ea typeface="Times New Roman"/>
              </a:rPr>
              <a:t> has a corresponding negative gradient, then the solution can be changed to decrease the prediction error.</a:t>
            </a:r>
          </a:p>
          <a:p>
            <a:pPr lvl="1">
              <a:buNone/>
            </a:pPr>
            <a:endParaRPr lang="en-US" dirty="0" smtClean="0">
              <a:latin typeface="Times New Roman"/>
              <a:ea typeface="Times New Roman"/>
            </a:endParaRPr>
          </a:p>
          <a:p>
            <a:pPr lvl="1">
              <a:buNone/>
            </a:pPr>
            <a:r>
              <a:rPr lang="en-US" dirty="0" smtClean="0">
                <a:latin typeface="Times New Roman"/>
                <a:ea typeface="Times New Roman"/>
              </a:rPr>
              <a:t>To change the solution, we select the model parameter corresponding to the most negative gradient and move it to the set </a:t>
            </a:r>
            <a:r>
              <a:rPr lang="en-US" b="1" dirty="0" err="1" smtClean="0">
                <a:latin typeface="Cambria Math"/>
                <a:ea typeface="Times New Roman"/>
                <a:cs typeface="Times New Roman"/>
              </a:rPr>
              <a:t>m</a:t>
            </a:r>
            <a:r>
              <a:rPr lang="en-US" baseline="-25000" dirty="0" err="1" smtClean="0">
                <a:latin typeface="Cambria Math"/>
                <a:ea typeface="Times New Roman"/>
                <a:cs typeface="Times New Roman"/>
              </a:rPr>
              <a:t>S</a:t>
            </a:r>
            <a:r>
              <a:rPr lang="en-US" dirty="0" err="1" smtClean="0">
                <a:latin typeface="Times New Roman"/>
                <a:ea typeface="Times New Roman"/>
              </a:rPr>
              <a:t>.</a:t>
            </a:r>
            <a:endParaRPr lang="en-US" dirty="0" smtClean="0">
              <a:latin typeface="Times New Roman"/>
              <a:ea typeface="Times New Roman"/>
            </a:endParaRPr>
          </a:p>
          <a:p>
            <a:pPr lvl="1">
              <a:buNone/>
            </a:pPr>
            <a:endParaRPr lang="en-US" dirty="0" smtClean="0">
              <a:latin typeface="Times New Roman"/>
              <a:ea typeface="Times New Roman"/>
            </a:endParaRPr>
          </a:p>
          <a:p>
            <a:pPr lvl="1">
              <a:buNone/>
            </a:pPr>
            <a:r>
              <a:rPr lang="en-US" dirty="0" smtClean="0">
                <a:latin typeface="Times New Roman"/>
                <a:ea typeface="Times New Roman"/>
              </a:rPr>
              <a:t>All the model parameters in </a:t>
            </a:r>
            <a:r>
              <a:rPr lang="en-US" b="1" dirty="0" err="1" smtClean="0">
                <a:latin typeface="Cambria Math"/>
                <a:ea typeface="Times New Roman"/>
                <a:cs typeface="Times New Roman"/>
              </a:rPr>
              <a:t>m</a:t>
            </a:r>
            <a:r>
              <a:rPr lang="en-US" baseline="-25000" dirty="0" err="1" smtClean="0">
                <a:latin typeface="Cambria Math"/>
                <a:ea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ea typeface="Times New Roman"/>
              </a:rPr>
              <a:t> are now recomputed by solving the system </a:t>
            </a:r>
            <a:r>
              <a:rPr lang="en-US" b="1" dirty="0" err="1" smtClean="0">
                <a:latin typeface="Times New Roman"/>
                <a:ea typeface="Times New Roman"/>
              </a:rPr>
              <a:t>G</a:t>
            </a:r>
            <a:r>
              <a:rPr lang="en-US" baseline="-25000" dirty="0" err="1" smtClean="0">
                <a:latin typeface="Times New Roman"/>
                <a:ea typeface="Times New Roman"/>
              </a:rPr>
              <a:t>S</a:t>
            </a:r>
            <a:r>
              <a:rPr lang="en-US" b="1" dirty="0" err="1" smtClean="0">
                <a:latin typeface="Times New Roman"/>
                <a:ea typeface="Times New Roman"/>
              </a:rPr>
              <a:t>m</a:t>
            </a:r>
            <a:r>
              <a:rPr lang="en-US" dirty="0" err="1" smtClean="0">
                <a:latin typeface="Times New Roman"/>
                <a:ea typeface="Times New Roman"/>
              </a:rPr>
              <a:t>’</a:t>
            </a:r>
            <a:r>
              <a:rPr lang="en-US" baseline="-25000" dirty="0" err="1" smtClean="0">
                <a:latin typeface="Times New Roman"/>
                <a:ea typeface="Times New Roman"/>
              </a:rPr>
              <a:t>S</a:t>
            </a:r>
            <a:r>
              <a:rPr lang="en-US" dirty="0" smtClean="0">
                <a:latin typeface="Times New Roman"/>
                <a:ea typeface="Times New Roman"/>
              </a:rPr>
              <a:t>=</a:t>
            </a:r>
            <a:r>
              <a:rPr lang="en-US" b="1" dirty="0" err="1" smtClean="0">
                <a:latin typeface="Times New Roman"/>
                <a:ea typeface="Times New Roman"/>
              </a:rPr>
              <a:t>d</a:t>
            </a:r>
            <a:r>
              <a:rPr lang="en-US" baseline="-25000" dirty="0" err="1" smtClean="0">
                <a:latin typeface="Times New Roman"/>
                <a:ea typeface="Times New Roman"/>
              </a:rPr>
              <a:t>S</a:t>
            </a:r>
            <a:r>
              <a:rPr lang="en-US" dirty="0" smtClean="0">
                <a:latin typeface="Times New Roman"/>
                <a:ea typeface="Times New Roman"/>
              </a:rPr>
              <a:t> in the least squares sense. The subscript </a:t>
            </a:r>
            <a:r>
              <a:rPr lang="en-US" dirty="0" smtClean="0">
                <a:latin typeface="Cambria Math"/>
                <a:ea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ea typeface="Times New Roman"/>
              </a:rPr>
              <a:t> on the matrix indicates that only the columns multiplying the model parameters in </a:t>
            </a:r>
            <a:r>
              <a:rPr lang="en-US" b="1" dirty="0" err="1" smtClean="0">
                <a:latin typeface="Cambria Math"/>
                <a:ea typeface="Times New Roman"/>
                <a:cs typeface="Times New Roman"/>
              </a:rPr>
              <a:t>m</a:t>
            </a:r>
            <a:r>
              <a:rPr lang="en-US" baseline="-25000" dirty="0" err="1" smtClean="0">
                <a:latin typeface="Cambria Math"/>
                <a:ea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ea typeface="Times New Roman"/>
              </a:rPr>
              <a:t> have been included in the calculation.</a:t>
            </a:r>
          </a:p>
          <a:p>
            <a:pPr lvl="1">
              <a:buNone/>
            </a:pPr>
            <a:endParaRPr lang="en-US" dirty="0" smtClean="0">
              <a:latin typeface="Times New Roman"/>
              <a:ea typeface="Times New Roman"/>
            </a:endParaRPr>
          </a:p>
          <a:p>
            <a:pPr lvl="1">
              <a:buNone/>
            </a:pPr>
            <a:r>
              <a:rPr lang="en-US" dirty="0" smtClean="0">
                <a:latin typeface="Times New Roman"/>
                <a:ea typeface="Times New Roman"/>
              </a:rPr>
              <a:t>All the </a:t>
            </a:r>
            <a:r>
              <a:rPr lang="en-US" b="1" dirty="0" err="1" smtClean="0">
                <a:latin typeface="Cambria Math"/>
                <a:ea typeface="Times New Roman"/>
                <a:cs typeface="Times New Roman"/>
              </a:rPr>
              <a:t>m</a:t>
            </a:r>
            <a:r>
              <a:rPr lang="en-US" baseline="-25000" dirty="0" err="1" smtClean="0">
                <a:latin typeface="Cambria Math"/>
                <a:ea typeface="Times New Roman"/>
                <a:cs typeface="Times New Roman"/>
              </a:rPr>
              <a:t>E</a:t>
            </a:r>
            <a:r>
              <a:rPr lang="en-US" dirty="0" err="1" smtClean="0">
                <a:latin typeface="Times New Roman"/>
                <a:ea typeface="Times New Roman"/>
              </a:rPr>
              <a:t>’s</a:t>
            </a:r>
            <a:r>
              <a:rPr lang="en-US" dirty="0" smtClean="0">
                <a:latin typeface="Times New Roman"/>
                <a:ea typeface="Times New Roman"/>
              </a:rPr>
              <a:t> are still zero. If the new model parameters are all feasible, then we set </a:t>
            </a:r>
            <a:r>
              <a:rPr lang="en-US" b="1" dirty="0" smtClean="0">
                <a:latin typeface="Cambria Math"/>
                <a:ea typeface="Times New Roman"/>
                <a:cs typeface="Times New Roman"/>
              </a:rPr>
              <a:t>m = m</a:t>
            </a:r>
            <a:r>
              <a:rPr lang="en-US" dirty="0" smtClean="0">
                <a:latin typeface="Cambria Math"/>
                <a:ea typeface="Times New Roman"/>
                <a:cs typeface="Times New Roman"/>
              </a:rPr>
              <a:t>′</a:t>
            </a:r>
            <a:r>
              <a:rPr lang="en-US" dirty="0" smtClean="0">
                <a:latin typeface="Times New Roman"/>
                <a:ea typeface="Times New Roman"/>
              </a:rPr>
              <a:t> and return to Step 2.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Step 4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</p:spPr>
        <p:txBody>
          <a:bodyPr>
            <a:normAutofit fontScale="92500" lnSpcReduction="10000"/>
          </a:bodyPr>
          <a:lstStyle/>
          <a:p>
            <a:pPr lvl="1">
              <a:buNone/>
            </a:pPr>
            <a:r>
              <a:rPr lang="en-US" dirty="0" smtClean="0">
                <a:latin typeface="Times New Roman"/>
                <a:ea typeface="Times New Roman"/>
              </a:rPr>
              <a:t>If some of the elements of </a:t>
            </a:r>
            <a:r>
              <a:rPr lang="en-US" b="1" dirty="0" err="1" smtClean="0">
                <a:latin typeface="Cambria Math"/>
                <a:ea typeface="Times New Roman"/>
                <a:cs typeface="Times New Roman"/>
              </a:rPr>
              <a:t>m</a:t>
            </a:r>
            <a:r>
              <a:rPr lang="en-US" dirty="0" err="1" smtClean="0">
                <a:latin typeface="Cambria Math"/>
                <a:ea typeface="Times New Roman"/>
                <a:cs typeface="Times New Roman"/>
              </a:rPr>
              <a:t>’</a:t>
            </a:r>
            <a:r>
              <a:rPr lang="en-US" baseline="-25000" dirty="0" err="1" smtClean="0">
                <a:latin typeface="Cambria Math"/>
                <a:ea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ea typeface="Times New Roman"/>
              </a:rPr>
              <a:t> are infeasible, however, we cannot use this vector as a new guess for the solution.</a:t>
            </a:r>
          </a:p>
          <a:p>
            <a:pPr lvl="1">
              <a:buNone/>
            </a:pPr>
            <a:endParaRPr lang="en-US" dirty="0" smtClean="0">
              <a:latin typeface="Times New Roman"/>
              <a:ea typeface="Times New Roman"/>
            </a:endParaRPr>
          </a:p>
          <a:p>
            <a:pPr lvl="1">
              <a:buNone/>
            </a:pPr>
            <a:r>
              <a:rPr lang="en-US" dirty="0" smtClean="0">
                <a:latin typeface="Times New Roman"/>
                <a:ea typeface="Times New Roman"/>
              </a:rPr>
              <a:t>So, we compute the change in the solution  and add as much of this vector as possible to the solution </a:t>
            </a:r>
            <a:r>
              <a:rPr lang="en-US" b="1" dirty="0" err="1" smtClean="0">
                <a:latin typeface="Cambria Math"/>
                <a:ea typeface="Times New Roman"/>
                <a:cs typeface="Times New Roman"/>
              </a:rPr>
              <a:t>m</a:t>
            </a:r>
            <a:r>
              <a:rPr lang="en-US" baseline="-25000" dirty="0" err="1" smtClean="0">
                <a:latin typeface="Cambria Math"/>
                <a:ea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ea typeface="Times New Roman"/>
              </a:rPr>
              <a:t> without causing the solution to become infeasible.</a:t>
            </a:r>
          </a:p>
          <a:p>
            <a:pPr lvl="1">
              <a:buNone/>
            </a:pPr>
            <a:endParaRPr lang="en-US" dirty="0" smtClean="0">
              <a:latin typeface="Times New Roman"/>
              <a:ea typeface="Times New Roman"/>
            </a:endParaRPr>
          </a:p>
          <a:p>
            <a:pPr lvl="1">
              <a:buNone/>
            </a:pPr>
            <a:r>
              <a:rPr lang="en-US" dirty="0" smtClean="0">
                <a:latin typeface="Times New Roman"/>
                <a:ea typeface="Times New Roman"/>
              </a:rPr>
              <a:t>We therefore replace </a:t>
            </a:r>
            <a:r>
              <a:rPr lang="en-US" b="1" dirty="0" err="1" smtClean="0">
                <a:latin typeface="Cambria Math"/>
                <a:ea typeface="Times New Roman"/>
                <a:cs typeface="Times New Roman"/>
              </a:rPr>
              <a:t>m</a:t>
            </a:r>
            <a:r>
              <a:rPr lang="en-US" baseline="-25000" dirty="0" err="1" smtClean="0">
                <a:latin typeface="Cambria Math"/>
                <a:ea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ea typeface="Times New Roman"/>
              </a:rPr>
              <a:t> with the new guess </a:t>
            </a:r>
            <a:r>
              <a:rPr lang="en-US" b="1" dirty="0" err="1" smtClean="0">
                <a:latin typeface="Cambria Math"/>
                <a:ea typeface="Times New Roman"/>
                <a:cs typeface="Times New Roman"/>
              </a:rPr>
              <a:t>m</a:t>
            </a:r>
            <a:r>
              <a:rPr lang="en-US" baseline="-25000" dirty="0" err="1" smtClean="0">
                <a:latin typeface="Cambria Math"/>
                <a:ea typeface="Times New Roman"/>
                <a:cs typeface="Times New Roman"/>
              </a:rPr>
              <a:t>S</a:t>
            </a:r>
            <a:r>
              <a:rPr lang="en-US" dirty="0" smtClean="0">
                <a:latin typeface="Cambria Math"/>
                <a:ea typeface="Times New Roman"/>
                <a:cs typeface="Times New Roman"/>
              </a:rPr>
              <a:t> + </a:t>
            </a:r>
            <a:r>
              <a:rPr lang="en-US" i="1" dirty="0" smtClean="0">
                <a:latin typeface="Cambria Math"/>
                <a:ea typeface="Times New Roman"/>
                <a:cs typeface="Times New Roman"/>
              </a:rPr>
              <a:t>α </a:t>
            </a:r>
            <a:r>
              <a:rPr lang="en-US" i="1" dirty="0" err="1" smtClean="0">
                <a:latin typeface="Cambria Math"/>
                <a:ea typeface="Times New Roman"/>
                <a:cs typeface="Times New Roman"/>
              </a:rPr>
              <a:t>δ</a:t>
            </a:r>
            <a:r>
              <a:rPr lang="en-US" b="1" dirty="0" err="1" smtClean="0">
                <a:latin typeface="Cambria Math"/>
                <a:ea typeface="Times New Roman"/>
                <a:cs typeface="Times New Roman"/>
              </a:rPr>
              <a:t>m</a:t>
            </a:r>
            <a:r>
              <a:rPr lang="en-US" dirty="0" smtClean="0">
                <a:latin typeface="Times New Roman"/>
                <a:ea typeface="Times New Roman"/>
              </a:rPr>
              <a:t>, where  is the largest choice that can be made without some </a:t>
            </a:r>
            <a:r>
              <a:rPr lang="en-US" b="1" dirty="0" err="1" smtClean="0">
                <a:latin typeface="Cambria Math"/>
                <a:ea typeface="Times New Roman"/>
                <a:cs typeface="Times New Roman"/>
              </a:rPr>
              <a:t>m</a:t>
            </a:r>
            <a:r>
              <a:rPr lang="en-US" baseline="-25000" dirty="0" err="1" smtClean="0">
                <a:latin typeface="Cambria Math"/>
                <a:ea typeface="Times New Roman"/>
                <a:cs typeface="Times New Roman"/>
              </a:rPr>
              <a:t>S</a:t>
            </a:r>
            <a:r>
              <a:rPr lang="en-US" dirty="0" smtClean="0">
                <a:latin typeface="Times New Roman"/>
                <a:ea typeface="Times New Roman"/>
              </a:rPr>
              <a:t> becoming infeasible. At least one of the </a:t>
            </a:r>
            <a:r>
              <a:rPr lang="en-US" i="1" dirty="0" err="1" smtClean="0">
                <a:latin typeface="Cambria Math"/>
                <a:ea typeface="Times New Roman"/>
                <a:cs typeface="Times New Roman"/>
              </a:rPr>
              <a:t>m</a:t>
            </a:r>
            <a:r>
              <a:rPr lang="en-US" baseline="-25000" dirty="0" err="1" smtClean="0">
                <a:latin typeface="Cambria Math"/>
                <a:ea typeface="Times New Roman"/>
                <a:cs typeface="Times New Roman"/>
              </a:rPr>
              <a:t>S</a:t>
            </a:r>
            <a:r>
              <a:rPr lang="en-US" i="1" baseline="-25000" dirty="0" err="1" smtClean="0">
                <a:latin typeface="Cambria Math"/>
                <a:ea typeface="Times New Roman"/>
                <a:cs typeface="Times New Roman"/>
              </a:rPr>
              <a:t>i</a:t>
            </a:r>
            <a:r>
              <a:rPr lang="en-US" dirty="0" err="1" smtClean="0">
                <a:latin typeface="Times New Roman"/>
                <a:ea typeface="Times New Roman"/>
              </a:rPr>
              <a:t>’s</a:t>
            </a:r>
            <a:r>
              <a:rPr lang="en-US" dirty="0" smtClean="0">
                <a:latin typeface="Times New Roman"/>
                <a:ea typeface="Times New Roman"/>
              </a:rPr>
              <a:t> has its constraint satisfied in the equality sense and must be moved back to </a:t>
            </a:r>
            <a:r>
              <a:rPr lang="en-US" b="1" dirty="0" err="1" smtClean="0">
                <a:latin typeface="Cambria Math"/>
                <a:ea typeface="Times New Roman"/>
                <a:cs typeface="Times New Roman"/>
              </a:rPr>
              <a:t>m</a:t>
            </a:r>
            <a:r>
              <a:rPr lang="en-US" baseline="-25000" dirty="0" err="1" smtClean="0">
                <a:latin typeface="Cambria Math"/>
                <a:ea typeface="Times New Roman"/>
                <a:cs typeface="Times New Roman"/>
              </a:rPr>
              <a:t>E</a:t>
            </a:r>
            <a:r>
              <a:rPr lang="en-US" dirty="0" smtClean="0">
                <a:latin typeface="Times New Roman"/>
                <a:ea typeface="Times New Roman"/>
              </a:rPr>
              <a:t>. The process then returns to Step 3.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5287962"/>
          </a:xfrm>
        </p:spPr>
        <p:txBody>
          <a:bodyPr>
            <a:norm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natural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solution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determine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by solving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=0</a:t>
            </a:r>
            <a:b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set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baseline="30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®</a:t>
            </a:r>
            <a:endParaRPr lang="en-US" baseline="300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" y="1417638"/>
            <a:ext cx="6781800" cy="609600"/>
          </a:xfrm>
        </p:spPr>
        <p:txBody>
          <a:bodyPr>
            <a:norm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 smtClean="0">
                <a:latin typeface="Courier New"/>
                <a:ea typeface="Times New Roman"/>
              </a:rPr>
              <a:t>mest</a:t>
            </a:r>
            <a:r>
              <a:rPr lang="en-US" b="1" dirty="0" smtClean="0">
                <a:latin typeface="Courier New"/>
                <a:ea typeface="Times New Roman"/>
              </a:rPr>
              <a:t> = </a:t>
            </a:r>
            <a:r>
              <a:rPr lang="en-US" b="1" dirty="0" err="1" smtClean="0">
                <a:latin typeface="Courier New"/>
                <a:ea typeface="Times New Roman"/>
              </a:rPr>
              <a:t>lsqnonneg</a:t>
            </a:r>
            <a:r>
              <a:rPr lang="en-US" b="1" dirty="0" smtClean="0">
                <a:latin typeface="Courier New"/>
                <a:ea typeface="Times New Roman"/>
              </a:rPr>
              <a:t>(</a:t>
            </a:r>
            <a:r>
              <a:rPr lang="en-US" b="1" dirty="0" err="1" smtClean="0">
                <a:latin typeface="Courier New"/>
                <a:ea typeface="Times New Roman"/>
              </a:rPr>
              <a:t>G,dobs</a:t>
            </a:r>
            <a:r>
              <a:rPr lang="en-US" b="1" dirty="0" smtClean="0">
                <a:latin typeface="Courier New"/>
                <a:ea typeface="Times New Roman"/>
              </a:rPr>
              <a:t>);</a:t>
            </a:r>
            <a:endParaRPr lang="en-US" sz="2000" b="1" dirty="0" smtClean="0">
              <a:latin typeface="Courier New"/>
              <a:ea typeface="Times New Roman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0075" y="3048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 Python</a:t>
            </a:r>
            <a:endParaRPr lang="en-US" baseline="300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4396581"/>
            <a:ext cx="8382000" cy="16303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just">
              <a:spcBef>
                <a:spcPts val="0"/>
              </a:spcBef>
              <a:buNone/>
            </a:pPr>
            <a:r>
              <a:rPr lang="en-US" sz="2800" b="1" dirty="0">
                <a:latin typeface="Courier New"/>
                <a:ea typeface="Times New Roman"/>
              </a:rPr>
              <a:t>vest, E = </a:t>
            </a:r>
            <a:r>
              <a:rPr lang="en-US" sz="2800" b="1" dirty="0" err="1">
                <a:latin typeface="Courier New"/>
                <a:ea typeface="Times New Roman"/>
              </a:rPr>
              <a:t>opt.nnls</a:t>
            </a:r>
            <a:r>
              <a:rPr lang="en-US" sz="2800" b="1" dirty="0">
                <a:latin typeface="Courier New"/>
                <a:ea typeface="Times New Roman"/>
              </a:rPr>
              <a:t>(</a:t>
            </a:r>
            <a:r>
              <a:rPr lang="en-US" sz="2800" b="1" dirty="0" err="1">
                <a:latin typeface="Courier New"/>
                <a:ea typeface="Times New Roman"/>
              </a:rPr>
              <a:t>G,dobs.ravel</a:t>
            </a:r>
            <a:r>
              <a:rPr lang="en-US" sz="2800" b="1" dirty="0" smtClean="0">
                <a:latin typeface="Courier New"/>
                <a:ea typeface="Times New Roman"/>
              </a:rPr>
              <a:t>());</a:t>
            </a:r>
            <a:endParaRPr lang="en-US" sz="2800" b="1" dirty="0">
              <a:latin typeface="Courier New"/>
              <a:ea typeface="Times New Roman"/>
            </a:endParaRPr>
          </a:p>
          <a:p>
            <a:pPr marL="0" algn="just">
              <a:spcBef>
                <a:spcPts val="0"/>
              </a:spcBef>
              <a:buNone/>
            </a:pPr>
            <a:r>
              <a:rPr lang="en-US" sz="2800" b="1" dirty="0" err="1" smtClean="0">
                <a:latin typeface="Courier New"/>
                <a:ea typeface="Times New Roman"/>
              </a:rPr>
              <a:t>mest</a:t>
            </a:r>
            <a:r>
              <a:rPr lang="en-US" sz="2800" b="1" dirty="0" smtClean="0">
                <a:latin typeface="Courier New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 </a:t>
            </a:r>
            <a:r>
              <a:rPr lang="en-US" sz="2800" b="1" dirty="0" err="1">
                <a:latin typeface="Courier New"/>
                <a:ea typeface="Times New Roman"/>
              </a:rPr>
              <a:t>gda_cvec</a:t>
            </a:r>
            <a:r>
              <a:rPr lang="en-US" sz="2800" b="1" dirty="0">
                <a:latin typeface="Courier New"/>
                <a:ea typeface="Times New Roman"/>
              </a:rPr>
              <a:t>(vest); </a:t>
            </a:r>
          </a:p>
          <a:p>
            <a:pPr>
              <a:buFont typeface="Arial" pitchFamily="34" charset="0"/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90600" y="2514600"/>
            <a:ext cx="6858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gravitational field depends upon density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286000" y="4343400"/>
            <a:ext cx="45720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via the inverse square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law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3200400"/>
            <a:ext cx="2286000" cy="6096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observations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90600" y="2514600"/>
            <a:ext cx="6858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gravitational force depends upon density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791200" y="3124200"/>
            <a:ext cx="2590800" cy="762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model parameters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286000" y="4343400"/>
            <a:ext cx="45720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via the inverse square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law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429000" y="4876800"/>
            <a:ext cx="25908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theory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>
            <a:grpSpLocks noChangeAspect="1"/>
          </p:cNvGrpSpPr>
          <p:nvPr/>
        </p:nvGrpSpPr>
        <p:grpSpPr>
          <a:xfrm>
            <a:off x="-76200" y="914400"/>
            <a:ext cx="9113520" cy="5250180"/>
            <a:chOff x="1066800" y="914400"/>
            <a:chExt cx="7010400" cy="403860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14286" t="34683" r="65714" b="38651"/>
            <a:stretch>
              <a:fillRect/>
            </a:stretch>
          </p:blipFill>
          <p:spPr bwMode="auto">
            <a:xfrm>
              <a:off x="3569525" y="3962150"/>
              <a:ext cx="960120" cy="990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 l="8235" r="8235" b="9279"/>
            <a:stretch>
              <a:fillRect/>
            </a:stretch>
          </p:blipFill>
          <p:spPr bwMode="auto">
            <a:xfrm>
              <a:off x="1295400" y="1371600"/>
              <a:ext cx="5410200" cy="1676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7" name="Straight Connector 6"/>
            <p:cNvCxnSpPr/>
            <p:nvPr/>
          </p:nvCxnSpPr>
          <p:spPr>
            <a:xfrm>
              <a:off x="1600200" y="3352800"/>
              <a:ext cx="5029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3550725" y="3962400"/>
              <a:ext cx="990600" cy="9906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 rot="5400000">
              <a:off x="4076700" y="3467100"/>
              <a:ext cx="838200" cy="609600"/>
            </a:xfrm>
            <a:prstGeom prst="line">
              <a:avLst/>
            </a:prstGeom>
            <a:ln w="38100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 l="18527" t="25992" r="37857" b="17163"/>
            <a:stretch>
              <a:fillRect/>
            </a:stretch>
          </p:blipFill>
          <p:spPr bwMode="auto">
            <a:xfrm>
              <a:off x="7162800" y="931225"/>
              <a:ext cx="914400" cy="8938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6" cstate="print"/>
            <a:srcRect l="31429" t="23576" r="25288" b="20024"/>
            <a:stretch>
              <a:fillRect/>
            </a:stretch>
          </p:blipFill>
          <p:spPr bwMode="auto">
            <a:xfrm>
              <a:off x="7162800" y="1976652"/>
              <a:ext cx="914400" cy="893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7" cstate="print"/>
            <a:srcRect l="32857" t="22982" r="23284" b="20617"/>
            <a:stretch>
              <a:fillRect/>
            </a:stretch>
          </p:blipFill>
          <p:spPr bwMode="auto">
            <a:xfrm>
              <a:off x="7162800" y="3021897"/>
              <a:ext cx="914400" cy="8819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8" cstate="print"/>
            <a:srcRect l="34416" t="18232" r="21948" b="25070"/>
            <a:stretch>
              <a:fillRect/>
            </a:stretch>
          </p:blipFill>
          <p:spPr bwMode="auto">
            <a:xfrm>
              <a:off x="7162800" y="4055425"/>
              <a:ext cx="914400" cy="8910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9" name="TextBox 18"/>
            <p:cNvSpPr txBox="1"/>
            <p:nvPr/>
          </p:nvSpPr>
          <p:spPr>
            <a:xfrm>
              <a:off x="1600200" y="3429000"/>
              <a:ext cx="609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(A)</a:t>
              </a:r>
              <a:endParaRPr lang="en-US" sz="12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524000" y="1143000"/>
              <a:ext cx="609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(B)</a:t>
              </a:r>
              <a:endParaRPr lang="en-US" sz="12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695700" y="914400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(C)</a:t>
              </a:r>
              <a:endParaRPr lang="en-US" sz="12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05600" y="1973376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(D)</a:t>
              </a:r>
              <a:endParaRPr lang="en-US" sz="12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705600" y="3030276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(E)</a:t>
              </a:r>
              <a:endParaRPr lang="en-US" sz="12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705600" y="4066401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(F)</a:t>
              </a:r>
              <a:endParaRPr lang="en-US" sz="12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752975" y="3048000"/>
              <a:ext cx="609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(</a:t>
              </a:r>
              <a:r>
                <a:rPr lang="en-US" sz="12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r>
                <a:rPr lang="en-US" sz="12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r>
                <a:rPr lang="en-US" sz="12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,y</a:t>
              </a:r>
              <a:r>
                <a:rPr lang="en-US" sz="12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r>
                <a:rPr lang="en-US" sz="12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)</a:t>
              </a:r>
              <a:endParaRPr lang="en-US" sz="12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886200" y="4191000"/>
              <a:ext cx="609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(</a:t>
              </a:r>
              <a:r>
                <a:rPr lang="en-US" sz="12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r>
                <a:rPr lang="en-US" sz="12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j</a:t>
              </a:r>
              <a:r>
                <a:rPr lang="en-US" sz="12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,y</a:t>
              </a:r>
              <a:r>
                <a:rPr lang="en-US" sz="12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j</a:t>
              </a:r>
              <a:r>
                <a:rPr lang="en-US" sz="12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)</a:t>
              </a:r>
              <a:endParaRPr lang="en-US" sz="12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 rot="16200000">
              <a:off x="595700" y="1995100"/>
              <a:ext cx="1219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gravity force,  </a:t>
              </a:r>
              <a:r>
                <a:rPr lang="en-US" sz="12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12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12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686175" y="2981325"/>
              <a:ext cx="1219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distance,  </a:t>
              </a:r>
              <a:r>
                <a:rPr lang="en-US" sz="12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y</a:t>
              </a:r>
              <a:r>
                <a:rPr lang="en-US" sz="12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12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>
            <a:xfrm rot="10800000" flipV="1">
              <a:off x="4800600" y="3352800"/>
              <a:ext cx="0" cy="39490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4495800" y="3581400"/>
              <a:ext cx="609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200" i="1" dirty="0" smtClean="0">
                  <a:latin typeface="Cambria Math"/>
                  <a:ea typeface="Cambria Math"/>
                  <a:cs typeface="Times New Roman" pitchFamily="18" charset="0"/>
                </a:rPr>
                <a:t>θ</a:t>
              </a:r>
              <a:r>
                <a:rPr lang="en-US" sz="1200" i="1" baseline="-25000" dirty="0" err="1" smtClean="0">
                  <a:latin typeface="Cambria Math"/>
                  <a:ea typeface="Cambria Math"/>
                  <a:cs typeface="Times New Roman" pitchFamily="18" charset="0"/>
                </a:rPr>
                <a:t>ij</a:t>
              </a:r>
              <a:endParaRPr lang="en-US" sz="12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 rot="18314865">
              <a:off x="4221438" y="3453882"/>
              <a:ext cx="3909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dirty="0" err="1" smtClean="0">
                  <a:latin typeface="Cambria Math"/>
                  <a:ea typeface="Cambria Math"/>
                  <a:cs typeface="Times New Roman" pitchFamily="18" charset="0"/>
                </a:rPr>
                <a:t>R</a:t>
              </a:r>
              <a:r>
                <a:rPr lang="en-US" sz="1200" i="1" baseline="-25000" dirty="0" err="1" smtClean="0">
                  <a:latin typeface="Cambria Math"/>
                  <a:ea typeface="Cambria Math"/>
                  <a:cs typeface="Times New Roman" pitchFamily="18" charset="0"/>
                </a:rPr>
                <a:t>ij</a:t>
              </a:r>
              <a:endParaRPr lang="en-US" sz="12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>
            <a:grpSpLocks noChangeAspect="1"/>
          </p:cNvGrpSpPr>
          <p:nvPr/>
        </p:nvGrpSpPr>
        <p:grpSpPr>
          <a:xfrm>
            <a:off x="-76200" y="914400"/>
            <a:ext cx="9113520" cy="5250180"/>
            <a:chOff x="1066800" y="914400"/>
            <a:chExt cx="7010400" cy="403860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14286" t="34683" r="65714" b="38651"/>
            <a:stretch>
              <a:fillRect/>
            </a:stretch>
          </p:blipFill>
          <p:spPr bwMode="auto">
            <a:xfrm>
              <a:off x="3569525" y="3962150"/>
              <a:ext cx="960120" cy="990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 l="8235" r="8235" b="9279"/>
            <a:stretch>
              <a:fillRect/>
            </a:stretch>
          </p:blipFill>
          <p:spPr bwMode="auto">
            <a:xfrm>
              <a:off x="1295400" y="1371600"/>
              <a:ext cx="5410200" cy="1676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7" name="Straight Connector 6"/>
            <p:cNvCxnSpPr/>
            <p:nvPr/>
          </p:nvCxnSpPr>
          <p:spPr>
            <a:xfrm>
              <a:off x="1600200" y="3352800"/>
              <a:ext cx="5029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3550725" y="3962400"/>
              <a:ext cx="990600" cy="9906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 rot="5400000">
              <a:off x="4076700" y="3467100"/>
              <a:ext cx="838200" cy="609600"/>
            </a:xfrm>
            <a:prstGeom prst="line">
              <a:avLst/>
            </a:prstGeom>
            <a:ln w="38100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 l="18527" t="25992" r="37857" b="17163"/>
            <a:stretch>
              <a:fillRect/>
            </a:stretch>
          </p:blipFill>
          <p:spPr bwMode="auto">
            <a:xfrm>
              <a:off x="7162800" y="931225"/>
              <a:ext cx="914400" cy="8938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6" cstate="print"/>
            <a:srcRect l="31429" t="23576" r="25288" b="20024"/>
            <a:stretch>
              <a:fillRect/>
            </a:stretch>
          </p:blipFill>
          <p:spPr bwMode="auto">
            <a:xfrm>
              <a:off x="7162800" y="1976652"/>
              <a:ext cx="914400" cy="893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7" cstate="print"/>
            <a:srcRect l="32857" t="22982" r="23284" b="20617"/>
            <a:stretch>
              <a:fillRect/>
            </a:stretch>
          </p:blipFill>
          <p:spPr bwMode="auto">
            <a:xfrm>
              <a:off x="7162800" y="3021897"/>
              <a:ext cx="914400" cy="8819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8" cstate="print"/>
            <a:srcRect l="34416" t="18232" r="21948" b="25070"/>
            <a:stretch>
              <a:fillRect/>
            </a:stretch>
          </p:blipFill>
          <p:spPr bwMode="auto">
            <a:xfrm>
              <a:off x="7162800" y="4055425"/>
              <a:ext cx="914400" cy="8910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9" name="TextBox 18"/>
            <p:cNvSpPr txBox="1"/>
            <p:nvPr/>
          </p:nvSpPr>
          <p:spPr>
            <a:xfrm>
              <a:off x="1600200" y="3429000"/>
              <a:ext cx="609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(A)</a:t>
              </a:r>
              <a:endParaRPr lang="en-US" sz="12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524000" y="1143000"/>
              <a:ext cx="609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(B)</a:t>
              </a:r>
              <a:endParaRPr lang="en-US" sz="12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695700" y="914400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(C)</a:t>
              </a:r>
              <a:endParaRPr lang="en-US" sz="12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05600" y="1973376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(D)</a:t>
              </a:r>
              <a:endParaRPr lang="en-US" sz="12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705600" y="3030276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(E)</a:t>
              </a:r>
              <a:endParaRPr lang="en-US" sz="12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705600" y="4066401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(F)</a:t>
              </a:r>
              <a:endParaRPr lang="en-US" sz="12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752975" y="3048000"/>
              <a:ext cx="609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(</a:t>
              </a:r>
              <a:r>
                <a:rPr lang="en-US" sz="12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r>
                <a:rPr lang="en-US" sz="12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r>
                <a:rPr lang="en-US" sz="12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,y</a:t>
              </a:r>
              <a:r>
                <a:rPr lang="en-US" sz="12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r>
                <a:rPr lang="en-US" sz="12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)</a:t>
              </a:r>
              <a:endParaRPr lang="en-US" sz="12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886200" y="4191000"/>
              <a:ext cx="609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(</a:t>
              </a:r>
              <a:r>
                <a:rPr lang="en-US" sz="12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r>
                <a:rPr lang="en-US" sz="12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j</a:t>
              </a:r>
              <a:r>
                <a:rPr lang="en-US" sz="12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,y</a:t>
              </a:r>
              <a:r>
                <a:rPr lang="en-US" sz="12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j</a:t>
              </a:r>
              <a:r>
                <a:rPr lang="en-US" sz="12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)</a:t>
              </a:r>
              <a:endParaRPr lang="en-US" sz="12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 rot="16200000">
              <a:off x="595700" y="1995100"/>
              <a:ext cx="1219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gravity force,  </a:t>
              </a:r>
              <a:r>
                <a:rPr lang="en-US" sz="12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12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12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686175" y="2981325"/>
              <a:ext cx="1219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distance,  </a:t>
              </a:r>
              <a:r>
                <a:rPr lang="en-US" sz="12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y</a:t>
              </a:r>
              <a:r>
                <a:rPr lang="en-US" sz="12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12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>
            <a:xfrm rot="10800000" flipV="1">
              <a:off x="4800600" y="3352800"/>
              <a:ext cx="0" cy="39490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4495800" y="3581400"/>
              <a:ext cx="609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200" i="1" dirty="0" smtClean="0">
                  <a:latin typeface="Cambria Math"/>
                  <a:ea typeface="Cambria Math"/>
                  <a:cs typeface="Times New Roman" pitchFamily="18" charset="0"/>
                </a:rPr>
                <a:t>θ</a:t>
              </a:r>
              <a:r>
                <a:rPr lang="en-US" sz="1200" i="1" baseline="-25000" dirty="0" err="1" smtClean="0">
                  <a:latin typeface="Cambria Math"/>
                  <a:ea typeface="Cambria Math"/>
                  <a:cs typeface="Times New Roman" pitchFamily="18" charset="0"/>
                </a:rPr>
                <a:t>ij</a:t>
              </a:r>
              <a:endParaRPr lang="en-US" sz="12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 rot="18314865">
              <a:off x="4221438" y="3453882"/>
              <a:ext cx="3909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dirty="0" err="1" smtClean="0">
                  <a:latin typeface="Cambria Math"/>
                  <a:ea typeface="Cambria Math"/>
                  <a:cs typeface="Times New Roman" pitchFamily="18" charset="0"/>
                </a:rPr>
                <a:t>R</a:t>
              </a:r>
              <a:r>
                <a:rPr lang="en-US" sz="1200" i="1" baseline="-25000" dirty="0" err="1" smtClean="0">
                  <a:latin typeface="Cambria Math"/>
                  <a:ea typeface="Cambria Math"/>
                  <a:cs typeface="Times New Roman" pitchFamily="18" charset="0"/>
                </a:rPr>
                <a:t>ij</a:t>
              </a:r>
              <a:endParaRPr lang="en-US" sz="12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409700" y="5173980"/>
            <a:ext cx="1412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True solution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2162175" y="5650994"/>
            <a:ext cx="838200" cy="235652"/>
          </a:xfrm>
          <a:custGeom>
            <a:avLst/>
            <a:gdLst>
              <a:gd name="connsiteX0" fmla="*/ 0 w 838200"/>
              <a:gd name="connsiteY0" fmla="*/ 25906 h 235652"/>
              <a:gd name="connsiteX1" fmla="*/ 419100 w 838200"/>
              <a:gd name="connsiteY1" fmla="*/ 16381 h 235652"/>
              <a:gd name="connsiteX2" fmla="*/ 333375 w 838200"/>
              <a:gd name="connsiteY2" fmla="*/ 216406 h 235652"/>
              <a:gd name="connsiteX3" fmla="*/ 838200 w 838200"/>
              <a:gd name="connsiteY3" fmla="*/ 216406 h 235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8200" h="235652">
                <a:moveTo>
                  <a:pt x="0" y="25906"/>
                </a:moveTo>
                <a:cubicBezTo>
                  <a:pt x="181769" y="5268"/>
                  <a:pt x="363538" y="-15369"/>
                  <a:pt x="419100" y="16381"/>
                </a:cubicBezTo>
                <a:cubicBezTo>
                  <a:pt x="474662" y="48131"/>
                  <a:pt x="263525" y="183069"/>
                  <a:pt x="333375" y="216406"/>
                </a:cubicBezTo>
                <a:cubicBezTo>
                  <a:pt x="403225" y="249743"/>
                  <a:pt x="620712" y="233074"/>
                  <a:pt x="838200" y="216406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6951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>
            <a:grpSpLocks noChangeAspect="1"/>
          </p:cNvGrpSpPr>
          <p:nvPr/>
        </p:nvGrpSpPr>
        <p:grpSpPr>
          <a:xfrm>
            <a:off x="-76200" y="914400"/>
            <a:ext cx="9113520" cy="5250180"/>
            <a:chOff x="1066800" y="914400"/>
            <a:chExt cx="7010400" cy="403860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14286" t="34683" r="65714" b="38651"/>
            <a:stretch>
              <a:fillRect/>
            </a:stretch>
          </p:blipFill>
          <p:spPr bwMode="auto">
            <a:xfrm>
              <a:off x="3569525" y="3962150"/>
              <a:ext cx="960120" cy="990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 l="8235" r="8235" b="9279"/>
            <a:stretch>
              <a:fillRect/>
            </a:stretch>
          </p:blipFill>
          <p:spPr bwMode="auto">
            <a:xfrm>
              <a:off x="1295400" y="1371600"/>
              <a:ext cx="5410200" cy="1676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7" name="Straight Connector 6"/>
            <p:cNvCxnSpPr/>
            <p:nvPr/>
          </p:nvCxnSpPr>
          <p:spPr>
            <a:xfrm>
              <a:off x="1600200" y="3352800"/>
              <a:ext cx="5029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3550725" y="3962400"/>
              <a:ext cx="990600" cy="9906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 rot="5400000">
              <a:off x="4076700" y="3467100"/>
              <a:ext cx="838200" cy="609600"/>
            </a:xfrm>
            <a:prstGeom prst="line">
              <a:avLst/>
            </a:prstGeom>
            <a:ln w="38100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 l="18527" t="25992" r="37857" b="17163"/>
            <a:stretch>
              <a:fillRect/>
            </a:stretch>
          </p:blipFill>
          <p:spPr bwMode="auto">
            <a:xfrm>
              <a:off x="7162800" y="931225"/>
              <a:ext cx="914400" cy="8938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6" cstate="print"/>
            <a:srcRect l="31429" t="23576" r="25288" b="20024"/>
            <a:stretch>
              <a:fillRect/>
            </a:stretch>
          </p:blipFill>
          <p:spPr bwMode="auto">
            <a:xfrm>
              <a:off x="7162800" y="1976652"/>
              <a:ext cx="914400" cy="893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7" cstate="print"/>
            <a:srcRect l="32857" t="22982" r="23284" b="20617"/>
            <a:stretch>
              <a:fillRect/>
            </a:stretch>
          </p:blipFill>
          <p:spPr bwMode="auto">
            <a:xfrm>
              <a:off x="7162800" y="3021897"/>
              <a:ext cx="914400" cy="8819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8" cstate="print"/>
            <a:srcRect l="34416" t="18232" r="21948" b="25070"/>
            <a:stretch>
              <a:fillRect/>
            </a:stretch>
          </p:blipFill>
          <p:spPr bwMode="auto">
            <a:xfrm>
              <a:off x="7162800" y="4055425"/>
              <a:ext cx="914400" cy="8910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9" name="TextBox 18"/>
            <p:cNvSpPr txBox="1"/>
            <p:nvPr/>
          </p:nvSpPr>
          <p:spPr>
            <a:xfrm>
              <a:off x="1600200" y="3429000"/>
              <a:ext cx="609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(A)</a:t>
              </a:r>
              <a:endParaRPr lang="en-US" sz="12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524000" y="1143000"/>
              <a:ext cx="609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(B)</a:t>
              </a:r>
              <a:endParaRPr lang="en-US" sz="12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695700" y="914400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(C)</a:t>
              </a:r>
              <a:endParaRPr lang="en-US" sz="12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05600" y="1973376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(D)</a:t>
              </a:r>
              <a:endParaRPr lang="en-US" sz="12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705600" y="3030276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(E)</a:t>
              </a:r>
              <a:endParaRPr lang="en-US" sz="12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705600" y="4066401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(F)</a:t>
              </a:r>
              <a:endParaRPr lang="en-US" sz="12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752975" y="3048000"/>
              <a:ext cx="609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(</a:t>
              </a:r>
              <a:r>
                <a:rPr lang="en-US" sz="12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r>
                <a:rPr lang="en-US" sz="12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r>
                <a:rPr lang="en-US" sz="12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,y</a:t>
              </a:r>
              <a:r>
                <a:rPr lang="en-US" sz="12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r>
                <a:rPr lang="en-US" sz="12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)</a:t>
              </a:r>
              <a:endParaRPr lang="en-US" sz="12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886200" y="4191000"/>
              <a:ext cx="609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(</a:t>
              </a:r>
              <a:r>
                <a:rPr lang="en-US" sz="12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r>
                <a:rPr lang="en-US" sz="12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j</a:t>
              </a:r>
              <a:r>
                <a:rPr lang="en-US" sz="12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,y</a:t>
              </a:r>
              <a:r>
                <a:rPr lang="en-US" sz="12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j</a:t>
              </a:r>
              <a:r>
                <a:rPr lang="en-US" sz="12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)</a:t>
              </a:r>
              <a:endParaRPr lang="en-US" sz="12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 rot="16200000">
              <a:off x="595700" y="1995100"/>
              <a:ext cx="1219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gravity force,  </a:t>
              </a:r>
              <a:r>
                <a:rPr lang="en-US" sz="12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12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12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686175" y="2981325"/>
              <a:ext cx="1219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distance,  </a:t>
              </a:r>
              <a:r>
                <a:rPr lang="en-US" sz="12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y</a:t>
              </a:r>
              <a:r>
                <a:rPr lang="en-US" sz="12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12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>
            <a:xfrm rot="10800000" flipV="1">
              <a:off x="4800600" y="3352800"/>
              <a:ext cx="0" cy="39490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4495800" y="3581400"/>
              <a:ext cx="609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200" i="1" dirty="0" smtClean="0">
                  <a:latin typeface="Cambria Math"/>
                  <a:ea typeface="Cambria Math"/>
                  <a:cs typeface="Times New Roman" pitchFamily="18" charset="0"/>
                </a:rPr>
                <a:t>θ</a:t>
              </a:r>
              <a:r>
                <a:rPr lang="en-US" sz="1200" i="1" baseline="-25000" dirty="0" err="1" smtClean="0">
                  <a:latin typeface="Cambria Math"/>
                  <a:ea typeface="Cambria Math"/>
                  <a:cs typeface="Times New Roman" pitchFamily="18" charset="0"/>
                </a:rPr>
                <a:t>ij</a:t>
              </a:r>
              <a:endParaRPr lang="en-US" sz="12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 rot="18314865">
              <a:off x="4221438" y="3453882"/>
              <a:ext cx="3909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dirty="0" err="1" smtClean="0">
                  <a:latin typeface="Cambria Math"/>
                  <a:ea typeface="Cambria Math"/>
                  <a:cs typeface="Times New Roman" pitchFamily="18" charset="0"/>
                </a:rPr>
                <a:t>R</a:t>
              </a:r>
              <a:r>
                <a:rPr lang="en-US" sz="1200" i="1" baseline="-25000" dirty="0" err="1" smtClean="0">
                  <a:latin typeface="Cambria Math"/>
                  <a:ea typeface="Cambria Math"/>
                  <a:cs typeface="Times New Roman" pitchFamily="18" charset="0"/>
                </a:rPr>
                <a:t>ij</a:t>
              </a:r>
              <a:endParaRPr lang="en-US" sz="12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712863" y="811077"/>
            <a:ext cx="1412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True solution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6465338" y="1288091"/>
            <a:ext cx="838200" cy="235652"/>
          </a:xfrm>
          <a:custGeom>
            <a:avLst/>
            <a:gdLst>
              <a:gd name="connsiteX0" fmla="*/ 0 w 838200"/>
              <a:gd name="connsiteY0" fmla="*/ 25906 h 235652"/>
              <a:gd name="connsiteX1" fmla="*/ 419100 w 838200"/>
              <a:gd name="connsiteY1" fmla="*/ 16381 h 235652"/>
              <a:gd name="connsiteX2" fmla="*/ 333375 w 838200"/>
              <a:gd name="connsiteY2" fmla="*/ 216406 h 235652"/>
              <a:gd name="connsiteX3" fmla="*/ 838200 w 838200"/>
              <a:gd name="connsiteY3" fmla="*/ 216406 h 235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8200" h="235652">
                <a:moveTo>
                  <a:pt x="0" y="25906"/>
                </a:moveTo>
                <a:cubicBezTo>
                  <a:pt x="181769" y="5268"/>
                  <a:pt x="363538" y="-15369"/>
                  <a:pt x="419100" y="16381"/>
                </a:cubicBezTo>
                <a:cubicBezTo>
                  <a:pt x="474662" y="48131"/>
                  <a:pt x="263525" y="183069"/>
                  <a:pt x="333375" y="216406"/>
                </a:cubicBezTo>
                <a:cubicBezTo>
                  <a:pt x="403225" y="249743"/>
                  <a:pt x="620712" y="233074"/>
                  <a:pt x="838200" y="216406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566966" y="2060413"/>
            <a:ext cx="2152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Natural  solution p=4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6643319" y="2486628"/>
            <a:ext cx="838200" cy="454338"/>
          </a:xfrm>
          <a:custGeom>
            <a:avLst/>
            <a:gdLst>
              <a:gd name="connsiteX0" fmla="*/ 0 w 838200"/>
              <a:gd name="connsiteY0" fmla="*/ 25906 h 235652"/>
              <a:gd name="connsiteX1" fmla="*/ 419100 w 838200"/>
              <a:gd name="connsiteY1" fmla="*/ 16381 h 235652"/>
              <a:gd name="connsiteX2" fmla="*/ 333375 w 838200"/>
              <a:gd name="connsiteY2" fmla="*/ 216406 h 235652"/>
              <a:gd name="connsiteX3" fmla="*/ 838200 w 838200"/>
              <a:gd name="connsiteY3" fmla="*/ 216406 h 235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8200" h="235652">
                <a:moveTo>
                  <a:pt x="0" y="25906"/>
                </a:moveTo>
                <a:cubicBezTo>
                  <a:pt x="181769" y="5268"/>
                  <a:pt x="363538" y="-15369"/>
                  <a:pt x="419100" y="16381"/>
                </a:cubicBezTo>
                <a:cubicBezTo>
                  <a:pt x="474662" y="48131"/>
                  <a:pt x="263525" y="183069"/>
                  <a:pt x="333375" y="216406"/>
                </a:cubicBezTo>
                <a:cubicBezTo>
                  <a:pt x="403225" y="249743"/>
                  <a:pt x="620712" y="233074"/>
                  <a:pt x="838200" y="216406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 flipV="1">
            <a:off x="6569300" y="4246299"/>
            <a:ext cx="838200" cy="189269"/>
          </a:xfrm>
          <a:custGeom>
            <a:avLst/>
            <a:gdLst>
              <a:gd name="connsiteX0" fmla="*/ 0 w 838200"/>
              <a:gd name="connsiteY0" fmla="*/ 25906 h 235652"/>
              <a:gd name="connsiteX1" fmla="*/ 419100 w 838200"/>
              <a:gd name="connsiteY1" fmla="*/ 16381 h 235652"/>
              <a:gd name="connsiteX2" fmla="*/ 333375 w 838200"/>
              <a:gd name="connsiteY2" fmla="*/ 216406 h 235652"/>
              <a:gd name="connsiteX3" fmla="*/ 838200 w 838200"/>
              <a:gd name="connsiteY3" fmla="*/ 216406 h 235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8200" h="235652">
                <a:moveTo>
                  <a:pt x="0" y="25906"/>
                </a:moveTo>
                <a:cubicBezTo>
                  <a:pt x="181769" y="5268"/>
                  <a:pt x="363538" y="-15369"/>
                  <a:pt x="419100" y="16381"/>
                </a:cubicBezTo>
                <a:cubicBezTo>
                  <a:pt x="474662" y="48131"/>
                  <a:pt x="263525" y="183069"/>
                  <a:pt x="333375" y="216406"/>
                </a:cubicBezTo>
                <a:cubicBezTo>
                  <a:pt x="403225" y="249743"/>
                  <a:pt x="620712" y="233074"/>
                  <a:pt x="838200" y="216406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5319104" y="4536983"/>
            <a:ext cx="2269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Natural  solution p=15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434438" y="5534079"/>
            <a:ext cx="2231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non-negative solution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9" name="Freeform 38"/>
          <p:cNvSpPr/>
          <p:nvPr/>
        </p:nvSpPr>
        <p:spPr>
          <a:xfrm flipV="1">
            <a:off x="6659880" y="5323525"/>
            <a:ext cx="838200" cy="189269"/>
          </a:xfrm>
          <a:custGeom>
            <a:avLst/>
            <a:gdLst>
              <a:gd name="connsiteX0" fmla="*/ 0 w 838200"/>
              <a:gd name="connsiteY0" fmla="*/ 25906 h 235652"/>
              <a:gd name="connsiteX1" fmla="*/ 419100 w 838200"/>
              <a:gd name="connsiteY1" fmla="*/ 16381 h 235652"/>
              <a:gd name="connsiteX2" fmla="*/ 333375 w 838200"/>
              <a:gd name="connsiteY2" fmla="*/ 216406 h 235652"/>
              <a:gd name="connsiteX3" fmla="*/ 838200 w 838200"/>
              <a:gd name="connsiteY3" fmla="*/ 216406 h 235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8200" h="235652">
                <a:moveTo>
                  <a:pt x="0" y="25906"/>
                </a:moveTo>
                <a:cubicBezTo>
                  <a:pt x="181769" y="5268"/>
                  <a:pt x="363538" y="-15369"/>
                  <a:pt x="419100" y="16381"/>
                </a:cubicBezTo>
                <a:cubicBezTo>
                  <a:pt x="474662" y="48131"/>
                  <a:pt x="263525" y="183069"/>
                  <a:pt x="333375" y="216406"/>
                </a:cubicBezTo>
                <a:cubicBezTo>
                  <a:pt x="403225" y="249743"/>
                  <a:pt x="620712" y="233074"/>
                  <a:pt x="838200" y="216406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11683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65963" t="50755" r="18530" b="21047"/>
          <a:stretch/>
        </p:blipFill>
        <p:spPr>
          <a:xfrm>
            <a:off x="1295400" y="101621"/>
            <a:ext cx="6553200" cy="67459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43100" y="104753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non-negative solution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49597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>
            <a:grpSpLocks noChangeAspect="1"/>
          </p:cNvGrpSpPr>
          <p:nvPr/>
        </p:nvGrpSpPr>
        <p:grpSpPr>
          <a:xfrm>
            <a:off x="-76200" y="914400"/>
            <a:ext cx="9113520" cy="5250180"/>
            <a:chOff x="1066800" y="914400"/>
            <a:chExt cx="7010400" cy="403860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14286" t="34683" r="65714" b="38651"/>
            <a:stretch>
              <a:fillRect/>
            </a:stretch>
          </p:blipFill>
          <p:spPr bwMode="auto">
            <a:xfrm>
              <a:off x="3569525" y="3962150"/>
              <a:ext cx="960120" cy="990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 l="8235" r="8235" b="9279"/>
            <a:stretch>
              <a:fillRect/>
            </a:stretch>
          </p:blipFill>
          <p:spPr bwMode="auto">
            <a:xfrm>
              <a:off x="1295400" y="1371600"/>
              <a:ext cx="5410200" cy="1676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7" name="Straight Connector 6"/>
            <p:cNvCxnSpPr/>
            <p:nvPr/>
          </p:nvCxnSpPr>
          <p:spPr>
            <a:xfrm>
              <a:off x="1600200" y="3352800"/>
              <a:ext cx="5029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3550725" y="3962400"/>
              <a:ext cx="990600" cy="9906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 rot="5400000">
              <a:off x="4076700" y="3467100"/>
              <a:ext cx="838200" cy="609600"/>
            </a:xfrm>
            <a:prstGeom prst="line">
              <a:avLst/>
            </a:prstGeom>
            <a:ln w="38100">
              <a:solidFill>
                <a:schemeClr val="tx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 l="18527" t="25992" r="37857" b="17163"/>
            <a:stretch>
              <a:fillRect/>
            </a:stretch>
          </p:blipFill>
          <p:spPr bwMode="auto">
            <a:xfrm>
              <a:off x="7162800" y="931225"/>
              <a:ext cx="914400" cy="8938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6" cstate="print"/>
            <a:srcRect l="31429" t="23576" r="25288" b="20024"/>
            <a:stretch>
              <a:fillRect/>
            </a:stretch>
          </p:blipFill>
          <p:spPr bwMode="auto">
            <a:xfrm>
              <a:off x="7162800" y="1976652"/>
              <a:ext cx="914400" cy="893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7" cstate="print"/>
            <a:srcRect l="32857" t="22982" r="23284" b="20617"/>
            <a:stretch>
              <a:fillRect/>
            </a:stretch>
          </p:blipFill>
          <p:spPr bwMode="auto">
            <a:xfrm>
              <a:off x="7162800" y="3021897"/>
              <a:ext cx="914400" cy="8819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8" cstate="print"/>
            <a:srcRect l="34416" t="18232" r="21948" b="25070"/>
            <a:stretch>
              <a:fillRect/>
            </a:stretch>
          </p:blipFill>
          <p:spPr bwMode="auto">
            <a:xfrm>
              <a:off x="7162800" y="4055425"/>
              <a:ext cx="914400" cy="8910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9" name="TextBox 18"/>
            <p:cNvSpPr txBox="1"/>
            <p:nvPr/>
          </p:nvSpPr>
          <p:spPr>
            <a:xfrm>
              <a:off x="1600200" y="3429000"/>
              <a:ext cx="609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(A)</a:t>
              </a:r>
              <a:endParaRPr lang="en-US" sz="12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524000" y="1143000"/>
              <a:ext cx="609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(B)</a:t>
              </a:r>
              <a:endParaRPr lang="en-US" sz="12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695700" y="914400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(C)</a:t>
              </a:r>
              <a:endParaRPr lang="en-US" sz="12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705600" y="1973376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(D)</a:t>
              </a:r>
              <a:endParaRPr lang="en-US" sz="12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705600" y="3030276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(E)</a:t>
              </a:r>
              <a:endParaRPr lang="en-US" sz="12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705600" y="4066401"/>
              <a:ext cx="457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(F)</a:t>
              </a:r>
              <a:endParaRPr lang="en-US" sz="12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752975" y="3048000"/>
              <a:ext cx="609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(</a:t>
              </a:r>
              <a:r>
                <a:rPr lang="en-US" sz="12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r>
                <a:rPr lang="en-US" sz="12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r>
                <a:rPr lang="en-US" sz="12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,y</a:t>
              </a:r>
              <a:r>
                <a:rPr lang="en-US" sz="12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r>
                <a:rPr lang="en-US" sz="12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)</a:t>
              </a:r>
              <a:endParaRPr lang="en-US" sz="12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886200" y="4191000"/>
              <a:ext cx="609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(</a:t>
              </a:r>
              <a:r>
                <a:rPr lang="en-US" sz="12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x</a:t>
              </a:r>
              <a:r>
                <a:rPr lang="en-US" sz="12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j</a:t>
              </a:r>
              <a:r>
                <a:rPr lang="en-US" sz="12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,y</a:t>
              </a:r>
              <a:r>
                <a:rPr lang="en-US" sz="12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j</a:t>
              </a:r>
              <a:r>
                <a:rPr lang="en-US" sz="12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)</a:t>
              </a:r>
              <a:endParaRPr lang="en-US" sz="12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 rot="16200000">
              <a:off x="595700" y="1995100"/>
              <a:ext cx="1219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gravity force,  </a:t>
              </a:r>
              <a:r>
                <a:rPr lang="en-US" sz="12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12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12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686175" y="2981325"/>
              <a:ext cx="1219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distance,  </a:t>
              </a:r>
              <a:r>
                <a:rPr lang="en-US" sz="12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y</a:t>
              </a:r>
              <a:r>
                <a:rPr lang="en-US" sz="12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12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>
            <a:xfrm rot="10800000" flipV="1">
              <a:off x="4800600" y="3352800"/>
              <a:ext cx="0" cy="39490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4495800" y="3581400"/>
              <a:ext cx="609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200" i="1" dirty="0" smtClean="0">
                  <a:latin typeface="Cambria Math"/>
                  <a:ea typeface="Cambria Math"/>
                  <a:cs typeface="Times New Roman" pitchFamily="18" charset="0"/>
                </a:rPr>
                <a:t>θ</a:t>
              </a:r>
              <a:r>
                <a:rPr lang="en-US" sz="1200" i="1" baseline="-25000" dirty="0" err="1" smtClean="0">
                  <a:latin typeface="Cambria Math"/>
                  <a:ea typeface="Cambria Math"/>
                  <a:cs typeface="Times New Roman" pitchFamily="18" charset="0"/>
                </a:rPr>
                <a:t>ij</a:t>
              </a:r>
              <a:endParaRPr lang="en-US" sz="12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 rot="18314865">
              <a:off x="4221438" y="3453882"/>
              <a:ext cx="3909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dirty="0" err="1" smtClean="0">
                  <a:latin typeface="Cambria Math"/>
                  <a:ea typeface="Cambria Math"/>
                  <a:cs typeface="Times New Roman" pitchFamily="18" charset="0"/>
                </a:rPr>
                <a:t>R</a:t>
              </a:r>
              <a:r>
                <a:rPr lang="en-US" sz="1200" i="1" baseline="-25000" dirty="0" err="1" smtClean="0">
                  <a:latin typeface="Cambria Math"/>
                  <a:ea typeface="Cambria Math"/>
                  <a:cs typeface="Times New Roman" pitchFamily="18" charset="0"/>
                </a:rPr>
                <a:t>ij</a:t>
              </a:r>
              <a:endParaRPr lang="en-US" sz="12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83900" y="474370"/>
            <a:ext cx="49267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All solutions fit the data well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 rot="1996530">
            <a:off x="2157801" y="1124600"/>
            <a:ext cx="838200" cy="856600"/>
          </a:xfrm>
          <a:custGeom>
            <a:avLst/>
            <a:gdLst>
              <a:gd name="connsiteX0" fmla="*/ 0 w 838200"/>
              <a:gd name="connsiteY0" fmla="*/ 25906 h 235652"/>
              <a:gd name="connsiteX1" fmla="*/ 419100 w 838200"/>
              <a:gd name="connsiteY1" fmla="*/ 16381 h 235652"/>
              <a:gd name="connsiteX2" fmla="*/ 333375 w 838200"/>
              <a:gd name="connsiteY2" fmla="*/ 216406 h 235652"/>
              <a:gd name="connsiteX3" fmla="*/ 838200 w 838200"/>
              <a:gd name="connsiteY3" fmla="*/ 216406 h 235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8200" h="235652">
                <a:moveTo>
                  <a:pt x="0" y="25906"/>
                </a:moveTo>
                <a:cubicBezTo>
                  <a:pt x="181769" y="5268"/>
                  <a:pt x="363538" y="-15369"/>
                  <a:pt x="419100" y="16381"/>
                </a:cubicBezTo>
                <a:cubicBezTo>
                  <a:pt x="474662" y="48131"/>
                  <a:pt x="263525" y="183069"/>
                  <a:pt x="333375" y="216406"/>
                </a:cubicBezTo>
                <a:cubicBezTo>
                  <a:pt x="403225" y="249743"/>
                  <a:pt x="620712" y="233074"/>
                  <a:pt x="838200" y="216406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9134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55626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more complicated case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minimize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||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||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subject to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Hm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≥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36877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problem is solved by transformation to the previous problem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5287962"/>
          </a:xfrm>
        </p:spPr>
        <p:txBody>
          <a:bodyPr>
            <a:norm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natural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solution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determine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by solving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=0</a:t>
            </a:r>
            <a:b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set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6821714" y="3425371"/>
            <a:ext cx="1074057" cy="1509486"/>
          </a:xfrm>
          <a:custGeom>
            <a:avLst/>
            <a:gdLst>
              <a:gd name="connsiteX0" fmla="*/ 0 w 1074057"/>
              <a:gd name="connsiteY0" fmla="*/ 0 h 1509486"/>
              <a:gd name="connsiteX1" fmla="*/ 537029 w 1074057"/>
              <a:gd name="connsiteY1" fmla="*/ 420915 h 1509486"/>
              <a:gd name="connsiteX2" fmla="*/ 261257 w 1074057"/>
              <a:gd name="connsiteY2" fmla="*/ 812800 h 1509486"/>
              <a:gd name="connsiteX3" fmla="*/ 1074057 w 1074057"/>
              <a:gd name="connsiteY3" fmla="*/ 1509486 h 1509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4057" h="1509486">
                <a:moveTo>
                  <a:pt x="0" y="0"/>
                </a:moveTo>
                <a:cubicBezTo>
                  <a:pt x="246743" y="142724"/>
                  <a:pt x="493486" y="285448"/>
                  <a:pt x="537029" y="420915"/>
                </a:cubicBezTo>
                <a:cubicBezTo>
                  <a:pt x="580572" y="556382"/>
                  <a:pt x="171752" y="631372"/>
                  <a:pt x="261257" y="812800"/>
                </a:cubicBezTo>
                <a:cubicBezTo>
                  <a:pt x="350762" y="994229"/>
                  <a:pt x="712409" y="1251857"/>
                  <a:pt x="1074057" y="15094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86400" y="5029200"/>
            <a:ext cx="3886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error reduced to its minimum </a:t>
            </a:r>
            <a:r>
              <a:rPr lang="en-US" sz="32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E=</a:t>
            </a:r>
            <a:r>
              <a:rPr lang="en-US" sz="32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3200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sz="3200" baseline="30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32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3200" baseline="-25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endParaRPr lang="en-US" sz="3200" baseline="-25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6803571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solve by non-negative least squares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34290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then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compute </a:t>
            </a:r>
            <a:r>
              <a:rPr kumimoji="0" lang="en-US" sz="440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as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55626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with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’=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’-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G’m</a:t>
            </a:r>
            <a:r>
              <a:rPr kumimoji="0" lang="en-US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endParaRPr kumimoji="0" lang="en-US" sz="4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4572000"/>
            <a:ext cx="275897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baseline="30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®</a:t>
            </a:r>
            <a:endParaRPr lang="en-US" baseline="300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133600"/>
            <a:ext cx="7992836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Python</a:t>
            </a:r>
            <a:endParaRPr lang="en-US" baseline="300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8600" y="1981200"/>
            <a:ext cx="8347157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Gp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np.concatenate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((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H,h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),axis=1).T;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gda_cvec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np.zeros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((MH,1)), 1.0);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t1, t2 =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opt.nnls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Gp,dp.ravel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mp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gda_cvec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(t1);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ep =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np.matmul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Gp,mp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Ne,i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np.shape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(ep);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 = -ep[0:Ne-1,0:1]/ep[Ne-1,0]; </a:t>
            </a:r>
          </a:p>
        </p:txBody>
      </p:sp>
    </p:spTree>
    <p:extLst>
      <p:ext uri="{BB962C8B-B14F-4D97-AF65-F5344CB8AC3E}">
        <p14:creationId xmlns:p14="http://schemas.microsoft.com/office/powerpoint/2010/main" val="256763962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492929" y="2371708"/>
            <a:ext cx="8270071" cy="2200292"/>
            <a:chOff x="211939" y="685800"/>
            <a:chExt cx="8270071" cy="2200292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18696" t="14781" r="38406" b="20554"/>
            <a:stretch>
              <a:fillRect/>
            </a:stretch>
          </p:blipFill>
          <p:spPr bwMode="auto">
            <a:xfrm>
              <a:off x="304800" y="952500"/>
              <a:ext cx="1760766" cy="1667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 l="33768" t="16628" r="23333" b="18707"/>
            <a:stretch>
              <a:fillRect/>
            </a:stretch>
          </p:blipFill>
          <p:spPr bwMode="auto">
            <a:xfrm>
              <a:off x="2352644" y="952500"/>
              <a:ext cx="1760807" cy="1667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 l="41884" t="16628" r="16377" b="20554"/>
            <a:stretch>
              <a:fillRect/>
            </a:stretch>
          </p:blipFill>
          <p:spPr bwMode="auto">
            <a:xfrm>
              <a:off x="4400529" y="976308"/>
              <a:ext cx="1713194" cy="16194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 l="40725" t="14781" r="17536" b="20554"/>
            <a:stretch>
              <a:fillRect/>
            </a:stretch>
          </p:blipFill>
          <p:spPr bwMode="auto">
            <a:xfrm>
              <a:off x="6400800" y="952500"/>
              <a:ext cx="1713194" cy="16670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9" name="Straight Connector 8"/>
            <p:cNvCxnSpPr/>
            <p:nvPr/>
          </p:nvCxnSpPr>
          <p:spPr>
            <a:xfrm flipV="1">
              <a:off x="2438400" y="990600"/>
              <a:ext cx="1752600" cy="1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1593058" y="1831183"/>
              <a:ext cx="1709735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962400" y="695326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1200" i="1" baseline="-25000" dirty="0" smtClean="0">
                  <a:latin typeface="Cambria Math" pitchFamily="18" charset="0"/>
                  <a:ea typeface="Cambria Math" pitchFamily="18" charset="0"/>
                </a:rPr>
                <a:t>2</a:t>
              </a:r>
              <a:endParaRPr lang="en-US" sz="12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286000" y="2590792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1200" i="1" baseline="-25000" dirty="0" smtClean="0">
                  <a:latin typeface="Cambria Math" pitchFamily="18" charset="0"/>
                  <a:ea typeface="Cambria Math" pitchFamily="18" charset="0"/>
                </a:rPr>
                <a:t>1</a:t>
              </a:r>
              <a:endParaRPr lang="en-US" sz="12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flipV="1">
              <a:off x="364339" y="1008901"/>
              <a:ext cx="1752600" cy="1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-481003" y="1849484"/>
              <a:ext cx="1709735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888339" y="713627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1200" i="1" baseline="-25000" dirty="0" smtClean="0">
                  <a:latin typeface="Cambria Math" pitchFamily="18" charset="0"/>
                  <a:ea typeface="Cambria Math" pitchFamily="18" charset="0"/>
                </a:rPr>
                <a:t>2</a:t>
              </a:r>
              <a:endParaRPr lang="en-US" sz="12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1939" y="2609093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1200" i="1" baseline="-25000" dirty="0" smtClean="0">
                  <a:latin typeface="Cambria Math" pitchFamily="18" charset="0"/>
                  <a:ea typeface="Cambria Math" pitchFamily="18" charset="0"/>
                </a:rPr>
                <a:t>1</a:t>
              </a:r>
              <a:endParaRPr lang="en-US" sz="12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cxnSp>
          <p:nvCxnSpPr>
            <p:cNvPr id="20" name="Straight Connector 19"/>
            <p:cNvCxnSpPr/>
            <p:nvPr/>
          </p:nvCxnSpPr>
          <p:spPr>
            <a:xfrm flipV="1">
              <a:off x="4424460" y="1002631"/>
              <a:ext cx="1752600" cy="1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3579118" y="1843214"/>
              <a:ext cx="1709735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5948460" y="707357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1200" i="1" baseline="-25000" dirty="0" smtClean="0">
                  <a:latin typeface="Cambria Math" pitchFamily="18" charset="0"/>
                  <a:ea typeface="Cambria Math" pitchFamily="18" charset="0"/>
                </a:rPr>
                <a:t>2</a:t>
              </a:r>
              <a:endParaRPr lang="en-US" sz="12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272060" y="2602823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1200" i="1" baseline="-25000" dirty="0" smtClean="0">
                  <a:latin typeface="Cambria Math" pitchFamily="18" charset="0"/>
                  <a:ea typeface="Cambria Math" pitchFamily="18" charset="0"/>
                </a:rPr>
                <a:t>1</a:t>
              </a:r>
              <a:endParaRPr lang="en-US" sz="12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 flipV="1">
              <a:off x="6424610" y="981074"/>
              <a:ext cx="1752600" cy="1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>
              <a:off x="5579268" y="1821657"/>
              <a:ext cx="1709735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7948610" y="685800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1200" i="1" baseline="-25000" dirty="0" smtClean="0">
                  <a:latin typeface="Cambria Math" pitchFamily="18" charset="0"/>
                  <a:ea typeface="Cambria Math" pitchFamily="18" charset="0"/>
                </a:rPr>
                <a:t>2</a:t>
              </a:r>
              <a:endParaRPr lang="en-US" sz="12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272210" y="2581266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i="1" dirty="0" smtClean="0">
                  <a:latin typeface="Cambria Math" pitchFamily="18" charset="0"/>
                  <a:ea typeface="Cambria Math" pitchFamily="18" charset="0"/>
                </a:rPr>
                <a:t>m</a:t>
              </a:r>
              <a:r>
                <a:rPr lang="en-US" sz="1200" i="1" baseline="-25000" dirty="0" smtClean="0">
                  <a:latin typeface="Cambria Math" pitchFamily="18" charset="0"/>
                  <a:ea typeface="Cambria Math" pitchFamily="18" charset="0"/>
                </a:rPr>
                <a:t>1</a:t>
              </a:r>
              <a:endParaRPr lang="en-US" sz="1200" i="1" baseline="-250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79025" y="2328550"/>
              <a:ext cx="990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feasible</a:t>
              </a:r>
              <a:endParaRPr lang="en-US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74125" y="685800"/>
              <a:ext cx="1471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cs typeface="Times New Roman" pitchFamily="18" charset="0"/>
                </a:rPr>
                <a:t>(A) </a:t>
              </a:r>
              <a:r>
                <a:rPr lang="en-US" sz="12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sz="12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r>
                <a:rPr lang="en-US" sz="12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-m</a:t>
              </a:r>
              <a:r>
                <a:rPr lang="en-US" sz="12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r>
                <a:rPr lang="en-US" sz="1200" i="1" dirty="0" smtClean="0">
                  <a:latin typeface="Cambria Math"/>
                  <a:ea typeface="Cambria Math"/>
                  <a:cs typeface="Times New Roman" pitchFamily="18" charset="0"/>
                </a:rPr>
                <a:t>≥</a:t>
              </a:r>
              <a:r>
                <a:rPr lang="en-US" sz="12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</a:t>
              </a:r>
              <a:endParaRPr lang="en-US" sz="12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367150" y="685800"/>
              <a:ext cx="1471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cs typeface="Times New Roman" pitchFamily="18" charset="0"/>
                </a:rPr>
                <a:t>(B) </a:t>
              </a:r>
              <a:r>
                <a:rPr lang="en-US" sz="1200" i="1" dirty="0" smtClean="0">
                  <a:latin typeface="Cambria Math"/>
                  <a:ea typeface="Cambria Math"/>
                  <a:cs typeface="Times New Roman" pitchFamily="18" charset="0"/>
                </a:rPr>
                <a:t>½</a:t>
              </a:r>
              <a:r>
                <a:rPr lang="en-US" sz="12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sz="12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r>
                <a:rPr lang="en-US" sz="12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-m</a:t>
              </a:r>
              <a:r>
                <a:rPr lang="en-US" sz="12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r>
                <a:rPr lang="en-US" sz="1200" i="1" dirty="0" smtClean="0">
                  <a:latin typeface="Cambria Math"/>
                  <a:ea typeface="Cambria Math"/>
                  <a:cs typeface="Times New Roman" pitchFamily="18" charset="0"/>
                </a:rPr>
                <a:t>≥</a:t>
              </a:r>
              <a:r>
                <a:rPr lang="en-US" sz="12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12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343400" y="685800"/>
              <a:ext cx="1471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cs typeface="Times New Roman" pitchFamily="18" charset="0"/>
                </a:rPr>
                <a:t>(C) </a:t>
              </a:r>
              <a:r>
                <a:rPr lang="en-US" sz="12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sz="12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r>
                <a:rPr lang="en-US" sz="1200" i="1" dirty="0" smtClean="0">
                  <a:latin typeface="Cambria Math"/>
                  <a:ea typeface="Cambria Math"/>
                  <a:cs typeface="Times New Roman" pitchFamily="18" charset="0"/>
                </a:rPr>
                <a:t>≥</a:t>
              </a:r>
              <a:r>
                <a:rPr lang="en-US" sz="12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0.2</a:t>
              </a:r>
              <a:endParaRPr lang="en-US" sz="12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305800" y="685800"/>
              <a:ext cx="1471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latin typeface="Times New Roman" pitchFamily="18" charset="0"/>
                  <a:cs typeface="Times New Roman" pitchFamily="18" charset="0"/>
                </a:rPr>
                <a:t>(D) Intersection</a:t>
              </a:r>
              <a:endParaRPr lang="en-US" sz="12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14600" y="2328550"/>
              <a:ext cx="990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feasible</a:t>
              </a:r>
              <a:endParaRPr lang="en-US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439400" y="2340425"/>
              <a:ext cx="990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feasible</a:t>
              </a:r>
              <a:endParaRPr lang="en-US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574975" y="2316675"/>
              <a:ext cx="990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feasible</a:t>
              </a:r>
              <a:endParaRPr lang="en-US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149925" y="971800"/>
              <a:ext cx="990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infeasible</a:t>
              </a:r>
              <a:endParaRPr lang="en-US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402775" y="954975"/>
              <a:ext cx="990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infeasible</a:t>
              </a:r>
              <a:endParaRPr lang="en-US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419600" y="938150"/>
              <a:ext cx="990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infeasible</a:t>
              </a:r>
              <a:endParaRPr lang="en-US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236025" y="943100"/>
              <a:ext cx="990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infeasible</a:t>
              </a:r>
              <a:endParaRPr lang="en-US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Oval 41"/>
            <p:cNvSpPr/>
            <p:nvPr/>
          </p:nvSpPr>
          <p:spPr>
            <a:xfrm>
              <a:off x="6924675" y="1428750"/>
              <a:ext cx="114300" cy="114300"/>
            </a:xfrm>
            <a:prstGeom prst="ellipse">
              <a:avLst/>
            </a:prstGeom>
            <a:solidFill>
              <a:srgbClr val="1BFC10"/>
            </a:solidFill>
            <a:ln>
              <a:solidFill>
                <a:srgbClr val="1BFC1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010400" y="1333500"/>
              <a:ext cx="990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 err="1" smtClean="0">
                  <a:solidFill>
                    <a:schemeClr val="bg1"/>
                  </a:solidFill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sz="1200" baseline="30000" dirty="0" err="1" smtClean="0">
                  <a:solidFill>
                    <a:schemeClr val="bg1"/>
                  </a:solidFill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est</a:t>
              </a:r>
              <a:endParaRPr lang="en-US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55626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yet more complicated case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minimize 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||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||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subject to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Hm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≥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36877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problem is solved by transformation to the previous problem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0668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minimize ||</a:t>
            </a:r>
            <a:r>
              <a:rPr kumimoji="0" lang="en-US" sz="44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4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’||</a:t>
            </a:r>
            <a:r>
              <a:rPr kumimoji="0" lang="en-US" sz="440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subject to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’≥</a:t>
            </a:r>
            <a:r>
              <a:rPr lang="en-US" sz="44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h</a:t>
            </a:r>
            <a:r>
              <a:rPr lang="en-US" sz="44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09600" y="41910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and</a:t>
            </a:r>
            <a:endParaRPr kumimoji="0" lang="en-US" sz="4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276600"/>
            <a:ext cx="875453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51816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5105400" y="5562600"/>
            <a:ext cx="7620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33400" y="243840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where</a:t>
            </a:r>
            <a:endParaRPr kumimoji="0" lang="en-US" sz="4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64587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baseline="30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®</a:t>
            </a:r>
            <a:endParaRPr lang="en-US" baseline="300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762000" y="664587"/>
            <a:ext cx="632460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[Up,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Lp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,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Vp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] =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svd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(G,0);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lambda =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diag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(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Lp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rlambda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= 1./lambda;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Lpi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=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diag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(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rlambda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% transformation 1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Hp = -H*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Vp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*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Lpi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hp = h + Hp*Up'*dobs;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% transformation 2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Gp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= [Hp, hp]';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dp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= [zeros(1,length(Hp(1,:))), 1]';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mpp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=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lsqnonneg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(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Gp,dp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ep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=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dp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-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Gp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*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mpp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mp = -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ep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(1:end-1)/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ep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(end);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% take mp back to m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mest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=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Vp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*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Lpi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*(Up'*dobs-mp);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dpre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= G*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mest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893" y="4175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Python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49893" y="1447800"/>
            <a:ext cx="8694107" cy="4561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Up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lam,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VpT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la.svd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G,full_matrices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=False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0" eaLnBrk="0" fontAlgn="base" hangingPunct="0">
              <a:spcAft>
                <a:spcPct val="0"/>
              </a:spcAft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lam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gda_cvec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(lam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0" eaLnBrk="0" fontAlgn="base" hangingPunct="0">
              <a:spcAft>
                <a:spcPct val="0"/>
              </a:spcAft>
            </a:pP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Vp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VpT.T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rlambda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np.reciprocal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(lam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Lpi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np.diag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rlambda.ravel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US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transformation 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Hp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-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np.matmul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H,np.matmul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Vp,Lpi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NHp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MHp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np.shape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Hp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hp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h +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np.matmul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Hp,np.matmul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Up.T,dobs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)); </a:t>
            </a:r>
            <a:endParaRPr lang="en-US" alt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32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893" y="4175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Python,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con’t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28600" y="531271"/>
            <a:ext cx="9601200" cy="6075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US" alt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eaLnBrk="0" fontAlgn="base" hangingPunct="0">
              <a:spcAft>
                <a:spcPct val="0"/>
              </a:spcAft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transformation 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lvl="0" eaLnBrk="0" fontAlgn="base" hangingPunct="0">
              <a:spcAft>
                <a:spcPct val="0"/>
              </a:spcAft>
            </a:pP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Gp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np.concatenate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(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Hp,hp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), axis=1).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</a:p>
          <a:p>
            <a:pPr lvl="0" eaLnBrk="0" fontAlgn="base" hangingPunct="0">
              <a:spcAft>
                <a:spcPct val="0"/>
              </a:spcAft>
            </a:pP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gda_cvec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np.zeros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((MHp,1)), 1.0 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0" eaLnBrk="0" fontAlgn="base" hangingPunct="0">
              <a:spcAft>
                <a:spcPct val="0"/>
              </a:spcAft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t1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t2 =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opt.nnls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Gp,dp.ravel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pPr lvl="0" eaLnBrk="0" fontAlgn="base" hangingPunct="0">
              <a:spcAft>
                <a:spcPct val="0"/>
              </a:spcAft>
            </a:pP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mpp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gda_cvec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(t1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0" eaLnBrk="0" fontAlgn="base" hangingPunct="0">
              <a:spcAft>
                <a:spcPct val="0"/>
              </a:spcAft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ep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dp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np.matmul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Gp,mpp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0" eaLnBrk="0" fontAlgn="base" hangingPunct="0">
              <a:spcAft>
                <a:spcPct val="0"/>
              </a:spcAft>
            </a:pP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Ne,i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np.shape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(ep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lvl="0" eaLnBrk="0" fontAlgn="base" hangingPunct="0">
              <a:spcAft>
                <a:spcPct val="0"/>
              </a:spcAft>
            </a:pP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mp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-ep[0:Ne-1,0:1]/ep[Ne-1,0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US" alt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take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back to 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mest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np.matmul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Vp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np.matmul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Lpi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	(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np.matmul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Up.T,dobs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)-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en-US" alt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dpre</a:t>
            </a:r>
            <a:r>
              <a:rPr lang="en-US" alt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np.matmul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G,mest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dpre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= G*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mest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27826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5287962"/>
          </a:xfrm>
        </p:spPr>
        <p:txBody>
          <a:bodyPr>
            <a:norm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natural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solution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determine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by solving 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=0</a:t>
            </a:r>
            <a:b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set 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0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4343400" y="4724400"/>
            <a:ext cx="1074057" cy="1509486"/>
          </a:xfrm>
          <a:custGeom>
            <a:avLst/>
            <a:gdLst>
              <a:gd name="connsiteX0" fmla="*/ 0 w 1074057"/>
              <a:gd name="connsiteY0" fmla="*/ 0 h 1509486"/>
              <a:gd name="connsiteX1" fmla="*/ 537029 w 1074057"/>
              <a:gd name="connsiteY1" fmla="*/ 420915 h 1509486"/>
              <a:gd name="connsiteX2" fmla="*/ 261257 w 1074057"/>
              <a:gd name="connsiteY2" fmla="*/ 812800 h 1509486"/>
              <a:gd name="connsiteX3" fmla="*/ 1074057 w 1074057"/>
              <a:gd name="connsiteY3" fmla="*/ 1509486 h 1509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4057" h="1509486">
                <a:moveTo>
                  <a:pt x="0" y="0"/>
                </a:moveTo>
                <a:cubicBezTo>
                  <a:pt x="246743" y="142724"/>
                  <a:pt x="493486" y="285448"/>
                  <a:pt x="537029" y="420915"/>
                </a:cubicBezTo>
                <a:cubicBezTo>
                  <a:pt x="580572" y="556382"/>
                  <a:pt x="171752" y="631372"/>
                  <a:pt x="261257" y="812800"/>
                </a:cubicBezTo>
                <a:cubicBezTo>
                  <a:pt x="350762" y="994229"/>
                  <a:pt x="712409" y="1251857"/>
                  <a:pt x="1074057" y="15094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86400" y="5029200"/>
            <a:ext cx="3886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solution length reduced to its minimum </a:t>
            </a:r>
            <a:r>
              <a:rPr lang="en-US" sz="32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L=</a:t>
            </a:r>
            <a:r>
              <a:rPr lang="en-US" sz="3200" b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200" baseline="-250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sz="3200" baseline="300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3200" b="1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3200" baseline="-250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endParaRPr lang="en-US" sz="3200" baseline="-25000" dirty="0">
              <a:solidFill>
                <a:srgbClr val="FF0000"/>
              </a:solidFill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13683" t="62841" r="71266" b="11379"/>
          <a:stretch/>
        </p:blipFill>
        <p:spPr>
          <a:xfrm>
            <a:off x="5867400" y="63673"/>
            <a:ext cx="2147529" cy="20824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l="8951" t="33082" r="27652" b="19728"/>
          <a:stretch/>
        </p:blipFill>
        <p:spPr>
          <a:xfrm>
            <a:off x="156648" y="2514600"/>
            <a:ext cx="8964388" cy="349751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2400" y="63673"/>
            <a:ext cx="490865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Straight line fit to data,</a:t>
            </a:r>
          </a:p>
          <a:p>
            <a:r>
              <a:rPr lang="en-US" sz="2800" dirty="0" smtClean="0"/>
              <a:t>solution must be in feasible area</a:t>
            </a:r>
          </a:p>
          <a:p>
            <a:r>
              <a:rPr lang="en-US" sz="2800" dirty="0" smtClean="0"/>
              <a:t>of 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,m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) plane (brown)</a:t>
            </a:r>
            <a:endParaRPr lang="en-US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6588535" y="1960602"/>
                <a:ext cx="705258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36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535" y="1960602"/>
                <a:ext cx="705258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5246631" y="827900"/>
                <a:ext cx="69454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36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6631" y="827900"/>
                <a:ext cx="694549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Freeform 58"/>
          <p:cNvSpPr/>
          <p:nvPr/>
        </p:nvSpPr>
        <p:spPr>
          <a:xfrm>
            <a:off x="2617940" y="3294345"/>
            <a:ext cx="726509" cy="726510"/>
          </a:xfrm>
          <a:custGeom>
            <a:avLst/>
            <a:gdLst>
              <a:gd name="connsiteX0" fmla="*/ 0 w 726509"/>
              <a:gd name="connsiteY0" fmla="*/ 0 h 726510"/>
              <a:gd name="connsiteX1" fmla="*/ 626301 w 726509"/>
              <a:gd name="connsiteY1" fmla="*/ 162839 h 726510"/>
              <a:gd name="connsiteX2" fmla="*/ 501041 w 726509"/>
              <a:gd name="connsiteY2" fmla="*/ 400833 h 726510"/>
              <a:gd name="connsiteX3" fmla="*/ 726509 w 726509"/>
              <a:gd name="connsiteY3" fmla="*/ 726510 h 72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6509" h="726510">
                <a:moveTo>
                  <a:pt x="0" y="0"/>
                </a:moveTo>
                <a:cubicBezTo>
                  <a:pt x="271397" y="48017"/>
                  <a:pt x="542794" y="96034"/>
                  <a:pt x="626301" y="162839"/>
                </a:cubicBezTo>
                <a:cubicBezTo>
                  <a:pt x="709808" y="229644"/>
                  <a:pt x="484340" y="306888"/>
                  <a:pt x="501041" y="400833"/>
                </a:cubicBezTo>
                <a:cubicBezTo>
                  <a:pt x="517742" y="494778"/>
                  <a:pt x="622125" y="610644"/>
                  <a:pt x="726509" y="726510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14400" y="2771125"/>
            <a:ext cx="22750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unconstrained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1" name="Freeform 60"/>
          <p:cNvSpPr/>
          <p:nvPr/>
        </p:nvSpPr>
        <p:spPr>
          <a:xfrm>
            <a:off x="6439337" y="3212056"/>
            <a:ext cx="726509" cy="421213"/>
          </a:xfrm>
          <a:custGeom>
            <a:avLst/>
            <a:gdLst>
              <a:gd name="connsiteX0" fmla="*/ 0 w 726509"/>
              <a:gd name="connsiteY0" fmla="*/ 0 h 726510"/>
              <a:gd name="connsiteX1" fmla="*/ 626301 w 726509"/>
              <a:gd name="connsiteY1" fmla="*/ 162839 h 726510"/>
              <a:gd name="connsiteX2" fmla="*/ 501041 w 726509"/>
              <a:gd name="connsiteY2" fmla="*/ 400833 h 726510"/>
              <a:gd name="connsiteX3" fmla="*/ 726509 w 726509"/>
              <a:gd name="connsiteY3" fmla="*/ 726510 h 72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6509" h="726510">
                <a:moveTo>
                  <a:pt x="0" y="0"/>
                </a:moveTo>
                <a:cubicBezTo>
                  <a:pt x="271397" y="48017"/>
                  <a:pt x="542794" y="96034"/>
                  <a:pt x="626301" y="162839"/>
                </a:cubicBezTo>
                <a:cubicBezTo>
                  <a:pt x="709808" y="229644"/>
                  <a:pt x="484340" y="306888"/>
                  <a:pt x="501041" y="400833"/>
                </a:cubicBezTo>
                <a:cubicBezTo>
                  <a:pt x="517742" y="494778"/>
                  <a:pt x="622125" y="610644"/>
                  <a:pt x="726509" y="726510"/>
                </a:cubicBezTo>
              </a:path>
            </a:pathLst>
          </a:custGeom>
          <a:noFill/>
          <a:ln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5334961" y="2731807"/>
            <a:ext cx="18967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constrained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63" name="Freeform 62"/>
          <p:cNvSpPr/>
          <p:nvPr/>
        </p:nvSpPr>
        <p:spPr>
          <a:xfrm rot="10800000">
            <a:off x="6614119" y="3995116"/>
            <a:ext cx="726509" cy="726510"/>
          </a:xfrm>
          <a:custGeom>
            <a:avLst/>
            <a:gdLst>
              <a:gd name="connsiteX0" fmla="*/ 0 w 726509"/>
              <a:gd name="connsiteY0" fmla="*/ 0 h 726510"/>
              <a:gd name="connsiteX1" fmla="*/ 626301 w 726509"/>
              <a:gd name="connsiteY1" fmla="*/ 162839 h 726510"/>
              <a:gd name="connsiteX2" fmla="*/ 501041 w 726509"/>
              <a:gd name="connsiteY2" fmla="*/ 400833 h 726510"/>
              <a:gd name="connsiteX3" fmla="*/ 726509 w 726509"/>
              <a:gd name="connsiteY3" fmla="*/ 726510 h 72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6509" h="726510">
                <a:moveTo>
                  <a:pt x="0" y="0"/>
                </a:moveTo>
                <a:cubicBezTo>
                  <a:pt x="271397" y="48017"/>
                  <a:pt x="542794" y="96034"/>
                  <a:pt x="626301" y="162839"/>
                </a:cubicBezTo>
                <a:cubicBezTo>
                  <a:pt x="709808" y="229644"/>
                  <a:pt x="484340" y="306888"/>
                  <a:pt x="501041" y="400833"/>
                </a:cubicBezTo>
                <a:cubicBezTo>
                  <a:pt x="517742" y="494778"/>
                  <a:pt x="622125" y="610644"/>
                  <a:pt x="726509" y="726510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7165846" y="4669974"/>
            <a:ext cx="7970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true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1892577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9406" t="29004" r="51826" b="11378"/>
          <a:stretch/>
        </p:blipFill>
        <p:spPr>
          <a:xfrm>
            <a:off x="1219200" y="457200"/>
            <a:ext cx="6477000" cy="5638800"/>
          </a:xfrm>
          <a:prstGeom prst="rect">
            <a:avLst/>
          </a:prstGeom>
        </p:spPr>
      </p:pic>
      <p:sp>
        <p:nvSpPr>
          <p:cNvPr id="5" name="Freeform 4"/>
          <p:cNvSpPr/>
          <p:nvPr/>
        </p:nvSpPr>
        <p:spPr>
          <a:xfrm>
            <a:off x="534168" y="914400"/>
            <a:ext cx="1595257" cy="3933173"/>
          </a:xfrm>
          <a:custGeom>
            <a:avLst/>
            <a:gdLst>
              <a:gd name="connsiteX0" fmla="*/ 1056637 w 1595257"/>
              <a:gd name="connsiteY0" fmla="*/ 0 h 3933173"/>
              <a:gd name="connsiteX1" fmla="*/ 79607 w 1595257"/>
              <a:gd name="connsiteY1" fmla="*/ 1929008 h 3933173"/>
              <a:gd name="connsiteX2" fmla="*/ 229920 w 1595257"/>
              <a:gd name="connsiteY2" fmla="*/ 3206663 h 3933173"/>
              <a:gd name="connsiteX3" fmla="*/ 1595257 w 1595257"/>
              <a:gd name="connsiteY3" fmla="*/ 3933173 h 3933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5257" h="3933173">
                <a:moveTo>
                  <a:pt x="1056637" y="0"/>
                </a:moveTo>
                <a:cubicBezTo>
                  <a:pt x="637015" y="697282"/>
                  <a:pt x="217393" y="1394564"/>
                  <a:pt x="79607" y="1929008"/>
                </a:cubicBezTo>
                <a:cubicBezTo>
                  <a:pt x="-58179" y="2463452"/>
                  <a:pt x="-22688" y="2872636"/>
                  <a:pt x="229920" y="3206663"/>
                </a:cubicBezTo>
                <a:cubicBezTo>
                  <a:pt x="482528" y="3540690"/>
                  <a:pt x="1038892" y="3736931"/>
                  <a:pt x="1595257" y="3933173"/>
                </a:cubicBezTo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219200" y="2133600"/>
            <a:ext cx="1295400" cy="2438400"/>
          </a:xfrm>
          <a:custGeom>
            <a:avLst/>
            <a:gdLst>
              <a:gd name="connsiteX0" fmla="*/ 1056637 w 1595257"/>
              <a:gd name="connsiteY0" fmla="*/ 0 h 3933173"/>
              <a:gd name="connsiteX1" fmla="*/ 79607 w 1595257"/>
              <a:gd name="connsiteY1" fmla="*/ 1929008 h 3933173"/>
              <a:gd name="connsiteX2" fmla="*/ 229920 w 1595257"/>
              <a:gd name="connsiteY2" fmla="*/ 3206663 h 3933173"/>
              <a:gd name="connsiteX3" fmla="*/ 1595257 w 1595257"/>
              <a:gd name="connsiteY3" fmla="*/ 3933173 h 3933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5257" h="3933173">
                <a:moveTo>
                  <a:pt x="1056637" y="0"/>
                </a:moveTo>
                <a:cubicBezTo>
                  <a:pt x="637015" y="697282"/>
                  <a:pt x="217393" y="1394564"/>
                  <a:pt x="79607" y="1929008"/>
                </a:cubicBezTo>
                <a:cubicBezTo>
                  <a:pt x="-58179" y="2463452"/>
                  <a:pt x="-22688" y="2872636"/>
                  <a:pt x="229920" y="3206663"/>
                </a:cubicBezTo>
                <a:cubicBezTo>
                  <a:pt x="482528" y="3540690"/>
                  <a:pt x="1038892" y="3736931"/>
                  <a:pt x="1595257" y="3933173"/>
                </a:cubicBezTo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1371600" y="4522279"/>
            <a:ext cx="4972458" cy="2030921"/>
            <a:chOff x="1371600" y="4522279"/>
            <a:chExt cx="4972458" cy="2030921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TextBox 6"/>
                <p:cNvSpPr txBox="1"/>
                <p:nvPr/>
              </p:nvSpPr>
              <p:spPr>
                <a:xfrm>
                  <a:off x="5638800" y="5999202"/>
                  <a:ext cx="705258" cy="55399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3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3600" dirty="0"/>
                </a:p>
              </p:txBody>
            </p:sp>
          </mc:Choice>
          <mc:Fallback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38800" y="5999202"/>
                  <a:ext cx="705258" cy="55399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TextBox 7"/>
                <p:cNvSpPr txBox="1"/>
                <p:nvPr/>
              </p:nvSpPr>
              <p:spPr>
                <a:xfrm>
                  <a:off x="4296896" y="4574088"/>
                  <a:ext cx="694549" cy="55399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3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3600" dirty="0"/>
                </a:p>
              </p:txBody>
            </p:sp>
          </mc:Choice>
          <mc:Fallback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96896" y="4574088"/>
                  <a:ext cx="694549" cy="553998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TextBox 8"/>
                <p:cNvSpPr txBox="1"/>
                <p:nvPr/>
              </p:nvSpPr>
              <p:spPr>
                <a:xfrm>
                  <a:off x="2814445" y="5947393"/>
                  <a:ext cx="705258" cy="55399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3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3600" dirty="0"/>
                </a:p>
              </p:txBody>
            </p:sp>
          </mc:Choice>
          <mc:Fallback>
            <p:sp>
              <p:nvSpPr>
                <p:cNvPr id="9" name="Text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14445" y="5947393"/>
                  <a:ext cx="705258" cy="553998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1371600" y="4522279"/>
                  <a:ext cx="694549" cy="55399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3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3600" dirty="0"/>
                </a:p>
              </p:txBody>
            </p:sp>
          </mc:Choice>
          <mc:Fallback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71600" y="4522279"/>
                  <a:ext cx="694549" cy="553998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Oval 10"/>
            <p:cNvSpPr/>
            <p:nvPr/>
          </p:nvSpPr>
          <p:spPr>
            <a:xfrm>
              <a:off x="2592800" y="4574000"/>
              <a:ext cx="152400" cy="15240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5516096" y="4556632"/>
              <a:ext cx="152400" cy="152400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2207943" y="4783910"/>
              <a:ext cx="152400" cy="152400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5123782" y="4776226"/>
              <a:ext cx="152400" cy="152400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88572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Singular Value Decomposition (SVD)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1143000"/>
            <a:ext cx="2743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2895600"/>
            <a:ext cx="739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4710660"/>
            <a:ext cx="7239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5562600"/>
            <a:ext cx="5791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43600" y="5683770"/>
            <a:ext cx="1524000" cy="641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4800" y="2362200"/>
            <a:ext cx="6248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52400" y="4038600"/>
            <a:ext cx="6781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10380</TotalTime>
  <Words>4231</Words>
  <Application>Microsoft Office PowerPoint</Application>
  <PresentationFormat>On-screen Show (4:3)</PresentationFormat>
  <Paragraphs>643</Paragraphs>
  <Slides>81</Slides>
  <Notes>78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81</vt:i4>
      </vt:variant>
    </vt:vector>
  </HeadingPairs>
  <TitlesOfParts>
    <vt:vector size="89" baseType="lpstr">
      <vt:lpstr>Arial</vt:lpstr>
      <vt:lpstr>Calibri</vt:lpstr>
      <vt:lpstr>Cambria Math</vt:lpstr>
      <vt:lpstr>Courier New</vt:lpstr>
      <vt:lpstr>Symbol</vt:lpstr>
      <vt:lpstr>Times</vt:lpstr>
      <vt:lpstr>Times New Roman</vt:lpstr>
      <vt:lpstr>Office Theme</vt:lpstr>
      <vt:lpstr>Lecture 13   Equality and Inequality Constraints</vt:lpstr>
      <vt:lpstr>Syllabus</vt:lpstr>
      <vt:lpstr>Purpose of the Lecture</vt:lpstr>
      <vt:lpstr>Part 1  Review the Natural Solution and SVD  </vt:lpstr>
      <vt:lpstr>subspaces  model parameters  mp can affect data m0 cannot affect data    data  dp can be fit by a model d0 cannot be fit by any model </vt:lpstr>
      <vt:lpstr>natural solution  determine mp by solving dp-Gmp=0  set m0=0  </vt:lpstr>
      <vt:lpstr>natural solution  determine mp by solving dp-Gmp=0  set m0=0  </vt:lpstr>
      <vt:lpstr>natural solution  determine mp by solving dp-Gmp=0  set m0=0  </vt:lpstr>
      <vt:lpstr>Singular Value Decomposition (SVD)</vt:lpstr>
      <vt:lpstr>singular value decomposition</vt:lpstr>
      <vt:lpstr>suppose only p λ’s are non-zero</vt:lpstr>
      <vt:lpstr>suppose only p λ’s are non-zero</vt:lpstr>
      <vt:lpstr>UpTUp=I  and VpTVp=I since vectors mutually pependicular and of unit length</vt:lpstr>
      <vt:lpstr>The Natural Solution</vt:lpstr>
      <vt:lpstr>The Natural Solution</vt:lpstr>
      <vt:lpstr>resolution and covariance</vt:lpstr>
      <vt:lpstr>Part 2  Application of SVD to other types of prior information and to equality constraints</vt:lpstr>
      <vt:lpstr>general solution to linear inverse problem</vt:lpstr>
      <vt:lpstr>general minimum-error solution</vt:lpstr>
      <vt:lpstr>general minimum-error solution</vt:lpstr>
      <vt:lpstr>you can adjust α to match whatever a priori information you want   </vt:lpstr>
      <vt:lpstr>you can adjust α to match whatever a priori information you want   </vt:lpstr>
      <vt:lpstr>equality constraints   minimize E with constraint Hm=h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Part 4   Solution Methods   </vt:lpstr>
      <vt:lpstr>simplest case  minimize E subject to mi&gt;0 (H=I and h=0)  iterative algorithm with two nested loops</vt:lpstr>
      <vt:lpstr>Step 1</vt:lpstr>
      <vt:lpstr>Step 2</vt:lpstr>
      <vt:lpstr>Step 3</vt:lpstr>
      <vt:lpstr>Step 4</vt:lpstr>
      <vt:lpstr>In MATLAB®</vt:lpstr>
      <vt:lpstr>example</vt:lpstr>
      <vt:lpstr>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more complicated case  minimize ||m||2 subject to Hm≥h </vt:lpstr>
      <vt:lpstr>this problem is solved by transformation to the previous problem</vt:lpstr>
      <vt:lpstr>solve by non-negative least squares</vt:lpstr>
      <vt:lpstr>In MATLAB®</vt:lpstr>
      <vt:lpstr>In Python</vt:lpstr>
      <vt:lpstr>PowerPoint Presentation</vt:lpstr>
      <vt:lpstr>yet more complicated case  minimize ||d-Gm||2 subject to Hm≥h </vt:lpstr>
      <vt:lpstr>this problem is solved by transformation to the previous problem</vt:lpstr>
      <vt:lpstr>PowerPoint Presentation</vt:lpstr>
      <vt:lpstr>In MATLAB®</vt:lpstr>
      <vt:lpstr>In Python</vt:lpstr>
      <vt:lpstr>In Python, con’t</vt:lpstr>
      <vt:lpstr>PowerPoint Presentation</vt:lpstr>
      <vt:lpstr>PowerPoint Presentation</vt:lpstr>
    </vt:vector>
  </TitlesOfParts>
  <Company>Columbia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 Describing Inverse Problems</dc:title>
  <dc:creator>Bill Menke</dc:creator>
  <cp:lastModifiedBy>William Menke</cp:lastModifiedBy>
  <cp:revision>800</cp:revision>
  <dcterms:created xsi:type="dcterms:W3CDTF">2011-08-18T12:44:59Z</dcterms:created>
  <dcterms:modified xsi:type="dcterms:W3CDTF">2023-05-20T14:48:40Z</dcterms:modified>
</cp:coreProperties>
</file>