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387" r:id="rId3"/>
    <p:sldId id="266" r:id="rId4"/>
    <p:sldId id="270" r:id="rId5"/>
    <p:sldId id="334" r:id="rId6"/>
    <p:sldId id="335" r:id="rId7"/>
    <p:sldId id="336" r:id="rId8"/>
    <p:sldId id="340" r:id="rId9"/>
    <p:sldId id="337" r:id="rId10"/>
    <p:sldId id="338" r:id="rId11"/>
    <p:sldId id="339" r:id="rId12"/>
    <p:sldId id="341" r:id="rId13"/>
    <p:sldId id="386" r:id="rId14"/>
    <p:sldId id="349" r:id="rId15"/>
    <p:sldId id="291" r:id="rId16"/>
    <p:sldId id="294" r:id="rId17"/>
    <p:sldId id="295" r:id="rId18"/>
    <p:sldId id="296" r:id="rId19"/>
    <p:sldId id="343" r:id="rId20"/>
    <p:sldId id="344" r:id="rId21"/>
    <p:sldId id="383" r:id="rId22"/>
    <p:sldId id="348" r:id="rId23"/>
    <p:sldId id="342" r:id="rId24"/>
    <p:sldId id="350" r:id="rId25"/>
    <p:sldId id="381" r:id="rId26"/>
    <p:sldId id="353" r:id="rId27"/>
    <p:sldId id="354" r:id="rId28"/>
    <p:sldId id="355" r:id="rId29"/>
    <p:sldId id="356" r:id="rId30"/>
    <p:sldId id="357" r:id="rId31"/>
    <p:sldId id="384" r:id="rId32"/>
    <p:sldId id="358" r:id="rId33"/>
    <p:sldId id="359" r:id="rId34"/>
    <p:sldId id="360" r:id="rId35"/>
    <p:sldId id="362" r:id="rId36"/>
    <p:sldId id="363" r:id="rId37"/>
    <p:sldId id="365" r:id="rId38"/>
    <p:sldId id="366" r:id="rId39"/>
    <p:sldId id="367" r:id="rId40"/>
    <p:sldId id="369" r:id="rId41"/>
    <p:sldId id="370" r:id="rId42"/>
    <p:sldId id="385" r:id="rId43"/>
    <p:sldId id="371" r:id="rId44"/>
    <p:sldId id="372" r:id="rId45"/>
    <p:sldId id="373" r:id="rId46"/>
    <p:sldId id="374" r:id="rId47"/>
    <p:sldId id="388" r:id="rId48"/>
    <p:sldId id="389" r:id="rId49"/>
    <p:sldId id="390" r:id="rId50"/>
    <p:sldId id="391" r:id="rId51"/>
    <p:sldId id="351" r:id="rId52"/>
    <p:sldId id="380" r:id="rId53"/>
    <p:sldId id="375" r:id="rId54"/>
    <p:sldId id="379" r:id="rId55"/>
    <p:sldId id="376" r:id="rId56"/>
    <p:sldId id="377" r:id="rId57"/>
    <p:sldId id="378" r:id="rId58"/>
    <p:sldId id="35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04" autoAdjust="0"/>
  </p:normalViewPr>
  <p:slideViewPr>
    <p:cSldViewPr>
      <p:cViewPr>
        <p:scale>
          <a:sx n="53" d="100"/>
          <a:sy n="53" d="100"/>
        </p:scale>
        <p:origin x="164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 we show how to solve problems involving the L1 norm.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apply the same procedure that established a link between the Normal pdf and the</a:t>
            </a:r>
            <a:r>
              <a:rPr lang="en-US" baseline="0" dirty="0" smtClean="0"/>
              <a:t> L2 error</a:t>
            </a:r>
          </a:p>
          <a:p>
            <a:r>
              <a:rPr lang="en-US" baseline="0" dirty="0" smtClean="0"/>
              <a:t>to the exponential 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Emphasize the “square” in the Gaussian and the “absolute value” in the exponential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Comparison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exponential probability density distribution (red) with a Normal probability density distribution (blue) of equal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exponential probability density distribution is longer tailed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Both </a:t>
            </a:r>
            <a:r>
              <a:rPr lang="en-US" baseline="0" dirty="0" err="1" smtClean="0"/>
              <a:t>Matlab’s</a:t>
            </a:r>
            <a:r>
              <a:rPr lang="en-US" baseline="0" dirty="0" smtClean="0"/>
              <a:t> and Python’s “exponential</a:t>
            </a:r>
            <a:r>
              <a:rPr lang="en-US" baseline="0" dirty="0" smtClean="0"/>
              <a:t>” distribution is one-sized, so must fudge by multiplying it by randomly chosen sign,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Scenario:</a:t>
            </a:r>
            <a:r>
              <a:rPr lang="en-US" baseline="0" dirty="0" smtClean="0"/>
              <a:t>  we measure the temperature in the room (presumed spatially uniform) N times.</a:t>
            </a:r>
          </a:p>
          <a:p>
            <a:r>
              <a:rPr lang="en-US" baseline="0" dirty="0" smtClean="0"/>
              <a:t>The thermometer has exponentially-distributed error.</a:t>
            </a:r>
          </a:p>
          <a:p>
            <a:r>
              <a:rPr lang="en-US" baseline="0" dirty="0" smtClean="0"/>
              <a:t>What’s the best estimate of the mean (the temperature in the room)</a:t>
            </a:r>
          </a:p>
          <a:p>
            <a:r>
              <a:rPr lang="en-US" baseline="0" dirty="0" smtClean="0"/>
              <a:t>and the variance of the measurement.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applied this principle many times before when discussing Gaussian-distributed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did this</a:t>
            </a:r>
            <a:r>
              <a:rPr lang="en-US" baseline="0" dirty="0" smtClean="0"/>
              <a:t> a few lectures ago.</a:t>
            </a:r>
            <a:endParaRPr lang="en-US" dirty="0" smtClean="0"/>
          </a:p>
          <a:p>
            <a:r>
              <a:rPr lang="en-US" dirty="0" smtClean="0"/>
              <a:t>Note that taking</a:t>
            </a:r>
            <a:r>
              <a:rPr lang="en-US" baseline="0" dirty="0" smtClean="0"/>
              <a:t> the log gets rid of the exponential and changes products of variables into sums of variables.</a:t>
            </a:r>
          </a:p>
          <a:p>
            <a:r>
              <a:rPr lang="en-US" baseline="0" dirty="0" smtClean="0"/>
              <a:t>The maximization is accomplished by setting derivatives to zero, as usual.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two equations</a:t>
            </a:r>
            <a:r>
              <a:rPr lang="en-US" baseline="0" dirty="0" smtClean="0"/>
              <a:t> are easy to solve.  The first can only be zero when the summation is zero, which</a:t>
            </a:r>
          </a:p>
          <a:p>
            <a:r>
              <a:rPr lang="en-US" baseline="0" dirty="0" smtClean="0"/>
              <a:t>yields the formula for m1.  Once m1 is known, solving the second is trivial.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use the word almost, since the usual formula</a:t>
            </a:r>
            <a:r>
              <a:rPr lang="en-US" baseline="0" dirty="0" smtClean="0"/>
              <a:t> for standard deviation has a factor of (N-1) in it,</a:t>
            </a:r>
          </a:p>
          <a:p>
            <a:r>
              <a:rPr lang="en-US" baseline="0" dirty="0" smtClean="0"/>
              <a:t>not the factor of N that appears above.  However, this difference is insignificant when N is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taking</a:t>
            </a:r>
            <a:r>
              <a:rPr lang="en-US" baseline="0" dirty="0" smtClean="0"/>
              <a:t> the log gets rid of the exponential and changes products of variables into sums of variables.</a:t>
            </a:r>
          </a:p>
          <a:p>
            <a:r>
              <a:rPr lang="en-US" baseline="0" dirty="0" smtClean="0"/>
              <a:t>The maximization is accomplished by setting derivatives to zero, as usual.</a:t>
            </a:r>
          </a:p>
          <a:p>
            <a:r>
              <a:rPr lang="en-US" baseline="0" dirty="0" smtClean="0"/>
              <a:t>Note that the derivative of an |x| is sign(x):</a:t>
            </a:r>
          </a:p>
          <a:p>
            <a:r>
              <a:rPr lang="en-US" baseline="0" dirty="0" smtClean="0"/>
              <a:t>if x&gt;0 then 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=1.</a:t>
            </a:r>
          </a:p>
          <a:p>
            <a:r>
              <a:rPr lang="en-US" baseline="0" dirty="0" smtClean="0"/>
              <a:t>if x&lt;0 then d(-x)/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=-1</a:t>
            </a:r>
          </a:p>
          <a:p>
            <a:r>
              <a:rPr lang="en-US" baseline="0" dirty="0" smtClean="0"/>
              <a:t>so derivative is +1 if x&gt;0 and -1 if x&lt;0</a:t>
            </a:r>
          </a:p>
          <a:p>
            <a:r>
              <a:rPr lang="en-US" baseline="0" dirty="0" smtClean="0"/>
              <a:t>(and 0 if x=0)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first equation is satisfied if the sum sign(di-&lt;d&gt;)=0.</a:t>
            </a:r>
          </a:p>
          <a:p>
            <a:r>
              <a:rPr lang="en-US" baseline="0" dirty="0" smtClean="0"/>
              <a:t>So you must pick &lt;d&gt; so that half of the di are greater than &lt;d&gt; and half are smaller.</a:t>
            </a:r>
          </a:p>
          <a:p>
            <a:r>
              <a:rPr lang="en-US" baseline="0" dirty="0" smtClean="0"/>
              <a:t>Then half of the signs are +1 and half are -1, and their sum is zero.</a:t>
            </a:r>
          </a:p>
          <a:p>
            <a:r>
              <a:rPr lang="en-US" dirty="0" smtClean="0"/>
              <a:t>But that’s just the formula for the median.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section emphasizes the link between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and measures of error.</a:t>
            </a:r>
          </a:p>
          <a:p>
            <a:r>
              <a:rPr lang="en-US" baseline="0" dirty="0" smtClean="0"/>
              <a:t>The seconds applies the same likelihood method as was previously applied to the Gaussian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last two show how to solve general L1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median is robust,</a:t>
            </a:r>
            <a:r>
              <a:rPr lang="en-US" baseline="0" dirty="0" smtClean="0"/>
              <a:t> in the sense that adding 1 datum</a:t>
            </a:r>
          </a:p>
          <a:p>
            <a:r>
              <a:rPr lang="en-US" baseline="0" dirty="0" smtClean="0"/>
              <a:t>such as an outlier</a:t>
            </a:r>
          </a:p>
          <a:p>
            <a:r>
              <a:rPr lang="en-US" baseline="0" dirty="0" smtClean="0"/>
              <a:t>can only change the median from one centrally-located di</a:t>
            </a:r>
          </a:p>
          <a:p>
            <a:r>
              <a:rPr lang="en-US" baseline="0" dirty="0" smtClean="0"/>
              <a:t>to a nearest-neighbor and thus still centrally located di.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L1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as a function of m, when N is even.  Note that it’s flat between the two central data.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L1 error as a function of m, when N is odd.  Note that the estimate IS the central datum.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L2 error is a smooth quadratic curve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endParaRPr lang="en-US" sz="12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8.2. Inverse problem to estimate the mean,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observations. (A)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E(m)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(red curve) with even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The error has a flat minimum, bounded by two observations (circles), and the solution is non-unique. (B)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 with odd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The error is minimum at a one of the observation points, and the solution is unique. (C)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error, both odd and even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 The error is minimum at a single point, which may not correspond to an observation point, and the solution is unique.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gda08_02.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BC54-4D04-450C-BE1A-F34A840D04A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notion of finite bounds is new.  There is no analog in the L2 world.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develop the tools needed to solve practical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</a:t>
            </a:r>
            <a:r>
              <a:rPr lang="en-US" baseline="0" dirty="0" smtClean="0"/>
              <a:t> the formal statement of the Linear Programming problem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Analogous</a:t>
            </a:r>
            <a:r>
              <a:rPr lang="en-US" baseline="0" dirty="0" smtClean="0"/>
              <a:t> to the minimum L2 length problem that we applied to Gm=d when it was underdetermined.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formal statement of the problem.  Emphasize the absolute value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course, we encounter many cases where a “harder” problem can be transformed into an “easier”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transformation.</a:t>
            </a:r>
            <a:r>
              <a:rPr lang="en-US" baseline="0" dirty="0" smtClean="0"/>
              <a:t>  We’ll go through it step by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all the variables</a:t>
            </a:r>
            <a:r>
              <a:rPr lang="en-US" baseline="0" dirty="0" smtClean="0"/>
              <a:t> are required to be positive.  Notice that there are 5 variables.  We’ll define</a:t>
            </a:r>
          </a:p>
          <a:p>
            <a:r>
              <a:rPr lang="en-US" baseline="0" dirty="0" smtClean="0"/>
              <a:t>them in a minute.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error has a long tailed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data will have lots of outliers</a:t>
            </a:r>
          </a:p>
          <a:p>
            <a:r>
              <a:rPr lang="en-US" baseline="0" dirty="0" smtClean="0"/>
              <a:t>so outliers are unimportant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</a:t>
            </a:r>
            <a:r>
              <a:rPr lang="en-US" baseline="0" dirty="0" smtClean="0"/>
              <a:t>that one of the equality constraints is Gm=d, written with the substitution m=m’-m’’.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substitution is a standard trick in linear programming.  It relaxed the positivity constraint on m.</a:t>
            </a:r>
          </a:p>
          <a:p>
            <a:r>
              <a:rPr lang="en-US" baseline="0" dirty="0" smtClean="0"/>
              <a:t>While m’ and m’’ are constrained to be positive, their difference is not required to be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other two equality constraints can be rewritten as shown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that m-&lt;m&gt; is positive.</a:t>
            </a:r>
          </a:p>
          <a:p>
            <a:r>
              <a:rPr lang="en-US" baseline="0" dirty="0" smtClean="0"/>
              <a:t>In the first equation</a:t>
            </a:r>
          </a:p>
          <a:p>
            <a:r>
              <a:rPr lang="en-US" baseline="0" dirty="0" smtClean="0"/>
              <a:t>since x is non-negative</a:t>
            </a:r>
          </a:p>
          <a:p>
            <a:r>
              <a:rPr lang="en-US" baseline="0" dirty="0" smtClean="0"/>
              <a:t>alpha must be greater than m-&lt;m&gt;.</a:t>
            </a:r>
          </a:p>
          <a:p>
            <a:r>
              <a:rPr lang="en-US" baseline="0" dirty="0" smtClean="0"/>
              <a:t>In the second equation, you can always choose x’ to satisfy the equation, regardless of the value of alpha.</a:t>
            </a:r>
          </a:p>
          <a:p>
            <a:r>
              <a:rPr lang="en-US" baseline="0" dirty="0" smtClean="0"/>
              <a:t>so the second equation does not constrain alpha.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that m-&lt;m&gt; is negative.</a:t>
            </a:r>
          </a:p>
          <a:p>
            <a:r>
              <a:rPr lang="en-US" baseline="0" dirty="0" smtClean="0"/>
              <a:t>In the second equation</a:t>
            </a:r>
          </a:p>
          <a:p>
            <a:r>
              <a:rPr lang="en-US" baseline="0" dirty="0" smtClean="0"/>
              <a:t>since x is non-negative</a:t>
            </a:r>
          </a:p>
          <a:p>
            <a:r>
              <a:rPr lang="en-US" baseline="0" dirty="0" smtClean="0"/>
              <a:t>alpha must be greater than -(m-&lt;m&gt;).</a:t>
            </a:r>
          </a:p>
          <a:p>
            <a:r>
              <a:rPr lang="en-US" baseline="0" dirty="0" smtClean="0"/>
              <a:t>In the first equation, you can always choose x to satisfy the equation, regardless of the value of alpha.</a:t>
            </a:r>
          </a:p>
          <a:p>
            <a:r>
              <a:rPr lang="en-US" baseline="0" dirty="0" smtClean="0"/>
              <a:t>so the first equation does not constrain alpha.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together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two equations imply that alpha is greater than</a:t>
            </a:r>
          </a:p>
          <a:p>
            <a:r>
              <a:rPr lang="en-US" baseline="0" dirty="0" smtClean="0"/>
              <a:t>the absolute value of m-&lt;m&gt;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minimizing</a:t>
            </a:r>
            <a:r>
              <a:rPr lang="en-US" baseline="0" dirty="0" smtClean="0"/>
              <a:t> the weighted sum of alpha</a:t>
            </a:r>
          </a:p>
          <a:p>
            <a:r>
              <a:rPr lang="en-US" baseline="0" dirty="0" smtClean="0"/>
              <a:t>is the same as</a:t>
            </a:r>
          </a:p>
          <a:p>
            <a:r>
              <a:rPr lang="en-US" baseline="0" dirty="0" smtClean="0"/>
              <a:t>minimizing the weighted sum of abs(m-&lt;m&gt;).</a:t>
            </a:r>
          </a:p>
          <a:p>
            <a:r>
              <a:rPr lang="en-US" baseline="0" dirty="0" smtClean="0"/>
              <a:t>Clever!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transformation is similar to the minimum-length case.  Once again, 5 variables, all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two complimentary equality constraints,</a:t>
            </a:r>
          </a:p>
          <a:p>
            <a:r>
              <a:rPr lang="en-US" baseline="0" dirty="0" smtClean="0"/>
              <a:t>rigged to constrain that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≥|</a:t>
            </a:r>
            <a:r>
              <a:rPr lang="en-US" sz="1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endParaRPr kumimoji="0" lang="en-US" sz="1200" b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dirty="0" smtClean="0"/>
              <a:t>so </a:t>
            </a:r>
            <a:r>
              <a:rPr lang="en-US" dirty="0" err="1" smtClean="0"/>
              <a:t>mimimizing</a:t>
            </a:r>
            <a:r>
              <a:rPr lang="en-US" dirty="0" smtClean="0"/>
              <a:t> sum alpha</a:t>
            </a:r>
            <a:r>
              <a:rPr lang="en-US" baseline="0" dirty="0" smtClean="0"/>
              <a:t> is the same a minimizing sum abs(d-Gm)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review of the formulas for the norms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baseline="0" dirty="0" smtClean="0"/>
              <a:t> implementation</a:t>
            </a:r>
          </a:p>
          <a:p>
            <a:r>
              <a:rPr lang="en-US" baseline="0" dirty="0" smtClean="0"/>
              <a:t>Note that there are lots of variables.</a:t>
            </a:r>
          </a:p>
          <a:p>
            <a:r>
              <a:rPr lang="en-US" baseline="0" dirty="0" smtClean="0"/>
              <a:t>This is a limitation of the method – problems can easily be too big to handle.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Inequality constraints are simple; everything</a:t>
            </a:r>
            <a:r>
              <a:rPr lang="en-US" baseline="0" dirty="0" smtClean="0"/>
              <a:t> positive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Note that an upper bound had been added. </a:t>
            </a:r>
          </a:p>
          <a:p>
            <a:r>
              <a:rPr lang="en-US" baseline="0" dirty="0" smtClean="0"/>
              <a:t>As m=m’-m’’, the equation Gm=d does not guard against m’ and m’’ becoming very large.</a:t>
            </a:r>
          </a:p>
          <a:p>
            <a:r>
              <a:rPr lang="en-US" baseline="0" dirty="0" smtClean="0"/>
              <a:t>The bound prevents a run-away.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MatLab’s</a:t>
            </a:r>
            <a:r>
              <a:rPr lang="en-US" baseline="0" dirty="0" smtClean="0"/>
              <a:t> linear </a:t>
            </a:r>
            <a:r>
              <a:rPr lang="en-US" baseline="0" dirty="0" err="1" smtClean="0"/>
              <a:t>porgamming</a:t>
            </a:r>
            <a:r>
              <a:rPr lang="en-US" baseline="0" dirty="0" smtClean="0"/>
              <a:t> function</a:t>
            </a:r>
          </a:p>
          <a:p>
            <a:r>
              <a:rPr lang="en-US" baseline="0" dirty="0" smtClean="0"/>
              <a:t>and then compute m</a:t>
            </a:r>
          </a:p>
          <a:p>
            <a:r>
              <a:rPr lang="en-US" baseline="0" dirty="0" smtClean="0"/>
              <a:t>added benefit is that </a:t>
            </a:r>
            <a:r>
              <a:rPr lang="en-US" baseline="0" dirty="0" err="1" smtClean="0"/>
              <a:t>fmin</a:t>
            </a:r>
            <a:r>
              <a:rPr lang="en-US" baseline="0" dirty="0" smtClean="0"/>
              <a:t> is the L1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</a:t>
            </a:r>
            <a:r>
              <a:rPr lang="en-US" baseline="0" dirty="0" smtClean="0"/>
              <a:t> </a:t>
            </a:r>
            <a:r>
              <a:rPr lang="en-US" baseline="0" dirty="0" smtClean="0"/>
              <a:t>implementation</a:t>
            </a:r>
          </a:p>
          <a:p>
            <a:r>
              <a:rPr lang="en-US" baseline="0" dirty="0" smtClean="0"/>
              <a:t>Note that there are lots of variables.</a:t>
            </a:r>
          </a:p>
          <a:p>
            <a:r>
              <a:rPr lang="en-US" baseline="0" dirty="0" smtClean="0"/>
              <a:t>This is a limitation of the method – problems can easily be too big to handle.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15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172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Inequality constraints are simple; everything</a:t>
            </a:r>
            <a:r>
              <a:rPr lang="en-US" baseline="0" dirty="0" smtClean="0"/>
              <a:t> positive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Note that an upper bound had been added. </a:t>
            </a:r>
          </a:p>
          <a:p>
            <a:r>
              <a:rPr lang="en-US" baseline="0" dirty="0" smtClean="0"/>
              <a:t>As m=m’-m’’, the equation Gm=d does not guard against m’ and m’’ becoming very large.</a:t>
            </a:r>
          </a:p>
          <a:p>
            <a:r>
              <a:rPr lang="en-US" baseline="0" dirty="0" smtClean="0"/>
              <a:t>The bound prevents a run-away.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35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</a:t>
            </a:r>
            <a:r>
              <a:rPr lang="en-US" baseline="0" dirty="0" smtClean="0"/>
              <a:t> </a:t>
            </a:r>
            <a:r>
              <a:rPr lang="en-US" baseline="0" dirty="0" smtClean="0"/>
              <a:t>the Python linear programming </a:t>
            </a:r>
            <a:r>
              <a:rPr lang="en-US" baseline="0" dirty="0" smtClean="0"/>
              <a:t>function</a:t>
            </a:r>
          </a:p>
          <a:p>
            <a:r>
              <a:rPr lang="en-US" baseline="0" dirty="0" smtClean="0"/>
              <a:t>and then compute m</a:t>
            </a:r>
          </a:p>
          <a:p>
            <a:r>
              <a:rPr lang="en-US" baseline="0" dirty="0" smtClean="0"/>
              <a:t>added benefit is that </a:t>
            </a:r>
            <a:r>
              <a:rPr lang="en-US" baseline="0" dirty="0" err="1" smtClean="0"/>
              <a:t>fmin</a:t>
            </a:r>
            <a:r>
              <a:rPr lang="en-US" baseline="0" dirty="0" smtClean="0"/>
              <a:t> is the L1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50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 Red-true;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Green L1; Blue L2.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L2 is badly affected by the outlier.  L1 is not.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Curve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fitting using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norm. The true data (red curve) follow a cubic polynomial in an auxiliary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Observations (red circles) have additive noise with zero mean and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drawn from an exponential probability density function.  Note the outlier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z≈1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fit (green curve) is not as affected by the outlier as a standard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(least-squares) fit (blue curve).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other words, add prior</a:t>
            </a:r>
            <a:r>
              <a:rPr lang="en-US" baseline="0" dirty="0" smtClean="0"/>
              <a:t> information that m is close to &lt;m&gt;.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Higher the norm, the more important an outlier 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higher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norms give preferential weight to the largest of the errors.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?. Hypothetical prediction error,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its absolute value, raised the powers,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While most elements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are numerically significant, only a few elements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|e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are.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gda03_??.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Nice</a:t>
            </a:r>
            <a:r>
              <a:rPr lang="en-US" baseline="0" dirty="0" smtClean="0"/>
              <a:t> to know, but actually, one rarely (if ever) wants to solve this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explained in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Linf</a:t>
            </a:r>
            <a:r>
              <a:rPr lang="en-US" baseline="0" dirty="0" smtClean="0"/>
              <a:t> problem is to minimize the largest prediction error.</a:t>
            </a:r>
          </a:p>
          <a:p>
            <a:r>
              <a:rPr lang="en-US" baseline="0" dirty="0" smtClean="0"/>
              <a:t>The transformation is similar to the ones that we’ve seen previously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 that alpha</a:t>
            </a:r>
            <a:r>
              <a:rPr lang="en-US" baseline="0" dirty="0" smtClean="0"/>
              <a:t> is a scalar, not a vector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 Red-true;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Green </a:t>
            </a:r>
            <a:r>
              <a:rPr lang="en-US" sz="1200" baseline="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; Blue L2.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very badly affected by the outlier.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Curve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fitting using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norm. The true data (red curve) follow a cubic polynomial in an auxiliary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Observations (red circles) have additive noise with zero mean and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drawn from an exponential probability density function.  Note the outlier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z≈0.37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fit (green curve) is more affected by the outlier than is a standard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(least-squares) fit (blue curve).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limiting</a:t>
            </a:r>
            <a:r>
              <a:rPr lang="en-US" baseline="0" dirty="0" smtClean="0"/>
              <a:t> case say the norm of e is the absolute value of its largest element.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estimate of the model parameters for each norm.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Example of fitting a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straight line to data.  Note the outlier.  The higher the norm,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more the outlier “pulls down” the line.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line problem solved under three different norms.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worst-case example, since the data have a horrible outlier (be sure to point it out).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Straight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line fits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pairs where the error is measured under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norms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norm gives the least weight to the one outlier.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a long-tailed (left) and short-tailed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low norms for long-tailed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, high norms for short 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Long-tailed probability density function. B) Short-tailed probability density function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Programming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>
          <a:xfrm>
            <a:off x="762000" y="1524000"/>
            <a:ext cx="7748573" cy="4526424"/>
            <a:chOff x="2705637" y="1170801"/>
            <a:chExt cx="4304763" cy="2514680"/>
          </a:xfrm>
        </p:grpSpPr>
        <p:sp>
          <p:nvSpPr>
            <p:cNvPr id="5" name="TextBox 4"/>
            <p:cNvSpPr txBox="1"/>
            <p:nvPr/>
          </p:nvSpPr>
          <p:spPr>
            <a:xfrm>
              <a:off x="2895600" y="3429000"/>
              <a:ext cx="41148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14363" y="1170801"/>
              <a:ext cx="3810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38153" y="1170801"/>
              <a:ext cx="3810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5637" y="1371600"/>
              <a:ext cx="3981450" cy="199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Answer is related to the distribution of the error.  Are outliers common or rare?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5257800"/>
            <a:ext cx="388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 tails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kumimoji="0" lang="en-US" sz="22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unimportant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low 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gives low weight to outliers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19600" y="5181600"/>
            <a:ext cx="3962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short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tails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kumimoji="0" lang="en-US" sz="22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important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high 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gives high weight to outliers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we showed previously …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use L</a:t>
            </a:r>
            <a:r>
              <a:rPr lang="en-US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when data has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Normally-distributed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error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 we will show in a moment …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use L</a:t>
            </a:r>
            <a:r>
              <a:rPr lang="en-US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when data has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Exponentially-distributed error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0000" t="34737"/>
          <a:stretch>
            <a:fillRect/>
          </a:stretch>
        </p:blipFill>
        <p:spPr bwMode="auto">
          <a:xfrm>
            <a:off x="4343400" y="2438400"/>
            <a:ext cx="4572000" cy="114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191000"/>
            <a:ext cx="53721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l="39968" t="32979" r="22643" b="48690"/>
          <a:stretch>
            <a:fillRect/>
          </a:stretch>
        </p:blipFill>
        <p:spPr bwMode="auto">
          <a:xfrm>
            <a:off x="0" y="2209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676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Normal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76800" y="1676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Exponential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-86746"/>
            <a:ext cx="8229600" cy="138214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make realizations of an exponentially-distributed random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variable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6305" y="2133600"/>
            <a:ext cx="8839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 =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sqrt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random('exponential',mu,Nr,1);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 (2*(random('unid',2,Nr,1)-1)-1);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.*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305" y="4549676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mu=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np.random.exponential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(scale=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mu,size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=(Nr,1));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s=2.0*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np.random.randint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(low=0,high=2,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size=(Nr,1))-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np.multiply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r,s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6305" y="885023"/>
            <a:ext cx="8229600" cy="1382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6305" y="3515746"/>
            <a:ext cx="8229600" cy="1382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Derive 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estimate of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and variance of an 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of Principle of Maximum Likelihood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3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maximize</a:t>
            </a:r>
          </a:p>
          <a:p>
            <a:pPr lvl="0" algn="ctr">
              <a:buNone/>
              <a:defRPr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log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log-probability that the observed data was in fact observed</a:t>
            </a:r>
          </a:p>
          <a:p>
            <a:pPr algn="ctr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respect to unknown parameters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its mean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Previous Example: Gaussian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514600"/>
            <a:ext cx="7467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5030" y="42672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25908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5105400"/>
            <a:ext cx="2057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usual formula for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 mean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722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19800" y="5105400"/>
            <a:ext cx="243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almost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usual formula for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 standard deviation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New Example: Exponential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914400"/>
            <a:ext cx="61007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90800"/>
            <a:ext cx="844061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8991600" cy="110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14	L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="1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97180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=median(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375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97180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=median(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375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25908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63684" y="4655460"/>
            <a:ext cx="5780316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robust than sample mean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since outlier moves it only by “one data point”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0763" r="7410" b="6542"/>
          <a:stretch>
            <a:fillRect/>
          </a:stretch>
        </p:blipFill>
        <p:spPr bwMode="auto">
          <a:xfrm>
            <a:off x="974360" y="381000"/>
            <a:ext cx="7622186" cy="54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79540" y="152400"/>
            <a:ext cx="7338087" cy="6571328"/>
            <a:chOff x="1614814" y="1177329"/>
            <a:chExt cx="4892056" cy="438088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1332021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681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733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07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70366" y="2990893"/>
              <a:ext cx="222069" cy="428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22967" y="2838493"/>
              <a:ext cx="228600" cy="733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096289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895054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2713402" y="4952235"/>
              <a:ext cx="152400" cy="3810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4087586" y="3303313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009571" y="4399799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094912" y="4896188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2469380" y="4833845"/>
              <a:ext cx="2764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2836818" y="4832756"/>
              <a:ext cx="27867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6010359" y="4880882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461854" y="5209401"/>
              <a:ext cx="7620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6018" y="5048293"/>
              <a:ext cx="74430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96266" y="5048293"/>
              <a:ext cx="610604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28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number of data are even, the solution in non-unique but bounded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 exactly satisfies one of the data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20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these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properties carry over to the general linear problem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certain cases, the solution can be non-unique but bounded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solution exactly satisfies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data equations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Linear Inverse Problem under the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Transformation to a Linear Programming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Length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8288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4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subject to the constraint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4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subject to the constraint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248400" y="2667000"/>
            <a:ext cx="762000" cy="457200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8400" y="3048000"/>
            <a:ext cx="2895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solution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length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(weighted by </a:t>
            </a:r>
            <a:r>
              <a:rPr lang="el-GR" sz="4400" i="1" noProof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i="1" baseline="-25000" noProof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4400" i="1" baseline="300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-1</a:t>
            </a: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86400" y="5486400"/>
            <a:ext cx="762000" cy="457200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15000" y="5410200"/>
            <a:ext cx="2895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 data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equations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to an equivalent linear programming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Material on Outliers and Long-Tailed Distributions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Derive the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estimate of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mean and variance of an exponential distribution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the Linear Inverse Problem under the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by Transformation to a Linear Programming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Do the same for the L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143000" y="4800600"/>
            <a:ext cx="7086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00400" y="5791201"/>
            <a:ext cx="533400" cy="304799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57600" y="5715000"/>
            <a:ext cx="464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all variables are required to be positive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0" y="2895600"/>
            <a:ext cx="2133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72389" y="3762375"/>
            <a:ext cx="1223211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7400" y="3352800"/>
            <a:ext cx="464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 data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equations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lang="en-US" sz="2800" b="1" baseline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m=m’-m’’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329542" y="3505200"/>
            <a:ext cx="6629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“slack variables”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standard trick in linear programming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allow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to have any sign while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are non-negative</a:t>
            </a:r>
          </a:p>
        </p:txBody>
      </p:sp>
      <p:sp>
        <p:nvSpPr>
          <p:cNvPr id="10" name="Oval 9"/>
          <p:cNvSpPr/>
          <p:nvPr/>
        </p:nvSpPr>
        <p:spPr>
          <a:xfrm>
            <a:off x="0" y="2895600"/>
            <a:ext cx="2133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72389" y="3762375"/>
            <a:ext cx="1223211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3000" y="4800600"/>
            <a:ext cx="2743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18971" y="4978400"/>
            <a:ext cx="2380343" cy="1320799"/>
          </a:xfrm>
          <a:custGeom>
            <a:avLst/>
            <a:gdLst>
              <a:gd name="connsiteX0" fmla="*/ 2380343 w 2380343"/>
              <a:gd name="connsiteY0" fmla="*/ 0 h 1320799"/>
              <a:gd name="connsiteX1" fmla="*/ 1625600 w 2380343"/>
              <a:gd name="connsiteY1" fmla="*/ 609600 h 1320799"/>
              <a:gd name="connsiteX2" fmla="*/ 1190172 w 2380343"/>
              <a:gd name="connsiteY2" fmla="*/ 551543 h 1320799"/>
              <a:gd name="connsiteX3" fmla="*/ 783772 w 2380343"/>
              <a:gd name="connsiteY3" fmla="*/ 1291771 h 1320799"/>
              <a:gd name="connsiteX4" fmla="*/ 0 w 2380343"/>
              <a:gd name="connsiteY4" fmla="*/ 725714 h 132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343" h="1320799">
                <a:moveTo>
                  <a:pt x="2380343" y="0"/>
                </a:moveTo>
                <a:cubicBezTo>
                  <a:pt x="2102152" y="258838"/>
                  <a:pt x="1823962" y="517676"/>
                  <a:pt x="1625600" y="609600"/>
                </a:cubicBezTo>
                <a:cubicBezTo>
                  <a:pt x="1427238" y="701524"/>
                  <a:pt x="1330476" y="437848"/>
                  <a:pt x="1190172" y="551543"/>
                </a:cubicBezTo>
                <a:cubicBezTo>
                  <a:pt x="1049868" y="665238"/>
                  <a:pt x="982134" y="1262743"/>
                  <a:pt x="783772" y="1291771"/>
                </a:cubicBezTo>
                <a:cubicBezTo>
                  <a:pt x="585410" y="1320799"/>
                  <a:pt x="292705" y="1023256"/>
                  <a:pt x="0" y="725714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590800" y="2743200"/>
            <a:ext cx="65532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7056063">
            <a:off x="4604631" y="4211792"/>
            <a:ext cx="1510300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53000" y="39624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329542" y="6005286"/>
            <a:ext cx="2775858" cy="700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kumimoji="0" lang="el-GR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 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≥0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5029200"/>
            <a:ext cx="1447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3843140">
            <a:off x="3495313" y="4398664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583264">
            <a:off x="1971971" y="5737099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24200" y="37338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+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99316" y="5780316"/>
            <a:ext cx="3505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always be satisfied by choosing 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appropriate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rot="1583264">
            <a:off x="6143497" y="5582449"/>
            <a:ext cx="476506" cy="18890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400800" y="380637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-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20542" y="5029200"/>
            <a:ext cx="1295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3843140">
            <a:off x="7000513" y="4398664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5780316"/>
            <a:ext cx="3505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always be satisfied by choosing 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appropriate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2572981" y="5582449"/>
            <a:ext cx="476506" cy="18890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40084" y="5163456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410200" y="5943600"/>
            <a:ext cx="274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kumimoji="0" lang="el-GR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 -(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≥0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5791200"/>
            <a:ext cx="2819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taken together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≥|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&gt;|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4562770" y="5813300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5029200"/>
            <a:ext cx="6291942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419600" y="1752600"/>
            <a:ext cx="3505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minimizing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same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 as minimizing weighted solution length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3800770" y="1774700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5600" y="609600"/>
            <a:ext cx="19050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B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error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(analogous to least squares)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Review Material on Outliers and Long-Tailed Distributions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to an equivalent linear programming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3380" t="28000" r="28169" b="35000"/>
          <a:stretch>
            <a:fillRect/>
          </a:stretch>
        </p:blipFill>
        <p:spPr bwMode="auto">
          <a:xfrm>
            <a:off x="130626" y="914400"/>
            <a:ext cx="888862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675744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3380" t="28000" r="28169" b="35000"/>
          <a:stretch>
            <a:fillRect/>
          </a:stretch>
        </p:blipFill>
        <p:spPr bwMode="auto">
          <a:xfrm>
            <a:off x="130626" y="914400"/>
            <a:ext cx="888862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0" y="2438400"/>
            <a:ext cx="8686800" cy="838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276600" y="3276600"/>
            <a:ext cx="1371600" cy="2438400"/>
          </a:xfrm>
          <a:custGeom>
            <a:avLst/>
            <a:gdLst>
              <a:gd name="connsiteX0" fmla="*/ 0 w 2656114"/>
              <a:gd name="connsiteY0" fmla="*/ 0 h 2409371"/>
              <a:gd name="connsiteX1" fmla="*/ 1553028 w 2656114"/>
              <a:gd name="connsiteY1" fmla="*/ 711200 h 2409371"/>
              <a:gd name="connsiteX2" fmla="*/ 1306285 w 2656114"/>
              <a:gd name="connsiteY2" fmla="*/ 1509486 h 2409371"/>
              <a:gd name="connsiteX3" fmla="*/ 2656114 w 2656114"/>
              <a:gd name="connsiteY3" fmla="*/ 2409371 h 240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4" h="2409371">
                <a:moveTo>
                  <a:pt x="0" y="0"/>
                </a:moveTo>
                <a:cubicBezTo>
                  <a:pt x="667657" y="229809"/>
                  <a:pt x="1335314" y="459619"/>
                  <a:pt x="1553028" y="711200"/>
                </a:cubicBezTo>
                <a:cubicBezTo>
                  <a:pt x="1770742" y="962781"/>
                  <a:pt x="1122437" y="1226458"/>
                  <a:pt x="1306285" y="1509486"/>
                </a:cubicBezTo>
                <a:cubicBezTo>
                  <a:pt x="1490133" y="1792514"/>
                  <a:pt x="2073123" y="2100942"/>
                  <a:pt x="2656114" y="240937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0" y="5029200"/>
            <a:ext cx="396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  <a:p>
            <a:pPr algn="ctr"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x’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-(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previous argument applies</a:t>
            </a:r>
          </a:p>
          <a:p>
            <a:pPr algn="ctr">
              <a:spcBef>
                <a:spcPct val="0"/>
              </a:spcBef>
              <a:defRPr/>
            </a:pP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1891844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variables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m = mp 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x = [mp',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', alpha', x',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']'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mp,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M and alpha, x,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 = 2*M+3*N;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f(2*M+1:2*M+N)=1./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189398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equality constraints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zeros(2*N,L);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zeros(2*N,1);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first equation G(mp-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)+x-alpha=d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(1:N,1:M)             =  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(1:N,M+1:2*M)         = -G;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(1:N,2*M+1:2*M+N)     = -eye(N,N);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(1:N,2*M+N+1:2*M+2*N) =  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(1:N)                 =  dobs;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second equation G(mp-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xp+alpha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(N+1:2*N,1:M)               =  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(N+1:2*N,M+1:2*M)           = -G;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(N+1:2*N,2*M+1:2*M+N)       =  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(N+1:2*N,2*M+2*N+1:2*M+3*N) = -eye(N,N);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(N+1:2*N)                   =  dobs;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30626" y="388978"/>
            <a:ext cx="901337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inequality constraints A x &lt;= b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part 1: everything positive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 = zeros(L+2*M,L);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 = zeros(L+2*M,1);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A(1:L,:) = -eye(L,L);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b(1:L)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part 2; mp and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have an upper bound.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A(L+1:L+2*M,:) = eye(2*M,L);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mls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 (G'*G)\(G'*dobs); % L2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mupperbound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=10*max(abs(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mls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b(L+1:L+2*M) 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mupperbound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763000" cy="38862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% solve linear programming problem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[x,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linprog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f,A,b,Aeq,beq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=-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mest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x(1:M) - x(M+1:2*M);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Python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45168" y="99060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variables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mpp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', alpha', x',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length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and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alpha, x,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length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2*M+3*N;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((L,1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# f is length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minimize sum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aplha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)/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((L,1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f[2*M:2*M+N,0:1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np.reciprocal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05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189398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equality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constraints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((2*N,L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((2*N,1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equation G(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mp-mpp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x-alpha=d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[0:N,0:M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[0:N,M:2*M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-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[0:N,2*M:2*M+N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-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np.identity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[0:N,2*M+N:2*M+2*N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np.identity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[0:N,0:1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dobs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second equation G(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mp-mpp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xp+alpha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[N:2*N,0:M]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[N:2*N,M:2*M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-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[N:2*N,2*M:2*M+N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np.identity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[N:2*N,2*M+2*N:2*M+3*N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-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np.identity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[N:2*N,0:1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dobs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3888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30626" y="604422"/>
            <a:ext cx="90133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inequality constraints A x &lt;=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part 1: everything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positive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((L+2*M,L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((L+2*M,1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A[0:L,0:L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-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np.identity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b[0:L,0:1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np.zeros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((L,1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part 2;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mpp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have an upper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A[L:L+2*M,0:L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np.eye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(N=2*M,M=L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mupperbound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=10.0*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np.max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np.abs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mls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b[L:L+2*M,0:1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mupperbound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4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Review of the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family of norms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295400"/>
            <a:ext cx="4267200" cy="525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600" cy="3886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solve linear programming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problem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opt.linprog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f,A_ub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A,b_ub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A_eq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Aeq,b_eq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res.fun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x[0:M,0:1] - x[M:2*M,0:1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46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73312" y="1066800"/>
            <a:ext cx="7620006" cy="4608134"/>
            <a:chOff x="1943096" y="1371600"/>
            <a:chExt cx="4762504" cy="28800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571" r="7143" b="5184"/>
            <a:stretch>
              <a:fillRect/>
            </a:stretch>
          </p:blipFill>
          <p:spPr bwMode="auto">
            <a:xfrm>
              <a:off x="2209800" y="1371600"/>
              <a:ext cx="4495800" cy="2528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343400" y="3886200"/>
              <a:ext cx="457200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3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3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096" y="2438400"/>
              <a:ext cx="457200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3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3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734595" y="2586445"/>
              <a:ext cx="783772" cy="187234"/>
            </a:xfrm>
            <a:custGeom>
              <a:avLst/>
              <a:gdLst>
                <a:gd name="connsiteX0" fmla="*/ 0 w 783772"/>
                <a:gd name="connsiteY0" fmla="*/ 182880 h 187234"/>
                <a:gd name="connsiteX1" fmla="*/ 339634 w 783772"/>
                <a:gd name="connsiteY1" fmla="*/ 0 h 187234"/>
                <a:gd name="connsiteX2" fmla="*/ 444137 w 783772"/>
                <a:gd name="connsiteY2" fmla="*/ 182880 h 187234"/>
                <a:gd name="connsiteX3" fmla="*/ 783772 w 783772"/>
                <a:gd name="connsiteY3" fmla="*/ 26126 h 18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772" h="187234">
                  <a:moveTo>
                    <a:pt x="0" y="182880"/>
                  </a:moveTo>
                  <a:cubicBezTo>
                    <a:pt x="132805" y="91440"/>
                    <a:pt x="265611" y="0"/>
                    <a:pt x="339634" y="0"/>
                  </a:cubicBezTo>
                  <a:cubicBezTo>
                    <a:pt x="413657" y="0"/>
                    <a:pt x="370114" y="178526"/>
                    <a:pt x="444137" y="182880"/>
                  </a:cubicBezTo>
                  <a:cubicBezTo>
                    <a:pt x="518160" y="187234"/>
                    <a:pt x="650966" y="106680"/>
                    <a:pt x="783772" y="26126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34147" y="2754085"/>
              <a:ext cx="985698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outlier</a:t>
              </a:r>
              <a:endParaRPr lang="en-US" sz="32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mixed-determined problem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L+E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also be solved via transformation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we omit it 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Linear Inverse Problem under the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Transformation to a Linear Programming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992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we’re going to skip all the details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just show the transformation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overdetermined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990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minimize 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max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</a:t>
            </a:r>
            <a:r>
              <a:rPr lang="el-GR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lang="en-US" sz="32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8600" y="1828800"/>
            <a:ext cx="838200" cy="12192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98" y="2133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505200" y="2133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53000" y="13716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l-GR" sz="44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a scalar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rot="17840323">
            <a:off x="4079161" y="1613041"/>
            <a:ext cx="674750" cy="69041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98" y="2133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685800" y="1143000"/>
            <a:ext cx="8184320" cy="4494332"/>
            <a:chOff x="1943096" y="1404255"/>
            <a:chExt cx="5115200" cy="280895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51" b="7673"/>
            <a:stretch>
              <a:fillRect/>
            </a:stretch>
          </p:blipFill>
          <p:spPr bwMode="auto">
            <a:xfrm>
              <a:off x="2233747" y="1404255"/>
              <a:ext cx="4824549" cy="2462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343400" y="3886200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096" y="2438400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3997233" y="3237411"/>
              <a:ext cx="783772" cy="187234"/>
            </a:xfrm>
            <a:custGeom>
              <a:avLst/>
              <a:gdLst>
                <a:gd name="connsiteX0" fmla="*/ 0 w 783772"/>
                <a:gd name="connsiteY0" fmla="*/ 182880 h 187234"/>
                <a:gd name="connsiteX1" fmla="*/ 339634 w 783772"/>
                <a:gd name="connsiteY1" fmla="*/ 0 h 187234"/>
                <a:gd name="connsiteX2" fmla="*/ 444137 w 783772"/>
                <a:gd name="connsiteY2" fmla="*/ 182880 h 187234"/>
                <a:gd name="connsiteX3" fmla="*/ 783772 w 783772"/>
                <a:gd name="connsiteY3" fmla="*/ 26126 h 18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772" h="187234">
                  <a:moveTo>
                    <a:pt x="0" y="182880"/>
                  </a:moveTo>
                  <a:cubicBezTo>
                    <a:pt x="132805" y="91440"/>
                    <a:pt x="265611" y="0"/>
                    <a:pt x="339634" y="0"/>
                  </a:cubicBezTo>
                  <a:cubicBezTo>
                    <a:pt x="413657" y="0"/>
                    <a:pt x="370114" y="178526"/>
                    <a:pt x="444137" y="182880"/>
                  </a:cubicBezTo>
                  <a:cubicBezTo>
                    <a:pt x="518160" y="187234"/>
                    <a:pt x="650966" y="106680"/>
                    <a:pt x="783772" y="26126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3822" y="3270433"/>
              <a:ext cx="1203684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outlier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4138" t="3620" r="6207" b="5882"/>
          <a:stretch>
            <a:fillRect/>
          </a:stretch>
        </p:blipFill>
        <p:spPr bwMode="auto">
          <a:xfrm>
            <a:off x="762000" y="1143000"/>
            <a:ext cx="7162800" cy="550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higher norms give </a:t>
            </a:r>
            <a:r>
              <a:rPr lang="en-US" sz="36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increaing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weight to largest element of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sz="36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limiting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772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which norm to use?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 makes a difference!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1143" t="36233" r="25119" b="15583"/>
          <a:stretch/>
        </p:blipFill>
        <p:spPr>
          <a:xfrm>
            <a:off x="457200" y="609600"/>
            <a:ext cx="7934475" cy="624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7692</TotalTime>
  <Words>2882</Words>
  <Application>Microsoft Office PowerPoint</Application>
  <PresentationFormat>On-screen Show (4:3)</PresentationFormat>
  <Paragraphs>418</Paragraphs>
  <Slides>58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Cambria Math</vt:lpstr>
      <vt:lpstr>Courier New</vt:lpstr>
      <vt:lpstr>Times New Roman</vt:lpstr>
      <vt:lpstr>Office Theme</vt:lpstr>
      <vt:lpstr>Lecture 14   L1 , L∞ Norm Problems and Linear Programming</vt:lpstr>
      <vt:lpstr>Syllabus</vt:lpstr>
      <vt:lpstr>Purpose of the Lecture</vt:lpstr>
      <vt:lpstr>Part 1   Review Material on Outliers and Long-Tailed Distributions    </vt:lpstr>
      <vt:lpstr>Review of the Ln family of norms</vt:lpstr>
      <vt:lpstr>higher norms give increaing weight to largest element of e</vt:lpstr>
      <vt:lpstr>limiting case</vt:lpstr>
      <vt:lpstr>but which norm to use?  it makes a difference!</vt:lpstr>
      <vt:lpstr>PowerPoint Presentation</vt:lpstr>
      <vt:lpstr>Answer is related to the distribution of the error.  Are outliers common or rare?</vt:lpstr>
      <vt:lpstr>as we showed previously …   use L2 norm  when data has Normally-distributed error   as we will show in a moment …    use L1 norm  when data has Exponentially-distributed error</vt:lpstr>
      <vt:lpstr>comparison of p.d.f.’s</vt:lpstr>
      <vt:lpstr>to make realizations of an exponentially-distributed random variable</vt:lpstr>
      <vt:lpstr>Part 2  Derive the L1 estimate of the mean and variance of an exponential distribution</vt:lpstr>
      <vt:lpstr>use of Principle of Maximum Likelihood</vt:lpstr>
      <vt:lpstr>Previous Example: Gaussian p.d.f.</vt:lpstr>
      <vt:lpstr>solving the two equations</vt:lpstr>
      <vt:lpstr>solving the two equations</vt:lpstr>
      <vt:lpstr>New Example: Exponential p.d.f.</vt:lpstr>
      <vt:lpstr>solving the two equations</vt:lpstr>
      <vt:lpstr>solving the two equations</vt:lpstr>
      <vt:lpstr>PowerPoint Presentation</vt:lpstr>
      <vt:lpstr>observations</vt:lpstr>
      <vt:lpstr>Part 3  Solve the Linear Inverse Problem under the L1  norm by Transformation to a Linear Programming Problem </vt:lpstr>
      <vt:lpstr>the Linear Programming problem</vt:lpstr>
      <vt:lpstr>Case A  The Minimum L1 Length Solution </vt:lpstr>
      <vt:lpstr>minimize</vt:lpstr>
      <vt:lpstr>minimize</vt:lpstr>
      <vt:lpstr>transformation to an equivalent linear programming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B  Least L1 error solution (analogous to least squares) </vt:lpstr>
      <vt:lpstr>transformation to an equivalent linear programming problem</vt:lpstr>
      <vt:lpstr>PowerPoint Presentation</vt:lpstr>
      <vt:lpstr>PowerPoint Presentation</vt:lpstr>
      <vt:lpstr>MATLAB®</vt:lpstr>
      <vt:lpstr>PowerPoint Presentation</vt:lpstr>
      <vt:lpstr>PowerPoint Presentation</vt:lpstr>
      <vt:lpstr>% solve linear programming problem [x, fmin] = linprog(f,A,b,Aeq,beq); fmin=-fmin; mest = x(1:M) - x(M+1:2*M); </vt:lpstr>
      <vt:lpstr>Python</vt:lpstr>
      <vt:lpstr>PowerPoint Presentation</vt:lpstr>
      <vt:lpstr>PowerPoint Presentation</vt:lpstr>
      <vt:lpstr># solve linear programming problem res= opt.linprog(c=f,A_ub=A,b_ub=b,  A_eq=Aeq,b_eq=beq); x = gda_cvec(res.x); fmin = -res.fun; mest = x[0:M,0:1] - x[M:2*M,0:1];   </vt:lpstr>
      <vt:lpstr>PowerPoint Presentation</vt:lpstr>
      <vt:lpstr>the mixed-determined problem of  minimizing L+E  can also be solved via transformation  but we omit it here </vt:lpstr>
      <vt:lpstr>Part 4  Solve the Linear Inverse Problem under the L∞  norm by Transformation to a Linear Programming Problem </vt:lpstr>
      <vt:lpstr>we’re going to skip all the details   and just show the transformation for the overdetermined case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561</cp:revision>
  <dcterms:created xsi:type="dcterms:W3CDTF">2011-08-18T12:44:59Z</dcterms:created>
  <dcterms:modified xsi:type="dcterms:W3CDTF">2023-05-20T15:22:12Z</dcterms:modified>
</cp:coreProperties>
</file>