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14" r:id="rId3"/>
    <p:sldId id="266" r:id="rId4"/>
    <p:sldId id="270" r:id="rId5"/>
    <p:sldId id="282" r:id="rId6"/>
    <p:sldId id="283" r:id="rId7"/>
    <p:sldId id="285" r:id="rId8"/>
    <p:sldId id="284" r:id="rId9"/>
    <p:sldId id="286" r:id="rId10"/>
    <p:sldId id="281" r:id="rId11"/>
    <p:sldId id="279" r:id="rId12"/>
    <p:sldId id="271" r:id="rId13"/>
    <p:sldId id="277" r:id="rId14"/>
    <p:sldId id="278" r:id="rId15"/>
    <p:sldId id="280" r:id="rId16"/>
    <p:sldId id="288" r:id="rId17"/>
    <p:sldId id="287" r:id="rId18"/>
    <p:sldId id="289" r:id="rId19"/>
    <p:sldId id="290" r:id="rId20"/>
    <p:sldId id="272" r:id="rId21"/>
    <p:sldId id="291" r:id="rId22"/>
    <p:sldId id="292" r:id="rId23"/>
    <p:sldId id="296" r:id="rId24"/>
    <p:sldId id="294" r:id="rId25"/>
    <p:sldId id="311" r:id="rId26"/>
    <p:sldId id="295" r:id="rId27"/>
    <p:sldId id="297" r:id="rId28"/>
    <p:sldId id="273" r:id="rId29"/>
    <p:sldId id="298" r:id="rId30"/>
    <p:sldId id="274" r:id="rId31"/>
    <p:sldId id="299" r:id="rId32"/>
    <p:sldId id="301" r:id="rId33"/>
    <p:sldId id="302" r:id="rId34"/>
    <p:sldId id="275" r:id="rId35"/>
    <p:sldId id="303" r:id="rId36"/>
    <p:sldId id="304" r:id="rId37"/>
    <p:sldId id="315" r:id="rId38"/>
    <p:sldId id="312" r:id="rId39"/>
    <p:sldId id="300" r:id="rId40"/>
    <p:sldId id="307" r:id="rId41"/>
    <p:sldId id="276" r:id="rId42"/>
    <p:sldId id="308" r:id="rId43"/>
    <p:sldId id="313" r:id="rId44"/>
    <p:sldId id="316" r:id="rId45"/>
    <p:sldId id="31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49" autoAdjust="0"/>
  </p:normalViewPr>
  <p:slideViewPr>
    <p:cSldViewPr>
      <p:cViewPr varScale="1">
        <p:scale>
          <a:sx n="63" d="100"/>
          <a:sy n="63" d="100"/>
        </p:scale>
        <p:origin x="136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first of three lectures on solving non-linear </a:t>
            </a:r>
            <a:r>
              <a:rPr lang="en-US" baseline="0" dirty="0" smtClean="0"/>
              <a:t>problems</a:t>
            </a:r>
          </a:p>
          <a:p>
            <a:r>
              <a:rPr lang="en-US" baseline="0" dirty="0" smtClean="0"/>
              <a:t>My putting the Monte-Carlo search here is a bit out of order with respect to the book,</a:t>
            </a:r>
          </a:p>
          <a:p>
            <a:r>
              <a:rPr lang="en-US" baseline="0" dirty="0" smtClean="0"/>
              <a:t>which put after the linearized methods.  You ought to adjust the reading list accordingly.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just a standard calculation of the expected value of the two distributions.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a:t>
            </a:r>
            <a:r>
              <a:rPr lang="en-US" baseline="0" dirty="0" smtClean="0"/>
              <a:t> the means do not obey the transformation.</a:t>
            </a:r>
          </a:p>
          <a:p>
            <a:r>
              <a:rPr lang="en-US" baseline="0" dirty="0" smtClean="0"/>
              <a:t>“Means are not invariant under non-linear transformations of the model space”</a:t>
            </a:r>
          </a:p>
          <a:p>
            <a:r>
              <a:rPr lang="en-US" baseline="0" dirty="0" smtClean="0"/>
              <a:t>(They are invariant for linear transformations, as we showed when we discussed probability0.</a:t>
            </a:r>
          </a:p>
          <a:p>
            <a:r>
              <a:rPr lang="en-US" baseline="0" dirty="0" smtClean="0"/>
              <a:t>That’s bad, because in nonlinear problems its often hard to settle upon an authoritative parameterization.</a:t>
            </a:r>
          </a:p>
          <a:p>
            <a:r>
              <a:rPr lang="en-US" baseline="0" dirty="0" smtClean="0"/>
              <a:t>The “answer”, if that answer is a mean or maximum likelihood point, will be dependent upon the parameterization.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very least,</a:t>
            </a:r>
            <a:r>
              <a:rPr lang="en-US" baseline="0" dirty="0" smtClean="0"/>
              <a:t> we should try to leave the calculation of “estimates” (mean, maximum likelihood points) to last.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dirty="0" err="1" smtClean="0"/>
              <a:t>linearizing</a:t>
            </a:r>
            <a:r>
              <a:rPr lang="en-US" dirty="0" smtClean="0"/>
              <a:t> transformation turns</a:t>
            </a:r>
            <a:r>
              <a:rPr lang="en-US" baseline="0" dirty="0" smtClean="0"/>
              <a:t> a nonlinear problem into a linear 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 we must</a:t>
            </a:r>
            <a:r>
              <a:rPr lang="en-US" baseline="0" dirty="0" smtClean="0"/>
              <a:t> transform both the data and model parameters</a:t>
            </a:r>
          </a:p>
          <a:p>
            <a:r>
              <a:rPr lang="en-US" baseline="0" dirty="0" smtClean="0"/>
              <a:t>(though occasionally we can get by with just transforming one or the other).</a:t>
            </a:r>
          </a:p>
          <a:p>
            <a:r>
              <a:rPr lang="en-US" baseline="0" dirty="0" smtClean="0"/>
              <a:t>The resulting problem is linear and can be solved with least squares.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practice,</a:t>
            </a:r>
            <a:r>
              <a:rPr lang="en-US" baseline="0" dirty="0" smtClean="0"/>
              <a:t> </a:t>
            </a:r>
            <a:r>
              <a:rPr lang="en-US" baseline="0" dirty="0" err="1" smtClean="0"/>
              <a:t>linearizing</a:t>
            </a:r>
            <a:r>
              <a:rPr lang="en-US" baseline="0" dirty="0" smtClean="0"/>
              <a:t> transformations can be found only occasionally.</a:t>
            </a:r>
          </a:p>
          <a:p>
            <a:r>
              <a:rPr lang="en-US" baseline="0" dirty="0" smtClean="0"/>
              <a:t>A few important ones are known, though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important</a:t>
            </a:r>
            <a:r>
              <a:rPr lang="en-US" baseline="0" dirty="0" smtClean="0"/>
              <a:t> is the transformation of an exponential by the taking of a logarithm.</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Left:</a:t>
            </a:r>
            <a:r>
              <a:rPr lang="en-US" sz="1200" baseline="0" dirty="0" smtClean="0">
                <a:latin typeface="Times New Roman" pitchFamily="18" charset="0"/>
                <a:ea typeface="Cambria Math" pitchFamily="18" charset="0"/>
                <a:cs typeface="Times New Roman" pitchFamily="18" charset="0"/>
              </a:rPr>
              <a:t> linear plot; Right log-linear plot of the same data.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problem is that the solution that minimizes E (green) is not the same one as minimizes E’ (blue)</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9.2. (A) Least-squares fit to the exponential function,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*exp(m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z</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(Red curve) The true function, </a:t>
            </a:r>
            <a:r>
              <a:rPr lang="en-US" sz="1200" i="1" dirty="0" smtClean="0">
                <a:latin typeface="Cambria Math" pitchFamily="18" charset="0"/>
                <a:ea typeface="Cambria Math" pitchFamily="18" charset="0"/>
                <a:cs typeface="Times New Roman" pitchFamily="18" charset="0"/>
              </a:rPr>
              <a:t>d(z)</a:t>
            </a:r>
            <a:r>
              <a:rPr lang="en-US" sz="1200" dirty="0" smtClean="0">
                <a:latin typeface="Times New Roman" pitchFamily="18" charset="0"/>
                <a:ea typeface="Cambria Math" pitchFamily="18" charset="0"/>
                <a:cs typeface="Times New Roman" pitchFamily="18" charset="0"/>
              </a:rPr>
              <a:t>, for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)=(0.7, 1.0).  </a:t>
            </a:r>
            <a:r>
              <a:rPr lang="en-US" sz="1200" dirty="0" smtClean="0">
                <a:latin typeface="Times New Roman" pitchFamily="18" charset="0"/>
                <a:ea typeface="Cambria Math" pitchFamily="18" charset="0"/>
                <a:cs typeface="Times New Roman" pitchFamily="18" charset="0"/>
              </a:rPr>
              <a:t>(Red circles) Data that includes Normally-distributed random noise with zero mean and variance</a:t>
            </a:r>
            <a:r>
              <a:rPr lang="en-US" sz="1200" dirty="0" smtClean="0">
                <a:latin typeface="Cambria Math" pitchFamily="18" charset="0"/>
                <a:ea typeface="Cambria Math" pitchFamily="18" charset="0"/>
                <a:cs typeface="Times New Roman" pitchFamily="18" charset="0"/>
              </a:rPr>
              <a:t>, </a:t>
            </a:r>
            <a:r>
              <a:rPr lang="el-GR" sz="1200" i="1" dirty="0" smtClean="0">
                <a:latin typeface="Cambria Math"/>
                <a:ea typeface="Cambria Math"/>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=(0.1)</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(Green curve) Non-linear least squares solution using Newton’s method. (Blue curve) Least-squares solution using the </a:t>
            </a:r>
            <a:r>
              <a:rPr lang="en-US" sz="1200" dirty="0" err="1" smtClean="0">
                <a:latin typeface="Times New Roman" pitchFamily="18" charset="0"/>
                <a:ea typeface="Cambria Math" pitchFamily="18" charset="0"/>
                <a:cs typeface="Times New Roman" pitchFamily="18" charset="0"/>
              </a:rPr>
              <a:t>linearizing</a:t>
            </a:r>
            <a:r>
              <a:rPr lang="en-US" sz="1200" dirty="0" smtClean="0">
                <a:latin typeface="Times New Roman" pitchFamily="18" charset="0"/>
                <a:ea typeface="Cambria Math" pitchFamily="18" charset="0"/>
                <a:cs typeface="Times New Roman" pitchFamily="18" charset="0"/>
              </a:rPr>
              <a:t> transformation, </a:t>
            </a:r>
            <a:r>
              <a:rPr lang="en-US" sz="1200" dirty="0" err="1" smtClean="0">
                <a:latin typeface="Times New Roman" pitchFamily="18" charset="0"/>
                <a:ea typeface="Cambria Math" pitchFamily="18" charset="0"/>
                <a:cs typeface="Times New Roman" pitchFamily="18" charset="0"/>
              </a:rPr>
              <a:t>ln</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ln</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z</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 Note that the two solutions are different. (B) Log-linear version of the graph in A).  Note that the scatter of the data increases with </a:t>
            </a:r>
            <a:r>
              <a:rPr lang="en-US" sz="1200" i="1" dirty="0" smtClean="0">
                <a:latin typeface="Cambria Math" pitchFamily="18" charset="0"/>
                <a:ea typeface="Cambria Math" pitchFamily="18" charset="0"/>
                <a:cs typeface="Times New Roman" pitchFamily="18" charset="0"/>
              </a:rPr>
              <a:t>z</a:t>
            </a:r>
            <a:r>
              <a:rPr lang="en-US" sz="1200" dirty="0" smtClean="0">
                <a:latin typeface="Times New Roman" pitchFamily="18" charset="0"/>
                <a:ea typeface="Cambria Math" pitchFamily="18" charset="0"/>
                <a:cs typeface="Times New Roman" pitchFamily="18" charset="0"/>
              </a:rPr>
              <a:t>, and that the solution based on the </a:t>
            </a:r>
            <a:r>
              <a:rPr lang="en-US" sz="1200" dirty="0" err="1" smtClean="0">
                <a:latin typeface="Times New Roman" pitchFamily="18" charset="0"/>
                <a:ea typeface="Cambria Math" pitchFamily="18" charset="0"/>
                <a:cs typeface="Times New Roman" pitchFamily="18" charset="0"/>
              </a:rPr>
              <a:t>linearizing</a:t>
            </a:r>
            <a:r>
              <a:rPr lang="en-US" sz="1200" dirty="0" smtClean="0">
                <a:latin typeface="Times New Roman" pitchFamily="18" charset="0"/>
                <a:ea typeface="Cambria Math" pitchFamily="18" charset="0"/>
                <a:cs typeface="Times New Roman" pitchFamily="18" charset="0"/>
              </a:rPr>
              <a:t> transformation is strongly affected by outliers associate with it.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because of the </a:t>
            </a:r>
            <a:r>
              <a:rPr lang="en-US" baseline="0" dirty="0" err="1" smtClean="0"/>
              <a:t>p.d.f</a:t>
            </a:r>
            <a:r>
              <a:rPr lang="en-US" baseline="0" dirty="0" smtClean="0"/>
              <a:t>. of the data changing.  Presuming that d is Gaussian-distributed,</a:t>
            </a:r>
          </a:p>
          <a:p>
            <a:r>
              <a:rPr lang="en-US" baseline="0" dirty="0" smtClean="0"/>
              <a:t>Quantifying error via the L2 norm is correct for d(z) but is incorrect for log(d) against z,</a:t>
            </a:r>
          </a:p>
          <a:p>
            <a:r>
              <a:rPr lang="en-US" baseline="0" dirty="0" smtClean="0"/>
              <a:t>   which has a different </a:t>
            </a:r>
            <a:r>
              <a:rPr lang="en-US" baseline="0" dirty="0" err="1" smtClean="0"/>
              <a:t>p.d.f</a:t>
            </a:r>
            <a:r>
              <a:rPr lang="en-US" baseline="0" dirty="0" smtClean="0"/>
              <a:t>.</a:t>
            </a:r>
          </a:p>
          <a:p>
            <a:r>
              <a:rPr lang="en-US" baseline="0" dirty="0" smtClean="0"/>
              <a:t>Note that the transformation doesn’t work is a datum is negative.</a:t>
            </a:r>
          </a:p>
          <a:p>
            <a:r>
              <a:rPr lang="en-US" baseline="0" dirty="0" smtClean="0"/>
              <a:t>If the error is Gaussian-distributed, then there can be negative data,</a:t>
            </a:r>
          </a:p>
          <a:p>
            <a:r>
              <a:rPr lang="en-US" baseline="0" dirty="0" smtClean="0"/>
              <a:t>  especially at large z, when the true curve is close to zero.</a:t>
            </a:r>
          </a:p>
          <a:p>
            <a:r>
              <a:rPr lang="en-US" baseline="0" dirty="0" smtClean="0"/>
              <a:t>This should be a hint that something is fundamentally wrong with what’s being done.</a:t>
            </a:r>
          </a:p>
          <a:p>
            <a:r>
              <a:rPr lang="en-US" baseline="0" dirty="0" smtClean="0"/>
              <a:t>A patch is to imagine that the error have whatever </a:t>
            </a:r>
            <a:r>
              <a:rPr lang="en-US" baseline="0" dirty="0" err="1" smtClean="0"/>
              <a:t>p.d.f</a:t>
            </a:r>
            <a:r>
              <a:rPr lang="en-US" baseline="0" dirty="0" smtClean="0"/>
              <a:t>. is necessary for log(d) to be Gaussian-distributed.</a:t>
            </a:r>
          </a:p>
          <a:p>
            <a:r>
              <a:rPr lang="en-US" baseline="0" dirty="0" smtClean="0"/>
              <a:t>That distribution will turn out to be defined on the interval (0, infinity), so that negative </a:t>
            </a:r>
            <a:r>
              <a:rPr lang="en-US" baseline="0" dirty="0" err="1" smtClean="0"/>
              <a:t>z’s</a:t>
            </a:r>
            <a:r>
              <a:rPr lang="en-US" baseline="0" dirty="0" smtClean="0"/>
              <a:t> are impossible.</a:t>
            </a:r>
          </a:p>
          <a:p>
            <a:r>
              <a:rPr lang="en-US" baseline="0" dirty="0" smtClean="0"/>
              <a:t>But in most cases this is wishful thinking.</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morale</a:t>
            </a:r>
            <a:r>
              <a:rPr lang="en-US" baseline="0" dirty="0" smtClean="0"/>
              <a:t> is that a </a:t>
            </a:r>
            <a:r>
              <a:rPr lang="en-US" baseline="0" dirty="0" err="1" smtClean="0"/>
              <a:t>linearizing</a:t>
            </a:r>
            <a:r>
              <a:rPr lang="en-US" baseline="0" dirty="0" smtClean="0"/>
              <a:t> </a:t>
            </a:r>
            <a:r>
              <a:rPr lang="en-US" baseline="0" dirty="0" err="1" smtClean="0"/>
              <a:t>transfomation</a:t>
            </a:r>
            <a:r>
              <a:rPr lang="en-US" baseline="0" dirty="0" smtClean="0"/>
              <a:t> is not as useful as one might hope ...</a:t>
            </a:r>
          </a:p>
          <a:p>
            <a:r>
              <a:rPr lang="en-US" baseline="0" dirty="0" smtClean="0"/>
              <a:t>If d (or m) is Gaussian-distributed, its better to keep it that way, and not transform to some</a:t>
            </a:r>
          </a:p>
          <a:p>
            <a:r>
              <a:rPr lang="en-US" baseline="0" dirty="0" smtClean="0"/>
              <a:t>   other variables that introduce a less familiar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section emphasizes issues that arise because the data and model parameters are random variables.</a:t>
            </a:r>
          </a:p>
          <a:p>
            <a:r>
              <a:rPr lang="en-US" baseline="0" dirty="0" smtClean="0"/>
              <a:t>The rest of the lecture discusses methods for solving non-linear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Nonlinear</a:t>
            </a:r>
            <a:r>
              <a:rPr lang="en-US" baseline="0" dirty="0" smtClean="0"/>
              <a:t> problems can be </a:t>
            </a:r>
            <a:r>
              <a:rPr lang="en-US" baseline="0" dirty="0" err="1" smtClean="0"/>
              <a:t>nonunique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look at this non-linear problem.</a:t>
            </a:r>
            <a:endParaRPr lang="en-US" baseline="0" dirty="0" smtClean="0"/>
          </a:p>
          <a:p>
            <a:r>
              <a:rPr lang="en-US" baseline="0" dirty="0" smtClean="0"/>
              <a:t>It’s easy to cook up a transformation that </a:t>
            </a:r>
            <a:r>
              <a:rPr lang="en-US" baseline="0" dirty="0" err="1" smtClean="0"/>
              <a:t>linearizes</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transformation does not even effect the data, and hence does not change the</a:t>
            </a:r>
          </a:p>
          <a:p>
            <a:r>
              <a:rPr lang="en-US" baseline="0" dirty="0" smtClean="0"/>
              <a:t>   </a:t>
            </a:r>
            <a:r>
              <a:rPr lang="en-US" baseline="0" dirty="0" err="1" smtClean="0"/>
              <a:t>p.d.f</a:t>
            </a:r>
            <a:r>
              <a:rPr lang="en-US" baseline="0" dirty="0" smtClean="0"/>
              <a:t>. of the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was it </a:t>
            </a:r>
            <a:r>
              <a:rPr lang="en-US" dirty="0" err="1" smtClean="0"/>
              <a:t>obviuous</a:t>
            </a:r>
            <a:r>
              <a:rPr lang="en-US" dirty="0" smtClean="0"/>
              <a:t> that the non-linear</a:t>
            </a:r>
            <a:r>
              <a:rPr lang="en-US" baseline="0" dirty="0" smtClean="0"/>
              <a:t> problem has a non-</a:t>
            </a:r>
            <a:r>
              <a:rPr lang="en-US" baseline="0" dirty="0" err="1" smtClean="0"/>
              <a:t>uniquess</a:t>
            </a:r>
            <a:r>
              <a:rPr lang="en-US" baseline="0" dirty="0" smtClean="0"/>
              <a:t>?</a:t>
            </a:r>
          </a:p>
          <a:p>
            <a:r>
              <a:rPr lang="en-US" baseline="0" dirty="0" smtClean="0"/>
              <a:t>Did the transformation make it mode of less obvious?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linear problem, non-uniqueness is due to the existence of Null Vector, which solve</a:t>
            </a:r>
          </a:p>
          <a:p>
            <a:r>
              <a:rPr lang="en-US" baseline="0" dirty="0" smtClean="0"/>
              <a:t>Gm=0. They span a sub-space of model space called the Null Space.  You can add any</a:t>
            </a:r>
          </a:p>
          <a:p>
            <a:r>
              <a:rPr lang="en-US" baseline="0" dirty="0" smtClean="0"/>
              <a:t>amount of any null vector to the problem, and it still minimizes the error.</a:t>
            </a:r>
          </a:p>
          <a:p>
            <a:r>
              <a:rPr lang="en-US" baseline="0" dirty="0" smtClean="0"/>
              <a:t>Hence there are an </a:t>
            </a:r>
            <a:r>
              <a:rPr lang="en-US" baseline="0" dirty="0" err="1" smtClean="0"/>
              <a:t>infinitie</a:t>
            </a:r>
            <a:r>
              <a:rPr lang="en-US" baseline="0" dirty="0" smtClean="0"/>
              <a:t> number of solutions and they are bounded in size.</a:t>
            </a:r>
          </a:p>
          <a:p>
            <a:r>
              <a:rPr lang="en-US" baseline="0" dirty="0" smtClean="0"/>
              <a:t>No hint here of the type of </a:t>
            </a:r>
            <a:r>
              <a:rPr lang="en-US" baseline="0" dirty="0" err="1" smtClean="0"/>
              <a:t>nonuniqueness</a:t>
            </a:r>
            <a:r>
              <a:rPr lang="en-US" baseline="0" dirty="0" smtClean="0"/>
              <a:t> we just encountered in the simple nonlinear problem,</a:t>
            </a:r>
          </a:p>
          <a:p>
            <a:r>
              <a:rPr lang="en-US" baseline="0" dirty="0" smtClean="0"/>
              <a:t>   where there were exactly two solutions.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Linear problem has a quadratic error surface.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9.3.</a:t>
            </a:r>
            <a:r>
              <a:rPr lang="en-US" sz="1200" i="1" dirty="0" smtClean="0">
                <a:latin typeface="Cambria Math" pitchFamily="18" charset="0"/>
                <a:ea typeface="Cambria Math" pitchFamily="18" charset="0"/>
                <a:cs typeface="Times New Roman" pitchFamily="18" charset="0"/>
              </a:rPr>
              <a:t> L</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prediction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as a function of model parameter, </a:t>
            </a:r>
            <a:r>
              <a:rPr lang="en-US" sz="1200" i="1" dirty="0" smtClean="0">
                <a:latin typeface="Times New Roman" pitchFamily="18" charset="0"/>
                <a:ea typeface="Cambria Math" pitchFamily="18" charset="0"/>
                <a:cs typeface="Times New Roman" pitchFamily="18" charset="0"/>
              </a:rPr>
              <a:t>m</a:t>
            </a:r>
            <a:r>
              <a:rPr lang="en-US" sz="1200" dirty="0" smtClean="0">
                <a:latin typeface="Times New Roman" pitchFamily="18" charset="0"/>
                <a:ea typeface="Cambria Math" pitchFamily="18" charset="0"/>
                <a:cs typeface="Times New Roman" pitchFamily="18" charset="0"/>
              </a:rPr>
              <a:t>, for a typical linear inverse problem. The solution,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minimizes the error.  In the linear case, </a:t>
            </a:r>
            <a:r>
              <a:rPr lang="en-US" sz="1200" i="1" dirty="0" smtClean="0">
                <a:latin typeface="Cambria Math" pitchFamily="18" charset="0"/>
                <a:ea typeface="Cambria Math" pitchFamily="18" charset="0"/>
                <a:cs typeface="Times New Roman" pitchFamily="18" charset="0"/>
              </a:rPr>
              <a:t>E(m) </a:t>
            </a:r>
            <a:r>
              <a:rPr lang="en-US" sz="1200" dirty="0" smtClean="0">
                <a:latin typeface="Times New Roman" pitchFamily="18" charset="0"/>
                <a:ea typeface="Cambria Math" pitchFamily="18" charset="0"/>
                <a:cs typeface="Times New Roman" pitchFamily="18" charset="0"/>
              </a:rPr>
              <a:t> is always a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gda09_04.</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give example in the next slide/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(A) error surface is “nearly quadratic” and</a:t>
            </a:r>
            <a:r>
              <a:rPr lang="en-US" sz="1200" baseline="0" dirty="0" smtClean="0">
                <a:latin typeface="Times New Roman" pitchFamily="18" charset="0"/>
                <a:ea typeface="Cambria Math" pitchFamily="18" charset="0"/>
                <a:cs typeface="Times New Roman" pitchFamily="18" charset="0"/>
              </a:rPr>
              <a:t> has a single minimum, so the solution is unique.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(B) Two solution, similar to the case we </a:t>
            </a:r>
            <a:r>
              <a:rPr lang="en-US" sz="1200" baseline="0" dirty="0" err="1" smtClean="0">
                <a:latin typeface="Times New Roman" pitchFamily="18" charset="0"/>
                <a:ea typeface="Cambria Math" pitchFamily="18" charset="0"/>
                <a:cs typeface="Times New Roman" pitchFamily="18" charset="0"/>
              </a:rPr>
              <a:t>doscussed</a:t>
            </a:r>
            <a:r>
              <a:rPr lang="en-US" sz="1200" baseline="0" dirty="0" smtClean="0">
                <a:latin typeface="Times New Roman" pitchFamily="18" charset="0"/>
                <a:ea typeface="Cambria Math" pitchFamily="18" charset="0"/>
                <a:cs typeface="Times New Roman" pitchFamily="18" charset="0"/>
              </a:rPr>
              <a:t> a moment ago.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(C) Infinitely many solutions, well </a:t>
            </a:r>
            <a:r>
              <a:rPr lang="en-US" sz="1200" baseline="0" dirty="0" err="1" smtClean="0">
                <a:latin typeface="Times New Roman" pitchFamily="18" charset="0"/>
                <a:ea typeface="Cambria Math" pitchFamily="18" charset="0"/>
                <a:cs typeface="Times New Roman" pitchFamily="18" charset="0"/>
              </a:rPr>
              <a:t>separted</a:t>
            </a:r>
            <a:r>
              <a:rPr lang="en-US" sz="1200" baseline="0" dirty="0" smtClean="0">
                <a:latin typeface="Times New Roman" pitchFamily="18" charset="0"/>
                <a:ea typeface="Cambria Math" pitchFamily="18" charset="0"/>
                <a:cs typeface="Times New Roman" pitchFamily="18" charset="0"/>
              </a:rPr>
              <a:t> from one another.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(D) Finite range of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(E) Unique solution, but in a curved valley of low-error.  If the valley floor 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  exactly flay, then the solution has an infinite number of closely-spaced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(F) Two D version of C. </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9.4.(A)-(D) Prediction error,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as a function of a single model parameter, </a:t>
            </a:r>
            <a:r>
              <a:rPr lang="en-US" sz="1200" i="1" dirty="0" smtClean="0">
                <a:latin typeface="Times New Roman" pitchFamily="18" charset="0"/>
                <a:ea typeface="Cambria Math" pitchFamily="18" charset="0"/>
                <a:cs typeface="Times New Roman" pitchFamily="18" charset="0"/>
              </a:rPr>
              <a:t>m</a:t>
            </a:r>
            <a:r>
              <a:rPr lang="en-US" sz="1200" dirty="0" smtClean="0">
                <a:latin typeface="Times New Roman" pitchFamily="18" charset="0"/>
                <a:ea typeface="Cambria Math" pitchFamily="18" charset="0"/>
                <a:cs typeface="Times New Roman" pitchFamily="18" charset="0"/>
              </a:rPr>
              <a:t>.  (A) A single minimum (red circle) correspond to an inverse problem with a unique solution. (B) Two solutions. (C) Many well-separated solutions. (D) Finite range of solutions (red arrow). (E)-(F) Error (colors) as a function of two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 (E) A single solution, with the minimum occurring within a nearly flat valley. (F) Many well-separated solutions.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scripts gda09_05 and gda09_06.</a:t>
            </a:r>
          </a:p>
          <a:p>
            <a:endParaRPr lang="en-US" dirty="0"/>
          </a:p>
        </p:txBody>
      </p:sp>
      <p:sp>
        <p:nvSpPr>
          <p:cNvPr id="4" name="Slide Number Placeholder 3"/>
          <p:cNvSpPr>
            <a:spLocks noGrp="1"/>
          </p:cNvSpPr>
          <p:nvPr>
            <p:ph type="sldNum" sz="quarter" idx="10"/>
          </p:nvPr>
        </p:nvSpPr>
        <p:spPr/>
        <p:txBody>
          <a:bodyPr/>
          <a:lstStyle/>
          <a:p>
            <a:fld id="{23F27F46-91C4-4389-80F7-0CC877597E9D}"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move</a:t>
            </a:r>
            <a:r>
              <a:rPr lang="en-US" baseline="0" dirty="0" smtClean="0"/>
              <a:t> on to a very simple way of solving a non-linear inverse problem</a:t>
            </a:r>
          </a:p>
          <a:p>
            <a:r>
              <a:rPr lang="en-US" baseline="0" dirty="0" smtClean="0"/>
              <a:t>All we need to do is to be able to compute an appropriate error E given a trial vector of model parameters.</a:t>
            </a:r>
          </a:p>
          <a:p>
            <a:r>
              <a:rPr lang="en-US" baseline="0" dirty="0" smtClean="0"/>
              <a:t>In the example, we will assume that the data are Gaussian-distributed so that E is based on an L2 norm.</a:t>
            </a:r>
          </a:p>
          <a:p>
            <a:r>
              <a:rPr lang="en-US" baseline="0" dirty="0" smtClean="0"/>
              <a:t>But in principle, we could use a measure of total error appropriate for some other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simple non-linear inverse problem that we will solve by a variety of ways.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Non-linea</a:t>
            </a:r>
            <a:r>
              <a:rPr lang="en-US" baseline="0" dirty="0" smtClean="0"/>
              <a:t>r problems involve complicated functions of the model and the data.</a:t>
            </a:r>
          </a:p>
          <a:p>
            <a:r>
              <a:rPr lang="en-US" baseline="0" dirty="0" smtClean="0"/>
              <a:t>But whenever you take a function of a random variable, you change its </a:t>
            </a:r>
            <a:r>
              <a:rPr lang="en-US" baseline="0" dirty="0" err="1" smtClean="0"/>
              <a:t>p.d.f</a:t>
            </a:r>
            <a:r>
              <a:rPr lang="en-US" baseline="0" dirty="0" smtClean="0"/>
              <a:t>.</a:t>
            </a:r>
          </a:p>
          <a:p>
            <a:r>
              <a:rPr lang="en-US" baseline="0" dirty="0" smtClean="0"/>
              <a:t>That has consequences.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Grid search – exhaustive testing</a:t>
            </a:r>
            <a:r>
              <a:rPr lang="en-US" baseline="0" dirty="0" smtClean="0"/>
              <a:t> of “every possible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 the error surface</a:t>
            </a:r>
            <a:r>
              <a:rPr lang="en-US" sz="1200" baseline="0" dirty="0" smtClean="0">
                <a:latin typeface="Times New Roman" pitchFamily="18" charset="0"/>
                <a:cs typeface="Times New Roman" pitchFamily="18" charset="0"/>
              </a:rPr>
              <a:t> is fairly complicated, even though the inverse problem looks fairly simple.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estimated solution is very close to the true solution, discrepancy due to grid spacing.</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9.5.  A grid search is used to solve the non-linear curve fitting problem,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 sin(</a:t>
            </a:r>
            <a:r>
              <a:rPr lang="el-GR" sz="1200" i="1" dirty="0" smtClean="0">
                <a:latin typeface="Cambria Math" pitchFamily="18" charset="0"/>
                <a:ea typeface="Cambria Math" pitchFamily="18" charset="0"/>
                <a:cs typeface="Times New Roman" pitchFamily="18" charset="0"/>
              </a:rPr>
              <a:t>ω</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 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  (A) The true data (black curve) are for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t> 1.21,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t> =1.54</a:t>
            </a:r>
            <a:r>
              <a:rPr lang="en-US" sz="1200" dirty="0" smtClean="0">
                <a:latin typeface="Times New Roman" pitchFamily="18" charset="0"/>
                <a:cs typeface="Times New Roman" pitchFamily="18" charset="0"/>
              </a:rPr>
              <a:t>.</a:t>
            </a:r>
            <a:r>
              <a:rPr lang="en-US" sz="1200" dirty="0" smtClean="0"/>
              <a:t>  </a:t>
            </a:r>
            <a:r>
              <a:rPr lang="en-US" sz="1200" dirty="0" smtClean="0">
                <a:latin typeface="Times New Roman" pitchFamily="18" charset="0"/>
                <a:cs typeface="Times New Roman" pitchFamily="18" charset="0"/>
              </a:rPr>
              <a:t>The observed data (black circles) have additive noise with variance, </a:t>
            </a:r>
            <a:r>
              <a:rPr lang="en-US" sz="1200" i="1" dirty="0" smtClean="0">
                <a:latin typeface="Cambria Math" pitchFamily="18" charset="0"/>
                <a:ea typeface="Cambria Math" pitchFamily="18" charset="0"/>
                <a:cs typeface="Times New Roman" pitchFamily="18" charset="0"/>
              </a:rPr>
              <a:t>s</a:t>
            </a:r>
            <a:r>
              <a:rPr lang="en-US" sz="1200" i="1" baseline="30000" dirty="0" smtClean="0">
                <a:latin typeface="Cambria Math" pitchFamily="18" charset="0"/>
                <a:ea typeface="Cambria Math" pitchFamily="18" charset="0"/>
                <a:cs typeface="Times New Roman" pitchFamily="18" charset="0"/>
              </a:rPr>
              <a:t>2</a:t>
            </a:r>
            <a:r>
              <a:rPr lang="en-US" sz="1200" i="1" baseline="-25000" dirty="0" smtClean="0">
                <a:latin typeface="Cambria Math" pitchFamily="18" charset="0"/>
                <a:ea typeface="Cambria Math" pitchFamily="18" charset="0"/>
                <a:cs typeface="Times New Roman" pitchFamily="18" charset="0"/>
              </a:rPr>
              <a:t>d</a:t>
            </a:r>
            <a:r>
              <a:rPr lang="en-US" sz="1200" i="1" dirty="0" smtClean="0">
                <a:latin typeface="Cambria Math" pitchFamily="18" charset="0"/>
                <a:ea typeface="Cambria Math" pitchFamily="18" charset="0"/>
                <a:cs typeface="Times New Roman" pitchFamily="18" charset="0"/>
              </a:rPr>
              <a:t>=(0.4)</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predicted data (red curve) are based results of the grid search.  (B) Error surface (colors), showing true solution (green circle) and estimated solution (white circle)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gda09_07.</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key questions:</a:t>
            </a:r>
          </a:p>
          <a:p>
            <a:r>
              <a:rPr lang="en-US" baseline="0" dirty="0" smtClean="0"/>
              <a:t>Can you define a box that you’re confident encloses the solution?</a:t>
            </a:r>
          </a:p>
          <a:p>
            <a:r>
              <a:rPr lang="en-US" baseline="0" dirty="0" smtClean="0"/>
              <a:t>Can you evaluate the error on enough points within the box to find the solution.</a:t>
            </a:r>
          </a:p>
          <a:p>
            <a:r>
              <a:rPr lang="en-US" baseline="0" dirty="0" smtClean="0"/>
              <a:t>Note that if the error oscillates very rapidly, you might need a rather fine grid spacing.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a:t>
            </a:r>
            <a:r>
              <a:rPr lang="en-US" baseline="0" dirty="0" smtClean="0"/>
              <a:t> is to systematically loop trough the grid of model parameters (here the arrays m1 and m2)</a:t>
            </a:r>
          </a:p>
          <a:p>
            <a:r>
              <a:rPr lang="en-US" baseline="0" dirty="0" smtClean="0"/>
              <a:t>computing the error for each set of model parameters, and saving them if they have the lowest error so far encountered.</a:t>
            </a:r>
          </a:p>
          <a:p>
            <a:r>
              <a:rPr lang="en-US" baseline="0" dirty="0" smtClean="0"/>
              <a:t>The first flag handles the first time through the loop, where there is nothing yet to which to compare the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a:t>
            </a:r>
            <a:r>
              <a:rPr lang="en-US" baseline="0" dirty="0" smtClean="0"/>
              <a:t> is to systematically loop trough the grid of model parameters (here the arrays m1 and m2)</a:t>
            </a:r>
          </a:p>
          <a:p>
            <a:r>
              <a:rPr lang="en-US" baseline="0" dirty="0" smtClean="0"/>
              <a:t>computing the error for each set of model parameters, and saving them if they have the lowest error so far encountered.</a:t>
            </a:r>
          </a:p>
          <a:p>
            <a:r>
              <a:rPr lang="en-US" baseline="0" dirty="0" smtClean="0"/>
              <a:t>The first flag handles the first time through the loop, where there is nothing yet to which to compare the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extLst>
      <p:ext uri="{BB962C8B-B14F-4D97-AF65-F5344CB8AC3E}">
        <p14:creationId xmlns:p14="http://schemas.microsoft.com/office/powerpoint/2010/main" val="18748968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 variant of a grid search,</a:t>
            </a:r>
            <a:r>
              <a:rPr lang="en-US" baseline="0" dirty="0" smtClean="0"/>
              <a:t> based on random sampling of the model space.</a:t>
            </a:r>
          </a:p>
          <a:p>
            <a:r>
              <a:rPr lang="en-US" baseline="0" dirty="0" smtClean="0"/>
              <a:t>New key issue: can you randomly generate points in the model space quickly enough?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Strategy is very similar to the grid search,</a:t>
            </a:r>
            <a:r>
              <a:rPr lang="en-US" baseline="0" dirty="0" smtClean="0"/>
              <a:t> except no systematic search, just random “poking around” in model space.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Pattern shows</a:t>
            </a:r>
            <a:r>
              <a:rPr lang="en-US" sz="1200" baseline="0" dirty="0" smtClean="0">
                <a:latin typeface="Times New Roman" pitchFamily="18" charset="0"/>
                <a:cs typeface="Times New Roman" pitchFamily="18" charset="0"/>
              </a:rPr>
              <a:t> only the solutions that decrease the error, not the hundreds of trial in between that didn’t.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graphs at the right show the error “stepping down” every time a better </a:t>
            </a:r>
            <a:r>
              <a:rPr lang="en-US" sz="1200" baseline="0" dirty="0" err="1" smtClean="0">
                <a:latin typeface="Times New Roman" pitchFamily="18" charset="0"/>
                <a:cs typeface="Times New Roman" pitchFamily="18" charset="0"/>
              </a:rPr>
              <a:t>solutuion</a:t>
            </a:r>
            <a:r>
              <a:rPr lang="en-US" sz="1200" baseline="0" dirty="0" smtClean="0">
                <a:latin typeface="Times New Roman" pitchFamily="18" charset="0"/>
                <a:cs typeface="Times New Roman" pitchFamily="18" charset="0"/>
              </a:rPr>
              <a:t> is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estimated </a:t>
            </a:r>
            <a:r>
              <a:rPr lang="en-US" sz="1200" baseline="0" dirty="0" err="1" smtClean="0">
                <a:latin typeface="Times New Roman" pitchFamily="18" charset="0"/>
                <a:cs typeface="Times New Roman" pitchFamily="18" charset="0"/>
              </a:rPr>
              <a:t>soluition</a:t>
            </a:r>
            <a:r>
              <a:rPr lang="en-US" sz="1200" baseline="0" dirty="0" smtClean="0">
                <a:latin typeface="Times New Roman" pitchFamily="18" charset="0"/>
                <a:cs typeface="Times New Roman" pitchFamily="18" charset="0"/>
              </a:rPr>
              <a:t> is not all that near the true solution, because the region of</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low error is pretty wide.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9.6.  A Monte Carlo search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connected by red lines)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gda09_08.</a:t>
            </a:r>
          </a:p>
          <a:p>
            <a:endParaRPr lang="en-US" dirty="0"/>
          </a:p>
        </p:txBody>
      </p:sp>
      <p:sp>
        <p:nvSpPr>
          <p:cNvPr id="4" name="Slide Number Placeholder 3"/>
          <p:cNvSpPr>
            <a:spLocks noGrp="1"/>
          </p:cNvSpPr>
          <p:nvPr>
            <p:ph type="sldNum" sz="quarter" idx="10"/>
          </p:nvPr>
        </p:nvSpPr>
        <p:spPr/>
        <p:txBody>
          <a:bodyPr/>
          <a:lstStyle/>
          <a:p>
            <a:fld id="{23F27F46-91C4-4389-80F7-0CC877597E9D}"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important</a:t>
            </a:r>
            <a:r>
              <a:rPr lang="en-US" baseline="0" dirty="0" smtClean="0"/>
              <a:t> question is whether you really need the true solution, or merely one with some</a:t>
            </a:r>
          </a:p>
          <a:p>
            <a:r>
              <a:rPr lang="en-US" baseline="0" dirty="0" smtClean="0"/>
              <a:t>acceptably low error.  If the latter, a </a:t>
            </a:r>
            <a:r>
              <a:rPr lang="en-US" baseline="0" dirty="0" err="1" smtClean="0"/>
              <a:t>Mone</a:t>
            </a:r>
            <a:r>
              <a:rPr lang="en-US" baseline="0" dirty="0" smtClean="0"/>
              <a:t> Carlo search can sometimes get you there fast.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a:t>
            </a:r>
            <a:r>
              <a:rPr lang="en-US" baseline="0" dirty="0" smtClean="0"/>
              <a:t> is to randomly generate sets model parameters (here m1a and m2a),</a:t>
            </a:r>
          </a:p>
          <a:p>
            <a:r>
              <a:rPr lang="en-US" baseline="0" dirty="0" smtClean="0"/>
              <a:t>computing the error for each set, and saving them if they have the lowest error so far encountered.</a:t>
            </a:r>
          </a:p>
          <a:p>
            <a:r>
              <a:rPr lang="en-US" baseline="0" dirty="0" smtClean="0"/>
              <a:t>The first flag handles the first time through the loop, where there is nothing yet to which to compare the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extLst>
      <p:ext uri="{BB962C8B-B14F-4D97-AF65-F5344CB8AC3E}">
        <p14:creationId xmlns:p14="http://schemas.microsoft.com/office/powerpoint/2010/main" val="316477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need to pay attention to the </a:t>
            </a:r>
            <a:r>
              <a:rPr lang="en-US" baseline="0" dirty="0" err="1" smtClean="0"/>
              <a:t>p.d.f</a:t>
            </a:r>
            <a:r>
              <a:rPr lang="en-US" baseline="0" dirty="0" smtClean="0"/>
              <a:t>. of the noise.</a:t>
            </a:r>
          </a:p>
          <a:p>
            <a:r>
              <a:rPr lang="en-US" baseline="0" dirty="0" smtClean="0"/>
              <a:t>If you don’t, you can easily do inconsistent things,</a:t>
            </a:r>
          </a:p>
          <a:p>
            <a:r>
              <a:rPr lang="en-US" baseline="0" dirty="0" smtClean="0"/>
              <a:t>which lead to incorrect results.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a:t>
            </a:r>
            <a:r>
              <a:rPr lang="en-US" baseline="0" dirty="0" smtClean="0"/>
              <a:t> is to randomly generate sets model parameters (here m1a and m2a),</a:t>
            </a:r>
          </a:p>
          <a:p>
            <a:r>
              <a:rPr lang="en-US" baseline="0" dirty="0" smtClean="0"/>
              <a:t>computing the error for each set, and saving them if they have the lowest error so far encountered.</a:t>
            </a:r>
          </a:p>
          <a:p>
            <a:r>
              <a:rPr lang="en-US" baseline="0" dirty="0" smtClean="0"/>
              <a:t>The first flag handles the first time through the loop, where there is nothing yet to which to compare the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extLst>
      <p:ext uri="{BB962C8B-B14F-4D97-AF65-F5344CB8AC3E}">
        <p14:creationId xmlns:p14="http://schemas.microsoft.com/office/powerpoint/2010/main" val="2881249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p>
          <a:p>
            <a:r>
              <a:rPr lang="en-US" dirty="0" smtClean="0"/>
              <a:t>Fitting</a:t>
            </a:r>
            <a:r>
              <a:rPr lang="en-US" baseline="0" dirty="0" smtClean="0"/>
              <a:t> d against z does not give the same result as fitting z against d.</a:t>
            </a:r>
          </a:p>
          <a:p>
            <a:r>
              <a:rPr lang="en-US" baseline="0" dirty="0" smtClean="0"/>
              <a:t>Left: d against z.</a:t>
            </a:r>
          </a:p>
          <a:p>
            <a:r>
              <a:rPr lang="en-US" baseline="0" dirty="0" smtClean="0"/>
              <a:t>Middle z against d.</a:t>
            </a:r>
          </a:p>
          <a:p>
            <a:r>
              <a:rPr lang="en-US" baseline="0" dirty="0" smtClean="0"/>
              <a:t>Right: red is d against z, green is z against d inverted back to d(z).</a:t>
            </a:r>
          </a:p>
          <a:p>
            <a:r>
              <a:rPr lang="en-US" baseline="0" dirty="0" smtClean="0"/>
              <a:t>The results differ by about 4%.</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results differ because we made different assumptions about the </a:t>
            </a:r>
            <a:r>
              <a:rPr lang="en-US" baseline="0" dirty="0" err="1" smtClean="0"/>
              <a:t>p.d.f</a:t>
            </a:r>
            <a:r>
              <a:rPr lang="en-US" baseline="0" dirty="0" smtClean="0"/>
              <a:t>. of the noise.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bad news,</a:t>
            </a:r>
            <a:r>
              <a:rPr lang="en-US" baseline="0" dirty="0" smtClean="0"/>
              <a:t> because we tend to use quantities like the mean or the</a:t>
            </a:r>
          </a:p>
          <a:p>
            <a:r>
              <a:rPr lang="en-US" baseline="0" dirty="0" smtClean="0"/>
              <a:t>maximum likelihood point as the “answer” to an inverse problem.  But they</a:t>
            </a:r>
          </a:p>
          <a:p>
            <a:r>
              <a:rPr lang="en-US" baseline="0" dirty="0" smtClean="0"/>
              <a:t>do not really have the properties that we might want in an “answer”.</a:t>
            </a:r>
          </a:p>
          <a:p>
            <a:r>
              <a:rPr lang="en-US" baseline="0" dirty="0" smtClean="0"/>
              <a:t>We now give and example.</a:t>
            </a:r>
            <a:endParaRPr lang="en-US"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solved this problem back in</a:t>
            </a:r>
            <a:r>
              <a:rPr lang="en-US" baseline="0" dirty="0" smtClean="0"/>
              <a:t> the lecture on probability.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 transformed</a:t>
            </a:r>
            <a:r>
              <a:rPr lang="en-US" sz="1200" baseline="0" dirty="0" smtClean="0">
                <a:latin typeface="Times New Roman" pitchFamily="18" charset="0"/>
                <a:ea typeface="Cambria Math" pitchFamily="18" charset="0"/>
                <a:cs typeface="Times New Roman" pitchFamily="18" charset="0"/>
              </a:rPr>
              <a:t> model parameter has a </a:t>
            </a:r>
            <a:r>
              <a:rPr lang="en-US" sz="1200" baseline="0" dirty="0" err="1" smtClean="0">
                <a:latin typeface="Times New Roman" pitchFamily="18" charset="0"/>
                <a:ea typeface="Cambria Math" pitchFamily="18" charset="0"/>
                <a:cs typeface="Times New Roman" pitchFamily="18" charset="0"/>
              </a:rPr>
              <a:t>pd.f</a:t>
            </a:r>
            <a:r>
              <a:rPr lang="en-US" sz="1200" baseline="0" dirty="0" smtClean="0">
                <a:latin typeface="Times New Roman" pitchFamily="18" charset="0"/>
                <a:ea typeface="Cambria Math" pitchFamily="18" charset="0"/>
                <a:cs typeface="Times New Roman" pitchFamily="18" charset="0"/>
              </a:rPr>
              <a:t>. with a maximum likelihood point at zero.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untransformed </a:t>
            </a:r>
            <a:r>
              <a:rPr lang="en-US" sz="1200" baseline="0" dirty="0" err="1" smtClean="0">
                <a:latin typeface="Times New Roman" pitchFamily="18" charset="0"/>
                <a:ea typeface="Cambria Math" pitchFamily="18" charset="0"/>
                <a:cs typeface="Times New Roman" pitchFamily="18" charset="0"/>
              </a:rPr>
              <a:t>p.d.f</a:t>
            </a:r>
            <a:r>
              <a:rPr lang="en-US" sz="1200" baseline="0" dirty="0" smtClean="0">
                <a:latin typeface="Times New Roman" pitchFamily="18" charset="0"/>
                <a:ea typeface="Cambria Math" pitchFamily="18" charset="0"/>
                <a:cs typeface="Times New Roman" pitchFamily="18" charset="0"/>
              </a:rPr>
              <a:t>. has no maximum likelihood point.  However, if we bowed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up or down a little, we could put the maximum likelihood point anywhere we wanted,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but the modification, as long as </a:t>
            </a:r>
            <a:r>
              <a:rPr lang="en-US" sz="1200" baseline="0" dirty="0" err="1" smtClean="0">
                <a:latin typeface="Times New Roman" pitchFamily="18" charset="0"/>
                <a:ea typeface="Cambria Math" pitchFamily="18" charset="0"/>
                <a:cs typeface="Times New Roman" pitchFamily="18" charset="0"/>
              </a:rPr>
              <a:t>ity</a:t>
            </a:r>
            <a:r>
              <a:rPr lang="en-US" sz="1200" baseline="0" dirty="0" smtClean="0">
                <a:latin typeface="Times New Roman" pitchFamily="18" charset="0"/>
                <a:ea typeface="Cambria Math" pitchFamily="18" charset="0"/>
                <a:cs typeface="Times New Roman" pitchFamily="18" charset="0"/>
              </a:rPr>
              <a:t> was small, would not change the maximum likelihood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point of m’ being at zero.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We now examine the means of the two distributions.</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 (A) A probability density function, </a:t>
            </a:r>
            <a:r>
              <a:rPr lang="en-US" sz="1200" i="1" dirty="0" smtClean="0">
                <a:latin typeface="Cambria Math" pitchFamily="18" charset="0"/>
                <a:ea typeface="Cambria Math" pitchFamily="18" charset="0"/>
                <a:cs typeface="Times New Roman" pitchFamily="18" charset="0"/>
              </a:rPr>
              <a:t>p(m)</a:t>
            </a:r>
            <a:r>
              <a:rPr lang="en-US" sz="1200" dirty="0" smtClean="0">
                <a:latin typeface="Times New Roman" pitchFamily="18" charset="0"/>
                <a:ea typeface="Cambria Math" pitchFamily="18" charset="0"/>
                <a:cs typeface="Times New Roman" pitchFamily="18" charset="0"/>
              </a:rPr>
              <a:t>, that is uniform on the interval </a:t>
            </a:r>
            <a:r>
              <a:rPr lang="en-US" sz="1200" i="1" dirty="0" smtClean="0">
                <a:latin typeface="Cambria Math" pitchFamily="18" charset="0"/>
                <a:ea typeface="Cambria Math" pitchFamily="18" charset="0"/>
                <a:cs typeface="Times New Roman" pitchFamily="18" charset="0"/>
              </a:rPr>
              <a:t>0&lt;x&lt;1</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(B) The corresponding probability distribution, </a:t>
            </a:r>
            <a:r>
              <a:rPr lang="en-US" sz="1200" i="1" dirty="0" smtClean="0">
                <a:latin typeface="Cambria Math" pitchFamily="18" charset="0"/>
                <a:ea typeface="Cambria Math" pitchFamily="18" charset="0"/>
                <a:cs typeface="Times New Roman" pitchFamily="18" charset="0"/>
              </a:rPr>
              <a:t>p(m’)</a:t>
            </a:r>
            <a:r>
              <a:rPr lang="en-US" sz="1200" dirty="0" smtClean="0">
                <a:latin typeface="Times New Roman" pitchFamily="18" charset="0"/>
                <a:ea typeface="Cambria Math" pitchFamily="18" charset="0"/>
                <a:cs typeface="Times New Roman" pitchFamily="18" charset="0"/>
              </a:rPr>
              <a:t>, for the transformation, </a:t>
            </a:r>
            <a:r>
              <a:rPr lang="en-US" sz="1200" i="1" dirty="0" smtClean="0">
                <a:latin typeface="Cambria Math" pitchFamily="18" charset="0"/>
                <a:ea typeface="Cambria Math" pitchFamily="18" charset="0"/>
                <a:cs typeface="Times New Roman" pitchFamily="18" charset="0"/>
              </a:rPr>
              <a:t>m’=m</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The mean (expectation) of each probability density function is indicated with a triangle.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15.emf"/><Relationship Id="rId4" Type="http://schemas.openxmlformats.org/officeDocument/2006/relationships/image" Target="../media/image14.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15</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Nonlinear </a:t>
            </a:r>
            <a:r>
              <a:rPr lang="en-US" dirty="0" smtClean="0">
                <a:latin typeface="Times New Roman" pitchFamily="18" charset="0"/>
                <a:cs typeface="Times New Roman" pitchFamily="18" charset="0"/>
              </a:rPr>
              <a:t>Problems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Grid </a:t>
            </a:r>
            <a:r>
              <a:rPr lang="en-US" dirty="0" smtClean="0">
                <a:latin typeface="Times New Roman" pitchFamily="18" charset="0"/>
                <a:cs typeface="Times New Roman" pitchFamily="18" charset="0"/>
              </a:rPr>
              <a:t>Search and Monte Carlo Search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992562"/>
          </a:xfrm>
        </p:spPr>
        <p:txBody>
          <a:bodyPr>
            <a:normAutofit fontScale="90000"/>
          </a:bodyPr>
          <a:lstStyle/>
          <a:p>
            <a:r>
              <a:rPr lang="en-US" dirty="0" smtClean="0">
                <a:latin typeface="Times New Roman" pitchFamily="18" charset="0"/>
                <a:cs typeface="Times New Roman" pitchFamily="18" charset="0"/>
              </a:rPr>
              <a:t>issue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 and maximum likelihood point can change under </a:t>
            </a:r>
            <a:r>
              <a:rPr lang="en-US" dirty="0" err="1" smtClean="0">
                <a:latin typeface="Times New Roman" pitchFamily="18" charset="0"/>
                <a:cs typeface="Times New Roman" pitchFamily="18" charset="0"/>
              </a:rPr>
              <a:t>reparameterization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066800"/>
            <a:ext cx="6096000" cy="4708981"/>
          </a:xfrm>
          <a:prstGeom prst="rect">
            <a:avLst/>
          </a:prstGeom>
        </p:spPr>
        <p:txBody>
          <a:bodyPr wrap="square">
            <a:spAutoFit/>
          </a:bodyPr>
          <a:lstStyle/>
          <a:p>
            <a:pPr algn="ctr"/>
            <a:r>
              <a:rPr lang="en-US" sz="3600" dirty="0" smtClean="0">
                <a:latin typeface="Times New Roman" pitchFamily="18" charset="0"/>
                <a:cs typeface="Times New Roman" pitchFamily="18" charset="0"/>
              </a:rPr>
              <a:t>consider the non-linear transformation</a:t>
            </a:r>
          </a:p>
          <a:p>
            <a:pPr algn="ctr"/>
            <a:endParaRPr lang="en-US" sz="3600" dirty="0" smtClean="0">
              <a:latin typeface="Times New Roman"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m’=m</a:t>
            </a:r>
            <a:r>
              <a:rPr lang="en-US" sz="3600" i="1" baseline="30000" dirty="0" smtClean="0">
                <a:latin typeface="Cambria Math" pitchFamily="18" charset="0"/>
                <a:ea typeface="Cambria Math" pitchFamily="18" charset="0"/>
                <a:cs typeface="Times New Roman" pitchFamily="18" charset="0"/>
              </a:rPr>
              <a:t>2</a:t>
            </a:r>
          </a:p>
          <a:p>
            <a:pPr algn="ctr"/>
            <a:endParaRPr lang="en-US" sz="3600" baseline="30000" dirty="0" smtClean="0">
              <a:latin typeface="Times New Roman" pitchFamily="18" charset="0"/>
              <a:cs typeface="Times New Roman" pitchFamily="18" charset="0"/>
            </a:endParaRPr>
          </a:p>
          <a:p>
            <a:pPr algn="ctr"/>
            <a:endParaRPr lang="en-US" sz="3600" baseline="30000" dirty="0" smtClean="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with</a:t>
            </a:r>
          </a:p>
          <a:p>
            <a:pPr algn="ctr"/>
            <a:endParaRPr lang="en-US" sz="3600" dirty="0" smtClean="0">
              <a:latin typeface="Times New Roman"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p(m)</a:t>
            </a:r>
            <a:r>
              <a:rPr lang="en-US" sz="3600" dirty="0" smtClean="0">
                <a:latin typeface="Times New Roman" pitchFamily="18" charset="0"/>
                <a:cs typeface="Times New Roman" pitchFamily="18" charset="0"/>
              </a:rPr>
              <a:t> uniform on </a:t>
            </a:r>
            <a:r>
              <a:rPr lang="en-US" sz="3600" dirty="0" smtClean="0">
                <a:latin typeface="Cambria Math" pitchFamily="18" charset="0"/>
                <a:ea typeface="Cambria Math" pitchFamily="18" charset="0"/>
                <a:cs typeface="Times New Roman" pitchFamily="18" charset="0"/>
              </a:rPr>
              <a:t>(0,1)</a:t>
            </a:r>
            <a:endParaRPr lang="en-US" sz="3600" baseline="300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292492" y="990599"/>
            <a:ext cx="8500478" cy="4620877"/>
            <a:chOff x="1906912" y="923924"/>
            <a:chExt cx="4722488" cy="2567154"/>
          </a:xfrm>
        </p:grpSpPr>
        <p:pic>
          <p:nvPicPr>
            <p:cNvPr id="3074" name="Picture 2"/>
            <p:cNvPicPr>
              <a:picLocks noChangeAspect="1" noChangeArrowheads="1"/>
            </p:cNvPicPr>
            <p:nvPr/>
          </p:nvPicPr>
          <p:blipFill>
            <a:blip r:embed="rId3" cstate="print"/>
            <a:srcRect l="8378" t="2917" r="7487" b="6667"/>
            <a:stretch>
              <a:fillRect/>
            </a:stretch>
          </p:blipFill>
          <p:spPr bwMode="auto">
            <a:xfrm>
              <a:off x="2133600" y="1219200"/>
              <a:ext cx="4495800" cy="2066925"/>
            </a:xfrm>
            <a:prstGeom prst="rect">
              <a:avLst/>
            </a:prstGeom>
            <a:noFill/>
            <a:ln w="9525">
              <a:noFill/>
              <a:miter lim="800000"/>
              <a:headEnd/>
              <a:tailEnd/>
            </a:ln>
            <a:effectLst/>
          </p:spPr>
        </p:pic>
        <p:sp>
          <p:nvSpPr>
            <p:cNvPr id="3" name="TextBox 2"/>
            <p:cNvSpPr txBox="1"/>
            <p:nvPr/>
          </p:nvSpPr>
          <p:spPr>
            <a:xfrm>
              <a:off x="2276474" y="923925"/>
              <a:ext cx="542925" cy="290678"/>
            </a:xfrm>
            <a:prstGeom prst="rect">
              <a:avLst/>
            </a:prstGeom>
            <a:noFill/>
          </p:spPr>
          <p:txBody>
            <a:bodyPr wrap="square" rtlCol="0">
              <a:spAutoFit/>
            </a:bodyPr>
            <a:lstStyle/>
            <a:p>
              <a:endParaRPr lang="en-US" sz="2800" dirty="0">
                <a:latin typeface="Times New Roman" pitchFamily="18" charset="0"/>
                <a:ea typeface="Cambria Math" pitchFamily="18" charset="0"/>
                <a:cs typeface="Times New Roman" pitchFamily="18" charset="0"/>
              </a:endParaRPr>
            </a:p>
          </p:txBody>
        </p:sp>
        <p:sp>
          <p:nvSpPr>
            <p:cNvPr id="5" name="Rectangle 4"/>
            <p:cNvSpPr/>
            <p:nvPr/>
          </p:nvSpPr>
          <p:spPr>
            <a:xfrm>
              <a:off x="4295775" y="1981200"/>
              <a:ext cx="180975" cy="542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TextBox 6"/>
            <p:cNvSpPr txBox="1"/>
            <p:nvPr/>
          </p:nvSpPr>
          <p:spPr>
            <a:xfrm>
              <a:off x="4707750" y="923924"/>
              <a:ext cx="1744417" cy="29067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p(m’)=½(m’)</a:t>
              </a:r>
              <a:r>
                <a:rPr lang="en-US" sz="2800" i="1" baseline="30000" dirty="0" smtClean="0">
                  <a:latin typeface="Cambria Math" pitchFamily="18" charset="0"/>
                  <a:ea typeface="Cambria Math" pitchFamily="18" charset="0"/>
                  <a:cs typeface="Times New Roman" pitchFamily="18" charset="0"/>
                </a:rPr>
                <a:t>-½</a:t>
              </a:r>
              <a:endParaRPr lang="en-US" sz="2800" i="1"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3076575" y="3200400"/>
              <a:ext cx="381000"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a:off x="5438775" y="3200400"/>
              <a:ext cx="381000"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endParaRPr lang="en-US" sz="2800" i="1" dirty="0">
                <a:latin typeface="Cambria Math" pitchFamily="18" charset="0"/>
                <a:ea typeface="Cambria Math" pitchFamily="18" charset="0"/>
                <a:cs typeface="Times New Roman" pitchFamily="18" charset="0"/>
              </a:endParaRPr>
            </a:p>
          </p:txBody>
        </p:sp>
        <p:sp>
          <p:nvSpPr>
            <p:cNvPr id="10" name="TextBox 9"/>
            <p:cNvSpPr txBox="1"/>
            <p:nvPr/>
          </p:nvSpPr>
          <p:spPr>
            <a:xfrm rot="16200000">
              <a:off x="1706246" y="1971256"/>
              <a:ext cx="692009"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p(m)</a:t>
              </a:r>
              <a:endParaRPr lang="en-US" sz="2800" i="1" dirty="0">
                <a:latin typeface="Cambria Math" pitchFamily="18" charset="0"/>
                <a:ea typeface="Cambria Math" pitchFamily="18" charset="0"/>
                <a:cs typeface="Times New Roman" pitchFamily="18" charset="0"/>
              </a:endParaRPr>
            </a:p>
          </p:txBody>
        </p:sp>
        <p:sp>
          <p:nvSpPr>
            <p:cNvPr id="11" name="TextBox 10"/>
            <p:cNvSpPr txBox="1"/>
            <p:nvPr/>
          </p:nvSpPr>
          <p:spPr>
            <a:xfrm rot="16200000">
              <a:off x="4097938" y="1957498"/>
              <a:ext cx="700475"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p(m’)</a:t>
              </a:r>
              <a:endParaRPr lang="en-US" sz="2800" i="1" dirty="0">
                <a:latin typeface="Cambria Math" pitchFamily="18" charset="0"/>
                <a:ea typeface="Cambria Math" pitchFamily="18" charset="0"/>
                <a:cs typeface="Times New Roman" pitchFamily="18" charset="0"/>
              </a:endParaRPr>
            </a:p>
          </p:txBody>
        </p:sp>
        <p:sp>
          <p:nvSpPr>
            <p:cNvPr id="12" name="Isosceles Triangle 11"/>
            <p:cNvSpPr/>
            <p:nvPr/>
          </p:nvSpPr>
          <p:spPr>
            <a:xfrm flipV="1">
              <a:off x="3162300" y="2838450"/>
              <a:ext cx="228600" cy="2286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3" name="Isosceles Triangle 12"/>
            <p:cNvSpPr/>
            <p:nvPr/>
          </p:nvSpPr>
          <p:spPr>
            <a:xfrm flipV="1">
              <a:off x="5219700" y="2847975"/>
              <a:ext cx="228600" cy="228600"/>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grpSp>
      <p:sp>
        <p:nvSpPr>
          <p:cNvPr id="16" name="TextBox 15"/>
          <p:cNvSpPr txBox="1"/>
          <p:nvPr/>
        </p:nvSpPr>
        <p:spPr>
          <a:xfrm>
            <a:off x="1143000" y="1066800"/>
            <a:ext cx="313995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p(m)=1</a:t>
            </a:r>
            <a:endParaRPr lang="en-US" sz="2800" i="1"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447800" y="1828800"/>
            <a:ext cx="6477000" cy="22860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3352800" y="4876800"/>
            <a:ext cx="2133600" cy="387927"/>
          </a:xfrm>
          <a:prstGeom prst="rect">
            <a:avLst/>
          </a:prstGeom>
          <a:noFill/>
          <a:ln w="9525">
            <a:noFill/>
            <a:miter lim="800000"/>
            <a:headEnd/>
            <a:tailEnd/>
          </a:ln>
        </p:spPr>
      </p:pic>
      <p:sp>
        <p:nvSpPr>
          <p:cNvPr id="6" name="Rectangle 5"/>
          <p:cNvSpPr/>
          <p:nvPr/>
        </p:nvSpPr>
        <p:spPr>
          <a:xfrm>
            <a:off x="1524000" y="685800"/>
            <a:ext cx="6096000" cy="646331"/>
          </a:xfrm>
          <a:prstGeom prst="rect">
            <a:avLst/>
          </a:prstGeom>
        </p:spPr>
        <p:txBody>
          <a:bodyPr wrap="square">
            <a:spAutoFit/>
          </a:bodyPr>
          <a:lstStyle/>
          <a:p>
            <a:pPr algn="ctr"/>
            <a:r>
              <a:rPr lang="en-US" sz="3600" dirty="0" smtClean="0">
                <a:latin typeface="Times New Roman" pitchFamily="18" charset="0"/>
                <a:cs typeface="Times New Roman" pitchFamily="18" charset="0"/>
              </a:rPr>
              <a:t>Calculation of Expectations</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447800"/>
            <a:ext cx="6096000" cy="3600986"/>
          </a:xfrm>
          <a:prstGeom prst="rect">
            <a:avLst/>
          </a:prstGeom>
        </p:spPr>
        <p:txBody>
          <a:bodyPr wrap="square">
            <a:spAutoFit/>
          </a:bodyPr>
          <a:lstStyle/>
          <a:p>
            <a:pPr algn="ctr"/>
            <a:endParaRPr lang="en-US" sz="3600" dirty="0" smtClean="0">
              <a:latin typeface="Times New Roman" pitchFamily="18" charset="0"/>
              <a:ea typeface="Cambria Math" pitchFamily="18" charset="0"/>
              <a:cs typeface="Times New Roman" pitchFamily="18" charset="0"/>
            </a:endParaRPr>
          </a:p>
          <a:p>
            <a:pPr algn="ctr"/>
            <a:r>
              <a:rPr lang="en-US" sz="3600" dirty="0" smtClean="0">
                <a:latin typeface="Times New Roman" pitchFamily="18" charset="0"/>
                <a:ea typeface="Cambria Math" pitchFamily="18" charset="0"/>
                <a:cs typeface="Times New Roman" pitchFamily="18" charset="0"/>
              </a:rPr>
              <a:t>although</a:t>
            </a:r>
          </a:p>
          <a:p>
            <a:pPr algn="ctr"/>
            <a:endParaRPr lang="en-US" sz="3600" dirty="0" smtClean="0">
              <a:latin typeface="Cambria Math" pitchFamily="18" charset="0"/>
              <a:ea typeface="Cambria Math"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m’=m</a:t>
            </a:r>
            <a:r>
              <a:rPr lang="en-US" sz="3600" i="1" baseline="30000" dirty="0" smtClean="0">
                <a:latin typeface="Cambria Math" pitchFamily="18" charset="0"/>
                <a:ea typeface="Cambria Math" pitchFamily="18" charset="0"/>
                <a:cs typeface="Times New Roman" pitchFamily="18" charset="0"/>
              </a:rPr>
              <a:t>2</a:t>
            </a:r>
          </a:p>
          <a:p>
            <a:pPr algn="ctr"/>
            <a:endParaRPr lang="en-US" sz="3600" i="1" baseline="30000" dirty="0" smtClean="0">
              <a:latin typeface="Cambria Math" pitchFamily="18" charset="0"/>
              <a:ea typeface="Cambria Math" pitchFamily="18" charset="0"/>
              <a:cs typeface="Times New Roman" pitchFamily="18" charset="0"/>
            </a:endParaRPr>
          </a:p>
          <a:p>
            <a:pPr algn="ctr"/>
            <a:endParaRPr lang="en-US" sz="3600" i="1" baseline="30000" dirty="0" smtClean="0">
              <a:latin typeface="Cambria Math" pitchFamily="18" charset="0"/>
              <a:ea typeface="Cambria Math"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&lt;m’&gt; ≠ &lt;m&gt;</a:t>
            </a:r>
            <a:r>
              <a:rPr lang="en-US" sz="3600" i="1" baseline="30000" dirty="0" smtClean="0">
                <a:latin typeface="Cambria Math" pitchFamily="18" charset="0"/>
                <a:ea typeface="Cambria Math" pitchFamily="18" charset="0"/>
                <a:cs typeface="Times New Roman" pitchFamily="18" charset="0"/>
              </a:rPr>
              <a:t>2</a:t>
            </a:r>
            <a:endParaRPr lang="en-US" sz="3600" i="1" baseline="300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right way</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14875" t="23570" r="16046" b="62961"/>
          <a:stretch>
            <a:fillRect/>
          </a:stretch>
        </p:blipFill>
        <p:spPr bwMode="auto">
          <a:xfrm>
            <a:off x="609600" y="4572000"/>
            <a:ext cx="7474624" cy="1013509"/>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14875" t="53876" r="16046" b="34339"/>
          <a:stretch>
            <a:fillRect/>
          </a:stretch>
        </p:blipFill>
        <p:spPr bwMode="auto">
          <a:xfrm>
            <a:off x="381000" y="1524000"/>
            <a:ext cx="7474624" cy="886792"/>
          </a:xfrm>
          <a:prstGeom prst="rect">
            <a:avLst/>
          </a:prstGeom>
          <a:noFill/>
          <a:ln w="9525">
            <a:noFill/>
            <a:miter lim="800000"/>
            <a:headEnd/>
            <a:tailEnd/>
          </a:ln>
        </p:spPr>
      </p:pic>
      <p:sp>
        <p:nvSpPr>
          <p:cNvPr id="6" name="Title 1"/>
          <p:cNvSpPr txBox="1">
            <a:spLocks/>
          </p:cNvSpPr>
          <p:nvPr/>
        </p:nvSpPr>
        <p:spPr>
          <a:xfrm>
            <a:off x="381000" y="3581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wrong way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Non-Linear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76600" y="1219200"/>
            <a:ext cx="2971800" cy="762000"/>
          </a:xfrm>
        </p:spPr>
        <p:txBody>
          <a:bodyPr>
            <a:noAutofit/>
          </a:bodyPr>
          <a:lstStyle/>
          <a:p>
            <a:pPr>
              <a:buNone/>
            </a:pPr>
            <a:r>
              <a:rPr lang="en-US" sz="4000" b="1" dirty="0" smtClean="0">
                <a:latin typeface="Cambria Math" pitchFamily="18" charset="0"/>
                <a:ea typeface="Cambria Math" pitchFamily="18" charset="0"/>
              </a:rPr>
              <a:t>d</a:t>
            </a:r>
            <a:r>
              <a:rPr lang="en-US" sz="4000" dirty="0" smtClean="0">
                <a:latin typeface="Cambria Math" pitchFamily="18" charset="0"/>
                <a:ea typeface="Cambria Math" pitchFamily="18" charset="0"/>
              </a:rPr>
              <a:t> = </a:t>
            </a:r>
            <a:r>
              <a:rPr lang="en-US" sz="4000" b="1" dirty="0" smtClean="0">
                <a:latin typeface="Cambria Math" pitchFamily="18" charset="0"/>
                <a:ea typeface="Cambria Math" pitchFamily="18" charset="0"/>
              </a:rPr>
              <a:t>g</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4" name="Title 1"/>
          <p:cNvSpPr txBox="1">
            <a:spLocks/>
          </p:cNvSpPr>
          <p:nvPr/>
        </p:nvSpPr>
        <p:spPr>
          <a:xfrm>
            <a:off x="457200" y="28194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transformation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err="1" smtClean="0">
                <a:latin typeface="Cambria Math" pitchFamily="18" charset="0"/>
                <a:ea typeface="Cambria Math" pitchFamily="18" charset="0"/>
                <a:cs typeface="Times New Roman" pitchFamily="18" charset="0"/>
              </a:rPr>
              <a:t>d→d</a:t>
            </a:r>
            <a:r>
              <a:rPr lang="en-US" sz="4400" i="1"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m→m</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5" name="Content Placeholder 2"/>
          <p:cNvSpPr txBox="1">
            <a:spLocks/>
          </p:cNvSpPr>
          <p:nvPr/>
        </p:nvSpPr>
        <p:spPr>
          <a:xfrm>
            <a:off x="3657600" y="5486400"/>
            <a:ext cx="22098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0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Gm</a:t>
            </a:r>
            <a:r>
              <a:rPr lang="en-US" sz="4000" dirty="0" smtClean="0">
                <a:latin typeface="Cambria Math" pitchFamily="18" charset="0"/>
                <a:ea typeface="Cambria Math" pitchFamily="18" charset="0"/>
              </a:rPr>
              <a:t>’</a:t>
            </a:r>
            <a:endParaRPr kumimoji="0" lang="en-US" sz="40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6" name="Down Arrow 5"/>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381000" y="4800600"/>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Linear 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533400" y="5941422"/>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solve with least-squares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Non-Linear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76600" y="1219200"/>
            <a:ext cx="2971800" cy="762000"/>
          </a:xfrm>
        </p:spPr>
        <p:txBody>
          <a:bodyPr>
            <a:noAutofit/>
          </a:bodyPr>
          <a:lstStyle/>
          <a:p>
            <a:pPr>
              <a:buNone/>
            </a:pPr>
            <a:r>
              <a:rPr lang="en-US" sz="4000" b="1" dirty="0" smtClean="0">
                <a:latin typeface="Cambria Math" pitchFamily="18" charset="0"/>
                <a:ea typeface="Cambria Math" pitchFamily="18" charset="0"/>
              </a:rPr>
              <a:t>d</a:t>
            </a:r>
            <a:r>
              <a:rPr lang="en-US" sz="4000" dirty="0" smtClean="0">
                <a:latin typeface="Cambria Math" pitchFamily="18" charset="0"/>
                <a:ea typeface="Cambria Math" pitchFamily="18" charset="0"/>
              </a:rPr>
              <a:t> = </a:t>
            </a:r>
            <a:r>
              <a:rPr lang="en-US" sz="4000" b="1" dirty="0" smtClean="0">
                <a:latin typeface="Cambria Math" pitchFamily="18" charset="0"/>
                <a:ea typeface="Cambria Math" pitchFamily="18" charset="0"/>
              </a:rPr>
              <a:t>g</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4" name="Title 1"/>
          <p:cNvSpPr txBox="1">
            <a:spLocks/>
          </p:cNvSpPr>
          <p:nvPr/>
        </p:nvSpPr>
        <p:spPr>
          <a:xfrm>
            <a:off x="457200" y="28194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transformation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err="1" smtClean="0">
                <a:latin typeface="Cambria Math" pitchFamily="18" charset="0"/>
                <a:ea typeface="Cambria Math" pitchFamily="18" charset="0"/>
                <a:cs typeface="Times New Roman" pitchFamily="18" charset="0"/>
              </a:rPr>
              <a:t>d→d</a:t>
            </a:r>
            <a:r>
              <a:rPr lang="en-US" sz="4400" i="1"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m→m</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Down Arrow 5"/>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rot="1219856">
            <a:off x="1205663" y="3200941"/>
            <a:ext cx="6705600" cy="685800"/>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rarely possible, of course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9" name="Content Placeholder 2"/>
          <p:cNvSpPr txBox="1">
            <a:spLocks/>
          </p:cNvSpPr>
          <p:nvPr/>
        </p:nvSpPr>
        <p:spPr>
          <a:xfrm>
            <a:off x="3657600" y="5486400"/>
            <a:ext cx="22098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0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Gm</a:t>
            </a:r>
            <a:r>
              <a:rPr lang="en-US" sz="4000" dirty="0" smtClean="0">
                <a:latin typeface="Cambria Math" pitchFamily="18" charset="0"/>
                <a:ea typeface="Cambria Math" pitchFamily="18" charset="0"/>
              </a:rPr>
              <a:t>’</a:t>
            </a:r>
            <a:endParaRPr kumimoji="0" lang="en-US" sz="40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0" name="Title 1"/>
          <p:cNvSpPr txBox="1">
            <a:spLocks/>
          </p:cNvSpPr>
          <p:nvPr/>
        </p:nvSpPr>
        <p:spPr>
          <a:xfrm>
            <a:off x="381000" y="4800600"/>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Linear 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1" name="Title 1"/>
          <p:cNvSpPr txBox="1">
            <a:spLocks/>
          </p:cNvSpPr>
          <p:nvPr/>
        </p:nvSpPr>
        <p:spPr>
          <a:xfrm>
            <a:off x="533400" y="5941422"/>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solve with least-squares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an example</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2438400" y="4724400"/>
            <a:ext cx="4267200" cy="685799"/>
          </a:xfrm>
        </p:spPr>
        <p:txBody>
          <a:bodyPr>
            <a:normAutofit fontScale="92500"/>
          </a:bodyPr>
          <a:lstStyle/>
          <a:p>
            <a:pPr>
              <a:buNone/>
            </a:pPr>
            <a:r>
              <a:rPr lang="en-US" i="1" dirty="0" smtClean="0">
                <a:latin typeface="Cambria Math" pitchFamily="18" charset="0"/>
                <a:ea typeface="Cambria Math" pitchFamily="18" charset="0"/>
                <a:cs typeface="Times New Roman" pitchFamily="18" charset="0"/>
              </a:rPr>
              <a:t>log(d</a:t>
            </a:r>
            <a:r>
              <a:rPr lang="en-US" i="1" baseline="-25000" dirty="0"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 log(</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z</a:t>
            </a:r>
            <a:r>
              <a:rPr lang="en-US" i="1" baseline="-25000" dirty="0" err="1"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 </a:t>
            </a:r>
            <a:endParaRPr lang="en-US" dirty="0">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04800" y="2819400"/>
            <a:ext cx="8229600" cy="1219200"/>
          </a:xfrm>
          <a:prstGeom prst="rect">
            <a:avLst/>
          </a:prstGeom>
        </p:spPr>
        <p:txBody>
          <a:bodyPr vert="horz" lIns="91440" tIns="45720" rIns="91440" bIns="45720" rtlCol="0" anchor="ctr">
            <a:normAutofit fontScale="62500" lnSpcReduction="20000"/>
          </a:bodyPr>
          <a:lstStyle/>
          <a:p>
            <a:pPr lvl="0" algn="ctr">
              <a:spcBef>
                <a:spcPct val="0"/>
              </a:spcBef>
            </a:pPr>
            <a:r>
              <a:rPr lang="en-US" sz="4400" i="1" dirty="0" err="1" smtClean="0">
                <a:latin typeface="Cambria Math" pitchFamily="18" charset="0"/>
                <a:ea typeface="Cambria Math" pitchFamily="18" charset="0"/>
                <a:cs typeface="Times New Roman" pitchFamily="18" charset="0"/>
              </a:rPr>
              <a:t>d’</a:t>
            </a:r>
            <a:r>
              <a:rPr lang="en-US" sz="4400" i="1" baseline="-25000" dirty="0" err="1" smtClean="0">
                <a:latin typeface="Cambria Math" pitchFamily="18" charset="0"/>
                <a:ea typeface="Cambria Math" pitchFamily="18" charset="0"/>
                <a:cs typeface="Times New Roman" pitchFamily="18" charset="0"/>
              </a:rPr>
              <a:t>i</a:t>
            </a:r>
            <a:r>
              <a:rPr lang="en-US" sz="4400" dirty="0" smtClean="0">
                <a:latin typeface="Cambria Math" pitchFamily="18" charset="0"/>
                <a:ea typeface="Cambria Math" pitchFamily="18" charset="0"/>
                <a:cs typeface="Times New Roman" pitchFamily="18" charset="0"/>
              </a:rPr>
              <a:t>=log</a:t>
            </a:r>
            <a:r>
              <a:rPr lang="en-US" sz="4400" i="1" dirty="0" smtClean="0">
                <a:latin typeface="Cambria Math" pitchFamily="18" charset="0"/>
                <a:ea typeface="Cambria Math" pitchFamily="18" charset="0"/>
                <a:cs typeface="Times New Roman" pitchFamily="18" charset="0"/>
              </a:rPr>
              <a:t>(d</a:t>
            </a:r>
            <a:r>
              <a:rPr lang="en-US" sz="4400" i="1" baseline="-25000" dirty="0" smtClean="0">
                <a:latin typeface="Cambria Math" pitchFamily="18" charset="0"/>
                <a:ea typeface="Cambria Math" pitchFamily="18" charset="0"/>
                <a:cs typeface="Times New Roman" pitchFamily="18" charset="0"/>
              </a:rPr>
              <a:t>i</a:t>
            </a:r>
            <a:r>
              <a:rPr lang="en-US" sz="4400" i="1" dirty="0" smtClean="0">
                <a:latin typeface="Cambria Math" pitchFamily="18" charset="0"/>
                <a:ea typeface="Cambria Math" pitchFamily="18" charset="0"/>
                <a:cs typeface="Times New Roman" pitchFamily="18" charset="0"/>
              </a:rPr>
              <a:t>)</a:t>
            </a:r>
          </a:p>
          <a:p>
            <a:pPr lvl="0" algn="ctr">
              <a:spcBef>
                <a:spcPct val="0"/>
              </a:spcBef>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lang="en-US" sz="4400" dirty="0" smtClean="0">
                <a:latin typeface="Cambria Math" pitchFamily="18" charset="0"/>
                <a:ea typeface="Cambria Math" pitchFamily="18" charset="0"/>
                <a:cs typeface="Times New Roman" pitchFamily="18" charset="0"/>
              </a:rPr>
              <a:t>=log</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a:t>
            </a:r>
            <a:r>
              <a:rPr lang="en-US" sz="4400" i="1" dirty="0" smtClean="0">
                <a:latin typeface="Cambria Math" pitchFamily="18" charset="0"/>
                <a:ea typeface="Cambria Math" pitchFamily="18" charset="0"/>
                <a:cs typeface="Times New Roman" pitchFamily="18" charset="0"/>
              </a:rPr>
              <a:t>)</a:t>
            </a:r>
          </a:p>
          <a:p>
            <a:pPr lvl="0" algn="ctr">
              <a:spcBef>
                <a:spcPct val="0"/>
              </a:spcBef>
            </a:pPr>
            <a:r>
              <a:rPr kumimoji="0" lang="en-US" sz="44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Down Arrow 6"/>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895600" y="1752600"/>
            <a:ext cx="3657600" cy="6857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exp ( </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z</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Content Placeholder 2"/>
          <p:cNvSpPr txBox="1">
            <a:spLocks/>
          </p:cNvSpPr>
          <p:nvPr/>
        </p:nvSpPr>
        <p:spPr>
          <a:xfrm>
            <a:off x="3124200" y="5562600"/>
            <a:ext cx="29718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32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15	Nonlinear Problems: Grid and Monte Carlo Searches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01215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a:grpSpLocks noChangeAspect="1"/>
          </p:cNvGrpSpPr>
          <p:nvPr/>
        </p:nvGrpSpPr>
        <p:grpSpPr>
          <a:xfrm>
            <a:off x="340991" y="1447800"/>
            <a:ext cx="8254991" cy="3982700"/>
            <a:chOff x="2084394" y="1599426"/>
            <a:chExt cx="5159369" cy="2489188"/>
          </a:xfrm>
        </p:grpSpPr>
        <p:pic>
          <p:nvPicPr>
            <p:cNvPr id="4098" name="Picture 2"/>
            <p:cNvPicPr>
              <a:picLocks noChangeAspect="1" noChangeArrowheads="1"/>
            </p:cNvPicPr>
            <p:nvPr/>
          </p:nvPicPr>
          <p:blipFill>
            <a:blip r:embed="rId3" cstate="print"/>
            <a:srcRect l="8645" b="7917"/>
            <a:stretch>
              <a:fillRect/>
            </a:stretch>
          </p:blipFill>
          <p:spPr bwMode="auto">
            <a:xfrm>
              <a:off x="2362200" y="1733550"/>
              <a:ext cx="4881563" cy="2105025"/>
            </a:xfrm>
            <a:prstGeom prst="rect">
              <a:avLst/>
            </a:prstGeom>
            <a:noFill/>
            <a:ln w="9525">
              <a:noFill/>
              <a:miter lim="800000"/>
              <a:headEnd/>
              <a:tailEnd/>
            </a:ln>
            <a:effectLst/>
          </p:spPr>
        </p:pic>
        <p:sp>
          <p:nvSpPr>
            <p:cNvPr id="5" name="Rectangle 4"/>
            <p:cNvSpPr/>
            <p:nvPr/>
          </p:nvSpPr>
          <p:spPr>
            <a:xfrm>
              <a:off x="4495800" y="2514600"/>
              <a:ext cx="152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6" name="TextBox 5"/>
            <p:cNvSpPr txBox="1"/>
            <p:nvPr/>
          </p:nvSpPr>
          <p:spPr>
            <a:xfrm>
              <a:off x="3276600" y="3761601"/>
              <a:ext cx="3810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cs typeface="Times New Roman" pitchFamily="18" charset="0"/>
              </a:endParaRPr>
            </a:p>
          </p:txBody>
        </p:sp>
        <p:sp>
          <p:nvSpPr>
            <p:cNvPr id="7" name="TextBox 6"/>
            <p:cNvSpPr txBox="1"/>
            <p:nvPr/>
          </p:nvSpPr>
          <p:spPr>
            <a:xfrm>
              <a:off x="5638800" y="3761601"/>
              <a:ext cx="3810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cs typeface="Times New Roman" pitchFamily="18" charset="0"/>
              </a:endParaRPr>
            </a:p>
          </p:txBody>
        </p:sp>
        <p:sp>
          <p:nvSpPr>
            <p:cNvPr id="8" name="TextBox 7"/>
            <p:cNvSpPr txBox="1"/>
            <p:nvPr/>
          </p:nvSpPr>
          <p:spPr>
            <a:xfrm rot="16200000">
              <a:off x="2057400" y="2565793"/>
              <a:ext cx="381000" cy="327012"/>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d</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rot="16200000">
              <a:off x="4010411" y="2660656"/>
              <a:ext cx="1095375" cy="327012"/>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log10(d)</a:t>
              </a:r>
              <a:endParaRPr lang="en-US" sz="2800" i="1" dirty="0">
                <a:latin typeface="Cambria Math" pitchFamily="18" charset="0"/>
                <a:ea typeface="Cambria Math" pitchFamily="18" charset="0"/>
                <a:cs typeface="Times New Roman" pitchFamily="18" charset="0"/>
              </a:endParaRPr>
            </a:p>
          </p:txBody>
        </p:sp>
        <p:sp>
          <p:nvSpPr>
            <p:cNvPr id="10" name="TextBox 9"/>
            <p:cNvSpPr txBox="1"/>
            <p:nvPr/>
          </p:nvSpPr>
          <p:spPr>
            <a:xfrm>
              <a:off x="2524123" y="1599426"/>
              <a:ext cx="676275"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sp>
          <p:nvSpPr>
            <p:cNvPr id="11" name="TextBox 10"/>
            <p:cNvSpPr txBox="1"/>
            <p:nvPr/>
          </p:nvSpPr>
          <p:spPr>
            <a:xfrm>
              <a:off x="4819649" y="1599426"/>
              <a:ext cx="59055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grpSp>
      <p:cxnSp>
        <p:nvCxnSpPr>
          <p:cNvPr id="15" name="Straight Connector 14"/>
          <p:cNvCxnSpPr/>
          <p:nvPr/>
        </p:nvCxnSpPr>
        <p:spPr>
          <a:xfrm>
            <a:off x="2895600" y="5638800"/>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57600" y="5334000"/>
            <a:ext cx="108204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true</a:t>
            </a:r>
            <a:endParaRPr lang="en-US" sz="2800" dirty="0">
              <a:latin typeface="Times New Roman" pitchFamily="18" charset="0"/>
              <a:ea typeface="Cambria Math" pitchFamily="18" charset="0"/>
              <a:cs typeface="Times New Roman" pitchFamily="18" charset="0"/>
            </a:endParaRPr>
          </a:p>
        </p:txBody>
      </p:sp>
      <p:cxnSp>
        <p:nvCxnSpPr>
          <p:cNvPr id="18" name="Straight Connector 17"/>
          <p:cNvCxnSpPr/>
          <p:nvPr/>
        </p:nvCxnSpPr>
        <p:spPr>
          <a:xfrm>
            <a:off x="2895600" y="6096000"/>
            <a:ext cx="609600" cy="0"/>
          </a:xfrm>
          <a:prstGeom prst="line">
            <a:avLst/>
          </a:prstGeom>
          <a:ln w="38100">
            <a:solidFill>
              <a:srgbClr val="66FF33"/>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57600" y="5787933"/>
            <a:ext cx="46482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minimize </a:t>
            </a:r>
            <a:r>
              <a:rPr lang="en-US" sz="2800" i="1" dirty="0" smtClean="0">
                <a:latin typeface="Cambria Math" pitchFamily="18" charset="0"/>
                <a:ea typeface="Cambria Math" pitchFamily="18" charset="0"/>
                <a:cs typeface="Times New Roman" pitchFamily="18" charset="0"/>
              </a:rPr>
              <a:t>E</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d</a:t>
            </a:r>
            <a:r>
              <a:rPr lang="en-US" sz="2800" baseline="30000" dirty="0" smtClean="0">
                <a:latin typeface="Cambria Math" pitchFamily="18" charset="0"/>
                <a:ea typeface="Cambria Math" pitchFamily="18" charset="0"/>
                <a:cs typeface="Times New Roman" pitchFamily="18" charset="0"/>
              </a:rPr>
              <a:t>obs</a:t>
            </a:r>
            <a:r>
              <a:rPr lang="en-US" sz="2800" dirty="0" smtClean="0">
                <a:latin typeface="Cambria Math" pitchFamily="18" charset="0"/>
                <a:ea typeface="Cambria Math" pitchFamily="18" charset="0"/>
                <a:cs typeface="Times New Roman" pitchFamily="18" charset="0"/>
              </a:rPr>
              <a:t> – </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pre</a:t>
            </a:r>
            <a:r>
              <a:rPr lang="en-US" sz="2800" dirty="0" smtClean="0">
                <a:latin typeface="Cambria Math" pitchFamily="18" charset="0"/>
                <a:ea typeface="Cambria Math" pitchFamily="18" charset="0"/>
                <a:cs typeface="Times New Roman" pitchFamily="18" charset="0"/>
              </a:rPr>
              <a:t>||</a:t>
            </a:r>
            <a:r>
              <a:rPr lang="en-US" sz="2800" baseline="30000" dirty="0" smtClean="0">
                <a:latin typeface="Cambria Math" pitchFamily="18" charset="0"/>
                <a:ea typeface="Cambria Math" pitchFamily="18" charset="0"/>
                <a:cs typeface="Times New Roman" pitchFamily="18" charset="0"/>
              </a:rPr>
              <a:t>2</a:t>
            </a:r>
            <a:r>
              <a:rPr lang="en-US" sz="2800" dirty="0" smtClean="0">
                <a:latin typeface="Cambria Math" pitchFamily="18" charset="0"/>
                <a:ea typeface="Cambria Math" pitchFamily="18" charset="0"/>
                <a:cs typeface="Times New Roman" pitchFamily="18" charset="0"/>
              </a:rPr>
              <a:t> </a:t>
            </a:r>
            <a:endParaRPr lang="en-US" sz="2800" dirty="0">
              <a:latin typeface="Cambria Math" pitchFamily="18" charset="0"/>
              <a:ea typeface="Cambria Math" pitchFamily="18" charset="0"/>
              <a:cs typeface="Times New Roman" pitchFamily="18" charset="0"/>
            </a:endParaRPr>
          </a:p>
        </p:txBody>
      </p:sp>
      <p:cxnSp>
        <p:nvCxnSpPr>
          <p:cNvPr id="20" name="Straight Connector 19"/>
          <p:cNvCxnSpPr/>
          <p:nvPr/>
        </p:nvCxnSpPr>
        <p:spPr>
          <a:xfrm>
            <a:off x="2895600" y="6553200"/>
            <a:ext cx="609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657600" y="6263062"/>
            <a:ext cx="46482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minimize </a:t>
            </a:r>
            <a:r>
              <a:rPr lang="en-US" sz="2800" i="1" dirty="0" smtClean="0">
                <a:latin typeface="Cambria Math" pitchFamily="18" charset="0"/>
                <a:ea typeface="Cambria Math" pitchFamily="18" charset="0"/>
                <a:cs typeface="Times New Roman" pitchFamily="18" charset="0"/>
              </a:rPr>
              <a:t>E’</a:t>
            </a:r>
            <a:r>
              <a:rPr lang="en-US" sz="2800" dirty="0" smtClean="0">
                <a:latin typeface="Cambria Math" pitchFamily="18" charset="0"/>
                <a:ea typeface="Cambria Math" pitchFamily="18" charset="0"/>
                <a:cs typeface="Times New Roman" pitchFamily="18" charset="0"/>
              </a:rPr>
              <a:t>=||</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obs</a:t>
            </a:r>
            <a:r>
              <a:rPr lang="en-US" sz="2800" dirty="0" smtClean="0">
                <a:latin typeface="Cambria Math" pitchFamily="18" charset="0"/>
                <a:ea typeface="Cambria Math" pitchFamily="18" charset="0"/>
                <a:cs typeface="Times New Roman" pitchFamily="18" charset="0"/>
              </a:rPr>
              <a:t> – </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pre</a:t>
            </a:r>
            <a:r>
              <a:rPr lang="en-US" sz="2800" dirty="0" smtClean="0">
                <a:latin typeface="Cambria Math" pitchFamily="18" charset="0"/>
                <a:ea typeface="Cambria Math" pitchFamily="18" charset="0"/>
                <a:cs typeface="Times New Roman" pitchFamily="18" charset="0"/>
              </a:rPr>
              <a:t>||</a:t>
            </a:r>
            <a:r>
              <a:rPr lang="en-US" sz="2800" baseline="30000" dirty="0" smtClean="0">
                <a:latin typeface="Cambria Math" pitchFamily="18" charset="0"/>
                <a:ea typeface="Cambria Math" pitchFamily="18" charset="0"/>
                <a:cs typeface="Times New Roman" pitchFamily="18" charset="0"/>
              </a:rPr>
              <a:t>2</a:t>
            </a:r>
            <a:r>
              <a:rPr lang="en-US" sz="2800" dirty="0" smtClean="0">
                <a:latin typeface="Cambria Math" pitchFamily="18" charset="0"/>
                <a:ea typeface="Cambria Math" pitchFamily="18" charset="0"/>
                <a:cs typeface="Times New Roman" pitchFamily="18" charset="0"/>
              </a:rPr>
              <a:t> </a:t>
            </a:r>
            <a:endParaRPr lang="en-US" sz="28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r>
              <a:rPr lang="en-US" dirty="0" smtClean="0">
                <a:latin typeface="Times New Roman" pitchFamily="18" charset="0"/>
                <a:cs typeface="Times New Roman" pitchFamily="18" charset="0"/>
              </a:rPr>
              <a:t>again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measurement error is being treated inconsistently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is Gaussian-distributed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then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is not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why are we using least-squares?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dirty="0" smtClean="0">
                <a:latin typeface="Times New Roman" pitchFamily="18" charset="0"/>
                <a:cs typeface="Times New Roman" pitchFamily="18" charset="0"/>
              </a:rPr>
              <a:t>we should really use a technique appropriate for the new error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but then a </a:t>
            </a:r>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 is not really much of a simplification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lstStyle/>
          <a:p>
            <a:r>
              <a:rPr lang="en-US" dirty="0" smtClean="0">
                <a:latin typeface="Times New Roman" pitchFamily="18" charset="0"/>
                <a:cs typeface="Times New Roman" pitchFamily="18" charset="0"/>
              </a:rPr>
              <a:t>non-uniqueness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2590800"/>
          </a:xfrm>
        </p:spPr>
        <p:txBody>
          <a:bodyPr>
            <a:normAutofit fontScale="90000"/>
          </a:bodyPr>
          <a:lstStyle/>
          <a:p>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m</a:t>
            </a:r>
            <a:r>
              <a:rPr lang="en-US" i="1" baseline="-25000" dirty="0" smtClean="0">
                <a:latin typeface="Cambria Math" pitchFamily="18" charset="0"/>
                <a:ea typeface="Cambria Math" pitchFamily="18" charset="0"/>
                <a:cs typeface="Times New Roman" pitchFamily="18" charset="0"/>
              </a:rPr>
              <a:t>1</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and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d</a:t>
            </a:r>
            <a:r>
              <a:rPr lang="en-US" i="1" baseline="-25000" dirty="0" smtClean="0">
                <a:latin typeface="Cambria Math" pitchFamily="18" charset="0"/>
                <a:ea typeface="Cambria Math" pitchFamily="18" charset="0"/>
              </a:rPr>
              <a:t>i</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1</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z</a:t>
            </a:r>
            <a:r>
              <a:rPr lang="en-US" i="1" baseline="-25000" dirty="0" err="1" smtClean="0">
                <a:latin typeface="Cambria Math" pitchFamily="18" charset="0"/>
                <a:ea typeface="Cambria Math" pitchFamily="18" charset="0"/>
              </a:rPr>
              <a:t>i</a:t>
            </a:r>
            <a:endParaRPr lang="en-US" i="1" dirty="0">
              <a:latin typeface="Cambria Math" pitchFamily="18" charset="0"/>
              <a:ea typeface="Cambria Math" pitchFamily="18" charset="0"/>
            </a:endParaRPr>
          </a:p>
        </p:txBody>
      </p:sp>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2590800"/>
          </a:xfrm>
        </p:spPr>
        <p:txBody>
          <a:bodyPr>
            <a:normAutofit fontScale="90000"/>
          </a:bodyPr>
          <a:lstStyle/>
          <a:p>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m</a:t>
            </a:r>
            <a:r>
              <a:rPr lang="en-US" i="1" baseline="-25000" dirty="0" smtClean="0">
                <a:latin typeface="Cambria Math" pitchFamily="18" charset="0"/>
                <a:ea typeface="Cambria Math" pitchFamily="18" charset="0"/>
                <a:cs typeface="Times New Roman" pitchFamily="18" charset="0"/>
              </a:rPr>
              <a:t>1</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and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d</a:t>
            </a:r>
            <a:r>
              <a:rPr lang="en-US" i="1" baseline="-25000" dirty="0" smtClean="0">
                <a:latin typeface="Cambria Math" pitchFamily="18" charset="0"/>
                <a:ea typeface="Cambria Math" pitchFamily="18" charset="0"/>
              </a:rPr>
              <a:t>i</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1</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z</a:t>
            </a:r>
            <a:r>
              <a:rPr lang="en-US" i="1" baseline="-25000" dirty="0" err="1" smtClean="0">
                <a:latin typeface="Cambria Math" pitchFamily="18" charset="0"/>
                <a:ea typeface="Cambria Math" pitchFamily="18" charset="0"/>
              </a:rPr>
              <a:t>i</a:t>
            </a:r>
            <a:endParaRPr lang="en-US" i="1" dirty="0">
              <a:latin typeface="Cambria Math" pitchFamily="18" charset="0"/>
              <a:ea typeface="Cambria Math" pitchFamily="18" charset="0"/>
            </a:endParaRPr>
          </a:p>
        </p:txBody>
      </p:sp>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
        <p:nvSpPr>
          <p:cNvPr id="4" name="Title 1"/>
          <p:cNvSpPr txBox="1">
            <a:spLocks/>
          </p:cNvSpPr>
          <p:nvPr/>
        </p:nvSpPr>
        <p:spPr>
          <a:xfrm>
            <a:off x="0" y="5532438"/>
            <a:ext cx="9144000" cy="1325562"/>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but actually</a:t>
            </a:r>
            <a:r>
              <a:rPr kumimoji="0" lang="en-US" sz="51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the problem is </a:t>
            </a:r>
            <a:r>
              <a:rPr kumimoji="0" lang="en-US" sz="51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nonunique</a:t>
            </a:r>
            <a:endParaRPr kumimoji="0" lang="en-US" sz="51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if </a:t>
            </a:r>
            <a:r>
              <a:rPr lang="en-US" sz="5100" b="1" dirty="0" smtClean="0">
                <a:solidFill>
                  <a:srgbClr val="FF0000"/>
                </a:solidFill>
                <a:latin typeface="Times New Roman" pitchFamily="18" charset="0"/>
                <a:ea typeface="+mj-ea"/>
                <a:cs typeface="Times New Roman" pitchFamily="18" charset="0"/>
              </a:rPr>
              <a:t>m</a:t>
            </a:r>
            <a:r>
              <a:rPr lang="en-US" sz="5100" dirty="0" smtClean="0">
                <a:solidFill>
                  <a:srgbClr val="FF0000"/>
                </a:solidFill>
                <a:latin typeface="Times New Roman" pitchFamily="18" charset="0"/>
                <a:ea typeface="+mj-ea"/>
                <a:cs typeface="Times New Roman" pitchFamily="18" charset="0"/>
              </a:rPr>
              <a:t> is a solution, so is –</a:t>
            </a:r>
            <a:r>
              <a:rPr lang="en-US" sz="5100" b="1" dirty="0" smtClean="0">
                <a:solidFill>
                  <a:srgbClr val="FF0000"/>
                </a:solidFill>
                <a:latin typeface="Times New Roman" pitchFamily="18" charset="0"/>
                <a:ea typeface="+mj-ea"/>
                <a:cs typeface="Times New Roman" pitchFamily="18" charset="0"/>
              </a:rPr>
              <a:t>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a fact that can easily be overlooked when focusing 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the transformed problem</a:t>
            </a:r>
            <a:endParaRPr kumimoji="0" lang="en-US" sz="510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latin typeface="Times New Roman" pitchFamily="18" charset="0"/>
                <a:cs typeface="Times New Roman" pitchFamily="18" charset="0"/>
              </a:rPr>
              <a:t>linear Gaussian problems have well-understood non-uniqueness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525963"/>
          </a:xfrm>
        </p:spPr>
        <p:txBody>
          <a:bodyPr>
            <a:normAutofit fontScale="92500" lnSpcReduction="20000"/>
          </a:bodyPr>
          <a:lstStyle/>
          <a:p>
            <a:pPr>
              <a:buNone/>
            </a:pPr>
            <a:r>
              <a:rPr lang="en-US" dirty="0" smtClean="0">
                <a:latin typeface="Times New Roman" pitchFamily="18" charset="0"/>
                <a:cs typeface="Times New Roman" pitchFamily="18" charset="0"/>
              </a:rPr>
              <a:t>The error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is always a multi-</a:t>
            </a:r>
            <a:r>
              <a:rPr lang="en-US" dirty="0" err="1" smtClean="0">
                <a:latin typeface="Times New Roman" pitchFamily="18" charset="0"/>
                <a:cs typeface="Times New Roman" pitchFamily="18" charset="0"/>
              </a:rPr>
              <a:t>dimensioanl</a:t>
            </a:r>
            <a:r>
              <a:rPr lang="en-US" dirty="0" smtClean="0">
                <a:latin typeface="Times New Roman" pitchFamily="18" charset="0"/>
                <a:cs typeface="Times New Roman" pitchFamily="18" charset="0"/>
              </a:rPr>
              <a:t> quadratic</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But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can be constant in some directions in model space (the null space).  Then the problem is non-unique.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non-unique, there are an infinite number of solutions, each with a different combination of null vectors.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828800" y="1600200"/>
            <a:ext cx="4591050" cy="3814465"/>
            <a:chOff x="1752600" y="666750"/>
            <a:chExt cx="4591050" cy="3814465"/>
          </a:xfrm>
        </p:grpSpPr>
        <p:pic>
          <p:nvPicPr>
            <p:cNvPr id="4098" name="Picture 2"/>
            <p:cNvPicPr>
              <a:picLocks noChangeAspect="1" noChangeArrowheads="1"/>
            </p:cNvPicPr>
            <p:nvPr/>
          </p:nvPicPr>
          <p:blipFill>
            <a:blip r:embed="rId3" cstate="print"/>
            <a:srcRect l="12009" t="6083" r="7860" b="10219"/>
            <a:stretch>
              <a:fillRect/>
            </a:stretch>
          </p:blipFill>
          <p:spPr bwMode="auto">
            <a:xfrm>
              <a:off x="2847975" y="666750"/>
              <a:ext cx="3495675" cy="3276600"/>
            </a:xfrm>
            <a:prstGeom prst="rect">
              <a:avLst/>
            </a:prstGeom>
            <a:noFill/>
            <a:ln w="9525">
              <a:noFill/>
              <a:miter lim="800000"/>
              <a:headEnd/>
              <a:tailEnd/>
            </a:ln>
            <a:effectLst/>
          </p:spPr>
        </p:pic>
        <p:sp>
          <p:nvSpPr>
            <p:cNvPr id="4" name="TextBox 3"/>
            <p:cNvSpPr txBox="1"/>
            <p:nvPr/>
          </p:nvSpPr>
          <p:spPr>
            <a:xfrm>
              <a:off x="5830388" y="3903617"/>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sp>
          <p:nvSpPr>
            <p:cNvPr id="5" name="TextBox 4"/>
            <p:cNvSpPr txBox="1"/>
            <p:nvPr/>
          </p:nvSpPr>
          <p:spPr>
            <a:xfrm>
              <a:off x="1752600" y="2114550"/>
              <a:ext cx="10668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E(m)</a:t>
              </a:r>
              <a:endParaRPr lang="en-US" sz="2400" i="1" dirty="0">
                <a:latin typeface="Cambria Math" pitchFamily="18" charset="0"/>
                <a:ea typeface="Cambria Math" pitchFamily="18" charset="0"/>
                <a:cs typeface="Times New Roman" pitchFamily="18" charset="0"/>
              </a:endParaRPr>
            </a:p>
          </p:txBody>
        </p:sp>
        <p:sp>
          <p:nvSpPr>
            <p:cNvPr id="6" name="TextBox 5"/>
            <p:cNvSpPr txBox="1"/>
            <p:nvPr/>
          </p:nvSpPr>
          <p:spPr>
            <a:xfrm>
              <a:off x="4114800" y="4019550"/>
              <a:ext cx="1162048" cy="461665"/>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m</a:t>
              </a:r>
              <a:r>
                <a:rPr lang="en-US" sz="2400" i="1" baseline="30000" dirty="0" err="1" smtClean="0">
                  <a:latin typeface="Cambria Math" pitchFamily="18" charset="0"/>
                  <a:ea typeface="Cambria Math" pitchFamily="18" charset="0"/>
                  <a:cs typeface="Times New Roman" pitchFamily="18" charset="0"/>
                </a:rPr>
                <a:t>est</a:t>
              </a:r>
              <a:endParaRPr lang="en-US" sz="2400" i="1" baseline="30000" dirty="0">
                <a:latin typeface="Cambria Math" pitchFamily="18" charset="0"/>
                <a:ea typeface="Cambria Math" pitchFamily="18" charset="0"/>
                <a:cs typeface="Times New Roman" pitchFamily="18" charset="0"/>
              </a:endParaRPr>
            </a:p>
          </p:txBody>
        </p:sp>
        <p:cxnSp>
          <p:nvCxnSpPr>
            <p:cNvPr id="10" name="Straight Connector 9"/>
            <p:cNvCxnSpPr/>
            <p:nvPr/>
          </p:nvCxnSpPr>
          <p:spPr>
            <a:xfrm rot="5400000">
              <a:off x="4534380" y="39624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782762"/>
          </a:xfrm>
        </p:spPr>
        <p:txBody>
          <a:bodyPr>
            <a:normAutofit/>
          </a:bodyPr>
          <a:lstStyle/>
          <a:p>
            <a:r>
              <a:rPr lang="en-US" dirty="0" smtClean="0">
                <a:latin typeface="Times New Roman" pitchFamily="18" charset="0"/>
                <a:cs typeface="Times New Roman" pitchFamily="18" charset="0"/>
              </a:rPr>
              <a:t>a nonlinear Gaussian problems can be non-unique in a variety of ways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7338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Times New Roman" pitchFamily="18" charset="0"/>
                <a:ea typeface="+mj-ea"/>
                <a:cs typeface="Times New Roman" pitchFamily="18" charset="0"/>
              </a:rPr>
              <a:t>Discuss two important issues related to probability</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Introduce </a:t>
            </a:r>
            <a:r>
              <a:rPr lang="en-US" sz="2800" dirty="0" err="1" smtClean="0">
                <a:latin typeface="Times New Roman" pitchFamily="18" charset="0"/>
                <a:ea typeface="+mj-ea"/>
                <a:cs typeface="Times New Roman" pitchFamily="18" charset="0"/>
              </a:rPr>
              <a:t>linearizing</a:t>
            </a:r>
            <a:r>
              <a:rPr lang="en-US" sz="2800" dirty="0" smtClean="0">
                <a:latin typeface="Times New Roman" pitchFamily="18" charset="0"/>
                <a:ea typeface="+mj-ea"/>
                <a:cs typeface="Times New Roman" pitchFamily="18" charset="0"/>
              </a:rPr>
              <a:t> transformations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Introduce the Grid Search Method</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the Monte Carlo Method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cstate="print"/>
          <a:srcRect l="12507" t="5792" r="4887" b="10367"/>
          <a:stretch>
            <a:fillRect/>
          </a:stretch>
        </p:blipFill>
        <p:spPr bwMode="auto">
          <a:xfrm>
            <a:off x="910260" y="1527853"/>
            <a:ext cx="5381897" cy="3944983"/>
          </a:xfrm>
          <a:prstGeom prst="rect">
            <a:avLst/>
          </a:prstGeom>
          <a:noFill/>
          <a:ln w="9525">
            <a:noFill/>
            <a:miter lim="800000"/>
            <a:headEnd/>
            <a:tailEnd/>
          </a:ln>
          <a:effectLst/>
        </p:spPr>
      </p:pic>
      <p:sp>
        <p:nvSpPr>
          <p:cNvPr id="6" name="Oval 5"/>
          <p:cNvSpPr/>
          <p:nvPr/>
        </p:nvSpPr>
        <p:spPr>
          <a:xfrm>
            <a:off x="1993319" y="3042392"/>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1233" y="306859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05589" y="3061447"/>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669846" y="4635452"/>
            <a:ext cx="454818" cy="2"/>
          </a:xfrm>
          <a:prstGeom prst="line">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519577"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rot="5400000">
            <a:off x="4622220" y="4635450"/>
            <a:ext cx="1047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067483" y="4635454"/>
            <a:ext cx="1047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060121"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62365"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419440"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71752"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31191" y="3356653"/>
            <a:ext cx="3429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16200000">
            <a:off x="1516861" y="3289983"/>
            <a:ext cx="4038600" cy="514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6555591" y="1434097"/>
            <a:ext cx="1981200" cy="1802675"/>
            <a:chOff x="6324600" y="339634"/>
            <a:chExt cx="1981200" cy="1802675"/>
          </a:xfrm>
        </p:grpSpPr>
        <p:pic>
          <p:nvPicPr>
            <p:cNvPr id="1026" name="Picture 2"/>
            <p:cNvPicPr>
              <a:picLocks noChangeAspect="1" noChangeArrowheads="1"/>
            </p:cNvPicPr>
            <p:nvPr/>
          </p:nvPicPr>
          <p:blipFill>
            <a:blip r:embed="rId4" cstate="print"/>
            <a:srcRect l="12237" t="5173" r="8220" b="10845"/>
            <a:stretch>
              <a:fillRect/>
            </a:stretch>
          </p:blipFill>
          <p:spPr bwMode="auto">
            <a:xfrm>
              <a:off x="6324600" y="339634"/>
              <a:ext cx="1981200" cy="1802675"/>
            </a:xfrm>
            <a:prstGeom prst="rect">
              <a:avLst/>
            </a:prstGeom>
            <a:noFill/>
            <a:ln w="9525">
              <a:noFill/>
              <a:miter lim="800000"/>
              <a:headEnd/>
              <a:tailEnd/>
            </a:ln>
            <a:effectLst/>
          </p:spPr>
        </p:pic>
        <p:sp>
          <p:nvSpPr>
            <p:cNvPr id="20" name="Oval 19"/>
            <p:cNvSpPr/>
            <p:nvPr/>
          </p:nvSpPr>
          <p:spPr>
            <a:xfrm>
              <a:off x="6869703" y="869156"/>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36"/>
          <p:cNvGrpSpPr/>
          <p:nvPr/>
        </p:nvGrpSpPr>
        <p:grpSpPr>
          <a:xfrm>
            <a:off x="6536811" y="3723351"/>
            <a:ext cx="1984844" cy="1727363"/>
            <a:chOff x="6400800" y="2514600"/>
            <a:chExt cx="1984844" cy="1727363"/>
          </a:xfrm>
        </p:grpSpPr>
        <p:pic>
          <p:nvPicPr>
            <p:cNvPr id="1028" name="Picture 4"/>
            <p:cNvPicPr>
              <a:picLocks noChangeAspect="1" noChangeArrowheads="1"/>
            </p:cNvPicPr>
            <p:nvPr/>
          </p:nvPicPr>
          <p:blipFill>
            <a:blip r:embed="rId5" cstate="print"/>
            <a:srcRect l="11822" t="6703" r="8919" b="11538"/>
            <a:stretch>
              <a:fillRect/>
            </a:stretch>
          </p:blipFill>
          <p:spPr bwMode="auto">
            <a:xfrm>
              <a:off x="6400800" y="2514600"/>
              <a:ext cx="1984844" cy="1727363"/>
            </a:xfrm>
            <a:prstGeom prst="rect">
              <a:avLst/>
            </a:prstGeom>
            <a:noFill/>
            <a:ln w="9525">
              <a:noFill/>
              <a:miter lim="800000"/>
              <a:headEnd/>
              <a:tailEnd/>
            </a:ln>
            <a:effectLst/>
          </p:spPr>
        </p:pic>
        <p:grpSp>
          <p:nvGrpSpPr>
            <p:cNvPr id="4" name="Group 35"/>
            <p:cNvGrpSpPr/>
            <p:nvPr/>
          </p:nvGrpSpPr>
          <p:grpSpPr>
            <a:xfrm>
              <a:off x="7824788" y="2593181"/>
              <a:ext cx="104775" cy="1521614"/>
              <a:chOff x="7824788" y="2593181"/>
              <a:chExt cx="104775" cy="1521614"/>
            </a:xfrm>
          </p:grpSpPr>
          <p:sp>
            <p:nvSpPr>
              <p:cNvPr id="21" name="Oval 20"/>
              <p:cNvSpPr/>
              <p:nvPr/>
            </p:nvSpPr>
            <p:spPr>
              <a:xfrm>
                <a:off x="7824788" y="259318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824788" y="285988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824788" y="31242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824788" y="34290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824788" y="37338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824788" y="401002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1" name="Rectangle 40"/>
          <p:cNvSpPr/>
          <p:nvPr/>
        </p:nvSpPr>
        <p:spPr>
          <a:xfrm>
            <a:off x="764391" y="3242353"/>
            <a:ext cx="5486400" cy="391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842076" y="543800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5" name="TextBox 44"/>
          <p:cNvSpPr txBox="1"/>
          <p:nvPr/>
        </p:nvSpPr>
        <p:spPr>
          <a:xfrm>
            <a:off x="4687602" y="543800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6" name="TextBox 45"/>
          <p:cNvSpPr txBox="1"/>
          <p:nvPr/>
        </p:nvSpPr>
        <p:spPr>
          <a:xfrm>
            <a:off x="1842076" y="3217316"/>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7" name="TextBox 46"/>
          <p:cNvSpPr txBox="1"/>
          <p:nvPr/>
        </p:nvSpPr>
        <p:spPr>
          <a:xfrm>
            <a:off x="4687602" y="321899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9" name="TextBox 48"/>
          <p:cNvSpPr txBox="1"/>
          <p:nvPr/>
        </p:nvSpPr>
        <p:spPr>
          <a:xfrm rot="16200000">
            <a:off x="359191" y="2211475"/>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0" name="TextBox 49"/>
          <p:cNvSpPr txBox="1"/>
          <p:nvPr/>
        </p:nvSpPr>
        <p:spPr>
          <a:xfrm rot="16200000">
            <a:off x="359191" y="4475453"/>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1" name="TextBox 50"/>
          <p:cNvSpPr txBox="1"/>
          <p:nvPr/>
        </p:nvSpPr>
        <p:spPr>
          <a:xfrm rot="16200000">
            <a:off x="3252613" y="2228643"/>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2" name="TextBox 51"/>
          <p:cNvSpPr txBox="1"/>
          <p:nvPr/>
        </p:nvSpPr>
        <p:spPr>
          <a:xfrm rot="16200000">
            <a:off x="3252613" y="4492621"/>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cxnSp>
        <p:nvCxnSpPr>
          <p:cNvPr id="54" name="Straight Arrow Connector 53"/>
          <p:cNvCxnSpPr/>
          <p:nvPr/>
        </p:nvCxnSpPr>
        <p:spPr>
          <a:xfrm>
            <a:off x="6550831" y="3735475"/>
            <a:ext cx="21336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553200" y="1475601"/>
            <a:ext cx="21336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165191" y="3461428"/>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1" name="TextBox 60"/>
          <p:cNvSpPr txBox="1"/>
          <p:nvPr/>
        </p:nvSpPr>
        <p:spPr>
          <a:xfrm>
            <a:off x="7165191" y="1199239"/>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3" name="TextBox 62"/>
          <p:cNvSpPr txBox="1"/>
          <p:nvPr/>
        </p:nvSpPr>
        <p:spPr>
          <a:xfrm>
            <a:off x="6098391" y="2191883"/>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64" name="Straight Arrow Connector 63"/>
          <p:cNvCxnSpPr/>
          <p:nvPr/>
        </p:nvCxnSpPr>
        <p:spPr>
          <a:xfrm rot="16200000" flipH="1">
            <a:off x="5648516" y="4630667"/>
            <a:ext cx="1839686" cy="2236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5656453" y="2372221"/>
            <a:ext cx="1839686" cy="2236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098391" y="4451254"/>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71" name="TextBox 70"/>
          <p:cNvSpPr txBox="1"/>
          <p:nvPr/>
        </p:nvSpPr>
        <p:spPr>
          <a:xfrm>
            <a:off x="3812391" y="1299253"/>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(B)</a:t>
            </a:r>
            <a:endParaRPr lang="en-US" sz="1200" dirty="0">
              <a:latin typeface="Times New Roman" pitchFamily="18" charset="0"/>
              <a:ea typeface="Cambria Math" pitchFamily="18" charset="0"/>
              <a:cs typeface="Times New Roman" pitchFamily="18" charset="0"/>
            </a:endParaRPr>
          </a:p>
        </p:txBody>
      </p:sp>
      <p:sp>
        <p:nvSpPr>
          <p:cNvPr id="72" name="TextBox 71"/>
          <p:cNvSpPr txBox="1"/>
          <p:nvPr/>
        </p:nvSpPr>
        <p:spPr>
          <a:xfrm>
            <a:off x="969043" y="132705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(A)</a:t>
            </a:r>
            <a:endParaRPr lang="en-US" sz="1200" dirty="0">
              <a:latin typeface="Times New Roman" pitchFamily="18" charset="0"/>
              <a:ea typeface="Cambria Math" pitchFamily="18" charset="0"/>
              <a:cs typeface="Times New Roman" pitchFamily="18" charset="0"/>
            </a:endParaRPr>
          </a:p>
        </p:txBody>
      </p:sp>
      <p:sp>
        <p:nvSpPr>
          <p:cNvPr id="73" name="TextBox 72"/>
          <p:cNvSpPr txBox="1"/>
          <p:nvPr/>
        </p:nvSpPr>
        <p:spPr>
          <a:xfrm>
            <a:off x="940739" y="352429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(C)</a:t>
            </a:r>
            <a:endParaRPr lang="en-US" sz="1200" dirty="0">
              <a:latin typeface="Times New Roman" pitchFamily="18" charset="0"/>
              <a:ea typeface="Cambria Math" pitchFamily="18" charset="0"/>
              <a:cs typeface="Times New Roman" pitchFamily="18" charset="0"/>
            </a:endParaRPr>
          </a:p>
        </p:txBody>
      </p:sp>
      <p:sp>
        <p:nvSpPr>
          <p:cNvPr id="74" name="TextBox 73"/>
          <p:cNvSpPr txBox="1"/>
          <p:nvPr/>
        </p:nvSpPr>
        <p:spPr>
          <a:xfrm>
            <a:off x="3799328" y="3548242"/>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(D)</a:t>
            </a:r>
            <a:endParaRPr lang="en-US" sz="1200" dirty="0">
              <a:latin typeface="Times New Roman" pitchFamily="18" charset="0"/>
              <a:ea typeface="Cambria Math" pitchFamily="18" charset="0"/>
              <a:cs typeface="Times New Roman" pitchFamily="18" charset="0"/>
            </a:endParaRPr>
          </a:p>
        </p:txBody>
      </p:sp>
      <p:sp>
        <p:nvSpPr>
          <p:cNvPr id="75" name="TextBox 74"/>
          <p:cNvSpPr txBox="1"/>
          <p:nvPr/>
        </p:nvSpPr>
        <p:spPr>
          <a:xfrm>
            <a:off x="6581717" y="118386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(E)</a:t>
            </a:r>
            <a:endParaRPr lang="en-US" sz="1200" dirty="0">
              <a:latin typeface="Times New Roman" pitchFamily="18" charset="0"/>
              <a:ea typeface="Cambria Math" pitchFamily="18" charset="0"/>
              <a:cs typeface="Times New Roman" pitchFamily="18" charset="0"/>
            </a:endParaRPr>
          </a:p>
        </p:txBody>
      </p:sp>
      <p:sp>
        <p:nvSpPr>
          <p:cNvPr id="76" name="TextBox 75"/>
          <p:cNvSpPr txBox="1"/>
          <p:nvPr/>
        </p:nvSpPr>
        <p:spPr>
          <a:xfrm>
            <a:off x="6577361" y="3434528"/>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(F)</a:t>
            </a:r>
            <a:endParaRPr lang="en-US" sz="12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grid search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sample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676400" y="1371600"/>
            <a:ext cx="5791200" cy="3962400"/>
          </a:xfrm>
        </p:spPr>
        <p:txBody>
          <a:bodyPr>
            <a:normAutofit fontScale="70000" lnSpcReduction="20000"/>
          </a:bodyPr>
          <a:lstStyle/>
          <a:p>
            <a:pPr>
              <a:buNone/>
            </a:pPr>
            <a:r>
              <a:rPr lang="en-US" sz="4500" i="1" dirty="0" smtClean="0">
                <a:latin typeface="Cambria Math" pitchFamily="18" charset="0"/>
                <a:ea typeface="Cambria Math" pitchFamily="18" charset="0"/>
                <a:cs typeface="Times New Roman" pitchFamily="18" charset="0"/>
              </a:rPr>
              <a:t>d</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(x</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 = sin(</a:t>
            </a:r>
            <a:r>
              <a:rPr lang="el-GR" sz="4500" i="1" dirty="0" smtClean="0">
                <a:latin typeface="Cambria Math" pitchFamily="18" charset="0"/>
                <a:ea typeface="Cambria Math" pitchFamily="18" charset="0"/>
                <a:cs typeface="Times New Roman" pitchFamily="18" charset="0"/>
              </a:rPr>
              <a:t>ω</a:t>
            </a:r>
            <a:r>
              <a:rPr lang="en-US" sz="4500" i="1" baseline="-25000" dirty="0" smtClean="0">
                <a:latin typeface="Cambria Math" pitchFamily="18" charset="0"/>
                <a:ea typeface="Cambria Math" pitchFamily="18" charset="0"/>
                <a:cs typeface="Times New Roman" pitchFamily="18" charset="0"/>
              </a:rPr>
              <a:t>0</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x</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 + 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2</a:t>
            </a:r>
          </a:p>
          <a:p>
            <a:pPr>
              <a:buNone/>
            </a:pPr>
            <a:endParaRPr lang="en-US" sz="4500" i="1" baseline="-25000" dirty="0" smtClean="0">
              <a:latin typeface="Cambria Math" pitchFamily="18" charset="0"/>
              <a:ea typeface="Cambria Math" pitchFamily="18" charset="0"/>
              <a:cs typeface="Times New Roman" pitchFamily="18" charset="0"/>
            </a:endParaRPr>
          </a:p>
          <a:p>
            <a:pPr>
              <a:buNone/>
            </a:pPr>
            <a:r>
              <a:rPr lang="en-US" sz="4500" dirty="0" smtClean="0">
                <a:latin typeface="Times New Roman" pitchFamily="18" charset="0"/>
                <a:ea typeface="Cambria Math" pitchFamily="18" charset="0"/>
                <a:cs typeface="Times New Roman" pitchFamily="18" charset="0"/>
              </a:rPr>
              <a:t>with </a:t>
            </a:r>
            <a:r>
              <a:rPr lang="el-GR" sz="4500" i="1" dirty="0" smtClean="0">
                <a:latin typeface="Cambria Math"/>
                <a:ea typeface="Cambria Math"/>
                <a:cs typeface="Times New Roman" pitchFamily="18" charset="0"/>
              </a:rPr>
              <a:t>ω</a:t>
            </a:r>
            <a:r>
              <a:rPr lang="en-US" sz="4500" i="1" baseline="-25000" dirty="0" smtClean="0">
                <a:latin typeface="Cambria Math" pitchFamily="18" charset="0"/>
                <a:ea typeface="Cambria Math" pitchFamily="18" charset="0"/>
                <a:cs typeface="Times New Roman" pitchFamily="18" charset="0"/>
              </a:rPr>
              <a:t>0</a:t>
            </a:r>
            <a:r>
              <a:rPr lang="en-US" sz="4500" i="1" dirty="0" smtClean="0">
                <a:latin typeface="Cambria Math" pitchFamily="18" charset="0"/>
                <a:ea typeface="Cambria Math" pitchFamily="18" charset="0"/>
                <a:cs typeface="Times New Roman" pitchFamily="18" charset="0"/>
              </a:rPr>
              <a:t>=20</a:t>
            </a:r>
          </a:p>
          <a:p>
            <a:pPr>
              <a:buNone/>
            </a:pPr>
            <a:endParaRPr lang="en-US" sz="4500" i="1" dirty="0" smtClean="0">
              <a:latin typeface="Cambria Math" pitchFamily="18" charset="0"/>
              <a:ea typeface="Cambria Math" pitchFamily="18" charset="0"/>
              <a:cs typeface="Times New Roman" pitchFamily="18" charset="0"/>
            </a:endParaRPr>
          </a:p>
          <a:p>
            <a:pPr>
              <a:buNone/>
            </a:pPr>
            <a:r>
              <a:rPr lang="en-US" sz="4500" dirty="0" smtClean="0">
                <a:latin typeface="Times New Roman" pitchFamily="18" charset="0"/>
                <a:ea typeface="Cambria Math" pitchFamily="18" charset="0"/>
                <a:cs typeface="Times New Roman" pitchFamily="18" charset="0"/>
              </a:rPr>
              <a:t>true solution</a:t>
            </a:r>
          </a:p>
          <a:p>
            <a:pPr>
              <a:buNone/>
            </a:pPr>
            <a:r>
              <a:rPr lang="en-US" sz="4500" i="1" dirty="0" smtClean="0">
                <a:latin typeface="Cambria Math" pitchFamily="18" charset="0"/>
                <a:ea typeface="Cambria Math" pitchFamily="18" charset="0"/>
                <a:cs typeface="Times New Roman" pitchFamily="18" charset="0"/>
              </a:rPr>
              <a:t>		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a:t>
            </a:r>
            <a:r>
              <a:rPr lang="en-US" sz="4500" dirty="0" smtClean="0">
                <a:latin typeface="Cambria Math" pitchFamily="18" charset="0"/>
                <a:ea typeface="Cambria Math" pitchFamily="18" charset="0"/>
              </a:rPr>
              <a:t> 1.21, </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2</a:t>
            </a:r>
            <a:r>
              <a:rPr lang="en-US" sz="4500" dirty="0" smtClean="0">
                <a:latin typeface="Cambria Math" pitchFamily="18" charset="0"/>
                <a:ea typeface="Cambria Math" pitchFamily="18" charset="0"/>
              </a:rPr>
              <a:t> =1.54</a:t>
            </a:r>
            <a:endParaRPr lang="en-US" sz="4500" dirty="0" smtClean="0">
              <a:latin typeface="Cambria Math" pitchFamily="18" charset="0"/>
              <a:ea typeface="Cambria Math" pitchFamily="18" charset="0"/>
              <a:cs typeface="Times New Roman" pitchFamily="18" charset="0"/>
            </a:endParaRPr>
          </a:p>
          <a:p>
            <a:pPr>
              <a:buNone/>
            </a:pPr>
            <a:endParaRPr lang="en-US" sz="4500" dirty="0" smtClean="0">
              <a:latin typeface="Cambria Math" pitchFamily="18" charset="0"/>
              <a:ea typeface="Cambria Math" pitchFamily="18" charset="0"/>
              <a:cs typeface="Times New Roman" pitchFamily="18" charset="0"/>
            </a:endParaRPr>
          </a:p>
          <a:p>
            <a:pPr>
              <a:buNone/>
            </a:pPr>
            <a:r>
              <a:rPr lang="en-US" sz="4500" i="1" dirty="0" smtClean="0">
                <a:latin typeface="Cambria Math" pitchFamily="18" charset="0"/>
                <a:ea typeface="Cambria Math" pitchFamily="18" charset="0"/>
                <a:cs typeface="Times New Roman" pitchFamily="18" charset="0"/>
              </a:rPr>
              <a:t>N</a:t>
            </a:r>
            <a:r>
              <a:rPr lang="en-US" sz="4500" dirty="0" smtClean="0">
                <a:latin typeface="Cambria Math" pitchFamily="18" charset="0"/>
                <a:ea typeface="Cambria Math" pitchFamily="18" charset="0"/>
                <a:cs typeface="Times New Roman" pitchFamily="18" charset="0"/>
              </a:rPr>
              <a:t>=40</a:t>
            </a:r>
            <a:r>
              <a:rPr lang="en-US" sz="4500" dirty="0" smtClean="0">
                <a:latin typeface="Times New Roman" pitchFamily="18" charset="0"/>
                <a:ea typeface="Cambria Math" pitchFamily="18" charset="0"/>
                <a:cs typeface="Times New Roman" pitchFamily="18" charset="0"/>
              </a:rPr>
              <a:t> noisy data</a:t>
            </a:r>
          </a:p>
          <a:p>
            <a:pPr>
              <a:buNone/>
            </a:pPr>
            <a:r>
              <a:rPr lang="en-US" dirty="0" smtClean="0">
                <a:latin typeface="Cambria Math" pitchFamily="18" charset="0"/>
                <a:ea typeface="Cambria Math" pitchFamily="18" charset="0"/>
              </a:rPr>
              <a:t> </a:t>
            </a:r>
            <a:endParaRPr lang="en-US" dirty="0">
              <a:latin typeface="Cambria Math" pitchFamily="18" charset="0"/>
              <a:ea typeface="Cambria Math"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905000" y="5257800"/>
            <a:ext cx="5181600" cy="1352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2819400"/>
          </a:xfrm>
        </p:spPr>
        <p:txBody>
          <a:bodyPr/>
          <a:lstStyle/>
          <a:p>
            <a:pPr>
              <a:buNone/>
            </a:pPr>
            <a:r>
              <a:rPr lang="en-US" dirty="0" smtClean="0">
                <a:latin typeface="Times New Roman" pitchFamily="18" charset="0"/>
                <a:cs typeface="Times New Roman" pitchFamily="18" charset="0"/>
              </a:rPr>
              <a:t>compute the error on a multi-dimensional grid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choose the grid point with the smallest error as the estimate of the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a:grpSpLocks noChangeAspect="1"/>
          </p:cNvGrpSpPr>
          <p:nvPr/>
        </p:nvGrpSpPr>
        <p:grpSpPr>
          <a:xfrm>
            <a:off x="1219200" y="228600"/>
            <a:ext cx="6217920" cy="6446520"/>
            <a:chOff x="457200" y="609600"/>
            <a:chExt cx="5181600" cy="5372100"/>
          </a:xfrm>
        </p:grpSpPr>
        <p:pic>
          <p:nvPicPr>
            <p:cNvPr id="4099" name="Picture 3"/>
            <p:cNvPicPr>
              <a:picLocks noChangeAspect="1" noChangeArrowheads="1"/>
            </p:cNvPicPr>
            <p:nvPr/>
          </p:nvPicPr>
          <p:blipFill>
            <a:blip r:embed="rId3" cstate="print"/>
            <a:srcRect/>
            <a:stretch>
              <a:fillRect/>
            </a:stretch>
          </p:blipFill>
          <p:spPr bwMode="auto">
            <a:xfrm>
              <a:off x="457200" y="838200"/>
              <a:ext cx="5181600" cy="13525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l="2857" t="3810" r="8571"/>
            <a:stretch>
              <a:fillRect/>
            </a:stretch>
          </p:blipFill>
          <p:spPr bwMode="auto">
            <a:xfrm>
              <a:off x="609600" y="2133600"/>
              <a:ext cx="4724400" cy="3848100"/>
            </a:xfrm>
            <a:prstGeom prst="rect">
              <a:avLst/>
            </a:prstGeom>
            <a:noFill/>
            <a:ln w="9525">
              <a:noFill/>
              <a:miter lim="800000"/>
              <a:headEnd/>
              <a:tailEnd/>
            </a:ln>
            <a:effectLst/>
          </p:spPr>
        </p:pic>
        <p:sp>
          <p:nvSpPr>
            <p:cNvPr id="8" name="TextBox 7"/>
            <p:cNvSpPr txBox="1"/>
            <p:nvPr/>
          </p:nvSpPr>
          <p:spPr>
            <a:xfrm>
              <a:off x="1066800" y="609600"/>
              <a:ext cx="15494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10" name="TextBox 9"/>
            <p:cNvSpPr txBox="1"/>
            <p:nvPr/>
          </p:nvSpPr>
          <p:spPr>
            <a:xfrm>
              <a:off x="1066800" y="1879600"/>
              <a:ext cx="14224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dirty="0" smtClean="0">
                <a:latin typeface="Times New Roman" pitchFamily="18" charset="0"/>
                <a:cs typeface="Times New Roman" pitchFamily="18" charset="0"/>
              </a:rPr>
              <a:t>to be effective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lvl="0">
              <a:buNone/>
            </a:pPr>
            <a:r>
              <a:rPr lang="en-US" dirty="0" smtClean="0">
                <a:latin typeface="Times New Roman" pitchFamily="18" charset="0"/>
                <a:cs typeface="Times New Roman" pitchFamily="18" charset="0"/>
              </a:rPr>
              <a:t>The total number of model parameters are small, say </a:t>
            </a:r>
            <a:r>
              <a:rPr lang="en-US" i="1" dirty="0" smtClean="0">
                <a:latin typeface="Times New Roman" pitchFamily="18" charset="0"/>
                <a:cs typeface="Times New Roman" pitchFamily="18" charset="0"/>
              </a:rPr>
              <a:t>M&lt;7</a:t>
            </a:r>
            <a:r>
              <a:rPr lang="en-US" dirty="0" smtClean="0">
                <a:latin typeface="Times New Roman" pitchFamily="18" charset="0"/>
                <a:cs typeface="Times New Roman" pitchFamily="18" charset="0"/>
              </a:rPr>
              <a:t>.  The grid is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-dimensional, so the number of trial solution is proportional to </a:t>
            </a:r>
            <a:r>
              <a:rPr lang="en-US" i="1" dirty="0" smtClean="0">
                <a:latin typeface="Times New Roman" pitchFamily="18" charset="0"/>
                <a:cs typeface="Times New Roman" pitchFamily="18" charset="0"/>
              </a:rPr>
              <a:t>L</a:t>
            </a:r>
            <a:r>
              <a:rPr lang="en-US" i="1" baseline="30000"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is the number of trial solutions along each dimension of the grid.</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solution is known to lie within a specific range of values, which can be used to define the limits of the grid.</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forward problem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can be computed rapidly enough that the time needed to compute </a:t>
            </a:r>
            <a:r>
              <a:rPr lang="en-US" i="1" dirty="0" smtClean="0">
                <a:latin typeface="Times New Roman" pitchFamily="18" charset="0"/>
                <a:cs typeface="Times New Roman" pitchFamily="18" charset="0"/>
              </a:rPr>
              <a:t>L</a:t>
            </a:r>
            <a:r>
              <a:rPr lang="en-US" i="1" baseline="30000"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of them is not prohibitive.</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error function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is smooth over the scale of the grid spacing, </a:t>
            </a:r>
            <a:r>
              <a:rPr lang="en-US" i="1" dirty="0" err="1" smtClean="0">
                <a:latin typeface="Times New Roman" pitchFamily="18" charset="0"/>
                <a:cs typeface="Times New Roman" pitchFamily="18" charset="0"/>
              </a:rPr>
              <a:t>Δm</a:t>
            </a:r>
            <a:r>
              <a:rPr lang="en-US" dirty="0" smtClean="0">
                <a:latin typeface="Times New Roman" pitchFamily="18" charset="0"/>
                <a:cs typeface="Times New Roman" pitchFamily="18" charset="0"/>
              </a:rPr>
              <a:t>, so that the minimum is not missed through the grid spacing being too coarse.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563562"/>
          </a:xfrm>
        </p:spPr>
        <p:txBody>
          <a:bodyPr>
            <a:normAutofit fontScale="90000"/>
          </a:bodyPr>
          <a:lstStyle/>
          <a:p>
            <a:r>
              <a:rPr lang="en-US" dirty="0" smtClean="0">
                <a:latin typeface="Times New Roman" pitchFamily="18" charset="0"/>
                <a:cs typeface="Times New Roman" pitchFamily="18" charset="0"/>
              </a:rPr>
              <a:t>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
        <p:nvSpPr>
          <p:cNvPr id="4097" name="Rectangle 1"/>
          <p:cNvSpPr>
            <a:spLocks noChangeArrowheads="1"/>
          </p:cNvSpPr>
          <p:nvPr/>
        </p:nvSpPr>
        <p:spPr bwMode="auto">
          <a:xfrm>
            <a:off x="76200" y="762000"/>
            <a:ext cx="9067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a:latin typeface="Courier New" panose="02070309020205020404" pitchFamily="49" charset="0"/>
                <a:cs typeface="Courier New" panose="02070309020205020404" pitchFamily="49" charset="0"/>
              </a:rPr>
              <a:t>first=1;</a:t>
            </a:r>
          </a:p>
          <a:p>
            <a:r>
              <a:rPr lang="en-US" sz="2400" b="1" dirty="0">
                <a:latin typeface="Courier New" panose="02070309020205020404" pitchFamily="49" charset="0"/>
                <a:cs typeface="Courier New" panose="02070309020205020404" pitchFamily="49" charset="0"/>
              </a:rPr>
              <a:t>for </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=(1:Mg1)</a:t>
            </a:r>
          </a:p>
          <a:p>
            <a:r>
              <a:rPr lang="en-US" sz="2400" b="1" dirty="0" smtClean="0">
                <a:latin typeface="Courier New" panose="02070309020205020404" pitchFamily="49" charset="0"/>
                <a:cs typeface="Courier New" panose="02070309020205020404" pitchFamily="49" charset="0"/>
              </a:rPr>
              <a:t> for </a:t>
            </a:r>
            <a:r>
              <a:rPr lang="en-US" sz="2400" b="1" dirty="0">
                <a:latin typeface="Courier New" panose="02070309020205020404" pitchFamily="49" charset="0"/>
                <a:cs typeface="Courier New" panose="02070309020205020404" pitchFamily="49" charset="0"/>
              </a:rPr>
              <a:t>j=(1:Mg2</a:t>
            </a:r>
            <a:r>
              <a:rPr lang="en-US" sz="2400" b="1" dirty="0" smtClean="0">
                <a:latin typeface="Courier New" panose="02070309020205020404" pitchFamily="49" charset="0"/>
                <a:cs typeface="Courier New" panose="02070309020205020404" pitchFamily="49" charset="0"/>
              </a:rPr>
              <a:t>)</a:t>
            </a:r>
          </a:p>
          <a:p>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np.sin</a:t>
            </a:r>
            <a:r>
              <a:rPr lang="en-US" altLang="en-US" sz="2400" b="1" dirty="0" smtClean="0">
                <a:latin typeface="Courier New" panose="02070309020205020404" pitchFamily="49" charset="0"/>
                <a:cs typeface="Courier New" panose="02070309020205020404" pitchFamily="49" charset="0"/>
              </a:rPr>
              <a:t>(w0*m1(</a:t>
            </a:r>
            <a:r>
              <a:rPr lang="en-US" altLang="en-US" sz="2400" b="1" dirty="0" err="1" smtClean="0">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a:t>
            </a:r>
            <a:r>
              <a:rPr lang="en-US" altLang="en-US" sz="2400" b="1" dirty="0" smtClean="0">
                <a:latin typeface="Courier New" panose="02070309020205020404" pitchFamily="49" charset="0"/>
                <a:cs typeface="Courier New" panose="02070309020205020404" pitchFamily="49" charset="0"/>
              </a:rPr>
              <a:t>*x</a:t>
            </a:r>
            <a:r>
              <a:rPr lang="en-US" altLang="en-US" sz="2400" b="1" dirty="0">
                <a:latin typeface="Courier New" panose="02070309020205020404" pitchFamily="49" charset="0"/>
                <a:cs typeface="Courier New" panose="02070309020205020404" pitchFamily="49" charset="0"/>
              </a:rPr>
              <a:t>) + </a:t>
            </a:r>
            <a:r>
              <a:rPr lang="en-US" altLang="en-US" sz="2400" b="1" dirty="0" smtClean="0">
                <a:latin typeface="Courier New" panose="02070309020205020404" pitchFamily="49" charset="0"/>
                <a:cs typeface="Courier New" panose="02070309020205020404" pitchFamily="49" charset="0"/>
              </a:rPr>
              <a:t>m1(</a:t>
            </a:r>
            <a:r>
              <a:rPr lang="en-US" altLang="en-US" sz="2400" b="1" dirty="0" err="1" smtClean="0">
                <a:latin typeface="Courier New" panose="02070309020205020404" pitchFamily="49" charset="0"/>
                <a:cs typeface="Courier New" panose="02070309020205020404" pitchFamily="49" charset="0"/>
              </a:rPr>
              <a:t>i</a:t>
            </a:r>
            <a:r>
              <a:rPr lang="en-US" altLang="en-US" sz="2400" b="1" dirty="0" smtClean="0">
                <a:latin typeface="Courier New" panose="02070309020205020404" pitchFamily="49" charset="0"/>
                <a:cs typeface="Courier New" panose="02070309020205020404" pitchFamily="49" charset="0"/>
              </a:rPr>
              <a:t>)*m2(j);</a:t>
            </a:r>
            <a:endParaRPr lang="en-US" sz="2400" b="1" dirty="0">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  e </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dobs</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dpre</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E </a:t>
            </a:r>
            <a:r>
              <a:rPr lang="en-US" sz="2400" b="1" dirty="0">
                <a:latin typeface="Courier New" panose="02070309020205020404" pitchFamily="49" charset="0"/>
                <a:cs typeface="Courier New" panose="02070309020205020404" pitchFamily="49" charset="0"/>
              </a:rPr>
              <a:t>= (e'*e);</a:t>
            </a:r>
          </a:p>
          <a:p>
            <a:r>
              <a:rPr lang="en-US" sz="2400" b="1" dirty="0" smtClean="0">
                <a:latin typeface="Courier New" panose="02070309020205020404" pitchFamily="49" charset="0"/>
                <a:cs typeface="Courier New" panose="02070309020205020404" pitchFamily="49" charset="0"/>
              </a:rPr>
              <a:t>  if</a:t>
            </a:r>
            <a:r>
              <a:rPr lang="en-US" sz="2400" b="1" dirty="0">
                <a:latin typeface="Courier New" panose="02070309020205020404" pitchFamily="49" charset="0"/>
                <a:cs typeface="Courier New" panose="02070309020205020404" pitchFamily="49" charset="0"/>
              </a:rPr>
              <a:t>( first )</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=E; </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=j; </a:t>
            </a:r>
            <a:r>
              <a:rPr lang="en-US" sz="2400" b="1" dirty="0" err="1">
                <a:latin typeface="Courier New" panose="02070309020205020404" pitchFamily="49" charset="0"/>
                <a:cs typeface="Courier New" panose="02070309020205020404" pitchFamily="49" charset="0"/>
              </a:rPr>
              <a:t>dpresave</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dpre</a:t>
            </a:r>
            <a:r>
              <a:rPr lang="en-US" sz="2400" b="1" dirty="0" smtClean="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first=0</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elseif</a:t>
            </a: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E&lt;</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=E; </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=j; </a:t>
            </a:r>
            <a:r>
              <a:rPr lang="en-US" sz="2400" b="1" dirty="0" err="1" smtClean="0">
                <a:latin typeface="Courier New" panose="02070309020205020404" pitchFamily="49" charset="0"/>
                <a:cs typeface="Courier New" panose="02070309020205020404" pitchFamily="49" charset="0"/>
              </a:rPr>
              <a:t>dpresave</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dpre</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end</a:t>
            </a:r>
            <a:endParaRPr lang="en-US" sz="2400" b="1" dirty="0">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 end</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end</a:t>
            </a:r>
            <a:endParaRPr lang="en-US" sz="2400" b="1" dirty="0">
              <a:latin typeface="Courier New" panose="02070309020205020404" pitchFamily="49" charset="0"/>
              <a:cs typeface="Courier New" panose="02070309020205020404" pitchFamily="49" charset="0"/>
            </a:endParaRPr>
          </a:p>
          <a:p>
            <a:r>
              <a:rPr lang="en-US" sz="2400" b="1" dirty="0" err="1" smtClean="0">
                <a:latin typeface="Courier New" panose="02070309020205020404" pitchFamily="49" charset="0"/>
                <a:cs typeface="Courier New" panose="02070309020205020404" pitchFamily="49" charset="0"/>
              </a:rPr>
              <a:t>mest</a:t>
            </a:r>
            <a:r>
              <a:rPr lang="en-US" sz="2400" b="1" dirty="0" smtClean="0">
                <a:latin typeface="Courier New" panose="02070309020205020404" pitchFamily="49" charset="0"/>
                <a:cs typeface="Courier New" panose="02070309020205020404" pitchFamily="49" charset="0"/>
              </a:rPr>
              <a:t>=[m1(</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),m2(</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52" y="685800"/>
            <a:ext cx="9036448" cy="5693866"/>
          </a:xfrm>
          <a:prstGeom prst="rect">
            <a:avLst/>
          </a:prstGeom>
          <a:noFill/>
        </p:spPr>
        <p:txBody>
          <a:bodyPr wrap="none" rtlCol="0">
            <a:spAutoFit/>
          </a:bodyPr>
          <a:lstStyle/>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first=1;</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for </a:t>
            </a:r>
            <a:r>
              <a:rPr lang="en-US" altLang="en-US" sz="2400" b="1" dirty="0" err="1">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in </a:t>
            </a:r>
            <a:r>
              <a:rPr lang="en-US" altLang="en-US" sz="2400" b="1" dirty="0" smtClean="0">
                <a:latin typeface="Courier New" panose="02070309020205020404" pitchFamily="49" charset="0"/>
                <a:cs typeface="Courier New" panose="02070309020205020404" pitchFamily="49" charset="0"/>
              </a:rPr>
              <a:t>range(Mg1):</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for </a:t>
            </a:r>
            <a:r>
              <a:rPr lang="en-US" altLang="en-US" sz="2400" b="1" dirty="0">
                <a:latin typeface="Courier New" panose="02070309020205020404" pitchFamily="49" charset="0"/>
                <a:cs typeface="Courier New" panose="02070309020205020404" pitchFamily="49" charset="0"/>
              </a:rPr>
              <a:t>j </a:t>
            </a:r>
            <a:r>
              <a:rPr lang="en-US" altLang="en-US" sz="2400" b="1" dirty="0" smtClean="0">
                <a:latin typeface="Courier New" panose="02070309020205020404" pitchFamily="49" charset="0"/>
                <a:cs typeface="Courier New" panose="02070309020205020404" pitchFamily="49" charset="0"/>
              </a:rPr>
              <a:t>in range(Mg2):</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np.sin</a:t>
            </a:r>
            <a:r>
              <a:rPr lang="en-US" altLang="en-US" sz="2400" b="1" dirty="0" smtClean="0">
                <a:latin typeface="Courier New" panose="02070309020205020404" pitchFamily="49" charset="0"/>
                <a:cs typeface="Courier New" panose="02070309020205020404" pitchFamily="49" charset="0"/>
              </a:rPr>
              <a:t>(w0*m1(</a:t>
            </a:r>
            <a:r>
              <a:rPr lang="en-US" altLang="en-US" sz="2400" b="1" dirty="0" err="1" smtClean="0">
                <a:latin typeface="Courier New" panose="02070309020205020404" pitchFamily="49" charset="0"/>
                <a:cs typeface="Courier New" panose="02070309020205020404" pitchFamily="49" charset="0"/>
              </a:rPr>
              <a:t>i</a:t>
            </a:r>
            <a:r>
              <a:rPr lang="en-US" altLang="en-US" sz="2400" b="1" dirty="0" smtClean="0">
                <a:latin typeface="Courier New" panose="02070309020205020404" pitchFamily="49" charset="0"/>
                <a:cs typeface="Courier New" panose="02070309020205020404" pitchFamily="49" charset="0"/>
              </a:rPr>
              <a:t>)*x)+m1(</a:t>
            </a:r>
            <a:r>
              <a:rPr lang="en-US" altLang="en-US" sz="2400" b="1" dirty="0" err="1" smtClean="0">
                <a:latin typeface="Courier New" panose="02070309020205020404" pitchFamily="49" charset="0"/>
                <a:cs typeface="Courier New" panose="02070309020205020404" pitchFamily="49" charset="0"/>
              </a:rPr>
              <a:t>i</a:t>
            </a:r>
            <a:r>
              <a:rPr lang="en-US" altLang="en-US" sz="2400" b="1" dirty="0" smtClean="0">
                <a:latin typeface="Courier New" panose="02070309020205020404" pitchFamily="49" charset="0"/>
                <a:cs typeface="Courier New" panose="02070309020205020404" pitchFamily="49" charset="0"/>
              </a:rPr>
              <a:t>)*m2(j);</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e </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dobs</a:t>
            </a:r>
            <a:r>
              <a:rPr lang="en-US" altLang="en-US" sz="2400" b="1" dirty="0">
                <a:latin typeface="Courier New" panose="02070309020205020404" pitchFamily="49" charset="0"/>
                <a:cs typeface="Courier New" panose="02070309020205020404" pitchFamily="49" charset="0"/>
              </a:rPr>
              <a:t> -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E = </a:t>
            </a:r>
            <a:r>
              <a:rPr lang="en-US" altLang="en-US" sz="2400" b="1" dirty="0" err="1" smtClean="0">
                <a:latin typeface="Courier New" panose="02070309020205020404" pitchFamily="49" charset="0"/>
                <a:cs typeface="Courier New" panose="02070309020205020404" pitchFamily="49" charset="0"/>
              </a:rPr>
              <a:t>np.matmul</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e.T,e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if</a:t>
            </a:r>
            <a:r>
              <a:rPr lang="en-US" altLang="en-US" sz="2400" b="1" dirty="0">
                <a:latin typeface="Courier New" panose="02070309020205020404" pitchFamily="49" charset="0"/>
                <a:cs typeface="Courier New" panose="02070309020205020404" pitchFamily="49" charset="0"/>
              </a:rPr>
              <a:t>( first==1 </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a:t>
            </a:r>
            <a:r>
              <a:rPr lang="en-US" altLang="en-US" sz="2400" b="1" dirty="0" smtClean="0">
                <a:latin typeface="Courier New" panose="02070309020205020404" pitchFamily="49" charset="0"/>
                <a:cs typeface="Courier New" panose="02070309020205020404" pitchFamily="49" charset="0"/>
              </a:rPr>
              <a:t>=E; </a:t>
            </a:r>
            <a:r>
              <a:rPr lang="en-US" altLang="en-US" sz="2400" b="1" dirty="0" err="1" smtClean="0">
                <a:latin typeface="Courier New" panose="02070309020205020404" pitchFamily="49" charset="0"/>
                <a:cs typeface="Courier New" panose="02070309020205020404" pitchFamily="49" charset="0"/>
              </a:rPr>
              <a:t>Emini</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Eminj</a:t>
            </a:r>
            <a:r>
              <a:rPr lang="en-US" altLang="en-US" sz="2400" b="1" dirty="0" smtClean="0">
                <a:latin typeface="Courier New" panose="02070309020205020404" pitchFamily="49" charset="0"/>
                <a:cs typeface="Courier New" panose="02070309020205020404" pitchFamily="49" charset="0"/>
              </a:rPr>
              <a:t>=j;</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dpresave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first=0;</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elif</a:t>
            </a:r>
            <a:r>
              <a:rPr lang="en-US" altLang="en-US" sz="2400" b="1" dirty="0">
                <a:latin typeface="Courier New" panose="02070309020205020404" pitchFamily="49" charset="0"/>
                <a:cs typeface="Courier New" panose="02070309020205020404" pitchFamily="49" charset="0"/>
              </a:rPr>
              <a:t>( E[</a:t>
            </a:r>
            <a:r>
              <a:rPr lang="en-US" altLang="en-US" sz="2400" b="1" dirty="0" err="1">
                <a:latin typeface="Courier New" panose="02070309020205020404" pitchFamily="49" charset="0"/>
                <a:cs typeface="Courier New" panose="02070309020205020404" pitchFamily="49" charset="0"/>
              </a:rPr>
              <a:t>i,j</a:t>
            </a:r>
            <a:r>
              <a:rPr lang="en-US" altLang="en-US" sz="2400" b="1" dirty="0">
                <a:latin typeface="Courier New" panose="02070309020205020404" pitchFamily="49" charset="0"/>
                <a:cs typeface="Courier New" panose="02070309020205020404" pitchFamily="49" charset="0"/>
              </a:rPr>
              <a:t>]&lt;</a:t>
            </a:r>
            <a:r>
              <a:rPr lang="en-US" altLang="en-US" sz="2400" b="1" dirty="0" err="1">
                <a:latin typeface="Courier New" panose="02070309020205020404" pitchFamily="49" charset="0"/>
                <a:cs typeface="Courier New" panose="02070309020205020404" pitchFamily="49" charset="0"/>
              </a:rPr>
              <a:t>Emin</a:t>
            </a: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a:t>
            </a:r>
            <a:r>
              <a:rPr lang="en-US" altLang="en-US" sz="2400" b="1" dirty="0" smtClean="0">
                <a:latin typeface="Courier New" panose="02070309020205020404" pitchFamily="49" charset="0"/>
                <a:cs typeface="Courier New" panose="02070309020205020404" pitchFamily="49" charset="0"/>
              </a:rPr>
              <a:t>=E, </a:t>
            </a:r>
            <a:r>
              <a:rPr lang="en-US" altLang="en-US" sz="2400" b="1" dirty="0" err="1" smtClean="0">
                <a:latin typeface="Courier New" panose="02070309020205020404" pitchFamily="49" charset="0"/>
                <a:cs typeface="Courier New" panose="02070309020205020404" pitchFamily="49" charset="0"/>
              </a:rPr>
              <a:t>Emini</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Eminj</a:t>
            </a:r>
            <a:r>
              <a:rPr lang="en-US" altLang="en-US" sz="2400" b="1" dirty="0" smtClean="0">
                <a:latin typeface="Courier New" panose="02070309020205020404" pitchFamily="49" charset="0"/>
                <a:cs typeface="Courier New" panose="02070309020205020404" pitchFamily="49" charset="0"/>
              </a:rPr>
              <a:t>=j;</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dpresave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dpre</a:t>
            </a:r>
            <a:r>
              <a:rPr lang="en-US" altLang="en-US" sz="2400" b="1" dirty="0">
                <a:latin typeface="Courier New" panose="02070309020205020404" pitchFamily="49" charset="0"/>
                <a:cs typeface="Courier New" panose="02070309020205020404" pitchFamily="49" charset="0"/>
              </a:rPr>
              <a:t>; </a:t>
            </a:r>
          </a:p>
          <a:p>
            <a:pPr lvl="0" eaLnBrk="0" fontAlgn="base" hangingPunct="0">
              <a:spcAft>
                <a:spcPct val="0"/>
              </a:spcAft>
            </a:pPr>
            <a:r>
              <a:rPr lang="en-US" altLang="en-US" sz="2400" b="1" dirty="0" err="1" smtClean="0">
                <a:latin typeface="Courier New" panose="02070309020205020404" pitchFamily="49" charset="0"/>
                <a:cs typeface="Courier New" panose="02070309020205020404" pitchFamily="49" charset="0"/>
              </a:rPr>
              <a:t>mest</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gda_cvec</a:t>
            </a:r>
            <a:r>
              <a:rPr lang="en-US" altLang="en-US" sz="2400" b="1" dirty="0" smtClean="0">
                <a:latin typeface="Courier New" panose="02070309020205020404" pitchFamily="49" charset="0"/>
                <a:cs typeface="Courier New" panose="02070309020205020404" pitchFamily="49" charset="0"/>
              </a:rPr>
              <a:t>(m1[Emini,0],m2[Eminj,0])); </a:t>
            </a:r>
            <a:endParaRPr lang="en-US" altLang="en-US" sz="2400" b="1" dirty="0">
              <a:latin typeface="Courier New" panose="02070309020205020404" pitchFamily="49" charset="0"/>
              <a:cs typeface="Courier New" panose="02070309020205020404" pitchFamily="49" charset="0"/>
            </a:endParaRPr>
          </a:p>
          <a:p>
            <a:endParaRPr lang="en-US" sz="2800" b="1" dirty="0">
              <a:latin typeface="Courier New" panose="02070309020205020404" pitchFamily="49" charset="0"/>
              <a:cs typeface="Courier New" panose="02070309020205020404" pitchFamily="49" charset="0"/>
            </a:endParaRPr>
          </a:p>
        </p:txBody>
      </p:sp>
      <p:sp>
        <p:nvSpPr>
          <p:cNvPr id="6" name="Title 1"/>
          <p:cNvSpPr>
            <a:spLocks noGrp="1"/>
          </p:cNvSpPr>
          <p:nvPr>
            <p:ph type="title"/>
          </p:nvPr>
        </p:nvSpPr>
        <p:spPr>
          <a:xfrm>
            <a:off x="304800" y="27709"/>
            <a:ext cx="8229600" cy="487362"/>
          </a:xfrm>
        </p:spPr>
        <p:txBody>
          <a:bodyPr>
            <a:normAutofit fontScale="90000"/>
          </a:bodyPr>
          <a:lstStyle/>
          <a:p>
            <a:r>
              <a:rPr lang="en-US" dirty="0" smtClean="0">
                <a:latin typeface="Times New Roman" pitchFamily="18" charset="0"/>
                <a:cs typeface="Times New Roman" pitchFamily="18" charset="0"/>
              </a:rPr>
              <a:t>Python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50923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latin typeface="Times New Roman" pitchFamily="18" charset="0"/>
                <a:cs typeface="Times New Roman" pitchFamily="18" charset="0"/>
              </a:rPr>
              <a:t>Definition of 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non-Normal statistics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n-US" dirty="0" smtClean="0">
                <a:latin typeface="Cambria Math" pitchFamily="18" charset="0"/>
                <a:ea typeface="Cambria Math" pitchFamily="18" charset="0"/>
                <a:cs typeface="Times New Roman" pitchFamily="18" charset="0"/>
              </a:rPr>
              <a:t>Normal pdf:  </a:t>
            </a:r>
            <a:r>
              <a:rPr lang="en-US" i="1" dirty="0" smtClean="0">
                <a:latin typeface="Cambria Math" pitchFamily="18" charset="0"/>
                <a:ea typeface="Cambria Math" pitchFamily="18" charset="0"/>
                <a:cs typeface="Times New Roman" pitchFamily="18" charset="0"/>
              </a:rPr>
              <a:t>E=</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||e||</a:t>
            </a:r>
            <a:r>
              <a:rPr lang="en-US" i="1" baseline="-25000" dirty="0" smtClean="0">
                <a:latin typeface="Cambria Math" pitchFamily="18" charset="0"/>
                <a:ea typeface="Cambria Math" pitchFamily="18" charset="0"/>
                <a:cs typeface="Times New Roman" pitchFamily="18" charset="0"/>
              </a:rPr>
              <a:t>2</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p>
          <a:p>
            <a:pPr>
              <a:buNone/>
            </a:pP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but since</a:t>
            </a:r>
            <a:endParaRPr lang="en-US" i="1" dirty="0" smtClean="0">
              <a:latin typeface="Cambria Math" pitchFamily="18" charset="0"/>
              <a:ea typeface="Cambria Math"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p(</a:t>
            </a:r>
            <a:r>
              <a:rPr lang="en-US" b="1" dirty="0" smtClean="0">
                <a:latin typeface="Cambria Math" pitchFamily="18" charset="0"/>
                <a:ea typeface="Cambria Math" pitchFamily="18" charset="0"/>
                <a:cs typeface="Times New Roman" pitchFamily="18" charset="0"/>
              </a:rPr>
              <a:t>d</a:t>
            </a:r>
            <a:r>
              <a:rPr lang="en-US" i="1" dirty="0" smtClean="0">
                <a:latin typeface="Cambria Math" pitchFamily="18" charset="0"/>
                <a:ea typeface="Cambria Math"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exp</a:t>
            </a:r>
            <a:r>
              <a:rPr lang="en-US" i="1" dirty="0" smtClean="0">
                <a:latin typeface="Cambria Math" pitchFamily="18" charset="0"/>
                <a:ea typeface="Cambria Math" pitchFamily="18" charset="0"/>
                <a:cs typeface="Times New Roman" pitchFamily="18" charset="0"/>
              </a:rPr>
              <a:t>(-½E)</a:t>
            </a:r>
          </a:p>
          <a:p>
            <a:pPr>
              <a:buNone/>
            </a:pP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and</a:t>
            </a:r>
          </a:p>
          <a:p>
            <a:pPr>
              <a:buNone/>
            </a:pPr>
            <a:r>
              <a:rPr lang="en-US" dirty="0" smtClean="0">
                <a:latin typeface="Cambria Math" pitchFamily="18" charset="0"/>
                <a:ea typeface="Cambria Math" pitchFamily="18" charset="0"/>
                <a:cs typeface="Times New Roman" pitchFamily="18" charset="0"/>
              </a:rPr>
              <a:t>                                         L=log(p(</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))=c</a:t>
            </a:r>
            <a:r>
              <a:rPr lang="en-US" i="1" dirty="0" smtClean="0">
                <a:latin typeface="Cambria Math" pitchFamily="18" charset="0"/>
                <a:ea typeface="Cambria Math" pitchFamily="18" charset="0"/>
                <a:cs typeface="Times New Roman" pitchFamily="18" charset="0"/>
              </a:rPr>
              <a:t>-½E</a:t>
            </a:r>
            <a:endParaRPr lang="en-US" dirty="0" smtClean="0">
              <a:latin typeface="Cambria Math" pitchFamily="18" charset="0"/>
              <a:ea typeface="Cambria Math"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E = 2(c – L) </a:t>
            </a:r>
            <a:r>
              <a:rPr lang="en-US" i="1" dirty="0" smtClean="0">
                <a:latin typeface="Cambria Math"/>
                <a:ea typeface="Cambria Math"/>
                <a:cs typeface="Times New Roman" pitchFamily="18" charset="0"/>
              </a:rPr>
              <a:t>→ -2L</a:t>
            </a:r>
          </a:p>
          <a:p>
            <a:pPr>
              <a:buNone/>
            </a:pPr>
            <a:r>
              <a:rPr lang="en-US" i="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since constant does not affect location</a:t>
            </a:r>
          </a:p>
          <a:p>
            <a:pPr>
              <a:buNone/>
            </a:pPr>
            <a:r>
              <a:rPr lang="en-US" dirty="0" smtClean="0">
                <a:latin typeface="Times New Roman" pitchFamily="18" charset="0"/>
                <a:ea typeface="Cambria Math"/>
                <a:cs typeface="Times New Roman" pitchFamily="18" charset="0"/>
              </a:rPr>
              <a:t>				     of minimum</a:t>
            </a:r>
            <a:endParaRPr lang="en-US" dirty="0" smtClean="0">
              <a:latin typeface="Times New Roman" pitchFamily="18" charset="0"/>
              <a:ea typeface="Cambria Math" pitchFamily="18" charset="0"/>
              <a:cs typeface="Times New Roman" pitchFamily="18" charset="0"/>
            </a:endParaRPr>
          </a:p>
          <a:p>
            <a:pPr>
              <a:buNone/>
            </a:pPr>
            <a:endParaRPr lang="en-US" dirty="0" smtClean="0">
              <a:latin typeface="Cambria Math"/>
              <a:ea typeface="Cambria Math"/>
              <a:cs typeface="Times New Roman" pitchFamily="18" charset="0"/>
            </a:endParaRPr>
          </a:p>
          <a:p>
            <a:pPr>
              <a:buNone/>
            </a:pPr>
            <a:r>
              <a:rPr lang="en-US" dirty="0" smtClean="0">
                <a:latin typeface="Times New Roman" pitchFamily="18" charset="0"/>
                <a:ea typeface="Cambria Math"/>
                <a:cs typeface="Times New Roman" pitchFamily="18" charset="0"/>
              </a:rPr>
              <a:t>in </a:t>
            </a:r>
            <a:r>
              <a:rPr lang="en-US" dirty="0" smtClean="0">
                <a:latin typeface="Times New Roman" pitchFamily="18" charset="0"/>
                <a:ea typeface="Cambria Math"/>
                <a:cs typeface="Times New Roman" pitchFamily="18" charset="0"/>
              </a:rPr>
              <a:t>non-Normal </a:t>
            </a:r>
            <a:r>
              <a:rPr lang="en-US" dirty="0" smtClean="0">
                <a:latin typeface="Times New Roman" pitchFamily="18" charset="0"/>
                <a:ea typeface="Cambria Math"/>
                <a:cs typeface="Times New Roman" pitchFamily="18" charset="0"/>
              </a:rPr>
              <a:t>cases:</a:t>
            </a:r>
          </a:p>
          <a:p>
            <a:pPr>
              <a:buNone/>
            </a:pPr>
            <a:r>
              <a:rPr lang="en-US" dirty="0" smtClean="0">
                <a:latin typeface="Times New Roman" pitchFamily="18" charset="0"/>
                <a:ea typeface="Cambria Math"/>
                <a:cs typeface="Times New Roman" pitchFamily="18" charset="0"/>
              </a:rPr>
              <a:t>		define the error in terms of the likelihood </a:t>
            </a:r>
            <a:r>
              <a:rPr lang="en-US" i="1" dirty="0" smtClean="0">
                <a:latin typeface="Cambria Math"/>
                <a:ea typeface="Cambria Math"/>
                <a:cs typeface="Times New Roman" pitchFamily="18" charset="0"/>
              </a:rPr>
              <a:t>L</a:t>
            </a:r>
            <a:br>
              <a:rPr lang="en-US" i="1" dirty="0" smtClean="0">
                <a:latin typeface="Cambria Math"/>
                <a:ea typeface="Cambria Math"/>
                <a:cs typeface="Times New Roman" pitchFamily="18" charset="0"/>
              </a:rPr>
            </a:br>
            <a:r>
              <a:rPr lang="en-US" i="1" dirty="0" smtClean="0">
                <a:latin typeface="Cambria Math"/>
                <a:ea typeface="Cambria Math"/>
                <a:cs typeface="Times New Roman" pitchFamily="18" charset="0"/>
              </a:rPr>
              <a:t>       </a:t>
            </a:r>
            <a:r>
              <a:rPr lang="en-US" i="1" dirty="0" smtClean="0">
                <a:latin typeface="Cambria Math" pitchFamily="18" charset="0"/>
                <a:ea typeface="Cambria Math" pitchFamily="18" charset="0"/>
                <a:cs typeface="Times New Roman" pitchFamily="18" charset="0"/>
              </a:rPr>
              <a:t>E =– 2L</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fontScale="90000"/>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two issue related to probability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not limited to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they tend to arise there a lot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2819400"/>
          </a:xfrm>
        </p:spPr>
        <p:txBody>
          <a:bodyPr/>
          <a:lstStyle/>
          <a:p>
            <a:pPr>
              <a:buNone/>
            </a:pPr>
            <a:r>
              <a:rPr lang="en-US" dirty="0" smtClean="0">
                <a:latin typeface="Times New Roman" pitchFamily="18" charset="0"/>
                <a:cs typeface="Times New Roman" pitchFamily="18" charset="0"/>
              </a:rPr>
              <a:t>compute the error at randomly generated points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choose the point with the smallest error as the estimate of the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9415" r="7854"/>
          <a:stretch>
            <a:fillRect/>
          </a:stretch>
        </p:blipFill>
        <p:spPr bwMode="auto">
          <a:xfrm>
            <a:off x="533400" y="1028700"/>
            <a:ext cx="8077200" cy="13525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l="4286" t="5714" r="8571"/>
          <a:stretch>
            <a:fillRect/>
          </a:stretch>
        </p:blipFill>
        <p:spPr bwMode="auto">
          <a:xfrm>
            <a:off x="457200" y="2400300"/>
            <a:ext cx="4648200" cy="37719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t="4267" r="3911"/>
          <a:stretch>
            <a:fillRect/>
          </a:stretch>
        </p:blipFill>
        <p:spPr bwMode="auto">
          <a:xfrm>
            <a:off x="5181600" y="2705100"/>
            <a:ext cx="3276600" cy="3419475"/>
          </a:xfrm>
          <a:prstGeom prst="rect">
            <a:avLst/>
          </a:prstGeom>
          <a:noFill/>
          <a:ln w="9525">
            <a:noFill/>
            <a:miter lim="800000"/>
            <a:headEnd/>
            <a:tailEnd/>
          </a:ln>
          <a:effectLst/>
        </p:spPr>
      </p:pic>
      <p:sp>
        <p:nvSpPr>
          <p:cNvPr id="9" name="TextBox 8"/>
          <p:cNvSpPr txBox="1"/>
          <p:nvPr/>
        </p:nvSpPr>
        <p:spPr>
          <a:xfrm>
            <a:off x="838200" y="8001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838200" y="219950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562600" y="24765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3" name="TextBox 12"/>
          <p:cNvSpPr txBox="1"/>
          <p:nvPr/>
        </p:nvSpPr>
        <p:spPr>
          <a:xfrm>
            <a:off x="5715000" y="2857500"/>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advantages over a grid search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81200"/>
            <a:ext cx="8229600" cy="4572000"/>
          </a:xfrm>
        </p:spPr>
        <p:txBody>
          <a:bodyPr>
            <a:normAutofit lnSpcReduction="10000"/>
          </a:bodyPr>
          <a:lstStyle/>
          <a:p>
            <a:pPr>
              <a:buNone/>
            </a:pPr>
            <a:r>
              <a:rPr lang="en-US" dirty="0" smtClean="0">
                <a:latin typeface="Times New Roman" pitchFamily="18" charset="0"/>
                <a:cs typeface="Times New Roman" pitchFamily="18" charset="0"/>
              </a:rPr>
              <a:t>doesn’t require a specific decision about grid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model space interrogated uniformly so</a:t>
            </a:r>
          </a:p>
          <a:p>
            <a:pPr>
              <a:buNone/>
            </a:pPr>
            <a:r>
              <a:rPr lang="en-US" dirty="0" smtClean="0">
                <a:latin typeface="Times New Roman" pitchFamily="18" charset="0"/>
                <a:cs typeface="Times New Roman" pitchFamily="18" charset="0"/>
              </a:rPr>
              <a:t>		process can be stopped when acceptable</a:t>
            </a:r>
          </a:p>
          <a:p>
            <a:pPr>
              <a:buNone/>
            </a:pPr>
            <a:r>
              <a:rPr lang="en-US" dirty="0" smtClean="0">
                <a:latin typeface="Times New Roman" pitchFamily="18" charset="0"/>
                <a:cs typeface="Times New Roman" pitchFamily="18" charset="0"/>
              </a:rPr>
              <a:t>               error is encountered</a:t>
            </a:r>
          </a:p>
          <a:p>
            <a:pPr>
              <a:buNone/>
            </a:pPr>
            <a:r>
              <a:rPr lang="en-US" dirty="0" smtClean="0">
                <a:latin typeface="Times New Roman" pitchFamily="18" charset="0"/>
                <a:cs typeface="Times New Roman" pitchFamily="18" charset="0"/>
              </a:rPr>
              <a:t>          process is open ended, can be continued</a:t>
            </a:r>
          </a:p>
          <a:p>
            <a:pPr>
              <a:buNone/>
            </a:pPr>
            <a:r>
              <a:rPr lang="en-US" dirty="0" smtClean="0">
                <a:latin typeface="Times New Roman" pitchFamily="18" charset="0"/>
                <a:cs typeface="Times New Roman" pitchFamily="18" charset="0"/>
              </a:rPr>
              <a:t>               as long as desired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disadvantages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81200"/>
            <a:ext cx="8229600" cy="2819400"/>
          </a:xfrm>
        </p:spPr>
        <p:txBody>
          <a:bodyPr>
            <a:normAutofit/>
          </a:bodyPr>
          <a:lstStyle/>
          <a:p>
            <a:pPr>
              <a:buNone/>
            </a:pPr>
            <a:r>
              <a:rPr lang="en-US" dirty="0" smtClean="0">
                <a:latin typeface="Times New Roman" pitchFamily="18" charset="0"/>
                <a:cs typeface="Times New Roman" pitchFamily="18" charset="0"/>
              </a:rPr>
              <a:t>might require more time to generate a point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results different every time; subject to “bad luck”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563562"/>
          </a:xfrm>
        </p:spPr>
        <p:txBody>
          <a:bodyPr>
            <a:normAutofit fontScale="90000"/>
          </a:bodyPr>
          <a:lstStyle/>
          <a:p>
            <a:r>
              <a:rPr lang="en-US" dirty="0" smtClean="0">
                <a:latin typeface="Times New Roman" pitchFamily="18" charset="0"/>
                <a:cs typeface="Times New Roman" pitchFamily="18" charset="0"/>
              </a:rPr>
              <a:t>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
        <p:nvSpPr>
          <p:cNvPr id="4097" name="Rectangle 1"/>
          <p:cNvSpPr>
            <a:spLocks noChangeArrowheads="1"/>
          </p:cNvSpPr>
          <p:nvPr/>
        </p:nvSpPr>
        <p:spPr bwMode="auto">
          <a:xfrm>
            <a:off x="5080" y="621268"/>
            <a:ext cx="9829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a:latin typeface="Courier New" panose="02070309020205020404" pitchFamily="49" charset="0"/>
                <a:cs typeface="Courier New" panose="02070309020205020404" pitchFamily="49" charset="0"/>
              </a:rPr>
              <a:t>first=1</a:t>
            </a:r>
            <a:r>
              <a:rPr lang="en-US" sz="2400" b="1" dirty="0" smtClean="0">
                <a:latin typeface="Courier New" panose="02070309020205020404" pitchFamily="49" charset="0"/>
                <a:cs typeface="Courier New" panose="02070309020205020404" pitchFamily="49" charset="0"/>
              </a:rPr>
              <a:t>; Niter=10000;</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for </a:t>
            </a:r>
            <a:r>
              <a:rPr lang="en-US" sz="2400" b="1" dirty="0" err="1">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=(1:Niter)</a:t>
            </a:r>
          </a:p>
          <a:p>
            <a:r>
              <a:rPr lang="en-US" sz="2400" b="1" dirty="0" smtClean="0">
                <a:latin typeface="Courier New" panose="02070309020205020404" pitchFamily="49" charset="0"/>
                <a:cs typeface="Courier New" panose="02070309020205020404" pitchFamily="49" charset="0"/>
              </a:rPr>
              <a:t>  m1a </a:t>
            </a:r>
            <a:r>
              <a:rPr lang="en-US" sz="2400" b="1" dirty="0">
                <a:latin typeface="Courier New" pitchFamily="49" charset="0"/>
                <a:cs typeface="Courier New" pitchFamily="49" charset="0"/>
              </a:rPr>
              <a:t>= random('unif',m1min,m1max);</a:t>
            </a:r>
          </a:p>
          <a:p>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m2a </a:t>
            </a:r>
            <a:r>
              <a:rPr lang="en-US" sz="2400" b="1" dirty="0">
                <a:latin typeface="Courier New" pitchFamily="49" charset="0"/>
                <a:cs typeface="Courier New" pitchFamily="49" charset="0"/>
              </a:rPr>
              <a:t>= random('unif',m2min,m2max</a:t>
            </a:r>
            <a:r>
              <a:rPr lang="en-US" sz="2400" b="1" dirty="0" smtClean="0">
                <a:latin typeface="Courier New" pitchFamily="49" charset="0"/>
                <a:cs typeface="Courier New" pitchFamily="49" charset="0"/>
              </a:rPr>
              <a:t>);</a:t>
            </a:r>
          </a:p>
          <a:p>
            <a:pPr lvl="0" eaLnBrk="0" fontAlgn="base" hangingPunct="0">
              <a:spcAft>
                <a:spcPct val="0"/>
              </a:spcAft>
            </a:pPr>
            <a:r>
              <a:rPr lang="en-US" sz="2400" b="1" dirty="0" smtClean="0">
                <a:latin typeface="Courier New" pitchFamily="49" charset="0"/>
                <a:cs typeface="Courier New" pitchFamily="49" charset="0"/>
              </a:rPr>
              <a:t>  </a:t>
            </a:r>
            <a:r>
              <a:rPr lang="en-US" altLang="en-US" sz="2400" b="1" dirty="0" err="1">
                <a:latin typeface="Courier New" panose="02070309020205020404" pitchFamily="49" charset="0"/>
                <a:cs typeface="Courier New" panose="02070309020205020404" pitchFamily="49" charset="0"/>
              </a:rPr>
              <a:t>dpre</a:t>
            </a:r>
            <a:r>
              <a:rPr lang="en-US" altLang="en-US" sz="2400" b="1" dirty="0">
                <a:latin typeface="Courier New" panose="02070309020205020404" pitchFamily="49" charset="0"/>
                <a:cs typeface="Courier New" panose="02070309020205020404" pitchFamily="49" charset="0"/>
              </a:rPr>
              <a:t> = </a:t>
            </a:r>
            <a:r>
              <a:rPr lang="en-US" altLang="en-US" sz="2400" b="1" dirty="0" err="1" smtClean="0">
                <a:latin typeface="Courier New" panose="02070309020205020404" pitchFamily="49" charset="0"/>
                <a:cs typeface="Courier New" panose="02070309020205020404" pitchFamily="49" charset="0"/>
              </a:rPr>
              <a:t>np.sin</a:t>
            </a:r>
            <a:r>
              <a:rPr lang="en-US" altLang="en-US" sz="2400" b="1" dirty="0" smtClean="0">
                <a:latin typeface="Courier New" panose="02070309020205020404" pitchFamily="49" charset="0"/>
                <a:cs typeface="Courier New" panose="02070309020205020404" pitchFamily="49" charset="0"/>
              </a:rPr>
              <a:t>(w0*m1a*x</a:t>
            </a:r>
            <a:r>
              <a:rPr lang="en-US" altLang="en-US" sz="2400" b="1" dirty="0">
                <a:latin typeface="Courier New" panose="02070309020205020404" pitchFamily="49" charset="0"/>
                <a:cs typeface="Courier New" panose="02070309020205020404" pitchFamily="49" charset="0"/>
              </a:rPr>
              <a:t>)+</a:t>
            </a:r>
            <a:r>
              <a:rPr lang="en-US" altLang="en-US" sz="2400" b="1" dirty="0" smtClean="0">
                <a:latin typeface="Courier New" panose="02070309020205020404" pitchFamily="49" charset="0"/>
                <a:cs typeface="Courier New" panose="02070309020205020404" pitchFamily="49" charset="0"/>
              </a:rPr>
              <a:t>m1a*m2a;</a:t>
            </a:r>
            <a:endParaRPr lang="en-US" altLang="en-US" sz="2400" b="1" dirty="0">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  e </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dobs</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dpre</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E </a:t>
            </a:r>
            <a:r>
              <a:rPr lang="en-US" sz="2400" b="1" dirty="0">
                <a:latin typeface="Courier New" panose="02070309020205020404" pitchFamily="49" charset="0"/>
                <a:cs typeface="Courier New" panose="02070309020205020404" pitchFamily="49" charset="0"/>
              </a:rPr>
              <a:t>= (e'*e);</a:t>
            </a:r>
          </a:p>
          <a:p>
            <a:r>
              <a:rPr lang="en-US" sz="2400" b="1" dirty="0" smtClean="0">
                <a:latin typeface="Courier New" panose="02070309020205020404" pitchFamily="49" charset="0"/>
                <a:cs typeface="Courier New" panose="02070309020205020404" pitchFamily="49" charset="0"/>
              </a:rPr>
              <a:t>  if</a:t>
            </a:r>
            <a:r>
              <a:rPr lang="en-US" sz="2400" b="1" dirty="0">
                <a:latin typeface="Courier New" panose="02070309020205020404" pitchFamily="49" charset="0"/>
                <a:cs typeface="Courier New" panose="02070309020205020404" pitchFamily="49" charset="0"/>
              </a:rPr>
              <a:t>( first )</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=E; </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=j; </a:t>
            </a:r>
            <a:r>
              <a:rPr lang="en-US" sz="2400" b="1" dirty="0" err="1">
                <a:latin typeface="Courier New" panose="02070309020205020404" pitchFamily="49" charset="0"/>
                <a:cs typeface="Courier New" panose="02070309020205020404" pitchFamily="49" charset="0"/>
              </a:rPr>
              <a:t>dpresave</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dpre</a:t>
            </a:r>
            <a:r>
              <a:rPr lang="en-US" sz="2400" b="1" dirty="0" smtClean="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first=0</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elseif</a:t>
            </a:r>
            <a:r>
              <a:rPr lang="en-US" sz="2400" b="1" dirty="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E&lt;</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a:t>
            </a:r>
            <a:r>
              <a:rPr lang="en-US" sz="2400" b="1" dirty="0" smtClean="0">
                <a:latin typeface="Courier New" panose="02070309020205020404" pitchFamily="49" charset="0"/>
                <a:cs typeface="Courier New" panose="02070309020205020404" pitchFamily="49" charset="0"/>
              </a:rPr>
              <a:t>=E; </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a:t>
            </a:r>
            <a:r>
              <a:rPr lang="en-US" sz="2400" b="1" dirty="0" err="1" smtClean="0">
                <a:latin typeface="Courier New" panose="02070309020205020404" pitchFamily="49" charset="0"/>
                <a:cs typeface="Courier New" panose="02070309020205020404" pitchFamily="49" charset="0"/>
              </a:rPr>
              <a:t>i</a:t>
            </a:r>
            <a:r>
              <a:rPr lang="en-US" sz="2400" b="1" dirty="0" smtClean="0">
                <a:latin typeface="Courier New" panose="02070309020205020404" pitchFamily="49" charset="0"/>
                <a:cs typeface="Courier New" panose="02070309020205020404" pitchFamily="49" charset="0"/>
              </a:rPr>
              <a:t>; </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=j; </a:t>
            </a:r>
            <a:r>
              <a:rPr lang="en-US" sz="2400" b="1" dirty="0" err="1" smtClean="0">
                <a:latin typeface="Courier New" panose="02070309020205020404" pitchFamily="49" charset="0"/>
                <a:cs typeface="Courier New" panose="02070309020205020404" pitchFamily="49" charset="0"/>
              </a:rPr>
              <a:t>dpresave</a:t>
            </a:r>
            <a:r>
              <a:rPr lang="en-US" sz="2400" b="1"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dpre</a:t>
            </a:r>
            <a:r>
              <a:rPr lang="en-US" sz="2400" b="1" dirty="0">
                <a:latin typeface="Courier New" panose="02070309020205020404" pitchFamily="49" charset="0"/>
                <a:cs typeface="Courier New" panose="02070309020205020404" pitchFamily="49" charset="0"/>
              </a:rPr>
              <a:t>;</a:t>
            </a:r>
          </a:p>
          <a:p>
            <a:r>
              <a:rPr lang="en-US" sz="2400" b="1" dirty="0" smtClean="0">
                <a:latin typeface="Courier New" panose="02070309020205020404" pitchFamily="49" charset="0"/>
                <a:cs typeface="Courier New" panose="02070309020205020404" pitchFamily="49" charset="0"/>
              </a:rPr>
              <a:t>  end</a:t>
            </a:r>
            <a:endParaRPr lang="en-US" sz="2400" b="1" dirty="0">
              <a:latin typeface="Courier New" panose="02070309020205020404" pitchFamily="49" charset="0"/>
              <a:cs typeface="Courier New" panose="02070309020205020404" pitchFamily="49" charset="0"/>
            </a:endParaRPr>
          </a:p>
          <a:p>
            <a:r>
              <a:rPr lang="en-US" sz="2400" b="1" dirty="0" smtClean="0">
                <a:latin typeface="Courier New" panose="02070309020205020404" pitchFamily="49" charset="0"/>
                <a:cs typeface="Courier New" panose="02070309020205020404" pitchFamily="49" charset="0"/>
              </a:rPr>
              <a:t> end</a:t>
            </a:r>
            <a:endParaRPr lang="en-US" sz="2400" b="1" dirty="0">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end</a:t>
            </a:r>
            <a:endParaRPr lang="en-US" sz="2400" b="1" dirty="0">
              <a:latin typeface="Courier New" panose="02070309020205020404" pitchFamily="49" charset="0"/>
              <a:cs typeface="Courier New" panose="02070309020205020404" pitchFamily="49" charset="0"/>
            </a:endParaRPr>
          </a:p>
          <a:p>
            <a:r>
              <a:rPr lang="en-US" sz="2400" b="1" dirty="0" err="1" smtClean="0">
                <a:latin typeface="Courier New" panose="02070309020205020404" pitchFamily="49" charset="0"/>
                <a:cs typeface="Courier New" panose="02070309020205020404" pitchFamily="49" charset="0"/>
              </a:rPr>
              <a:t>mest</a:t>
            </a:r>
            <a:r>
              <a:rPr lang="en-US" sz="2400" b="1" dirty="0" smtClean="0">
                <a:latin typeface="Courier New" panose="02070309020205020404" pitchFamily="49" charset="0"/>
                <a:cs typeface="Courier New" panose="02070309020205020404" pitchFamily="49" charset="0"/>
              </a:rPr>
              <a:t>=[m1(</a:t>
            </a:r>
            <a:r>
              <a:rPr lang="en-US" sz="2400" b="1" dirty="0" err="1" smtClean="0">
                <a:latin typeface="Courier New" panose="02070309020205020404" pitchFamily="49" charset="0"/>
                <a:cs typeface="Courier New" panose="02070309020205020404" pitchFamily="49" charset="0"/>
              </a:rPr>
              <a:t>Emini</a:t>
            </a:r>
            <a:r>
              <a:rPr lang="en-US" sz="2400" b="1" dirty="0" smtClean="0">
                <a:latin typeface="Courier New" panose="02070309020205020404" pitchFamily="49" charset="0"/>
                <a:cs typeface="Courier New" panose="02070309020205020404" pitchFamily="49" charset="0"/>
              </a:rPr>
              <a:t>),m2(</a:t>
            </a:r>
            <a:r>
              <a:rPr lang="en-US" sz="2400" b="1" dirty="0" err="1" smtClean="0">
                <a:latin typeface="Courier New" panose="02070309020205020404" pitchFamily="49" charset="0"/>
                <a:cs typeface="Courier New" panose="02070309020205020404" pitchFamily="49" charset="0"/>
              </a:rPr>
              <a:t>Eminj</a:t>
            </a:r>
            <a:r>
              <a:rPr lang="en-US" sz="2400" b="1" dirty="0" smtClean="0">
                <a:latin typeface="Courier New" panose="02070309020205020404" pitchFamily="49" charset="0"/>
                <a:cs typeface="Courier New" panose="02070309020205020404" pitchFamily="49" charset="0"/>
              </a:rPr>
              <a:t>)]’;</a:t>
            </a:r>
            <a:endParaRPr lang="en-US" sz="2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606072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09600"/>
            <a:ext cx="9033242" cy="6063198"/>
          </a:xfrm>
          <a:prstGeom prst="rect">
            <a:avLst/>
          </a:prstGeom>
          <a:noFill/>
        </p:spPr>
        <p:txBody>
          <a:bodyPr wrap="none" rtlCol="0">
            <a:spAutoFit/>
          </a:bodyPr>
          <a:lstStyle/>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first=1; Niter=10000;</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for </a:t>
            </a:r>
            <a:r>
              <a:rPr lang="en-US" altLang="en-US" sz="2400" b="1" dirty="0" err="1">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in </a:t>
            </a:r>
            <a:r>
              <a:rPr lang="en-US" altLang="en-US" sz="2400" b="1" dirty="0" smtClean="0">
                <a:latin typeface="Courier New" panose="02070309020205020404" pitchFamily="49" charset="0"/>
                <a:cs typeface="Courier New" panose="02070309020205020404" pitchFamily="49" charset="0"/>
              </a:rPr>
              <a:t>range(Niter):</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m1a=</a:t>
            </a:r>
            <a:r>
              <a:rPr lang="en-US" altLang="en-US" sz="2400" b="1" dirty="0" err="1" smtClean="0">
                <a:latin typeface="Courier New" panose="02070309020205020404" pitchFamily="49" charset="0"/>
                <a:cs typeface="Courier New" panose="02070309020205020404" pitchFamily="49" charset="0"/>
              </a:rPr>
              <a:t>np.random.uniform</a:t>
            </a:r>
            <a:r>
              <a:rPr lang="en-US" altLang="en-US" sz="2400" b="1" dirty="0" smtClean="0">
                <a:latin typeface="Courier New" panose="02070309020205020404" pitchFamily="49" charset="0"/>
                <a:cs typeface="Courier New" panose="02070309020205020404" pitchFamily="49" charset="0"/>
              </a:rPr>
              <a:t>(low=m1min,high=m1max);</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m2a=</a:t>
            </a:r>
            <a:r>
              <a:rPr lang="en-US" altLang="en-US" sz="2400" b="1" dirty="0" err="1" smtClean="0">
                <a:latin typeface="Courier New" panose="02070309020205020404" pitchFamily="49" charset="0"/>
                <a:cs typeface="Courier New" panose="02070309020205020404" pitchFamily="49" charset="0"/>
              </a:rPr>
              <a:t>np.random.uniform</a:t>
            </a:r>
            <a:r>
              <a:rPr lang="en-US" altLang="en-US" sz="2400" b="1" dirty="0" smtClean="0">
                <a:latin typeface="Courier New" panose="02070309020205020404" pitchFamily="49" charset="0"/>
                <a:cs typeface="Courier New" panose="02070309020205020404" pitchFamily="49" charset="0"/>
              </a:rPr>
              <a:t>(low=m2min,high=m2max);</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np.sin</a:t>
            </a:r>
            <a:r>
              <a:rPr lang="en-US" altLang="en-US" sz="2400" b="1" dirty="0" smtClean="0">
                <a:latin typeface="Courier New" panose="02070309020205020404" pitchFamily="49" charset="0"/>
                <a:cs typeface="Courier New" panose="02070309020205020404" pitchFamily="49" charset="0"/>
              </a:rPr>
              <a:t>(w0*m1a*x</a:t>
            </a:r>
            <a:r>
              <a:rPr lang="en-US" altLang="en-US" sz="2400" b="1" dirty="0">
                <a:latin typeface="Courier New" panose="02070309020205020404" pitchFamily="49" charset="0"/>
                <a:cs typeface="Courier New" panose="02070309020205020404" pitchFamily="49" charset="0"/>
              </a:rPr>
              <a:t>) + </a:t>
            </a:r>
            <a:r>
              <a:rPr lang="en-US" altLang="en-US" sz="2400" b="1" dirty="0" smtClean="0">
                <a:latin typeface="Courier New" panose="02070309020205020404" pitchFamily="49" charset="0"/>
                <a:cs typeface="Courier New" panose="02070309020205020404" pitchFamily="49" charset="0"/>
              </a:rPr>
              <a:t>m1a*m2a; </a:t>
            </a:r>
          </a:p>
          <a:p>
            <a:pPr lvl="0" eaLnBrk="0" fontAlgn="base" hangingPunct="0">
              <a:spcAft>
                <a:spcPct val="0"/>
              </a:spcAft>
            </a:pP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   e </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dobs</a:t>
            </a:r>
            <a:r>
              <a:rPr lang="en-US" altLang="en-US" sz="2400" b="1" dirty="0">
                <a:latin typeface="Courier New" panose="02070309020205020404" pitchFamily="49" charset="0"/>
                <a:cs typeface="Courier New" panose="02070309020205020404" pitchFamily="49" charset="0"/>
              </a:rPr>
              <a:t> -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E = </a:t>
            </a:r>
            <a:r>
              <a:rPr lang="en-US" altLang="en-US" sz="2400" b="1" dirty="0" err="1" smtClean="0">
                <a:latin typeface="Courier New" panose="02070309020205020404" pitchFamily="49" charset="0"/>
                <a:cs typeface="Courier New" panose="02070309020205020404" pitchFamily="49" charset="0"/>
              </a:rPr>
              <a:t>np.matmul</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e.T,e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if</a:t>
            </a:r>
            <a:r>
              <a:rPr lang="en-US" altLang="en-US" sz="2400" b="1" dirty="0">
                <a:latin typeface="Courier New" panose="02070309020205020404" pitchFamily="49" charset="0"/>
                <a:cs typeface="Courier New" panose="02070309020205020404" pitchFamily="49" charset="0"/>
              </a:rPr>
              <a:t>( first==1 </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a:t>
            </a:r>
            <a:r>
              <a:rPr lang="en-US" altLang="en-US" sz="2400" b="1" dirty="0" smtClean="0">
                <a:latin typeface="Courier New" panose="02070309020205020404" pitchFamily="49" charset="0"/>
                <a:cs typeface="Courier New" panose="02070309020205020404" pitchFamily="49" charset="0"/>
              </a:rPr>
              <a:t>=E; </a:t>
            </a:r>
            <a:r>
              <a:rPr lang="en-US" altLang="en-US" sz="2400" b="1" dirty="0" err="1" smtClean="0">
                <a:latin typeface="Courier New" panose="02070309020205020404" pitchFamily="49" charset="0"/>
                <a:cs typeface="Courier New" panose="02070309020205020404" pitchFamily="49" charset="0"/>
              </a:rPr>
              <a:t>Emini</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Eminj</a:t>
            </a:r>
            <a:r>
              <a:rPr lang="en-US" altLang="en-US" sz="2400" b="1" dirty="0" smtClean="0">
                <a:latin typeface="Courier New" panose="02070309020205020404" pitchFamily="49" charset="0"/>
                <a:cs typeface="Courier New" panose="02070309020205020404" pitchFamily="49" charset="0"/>
              </a:rPr>
              <a:t>=j;</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dpresave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first=0;</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elif</a:t>
            </a:r>
            <a:r>
              <a:rPr lang="en-US" altLang="en-US" sz="2400" b="1" dirty="0">
                <a:latin typeface="Courier New" panose="02070309020205020404" pitchFamily="49" charset="0"/>
                <a:cs typeface="Courier New" panose="02070309020205020404" pitchFamily="49" charset="0"/>
              </a:rPr>
              <a:t>( E[</a:t>
            </a:r>
            <a:r>
              <a:rPr lang="en-US" altLang="en-US" sz="2400" b="1" dirty="0" err="1">
                <a:latin typeface="Courier New" panose="02070309020205020404" pitchFamily="49" charset="0"/>
                <a:cs typeface="Courier New" panose="02070309020205020404" pitchFamily="49" charset="0"/>
              </a:rPr>
              <a:t>i,j</a:t>
            </a:r>
            <a:r>
              <a:rPr lang="en-US" altLang="en-US" sz="2400" b="1" dirty="0">
                <a:latin typeface="Courier New" panose="02070309020205020404" pitchFamily="49" charset="0"/>
                <a:cs typeface="Courier New" panose="02070309020205020404" pitchFamily="49" charset="0"/>
              </a:rPr>
              <a:t>]&lt;</a:t>
            </a:r>
            <a:r>
              <a:rPr lang="en-US" altLang="en-US" sz="2400" b="1" dirty="0" err="1">
                <a:latin typeface="Courier New" panose="02070309020205020404" pitchFamily="49" charset="0"/>
                <a:cs typeface="Courier New" panose="02070309020205020404" pitchFamily="49" charset="0"/>
              </a:rPr>
              <a:t>Emin</a:t>
            </a:r>
            <a:r>
              <a:rPr lang="en-US" altLang="en-US" sz="2400" b="1" dirty="0">
                <a:latin typeface="Courier New" panose="02070309020205020404" pitchFamily="49" charset="0"/>
                <a:cs typeface="Courier New" panose="02070309020205020404" pitchFamily="49" charset="0"/>
              </a:rPr>
              <a:t> </a:t>
            </a:r>
            <a:r>
              <a:rPr lang="en-US" altLang="en-US" sz="2400" b="1" dirty="0" smtClean="0">
                <a:latin typeface="Courier New" panose="02070309020205020404" pitchFamily="49" charset="0"/>
                <a:cs typeface="Courier New" panose="02070309020205020404" pitchFamily="49" charset="0"/>
              </a:rPr>
              <a:t>):</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a:t>
            </a:r>
            <a:r>
              <a:rPr lang="en-US" altLang="en-US" sz="2400" b="1" dirty="0" smtClean="0">
                <a:latin typeface="Courier New" panose="02070309020205020404" pitchFamily="49" charset="0"/>
                <a:cs typeface="Courier New" panose="02070309020205020404" pitchFamily="49" charset="0"/>
              </a:rPr>
              <a:t>=E, </a:t>
            </a:r>
            <a:r>
              <a:rPr lang="en-US" altLang="en-US" sz="2400" b="1" dirty="0" err="1" smtClean="0">
                <a:latin typeface="Courier New" panose="02070309020205020404" pitchFamily="49" charset="0"/>
                <a:cs typeface="Courier New" panose="02070309020205020404" pitchFamily="49" charset="0"/>
              </a:rPr>
              <a:t>Emini</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i</a:t>
            </a:r>
            <a:r>
              <a:rPr lang="en-US" altLang="en-US" sz="2400" b="1" dirty="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Eminj</a:t>
            </a:r>
            <a:r>
              <a:rPr lang="en-US" altLang="en-US" sz="2400" b="1" dirty="0" smtClean="0">
                <a:latin typeface="Courier New" panose="02070309020205020404" pitchFamily="49" charset="0"/>
                <a:cs typeface="Courier New" panose="02070309020205020404" pitchFamily="49" charset="0"/>
              </a:rPr>
              <a:t>=j;</a:t>
            </a:r>
          </a:p>
          <a:p>
            <a:pPr lvl="0" eaLnBrk="0" fontAlgn="base" hangingPunct="0">
              <a:spcAft>
                <a:spcPct val="0"/>
              </a:spcAft>
            </a:pPr>
            <a:r>
              <a:rPr lang="en-US" altLang="en-US" sz="2400" b="1" dirty="0" smtClean="0">
                <a:latin typeface="Courier New" panose="02070309020205020404" pitchFamily="49" charset="0"/>
                <a:cs typeface="Courier New" panose="02070309020205020404" pitchFamily="49" charset="0"/>
              </a:rPr>
              <a:t>        </a:t>
            </a:r>
            <a:r>
              <a:rPr lang="en-US" altLang="en-US" sz="2400" b="1" dirty="0" err="1" smtClean="0">
                <a:latin typeface="Courier New" panose="02070309020205020404" pitchFamily="49" charset="0"/>
                <a:cs typeface="Courier New" panose="02070309020205020404" pitchFamily="49" charset="0"/>
              </a:rPr>
              <a:t>dpresave</a:t>
            </a:r>
            <a:r>
              <a:rPr lang="en-US" altLang="en-US" sz="2400" b="1" dirty="0" smtClean="0">
                <a:latin typeface="Courier New" panose="02070309020205020404" pitchFamily="49" charset="0"/>
                <a:cs typeface="Courier New" panose="02070309020205020404" pitchFamily="49" charset="0"/>
              </a:rPr>
              <a:t> </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dpre</a:t>
            </a:r>
            <a:r>
              <a:rPr lang="en-US" altLang="en-US" sz="2400" b="1" dirty="0">
                <a:latin typeface="Courier New" panose="02070309020205020404" pitchFamily="49" charset="0"/>
                <a:cs typeface="Courier New" panose="02070309020205020404" pitchFamily="49" charset="0"/>
              </a:rPr>
              <a:t>; </a:t>
            </a:r>
          </a:p>
          <a:p>
            <a:pPr lvl="0" eaLnBrk="0" fontAlgn="base" hangingPunct="0">
              <a:spcAft>
                <a:spcPct val="0"/>
              </a:spcAft>
            </a:pPr>
            <a:r>
              <a:rPr lang="en-US" altLang="en-US" sz="2400" b="1" dirty="0" err="1" smtClean="0">
                <a:latin typeface="Courier New" panose="02070309020205020404" pitchFamily="49" charset="0"/>
                <a:cs typeface="Courier New" panose="02070309020205020404" pitchFamily="49" charset="0"/>
              </a:rPr>
              <a:t>mest</a:t>
            </a:r>
            <a:r>
              <a:rPr lang="en-US" altLang="en-US" sz="2400" b="1" dirty="0" smtClean="0">
                <a:latin typeface="Courier New" panose="02070309020205020404" pitchFamily="49" charset="0"/>
                <a:cs typeface="Courier New" panose="02070309020205020404" pitchFamily="49" charset="0"/>
              </a:rPr>
              <a:t>=</a:t>
            </a:r>
            <a:r>
              <a:rPr lang="en-US" altLang="en-US" sz="2400" b="1" dirty="0" err="1" smtClean="0">
                <a:latin typeface="Courier New" panose="02070309020205020404" pitchFamily="49" charset="0"/>
                <a:cs typeface="Courier New" panose="02070309020205020404" pitchFamily="49" charset="0"/>
              </a:rPr>
              <a:t>gda_cvec</a:t>
            </a:r>
            <a:r>
              <a:rPr lang="en-US" altLang="en-US" sz="2400" b="1" dirty="0" smtClean="0">
                <a:latin typeface="Courier New" panose="02070309020205020404" pitchFamily="49" charset="0"/>
                <a:cs typeface="Courier New" panose="02070309020205020404" pitchFamily="49" charset="0"/>
              </a:rPr>
              <a:t>(m1[Emini,0],m2[Eminj,0])); </a:t>
            </a:r>
            <a:endParaRPr lang="en-US" altLang="en-US" sz="2400" b="1" dirty="0">
              <a:latin typeface="Courier New" panose="02070309020205020404" pitchFamily="49" charset="0"/>
              <a:cs typeface="Courier New" panose="02070309020205020404" pitchFamily="49" charset="0"/>
            </a:endParaRPr>
          </a:p>
          <a:p>
            <a:endParaRPr lang="en-US" sz="2800" b="1" dirty="0">
              <a:latin typeface="Courier New" panose="02070309020205020404" pitchFamily="49" charset="0"/>
              <a:cs typeface="Courier New" panose="02070309020205020404" pitchFamily="49" charset="0"/>
            </a:endParaRPr>
          </a:p>
        </p:txBody>
      </p:sp>
      <p:sp>
        <p:nvSpPr>
          <p:cNvPr id="7" name="Title 1"/>
          <p:cNvSpPr>
            <a:spLocks noGrp="1"/>
          </p:cNvSpPr>
          <p:nvPr>
            <p:ph type="title"/>
          </p:nvPr>
        </p:nvSpPr>
        <p:spPr>
          <a:xfrm>
            <a:off x="381000" y="76200"/>
            <a:ext cx="8229600" cy="563562"/>
          </a:xfrm>
        </p:spPr>
        <p:txBody>
          <a:bodyPr>
            <a:normAutofit fontScale="90000"/>
          </a:bodyPr>
          <a:lstStyle/>
          <a:p>
            <a:r>
              <a:rPr lang="en-US" dirty="0" smtClean="0">
                <a:latin typeface="Times New Roman" pitchFamily="18" charset="0"/>
                <a:cs typeface="Times New Roman" pitchFamily="18" charset="0"/>
              </a:rPr>
              <a:t>Python</a:t>
            </a:r>
            <a:endParaRPr lang="en-US"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343418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4419600"/>
          </a:xfrm>
        </p:spPr>
        <p:txBody>
          <a:bodyPr>
            <a:normAutofit/>
          </a:bodyPr>
          <a:lstStyle/>
          <a:p>
            <a:r>
              <a:rPr lang="en-US" dirty="0" smtClean="0">
                <a:latin typeface="Times New Roman" pitchFamily="18" charset="0"/>
                <a:cs typeface="Times New Roman" pitchFamily="18" charset="0"/>
              </a:rPr>
              <a:t>issue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distribution of the data matters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vs. </a:t>
            </a:r>
            <a:r>
              <a:rPr lang="en-US" i="1" dirty="0" smtClean="0">
                <a:latin typeface="Cambria Math" pitchFamily="18" charset="0"/>
                <a:ea typeface="Cambria Math" pitchFamily="18" charset="0"/>
                <a:cs typeface="Times New Roman" pitchFamily="18" charset="0"/>
              </a:rPr>
              <a:t>z(d)</a:t>
            </a:r>
            <a:endParaRPr lang="en-US" i="1" dirty="0">
              <a:latin typeface="Cambria Math" pitchFamily="18" charset="0"/>
              <a:ea typeface="Cambria Math" pitchFamily="18" charset="0"/>
              <a:cs typeface="Times New Roman" pitchFamily="18" charset="0"/>
            </a:endParaRPr>
          </a:p>
        </p:txBody>
      </p:sp>
      <p:pic>
        <p:nvPicPr>
          <p:cNvPr id="3074" name="Picture 2"/>
          <p:cNvPicPr>
            <a:picLocks noGrp="1" noChangeAspect="1" noChangeArrowheads="1"/>
          </p:cNvPicPr>
          <p:nvPr>
            <p:ph idx="1"/>
          </p:nvPr>
        </p:nvPicPr>
        <p:blipFill>
          <a:blip r:embed="rId3" cstate="print"/>
          <a:srcRect l="8836" r="7901"/>
          <a:stretch>
            <a:fillRect/>
          </a:stretch>
        </p:blipFill>
        <p:spPr bwMode="auto">
          <a:xfrm>
            <a:off x="1371600" y="1981200"/>
            <a:ext cx="6781800" cy="2268000"/>
          </a:xfrm>
          <a:prstGeom prst="rect">
            <a:avLst/>
          </a:prstGeom>
          <a:noFill/>
          <a:ln w="9525">
            <a:noFill/>
            <a:miter lim="800000"/>
            <a:headEnd/>
            <a:tailEnd/>
          </a:ln>
          <a:effectLst/>
        </p:spPr>
      </p:pic>
      <p:sp>
        <p:nvSpPr>
          <p:cNvPr id="5" name="Freeform 4"/>
          <p:cNvSpPr/>
          <p:nvPr/>
        </p:nvSpPr>
        <p:spPr>
          <a:xfrm>
            <a:off x="4648200" y="3124200"/>
            <a:ext cx="3886200" cy="2036618"/>
          </a:xfrm>
          <a:custGeom>
            <a:avLst/>
            <a:gdLst>
              <a:gd name="connsiteX0" fmla="*/ 1856509 w 2817090"/>
              <a:gd name="connsiteY0" fmla="*/ 0 h 2493818"/>
              <a:gd name="connsiteX1" fmla="*/ 2507672 w 2817090"/>
              <a:gd name="connsiteY1" fmla="*/ 665018 h 2493818"/>
              <a:gd name="connsiteX2" fmla="*/ 0 w 2817090"/>
              <a:gd name="connsiteY2" fmla="*/ 2493818 h 2493818"/>
            </a:gdLst>
            <a:ahLst/>
            <a:cxnLst>
              <a:cxn ang="0">
                <a:pos x="connsiteX0" y="connsiteY0"/>
              </a:cxn>
              <a:cxn ang="0">
                <a:pos x="connsiteX1" y="connsiteY1"/>
              </a:cxn>
              <a:cxn ang="0">
                <a:pos x="connsiteX2" y="connsiteY2"/>
              </a:cxn>
            </a:cxnLst>
            <a:rect l="l" t="t" r="r" b="b"/>
            <a:pathLst>
              <a:path w="2817090" h="2493818">
                <a:moveTo>
                  <a:pt x="1856509" y="0"/>
                </a:moveTo>
                <a:cubicBezTo>
                  <a:pt x="2336799" y="124691"/>
                  <a:pt x="2817090" y="249382"/>
                  <a:pt x="2507672" y="665018"/>
                </a:cubicBezTo>
                <a:cubicBezTo>
                  <a:pt x="2198254" y="1080654"/>
                  <a:pt x="1099127" y="1787236"/>
                  <a:pt x="0" y="249381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457200" y="5257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Rectangle 6"/>
          <p:cNvSpPr/>
          <p:nvPr/>
        </p:nvSpPr>
        <p:spPr>
          <a:xfrm>
            <a:off x="1447800" y="5029200"/>
            <a:ext cx="6934200" cy="1569660"/>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not quite the same</a:t>
            </a:r>
          </a:p>
          <a:p>
            <a:r>
              <a:rPr lang="en-US" sz="3200" dirty="0" smtClean="0">
                <a:solidFill>
                  <a:srgbClr val="FF0000"/>
                </a:solidFill>
                <a:latin typeface="Times New Roman" pitchFamily="18" charset="0"/>
                <a:cs typeface="Times New Roman" pitchFamily="18" charset="0"/>
              </a:rPr>
              <a:t>intercept -0.500000 slope 1.300000</a:t>
            </a:r>
          </a:p>
          <a:p>
            <a:r>
              <a:rPr lang="en-US" sz="3200" dirty="0" smtClean="0">
                <a:solidFill>
                  <a:srgbClr val="00B050"/>
                </a:solidFill>
                <a:latin typeface="Times New Roman" pitchFamily="18" charset="0"/>
                <a:cs typeface="Times New Roman" pitchFamily="18" charset="0"/>
              </a:rPr>
              <a:t>intercept -0.615385 slope 1.346154</a:t>
            </a:r>
            <a:endParaRPr lang="en-US" sz="3200" dirty="0">
              <a:solidFill>
                <a:srgbClr val="00B050"/>
              </a:solidFill>
              <a:latin typeface="Times New Roman" pitchFamily="18" charset="0"/>
              <a:cs typeface="Times New Roman" pitchFamily="18" charset="0"/>
            </a:endParaRPr>
          </a:p>
        </p:txBody>
      </p:sp>
      <p:sp>
        <p:nvSpPr>
          <p:cNvPr id="8" name="Title 1"/>
          <p:cNvSpPr txBox="1">
            <a:spLocks/>
          </p:cNvSpPr>
          <p:nvPr/>
        </p:nvSpPr>
        <p:spPr>
          <a:xfrm>
            <a:off x="1738744"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Title 1"/>
          <p:cNvSpPr txBox="1">
            <a:spLocks/>
          </p:cNvSpPr>
          <p:nvPr/>
        </p:nvSpPr>
        <p:spPr>
          <a:xfrm>
            <a:off x="4024745"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6248400"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are Gaussian distributed</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z</a:t>
            </a:r>
            <a:r>
              <a:rPr lang="en-US" dirty="0" smtClean="0">
                <a:latin typeface="Times New Roman" pitchFamily="18" charset="0"/>
                <a:cs typeface="Times New Roman" pitchFamily="18" charset="0"/>
              </a:rPr>
              <a:t> are error free</a:t>
            </a:r>
            <a:endParaRPr lang="en-US" dirty="0">
              <a:latin typeface="Times New Roman" pitchFamily="18" charset="0"/>
              <a:cs typeface="Times New Roman" pitchFamily="18" charset="0"/>
            </a:endParaRPr>
          </a:p>
        </p:txBody>
      </p:sp>
      <p:sp>
        <p:nvSpPr>
          <p:cNvPr id="4" name="Title 1"/>
          <p:cNvSpPr txBox="1">
            <a:spLocks/>
          </p:cNvSpPr>
          <p:nvPr/>
        </p:nvSpPr>
        <p:spPr>
          <a:xfrm>
            <a:off x="685800" y="3886200"/>
            <a:ext cx="8229600" cy="19351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Gaussian distributed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error free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are Gaussian distributed</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z</a:t>
            </a:r>
            <a:r>
              <a:rPr lang="en-US" dirty="0" smtClean="0">
                <a:latin typeface="Times New Roman" pitchFamily="18" charset="0"/>
                <a:cs typeface="Times New Roman" pitchFamily="18" charset="0"/>
              </a:rPr>
              <a:t> are error free</a:t>
            </a:r>
            <a:endParaRPr lang="en-US" dirty="0">
              <a:latin typeface="Times New Roman" pitchFamily="18" charset="0"/>
              <a:cs typeface="Times New Roman" pitchFamily="18" charset="0"/>
            </a:endParaRPr>
          </a:p>
        </p:txBody>
      </p:sp>
      <p:sp>
        <p:nvSpPr>
          <p:cNvPr id="4" name="Title 1"/>
          <p:cNvSpPr txBox="1">
            <a:spLocks/>
          </p:cNvSpPr>
          <p:nvPr/>
        </p:nvSpPr>
        <p:spPr>
          <a:xfrm>
            <a:off x="685800" y="3886200"/>
            <a:ext cx="8229600" cy="19351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Gaussian distributed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error free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3581400" y="2895600"/>
            <a:ext cx="22860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not the same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lstStyle/>
          <a:p>
            <a:r>
              <a:rPr lang="en-US" dirty="0" smtClean="0">
                <a:latin typeface="Times New Roman" pitchFamily="18" charset="0"/>
                <a:cs typeface="Times New Roman" pitchFamily="18" charset="0"/>
              </a:rPr>
              <a:t>lesson learned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581400"/>
            <a:ext cx="8229600" cy="1143000"/>
          </a:xfrm>
        </p:spPr>
        <p:txBody>
          <a:bodyPr/>
          <a:lstStyle/>
          <a:p>
            <a:pPr algn="ctr">
              <a:buNone/>
            </a:pPr>
            <a:r>
              <a:rPr lang="en-US" dirty="0" smtClean="0">
                <a:latin typeface="Times New Roman" pitchFamily="18" charset="0"/>
                <a:cs typeface="Times New Roman" pitchFamily="18" charset="0"/>
              </a:rPr>
              <a:t>you must properly account for how the noise is distributed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8052</TotalTime>
  <Words>3269</Words>
  <Application>Microsoft Office PowerPoint</Application>
  <PresentationFormat>On-screen Show (4:3)</PresentationFormat>
  <Paragraphs>423</Paragraphs>
  <Slides>45</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Cambria Math</vt:lpstr>
      <vt:lpstr>Courier New</vt:lpstr>
      <vt:lpstr>Times New Roman</vt:lpstr>
      <vt:lpstr>Office Theme</vt:lpstr>
      <vt:lpstr>Lecture 15   Nonlinear Problems Grid Search and Monte Carlo Search </vt:lpstr>
      <vt:lpstr>Syllabus</vt:lpstr>
      <vt:lpstr>Purpose of the Lecture</vt:lpstr>
      <vt:lpstr>Part 1   two issue related to probability  not limited to nonlinear problems but they tend to arise there a lot   </vt:lpstr>
      <vt:lpstr>issue #1   distribution of the data matters</vt:lpstr>
      <vt:lpstr>d(z) vs. z(d)</vt:lpstr>
      <vt:lpstr>d(z) d are Gaussian distributed z are error free</vt:lpstr>
      <vt:lpstr>d(z) d are Gaussian distributed z are error free</vt:lpstr>
      <vt:lpstr>lesson learned</vt:lpstr>
      <vt:lpstr>issue #2   mean and maximum likelihood point can change under reparameterization</vt:lpstr>
      <vt:lpstr>PowerPoint Presentation</vt:lpstr>
      <vt:lpstr>PowerPoint Presentation</vt:lpstr>
      <vt:lpstr>PowerPoint Presentation</vt:lpstr>
      <vt:lpstr>PowerPoint Presentation</vt:lpstr>
      <vt:lpstr>right way</vt:lpstr>
      <vt:lpstr>Part 2  linearizing transformations   </vt:lpstr>
      <vt:lpstr>Non-Linear Inverse Problem</vt:lpstr>
      <vt:lpstr>Non-Linear Inverse Problem</vt:lpstr>
      <vt:lpstr>an example</vt:lpstr>
      <vt:lpstr>PowerPoint Presentation</vt:lpstr>
      <vt:lpstr>again measurement error is being treated inconsistently  if d is Gaussian-distributed  then d’ is not  so why are we using least-squares?</vt:lpstr>
      <vt:lpstr>we should really use a technique appropriate for the new error ...   ... but then a linearizing transformation is not really much of a simplification</vt:lpstr>
      <vt:lpstr>non-uniqueness</vt:lpstr>
      <vt:lpstr>PowerPoint Presentation</vt:lpstr>
      <vt:lpstr>linearizing transformation m’1= m12  and  m’2=m1m2   di = m’1 + m’2 zi</vt:lpstr>
      <vt:lpstr>linearizing transformation m’1= m12  and  m’2=m1m2   di = m’1 + m’2 zi</vt:lpstr>
      <vt:lpstr>linear Gaussian problems have well-understood non-uniqueness</vt:lpstr>
      <vt:lpstr>PowerPoint Presentation</vt:lpstr>
      <vt:lpstr>a nonlinear Gaussian problems can be non-unique in a variety of ways</vt:lpstr>
      <vt:lpstr>PowerPoint Presentation</vt:lpstr>
      <vt:lpstr>Part 3  the grid search method  </vt:lpstr>
      <vt:lpstr>sample inverse problem</vt:lpstr>
      <vt:lpstr>strategy</vt:lpstr>
      <vt:lpstr>PowerPoint Presentation</vt:lpstr>
      <vt:lpstr>to be effective</vt:lpstr>
      <vt:lpstr>MATLAB®</vt:lpstr>
      <vt:lpstr>Python</vt:lpstr>
      <vt:lpstr>Definition of Error for non-Normal statistics</vt:lpstr>
      <vt:lpstr>Part 4  the Monte Carlo method  </vt:lpstr>
      <vt:lpstr>strategy</vt:lpstr>
      <vt:lpstr>PowerPoint Presentation</vt:lpstr>
      <vt:lpstr>advantages over a grid search</vt:lpstr>
      <vt:lpstr>disadvantages</vt:lpstr>
      <vt:lpstr>MATLAB®</vt:lpstr>
      <vt:lpstr>Python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610</cp:revision>
  <dcterms:created xsi:type="dcterms:W3CDTF">2011-08-18T12:44:59Z</dcterms:created>
  <dcterms:modified xsi:type="dcterms:W3CDTF">2023-05-20T17:06:00Z</dcterms:modified>
</cp:coreProperties>
</file>